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8"/>
  </p:notesMasterIdLst>
  <p:sldIdLst>
    <p:sldId id="650" r:id="rId2"/>
    <p:sldId id="496" r:id="rId3"/>
    <p:sldId id="605" r:id="rId4"/>
    <p:sldId id="606" r:id="rId5"/>
    <p:sldId id="607" r:id="rId6"/>
    <p:sldId id="616" r:id="rId7"/>
    <p:sldId id="552" r:id="rId8"/>
    <p:sldId id="553" r:id="rId9"/>
    <p:sldId id="610" r:id="rId10"/>
    <p:sldId id="617" r:id="rId11"/>
    <p:sldId id="618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6" r:id="rId29"/>
    <p:sldId id="577" r:id="rId30"/>
    <p:sldId id="578" r:id="rId31"/>
    <p:sldId id="579" r:id="rId32"/>
    <p:sldId id="580" r:id="rId33"/>
    <p:sldId id="623" r:id="rId34"/>
    <p:sldId id="629" r:id="rId35"/>
    <p:sldId id="625" r:id="rId36"/>
    <p:sldId id="626" r:id="rId37"/>
    <p:sldId id="630" r:id="rId38"/>
    <p:sldId id="631" r:id="rId39"/>
    <p:sldId id="632" r:id="rId40"/>
    <p:sldId id="633" r:id="rId41"/>
    <p:sldId id="634" r:id="rId42"/>
    <p:sldId id="646" r:id="rId43"/>
    <p:sldId id="635" r:id="rId44"/>
    <p:sldId id="647" r:id="rId45"/>
    <p:sldId id="648" r:id="rId46"/>
    <p:sldId id="636" r:id="rId47"/>
    <p:sldId id="637" r:id="rId48"/>
    <p:sldId id="645" r:id="rId49"/>
    <p:sldId id="642" r:id="rId50"/>
    <p:sldId id="639" r:id="rId51"/>
    <p:sldId id="640" r:id="rId52"/>
    <p:sldId id="641" r:id="rId53"/>
    <p:sldId id="643" r:id="rId54"/>
    <p:sldId id="644" r:id="rId55"/>
    <p:sldId id="649" r:id="rId56"/>
    <p:sldId id="582" r:id="rId57"/>
    <p:sldId id="583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6" r:id="rId67"/>
    <p:sldId id="597" r:id="rId68"/>
    <p:sldId id="598" r:id="rId69"/>
    <p:sldId id="599" r:id="rId70"/>
    <p:sldId id="622" r:id="rId71"/>
    <p:sldId id="600" r:id="rId72"/>
    <p:sldId id="608" r:id="rId73"/>
    <p:sldId id="609" r:id="rId74"/>
    <p:sldId id="602" r:id="rId75"/>
    <p:sldId id="620" r:id="rId76"/>
    <p:sldId id="621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54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17C9F8-6F60-4546-A11C-6BF616766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0D99-A8E9-451F-BB7E-604471D52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8C0B-0F9C-4E67-B182-29CC711EE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5EFB-A2DB-4C9D-9E61-8A715E58E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60FE-66B0-40EE-A525-1DB84F59D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FBA-E63A-4554-AFA0-79D65B192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E3D8-E2DB-452F-B617-668688925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6013-2053-46BF-B5AF-A2CFBC96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2BD-FCC1-465F-B935-242FD8534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395-398D-4EBD-B935-18DA01AD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59E5-2BB9-4FC2-8A9C-C1D624CDB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7DE3-4388-4086-8021-81C8419E2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53D2-E510-43FC-AA7A-8006655CB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586-734D-49C3-BCB8-6C58DF1A0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E448D4-E664-4CAB-A123-F9ADC9E9A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OSPF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2011.06.06</a:t>
            </a:r>
            <a:endParaRPr lang="en-US" sz="2400" dirty="0" smtClean="0"/>
          </a:p>
          <a:p>
            <a:r>
              <a:rPr lang="en-US" sz="2400" dirty="0" smtClean="0"/>
              <a:t>1.4.0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9E-2404-4367-A734-1461D95241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114800" cy="476250"/>
          </a:xfrm>
        </p:spPr>
        <p:txBody>
          <a:bodyPr/>
          <a:lstStyle/>
          <a:p>
            <a:r>
              <a:rPr lang="en-US" smtClean="0"/>
              <a:t>Copyright </a:t>
            </a:r>
            <a:r>
              <a:rPr lang="en-US" smtClean="0"/>
              <a:t>2008-2011 </a:t>
            </a:r>
            <a:r>
              <a:rPr lang="en-US" smtClean="0"/>
              <a:t>Kenneth M. </a:t>
            </a:r>
            <a:r>
              <a:rPr lang="en-US" dirty="0" err="1" smtClean="0"/>
              <a:t>Chipps</a:t>
            </a:r>
            <a:r>
              <a:rPr lang="en-US" dirty="0" smtClean="0"/>
              <a:t> Ph.D. www.chipps.com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Multiaccess</a:t>
            </a:r>
            <a:r>
              <a:rPr lang="en-US" baseline="0" dirty="0" smtClean="0"/>
              <a:t>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election o</a:t>
            </a:r>
            <a:r>
              <a:rPr lang="en-US" dirty="0" smtClean="0"/>
              <a:t>ccurs as soon as the first router has its interface enabled on a multiaccess network</a:t>
            </a:r>
          </a:p>
          <a:p>
            <a:r>
              <a:rPr lang="en-US" dirty="0" smtClean="0"/>
              <a:t>When a DR is elected it remains as the DR until one of the following occurs</a:t>
            </a:r>
          </a:p>
          <a:p>
            <a:pPr lvl="2"/>
            <a:r>
              <a:rPr lang="en-US" dirty="0" smtClean="0"/>
              <a:t>The DR fails</a:t>
            </a:r>
          </a:p>
          <a:p>
            <a:pPr lvl="2"/>
            <a:r>
              <a:rPr lang="en-US" dirty="0" smtClean="0"/>
              <a:t>The OSPF process on the DR fails</a:t>
            </a:r>
          </a:p>
          <a:p>
            <a:pPr lvl="2"/>
            <a:r>
              <a:rPr lang="en-US" dirty="0" smtClean="0"/>
              <a:t>The multiaccess interface on the DR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Multiaccess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T</a:t>
            </a:r>
            <a:r>
              <a:rPr lang="en-US" b="0" baseline="0" dirty="0" smtClean="0">
                <a:solidFill>
                  <a:schemeClr val="tx1"/>
                </a:solidFill>
              </a:rPr>
              <a:t>he winner can be manipulated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To do</a:t>
            </a:r>
            <a:r>
              <a:rPr lang="en-US" b="0" baseline="0" dirty="0" smtClean="0">
                <a:solidFill>
                  <a:schemeClr val="tx1"/>
                </a:solidFill>
              </a:rPr>
              <a:t> this</a:t>
            </a:r>
          </a:p>
          <a:p>
            <a:pPr lvl="2"/>
            <a:r>
              <a:rPr lang="en-US" b="0" dirty="0" smtClean="0">
                <a:solidFill>
                  <a:schemeClr val="tx1"/>
                </a:solidFill>
              </a:rPr>
              <a:t>Boot up the DR first, followed by the BDR, and then boot all other routers</a:t>
            </a:r>
          </a:p>
          <a:p>
            <a:pPr lvl="2"/>
            <a:r>
              <a:rPr lang="en-US" b="0" dirty="0" smtClean="0">
                <a:solidFill>
                  <a:schemeClr val="tx1"/>
                </a:solidFill>
              </a:rPr>
              <a:t>Shut down the interface on all routers, followed by a no shutdown on the DR, then the BDR, and then all other routers</a:t>
            </a:r>
          </a:p>
          <a:p>
            <a:pPr lvl="2">
              <a:lnSpc>
                <a:spcPct val="85000"/>
              </a:lnSpc>
              <a:buFontTx/>
              <a:buChar char="–"/>
            </a:pPr>
            <a:r>
              <a:rPr lang="en-US" b="0" dirty="0" smtClean="0">
                <a:solidFill>
                  <a:schemeClr val="tx1"/>
                </a:solidFill>
              </a:rPr>
              <a:t>Use the ip ospf priority interface command</a:t>
            </a:r>
          </a:p>
          <a:p>
            <a:pPr lvl="3">
              <a:lnSpc>
                <a:spcPct val="85000"/>
              </a:lnSpc>
              <a:buFontTx/>
              <a:buChar char="–"/>
            </a:pPr>
            <a:r>
              <a:rPr lang="en-US" b="0" dirty="0" smtClean="0">
                <a:solidFill>
                  <a:schemeClr val="tx1"/>
                </a:solidFill>
              </a:rPr>
              <a:t>Router(config-if)#ip ospf priority {0 - 255}</a:t>
            </a:r>
          </a:p>
          <a:p>
            <a:pPr lvl="4">
              <a:lnSpc>
                <a:spcPct val="85000"/>
              </a:lnSpc>
              <a:buFontTx/>
              <a:buChar char="–"/>
            </a:pPr>
            <a:r>
              <a:rPr lang="en-US" b="0" dirty="0" smtClean="0">
                <a:solidFill>
                  <a:schemeClr val="tx1"/>
                </a:solidFill>
              </a:rPr>
              <a:t>Priority number range 0 to 255</a:t>
            </a:r>
          </a:p>
          <a:p>
            <a:pPr lvl="4">
              <a:lnSpc>
                <a:spcPct val="85000"/>
              </a:lnSpc>
              <a:buFontTx/>
              <a:buChar char="–"/>
            </a:pPr>
            <a:r>
              <a:rPr lang="en-US" b="0" dirty="0" smtClean="0">
                <a:solidFill>
                  <a:schemeClr val="tx1"/>
                </a:solidFill>
              </a:rPr>
              <a:t>0 means the router cannot become the DR or BDR</a:t>
            </a:r>
          </a:p>
          <a:p>
            <a:pPr lvl="4">
              <a:lnSpc>
                <a:spcPct val="85000"/>
              </a:lnSpc>
              <a:buFontTx/>
              <a:buChar char="–"/>
            </a:pPr>
            <a:r>
              <a:rPr lang="en-US" b="0" dirty="0" smtClean="0">
                <a:solidFill>
                  <a:schemeClr val="tx1"/>
                </a:solidFill>
              </a:rPr>
              <a:t>1 is the default priority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707AD4-93B1-4D06-AF1F-B9E6946B309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Relationships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There are seven states in the relationship between two OSPF conversant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ExStart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Full Adjacency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BA2B8-152B-4C48-B04D-3B2ADEB4A29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Down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the initial interface state</a:t>
            </a:r>
          </a:p>
          <a:p>
            <a:pPr eaLnBrk="1" hangingPunct="1"/>
            <a:r>
              <a:rPr lang="en-US" dirty="0" smtClean="0"/>
              <a:t>In this state, the lower-level protocols have indicated that the interface is unusable</a:t>
            </a:r>
          </a:p>
          <a:p>
            <a:pPr eaLnBrk="1" hangingPunct="1"/>
            <a:r>
              <a:rPr lang="en-US" dirty="0" smtClean="0"/>
              <a:t>No protocol traffic at all will be sent or received on such a interface</a:t>
            </a:r>
          </a:p>
          <a:p>
            <a:pPr eaLnBrk="1" hangingPunct="1"/>
            <a:r>
              <a:rPr lang="en-US" dirty="0" smtClean="0"/>
              <a:t>In this state, interface parameters should be set to their initial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4B984-B451-4BEE-A753-085DCFA65FE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Down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interface timers should be disabled, and there should be no adjacencies associated with the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9C93BB-DC6A-4B0C-99CD-2DEFFB3706C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this state, an Hello packet has recently been seen from the neighbor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However, bidirectional communication has not yet been established with the neighbor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router itself did not appear in the neighbor's Hello packet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 neighbors in this state or higher are listed in the Hello packets sent from the associated interface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6580CC-F418-4F15-AB77-2951B366385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Way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this state, communication between the two routers is bidirectional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has been assured by the operation of the Hello Protocol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is the most advanced state short of beginning adjacency establishment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Designated Router is selected from the set of neighbors in state 2-Way or greater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3EB27-7B76-48D6-91C4-F747735C3C1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ExStart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the first step in creating an adjacency between the two neighboring routers</a:t>
            </a:r>
          </a:p>
          <a:p>
            <a:pPr eaLnBrk="1" hangingPunct="1"/>
            <a:r>
              <a:rPr lang="en-US" dirty="0" smtClean="0"/>
              <a:t>The goal of this step is to decide which router is the master, and to decide upon the initial DD sequence number</a:t>
            </a:r>
          </a:p>
          <a:p>
            <a:pPr eaLnBrk="1" hangingPunct="1"/>
            <a:r>
              <a:rPr lang="en-US" dirty="0" smtClean="0"/>
              <a:t>Neighbor conversations in this state or greater are called adjacencies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3F0AD-2766-4328-8C3C-94A711BF20A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Exchange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this state the router is describing its entire link state database by sending Database Description packets to the neighbor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Database Description Packet has a DD sequence number, and is explicitly acknowledged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Only one Database Description Packet is allowed outstanding at any one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2356B-C2EF-4B7A-9759-AF6AEDD4FF6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Exchange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state, Link State Request Packets may also be sent asking for the neighbor's more recent LSAs</a:t>
            </a:r>
          </a:p>
          <a:p>
            <a:pPr eaLnBrk="1" hangingPunct="1"/>
            <a:r>
              <a:rPr lang="en-US" dirty="0" smtClean="0"/>
              <a:t>All adjacencies in Exchange state or greater are used by the flooding procedure</a:t>
            </a:r>
          </a:p>
          <a:p>
            <a:pPr eaLnBrk="1" hangingPunct="1"/>
            <a:r>
              <a:rPr lang="en-US" dirty="0" smtClean="0"/>
              <a:t>In fact, these adjacencies are fully capable of transmitting and receiving all types of OSPF routing protocol packets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84006-795F-4738-B316-45CEFAA58DD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OSPF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0D0A2-2EF2-497E-A84E-7617213D100D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Loading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state, Link State Request packets are sent to the neighbor asking for the more recent LSAs that have been discovered, but not yet received in the Exchange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B8D61-F555-4E3F-A557-BD679C4DB18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Adjacency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state, the neighboring routers are fully adjacent</a:t>
            </a:r>
          </a:p>
          <a:p>
            <a:pPr eaLnBrk="1" hangingPunct="1"/>
            <a:r>
              <a:rPr lang="en-US" dirty="0" smtClean="0"/>
              <a:t>These adjacencies will now appear in router-LSAs and network-LSAs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48F18-BFD4-4F08-8557-0B250AB0EB0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Packet Types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exchange information OSPF uses five packets types</a:t>
            </a:r>
          </a:p>
          <a:p>
            <a:pPr lvl="1" eaLnBrk="1" hangingPunct="1"/>
            <a:r>
              <a:rPr lang="en-US" sz="2400" dirty="0" smtClean="0"/>
              <a:t>Type 1 - Hello</a:t>
            </a:r>
          </a:p>
          <a:p>
            <a:pPr lvl="1" eaLnBrk="1" hangingPunct="1"/>
            <a:r>
              <a:rPr lang="en-US" sz="2400" dirty="0" smtClean="0"/>
              <a:t>Type 2 – Database Description Packet - DBD</a:t>
            </a:r>
          </a:p>
          <a:p>
            <a:pPr lvl="1" eaLnBrk="1" hangingPunct="1"/>
            <a:r>
              <a:rPr lang="en-US" sz="2400" dirty="0" smtClean="0"/>
              <a:t>Type 3 – Link State Request</a:t>
            </a:r>
          </a:p>
          <a:p>
            <a:pPr lvl="1" eaLnBrk="1" hangingPunct="1"/>
            <a:r>
              <a:rPr lang="en-US" sz="2400" dirty="0" smtClean="0"/>
              <a:t>Type 4 – Link State Update - LSU</a:t>
            </a:r>
          </a:p>
          <a:p>
            <a:pPr lvl="1" eaLnBrk="1" hangingPunct="1"/>
            <a:r>
              <a:rPr lang="en-US" sz="2400" dirty="0" smtClean="0"/>
              <a:t>Type 5 – Link State Acknowledgement - LSACK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73DC4F-53F2-4EB0-81B3-F5D11BA4A75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Hello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Establishes and maintains adjacency information with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335F50-40CA-46EE-B92A-7F3A4197338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Database Description Packet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Describes the contents of an OSPF router’s link state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001A9E-BBD9-4FDC-913D-03741A765F2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State Request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Requests specific pieces of a router’s link state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8E8EC9-6C92-41B7-9883-3C8270D18A4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State Update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Transports link state advertisements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D5A93-5B39-412C-AE81-B8245CB7A37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State Acknowledgment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Acknowledges receipt of a neighbor’s LSA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77833-2E5A-464A-AE04-713B9615EFD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Network Types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can operate in three type of</a:t>
            </a:r>
            <a:r>
              <a:rPr lang="en-US" baseline="0" dirty="0" smtClean="0"/>
              <a:t> networks</a:t>
            </a:r>
            <a:endParaRPr lang="en-US" dirty="0" smtClean="0"/>
          </a:p>
          <a:p>
            <a:pPr lvl="1" eaLnBrk="1" hangingPunct="1"/>
            <a:r>
              <a:rPr lang="en-US" dirty="0" smtClean="0"/>
              <a:t>Broadcast Multiaccess</a:t>
            </a:r>
          </a:p>
          <a:p>
            <a:pPr lvl="1" eaLnBrk="1" hangingPunct="1"/>
            <a:r>
              <a:rPr lang="en-US" dirty="0" smtClean="0"/>
              <a:t>NBMA – Nonbroadcast multiaccess</a:t>
            </a:r>
          </a:p>
          <a:p>
            <a:pPr lvl="1" eaLnBrk="1" hangingPunct="1"/>
            <a:r>
              <a:rPr lang="en-US" dirty="0" smtClean="0"/>
              <a:t>Point to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C5CBE-9A25-4291-ABA3-468D071A43B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Broadcast Multiaccess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Ethernet or Token Ring segment would be a multiaccess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r>
              <a:rPr lang="en-US" baseline="0" dirty="0" smtClean="0"/>
              <a:t> of OSPF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OSPF was developed to replace RIP</a:t>
            </a:r>
          </a:p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being a committee project it took quite a while to be developed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Begun in 1987 OSPFv1 was not released until 1989 as RFC 1131</a:t>
            </a:r>
            <a:endParaRPr lang="en-US" dirty="0" smtClean="0"/>
          </a:p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version was experimental and never used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84DD7-90C8-4FCE-B39B-C83A8CF80FA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NBMA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Frame Relay or X.25 cloud would be classified as non-broadcast multiaccess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48A15-827E-4F09-8DEA-D45B07A80F0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to Point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serial link connecting two routers together would be a point-to-point link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F34693-2A12-4DD3-9A04-7E7ED4E0FA73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Hello Protocol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a router is running the OSPF routing process on an interface it sends Hello packets at regular intervals addressed to the multicast address 224.0.0.5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are sent every 10 seconds for Broadcast Multiaccess and Point to Point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Every 30 seconds for NBMA – Nonbroadcast multiaccess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some</a:t>
            </a:r>
            <a:r>
              <a:rPr lang="en-US" baseline="0" dirty="0" smtClean="0"/>
              <a:t> of the OSPF activities just described in some frames from an OSPF network</a:t>
            </a:r>
          </a:p>
          <a:p>
            <a:r>
              <a:rPr lang="en-US" baseline="0" dirty="0" smtClean="0"/>
              <a:t>Download this file</a:t>
            </a:r>
          </a:p>
          <a:p>
            <a:pPr lvl="1"/>
            <a:r>
              <a:rPr lang="en-US" dirty="0" smtClean="0"/>
              <a:t>HDLC with OSPF.cap</a:t>
            </a:r>
          </a:p>
          <a:p>
            <a:pPr lvl="0"/>
            <a:r>
              <a:rPr lang="en-US" dirty="0" smtClean="0"/>
              <a:t>Double-click on it to open it in Wireshark</a:t>
            </a:r>
            <a:endParaRPr lang="en-US" baseline="0" dirty="0" smtClean="0"/>
          </a:p>
          <a:p>
            <a:pPr lvl="0"/>
            <a:r>
              <a:rPr lang="en-US" baseline="0" dirty="0" smtClean="0"/>
              <a:t>Go to frame 2</a:t>
            </a:r>
          </a:p>
          <a:p>
            <a:pPr lvl="0"/>
            <a:r>
              <a:rPr lang="en-US" baseline="0" dirty="0" smtClean="0"/>
              <a:t>Expand all of the OSPF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Hello</a:t>
            </a:r>
            <a:r>
              <a:rPr lang="en-US" baseline="0" dirty="0" smtClean="0"/>
              <a:t> packet from 192.168.2.1</a:t>
            </a:r>
          </a:p>
          <a:p>
            <a:r>
              <a:rPr lang="en-US" baseline="0" dirty="0" smtClean="0"/>
              <a:t>As layer 3 shows it is being sent to the OSPF multicast address of 224.0.05</a:t>
            </a:r>
          </a:p>
          <a:p>
            <a:r>
              <a:rPr lang="en-US" baseline="0" dirty="0" smtClean="0"/>
              <a:t>OSPF version 2 is being used</a:t>
            </a:r>
          </a:p>
          <a:p>
            <a:r>
              <a:rPr lang="en-US" dirty="0" smtClean="0"/>
              <a:t>Hellos are sent every 10 seconds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is no Designated Router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9 we see the other</a:t>
            </a:r>
            <a:r>
              <a:rPr lang="en-US" baseline="0" dirty="0" smtClean="0"/>
              <a:t> side of the link wake-up as it sends a Hello packet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/>
        </p:blipFill>
        <p:spPr bwMode="auto">
          <a:xfrm>
            <a:off x="1194816" y="1600200"/>
            <a:ext cx="6729984" cy="44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7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frames 11 to 23</a:t>
            </a:r>
            <a:r>
              <a:rPr lang="en-US" baseline="0" dirty="0" smtClean="0"/>
              <a:t> the OSPF routes start exchanging information</a:t>
            </a:r>
          </a:p>
          <a:p>
            <a:r>
              <a:rPr lang="en-US" baseline="0" dirty="0" smtClean="0"/>
              <a:t>Frame 11 is a Database Description packet from 192.168.2.2</a:t>
            </a:r>
          </a:p>
          <a:p>
            <a:r>
              <a:rPr lang="en-US" baseline="0" dirty="0" smtClean="0"/>
              <a:t>In frame 13 the other side provides their information</a:t>
            </a:r>
          </a:p>
          <a:p>
            <a:r>
              <a:rPr lang="en-US" baseline="0" dirty="0" smtClean="0"/>
              <a:t>Both sides have the same view of the network so they will use the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OSPF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in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1991 was the first useable version - OSPFv2 - released as RFC 1247</a:t>
            </a:r>
            <a:endParaRPr lang="en-US" dirty="0" smtClean="0"/>
          </a:p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RFC 2328 from 1998 updated 1247</a:t>
            </a:r>
            <a:endParaRPr lang="en-US" dirty="0" smtClean="0"/>
          </a:p>
          <a:p>
            <a:pPr rtl="0" fontAlgn="base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1999 OSPFv3 was published as RFC 2740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support IP Version 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/>
        </p:blipFill>
        <p:spPr bwMode="auto">
          <a:xfrm>
            <a:off x="1194816" y="1600200"/>
            <a:ext cx="6729984" cy="44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3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219200" y="1574309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7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Database Description packe</a:t>
            </a:r>
            <a:r>
              <a:rPr lang="en-US" baseline="0" dirty="0" smtClean="0"/>
              <a:t>t t</a:t>
            </a:r>
            <a:r>
              <a:rPr lang="en-US" dirty="0" smtClean="0"/>
              <a:t>his router says it is in area 0</a:t>
            </a:r>
          </a:p>
          <a:p>
            <a:r>
              <a:rPr lang="en-US" dirty="0" smtClean="0"/>
              <a:t>The mtu is 1500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838200" y="1586019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r>
              <a:rPr lang="en-US" baseline="0" dirty="0" smtClean="0"/>
              <a:t> 18 is a Link State Request from 192.168.2.2</a:t>
            </a:r>
          </a:p>
          <a:p>
            <a:r>
              <a:rPr lang="en-US" baseline="0" dirty="0" smtClean="0"/>
              <a:t>Followed by a LSR from the other side in Frame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586019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194816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</a:t>
            </a:r>
            <a:r>
              <a:rPr lang="en-US" dirty="0" smtClean="0"/>
              <a:t>Capture</a:t>
            </a:r>
            <a:r>
              <a:rPr lang="en-US" baseline="0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21 the 192.168.2.2 router sends</a:t>
            </a:r>
            <a:r>
              <a:rPr lang="en-US" baseline="0" dirty="0" smtClean="0"/>
              <a:t> a Link State Update </a:t>
            </a:r>
            <a:r>
              <a:rPr lang="en-US" dirty="0" smtClean="0"/>
              <a:t>saying hey wait a minute I just discovered another</a:t>
            </a:r>
            <a:r>
              <a:rPr lang="en-US" baseline="0" dirty="0" smtClean="0"/>
              <a:t> network hooked to me</a:t>
            </a:r>
          </a:p>
          <a:p>
            <a:r>
              <a:rPr lang="en-US" baseline="0" dirty="0" smtClean="0"/>
              <a:t>In this case the 192.168.3.0 network</a:t>
            </a:r>
          </a:p>
          <a:p>
            <a:r>
              <a:rPr lang="en-US" baseline="0" dirty="0" smtClean="0"/>
              <a:t>This is reported to be a stub network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OSPF uses cost as the metric for determining the best route</a:t>
            </a:r>
            <a:endParaRPr lang="en-US" sz="3200" b="0" dirty="0" smtClean="0"/>
          </a:p>
          <a:p>
            <a:pPr rtl="0" fontAlgn="base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route will have the lowest cost</a:t>
            </a:r>
            <a:endParaRPr lang="en-US" b="0" dirty="0" smtClean="0"/>
          </a:p>
          <a:p>
            <a:pPr rtl="0" fontAlgn="base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is an arbitrary value</a:t>
            </a:r>
            <a:r>
              <a:rPr lang="en-US" sz="32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according to the RFCs</a:t>
            </a:r>
          </a:p>
          <a:p>
            <a:pPr rtl="0" fontAlgn="base"/>
            <a:r>
              <a:rPr lang="en-US" sz="32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 uses the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bandwidth of the interface</a:t>
            </a:r>
            <a:endParaRPr lang="en-US" b="0" dirty="0" smtClean="0"/>
          </a:p>
          <a:p>
            <a:pPr rtl="0" fontAlgn="base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form of</a:t>
            </a:r>
            <a:r>
              <a:rPr lang="en-US" sz="32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 is calculated using the formula</a:t>
            </a:r>
            <a:r>
              <a:rPr lang="en-US" sz="32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3200" b="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bandwidth</a:t>
            </a:r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194816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23 we see all of the networks</a:t>
            </a:r>
            <a:r>
              <a:rPr lang="en-US" baseline="0" dirty="0" smtClean="0"/>
              <a:t> being reported by 192.168.2.1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26 and 27 we see a Link State Acknowledgement from each 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</a:t>
            </a:r>
            <a:r>
              <a:rPr lang="en-US" baseline="0" dirty="0" smtClean="0"/>
              <a:t>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F6FBA-7235-4FB1-A87B-8FEC978A4F56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Loopback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the OSPF process starts on a router the IOS uses the local IP address as its OSPF router ID</a:t>
            </a:r>
          </a:p>
          <a:p>
            <a:pPr eaLnBrk="1" hangingPunct="1"/>
            <a:r>
              <a:rPr lang="en-US" dirty="0" smtClean="0"/>
              <a:t>If a loopback address is configured, it is used regardless of its value</a:t>
            </a:r>
          </a:p>
          <a:p>
            <a:pPr eaLnBrk="1" hangingPunct="1"/>
            <a:r>
              <a:rPr lang="en-US" dirty="0" smtClean="0"/>
              <a:t>A loopback address ensures stability as the loopback interface is not affected by links going up and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20E37-47E3-45C3-8754-C3293E09700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Loopback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loopback address before enabling OSPF on an interface</a:t>
            </a:r>
          </a:p>
          <a:p>
            <a:pPr eaLnBrk="1" hangingPunct="1"/>
            <a:r>
              <a:rPr lang="en-US" dirty="0" smtClean="0"/>
              <a:t>To avoid routing problems use a 32 bit subnet mask for the loopback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27735F-E4A0-4988-831A-D9A9E90D9031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is considered best practice, in configuring Cisco routers, to define one loopback interface, and designate it as the source interface for most traffic generated by the router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8AC31-CA89-41F1-A73A-D8350BB9FA0E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Adopting this practice yields several benefits for the overall stability and security management of a network, because the address of the loopback interface is fixed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defaults to 100Mbps</a:t>
            </a:r>
            <a:endParaRPr lang="en-US" b="0" dirty="0" smtClean="0"/>
          </a:p>
          <a:p>
            <a:pPr rtl="0" fontAlgn="base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modified using the auto-cost reference-bandwidth command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B1DBF-5184-4455-A041-E67B2AA86605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router is configured to use the loopback interface for services, it is possible to configure the security of other devices in the network more tightly</a:t>
            </a:r>
          </a:p>
          <a:p>
            <a:pPr eaLnBrk="1" hangingPunct="1"/>
            <a:r>
              <a:rPr lang="en-US" dirty="0" smtClean="0"/>
              <a:t>When a service is configured to use the loopback interface as its source, we say that the service is bound to that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CBCD8-D6C3-419E-9D75-88ED4C7760C3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means that IP packets generated by the router will have the loopback interface’s address as their source address</a:t>
            </a:r>
          </a:p>
          <a:p>
            <a:pPr eaLnBrk="1" hangingPunct="1"/>
            <a:r>
              <a:rPr lang="en-US" dirty="0" smtClean="0"/>
              <a:t>Also, the loopback interface’s address does not appear in any route-based network maps; hiding administrative aspects of your network from potential attackers is usually good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FBFB3B-883B-430D-B5BA-DE9FCF20AA79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create a loopback interface, simply assign it an IP address</a:t>
            </a:r>
          </a:p>
          <a:p>
            <a:pPr eaLnBrk="1" hangingPunct="1"/>
            <a:r>
              <a:rPr lang="en-US" dirty="0" smtClean="0"/>
              <a:t>For a border router, the loopback’s address usually should be in the range of the internal or DMZ network, not the external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11BE08-B0CD-4BD4-B7AF-B6A90651AA90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Note that the loopback address cannot be the same as the address of any other interface, nor can it be part of the same network as any other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B941FC-C8A8-44C4-8C13-8EECE3EE7ADD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example</a:t>
            </a:r>
          </a:p>
          <a:p>
            <a:pPr lvl="1" eaLnBrk="1" hangingPunct="1"/>
            <a:r>
              <a:rPr lang="en-US" dirty="0" smtClean="0"/>
              <a:t>Central# config t </a:t>
            </a:r>
          </a:p>
          <a:p>
            <a:pPr lvl="1" eaLnBrk="1" hangingPunct="1"/>
            <a:r>
              <a:rPr lang="en-US" dirty="0" smtClean="0"/>
              <a:t>Central(config)# interface loopback0 </a:t>
            </a:r>
          </a:p>
          <a:p>
            <a:pPr lvl="1" eaLnBrk="1" hangingPunct="1"/>
            <a:r>
              <a:rPr lang="en-US" dirty="0" smtClean="0"/>
              <a:t>Central(config-if)# description Main Loopback Interface </a:t>
            </a:r>
          </a:p>
          <a:p>
            <a:pPr lvl="1" eaLnBrk="1" hangingPunct="1"/>
            <a:r>
              <a:rPr lang="en-US" dirty="0" smtClean="0"/>
              <a:t>Central(config-if)# ip address 14.2.11.250 255.255.255.255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D10001-2454-4ABB-966B-FB6045F0C0B8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Loopback Addressing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general, router network services that can be bound to the loopback interface should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50D4B0-E194-49A1-96E4-A292ACF367F2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OSPF Authentication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Routers trust the routing information they receive from other routers</a:t>
            </a:r>
          </a:p>
          <a:p>
            <a:pPr eaLnBrk="1" hangingPunct="1"/>
            <a:r>
              <a:rPr lang="en-US" dirty="0" smtClean="0"/>
              <a:t>To ensure this is from a router that should be trusted, authentication can be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B71C88-D859-4492-BCBE-B9679A59A28C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OSPF Authentication</a:t>
            </a:r>
            <a:r>
              <a:rPr lang="en-US" dirty="0" smtClean="0"/>
              <a:t> </a:t>
            </a: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81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1489C2-741C-45DA-A6E2-840BEB93A40F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OSPF Timers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speed link state failure notifications the OSPF timers can be adjusted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FDFF3-7E3E-4588-9012-0B19F06C2F3C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OSPF Timers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r>
              <a:rPr lang="en-US" baseline="0" dirty="0" smtClean="0"/>
              <a:t> that OSPF uses to create the routing table is the SPF algorithm</a:t>
            </a:r>
          </a:p>
          <a:p>
            <a:r>
              <a:rPr lang="en-US" baseline="0" dirty="0" smtClean="0"/>
              <a:t>Using this algorithm the preferred path is the shortest path</a:t>
            </a:r>
          </a:p>
          <a:p>
            <a:r>
              <a:rPr lang="en-US" baseline="0" dirty="0" smtClean="0"/>
              <a:t>The shortest path being the fastest connection</a:t>
            </a:r>
          </a:p>
          <a:p>
            <a:r>
              <a:rPr lang="en-US" baseline="0" dirty="0" smtClean="0"/>
              <a:t>This may or may not be the one with the fewest hops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A6313-09D8-4E58-8F70-73207D4781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r>
              <a:rPr lang="en-US" baseline="0" dirty="0" smtClean="0"/>
              <a:t> is Simple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 the vast majority of networks there is nothing</a:t>
            </a:r>
            <a:r>
              <a:rPr lang="en-US" baseline="0" dirty="0" smtClean="0"/>
              <a:t> needed other than enabling OSPF or any other routing protocol</a:t>
            </a:r>
          </a:p>
          <a:p>
            <a:r>
              <a:rPr lang="en-US" baseline="0" dirty="0" smtClean="0"/>
              <a:t>It just works</a:t>
            </a:r>
          </a:p>
          <a:p>
            <a:r>
              <a:rPr lang="en-US" baseline="0" dirty="0" smtClean="0"/>
              <a:t>This is true up to 30 routers or so talking to each other</a:t>
            </a:r>
          </a:p>
          <a:p>
            <a:r>
              <a:rPr lang="en-US" baseline="0" dirty="0" smtClean="0"/>
              <a:t>Above that some tuning will be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09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D9086-2F03-4437-9AD5-FFEA68908FD6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OSPF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router ospf 1</a:t>
            </a:r>
          </a:p>
          <a:p>
            <a:pPr lvl="1" eaLnBrk="1" hangingPunct="1"/>
            <a:r>
              <a:rPr lang="en-US" dirty="0" smtClean="0"/>
              <a:t>The process id from 1 to 65535 is a locally significant number that does not have to be the same on all routers</a:t>
            </a:r>
          </a:p>
          <a:p>
            <a:pPr lvl="1" eaLnBrk="1" hangingPunct="1"/>
            <a:r>
              <a:rPr lang="en-US" dirty="0" smtClean="0"/>
              <a:t>It just</a:t>
            </a:r>
            <a:r>
              <a:rPr lang="en-US" baseline="0" dirty="0" smtClean="0"/>
              <a:t> links to a OSPF database held by the router</a:t>
            </a:r>
            <a:endParaRPr lang="en-US" dirty="0" smtClean="0"/>
          </a:p>
          <a:p>
            <a:pPr eaLnBrk="1" hangingPunct="1"/>
            <a:r>
              <a:rPr lang="en-US" dirty="0" smtClean="0"/>
              <a:t>network 192.168.1.0 0.0.0.255 area 0</a:t>
            </a:r>
          </a:p>
          <a:p>
            <a:pPr eaLnBrk="1" hangingPunct="1"/>
            <a:r>
              <a:rPr lang="en-US" dirty="0" smtClean="0"/>
              <a:t>network 192.168.2.0 0.0.0 255 area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Router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fontAlgn="base"/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router id is an IP address used to identify a router</a:t>
            </a:r>
            <a:endParaRPr lang="en-US" sz="3200" dirty="0" smtClean="0"/>
          </a:p>
          <a:p>
            <a:pPr lvl="0" rtl="0" fontAlgn="base"/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Three criteria are applied to derive this</a:t>
            </a:r>
            <a:endParaRPr lang="en-US" sz="3200" dirty="0" smtClean="0"/>
          </a:p>
          <a:p>
            <a:pPr lvl="1" rtl="0" fontAlgn="base"/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IP address configured with the OSPF</a:t>
            </a:r>
            <a:r>
              <a:rPr lang="en-US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router-id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command</a:t>
            </a:r>
            <a:endParaRPr lang="en-US" sz="2800" dirty="0" smtClean="0"/>
          </a:p>
          <a:p>
            <a:pPr lvl="2" rtl="0" fontAlgn="base"/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This takes precedence over loopback and physical interface addresses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rtl="0" fontAlgn="base"/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the router-id command is not used, then the router chooses highest IP address of any loopback interface</a:t>
            </a:r>
            <a:endParaRPr lang="en-US" sz="2800" dirty="0" smtClean="0"/>
          </a:p>
          <a:p>
            <a:pPr lvl="1" rtl="0" fontAlgn="base"/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no loopback interfaces are configured then the highest IP address on any active interface is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45B5B-1FB4-40EA-9251-3FAEDB5B443D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OSPF Configuration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show ip protocol</a:t>
            </a:r>
          </a:p>
          <a:p>
            <a:pPr eaLnBrk="1" hangingPunct="1">
              <a:lnSpc>
                <a:spcPct val="85000"/>
              </a:lnSpc>
            </a:pPr>
            <a:r>
              <a:rPr lang="en-US" dirty="0" smtClean="0"/>
              <a:t>show ip route</a:t>
            </a:r>
          </a:p>
          <a:p>
            <a:pPr eaLnBrk="1" hangingPunct="1">
              <a:lnSpc>
                <a:spcPct val="85000"/>
              </a:lnSpc>
            </a:pPr>
            <a:r>
              <a:rPr lang="en-US" dirty="0" smtClean="0"/>
              <a:t>show ip ospf interface</a:t>
            </a:r>
          </a:p>
          <a:p>
            <a:pPr eaLnBrk="1" hangingPunct="1">
              <a:lnSpc>
                <a:spcPct val="85000"/>
              </a:lnSpc>
            </a:pPr>
            <a:r>
              <a:rPr lang="en-US" dirty="0" smtClean="0"/>
              <a:t>shop ip ospf</a:t>
            </a:r>
          </a:p>
          <a:p>
            <a:pPr eaLnBrk="1" hangingPunct="1">
              <a:lnSpc>
                <a:spcPct val="85000"/>
              </a:lnSpc>
            </a:pPr>
            <a:r>
              <a:rPr lang="en-US" dirty="0" smtClean="0"/>
              <a:t>show ip ospf neighbor detail</a:t>
            </a:r>
          </a:p>
          <a:p>
            <a:pPr eaLnBrk="1" hangingPunct="1">
              <a:lnSpc>
                <a:spcPct val="85000"/>
              </a:lnSpc>
            </a:pPr>
            <a:r>
              <a:rPr lang="en-US" dirty="0" smtClean="0"/>
              <a:t>show ip ospf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0" fontAlgn="base" hangingPunct="0"/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 Packet</a:t>
            </a:r>
            <a:r>
              <a:rPr lang="en-US" sz="3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Tracer</a:t>
            </a:r>
            <a:endParaRPr lang="en-US" sz="3200" dirty="0" smtClean="0"/>
          </a:p>
          <a:p>
            <a:pPr lvl="0" rtl="0" eaLnBrk="0" fontAlgn="base" hangingPunct="0"/>
            <a:r>
              <a:rPr lang="en-US" sz="3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 activity 11.2.6.2.pka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11-1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67408-A1AF-4EB3-A5E5-F3908BADF2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in OSPF Operation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five steps in basic OSPF operation</a:t>
            </a:r>
          </a:p>
          <a:p>
            <a:pPr lvl="1" eaLnBrk="1" hangingPunct="1"/>
            <a:r>
              <a:rPr lang="en-US" dirty="0" smtClean="0"/>
              <a:t>Establish router adjacencies</a:t>
            </a:r>
          </a:p>
          <a:p>
            <a:pPr lvl="1" eaLnBrk="1" hangingPunct="1"/>
            <a:r>
              <a:rPr lang="en-US" dirty="0" smtClean="0"/>
              <a:t>Elect a DR and BDR, if needed</a:t>
            </a:r>
          </a:p>
          <a:p>
            <a:pPr lvl="1" eaLnBrk="1" hangingPunct="1"/>
            <a:r>
              <a:rPr lang="en-US" dirty="0" smtClean="0"/>
              <a:t>Discover routes</a:t>
            </a:r>
          </a:p>
          <a:p>
            <a:pPr lvl="1" eaLnBrk="1" hangingPunct="1"/>
            <a:r>
              <a:rPr lang="en-US" dirty="0" smtClean="0"/>
              <a:t>Select the routes to use</a:t>
            </a:r>
          </a:p>
          <a:p>
            <a:pPr lvl="1" eaLnBrk="1" hangingPunct="1"/>
            <a:r>
              <a:rPr lang="en-US" dirty="0" smtClean="0"/>
              <a:t>Maintain the routing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Multiaccess</a:t>
            </a:r>
            <a:r>
              <a:rPr lang="en-US" baseline="0" dirty="0" smtClean="0"/>
              <a:t>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 a multiaccess network such as Ethernet or Frame Relay a designated router is needed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election does not take place in a point to point network</a:t>
            </a:r>
          </a:p>
          <a:p>
            <a:r>
              <a:rPr lang="en-US" baseline="0" dirty="0" smtClean="0"/>
              <a:t>The DR and BDR are selected based on the highest OSPF interface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10458</TotalTime>
  <Words>2708</Words>
  <Application>Microsoft Office PowerPoint</Application>
  <PresentationFormat>On-screen Show (4:3)</PresentationFormat>
  <Paragraphs>398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CiscoAcademy</vt:lpstr>
      <vt:lpstr>OSPF</vt:lpstr>
      <vt:lpstr>Objectives</vt:lpstr>
      <vt:lpstr>History of OSPF</vt:lpstr>
      <vt:lpstr>History of OSPF</vt:lpstr>
      <vt:lpstr>Metric</vt:lpstr>
      <vt:lpstr>Metric</vt:lpstr>
      <vt:lpstr>Shortest Path Algorithm</vt:lpstr>
      <vt:lpstr>Steps in OSPF Operation</vt:lpstr>
      <vt:lpstr>Multiaccess Networks</vt:lpstr>
      <vt:lpstr>Multiaccess Networks</vt:lpstr>
      <vt:lpstr>Multiaccess Networks</vt:lpstr>
      <vt:lpstr>OSPF Relationships</vt:lpstr>
      <vt:lpstr>Down</vt:lpstr>
      <vt:lpstr>Down</vt:lpstr>
      <vt:lpstr>Init</vt:lpstr>
      <vt:lpstr>Two Way</vt:lpstr>
      <vt:lpstr>ExStart</vt:lpstr>
      <vt:lpstr>Exchange</vt:lpstr>
      <vt:lpstr>Exchange</vt:lpstr>
      <vt:lpstr>Loading</vt:lpstr>
      <vt:lpstr>Full Adjacency</vt:lpstr>
      <vt:lpstr>OSPF Packet Types</vt:lpstr>
      <vt:lpstr>Hello</vt:lpstr>
      <vt:lpstr>Database Description Packet</vt:lpstr>
      <vt:lpstr>Link State Request</vt:lpstr>
      <vt:lpstr>Link State Update</vt:lpstr>
      <vt:lpstr>Link State Acknowledgment</vt:lpstr>
      <vt:lpstr>OSPF Network Types</vt:lpstr>
      <vt:lpstr>Broadcast Multiaccess</vt:lpstr>
      <vt:lpstr>NBMA</vt:lpstr>
      <vt:lpstr>Point to Point</vt:lpstr>
      <vt:lpstr>OSPF Hello Protocol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Capture File</vt:lpstr>
      <vt:lpstr>OSPF Loopback</vt:lpstr>
      <vt:lpstr>OSPF Loopback</vt:lpstr>
      <vt:lpstr>Loopback Addressing</vt:lpstr>
      <vt:lpstr>Loopback Addressing</vt:lpstr>
      <vt:lpstr>Loopback Addressing</vt:lpstr>
      <vt:lpstr>Loopback Addressing</vt:lpstr>
      <vt:lpstr>Loopback Addressing</vt:lpstr>
      <vt:lpstr>Loopback Addressing</vt:lpstr>
      <vt:lpstr>Loopback Addressing</vt:lpstr>
      <vt:lpstr>Loopback Addressing</vt:lpstr>
      <vt:lpstr>OSPF Authentication</vt:lpstr>
      <vt:lpstr>OSPF Authentication </vt:lpstr>
      <vt:lpstr>Configuring OSPF Timers</vt:lpstr>
      <vt:lpstr>Configuring OSPF Timers</vt:lpstr>
      <vt:lpstr>Configuration is Simple</vt:lpstr>
      <vt:lpstr>Configuring OSPF</vt:lpstr>
      <vt:lpstr>Router ID</vt:lpstr>
      <vt:lpstr>Router ID</vt:lpstr>
      <vt:lpstr>Verifying OSPF Configuration</vt:lpstr>
      <vt:lpstr>Lab</vt:lpstr>
      <vt:lpstr>Lab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OSPF</dc:title>
  <dc:creator>Kenneth M. Chipps Ph.D.</dc:creator>
  <cp:lastModifiedBy>Kenneth M. Chipps Ph.D.</cp:lastModifiedBy>
  <cp:revision>258</cp:revision>
  <dcterms:created xsi:type="dcterms:W3CDTF">2003-05-01T16:03:04Z</dcterms:created>
  <dcterms:modified xsi:type="dcterms:W3CDTF">2015-06-10T15:27:51Z</dcterms:modified>
</cp:coreProperties>
</file>