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27"/>
  </p:notesMasterIdLst>
  <p:sldIdLst>
    <p:sldId id="838" r:id="rId2"/>
    <p:sldId id="494" r:id="rId3"/>
    <p:sldId id="538" r:id="rId4"/>
    <p:sldId id="658" r:id="rId5"/>
    <p:sldId id="659" r:id="rId6"/>
    <p:sldId id="660" r:id="rId7"/>
    <p:sldId id="662" r:id="rId8"/>
    <p:sldId id="663" r:id="rId9"/>
    <p:sldId id="661" r:id="rId10"/>
    <p:sldId id="542" r:id="rId11"/>
    <p:sldId id="543" r:id="rId12"/>
    <p:sldId id="544" r:id="rId13"/>
    <p:sldId id="545" r:id="rId14"/>
    <p:sldId id="546" r:id="rId15"/>
    <p:sldId id="547" r:id="rId16"/>
    <p:sldId id="548" r:id="rId17"/>
    <p:sldId id="549" r:id="rId18"/>
    <p:sldId id="550" r:id="rId19"/>
    <p:sldId id="551" r:id="rId20"/>
    <p:sldId id="552" r:id="rId21"/>
    <p:sldId id="553" r:id="rId22"/>
    <p:sldId id="554" r:id="rId23"/>
    <p:sldId id="555" r:id="rId24"/>
    <p:sldId id="556" r:id="rId25"/>
    <p:sldId id="557" r:id="rId26"/>
    <p:sldId id="735" r:id="rId27"/>
    <p:sldId id="738" r:id="rId28"/>
    <p:sldId id="737" r:id="rId29"/>
    <p:sldId id="739" r:id="rId30"/>
    <p:sldId id="495" r:id="rId31"/>
    <p:sldId id="498" r:id="rId32"/>
    <p:sldId id="499" r:id="rId33"/>
    <p:sldId id="500" r:id="rId34"/>
    <p:sldId id="501" r:id="rId35"/>
    <p:sldId id="502" r:id="rId36"/>
    <p:sldId id="503" r:id="rId37"/>
    <p:sldId id="504" r:id="rId38"/>
    <p:sldId id="505" r:id="rId39"/>
    <p:sldId id="506" r:id="rId40"/>
    <p:sldId id="507" r:id="rId41"/>
    <p:sldId id="508" r:id="rId42"/>
    <p:sldId id="509" r:id="rId43"/>
    <p:sldId id="510" r:id="rId44"/>
    <p:sldId id="511" r:id="rId45"/>
    <p:sldId id="512" r:id="rId46"/>
    <p:sldId id="515" r:id="rId47"/>
    <p:sldId id="516" r:id="rId48"/>
    <p:sldId id="517" r:id="rId49"/>
    <p:sldId id="518" r:id="rId50"/>
    <p:sldId id="519" r:id="rId51"/>
    <p:sldId id="520" r:id="rId52"/>
    <p:sldId id="537" r:id="rId53"/>
    <p:sldId id="522" r:id="rId54"/>
    <p:sldId id="524" r:id="rId55"/>
    <p:sldId id="525" r:id="rId56"/>
    <p:sldId id="526" r:id="rId57"/>
    <p:sldId id="527" r:id="rId58"/>
    <p:sldId id="528" r:id="rId59"/>
    <p:sldId id="529" r:id="rId60"/>
    <p:sldId id="530" r:id="rId61"/>
    <p:sldId id="675" r:id="rId62"/>
    <p:sldId id="676" r:id="rId63"/>
    <p:sldId id="531" r:id="rId64"/>
    <p:sldId id="532" r:id="rId65"/>
    <p:sldId id="533" r:id="rId66"/>
    <p:sldId id="534" r:id="rId67"/>
    <p:sldId id="535" r:id="rId68"/>
    <p:sldId id="559" r:id="rId69"/>
    <p:sldId id="560" r:id="rId70"/>
    <p:sldId id="561" r:id="rId71"/>
    <p:sldId id="740" r:id="rId72"/>
    <p:sldId id="741" r:id="rId73"/>
    <p:sldId id="742" r:id="rId74"/>
    <p:sldId id="743" r:id="rId75"/>
    <p:sldId id="744" r:id="rId76"/>
    <p:sldId id="745" r:id="rId77"/>
    <p:sldId id="746" r:id="rId78"/>
    <p:sldId id="747" r:id="rId79"/>
    <p:sldId id="748" r:id="rId80"/>
    <p:sldId id="805" r:id="rId81"/>
    <p:sldId id="806" r:id="rId82"/>
    <p:sldId id="807" r:id="rId83"/>
    <p:sldId id="809" r:id="rId84"/>
    <p:sldId id="808" r:id="rId85"/>
    <p:sldId id="810" r:id="rId86"/>
    <p:sldId id="811" r:id="rId87"/>
    <p:sldId id="816" r:id="rId88"/>
    <p:sldId id="817" r:id="rId89"/>
    <p:sldId id="818" r:id="rId90"/>
    <p:sldId id="819" r:id="rId91"/>
    <p:sldId id="820" r:id="rId92"/>
    <p:sldId id="821" r:id="rId93"/>
    <p:sldId id="824" r:id="rId94"/>
    <p:sldId id="823" r:id="rId95"/>
    <p:sldId id="822" r:id="rId96"/>
    <p:sldId id="825" r:id="rId97"/>
    <p:sldId id="826" r:id="rId98"/>
    <p:sldId id="827" r:id="rId99"/>
    <p:sldId id="828" r:id="rId100"/>
    <p:sldId id="829" r:id="rId101"/>
    <p:sldId id="831" r:id="rId102"/>
    <p:sldId id="833" r:id="rId103"/>
    <p:sldId id="834" r:id="rId104"/>
    <p:sldId id="835" r:id="rId105"/>
    <p:sldId id="836" r:id="rId106"/>
    <p:sldId id="837" r:id="rId107"/>
    <p:sldId id="562" r:id="rId108"/>
    <p:sldId id="563" r:id="rId109"/>
    <p:sldId id="564" r:id="rId110"/>
    <p:sldId id="565" r:id="rId111"/>
    <p:sldId id="566" r:id="rId112"/>
    <p:sldId id="686" r:id="rId113"/>
    <p:sldId id="570" r:id="rId114"/>
    <p:sldId id="571" r:id="rId115"/>
    <p:sldId id="589" r:id="rId116"/>
    <p:sldId id="573" r:id="rId117"/>
    <p:sldId id="602" r:id="rId118"/>
    <p:sldId id="603" r:id="rId119"/>
    <p:sldId id="575" r:id="rId120"/>
    <p:sldId id="576" r:id="rId121"/>
    <p:sldId id="577" r:id="rId122"/>
    <p:sldId id="785" r:id="rId123"/>
    <p:sldId id="798" r:id="rId124"/>
    <p:sldId id="793" r:id="rId125"/>
    <p:sldId id="792" r:id="rId126"/>
    <p:sldId id="786" r:id="rId127"/>
    <p:sldId id="787" r:id="rId128"/>
    <p:sldId id="788" r:id="rId129"/>
    <p:sldId id="789" r:id="rId130"/>
    <p:sldId id="794" r:id="rId131"/>
    <p:sldId id="795" r:id="rId132"/>
    <p:sldId id="812" r:id="rId133"/>
    <p:sldId id="814" r:id="rId134"/>
    <p:sldId id="813" r:id="rId135"/>
    <p:sldId id="815" r:id="rId136"/>
    <p:sldId id="790" r:id="rId137"/>
    <p:sldId id="791" r:id="rId138"/>
    <p:sldId id="750" r:id="rId139"/>
    <p:sldId id="804" r:id="rId140"/>
    <p:sldId id="751" r:id="rId141"/>
    <p:sldId id="783" r:id="rId142"/>
    <p:sldId id="796" r:id="rId143"/>
    <p:sldId id="800" r:id="rId144"/>
    <p:sldId id="801" r:id="rId145"/>
    <p:sldId id="802" r:id="rId146"/>
    <p:sldId id="781" r:id="rId147"/>
    <p:sldId id="782" r:id="rId148"/>
    <p:sldId id="763" r:id="rId149"/>
    <p:sldId id="764" r:id="rId150"/>
    <p:sldId id="765" r:id="rId151"/>
    <p:sldId id="766" r:id="rId152"/>
    <p:sldId id="767" r:id="rId153"/>
    <p:sldId id="768" r:id="rId154"/>
    <p:sldId id="769" r:id="rId155"/>
    <p:sldId id="770" r:id="rId156"/>
    <p:sldId id="771" r:id="rId157"/>
    <p:sldId id="772" r:id="rId158"/>
    <p:sldId id="773" r:id="rId159"/>
    <p:sldId id="774" r:id="rId160"/>
    <p:sldId id="775" r:id="rId161"/>
    <p:sldId id="776" r:id="rId162"/>
    <p:sldId id="777" r:id="rId163"/>
    <p:sldId id="778" r:id="rId164"/>
    <p:sldId id="803" r:id="rId165"/>
    <p:sldId id="754" r:id="rId166"/>
    <p:sldId id="579" r:id="rId167"/>
    <p:sldId id="580" r:id="rId168"/>
    <p:sldId id="581" r:id="rId169"/>
    <p:sldId id="582" r:id="rId170"/>
    <p:sldId id="583" r:id="rId171"/>
    <p:sldId id="584" r:id="rId172"/>
    <p:sldId id="585" r:id="rId173"/>
    <p:sldId id="586" r:id="rId174"/>
    <p:sldId id="587" r:id="rId175"/>
    <p:sldId id="677" r:id="rId176"/>
    <p:sldId id="832" r:id="rId177"/>
    <p:sldId id="670" r:id="rId178"/>
    <p:sldId id="671" r:id="rId179"/>
    <p:sldId id="672" r:id="rId180"/>
    <p:sldId id="673" r:id="rId181"/>
    <p:sldId id="690" r:id="rId182"/>
    <p:sldId id="691" r:id="rId183"/>
    <p:sldId id="692" r:id="rId184"/>
    <p:sldId id="693" r:id="rId185"/>
    <p:sldId id="694" r:id="rId186"/>
    <p:sldId id="695" r:id="rId187"/>
    <p:sldId id="696" r:id="rId188"/>
    <p:sldId id="697" r:id="rId189"/>
    <p:sldId id="698" r:id="rId190"/>
    <p:sldId id="699" r:id="rId191"/>
    <p:sldId id="700" r:id="rId192"/>
    <p:sldId id="701" r:id="rId193"/>
    <p:sldId id="702" r:id="rId194"/>
    <p:sldId id="703" r:id="rId195"/>
    <p:sldId id="704" r:id="rId196"/>
    <p:sldId id="705" r:id="rId197"/>
    <p:sldId id="706" r:id="rId198"/>
    <p:sldId id="707" r:id="rId199"/>
    <p:sldId id="708" r:id="rId200"/>
    <p:sldId id="709" r:id="rId201"/>
    <p:sldId id="710" r:id="rId202"/>
    <p:sldId id="711" r:id="rId203"/>
    <p:sldId id="712" r:id="rId204"/>
    <p:sldId id="713" r:id="rId205"/>
    <p:sldId id="714" r:id="rId206"/>
    <p:sldId id="715" r:id="rId207"/>
    <p:sldId id="716" r:id="rId208"/>
    <p:sldId id="717" r:id="rId209"/>
    <p:sldId id="718" r:id="rId210"/>
    <p:sldId id="719" r:id="rId211"/>
    <p:sldId id="720" r:id="rId212"/>
    <p:sldId id="721" r:id="rId213"/>
    <p:sldId id="722" r:id="rId214"/>
    <p:sldId id="723" r:id="rId215"/>
    <p:sldId id="724" r:id="rId216"/>
    <p:sldId id="725" r:id="rId217"/>
    <p:sldId id="726" r:id="rId218"/>
    <p:sldId id="727" r:id="rId219"/>
    <p:sldId id="728" r:id="rId220"/>
    <p:sldId id="729" r:id="rId221"/>
    <p:sldId id="730" r:id="rId222"/>
    <p:sldId id="731" r:id="rId223"/>
    <p:sldId id="732" r:id="rId224"/>
    <p:sldId id="733" r:id="rId225"/>
    <p:sldId id="734" r:id="rId22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12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15" autoAdjust="0"/>
    <p:restoredTop sz="86354" autoAdjust="0"/>
  </p:normalViewPr>
  <p:slideViewPr>
    <p:cSldViewPr>
      <p:cViewPr varScale="1">
        <p:scale>
          <a:sx n="58" d="100"/>
          <a:sy n="58" d="100"/>
        </p:scale>
        <p:origin x="-768" y="-84"/>
      </p:cViewPr>
      <p:guideLst>
        <p:guide orient="horz" pos="120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8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notesMaster" Target="notesMasters/notesMaster1.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viewProps" Target="viewProps.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5.emf"/><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dirty="0">
                <a:latin typeface="Times New Roman" pitchFamily="18" charset="0"/>
              </a:defRPr>
            </a:lvl1pPr>
          </a:lstStyle>
          <a:p>
            <a:pPr>
              <a:defRPr/>
            </a:pPr>
            <a:endParaRPr lang="en-US" dirty="0"/>
          </a:p>
        </p:txBody>
      </p:sp>
      <p:sp>
        <p:nvSpPr>
          <p:cNvPr id="57347"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dirty="0">
                <a:latin typeface="Times New Roman" pitchFamily="18" charset="0"/>
              </a:defRPr>
            </a:lvl1pPr>
          </a:lstStyle>
          <a:p>
            <a:pPr>
              <a:defRPr/>
            </a:pPr>
            <a:endParaRPr lang="en-US" dirty="0"/>
          </a:p>
        </p:txBody>
      </p:sp>
      <p:sp>
        <p:nvSpPr>
          <p:cNvPr id="1382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57349"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7350"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dirty="0">
                <a:latin typeface="Times New Roman" pitchFamily="18" charset="0"/>
              </a:defRPr>
            </a:lvl1pPr>
          </a:lstStyle>
          <a:p>
            <a:pPr>
              <a:defRPr/>
            </a:pPr>
            <a:endParaRPr lang="en-US" dirty="0"/>
          </a:p>
        </p:txBody>
      </p:sp>
      <p:sp>
        <p:nvSpPr>
          <p:cNvPr id="57351"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Times New Roman" pitchFamily="18" charset="0"/>
              </a:defRPr>
            </a:lvl1pPr>
          </a:lstStyle>
          <a:p>
            <a:pPr>
              <a:defRPr/>
            </a:pPr>
            <a:fld id="{4017C9F8-6F60-4546-A11C-6BF616766406}" type="slidenum">
              <a:rPr lang="en-US"/>
              <a:pPr>
                <a:defRPr/>
              </a:pPr>
              <a:t>‹#›</a:t>
            </a:fld>
            <a:endParaRPr lang="en-US" dirty="0"/>
          </a:p>
        </p:txBody>
      </p:sp>
    </p:spTree>
    <p:extLst>
      <p:ext uri="{BB962C8B-B14F-4D97-AF65-F5344CB8AC3E}">
        <p14:creationId xmlns:p14="http://schemas.microsoft.com/office/powerpoint/2010/main" val="23035726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AB68ECF0-C62C-462D-9419-F330C2A43177}" type="slidenum">
              <a:rPr lang="en-US" smtClean="0"/>
              <a:pPr/>
              <a:t>111</a:t>
            </a:fld>
            <a:endParaRPr lang="en-US" dirty="0"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altLang="en-US" dirty="0" smtClean="0"/>
          </a:p>
        </p:txBody>
      </p:sp>
    </p:spTree>
    <p:extLst>
      <p:ext uri="{BB962C8B-B14F-4D97-AF65-F5344CB8AC3E}">
        <p14:creationId xmlns:p14="http://schemas.microsoft.com/office/powerpoint/2010/main" val="2040336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552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dirty="0"/>
            </a:lvl1pPr>
          </a:lstStyle>
          <a:p>
            <a:pPr>
              <a:defRPr/>
            </a:pPr>
            <a:endParaRPr lang="en-US" dirty="0"/>
          </a:p>
        </p:txBody>
      </p:sp>
      <p:sp>
        <p:nvSpPr>
          <p:cNvPr id="5" name="Rectangle 5"/>
          <p:cNvSpPr>
            <a:spLocks noGrp="1" noChangeArrowheads="1"/>
          </p:cNvSpPr>
          <p:nvPr>
            <p:ph type="ftr" sz="quarter" idx="11"/>
          </p:nvPr>
        </p:nvSpPr>
        <p:spPr>
          <a:xfrm>
            <a:off x="2667000" y="6245225"/>
            <a:ext cx="3810000" cy="476250"/>
          </a:xfrm>
        </p:spPr>
        <p:txBody>
          <a:bodyPr/>
          <a:lstStyle>
            <a:lvl1pPr>
              <a:defRPr sz="1400" dirty="0"/>
            </a:lvl1pPr>
          </a:lstStyle>
          <a:p>
            <a:pPr>
              <a:defRPr/>
            </a:pPr>
            <a:r>
              <a:rPr lang="en-US" smtClean="0"/>
              <a:t>Copyright 2008-2014 Kenneth M. Chipps Ph.D. www.chipps.com</a:t>
            </a:r>
            <a:endParaRPr lang="en-US" dirty="0"/>
          </a:p>
        </p:txBody>
      </p:sp>
      <p:sp>
        <p:nvSpPr>
          <p:cNvPr id="6"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3E090D99-A8E9-451F-BB7E-604471D52A49}"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2008-2014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F9E8C0B-0F9C-4E67-B182-29CC711EEE63}"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2008-2014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B105EFB-A2DB-4C9D-9E61-8A715E58E005}"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Copyright 2008-2014 Kenneth M. Chipps Ph.D. www.chipps.com</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EBC60FE-66B0-40EE-A525-1DB84F59D639}"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2008-2014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CFCFFBA-E63A-4554-AFA0-79D65B19207D}"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dirty="0"/>
            </a:lvl1pPr>
          </a:lstStyle>
          <a:p>
            <a:pPr>
              <a:defRPr/>
            </a:pPr>
            <a:endParaRPr lang="en-US" dirty="0"/>
          </a:p>
        </p:txBody>
      </p:sp>
      <p:sp>
        <p:nvSpPr>
          <p:cNvPr id="8" name="Rectangle 5"/>
          <p:cNvSpPr>
            <a:spLocks noGrp="1" noChangeArrowheads="1"/>
          </p:cNvSpPr>
          <p:nvPr>
            <p:ph type="ftr" sz="quarter" idx="11"/>
          </p:nvPr>
        </p:nvSpPr>
        <p:spPr/>
        <p:txBody>
          <a:bodyPr/>
          <a:lstStyle>
            <a:lvl1pPr>
              <a:defRPr dirty="0"/>
            </a:lvl1pPr>
          </a:lstStyle>
          <a:p>
            <a:pPr>
              <a:defRPr/>
            </a:pPr>
            <a:r>
              <a:rPr lang="en-US" smtClean="0"/>
              <a:t>Copyright 2008-2014 Kenneth M. Chipps Ph.D. www.chipps.com</a:t>
            </a:r>
            <a:endParaRPr lang="en-US" dirty="0"/>
          </a:p>
        </p:txBody>
      </p:sp>
      <p:sp>
        <p:nvSpPr>
          <p:cNvPr id="9" name="Rectangle 6"/>
          <p:cNvSpPr>
            <a:spLocks noGrp="1" noChangeArrowheads="1"/>
          </p:cNvSpPr>
          <p:nvPr>
            <p:ph type="sldNum" sz="quarter" idx="12"/>
          </p:nvPr>
        </p:nvSpPr>
        <p:spPr/>
        <p:txBody>
          <a:bodyPr/>
          <a:lstStyle>
            <a:lvl1pPr>
              <a:defRPr/>
            </a:lvl1pPr>
          </a:lstStyle>
          <a:p>
            <a:pPr>
              <a:defRPr/>
            </a:pPr>
            <a:fld id="{DBFF66CB-BE60-4417-B1AC-CD7F6F6B6755}"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2008-2014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C096A22-B5FE-4FEE-9E76-458D6D8F94C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2008-2014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DAE3D8-E2DB-452F-B617-6686889251E5}"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2008-2014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3AD6013-2053-46BF-B5AF-A2CFBC96FF51}"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2008-2014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8D9E2BD-FCC1-465F-B935-242FD8534E2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Copyright 2008-2014 Kenneth M. Chipps Ph.D. www.chipps.com</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7A365395-398D-4EBD-B935-18DA01AD780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Copyright 2008-2014 Kenneth M. Chipps Ph.D. www.chipps.com</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E50F59E5-2BB9-4FC2-8A9C-C1D624CDBE51}"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Copyright 2008-2014 Kenneth M. Chipps Ph.D. www.chipps.com</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72E7DE3-4388-4086-8021-81C8419E25E3}"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2008-2014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B3E53D2-E510-43FC-AA7A-8006655CB61D}"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2008-2014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5A90586-734D-49C3-BCB8-6C58DF1A0B48}"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A6BBF8"/>
            </a:gs>
            <a:gs pos="100000">
              <a:srgbClr val="FFFFFF"/>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2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lvl1pPr>
          </a:lstStyle>
          <a:p>
            <a:pPr>
              <a:defRPr/>
            </a:pPr>
            <a:endParaRPr lang="en-US" dirty="0"/>
          </a:p>
        </p:txBody>
      </p:sp>
      <p:sp>
        <p:nvSpPr>
          <p:cNvPr id="54277" name="Rectangle 5"/>
          <p:cNvSpPr>
            <a:spLocks noGrp="1" noChangeArrowheads="1"/>
          </p:cNvSpPr>
          <p:nvPr>
            <p:ph type="ftr" sz="quarter" idx="3"/>
          </p:nvPr>
        </p:nvSpPr>
        <p:spPr bwMode="auto">
          <a:xfrm>
            <a:off x="2743200" y="6245225"/>
            <a:ext cx="3657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dirty="0"/>
            </a:lvl1pPr>
          </a:lstStyle>
          <a:p>
            <a:pPr>
              <a:defRPr/>
            </a:pPr>
            <a:r>
              <a:rPr lang="en-US" smtClean="0"/>
              <a:t>Copyright 2008-2014 Kenneth M. Chipps Ph.D. www.chipps.com</a:t>
            </a:r>
            <a:endParaRPr lang="en-US" dirty="0"/>
          </a:p>
        </p:txBody>
      </p:sp>
      <p:sp>
        <p:nvSpPr>
          <p:cNvPr id="54278" name="Rectangle 6"/>
          <p:cNvSpPr>
            <a:spLocks noGrp="1" noChangeArrowheads="1"/>
          </p:cNvSpPr>
          <p:nvPr>
            <p:ph type="sldNum" sz="quarter" idx="4"/>
          </p:nvPr>
        </p:nvSpPr>
        <p:spPr bwMode="auto">
          <a:xfrm>
            <a:off x="6553200" y="62293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8E448D4-E664-4CAB-A123-F9ADC9E9A83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40"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1" r:id="rId14"/>
    <p:sldLayoutId id="2147483742" r:id="rId15"/>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9.e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oleObject" Target="../embeddings/oleObject5.bin"/><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6.emf"/><Relationship Id="rId11" Type="http://schemas.openxmlformats.org/officeDocument/2006/relationships/image" Target="../media/image8.emf"/><Relationship Id="rId5" Type="http://schemas.openxmlformats.org/officeDocument/2006/relationships/oleObject" Target="../embeddings/oleObject2.bin"/><Relationship Id="rId15" Type="http://schemas.openxmlformats.org/officeDocument/2006/relationships/image" Target="../media/image10.emf"/><Relationship Id="rId10" Type="http://schemas.openxmlformats.org/officeDocument/2006/relationships/oleObject" Target="../embeddings/oleObject4.bin"/><Relationship Id="rId4" Type="http://schemas.openxmlformats.org/officeDocument/2006/relationships/image" Target="../media/image5.emf"/><Relationship Id="rId9" Type="http://schemas.openxmlformats.org/officeDocument/2006/relationships/image" Target="../media/image4.jpeg"/><Relationship Id="rId14" Type="http://schemas.openxmlformats.org/officeDocument/2006/relationships/oleObject" Target="../embeddings/oleObject6.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Introduction</a:t>
            </a:r>
            <a:r>
              <a:rPr lang="en-US" baseline="0" dirty="0" smtClean="0"/>
              <a:t> to Routing and Packet Forwarding</a:t>
            </a:r>
            <a:endParaRPr lang="en-US" dirty="0"/>
          </a:p>
        </p:txBody>
      </p:sp>
      <p:sp>
        <p:nvSpPr>
          <p:cNvPr id="3" name="Subtitle 2"/>
          <p:cNvSpPr>
            <a:spLocks noGrp="1"/>
          </p:cNvSpPr>
          <p:nvPr>
            <p:ph type="subTitle" idx="1"/>
          </p:nvPr>
        </p:nvSpPr>
        <p:spPr/>
        <p:txBody>
          <a:bodyPr/>
          <a:lstStyle/>
          <a:p>
            <a:r>
              <a:rPr lang="en-US" sz="2400" dirty="0" smtClean="0"/>
              <a:t>Last Update 2014.01.30</a:t>
            </a:r>
          </a:p>
          <a:p>
            <a:r>
              <a:rPr lang="en-US" sz="2400" dirty="0" smtClean="0"/>
              <a:t>1.9.0</a:t>
            </a:r>
            <a:endParaRPr lang="en-US" sz="2400" dirty="0" smtClean="0"/>
          </a:p>
        </p:txBody>
      </p:sp>
      <p:sp>
        <p:nvSpPr>
          <p:cNvPr id="4" name="Slide Number Placeholder 3"/>
          <p:cNvSpPr>
            <a:spLocks noGrp="1"/>
          </p:cNvSpPr>
          <p:nvPr>
            <p:ph type="sldNum" sz="quarter" idx="12"/>
          </p:nvPr>
        </p:nvSpPr>
        <p:spPr/>
        <p:txBody>
          <a:bodyPr/>
          <a:lstStyle/>
          <a:p>
            <a:fld id="{42EA3B9E-2404-4367-A734-1461D95241CD}" type="slidenum">
              <a:rPr lang="en-US" smtClean="0"/>
              <a:pPr/>
              <a:t>1</a:t>
            </a:fld>
            <a:endParaRPr lang="en-US" dirty="0"/>
          </a:p>
        </p:txBody>
      </p:sp>
      <p:sp>
        <p:nvSpPr>
          <p:cNvPr id="5" name="Footer Placeholder 4"/>
          <p:cNvSpPr>
            <a:spLocks noGrp="1"/>
          </p:cNvSpPr>
          <p:nvPr>
            <p:ph type="ftr" sz="quarter" idx="11"/>
          </p:nvPr>
        </p:nvSpPr>
        <p:spPr>
          <a:xfrm>
            <a:off x="2667000" y="6245225"/>
            <a:ext cx="4114800" cy="476250"/>
          </a:xfrm>
        </p:spPr>
        <p:txBody>
          <a:bodyPr/>
          <a:lstStyle/>
          <a:p>
            <a:r>
              <a:rPr lang="en-US" dirty="0" smtClean="0"/>
              <a:t>Copyright </a:t>
            </a:r>
            <a:r>
              <a:rPr lang="en-US" dirty="0" smtClean="0"/>
              <a:t>2008-2014 </a:t>
            </a:r>
            <a:r>
              <a:rPr lang="en-US" dirty="0" smtClean="0"/>
              <a:t>Kenneth M. </a:t>
            </a:r>
            <a:r>
              <a:rPr lang="en-US" dirty="0" err="1" smtClean="0"/>
              <a:t>Chipps</a:t>
            </a:r>
            <a:r>
              <a:rPr lang="en-US" dirty="0" smtClean="0"/>
              <a:t> Ph.D. www.chipps.com</a:t>
            </a:r>
            <a:endParaRPr lang="en-US" dirty="0"/>
          </a:p>
        </p:txBody>
      </p:sp>
    </p:spTree>
    <p:extLst>
      <p:ext uri="{BB962C8B-B14F-4D97-AF65-F5344CB8AC3E}">
        <p14:creationId xmlns:p14="http://schemas.microsoft.com/office/powerpoint/2010/main" val="1716447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33795" name="Slide Number Placeholder 5"/>
          <p:cNvSpPr>
            <a:spLocks noGrp="1"/>
          </p:cNvSpPr>
          <p:nvPr>
            <p:ph type="sldNum" sz="quarter" idx="12"/>
          </p:nvPr>
        </p:nvSpPr>
        <p:spPr>
          <a:noFill/>
        </p:spPr>
        <p:txBody>
          <a:bodyPr/>
          <a:lstStyle/>
          <a:p>
            <a:fld id="{D702B2F1-0923-4959-9EBC-69EC885C746A}" type="slidenum">
              <a:rPr lang="en-US" smtClean="0"/>
              <a:pPr/>
              <a:t>10</a:t>
            </a:fld>
            <a:endParaRPr lang="en-US" dirty="0" smtClean="0"/>
          </a:p>
        </p:txBody>
      </p:sp>
      <p:pic>
        <p:nvPicPr>
          <p:cNvPr id="33796" name="Picture 3" descr="SwitchboardBig"/>
          <p:cNvPicPr>
            <a:picLocks noChangeAspect="1" noChangeArrowheads="1"/>
          </p:cNvPicPr>
          <p:nvPr/>
        </p:nvPicPr>
        <p:blipFill>
          <a:blip r:embed="rId2" cstate="print"/>
          <a:srcRect b="9775"/>
          <a:stretch>
            <a:fillRect/>
          </a:stretch>
        </p:blipFill>
        <p:spPr bwMode="auto">
          <a:xfrm>
            <a:off x="1295400" y="1592263"/>
            <a:ext cx="6600825" cy="4503737"/>
          </a:xfrm>
          <a:prstGeom prst="rect">
            <a:avLst/>
          </a:prstGeom>
          <a:noFill/>
          <a:ln w="9525">
            <a:noFill/>
            <a:miter lim="800000"/>
            <a:headEnd/>
            <a:tailEnd/>
          </a:ln>
        </p:spPr>
      </p:pic>
      <p:sp>
        <p:nvSpPr>
          <p:cNvPr id="33797" name="Title 5"/>
          <p:cNvSpPr>
            <a:spLocks noGrp="1"/>
          </p:cNvSpPr>
          <p:nvPr>
            <p:ph type="title"/>
          </p:nvPr>
        </p:nvSpPr>
        <p:spPr/>
        <p:txBody>
          <a:bodyPr/>
          <a:lstStyle/>
          <a:p>
            <a:r>
              <a:rPr lang="en-US" dirty="0" smtClean="0"/>
              <a:t>This is a Router</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License</a:t>
            </a:r>
            <a:endParaRPr lang="en-US" dirty="0"/>
          </a:p>
        </p:txBody>
      </p:sp>
      <p:sp>
        <p:nvSpPr>
          <p:cNvPr id="3" name="Content Placeholder 2"/>
          <p:cNvSpPr>
            <a:spLocks noGrp="1"/>
          </p:cNvSpPr>
          <p:nvPr>
            <p:ph idx="1"/>
          </p:nvPr>
        </p:nvSpPr>
        <p:spPr/>
        <p:txBody>
          <a:bodyPr/>
          <a:lstStyle/>
          <a:p>
            <a:pPr rtl="0" eaLnBrk="1" latinLnBrk="0" hangingPunct="1"/>
            <a:r>
              <a:rPr lang="en-US" sz="3200" b="0" u="none" dirty="0" smtClean="0">
                <a:solidFill>
                  <a:schemeClr val="tx1"/>
                </a:solidFill>
                <a:effectLst/>
                <a:latin typeface="+mn-lt"/>
                <a:ea typeface="+mn-ea"/>
                <a:cs typeface="+mn-cs"/>
              </a:rPr>
              <a:t>A Feature License</a:t>
            </a:r>
            <a:r>
              <a:rPr lang="en-US" sz="3200" b="0" u="none" baseline="0" dirty="0" smtClean="0">
                <a:solidFill>
                  <a:schemeClr val="tx1"/>
                </a:solidFill>
                <a:effectLst/>
                <a:latin typeface="+mn-lt"/>
                <a:ea typeface="+mn-ea"/>
                <a:cs typeface="+mn-cs"/>
              </a:rPr>
              <a:t> t</a:t>
            </a:r>
            <a:r>
              <a:rPr lang="en-US" sz="3200" b="0" u="none" dirty="0" smtClean="0">
                <a:solidFill>
                  <a:schemeClr val="tx1"/>
                </a:solidFill>
                <a:effectLst/>
                <a:latin typeface="+mn-lt"/>
                <a:ea typeface="+mn-ea"/>
                <a:cs typeface="+mn-cs"/>
              </a:rPr>
              <a:t>ypically upgrades to one or more Technology Package licenses</a:t>
            </a:r>
            <a:endParaRPr lang="en-US" b="0" u="none" dirty="0" smtClean="0">
              <a:effectLst/>
            </a:endParaRPr>
          </a:p>
          <a:p>
            <a:pPr rtl="0" eaLnBrk="1" latinLnBrk="0" hangingPunct="1"/>
            <a:r>
              <a:rPr lang="en-US" sz="3200" b="0" u="none" dirty="0" smtClean="0">
                <a:solidFill>
                  <a:schemeClr val="tx1"/>
                </a:solidFill>
                <a:effectLst/>
                <a:latin typeface="+mn-lt"/>
                <a:ea typeface="+mn-ea"/>
                <a:cs typeface="+mn-cs"/>
              </a:rPr>
              <a:t>This can be delivered with new router or upgraded at a later time</a:t>
            </a:r>
            <a:endParaRPr lang="en-US" b="0" u="none" dirty="0" smtClean="0">
              <a:effectLst/>
            </a:endParaRPr>
          </a:p>
          <a:p>
            <a:pPr rtl="0" eaLnBrk="1" latinLnBrk="0" hangingPunct="1"/>
            <a:r>
              <a:rPr lang="en-US" sz="3200" b="0" u="none" dirty="0" smtClean="0">
                <a:solidFill>
                  <a:schemeClr val="tx1"/>
                </a:solidFill>
                <a:effectLst/>
                <a:latin typeface="+mn-lt"/>
                <a:ea typeface="+mn-ea"/>
                <a:cs typeface="+mn-cs"/>
              </a:rPr>
              <a:t>Licenses are enforced through Cisco Software Licensing framework</a:t>
            </a:r>
            <a:endParaRPr lang="en-US" b="0" u="none" dirty="0" smtClean="0">
              <a:effectLst/>
            </a:endParaRP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100</a:t>
            </a:fld>
            <a:endParaRPr lang="en-US" dirty="0"/>
          </a:p>
        </p:txBody>
      </p:sp>
    </p:spTree>
    <p:extLst>
      <p:ext uri="{BB962C8B-B14F-4D97-AF65-F5344CB8AC3E}">
        <p14:creationId xmlns:p14="http://schemas.microsoft.com/office/powerpoint/2010/main" val="345288586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License Management</a:t>
            </a:r>
            <a:endParaRPr lang="en-US" dirty="0"/>
          </a:p>
        </p:txBody>
      </p:sp>
      <p:sp>
        <p:nvSpPr>
          <p:cNvPr id="3" name="Content Placeholder 2"/>
          <p:cNvSpPr>
            <a:spLocks noGrp="1"/>
          </p:cNvSpPr>
          <p:nvPr>
            <p:ph idx="1"/>
          </p:nvPr>
        </p:nvSpPr>
        <p:spPr/>
        <p:txBody>
          <a:bodyPr/>
          <a:lstStyle/>
          <a:p>
            <a:r>
              <a:rPr lang="en-US" dirty="0" smtClean="0"/>
              <a:t>There are several ways to manage these licenses including</a:t>
            </a:r>
            <a:r>
              <a:rPr lang="en-US" baseline="0" dirty="0" smtClean="0"/>
              <a:t> commands and web based tools on the Cisco site</a:t>
            </a:r>
            <a:endParaRPr lang="en-US" dirty="0" smtClean="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101</a:t>
            </a:fld>
            <a:endParaRPr lang="en-US" dirty="0"/>
          </a:p>
        </p:txBody>
      </p:sp>
    </p:spTree>
    <p:extLst>
      <p:ext uri="{BB962C8B-B14F-4D97-AF65-F5344CB8AC3E}">
        <p14:creationId xmlns:p14="http://schemas.microsoft.com/office/powerpoint/2010/main" val="70665738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Versions</a:t>
            </a:r>
            <a:r>
              <a:rPr lang="en-US" baseline="0" dirty="0" smtClean="0"/>
              <a:t> 12 and 15</a:t>
            </a:r>
            <a:endParaRPr lang="en-US" dirty="0"/>
          </a:p>
        </p:txBody>
      </p:sp>
      <p:sp>
        <p:nvSpPr>
          <p:cNvPr id="3" name="Content Placeholder 2"/>
          <p:cNvSpPr>
            <a:spLocks noGrp="1"/>
          </p:cNvSpPr>
          <p:nvPr>
            <p:ph idx="1"/>
          </p:nvPr>
        </p:nvSpPr>
        <p:spPr/>
        <p:txBody>
          <a:bodyPr/>
          <a:lstStyle/>
          <a:p>
            <a:pPr marL="342900" marR="0" indent="-342900" algn="l" defTabSz="914400" rtl="0" eaLnBrk="0" fontAlgn="base" latinLnBrk="0" hangingPunct="0">
              <a:lnSpc>
                <a:spcPct val="100000"/>
              </a:lnSpc>
              <a:spcBef>
                <a:spcPct val="20000"/>
              </a:spcBef>
              <a:spcAft>
                <a:spcPct val="0"/>
              </a:spcAft>
              <a:buClrTx/>
              <a:buSzTx/>
              <a:buFontTx/>
              <a:buChar char="•"/>
              <a:tabLst/>
              <a:defRPr/>
            </a:pPr>
            <a:r>
              <a:rPr lang="en-US" sz="3200" dirty="0" smtClean="0">
                <a:solidFill>
                  <a:schemeClr val="tx1"/>
                </a:solidFill>
                <a:effectLst/>
                <a:latin typeface="+mn-lt"/>
                <a:ea typeface="+mn-ea"/>
                <a:cs typeface="+mn-cs"/>
              </a:rPr>
              <a:t>So the mainstream versions are currently 12 and 15</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3200" dirty="0" smtClean="0">
                <a:solidFill>
                  <a:schemeClr val="tx1"/>
                </a:solidFill>
                <a:effectLst/>
                <a:latin typeface="+mn-lt"/>
                <a:ea typeface="+mn-ea"/>
                <a:cs typeface="+mn-cs"/>
              </a:rPr>
              <a:t>What happened to 13 and</a:t>
            </a:r>
            <a:r>
              <a:rPr lang="en-US" sz="3200" baseline="0" dirty="0" smtClean="0">
                <a:solidFill>
                  <a:schemeClr val="tx1"/>
                </a:solidFill>
                <a:effectLst/>
                <a:latin typeface="+mn-lt"/>
                <a:ea typeface="+mn-ea"/>
                <a:cs typeface="+mn-cs"/>
              </a:rPr>
              <a:t> 14</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3200" baseline="0" dirty="0" smtClean="0">
                <a:solidFill>
                  <a:schemeClr val="tx1"/>
                </a:solidFill>
                <a:effectLst/>
                <a:latin typeface="+mn-lt"/>
                <a:ea typeface="+mn-ea"/>
                <a:cs typeface="+mn-cs"/>
              </a:rPr>
              <a:t>Cisco is superstitious or at least they think their customers are</a:t>
            </a:r>
            <a:endParaRPr lang="en-US" sz="2800" baseline="0" dirty="0" smtClean="0">
              <a:solidFill>
                <a:schemeClr val="tx1"/>
              </a:solidFill>
              <a:effectLst/>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800" baseline="0" dirty="0" smtClean="0">
                <a:solidFill>
                  <a:schemeClr val="tx1"/>
                </a:solidFill>
                <a:effectLst/>
                <a:latin typeface="+mn-lt"/>
                <a:ea typeface="+mn-ea"/>
                <a:cs typeface="+mn-cs"/>
              </a:rPr>
              <a:t>What are they afraid of</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800" baseline="0" dirty="0" smtClean="0">
                <a:solidFill>
                  <a:schemeClr val="tx1"/>
                </a:solidFill>
                <a:effectLst/>
                <a:latin typeface="+mn-lt"/>
                <a:ea typeface="+mn-ea"/>
                <a:cs typeface="+mn-cs"/>
              </a:rPr>
              <a:t>Todd </a:t>
            </a:r>
            <a:r>
              <a:rPr lang="en-US" sz="2800" baseline="0" dirty="0" err="1" smtClean="0">
                <a:solidFill>
                  <a:schemeClr val="tx1"/>
                </a:solidFill>
                <a:effectLst/>
                <a:latin typeface="+mn-lt"/>
                <a:ea typeface="+mn-ea"/>
                <a:cs typeface="+mn-cs"/>
              </a:rPr>
              <a:t>Lammle</a:t>
            </a:r>
            <a:r>
              <a:rPr lang="en-US" sz="2800" baseline="0" dirty="0" smtClean="0">
                <a:solidFill>
                  <a:schemeClr val="tx1"/>
                </a:solidFill>
                <a:effectLst/>
                <a:latin typeface="+mn-lt"/>
                <a:ea typeface="+mn-ea"/>
                <a:cs typeface="+mn-cs"/>
              </a:rPr>
              <a:t> explains it this way in an article from his website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800" baseline="0" dirty="0" smtClean="0">
                <a:solidFill>
                  <a:schemeClr val="tx1"/>
                </a:solidFill>
                <a:effectLst/>
                <a:latin typeface="+mn-lt"/>
                <a:ea typeface="+mn-ea"/>
                <a:cs typeface="+mn-cs"/>
              </a:rPr>
              <a:t>Part of which is below</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102</a:t>
            </a:fld>
            <a:endParaRPr lang="en-US" dirty="0"/>
          </a:p>
        </p:txBody>
      </p:sp>
    </p:spTree>
    <p:extLst>
      <p:ext uri="{BB962C8B-B14F-4D97-AF65-F5344CB8AC3E}">
        <p14:creationId xmlns:p14="http://schemas.microsoft.com/office/powerpoint/2010/main" val="567096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Versions</a:t>
            </a:r>
            <a:r>
              <a:rPr lang="en-US" baseline="0" dirty="0" smtClean="0"/>
              <a:t> 13 and 14</a:t>
            </a:r>
            <a:endParaRPr lang="en-US" dirty="0"/>
          </a:p>
        </p:txBody>
      </p:sp>
      <p:sp>
        <p:nvSpPr>
          <p:cNvPr id="3" name="Content Placeholder 2"/>
          <p:cNvSpPr>
            <a:spLocks noGrp="1"/>
          </p:cNvSpPr>
          <p:nvPr>
            <p:ph idx="1"/>
          </p:nvPr>
        </p:nvSpPr>
        <p:spPr/>
        <p:txBody>
          <a:bodyPr/>
          <a:lstStyle/>
          <a:p>
            <a:pPr lvl="1"/>
            <a:r>
              <a:rPr lang="en-US" dirty="0" err="1" smtClean="0"/>
              <a:t>Cisco®’s</a:t>
            </a:r>
            <a:r>
              <a:rPr lang="en-US" dirty="0" smtClean="0"/>
              <a:t> 12.x code has definitely proven to be a very stable operating system</a:t>
            </a:r>
          </a:p>
          <a:p>
            <a:pPr lvl="1"/>
            <a:r>
              <a:rPr lang="en-US" dirty="0" smtClean="0"/>
              <a:t>But since change is a given, Cisco has gone through a lot of revisions, and it’s finally time to morph into the 13.x code</a:t>
            </a:r>
          </a:p>
          <a:p>
            <a:pPr lvl="1"/>
            <a:r>
              <a:rPr lang="en-US" dirty="0" smtClean="0"/>
              <a:t>But no… wait</a:t>
            </a:r>
          </a:p>
          <a:p>
            <a:pPr lvl="1"/>
            <a:r>
              <a:rPr lang="en-US" dirty="0" smtClean="0"/>
              <a:t>13 is bad</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103</a:t>
            </a:fld>
            <a:endParaRPr lang="en-US" dirty="0"/>
          </a:p>
        </p:txBody>
      </p:sp>
    </p:spTree>
    <p:extLst>
      <p:ext uri="{BB962C8B-B14F-4D97-AF65-F5344CB8AC3E}">
        <p14:creationId xmlns:p14="http://schemas.microsoft.com/office/powerpoint/2010/main" val="24729988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Versions 13 and 14</a:t>
            </a:r>
          </a:p>
        </p:txBody>
      </p:sp>
      <p:sp>
        <p:nvSpPr>
          <p:cNvPr id="3" name="Content Placeholder 2"/>
          <p:cNvSpPr>
            <a:spLocks noGrp="1"/>
          </p:cNvSpPr>
          <p:nvPr>
            <p:ph idx="1"/>
          </p:nvPr>
        </p:nvSpPr>
        <p:spPr/>
        <p:txBody>
          <a:bodyPr/>
          <a:lstStyle/>
          <a:p>
            <a:pPr lvl="1"/>
            <a:r>
              <a:rPr lang="en-US" dirty="0" smtClean="0"/>
              <a:t>Buildings don’t have a 13th floor, and even if they do, elevators don’t go there!13 is a superstitiously cursed, unlucky number here in the U.S.</a:t>
            </a:r>
          </a:p>
          <a:p>
            <a:pPr lvl="1"/>
            <a:r>
              <a:rPr lang="en-US" dirty="0" smtClean="0"/>
              <a:t>Friday the 13th has been cursed since the 16th Century because that’s the day that the King of France attacked and attempted to jail all of the members of the secretive society, the Knights Templar</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104</a:t>
            </a:fld>
            <a:endParaRPr lang="en-US" dirty="0"/>
          </a:p>
        </p:txBody>
      </p:sp>
    </p:spTree>
    <p:extLst>
      <p:ext uri="{BB962C8B-B14F-4D97-AF65-F5344CB8AC3E}">
        <p14:creationId xmlns:p14="http://schemas.microsoft.com/office/powerpoint/2010/main" val="42405784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Versions 13 and 14</a:t>
            </a:r>
          </a:p>
        </p:txBody>
      </p:sp>
      <p:sp>
        <p:nvSpPr>
          <p:cNvPr id="3" name="Content Placeholder 2"/>
          <p:cNvSpPr>
            <a:spLocks noGrp="1"/>
          </p:cNvSpPr>
          <p:nvPr>
            <p:ph idx="1"/>
          </p:nvPr>
        </p:nvSpPr>
        <p:spPr/>
        <p:txBody>
          <a:bodyPr/>
          <a:lstStyle/>
          <a:p>
            <a:pPr lvl="1"/>
            <a:r>
              <a:rPr lang="en-US" dirty="0" smtClean="0"/>
              <a:t>Cisco appears to feel a bit superstitious too… they skipped the 13.x code and went to… 14.x code</a:t>
            </a:r>
          </a:p>
          <a:p>
            <a:pPr lvl="1"/>
            <a:r>
              <a:rPr lang="en-US" dirty="0" smtClean="0"/>
              <a:t>Nope</a:t>
            </a:r>
          </a:p>
          <a:p>
            <a:pPr lvl="1"/>
            <a:r>
              <a:rPr lang="en-US" dirty="0" smtClean="0"/>
              <a:t>Not 14 either, because 14 happens to be a really nasty number in parts of Asia</a:t>
            </a:r>
          </a:p>
          <a:p>
            <a:pPr lvl="1"/>
            <a:r>
              <a:rPr lang="en-US" dirty="0" smtClean="0"/>
              <a:t>So to keep anyone from getting the willies, Cisco jumped to the new 15.x code</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105</a:t>
            </a:fld>
            <a:endParaRPr lang="en-US" dirty="0"/>
          </a:p>
        </p:txBody>
      </p:sp>
    </p:spTree>
    <p:extLst>
      <p:ext uri="{BB962C8B-B14F-4D97-AF65-F5344CB8AC3E}">
        <p14:creationId xmlns:p14="http://schemas.microsoft.com/office/powerpoint/2010/main" val="271580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Versions 13 and 14</a:t>
            </a:r>
          </a:p>
        </p:txBody>
      </p:sp>
      <p:sp>
        <p:nvSpPr>
          <p:cNvPr id="3" name="Content Placeholder 2"/>
          <p:cNvSpPr>
            <a:spLocks noGrp="1"/>
          </p:cNvSpPr>
          <p:nvPr>
            <p:ph idx="1"/>
          </p:nvPr>
        </p:nvSpPr>
        <p:spPr/>
        <p:txBody>
          <a:bodyPr/>
          <a:lstStyle/>
          <a:p>
            <a:pPr lvl="1"/>
            <a:r>
              <a:rPr lang="en-US" smtClean="0"/>
              <a:t>The actual reason for skipping versions 13 and 14 code is of course, nothing but a rumor, but it it’s a fun way to start to this blog</a:t>
            </a:r>
            <a:endParaRPr lang="en-US"/>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106</a:t>
            </a:fld>
            <a:endParaRPr lang="en-US" dirty="0"/>
          </a:p>
        </p:txBody>
      </p:sp>
    </p:spTree>
    <p:extLst>
      <p:ext uri="{BB962C8B-B14F-4D97-AF65-F5344CB8AC3E}">
        <p14:creationId xmlns:p14="http://schemas.microsoft.com/office/powerpoint/2010/main" val="26864944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8195" name="Slide Number Placeholder 5"/>
          <p:cNvSpPr>
            <a:spLocks noGrp="1"/>
          </p:cNvSpPr>
          <p:nvPr>
            <p:ph type="sldNum" sz="quarter" idx="12"/>
          </p:nvPr>
        </p:nvSpPr>
        <p:spPr>
          <a:noFill/>
        </p:spPr>
        <p:txBody>
          <a:bodyPr/>
          <a:lstStyle/>
          <a:p>
            <a:fld id="{3C76EA7A-88FD-4425-A988-D493D2259F5B}" type="slidenum">
              <a:rPr lang="en-US" smtClean="0"/>
              <a:pPr/>
              <a:t>107</a:t>
            </a:fld>
            <a:endParaRPr lang="en-US" dirty="0" smtClean="0"/>
          </a:p>
        </p:txBody>
      </p:sp>
      <p:sp>
        <p:nvSpPr>
          <p:cNvPr id="8196" name="Rectangle 2"/>
          <p:cNvSpPr>
            <a:spLocks noGrp="1" noChangeArrowheads="1"/>
          </p:cNvSpPr>
          <p:nvPr>
            <p:ph type="title"/>
          </p:nvPr>
        </p:nvSpPr>
        <p:spPr/>
        <p:txBody>
          <a:bodyPr/>
          <a:lstStyle/>
          <a:p>
            <a:pPr eaLnBrk="1" hangingPunct="1"/>
            <a:r>
              <a:rPr lang="en-US" dirty="0" smtClean="0"/>
              <a:t>Cisco Router Boot Process</a:t>
            </a:r>
          </a:p>
        </p:txBody>
      </p:sp>
      <p:sp>
        <p:nvSpPr>
          <p:cNvPr id="8197" name="Rectangle 3"/>
          <p:cNvSpPr>
            <a:spLocks noGrp="1" noChangeArrowheads="1"/>
          </p:cNvSpPr>
          <p:nvPr>
            <p:ph type="body" idx="1"/>
          </p:nvPr>
        </p:nvSpPr>
        <p:spPr/>
        <p:txBody>
          <a:bodyPr/>
          <a:lstStyle/>
          <a:p>
            <a:pPr eaLnBrk="1" hangingPunct="1"/>
            <a:r>
              <a:rPr lang="en-US" dirty="0" smtClean="0">
                <a:cs typeface="Times New Roman" pitchFamily="18" charset="0"/>
              </a:rPr>
              <a:t>When the router is first powered on the boot process starts</a:t>
            </a:r>
          </a:p>
          <a:p>
            <a:pPr eaLnBrk="1" hangingPunct="1"/>
            <a:r>
              <a:rPr lang="en-US" dirty="0" smtClean="0">
                <a:cs typeface="Times New Roman" pitchFamily="18" charset="0"/>
              </a:rPr>
              <a:t>The first step is the POST </a:t>
            </a:r>
            <a:r>
              <a:rPr lang="en-US" dirty="0" smtClean="0">
                <a:latin typeface="Times New Roman" pitchFamily="18" charset="0"/>
                <a:cs typeface="Times New Roman" pitchFamily="18" charset="0"/>
              </a:rPr>
              <a:t>–</a:t>
            </a:r>
            <a:r>
              <a:rPr lang="en-US" dirty="0" smtClean="0">
                <a:cs typeface="Times New Roman" pitchFamily="18" charset="0"/>
              </a:rPr>
              <a:t> Power On Self Test</a:t>
            </a:r>
          </a:p>
          <a:p>
            <a:pPr eaLnBrk="1" hangingPunct="1"/>
            <a:r>
              <a:rPr lang="en-US" dirty="0" smtClean="0">
                <a:cs typeface="Times New Roman" pitchFamily="18" charset="0"/>
              </a:rPr>
              <a:t>This is a test routine that checks the CPU, memory, and interfaces to make sure there are no hardware problems</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9219" name="Slide Number Placeholder 5"/>
          <p:cNvSpPr>
            <a:spLocks noGrp="1"/>
          </p:cNvSpPr>
          <p:nvPr>
            <p:ph type="sldNum" sz="quarter" idx="12"/>
          </p:nvPr>
        </p:nvSpPr>
        <p:spPr>
          <a:noFill/>
        </p:spPr>
        <p:txBody>
          <a:bodyPr/>
          <a:lstStyle/>
          <a:p>
            <a:fld id="{2F59A095-3279-449B-B2F2-8616953C3BED}" type="slidenum">
              <a:rPr lang="en-US" smtClean="0"/>
              <a:pPr/>
              <a:t>108</a:t>
            </a:fld>
            <a:endParaRPr lang="en-US" dirty="0" smtClean="0"/>
          </a:p>
        </p:txBody>
      </p:sp>
      <p:sp>
        <p:nvSpPr>
          <p:cNvPr id="9220" name="Rectangle 2"/>
          <p:cNvSpPr>
            <a:spLocks noGrp="1" noChangeArrowheads="1"/>
          </p:cNvSpPr>
          <p:nvPr>
            <p:ph type="title"/>
          </p:nvPr>
        </p:nvSpPr>
        <p:spPr/>
        <p:txBody>
          <a:bodyPr/>
          <a:lstStyle/>
          <a:p>
            <a:pPr eaLnBrk="1" hangingPunct="1"/>
            <a:r>
              <a:rPr lang="en-US" dirty="0" smtClean="0">
                <a:cs typeface="Times New Roman" pitchFamily="18" charset="0"/>
              </a:rPr>
              <a:t>Cisco Router Boot Process</a:t>
            </a:r>
          </a:p>
        </p:txBody>
      </p:sp>
      <p:sp>
        <p:nvSpPr>
          <p:cNvPr id="9221" name="Rectangle 3"/>
          <p:cNvSpPr>
            <a:spLocks noGrp="1" noChangeArrowheads="1"/>
          </p:cNvSpPr>
          <p:nvPr>
            <p:ph type="body" idx="1"/>
          </p:nvPr>
        </p:nvSpPr>
        <p:spPr/>
        <p:txBody>
          <a:bodyPr/>
          <a:lstStyle/>
          <a:p>
            <a:pPr eaLnBrk="1" hangingPunct="1"/>
            <a:r>
              <a:rPr lang="en-US" dirty="0" smtClean="0">
                <a:cs typeface="Times New Roman" pitchFamily="18" charset="0"/>
              </a:rPr>
              <a:t>After the POST, the router will begin the boot sequence</a:t>
            </a:r>
          </a:p>
          <a:p>
            <a:pPr eaLnBrk="1" hangingPunct="1"/>
            <a:r>
              <a:rPr lang="en-US" dirty="0" smtClean="0">
                <a:cs typeface="Times New Roman" pitchFamily="18" charset="0"/>
              </a:rPr>
              <a:t>The boot sequence steps are</a:t>
            </a:r>
          </a:p>
          <a:p>
            <a:pPr lvl="1" eaLnBrk="1" hangingPunct="1"/>
            <a:r>
              <a:rPr lang="en-US" dirty="0" smtClean="0">
                <a:cs typeface="Times New Roman" pitchFamily="18" charset="0"/>
              </a:rPr>
              <a:t>The Bootstrap Program, which is stored in ROM, runs</a:t>
            </a:r>
          </a:p>
          <a:p>
            <a:pPr lvl="1" eaLnBrk="1" hangingPunct="1"/>
            <a:r>
              <a:rPr lang="en-US" dirty="0" smtClean="0">
                <a:cs typeface="Times New Roman" pitchFamily="18" charset="0"/>
              </a:rPr>
              <a:t>The bootfield is read to find out the proper Operating System source</a:t>
            </a:r>
          </a:p>
          <a:p>
            <a:pPr lvl="1" eaLnBrk="1" hangingPunct="1"/>
            <a:r>
              <a:rPr lang="en-US" dirty="0" smtClean="0">
                <a:cs typeface="Times New Roman" pitchFamily="18" charset="0"/>
              </a:rPr>
              <a:t>The Operating System Image is loaded into RAM from Flash, TFTP, or ROM</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0243" name="Slide Number Placeholder 5"/>
          <p:cNvSpPr>
            <a:spLocks noGrp="1"/>
          </p:cNvSpPr>
          <p:nvPr>
            <p:ph type="sldNum" sz="quarter" idx="12"/>
          </p:nvPr>
        </p:nvSpPr>
        <p:spPr>
          <a:noFill/>
        </p:spPr>
        <p:txBody>
          <a:bodyPr/>
          <a:lstStyle/>
          <a:p>
            <a:fld id="{ACFBC7B9-8FDC-4BA1-B769-C921BE317955}" type="slidenum">
              <a:rPr lang="en-US" smtClean="0"/>
              <a:pPr/>
              <a:t>109</a:t>
            </a:fld>
            <a:endParaRPr lang="en-US" dirty="0" smtClean="0"/>
          </a:p>
        </p:txBody>
      </p:sp>
      <p:sp>
        <p:nvSpPr>
          <p:cNvPr id="10244" name="Rectangle 2"/>
          <p:cNvSpPr>
            <a:spLocks noGrp="1" noChangeArrowheads="1"/>
          </p:cNvSpPr>
          <p:nvPr>
            <p:ph type="title"/>
          </p:nvPr>
        </p:nvSpPr>
        <p:spPr/>
        <p:txBody>
          <a:bodyPr/>
          <a:lstStyle/>
          <a:p>
            <a:pPr eaLnBrk="1" hangingPunct="1"/>
            <a:r>
              <a:rPr lang="en-US" dirty="0" smtClean="0">
                <a:cs typeface="Times New Roman" pitchFamily="18" charset="0"/>
              </a:rPr>
              <a:t>Cisco Router Boot Process</a:t>
            </a:r>
          </a:p>
        </p:txBody>
      </p:sp>
      <p:sp>
        <p:nvSpPr>
          <p:cNvPr id="10245" name="Rectangle 3"/>
          <p:cNvSpPr>
            <a:spLocks noGrp="1" noChangeArrowheads="1"/>
          </p:cNvSpPr>
          <p:nvPr>
            <p:ph type="body" idx="1"/>
          </p:nvPr>
        </p:nvSpPr>
        <p:spPr/>
        <p:txBody>
          <a:bodyPr/>
          <a:lstStyle/>
          <a:p>
            <a:pPr lvl="1" eaLnBrk="1" hangingPunct="1"/>
            <a:r>
              <a:rPr lang="en-US" dirty="0" smtClean="0">
                <a:cs typeface="Times New Roman" pitchFamily="18" charset="0"/>
              </a:rPr>
              <a:t>The Startup Configuration File is read from NVRAM or TFTP server and then loaded into the RAM</a:t>
            </a:r>
          </a:p>
          <a:p>
            <a:pPr lvl="1" eaLnBrk="1" hangingPunct="1"/>
            <a:r>
              <a:rPr lang="en-US" dirty="0" smtClean="0">
                <a:cs typeface="Times New Roman" pitchFamily="18" charset="0"/>
              </a:rPr>
              <a:t>The Configuration File is then executed one line at a time and starts the processes to run the router according to that file</a:t>
            </a:r>
          </a:p>
          <a:p>
            <a:pPr lvl="1" eaLnBrk="1" hangingPunct="1"/>
            <a:r>
              <a:rPr lang="en-US" dirty="0" smtClean="0">
                <a:cs typeface="Times New Roman" pitchFamily="18" charset="0"/>
              </a:rPr>
              <a:t>If no Configuration File is found in NVRAM, the Cisco IOS will offer the chance to use the Initial Configuration Dialog</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34819" name="Slide Number Placeholder 5"/>
          <p:cNvSpPr>
            <a:spLocks noGrp="1"/>
          </p:cNvSpPr>
          <p:nvPr>
            <p:ph type="sldNum" sz="quarter" idx="12"/>
          </p:nvPr>
        </p:nvSpPr>
        <p:spPr>
          <a:noFill/>
        </p:spPr>
        <p:txBody>
          <a:bodyPr/>
          <a:lstStyle/>
          <a:p>
            <a:fld id="{5587E318-3ABF-4CB1-896B-CF5BA37B9652}" type="slidenum">
              <a:rPr lang="en-US" smtClean="0"/>
              <a:pPr/>
              <a:t>11</a:t>
            </a:fld>
            <a:endParaRPr lang="en-US" dirty="0" smtClean="0"/>
          </a:p>
        </p:txBody>
      </p:sp>
      <p:sp>
        <p:nvSpPr>
          <p:cNvPr id="34820" name="Rectangle 2"/>
          <p:cNvSpPr>
            <a:spLocks noGrp="1" noChangeArrowheads="1"/>
          </p:cNvSpPr>
          <p:nvPr>
            <p:ph type="title"/>
          </p:nvPr>
        </p:nvSpPr>
        <p:spPr/>
        <p:txBody>
          <a:bodyPr/>
          <a:lstStyle/>
          <a:p>
            <a:pPr eaLnBrk="1" hangingPunct="1"/>
            <a:r>
              <a:rPr lang="en-US" dirty="0" smtClean="0"/>
              <a:t>What Does a Router Look Like</a:t>
            </a:r>
          </a:p>
        </p:txBody>
      </p:sp>
      <p:sp>
        <p:nvSpPr>
          <p:cNvPr id="34821" name="Rectangle 3"/>
          <p:cNvSpPr>
            <a:spLocks noGrp="1" noChangeArrowheads="1"/>
          </p:cNvSpPr>
          <p:nvPr>
            <p:ph type="body" idx="1"/>
          </p:nvPr>
        </p:nvSpPr>
        <p:spPr/>
        <p:txBody>
          <a:bodyPr/>
          <a:lstStyle/>
          <a:p>
            <a:pPr eaLnBrk="1" hangingPunct="1"/>
            <a:r>
              <a:rPr lang="en-US" dirty="0" smtClean="0"/>
              <a:t>You may be thinking, this is not a router, this is an old telephone switchboard</a:t>
            </a:r>
          </a:p>
          <a:p>
            <a:pPr eaLnBrk="1" hangingPunct="1"/>
            <a:r>
              <a:rPr lang="en-US" dirty="0" smtClean="0"/>
              <a:t>Well it is, but it illustrates exactly what a router does</a:t>
            </a:r>
          </a:p>
          <a:p>
            <a:pPr eaLnBrk="1" hangingPunct="1"/>
            <a:r>
              <a:rPr lang="en-US" dirty="0" smtClean="0"/>
              <a:t>So, what does a router do</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1267" name="Slide Number Placeholder 5"/>
          <p:cNvSpPr>
            <a:spLocks noGrp="1"/>
          </p:cNvSpPr>
          <p:nvPr>
            <p:ph type="sldNum" sz="quarter" idx="12"/>
          </p:nvPr>
        </p:nvSpPr>
        <p:spPr>
          <a:noFill/>
        </p:spPr>
        <p:txBody>
          <a:bodyPr/>
          <a:lstStyle/>
          <a:p>
            <a:fld id="{1BE82823-BEBE-4DE6-BA02-5B977B59C176}" type="slidenum">
              <a:rPr lang="en-US" smtClean="0"/>
              <a:pPr/>
              <a:t>110</a:t>
            </a:fld>
            <a:endParaRPr lang="en-US" dirty="0" smtClean="0"/>
          </a:p>
        </p:txBody>
      </p:sp>
      <p:sp>
        <p:nvSpPr>
          <p:cNvPr id="11268" name="Rectangle 2"/>
          <p:cNvSpPr>
            <a:spLocks noGrp="1" noChangeArrowheads="1"/>
          </p:cNvSpPr>
          <p:nvPr>
            <p:ph type="title"/>
          </p:nvPr>
        </p:nvSpPr>
        <p:spPr/>
        <p:txBody>
          <a:bodyPr/>
          <a:lstStyle/>
          <a:p>
            <a:pPr eaLnBrk="1" hangingPunct="1"/>
            <a:r>
              <a:rPr lang="en-US" dirty="0" smtClean="0">
                <a:cs typeface="Times New Roman" pitchFamily="18" charset="0"/>
              </a:rPr>
              <a:t>Cisco Router Boot Process</a:t>
            </a:r>
          </a:p>
        </p:txBody>
      </p:sp>
      <p:sp>
        <p:nvSpPr>
          <p:cNvPr id="11269" name="Rectangle 3"/>
          <p:cNvSpPr>
            <a:spLocks noGrp="1" noChangeArrowheads="1"/>
          </p:cNvSpPr>
          <p:nvPr>
            <p:ph type="body" idx="1"/>
          </p:nvPr>
        </p:nvSpPr>
        <p:spPr/>
        <p:txBody>
          <a:bodyPr/>
          <a:lstStyle/>
          <a:p>
            <a:pPr lvl="1" eaLnBrk="1" hangingPunct="1"/>
            <a:r>
              <a:rPr lang="en-US" dirty="0" smtClean="0">
                <a:cs typeface="Times New Roman" pitchFamily="18" charset="0"/>
              </a:rPr>
              <a:t>If the Initial Configuration Dialog is refused, then the router must be configured by hand from the command line</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2291" name="Slide Number Placeholder 5"/>
          <p:cNvSpPr>
            <a:spLocks noGrp="1"/>
          </p:cNvSpPr>
          <p:nvPr>
            <p:ph type="sldNum" sz="quarter" idx="12"/>
          </p:nvPr>
        </p:nvSpPr>
        <p:spPr>
          <a:noFill/>
        </p:spPr>
        <p:txBody>
          <a:bodyPr/>
          <a:lstStyle/>
          <a:p>
            <a:fld id="{8DB816FB-84A9-48D9-AD2C-30F9D918AD16}" type="slidenum">
              <a:rPr lang="en-US" smtClean="0"/>
              <a:pPr/>
              <a:t>111</a:t>
            </a:fld>
            <a:endParaRPr lang="en-US" dirty="0" smtClean="0"/>
          </a:p>
        </p:txBody>
      </p:sp>
      <p:sp>
        <p:nvSpPr>
          <p:cNvPr id="12292" name="Rectangle 2"/>
          <p:cNvSpPr>
            <a:spLocks noGrp="1" noChangeArrowheads="1"/>
          </p:cNvSpPr>
          <p:nvPr>
            <p:ph type="title"/>
          </p:nvPr>
        </p:nvSpPr>
        <p:spPr/>
        <p:txBody>
          <a:bodyPr/>
          <a:lstStyle/>
          <a:p>
            <a:pPr eaLnBrk="1" hangingPunct="1"/>
            <a:r>
              <a:rPr lang="en-US" dirty="0" smtClean="0"/>
              <a:t>Steps in Router Initialization</a:t>
            </a:r>
          </a:p>
        </p:txBody>
      </p:sp>
      <p:pic>
        <p:nvPicPr>
          <p:cNvPr id="12293" name="Picture 3" descr="CCNA2v31_2_2_1_Pic_Slide10"/>
          <p:cNvPicPr>
            <a:picLocks noGrp="1" noChangeAspect="1" noChangeArrowheads="1"/>
          </p:cNvPicPr>
          <p:nvPr>
            <p:ph idx="1"/>
          </p:nvPr>
        </p:nvPicPr>
        <p:blipFill>
          <a:blip r:embed="rId3" cstate="print"/>
          <a:srcRect/>
          <a:stretch>
            <a:fillRect/>
          </a:stretch>
        </p:blipFill>
        <p:spPr>
          <a:xfrm>
            <a:off x="1143000" y="1633538"/>
            <a:ext cx="6781800" cy="3700462"/>
          </a:xfr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a:t>
            </a:r>
            <a:endParaRPr lang="en-US" dirty="0"/>
          </a:p>
        </p:txBody>
      </p:sp>
      <p:sp>
        <p:nvSpPr>
          <p:cNvPr id="3" name="Content Placeholder 2"/>
          <p:cNvSpPr>
            <a:spLocks noGrp="1"/>
          </p:cNvSpPr>
          <p:nvPr>
            <p:ph idx="1"/>
          </p:nvPr>
        </p:nvSpPr>
        <p:spPr/>
        <p:txBody>
          <a:bodyPr/>
          <a:lstStyle/>
          <a:p>
            <a:r>
              <a:rPr lang="en-US" dirty="0" smtClean="0"/>
              <a:t>Let’s see this in action</a:t>
            </a:r>
          </a:p>
          <a:p>
            <a:r>
              <a:rPr lang="en-US" dirty="0" smtClean="0"/>
              <a:t>Start Packet Tracer</a:t>
            </a:r>
          </a:p>
          <a:p>
            <a:r>
              <a:rPr lang="en-US" dirty="0" smtClean="0"/>
              <a:t>Bring</a:t>
            </a:r>
            <a:r>
              <a:rPr lang="en-US" baseline="0" dirty="0" smtClean="0"/>
              <a:t> a router into the workspace</a:t>
            </a:r>
          </a:p>
          <a:p>
            <a:r>
              <a:rPr lang="en-US" baseline="0" dirty="0" smtClean="0"/>
              <a:t>Double click the router</a:t>
            </a:r>
          </a:p>
          <a:p>
            <a:r>
              <a:rPr lang="en-US" baseline="0" dirty="0" smtClean="0"/>
              <a:t>Select the Config tab</a:t>
            </a:r>
          </a:p>
          <a:p>
            <a:r>
              <a:rPr lang="en-US" baseline="0" dirty="0" smtClean="0"/>
              <a:t>Turn off the router, then turn it back on</a:t>
            </a:r>
          </a:p>
          <a:p>
            <a:r>
              <a:rPr lang="en-US" baseline="0" dirty="0" smtClean="0"/>
              <a:t>Click on the CLI tab to watch the bootup</a:t>
            </a:r>
          </a:p>
          <a:p>
            <a:r>
              <a:rPr lang="en-US" baseline="0" dirty="0" smtClean="0"/>
              <a:t>Select another router and do this again</a:t>
            </a:r>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112</a:t>
            </a:fld>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Initial Router Output</a:t>
            </a:r>
          </a:p>
        </p:txBody>
      </p:sp>
      <p:sp>
        <p:nvSpPr>
          <p:cNvPr id="16387" name="Content Placeholder 2"/>
          <p:cNvSpPr>
            <a:spLocks noGrp="1"/>
          </p:cNvSpPr>
          <p:nvPr>
            <p:ph idx="1"/>
          </p:nvPr>
        </p:nvSpPr>
        <p:spPr/>
        <p:txBody>
          <a:bodyPr/>
          <a:lstStyle/>
          <a:p>
            <a:r>
              <a:rPr lang="en-US" dirty="0" smtClean="0"/>
              <a:t>The process of doing the overhead work to make the computer ready to use is called booting, or the boot process, or rebooting the computer</a:t>
            </a:r>
          </a:p>
          <a:p>
            <a:r>
              <a:rPr lang="en-US" dirty="0" smtClean="0"/>
              <a:t>When booting, the router generates messages about the boot process and sends them out the console port</a:t>
            </a:r>
          </a:p>
        </p:txBody>
      </p:sp>
      <p:sp>
        <p:nvSpPr>
          <p:cNvPr id="16388" name="Footer Placeholder 3"/>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6389" name="Slide Number Placeholder 4"/>
          <p:cNvSpPr>
            <a:spLocks noGrp="1"/>
          </p:cNvSpPr>
          <p:nvPr>
            <p:ph type="sldNum" sz="quarter" idx="12"/>
          </p:nvPr>
        </p:nvSpPr>
        <p:spPr>
          <a:noFill/>
        </p:spPr>
        <p:txBody>
          <a:bodyPr/>
          <a:lstStyle/>
          <a:p>
            <a:fld id="{2E24E2C4-C741-4C14-A527-E29E7247CB4A}" type="slidenum">
              <a:rPr lang="en-US" smtClean="0"/>
              <a:pPr/>
              <a:t>113</a:t>
            </a:fld>
            <a:endParaRPr lang="en-US" dirty="0" smtClean="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smtClean="0"/>
              <a:t>Initial Router Output</a:t>
            </a:r>
          </a:p>
        </p:txBody>
      </p:sp>
      <p:sp>
        <p:nvSpPr>
          <p:cNvPr id="3" name="Content Placeholder 2"/>
          <p:cNvSpPr>
            <a:spLocks noGrp="1"/>
          </p:cNvSpPr>
          <p:nvPr>
            <p:ph idx="1"/>
          </p:nvPr>
        </p:nvSpPr>
        <p:spPr/>
        <p:txBody>
          <a:bodyPr/>
          <a:lstStyle/>
          <a:p>
            <a:pPr>
              <a:defRPr/>
            </a:pPr>
            <a:r>
              <a:rPr lang="en-US" dirty="0" smtClean="0"/>
              <a:t>Router output during the boot process</a:t>
            </a:r>
          </a:p>
          <a:p>
            <a:pPr lvl="1">
              <a:defRPr/>
            </a:pPr>
            <a:r>
              <a:rPr lang="en-US" dirty="0" smtClean="0">
                <a:ea typeface="+mn-ea"/>
                <a:cs typeface="+mn-cs"/>
              </a:rPr>
              <a:t>The version of IOS being loaded</a:t>
            </a:r>
            <a:endParaRPr lang="en-US" dirty="0" smtClean="0"/>
          </a:p>
          <a:p>
            <a:pPr lvl="1">
              <a:defRPr/>
            </a:pPr>
            <a:r>
              <a:rPr lang="en-US" dirty="0" smtClean="0">
                <a:ea typeface="+mn-ea"/>
                <a:cs typeface="+mn-cs"/>
              </a:rPr>
              <a:t>The number of interfaces</a:t>
            </a:r>
            <a:endParaRPr lang="en-US" dirty="0" smtClean="0"/>
          </a:p>
          <a:p>
            <a:pPr lvl="1">
              <a:defRPr/>
            </a:pPr>
            <a:r>
              <a:rPr lang="en-US" dirty="0" smtClean="0">
                <a:ea typeface="+mn-ea"/>
                <a:cs typeface="+mn-cs"/>
              </a:rPr>
              <a:t>The types of interfaces</a:t>
            </a:r>
            <a:endParaRPr lang="en-US" dirty="0" smtClean="0"/>
          </a:p>
          <a:p>
            <a:pPr lvl="1">
              <a:defRPr/>
            </a:pPr>
            <a:r>
              <a:rPr lang="en-US" dirty="0" smtClean="0">
                <a:ea typeface="+mn-ea"/>
                <a:cs typeface="+mn-cs"/>
              </a:rPr>
              <a:t>The amount of NVRAM</a:t>
            </a:r>
          </a:p>
          <a:p>
            <a:pPr lvl="1">
              <a:defRPr/>
            </a:pPr>
            <a:r>
              <a:rPr lang="en-US" dirty="0" smtClean="0">
                <a:ea typeface="+mn-ea"/>
                <a:cs typeface="+mn-cs"/>
              </a:rPr>
              <a:t>The amount of flash memory</a:t>
            </a:r>
            <a:endParaRPr lang="en-US" dirty="0"/>
          </a:p>
        </p:txBody>
      </p:sp>
      <p:sp>
        <p:nvSpPr>
          <p:cNvPr id="17412" name="Footer Placeholder 3"/>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7413" name="Slide Number Placeholder 4"/>
          <p:cNvSpPr>
            <a:spLocks noGrp="1"/>
          </p:cNvSpPr>
          <p:nvPr>
            <p:ph type="sldNum" sz="quarter" idx="12"/>
          </p:nvPr>
        </p:nvSpPr>
        <p:spPr>
          <a:noFill/>
        </p:spPr>
        <p:txBody>
          <a:bodyPr/>
          <a:lstStyle/>
          <a:p>
            <a:fld id="{20331663-0676-4BCC-9954-7EB8852767B4}" type="slidenum">
              <a:rPr lang="en-US" smtClean="0"/>
              <a:pPr/>
              <a:t>114</a:t>
            </a:fld>
            <a:endParaRPr lang="en-US" dirty="0" smtClean="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Router Output</a:t>
            </a:r>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115</a:t>
            </a:fld>
            <a:endParaRPr lang="en-US" dirty="0"/>
          </a:p>
        </p:txBody>
      </p:sp>
      <p:pic>
        <p:nvPicPr>
          <p:cNvPr id="95234" name="Picture 2"/>
          <p:cNvPicPr>
            <a:picLocks noChangeAspect="1" noChangeArrowheads="1"/>
          </p:cNvPicPr>
          <p:nvPr/>
        </p:nvPicPr>
        <p:blipFill>
          <a:blip r:embed="rId2" cstate="print"/>
          <a:srcRect l="40625" t="20833" r="6250" b="30208"/>
          <a:stretch>
            <a:fillRect/>
          </a:stretch>
        </p:blipFill>
        <p:spPr bwMode="auto">
          <a:xfrm>
            <a:off x="457200" y="1545515"/>
            <a:ext cx="8229600" cy="45504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Router Operation Layers</a:t>
            </a:r>
            <a:endParaRPr lang="en-US" dirty="0"/>
          </a:p>
        </p:txBody>
      </p:sp>
      <p:sp>
        <p:nvSpPr>
          <p:cNvPr id="3" name="Content Placeholder 2"/>
          <p:cNvSpPr>
            <a:spLocks noGrp="1"/>
          </p:cNvSpPr>
          <p:nvPr>
            <p:ph idx="1"/>
          </p:nvPr>
        </p:nvSpPr>
        <p:spPr/>
        <p:txBody>
          <a:bodyPr/>
          <a:lstStyle/>
          <a:p>
            <a:r>
              <a:rPr lang="en-US" dirty="0" smtClean="0"/>
              <a:t>A router</a:t>
            </a:r>
            <a:r>
              <a:rPr lang="en-US" baseline="0" dirty="0" smtClean="0"/>
              <a:t> does its work at layers 1, 2, and 3</a:t>
            </a:r>
          </a:p>
          <a:p>
            <a:r>
              <a:rPr lang="en-US" baseline="0" dirty="0" smtClean="0"/>
              <a:t>For the path determination function the work is on layer 3</a:t>
            </a:r>
          </a:p>
          <a:p>
            <a:r>
              <a:rPr lang="en-US" baseline="0" dirty="0" smtClean="0"/>
              <a:t>For the switching function the frames move on layers 1 and 2</a:t>
            </a:r>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116</a:t>
            </a:fld>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Routers</a:t>
            </a:r>
            <a:r>
              <a:rPr lang="en-US" baseline="0" dirty="0" smtClean="0"/>
              <a:t> at Layers 1 2 3</a:t>
            </a:r>
            <a:endParaRPr lang="en-US" dirty="0"/>
          </a:p>
        </p:txBody>
      </p:sp>
      <p:sp>
        <p:nvSpPr>
          <p:cNvPr id="3" name="Content Placeholder 2"/>
          <p:cNvSpPr>
            <a:spLocks noGrp="1"/>
          </p:cNvSpPr>
          <p:nvPr>
            <p:ph idx="1"/>
          </p:nvPr>
        </p:nvSpPr>
        <p:spPr/>
        <p:txBody>
          <a:bodyPr/>
          <a:lstStyle/>
          <a:p>
            <a:r>
              <a:rPr lang="en-US" dirty="0" smtClean="0"/>
              <a:t>Routers make decisions at layer</a:t>
            </a:r>
            <a:r>
              <a:rPr lang="en-US" baseline="0" dirty="0" smtClean="0"/>
              <a:t> 3</a:t>
            </a:r>
          </a:p>
          <a:p>
            <a:r>
              <a:rPr lang="en-US" baseline="0" dirty="0" smtClean="0"/>
              <a:t>But they also carry out functions at layers 1 and 2</a:t>
            </a:r>
          </a:p>
          <a:p>
            <a:r>
              <a:rPr lang="en-US" dirty="0" smtClean="0"/>
              <a:t>At layer</a:t>
            </a:r>
            <a:r>
              <a:rPr lang="en-US" baseline="0" dirty="0" smtClean="0"/>
              <a:t> 2 the router must create a frame appropriate for the connection type attached to the interface, such as Ethernet or PPP</a:t>
            </a:r>
            <a:endParaRPr lang="en-US" dirty="0" smtClean="0"/>
          </a:p>
          <a:p>
            <a:r>
              <a:rPr lang="en-US" dirty="0" smtClean="0"/>
              <a:t>At</a:t>
            </a:r>
            <a:r>
              <a:rPr lang="en-US" baseline="0" dirty="0" smtClean="0"/>
              <a:t> layer 1 the frame is encoded onto the media</a:t>
            </a:r>
            <a:endParaRPr lang="en-US" dirty="0" smtClean="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117</a:t>
            </a:fld>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Routers at Layers 1 2 3</a:t>
            </a:r>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118</a:t>
            </a:fld>
            <a:endParaRPr lang="en-US" dirty="0"/>
          </a:p>
        </p:txBody>
      </p:sp>
      <p:pic>
        <p:nvPicPr>
          <p:cNvPr id="96258" name="Picture 2"/>
          <p:cNvPicPr>
            <a:picLocks noChangeAspect="1" noChangeArrowheads="1"/>
          </p:cNvPicPr>
          <p:nvPr/>
        </p:nvPicPr>
        <p:blipFill>
          <a:blip r:embed="rId2" cstate="print"/>
          <a:srcRect l="39375" t="19792" r="6250" b="20833"/>
          <a:stretch>
            <a:fillRect/>
          </a:stretch>
        </p:blipFill>
        <p:spPr bwMode="auto">
          <a:xfrm>
            <a:off x="1066800" y="1600200"/>
            <a:ext cx="6862011" cy="4495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t>Command Line Interface</a:t>
            </a:r>
          </a:p>
        </p:txBody>
      </p:sp>
      <p:sp>
        <p:nvSpPr>
          <p:cNvPr id="18435" name="Content Placeholder 2"/>
          <p:cNvSpPr>
            <a:spLocks noGrp="1"/>
          </p:cNvSpPr>
          <p:nvPr>
            <p:ph idx="1"/>
          </p:nvPr>
        </p:nvSpPr>
        <p:spPr/>
        <p:txBody>
          <a:bodyPr/>
          <a:lstStyle/>
          <a:p>
            <a:r>
              <a:rPr lang="en-US" dirty="0" smtClean="0"/>
              <a:t>The router’s user interface is called the command-line</a:t>
            </a:r>
          </a:p>
          <a:p>
            <a:r>
              <a:rPr lang="en-US" dirty="0" smtClean="0"/>
              <a:t>It is not a GUI as Cisco believes the use of the command line is superior to a GUI</a:t>
            </a:r>
          </a:p>
          <a:p>
            <a:r>
              <a:rPr lang="en-US" dirty="0" smtClean="0"/>
              <a:t>The command line is accessed through a terminal emulator</a:t>
            </a:r>
          </a:p>
          <a:p>
            <a:r>
              <a:rPr lang="en-US" dirty="0" smtClean="0"/>
              <a:t>There are three main methods to reach the command line</a:t>
            </a:r>
          </a:p>
        </p:txBody>
      </p:sp>
      <p:sp>
        <p:nvSpPr>
          <p:cNvPr id="18436" name="Footer Placeholder 3"/>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8437" name="Slide Number Placeholder 4"/>
          <p:cNvSpPr>
            <a:spLocks noGrp="1"/>
          </p:cNvSpPr>
          <p:nvPr>
            <p:ph type="sldNum" sz="quarter" idx="12"/>
          </p:nvPr>
        </p:nvSpPr>
        <p:spPr>
          <a:noFill/>
        </p:spPr>
        <p:txBody>
          <a:bodyPr/>
          <a:lstStyle/>
          <a:p>
            <a:fld id="{73E6B8F3-1B07-40E2-BA0E-3B2FBA20E81B}" type="slidenum">
              <a:rPr lang="en-US" smtClean="0"/>
              <a:pPr/>
              <a:t>119</a:t>
            </a:fld>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35843" name="Slide Number Placeholder 5"/>
          <p:cNvSpPr>
            <a:spLocks noGrp="1"/>
          </p:cNvSpPr>
          <p:nvPr>
            <p:ph type="sldNum" sz="quarter" idx="12"/>
          </p:nvPr>
        </p:nvSpPr>
        <p:spPr>
          <a:noFill/>
        </p:spPr>
        <p:txBody>
          <a:bodyPr/>
          <a:lstStyle/>
          <a:p>
            <a:fld id="{B02AABC7-DF4A-44AA-A752-C6A509C3F486}" type="slidenum">
              <a:rPr lang="en-US" smtClean="0"/>
              <a:pPr/>
              <a:t>12</a:t>
            </a:fld>
            <a:endParaRPr lang="en-US" dirty="0" smtClean="0"/>
          </a:p>
        </p:txBody>
      </p:sp>
      <p:sp>
        <p:nvSpPr>
          <p:cNvPr id="35844" name="Rectangle 2"/>
          <p:cNvSpPr>
            <a:spLocks noGrp="1" noChangeArrowheads="1"/>
          </p:cNvSpPr>
          <p:nvPr>
            <p:ph type="title"/>
          </p:nvPr>
        </p:nvSpPr>
        <p:spPr/>
        <p:txBody>
          <a:bodyPr/>
          <a:lstStyle/>
          <a:p>
            <a:pPr eaLnBrk="1" hangingPunct="1"/>
            <a:r>
              <a:rPr lang="en-US" dirty="0" smtClean="0"/>
              <a:t>What Does a Router Do</a:t>
            </a:r>
          </a:p>
        </p:txBody>
      </p:sp>
      <p:sp>
        <p:nvSpPr>
          <p:cNvPr id="35845" name="Rectangle 3"/>
          <p:cNvSpPr>
            <a:spLocks noGrp="1" noChangeArrowheads="1"/>
          </p:cNvSpPr>
          <p:nvPr>
            <p:ph type="body" idx="1"/>
          </p:nvPr>
        </p:nvSpPr>
        <p:spPr/>
        <p:txBody>
          <a:bodyPr/>
          <a:lstStyle/>
          <a:p>
            <a:pPr eaLnBrk="1" hangingPunct="1"/>
            <a:r>
              <a:rPr lang="en-US" dirty="0" smtClean="0"/>
              <a:t>A router is a simple device</a:t>
            </a:r>
          </a:p>
          <a:p>
            <a:pPr eaLnBrk="1" hangingPunct="1"/>
            <a:r>
              <a:rPr lang="en-US" dirty="0" smtClean="0"/>
              <a:t>It does exactly what a telephone switchboard operator does</a:t>
            </a:r>
          </a:p>
          <a:p>
            <a:pPr lvl="1" eaLnBrk="1" hangingPunct="1"/>
            <a:r>
              <a:rPr lang="en-US" dirty="0" smtClean="0"/>
              <a:t>Path Determination</a:t>
            </a:r>
          </a:p>
          <a:p>
            <a:pPr lvl="1" eaLnBrk="1" hangingPunct="1"/>
            <a:r>
              <a:rPr lang="en-US" dirty="0" smtClean="0"/>
              <a:t>and</a:t>
            </a:r>
          </a:p>
          <a:p>
            <a:pPr lvl="1" eaLnBrk="1" hangingPunct="1"/>
            <a:r>
              <a:rPr lang="en-US" dirty="0" smtClean="0"/>
              <a:t>Switching</a:t>
            </a:r>
          </a:p>
          <a:p>
            <a:pPr eaLnBrk="1" hangingPunct="1"/>
            <a:r>
              <a:rPr lang="en-US" dirty="0" smtClean="0"/>
              <a:t>For example</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smtClean="0"/>
              <a:t>Command Line Access</a:t>
            </a:r>
          </a:p>
        </p:txBody>
      </p:sp>
      <p:sp>
        <p:nvSpPr>
          <p:cNvPr id="19459" name="Content Placeholder 2"/>
          <p:cNvSpPr>
            <a:spLocks noGrp="1"/>
          </p:cNvSpPr>
          <p:nvPr>
            <p:ph idx="1"/>
          </p:nvPr>
        </p:nvSpPr>
        <p:spPr/>
        <p:txBody>
          <a:bodyPr/>
          <a:lstStyle/>
          <a:p>
            <a:r>
              <a:rPr lang="en-US" dirty="0" smtClean="0"/>
              <a:t>Console Port</a:t>
            </a:r>
          </a:p>
          <a:p>
            <a:pPr lvl="1"/>
            <a:r>
              <a:rPr lang="en-US" dirty="0" smtClean="0"/>
              <a:t>Uses the rollover or USB cable to make a local connection</a:t>
            </a:r>
          </a:p>
          <a:p>
            <a:r>
              <a:rPr lang="en-US" dirty="0" smtClean="0"/>
              <a:t>SSH or Telnet</a:t>
            </a:r>
          </a:p>
          <a:p>
            <a:pPr lvl="1"/>
            <a:r>
              <a:rPr lang="en-US" dirty="0" smtClean="0"/>
              <a:t>Use a data line to make a remote connection </a:t>
            </a:r>
          </a:p>
          <a:p>
            <a:r>
              <a:rPr lang="en-US" dirty="0" smtClean="0"/>
              <a:t>Auxiliary Port</a:t>
            </a:r>
          </a:p>
          <a:p>
            <a:pPr lvl="1"/>
            <a:r>
              <a:rPr lang="en-US" dirty="0" smtClean="0"/>
              <a:t>Uses a modem to make a remote connection</a:t>
            </a:r>
          </a:p>
        </p:txBody>
      </p:sp>
      <p:sp>
        <p:nvSpPr>
          <p:cNvPr id="19460" name="Footer Placeholder 3"/>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9461" name="Slide Number Placeholder 4"/>
          <p:cNvSpPr>
            <a:spLocks noGrp="1"/>
          </p:cNvSpPr>
          <p:nvPr>
            <p:ph type="sldNum" sz="quarter" idx="12"/>
          </p:nvPr>
        </p:nvSpPr>
        <p:spPr>
          <a:noFill/>
        </p:spPr>
        <p:txBody>
          <a:bodyPr/>
          <a:lstStyle/>
          <a:p>
            <a:fld id="{76CAD4F3-4A7D-497E-8A24-9E13AD364D09}" type="slidenum">
              <a:rPr lang="en-US" smtClean="0"/>
              <a:pPr/>
              <a:t>120</a:t>
            </a:fld>
            <a:endParaRPr lang="en-US" dirty="0" smtClean="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t>Command Line Access</a:t>
            </a:r>
          </a:p>
        </p:txBody>
      </p:sp>
      <p:sp>
        <p:nvSpPr>
          <p:cNvPr id="20483" name="Footer Placeholder 3"/>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20484" name="Slide Number Placeholder 4"/>
          <p:cNvSpPr>
            <a:spLocks noGrp="1"/>
          </p:cNvSpPr>
          <p:nvPr>
            <p:ph type="sldNum" sz="quarter" idx="12"/>
          </p:nvPr>
        </p:nvSpPr>
        <p:spPr>
          <a:noFill/>
        </p:spPr>
        <p:txBody>
          <a:bodyPr/>
          <a:lstStyle/>
          <a:p>
            <a:fld id="{35CE2B85-E687-45F5-AACC-07952D2F858B}" type="slidenum">
              <a:rPr lang="en-US" smtClean="0"/>
              <a:pPr/>
              <a:t>121</a:t>
            </a:fld>
            <a:endParaRPr lang="en-US" dirty="0" smtClean="0"/>
          </a:p>
        </p:txBody>
      </p:sp>
      <p:pic>
        <p:nvPicPr>
          <p:cNvPr id="20485" name="Picture 6"/>
          <p:cNvPicPr>
            <a:picLocks noChangeAspect="1" noChangeArrowheads="1"/>
          </p:cNvPicPr>
          <p:nvPr/>
        </p:nvPicPr>
        <p:blipFill>
          <a:blip r:embed="rId2" cstate="print"/>
          <a:srcRect/>
          <a:stretch>
            <a:fillRect/>
          </a:stretch>
        </p:blipFill>
        <p:spPr bwMode="auto">
          <a:xfrm>
            <a:off x="1920875" y="1600200"/>
            <a:ext cx="5165725"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64B72688-12DB-463B-B743-D85F23FFBD42}" type="slidenum">
              <a:rPr lang="en-US"/>
              <a:pPr/>
              <a:t>122</a:t>
            </a:fld>
            <a:endParaRPr lang="en-US" dirty="0"/>
          </a:p>
        </p:txBody>
      </p:sp>
      <p:sp>
        <p:nvSpPr>
          <p:cNvPr id="522242" name="Rectangle 2"/>
          <p:cNvSpPr>
            <a:spLocks noGrp="1" noChangeArrowheads="1"/>
          </p:cNvSpPr>
          <p:nvPr>
            <p:ph type="title"/>
          </p:nvPr>
        </p:nvSpPr>
        <p:spPr/>
        <p:txBody>
          <a:bodyPr/>
          <a:lstStyle/>
          <a:p>
            <a:r>
              <a:rPr lang="en-US" dirty="0" smtClean="0"/>
              <a:t>Console Port</a:t>
            </a:r>
            <a:endParaRPr lang="en-US" dirty="0"/>
          </a:p>
        </p:txBody>
      </p:sp>
      <p:sp>
        <p:nvSpPr>
          <p:cNvPr id="522243" name="Rectangle 3"/>
          <p:cNvSpPr>
            <a:spLocks noGrp="1" noChangeArrowheads="1"/>
          </p:cNvSpPr>
          <p:nvPr>
            <p:ph type="body" idx="1"/>
          </p:nvPr>
        </p:nvSpPr>
        <p:spPr/>
        <p:txBody>
          <a:bodyPr/>
          <a:lstStyle/>
          <a:p>
            <a:r>
              <a:rPr lang="en-US" dirty="0">
                <a:cs typeface="Times New Roman" pitchFamily="18" charset="0"/>
              </a:rPr>
              <a:t>Some </a:t>
            </a:r>
            <a:r>
              <a:rPr lang="en-US" dirty="0" smtClean="0">
                <a:cs typeface="Times New Roman" pitchFamily="18" charset="0"/>
              </a:rPr>
              <a:t>hardware and software </a:t>
            </a:r>
            <a:r>
              <a:rPr lang="en-US" dirty="0">
                <a:cs typeface="Times New Roman" pitchFamily="18" charset="0"/>
              </a:rPr>
              <a:t>is required to configure a Cisco </a:t>
            </a:r>
            <a:r>
              <a:rPr lang="en-US" dirty="0" smtClean="0">
                <a:cs typeface="Times New Roman" pitchFamily="18" charset="0"/>
              </a:rPr>
              <a:t>router through the console port</a:t>
            </a:r>
          </a:p>
          <a:p>
            <a:r>
              <a:rPr lang="en-US" dirty="0" smtClean="0">
                <a:cs typeface="Times New Roman" pitchFamily="18" charset="0"/>
              </a:rPr>
              <a:t>You must also have direct physical</a:t>
            </a:r>
            <a:r>
              <a:rPr lang="en-US" baseline="0" dirty="0" smtClean="0">
                <a:cs typeface="Times New Roman" pitchFamily="18" charset="0"/>
              </a:rPr>
              <a:t> access to the device</a:t>
            </a:r>
          </a:p>
          <a:p>
            <a:r>
              <a:rPr lang="en-US" baseline="0" dirty="0" smtClean="0">
                <a:cs typeface="Times New Roman" pitchFamily="18" charset="0"/>
              </a:rPr>
              <a:t>There is an old style and a new style console port</a:t>
            </a:r>
          </a:p>
        </p:txBody>
      </p:sp>
    </p:spTree>
    <p:extLst>
      <p:ext uri="{BB962C8B-B14F-4D97-AF65-F5344CB8AC3E}">
        <p14:creationId xmlns:p14="http://schemas.microsoft.com/office/powerpoint/2010/main" val="285432337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93187" name="Slide Number Placeholder 5"/>
          <p:cNvSpPr>
            <a:spLocks noGrp="1"/>
          </p:cNvSpPr>
          <p:nvPr>
            <p:ph type="sldNum" sz="quarter" idx="12"/>
          </p:nvPr>
        </p:nvSpPr>
        <p:spPr>
          <a:noFill/>
        </p:spPr>
        <p:txBody>
          <a:bodyPr/>
          <a:lstStyle/>
          <a:p>
            <a:fld id="{8F100A74-2907-409A-A4F9-DE73C888B357}" type="slidenum">
              <a:rPr lang="en-US" smtClean="0"/>
              <a:pPr/>
              <a:t>123</a:t>
            </a:fld>
            <a:endParaRPr lang="en-US" dirty="0" smtClean="0"/>
          </a:p>
        </p:txBody>
      </p:sp>
      <p:sp>
        <p:nvSpPr>
          <p:cNvPr id="93188" name="Rectangle 2"/>
          <p:cNvSpPr>
            <a:spLocks noGrp="1" noChangeArrowheads="1"/>
          </p:cNvSpPr>
          <p:nvPr>
            <p:ph type="title"/>
          </p:nvPr>
        </p:nvSpPr>
        <p:spPr/>
        <p:txBody>
          <a:bodyPr/>
          <a:lstStyle/>
          <a:p>
            <a:pPr eaLnBrk="1" hangingPunct="1"/>
            <a:r>
              <a:rPr lang="en-US" dirty="0" smtClean="0"/>
              <a:t>Serial Console</a:t>
            </a:r>
            <a:r>
              <a:rPr lang="en-US" baseline="0" dirty="0" smtClean="0"/>
              <a:t> Port</a:t>
            </a:r>
            <a:endParaRPr lang="en-US" dirty="0" smtClean="0"/>
          </a:p>
        </p:txBody>
      </p:sp>
      <p:pic>
        <p:nvPicPr>
          <p:cNvPr id="93189" name="Picture 3" descr="Cisco2500RouterPorts2"/>
          <p:cNvPicPr>
            <a:picLocks noChangeAspect="1" noChangeArrowheads="1"/>
          </p:cNvPicPr>
          <p:nvPr/>
        </p:nvPicPr>
        <p:blipFill>
          <a:blip r:embed="rId2" cstate="print"/>
          <a:srcRect b="25000"/>
          <a:stretch>
            <a:fillRect/>
          </a:stretch>
        </p:blipFill>
        <p:spPr bwMode="auto">
          <a:xfrm>
            <a:off x="685800" y="1447800"/>
            <a:ext cx="7772400" cy="3883025"/>
          </a:xfrm>
          <a:prstGeom prst="rect">
            <a:avLst/>
          </a:prstGeom>
          <a:noFill/>
          <a:ln w="9525">
            <a:noFill/>
            <a:miter lim="800000"/>
            <a:headEnd/>
            <a:tailEnd/>
          </a:ln>
        </p:spPr>
      </p:pic>
      <p:sp>
        <p:nvSpPr>
          <p:cNvPr id="93190" name="Text Box 4"/>
          <p:cNvSpPr txBox="1">
            <a:spLocks noChangeArrowheads="1"/>
          </p:cNvSpPr>
          <p:nvPr/>
        </p:nvSpPr>
        <p:spPr bwMode="auto">
          <a:xfrm>
            <a:off x="2743200" y="5105400"/>
            <a:ext cx="1676400" cy="1187450"/>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Hardware</a:t>
            </a:r>
            <a:br>
              <a:rPr lang="en-US" sz="2400" dirty="0">
                <a:latin typeface="Times New Roman" pitchFamily="18" charset="0"/>
              </a:rPr>
            </a:br>
            <a:r>
              <a:rPr lang="en-US" sz="2400" dirty="0">
                <a:latin typeface="Times New Roman" pitchFamily="18" charset="0"/>
              </a:rPr>
              <a:t>Failure</a:t>
            </a:r>
            <a:br>
              <a:rPr lang="en-US" sz="2400" dirty="0">
                <a:latin typeface="Times New Roman" pitchFamily="18" charset="0"/>
              </a:rPr>
            </a:br>
            <a:r>
              <a:rPr lang="en-US" sz="2400" dirty="0">
                <a:latin typeface="Times New Roman" pitchFamily="18" charset="0"/>
              </a:rPr>
              <a:t>Light</a:t>
            </a:r>
          </a:p>
        </p:txBody>
      </p:sp>
      <p:sp>
        <p:nvSpPr>
          <p:cNvPr id="93191" name="Line 5"/>
          <p:cNvSpPr>
            <a:spLocks noChangeShapeType="1"/>
          </p:cNvSpPr>
          <p:nvPr/>
        </p:nvSpPr>
        <p:spPr bwMode="auto">
          <a:xfrm flipH="1" flipV="1">
            <a:off x="3581400" y="4419600"/>
            <a:ext cx="76200" cy="609600"/>
          </a:xfrm>
          <a:prstGeom prst="line">
            <a:avLst/>
          </a:prstGeom>
          <a:noFill/>
          <a:ln w="50800">
            <a:solidFill>
              <a:schemeClr val="bg1"/>
            </a:solidFill>
            <a:round/>
            <a:headEnd/>
            <a:tailEnd type="triangle" w="med" len="med"/>
          </a:ln>
        </p:spPr>
        <p:txBody>
          <a:bodyPr/>
          <a:lstStyle/>
          <a:p>
            <a:endParaRPr lang="en-US" dirty="0"/>
          </a:p>
        </p:txBody>
      </p:sp>
      <p:sp>
        <p:nvSpPr>
          <p:cNvPr id="93192" name="Text Box 6"/>
          <p:cNvSpPr txBox="1">
            <a:spLocks noChangeArrowheads="1"/>
          </p:cNvSpPr>
          <p:nvPr/>
        </p:nvSpPr>
        <p:spPr bwMode="auto">
          <a:xfrm>
            <a:off x="2438400" y="2149475"/>
            <a:ext cx="1371600" cy="822325"/>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Auxiliary</a:t>
            </a:r>
            <a:br>
              <a:rPr lang="en-US" sz="2400" dirty="0">
                <a:latin typeface="Times New Roman" pitchFamily="18" charset="0"/>
              </a:rPr>
            </a:br>
            <a:r>
              <a:rPr lang="en-US" sz="2400" dirty="0">
                <a:latin typeface="Times New Roman" pitchFamily="18" charset="0"/>
              </a:rPr>
              <a:t>Port</a:t>
            </a:r>
          </a:p>
        </p:txBody>
      </p:sp>
      <p:sp>
        <p:nvSpPr>
          <p:cNvPr id="93193" name="Text Box 7"/>
          <p:cNvSpPr txBox="1">
            <a:spLocks noChangeArrowheads="1"/>
          </p:cNvSpPr>
          <p:nvPr/>
        </p:nvSpPr>
        <p:spPr bwMode="auto">
          <a:xfrm>
            <a:off x="4572000" y="2073275"/>
            <a:ext cx="1295400" cy="822325"/>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Power</a:t>
            </a:r>
            <a:br>
              <a:rPr lang="en-US" sz="2400" dirty="0">
                <a:latin typeface="Times New Roman" pitchFamily="18" charset="0"/>
              </a:rPr>
            </a:br>
            <a:r>
              <a:rPr lang="en-US" sz="2400" dirty="0">
                <a:latin typeface="Times New Roman" pitchFamily="18" charset="0"/>
              </a:rPr>
              <a:t>Switch</a:t>
            </a:r>
          </a:p>
        </p:txBody>
      </p:sp>
      <p:sp>
        <p:nvSpPr>
          <p:cNvPr id="93194" name="Text Box 8"/>
          <p:cNvSpPr txBox="1">
            <a:spLocks noChangeArrowheads="1"/>
          </p:cNvSpPr>
          <p:nvPr/>
        </p:nvSpPr>
        <p:spPr bwMode="auto">
          <a:xfrm>
            <a:off x="6324600" y="1676400"/>
            <a:ext cx="1295400" cy="1187450"/>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Power Cord Plug</a:t>
            </a:r>
          </a:p>
        </p:txBody>
      </p:sp>
      <p:sp>
        <p:nvSpPr>
          <p:cNvPr id="93195" name="Text Box 9"/>
          <p:cNvSpPr txBox="1">
            <a:spLocks noChangeArrowheads="1"/>
          </p:cNvSpPr>
          <p:nvPr/>
        </p:nvSpPr>
        <p:spPr bwMode="auto">
          <a:xfrm>
            <a:off x="838200" y="2149475"/>
            <a:ext cx="1295400" cy="822325"/>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Console</a:t>
            </a:r>
            <a:br>
              <a:rPr lang="en-US" sz="2400" dirty="0">
                <a:latin typeface="Times New Roman" pitchFamily="18" charset="0"/>
              </a:rPr>
            </a:br>
            <a:r>
              <a:rPr lang="en-US" sz="2400" dirty="0">
                <a:latin typeface="Times New Roman" pitchFamily="18" charset="0"/>
              </a:rPr>
              <a:t>Port</a:t>
            </a:r>
          </a:p>
        </p:txBody>
      </p:sp>
      <p:sp>
        <p:nvSpPr>
          <p:cNvPr id="93196" name="Line 10"/>
          <p:cNvSpPr>
            <a:spLocks noChangeShapeType="1"/>
          </p:cNvSpPr>
          <p:nvPr/>
        </p:nvSpPr>
        <p:spPr bwMode="auto">
          <a:xfrm flipH="1">
            <a:off x="6934200" y="3048000"/>
            <a:ext cx="152400" cy="914400"/>
          </a:xfrm>
          <a:prstGeom prst="line">
            <a:avLst/>
          </a:prstGeom>
          <a:noFill/>
          <a:ln w="50800">
            <a:solidFill>
              <a:schemeClr val="bg1"/>
            </a:solidFill>
            <a:round/>
            <a:headEnd/>
            <a:tailEnd type="triangle" w="med" len="med"/>
          </a:ln>
        </p:spPr>
        <p:txBody>
          <a:bodyPr/>
          <a:lstStyle/>
          <a:p>
            <a:endParaRPr lang="en-US" dirty="0"/>
          </a:p>
        </p:txBody>
      </p:sp>
      <p:sp>
        <p:nvSpPr>
          <p:cNvPr id="93197" name="Line 11"/>
          <p:cNvSpPr>
            <a:spLocks noChangeShapeType="1"/>
          </p:cNvSpPr>
          <p:nvPr/>
        </p:nvSpPr>
        <p:spPr bwMode="auto">
          <a:xfrm>
            <a:off x="5105400" y="3048000"/>
            <a:ext cx="76200" cy="838200"/>
          </a:xfrm>
          <a:prstGeom prst="line">
            <a:avLst/>
          </a:prstGeom>
          <a:noFill/>
          <a:ln w="50800">
            <a:solidFill>
              <a:schemeClr val="bg1"/>
            </a:solidFill>
            <a:round/>
            <a:headEnd/>
            <a:tailEnd type="triangle" w="med" len="med"/>
          </a:ln>
        </p:spPr>
        <p:txBody>
          <a:bodyPr/>
          <a:lstStyle/>
          <a:p>
            <a:endParaRPr lang="en-US" dirty="0"/>
          </a:p>
        </p:txBody>
      </p:sp>
      <p:sp>
        <p:nvSpPr>
          <p:cNvPr id="93198" name="Line 12"/>
          <p:cNvSpPr>
            <a:spLocks noChangeShapeType="1"/>
          </p:cNvSpPr>
          <p:nvPr/>
        </p:nvSpPr>
        <p:spPr bwMode="auto">
          <a:xfrm flipH="1">
            <a:off x="3048000" y="3048000"/>
            <a:ext cx="76200" cy="914400"/>
          </a:xfrm>
          <a:prstGeom prst="line">
            <a:avLst/>
          </a:prstGeom>
          <a:noFill/>
          <a:ln w="50800">
            <a:solidFill>
              <a:schemeClr val="bg1"/>
            </a:solidFill>
            <a:round/>
            <a:headEnd/>
            <a:tailEnd type="triangle" w="med" len="med"/>
          </a:ln>
        </p:spPr>
        <p:txBody>
          <a:bodyPr/>
          <a:lstStyle/>
          <a:p>
            <a:endParaRPr lang="en-US" dirty="0"/>
          </a:p>
        </p:txBody>
      </p:sp>
      <p:sp>
        <p:nvSpPr>
          <p:cNvPr id="93199" name="Line 13"/>
          <p:cNvSpPr>
            <a:spLocks noChangeShapeType="1"/>
          </p:cNvSpPr>
          <p:nvPr/>
        </p:nvSpPr>
        <p:spPr bwMode="auto">
          <a:xfrm>
            <a:off x="1600200" y="3048000"/>
            <a:ext cx="685800" cy="990600"/>
          </a:xfrm>
          <a:prstGeom prst="line">
            <a:avLst/>
          </a:prstGeom>
          <a:noFill/>
          <a:ln w="50800">
            <a:solidFill>
              <a:schemeClr val="bg1"/>
            </a:solidFill>
            <a:round/>
            <a:headEnd/>
            <a:tailEnd type="triangle" w="med" len="med"/>
          </a:ln>
        </p:spPr>
        <p:txBody>
          <a:bodyPr/>
          <a:lstStyle/>
          <a:p>
            <a:endParaRPr lang="en-US" dirty="0"/>
          </a:p>
        </p:txBody>
      </p:sp>
    </p:spTree>
    <p:extLst>
      <p:ext uri="{BB962C8B-B14F-4D97-AF65-F5344CB8AC3E}">
        <p14:creationId xmlns:p14="http://schemas.microsoft.com/office/powerpoint/2010/main" val="49640436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Serial Console Port</a:t>
            </a:r>
            <a:endParaRPr lang="en-US" dirty="0"/>
          </a:p>
        </p:txBody>
      </p:sp>
      <p:sp>
        <p:nvSpPr>
          <p:cNvPr id="3" name="Content Placeholder 2"/>
          <p:cNvSpPr>
            <a:spLocks noGrp="1"/>
          </p:cNvSpPr>
          <p:nvPr>
            <p:ph idx="1"/>
          </p:nvPr>
        </p:nvSpPr>
        <p:spPr/>
        <p:txBody>
          <a:bodyPr/>
          <a:lstStyle/>
          <a:p>
            <a:r>
              <a:rPr lang="en-US" dirty="0" smtClean="0">
                <a:cs typeface="Times New Roman" pitchFamily="18" charset="0"/>
              </a:rPr>
              <a:t>For the serial console port the hardware required includes</a:t>
            </a:r>
          </a:p>
          <a:p>
            <a:pPr lvl="1"/>
            <a:r>
              <a:rPr lang="en-US" dirty="0" smtClean="0">
                <a:cs typeface="Times New Roman" pitchFamily="18" charset="0"/>
              </a:rPr>
              <a:t>Rollover cable</a:t>
            </a:r>
          </a:p>
          <a:p>
            <a:pPr lvl="2"/>
            <a:r>
              <a:rPr lang="en-US" dirty="0" smtClean="0">
                <a:cs typeface="Times New Roman" pitchFamily="18" charset="0"/>
              </a:rPr>
              <a:t>There are three types of these</a:t>
            </a:r>
          </a:p>
          <a:p>
            <a:pPr lvl="1"/>
            <a:r>
              <a:rPr lang="en-US" dirty="0" smtClean="0">
                <a:cs typeface="Times New Roman" pitchFamily="18" charset="0"/>
              </a:rPr>
              <a:t>USB to serial port adaptor</a:t>
            </a:r>
          </a:p>
          <a:p>
            <a:pPr lvl="2"/>
            <a:r>
              <a:rPr lang="en-US" dirty="0" smtClean="0">
                <a:cs typeface="Times New Roman" pitchFamily="18" charset="0"/>
              </a:rPr>
              <a:t>If the computer does not have a serial port as is very common these days a USB must be used</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124</a:t>
            </a:fld>
            <a:endParaRPr lang="en-US" dirty="0"/>
          </a:p>
        </p:txBody>
      </p:sp>
    </p:spTree>
    <p:extLst>
      <p:ext uri="{BB962C8B-B14F-4D97-AF65-F5344CB8AC3E}">
        <p14:creationId xmlns:p14="http://schemas.microsoft.com/office/powerpoint/2010/main" val="348379699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Serial Console Port</a:t>
            </a:r>
            <a:endParaRPr lang="en-US" dirty="0"/>
          </a:p>
        </p:txBody>
      </p:sp>
      <p:sp>
        <p:nvSpPr>
          <p:cNvPr id="3" name="Content Placeholder 2"/>
          <p:cNvSpPr>
            <a:spLocks noGrp="1"/>
          </p:cNvSpPr>
          <p:nvPr>
            <p:ph idx="1"/>
          </p:nvPr>
        </p:nvSpPr>
        <p:spPr/>
        <p:txBody>
          <a:bodyPr/>
          <a:lstStyle/>
          <a:p>
            <a:r>
              <a:rPr lang="en-US" dirty="0" smtClean="0">
                <a:cs typeface="Times New Roman" pitchFamily="18" charset="0"/>
              </a:rPr>
              <a:t>A Rollover Cable has the wires on one</a:t>
            </a:r>
            <a:r>
              <a:rPr lang="en-US" baseline="0" dirty="0" smtClean="0">
                <a:cs typeface="Times New Roman" pitchFamily="18" charset="0"/>
              </a:rPr>
              <a:t> end reversed in order at the other end</a:t>
            </a:r>
            <a:endParaRPr lang="en-US" dirty="0" smtClean="0">
              <a:cs typeface="Times New Roman" pitchFamily="18" charset="0"/>
            </a:endParaRPr>
          </a:p>
          <a:p>
            <a:r>
              <a:rPr lang="en-US" dirty="0" smtClean="0">
                <a:cs typeface="Times New Roman" pitchFamily="18" charset="0"/>
              </a:rPr>
              <a:t>The newest version is</a:t>
            </a:r>
            <a:r>
              <a:rPr lang="en-US" baseline="0" dirty="0" smtClean="0">
                <a:cs typeface="Times New Roman" pitchFamily="18" charset="0"/>
              </a:rPr>
              <a:t> a single cable with the adaptor built as part of it</a:t>
            </a:r>
          </a:p>
          <a:p>
            <a:pPr marL="342900" marR="0" indent="-342900" algn="l" defTabSz="914400" rtl="0" eaLnBrk="0" fontAlgn="base" latinLnBrk="0" hangingPunct="0">
              <a:lnSpc>
                <a:spcPct val="100000"/>
              </a:lnSpc>
              <a:spcBef>
                <a:spcPct val="20000"/>
              </a:spcBef>
              <a:spcAft>
                <a:spcPct val="0"/>
              </a:spcAft>
              <a:buClrTx/>
              <a:buSzTx/>
              <a:buFontTx/>
              <a:buChar char="•"/>
              <a:tabLst/>
              <a:defRPr/>
            </a:pPr>
            <a:r>
              <a:rPr lang="en-US" baseline="0" dirty="0" smtClean="0">
                <a:cs typeface="Times New Roman" pitchFamily="18" charset="0"/>
              </a:rPr>
              <a:t>The older version of this cable </a:t>
            </a:r>
            <a:r>
              <a:rPr lang="en-US" dirty="0" smtClean="0">
                <a:cs typeface="Times New Roman" pitchFamily="18" charset="0"/>
              </a:rPr>
              <a:t>must be used with an adaptor that changes the connection for the serial port from a 9 pin D connector to a RJ-45 jack</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125</a:t>
            </a:fld>
            <a:endParaRPr lang="en-US" dirty="0"/>
          </a:p>
        </p:txBody>
      </p:sp>
    </p:spTree>
    <p:extLst>
      <p:ext uri="{BB962C8B-B14F-4D97-AF65-F5344CB8AC3E}">
        <p14:creationId xmlns:p14="http://schemas.microsoft.com/office/powerpoint/2010/main" val="93566391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AC2F660D-8216-4B7A-BCC7-D770AD039746}" type="slidenum">
              <a:rPr lang="en-US"/>
              <a:pPr/>
              <a:t>126</a:t>
            </a:fld>
            <a:endParaRPr lang="en-US" dirty="0"/>
          </a:p>
        </p:txBody>
      </p:sp>
      <p:sp>
        <p:nvSpPr>
          <p:cNvPr id="523266" name="Rectangle 2"/>
          <p:cNvSpPr>
            <a:spLocks noGrp="1" noChangeArrowheads="1"/>
          </p:cNvSpPr>
          <p:nvPr>
            <p:ph type="title"/>
          </p:nvPr>
        </p:nvSpPr>
        <p:spPr/>
        <p:txBody>
          <a:bodyPr/>
          <a:lstStyle/>
          <a:p>
            <a:r>
              <a:rPr lang="en-US" dirty="0" smtClean="0">
                <a:cs typeface="Times New Roman" pitchFamily="18" charset="0"/>
              </a:rPr>
              <a:t>Serial Console Port</a:t>
            </a:r>
            <a:endParaRPr lang="en-US" dirty="0">
              <a:cs typeface="Times New Roman" pitchFamily="18" charset="0"/>
            </a:endParaRPr>
          </a:p>
        </p:txBody>
      </p:sp>
      <p:sp>
        <p:nvSpPr>
          <p:cNvPr id="523267" name="Rectangle 3"/>
          <p:cNvSpPr>
            <a:spLocks noGrp="1" noChangeArrowheads="1"/>
          </p:cNvSpPr>
          <p:nvPr>
            <p:ph type="body" idx="1"/>
          </p:nvPr>
        </p:nvSpPr>
        <p:spPr/>
        <p:txBody>
          <a:bodyPr/>
          <a:lstStyle/>
          <a:p>
            <a:r>
              <a:rPr lang="en-US" dirty="0" smtClean="0">
                <a:cs typeface="Times New Roman" pitchFamily="18" charset="0"/>
              </a:rPr>
              <a:t>The are also adaptors that will turn a standard patch cable into a rollover cable</a:t>
            </a:r>
          </a:p>
          <a:p>
            <a:r>
              <a:rPr lang="en-US" dirty="0" smtClean="0">
                <a:cs typeface="Times New Roman" pitchFamily="18" charset="0"/>
              </a:rPr>
              <a:t>The cable </a:t>
            </a:r>
            <a:r>
              <a:rPr lang="en-US" dirty="0">
                <a:cs typeface="Times New Roman" pitchFamily="18" charset="0"/>
              </a:rPr>
              <a:t>is then attached to this connector with the other end in the Console Port on the back of the router</a:t>
            </a:r>
          </a:p>
          <a:p>
            <a:r>
              <a:rPr lang="en-US" dirty="0">
                <a:cs typeface="Times New Roman" pitchFamily="18" charset="0"/>
              </a:rPr>
              <a:t>Cisco provides the cable </a:t>
            </a:r>
            <a:r>
              <a:rPr lang="en-US" dirty="0" smtClean="0">
                <a:cs typeface="Times New Roman" pitchFamily="18" charset="0"/>
              </a:rPr>
              <a:t>with </a:t>
            </a:r>
            <a:r>
              <a:rPr lang="en-US" dirty="0">
                <a:cs typeface="Times New Roman" pitchFamily="18" charset="0"/>
              </a:rPr>
              <a:t>the router</a:t>
            </a:r>
            <a:endParaRPr lang="en-US" dirty="0"/>
          </a:p>
        </p:txBody>
      </p:sp>
    </p:spTree>
    <p:extLst>
      <p:ext uri="{BB962C8B-B14F-4D97-AF65-F5344CB8AC3E}">
        <p14:creationId xmlns:p14="http://schemas.microsoft.com/office/powerpoint/2010/main" val="119107212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01E81CC8-72BD-4C57-B3D7-F7EA5F15880C}" type="slidenum">
              <a:rPr lang="en-US"/>
              <a:pPr/>
              <a:t>127</a:t>
            </a:fld>
            <a:endParaRPr lang="en-US" dirty="0"/>
          </a:p>
        </p:txBody>
      </p:sp>
      <p:sp>
        <p:nvSpPr>
          <p:cNvPr id="524290" name="Rectangle 2"/>
          <p:cNvSpPr>
            <a:spLocks noGrp="1" noChangeArrowheads="1"/>
          </p:cNvSpPr>
          <p:nvPr>
            <p:ph type="title"/>
          </p:nvPr>
        </p:nvSpPr>
        <p:spPr/>
        <p:txBody>
          <a:bodyPr/>
          <a:lstStyle/>
          <a:p>
            <a:r>
              <a:rPr lang="en-US" dirty="0"/>
              <a:t>Rollover Cable</a:t>
            </a:r>
          </a:p>
        </p:txBody>
      </p:sp>
      <p:pic>
        <p:nvPicPr>
          <p:cNvPr id="524292" name="Picture 4" descr="ROWRoll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485900"/>
            <a:ext cx="5648325" cy="4237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6676616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B2B4A7D0-5222-4574-8FAD-67615FE2E097}" type="slidenum">
              <a:rPr lang="en-US"/>
              <a:pPr/>
              <a:t>128</a:t>
            </a:fld>
            <a:endParaRPr lang="en-US" dirty="0"/>
          </a:p>
        </p:txBody>
      </p:sp>
      <p:sp>
        <p:nvSpPr>
          <p:cNvPr id="525314" name="Rectangle 2"/>
          <p:cNvSpPr>
            <a:spLocks noGrp="1" noChangeArrowheads="1"/>
          </p:cNvSpPr>
          <p:nvPr>
            <p:ph type="title"/>
          </p:nvPr>
        </p:nvSpPr>
        <p:spPr/>
        <p:txBody>
          <a:bodyPr/>
          <a:lstStyle/>
          <a:p>
            <a:r>
              <a:rPr lang="en-US" dirty="0"/>
              <a:t>Serial Port Adaptor</a:t>
            </a:r>
          </a:p>
        </p:txBody>
      </p:sp>
      <p:pic>
        <p:nvPicPr>
          <p:cNvPr id="525316" name="Picture 4" descr="ROWAdaptor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447800"/>
            <a:ext cx="5994400"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6537276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2449BA85-5D91-4474-B3B7-B5C0969FEBBC}" type="slidenum">
              <a:rPr lang="en-US"/>
              <a:pPr/>
              <a:t>129</a:t>
            </a:fld>
            <a:endParaRPr lang="en-US" dirty="0"/>
          </a:p>
        </p:txBody>
      </p:sp>
      <p:sp>
        <p:nvSpPr>
          <p:cNvPr id="540674" name="Rectangle 2"/>
          <p:cNvSpPr>
            <a:spLocks noGrp="1" noChangeArrowheads="1"/>
          </p:cNvSpPr>
          <p:nvPr>
            <p:ph type="title"/>
          </p:nvPr>
        </p:nvSpPr>
        <p:spPr/>
        <p:txBody>
          <a:bodyPr/>
          <a:lstStyle/>
          <a:p>
            <a:r>
              <a:rPr lang="en-US" dirty="0"/>
              <a:t>Rollover Cable and Adaptor</a:t>
            </a:r>
          </a:p>
        </p:txBody>
      </p:sp>
      <p:pic>
        <p:nvPicPr>
          <p:cNvPr id="540676" name="Picture 4" descr="ROWRolledAndAdapt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70088" y="1820863"/>
            <a:ext cx="5202237" cy="3902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097402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36867" name="Slide Number Placeholder 5"/>
          <p:cNvSpPr>
            <a:spLocks noGrp="1"/>
          </p:cNvSpPr>
          <p:nvPr>
            <p:ph type="sldNum" sz="quarter" idx="12"/>
          </p:nvPr>
        </p:nvSpPr>
        <p:spPr>
          <a:noFill/>
        </p:spPr>
        <p:txBody>
          <a:bodyPr/>
          <a:lstStyle/>
          <a:p>
            <a:fld id="{775F6AD1-5816-4F9B-A654-F44F13CDA387}" type="slidenum">
              <a:rPr lang="en-US" smtClean="0"/>
              <a:pPr/>
              <a:t>13</a:t>
            </a:fld>
            <a:endParaRPr lang="en-US" dirty="0" smtClean="0"/>
          </a:p>
        </p:txBody>
      </p:sp>
      <p:sp>
        <p:nvSpPr>
          <p:cNvPr id="36868" name="Rectangle 2"/>
          <p:cNvSpPr>
            <a:spLocks noGrp="1" noChangeArrowheads="1"/>
          </p:cNvSpPr>
          <p:nvPr>
            <p:ph type="title"/>
          </p:nvPr>
        </p:nvSpPr>
        <p:spPr/>
        <p:txBody>
          <a:bodyPr/>
          <a:lstStyle/>
          <a:p>
            <a:pPr eaLnBrk="1" hangingPunct="1"/>
            <a:r>
              <a:rPr lang="en-US" dirty="0" smtClean="0"/>
              <a:t>Doing Path Determination</a:t>
            </a:r>
          </a:p>
        </p:txBody>
      </p:sp>
      <p:pic>
        <p:nvPicPr>
          <p:cNvPr id="36869" name="Picture 4" descr="SwitchboardPathDetermination"/>
          <p:cNvPicPr>
            <a:picLocks noChangeAspect="1" noChangeArrowheads="1"/>
          </p:cNvPicPr>
          <p:nvPr/>
        </p:nvPicPr>
        <p:blipFill>
          <a:blip r:embed="rId2" cstate="print"/>
          <a:srcRect b="8315"/>
          <a:stretch>
            <a:fillRect/>
          </a:stretch>
        </p:blipFill>
        <p:spPr bwMode="auto">
          <a:xfrm>
            <a:off x="1676400" y="1593850"/>
            <a:ext cx="5799138" cy="454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Rollover Cable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6932" y="1600200"/>
            <a:ext cx="5674468" cy="4267200"/>
          </a:xfrm>
        </p:spPr>
      </p:pic>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130</a:t>
            </a:fld>
            <a:endParaRPr lang="en-US" dirty="0"/>
          </a:p>
        </p:txBody>
      </p:sp>
    </p:spTree>
    <p:extLst>
      <p:ext uri="{BB962C8B-B14F-4D97-AF65-F5344CB8AC3E}">
        <p14:creationId xmlns:p14="http://schemas.microsoft.com/office/powerpoint/2010/main" val="89893086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Rollover Cable Adaptor</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2819" y="1447800"/>
            <a:ext cx="4472781" cy="4472781"/>
          </a:xfrm>
        </p:spPr>
      </p:pic>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131</a:t>
            </a:fld>
            <a:endParaRPr lang="en-US" dirty="0"/>
          </a:p>
        </p:txBody>
      </p:sp>
    </p:spTree>
    <p:extLst>
      <p:ext uri="{BB962C8B-B14F-4D97-AF65-F5344CB8AC3E}">
        <p14:creationId xmlns:p14="http://schemas.microsoft.com/office/powerpoint/2010/main" val="34584662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USB Console Port</a:t>
            </a:r>
            <a:endParaRPr lang="en-US" dirty="0"/>
          </a:p>
        </p:txBody>
      </p:sp>
      <p:sp>
        <p:nvSpPr>
          <p:cNvPr id="3" name="Content Placeholder 2"/>
          <p:cNvSpPr>
            <a:spLocks noGrp="1"/>
          </p:cNvSpPr>
          <p:nvPr>
            <p:ph idx="1"/>
          </p:nvPr>
        </p:nvSpPr>
        <p:spPr/>
        <p:txBody>
          <a:bodyPr/>
          <a:lstStyle/>
          <a:p>
            <a:r>
              <a:rPr lang="en-US" dirty="0" smtClean="0"/>
              <a:t>Starting</a:t>
            </a:r>
            <a:r>
              <a:rPr lang="en-US" baseline="0" dirty="0" smtClean="0"/>
              <a:t> with the G2 hardware version of the ISR – Integrated Services Routers which includes the 1941, 2901, and 2911 routers the console port is now a USB port</a:t>
            </a:r>
          </a:p>
          <a:p>
            <a:r>
              <a:rPr lang="en-US" baseline="0" dirty="0" smtClean="0"/>
              <a:t>For example</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132</a:t>
            </a:fld>
            <a:endParaRPr lang="en-US" dirty="0"/>
          </a:p>
        </p:txBody>
      </p:sp>
    </p:spTree>
    <p:extLst>
      <p:ext uri="{BB962C8B-B14F-4D97-AF65-F5344CB8AC3E}">
        <p14:creationId xmlns:p14="http://schemas.microsoft.com/office/powerpoint/2010/main" val="339604643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USB Console Port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6524" y="1600200"/>
            <a:ext cx="4910951" cy="4525963"/>
          </a:xfrm>
        </p:spPr>
      </p:pic>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133</a:t>
            </a:fld>
            <a:endParaRPr lang="en-US" dirty="0"/>
          </a:p>
        </p:txBody>
      </p:sp>
    </p:spTree>
    <p:extLst>
      <p:ext uri="{BB962C8B-B14F-4D97-AF65-F5344CB8AC3E}">
        <p14:creationId xmlns:p14="http://schemas.microsoft.com/office/powerpoint/2010/main" val="95245897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USB Console Port</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134</a:t>
            </a:fld>
            <a:endParaRPr lang="en-US" dirty="0"/>
          </a:p>
        </p:txBody>
      </p:sp>
      <p:pic>
        <p:nvPicPr>
          <p:cNvPr id="6" name="Picture 5" descr="1941-1.gif"/>
          <p:cNvPicPr>
            <a:picLocks noChangeAspect="1"/>
          </p:cNvPicPr>
          <p:nvPr/>
        </p:nvPicPr>
        <p:blipFill>
          <a:blip r:embed="rId2" cstate="print"/>
          <a:stretch>
            <a:fillRect/>
          </a:stretch>
        </p:blipFill>
        <p:spPr bwMode="auto">
          <a:xfrm>
            <a:off x="457199" y="1600200"/>
            <a:ext cx="8251813" cy="2133600"/>
          </a:xfrm>
          <a:prstGeom prst="rect">
            <a:avLst/>
          </a:prstGeom>
          <a:noFill/>
          <a:ln w="9525">
            <a:noFill/>
            <a:miter lim="800000"/>
            <a:headEnd/>
            <a:tailEnd/>
          </a:ln>
        </p:spPr>
      </p:pic>
    </p:spTree>
    <p:extLst>
      <p:ext uri="{BB962C8B-B14F-4D97-AF65-F5344CB8AC3E}">
        <p14:creationId xmlns:p14="http://schemas.microsoft.com/office/powerpoint/2010/main" val="242023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33333E-6 4.81481E-6 L -0.25 -0.41667 " pathEditMode="relative" rAng="0" ptsTypes="AA">
                                      <p:cBhvr>
                                        <p:cTn id="6" dur="2000" fill="hold"/>
                                        <p:tgtEl>
                                          <p:spTgt spid="6"/>
                                        </p:tgtEl>
                                        <p:attrNameLst>
                                          <p:attrName>ppt_x</p:attrName>
                                          <p:attrName>ppt_y</p:attrName>
                                        </p:attrNameLst>
                                      </p:cBhvr>
                                      <p:rCtr x="-12500" y="-20800"/>
                                    </p:animMotion>
                                  </p:childTnLst>
                                </p:cTn>
                              </p:par>
                              <p:par>
                                <p:cTn id="7" presetID="6" presetClass="emph" presetSubtype="0" fill="hold" nodeType="withEffect">
                                  <p:stCondLst>
                                    <p:cond delay="0"/>
                                  </p:stCondLst>
                                  <p:childTnLst>
                                    <p:animScale>
                                      <p:cBhvr>
                                        <p:cTn id="8" dur="2000" fill="hold"/>
                                        <p:tgtEl>
                                          <p:spTgt spid="6"/>
                                        </p:tgtEl>
                                      </p:cBhvr>
                                      <p:by x="180000" y="1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USB Console Port</a:t>
            </a:r>
            <a:endParaRPr lang="en-US" dirty="0"/>
          </a:p>
        </p:txBody>
      </p:sp>
      <p:sp>
        <p:nvSpPr>
          <p:cNvPr id="3" name="Content Placeholder 2"/>
          <p:cNvSpPr>
            <a:spLocks noGrp="1"/>
          </p:cNvSpPr>
          <p:nvPr>
            <p:ph idx="1"/>
          </p:nvPr>
        </p:nvSpPr>
        <p:spPr/>
        <p:txBody>
          <a:bodyPr/>
          <a:lstStyle/>
          <a:p>
            <a:r>
              <a:rPr lang="en-US" dirty="0" smtClean="0"/>
              <a:t>You need the USB console driver fro</a:t>
            </a:r>
            <a:r>
              <a:rPr lang="en-US" baseline="0" dirty="0" smtClean="0"/>
              <a:t>m Cisco as well</a:t>
            </a:r>
            <a:endParaRPr lang="en-US" dirty="0" smtClean="0"/>
          </a:p>
          <a:p>
            <a:r>
              <a:rPr lang="en-US" dirty="0" smtClean="0"/>
              <a:t>It only took Cisco about as long as it did to replace the AUI port on the routers to do this</a:t>
            </a:r>
          </a:p>
          <a:p>
            <a:r>
              <a:rPr lang="en-US" dirty="0" smtClean="0"/>
              <a:t>USB</a:t>
            </a:r>
            <a:r>
              <a:rPr lang="en-US" baseline="0" dirty="0" smtClean="0"/>
              <a:t> has only been the dominate port on PCs for years</a:t>
            </a:r>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135</a:t>
            </a:fld>
            <a:endParaRPr lang="en-US" dirty="0"/>
          </a:p>
        </p:txBody>
      </p:sp>
    </p:spTree>
    <p:extLst>
      <p:ext uri="{BB962C8B-B14F-4D97-AF65-F5344CB8AC3E}">
        <p14:creationId xmlns:p14="http://schemas.microsoft.com/office/powerpoint/2010/main" val="155618377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8C5A1B31-D649-45F6-8CAB-EAF4F1E70966}" type="slidenum">
              <a:rPr lang="en-US"/>
              <a:pPr/>
              <a:t>136</a:t>
            </a:fld>
            <a:endParaRPr lang="en-US" dirty="0"/>
          </a:p>
        </p:txBody>
      </p:sp>
      <p:sp>
        <p:nvSpPr>
          <p:cNvPr id="330754" name="Rectangle 2"/>
          <p:cNvSpPr>
            <a:spLocks noGrp="1" noChangeArrowheads="1"/>
          </p:cNvSpPr>
          <p:nvPr>
            <p:ph type="title"/>
          </p:nvPr>
        </p:nvSpPr>
        <p:spPr/>
        <p:txBody>
          <a:bodyPr/>
          <a:lstStyle/>
          <a:p>
            <a:r>
              <a:rPr lang="en-US" dirty="0" smtClean="0">
                <a:cs typeface="Times New Roman" pitchFamily="18" charset="0"/>
              </a:rPr>
              <a:t>Terminal Program</a:t>
            </a:r>
            <a:endParaRPr lang="en-US" dirty="0">
              <a:cs typeface="Times New Roman" pitchFamily="18" charset="0"/>
            </a:endParaRPr>
          </a:p>
        </p:txBody>
      </p:sp>
      <p:sp>
        <p:nvSpPr>
          <p:cNvPr id="330755" name="Rectangle 3"/>
          <p:cNvSpPr>
            <a:spLocks noGrp="1" noChangeArrowheads="1"/>
          </p:cNvSpPr>
          <p:nvPr>
            <p:ph type="body" idx="1"/>
          </p:nvPr>
        </p:nvSpPr>
        <p:spPr/>
        <p:txBody>
          <a:bodyPr/>
          <a:lstStyle/>
          <a:p>
            <a:r>
              <a:rPr lang="en-US" dirty="0" smtClean="0">
                <a:cs typeface="Times New Roman" pitchFamily="18" charset="0"/>
              </a:rPr>
              <a:t>A </a:t>
            </a:r>
            <a:r>
              <a:rPr lang="en-US" dirty="0">
                <a:cs typeface="Times New Roman" pitchFamily="18" charset="0"/>
              </a:rPr>
              <a:t>terminal </a:t>
            </a:r>
            <a:r>
              <a:rPr lang="en-US" dirty="0" smtClean="0">
                <a:cs typeface="Times New Roman" pitchFamily="18" charset="0"/>
              </a:rPr>
              <a:t>program is needed to enter commands through</a:t>
            </a:r>
            <a:endParaRPr lang="en-US" dirty="0">
              <a:cs typeface="Times New Roman" pitchFamily="18" charset="0"/>
            </a:endParaRPr>
          </a:p>
          <a:p>
            <a:r>
              <a:rPr lang="en-US" dirty="0">
                <a:cs typeface="Times New Roman" pitchFamily="18" charset="0"/>
              </a:rPr>
              <a:t>HyperTerminal as is included in Windows is commonly used, but it is not very suitable</a:t>
            </a:r>
          </a:p>
          <a:p>
            <a:r>
              <a:rPr lang="en-US" dirty="0">
                <a:cs typeface="Times New Roman" pitchFamily="18" charset="0"/>
              </a:rPr>
              <a:t>The older version named Terminal that came with Windows 3.1 is much better</a:t>
            </a:r>
          </a:p>
          <a:p>
            <a:r>
              <a:rPr lang="en-US" dirty="0">
                <a:cs typeface="Times New Roman" pitchFamily="18" charset="0"/>
              </a:rPr>
              <a:t>There are also many third party programs that do </a:t>
            </a:r>
            <a:r>
              <a:rPr lang="en-US" dirty="0" smtClean="0">
                <a:cs typeface="Times New Roman" pitchFamily="18" charset="0"/>
              </a:rPr>
              <a:t>this, such as Putty</a:t>
            </a:r>
            <a:endParaRPr lang="en-US" dirty="0">
              <a:cs typeface="Times New Roman" pitchFamily="18" charset="0"/>
            </a:endParaRPr>
          </a:p>
        </p:txBody>
      </p:sp>
    </p:spTree>
    <p:extLst>
      <p:ext uri="{BB962C8B-B14F-4D97-AF65-F5344CB8AC3E}">
        <p14:creationId xmlns:p14="http://schemas.microsoft.com/office/powerpoint/2010/main" val="241941278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572877F0-68D0-4846-B181-3A4A50B73CCF}" type="slidenum">
              <a:rPr lang="en-US"/>
              <a:pPr/>
              <a:t>137</a:t>
            </a:fld>
            <a:endParaRPr lang="en-US" dirty="0"/>
          </a:p>
        </p:txBody>
      </p:sp>
      <p:sp>
        <p:nvSpPr>
          <p:cNvPr id="457730" name="Rectangle 2"/>
          <p:cNvSpPr>
            <a:spLocks noGrp="1" noChangeArrowheads="1"/>
          </p:cNvSpPr>
          <p:nvPr>
            <p:ph type="title"/>
          </p:nvPr>
        </p:nvSpPr>
        <p:spPr/>
        <p:txBody>
          <a:bodyPr/>
          <a:lstStyle/>
          <a:p>
            <a:r>
              <a:rPr lang="en-US" dirty="0" smtClean="0">
                <a:cs typeface="Times New Roman" pitchFamily="18" charset="0"/>
              </a:rPr>
              <a:t>Terminal Program </a:t>
            </a:r>
            <a:endParaRPr lang="en-US" dirty="0">
              <a:cs typeface="Times New Roman" pitchFamily="18" charset="0"/>
            </a:endParaRPr>
          </a:p>
        </p:txBody>
      </p:sp>
      <p:sp>
        <p:nvSpPr>
          <p:cNvPr id="457731" name="Rectangle 3"/>
          <p:cNvSpPr>
            <a:spLocks noGrp="1" noChangeArrowheads="1"/>
          </p:cNvSpPr>
          <p:nvPr>
            <p:ph type="body" idx="1"/>
          </p:nvPr>
        </p:nvSpPr>
        <p:spPr/>
        <p:txBody>
          <a:bodyPr/>
          <a:lstStyle/>
          <a:p>
            <a:r>
              <a:rPr lang="en-US" dirty="0">
                <a:cs typeface="Times New Roman" pitchFamily="18" charset="0"/>
              </a:rPr>
              <a:t>Set the communications parameters to</a:t>
            </a:r>
          </a:p>
          <a:p>
            <a:pPr lvl="1"/>
            <a:r>
              <a:rPr lang="en-US" dirty="0">
                <a:cs typeface="Times New Roman" pitchFamily="18" charset="0"/>
              </a:rPr>
              <a:t>9600 baud</a:t>
            </a:r>
          </a:p>
          <a:p>
            <a:pPr lvl="1"/>
            <a:r>
              <a:rPr lang="en-US" dirty="0">
                <a:cs typeface="Times New Roman" pitchFamily="18" charset="0"/>
              </a:rPr>
              <a:t>8 data bits</a:t>
            </a:r>
          </a:p>
          <a:p>
            <a:pPr lvl="1"/>
            <a:r>
              <a:rPr lang="en-US" dirty="0" smtClean="0">
                <a:cs typeface="Times New Roman" pitchFamily="18" charset="0"/>
              </a:rPr>
              <a:t>No </a:t>
            </a:r>
            <a:r>
              <a:rPr lang="en-US" dirty="0">
                <a:cs typeface="Times New Roman" pitchFamily="18" charset="0"/>
              </a:rPr>
              <a:t>parity</a:t>
            </a:r>
          </a:p>
          <a:p>
            <a:pPr lvl="1"/>
            <a:r>
              <a:rPr lang="en-US" dirty="0" smtClean="0">
                <a:cs typeface="Times New Roman" pitchFamily="18" charset="0"/>
              </a:rPr>
              <a:t>1 stop bits</a:t>
            </a:r>
          </a:p>
          <a:p>
            <a:pPr lvl="1"/>
            <a:r>
              <a:rPr lang="en-US" dirty="0" smtClean="0">
                <a:cs typeface="Times New Roman" pitchFamily="18" charset="0"/>
              </a:rPr>
              <a:t>No </a:t>
            </a:r>
            <a:r>
              <a:rPr lang="en-US" dirty="0">
                <a:cs typeface="Times New Roman" pitchFamily="18" charset="0"/>
              </a:rPr>
              <a:t>flow </a:t>
            </a:r>
            <a:r>
              <a:rPr lang="en-US" dirty="0" smtClean="0">
                <a:cs typeface="Times New Roman" pitchFamily="18" charset="0"/>
              </a:rPr>
              <a:t>control</a:t>
            </a:r>
            <a:endParaRPr lang="en-US" dirty="0">
              <a:cs typeface="Times New Roman" pitchFamily="18" charset="0"/>
            </a:endParaRPr>
          </a:p>
        </p:txBody>
      </p:sp>
    </p:spTree>
    <p:extLst>
      <p:ext uri="{BB962C8B-B14F-4D97-AF65-F5344CB8AC3E}">
        <p14:creationId xmlns:p14="http://schemas.microsoft.com/office/powerpoint/2010/main" val="39763334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SSH </a:t>
            </a:r>
            <a:r>
              <a:rPr lang="en-US" baseline="0" dirty="0" smtClean="0"/>
              <a:t>Connection</a:t>
            </a:r>
            <a:endParaRPr lang="en-US" dirty="0"/>
          </a:p>
        </p:txBody>
      </p:sp>
      <p:sp>
        <p:nvSpPr>
          <p:cNvPr id="3" name="Content Placeholder 2"/>
          <p:cNvSpPr>
            <a:spLocks noGrp="1"/>
          </p:cNvSpPr>
          <p:nvPr>
            <p:ph idx="1"/>
          </p:nvPr>
        </p:nvSpPr>
        <p:spPr/>
        <p:txBody>
          <a:bodyPr/>
          <a:lstStyle/>
          <a:p>
            <a:r>
              <a:rPr lang="en-US" dirty="0" smtClean="0"/>
              <a:t>SSH is used for remote connection to the router over the network</a:t>
            </a:r>
          </a:p>
          <a:p>
            <a:r>
              <a:rPr lang="en-US" dirty="0" smtClean="0"/>
              <a:t>SSH will not</a:t>
            </a:r>
            <a:r>
              <a:rPr lang="en-US" baseline="0" dirty="0" smtClean="0"/>
              <a:t> work on all routers with basic IOS feature sets</a:t>
            </a:r>
            <a:endParaRPr lang="en-US" dirty="0" smtClean="0"/>
          </a:p>
          <a:p>
            <a:r>
              <a:rPr lang="en-US" dirty="0" smtClean="0"/>
              <a:t>First, install the required image on your router</a:t>
            </a:r>
          </a:p>
          <a:p>
            <a:r>
              <a:rPr lang="en-US" dirty="0" smtClean="0"/>
              <a:t>SSH requires you to have an IPSec DES or 3DES encryption software image from Cisco IOS Release 12.1(1)</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138</a:t>
            </a:fld>
            <a:endParaRPr lang="en-US" dirty="0"/>
          </a:p>
        </p:txBody>
      </p:sp>
    </p:spTree>
    <p:extLst>
      <p:ext uri="{BB962C8B-B14F-4D97-AF65-F5344CB8AC3E}">
        <p14:creationId xmlns:p14="http://schemas.microsoft.com/office/powerpoint/2010/main" val="121918707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SSH Connection</a:t>
            </a:r>
            <a:endParaRPr lang="en-US" dirty="0"/>
          </a:p>
        </p:txBody>
      </p:sp>
      <p:sp>
        <p:nvSpPr>
          <p:cNvPr id="3" name="Content Placeholder 2"/>
          <p:cNvSpPr>
            <a:spLocks noGrp="1"/>
          </p:cNvSpPr>
          <p:nvPr>
            <p:ph idx="1"/>
          </p:nvPr>
        </p:nvSpPr>
        <p:spPr/>
        <p:txBody>
          <a:bodyPr/>
          <a:lstStyle/>
          <a:p>
            <a:r>
              <a:rPr lang="en-US" b="0" i="0" dirty="0" smtClean="0"/>
              <a:t>To configure SSH</a:t>
            </a:r>
          </a:p>
          <a:p>
            <a:pPr lvl="1"/>
            <a:r>
              <a:rPr lang="en-US" b="0" i="0" dirty="0" smtClean="0"/>
              <a:t>Router(config)# </a:t>
            </a:r>
            <a:r>
              <a:rPr lang="en-US" b="0" i="0" dirty="0" smtClean="0">
                <a:effectLst/>
              </a:rPr>
              <a:t>hostname hostname </a:t>
            </a:r>
            <a:endParaRPr lang="en-US" b="0" i="0" dirty="0" smtClean="0"/>
          </a:p>
          <a:p>
            <a:pPr lvl="1"/>
            <a:r>
              <a:rPr lang="en-US" b="0" i="0" dirty="0" smtClean="0"/>
              <a:t>Router(config)# </a:t>
            </a:r>
            <a:r>
              <a:rPr lang="en-US" b="0" i="0" dirty="0" smtClean="0">
                <a:effectLst/>
              </a:rPr>
              <a:t>ip domain-name domainname </a:t>
            </a:r>
            <a:endParaRPr lang="en-US" b="0" i="0" dirty="0" smtClean="0"/>
          </a:p>
          <a:p>
            <a:pPr lvl="1"/>
            <a:r>
              <a:rPr lang="en-US" b="0" i="0" dirty="0" smtClean="0"/>
              <a:t>Router(config)# crypto key generate rsa </a:t>
            </a:r>
          </a:p>
          <a:p>
            <a:r>
              <a:rPr lang="en-US" b="0" dirty="0" smtClean="0"/>
              <a:t>To disable telnet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b="0" dirty="0" smtClean="0"/>
              <a:t>Router(config)# line vty 0 4</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b="0" dirty="0" smtClean="0"/>
              <a:t>Router(config)# transport input ssh</a:t>
            </a:r>
            <a:endParaRPr lang="en-US" b="0" i="0" dirty="0" smtClean="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139</a:t>
            </a:fld>
            <a:endParaRPr lang="en-US" dirty="0"/>
          </a:p>
        </p:txBody>
      </p:sp>
    </p:spTree>
    <p:extLst>
      <p:ext uri="{BB962C8B-B14F-4D97-AF65-F5344CB8AC3E}">
        <p14:creationId xmlns:p14="http://schemas.microsoft.com/office/powerpoint/2010/main" val="13642161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37891" name="Slide Number Placeholder 5"/>
          <p:cNvSpPr>
            <a:spLocks noGrp="1"/>
          </p:cNvSpPr>
          <p:nvPr>
            <p:ph type="sldNum" sz="quarter" idx="12"/>
          </p:nvPr>
        </p:nvSpPr>
        <p:spPr>
          <a:noFill/>
        </p:spPr>
        <p:txBody>
          <a:bodyPr/>
          <a:lstStyle/>
          <a:p>
            <a:fld id="{26D3C09B-04DE-4AAA-9601-87B271B27706}" type="slidenum">
              <a:rPr lang="en-US" smtClean="0"/>
              <a:pPr/>
              <a:t>14</a:t>
            </a:fld>
            <a:endParaRPr lang="en-US" dirty="0" smtClean="0"/>
          </a:p>
        </p:txBody>
      </p:sp>
      <p:sp>
        <p:nvSpPr>
          <p:cNvPr id="37892" name="Rectangle 2"/>
          <p:cNvSpPr>
            <a:spLocks noGrp="1" noChangeArrowheads="1"/>
          </p:cNvSpPr>
          <p:nvPr>
            <p:ph type="title"/>
          </p:nvPr>
        </p:nvSpPr>
        <p:spPr/>
        <p:txBody>
          <a:bodyPr/>
          <a:lstStyle/>
          <a:p>
            <a:pPr eaLnBrk="1" hangingPunct="1"/>
            <a:r>
              <a:rPr lang="en-US" dirty="0" smtClean="0"/>
              <a:t>Doing Path Determination</a:t>
            </a:r>
          </a:p>
        </p:txBody>
      </p:sp>
      <p:sp>
        <p:nvSpPr>
          <p:cNvPr id="37893" name="Rectangle 3"/>
          <p:cNvSpPr>
            <a:spLocks noGrp="1" noChangeArrowheads="1"/>
          </p:cNvSpPr>
          <p:nvPr>
            <p:ph type="body" idx="1"/>
          </p:nvPr>
        </p:nvSpPr>
        <p:spPr/>
        <p:txBody>
          <a:bodyPr/>
          <a:lstStyle/>
          <a:p>
            <a:pPr eaLnBrk="1" hangingPunct="1">
              <a:lnSpc>
                <a:spcPct val="90000"/>
              </a:lnSpc>
            </a:pPr>
            <a:r>
              <a:rPr lang="en-US" dirty="0" smtClean="0"/>
              <a:t>The preceding is a perfect picture of path determination</a:t>
            </a:r>
          </a:p>
          <a:p>
            <a:pPr eaLnBrk="1" hangingPunct="1">
              <a:lnSpc>
                <a:spcPct val="90000"/>
              </a:lnSpc>
            </a:pPr>
            <a:r>
              <a:rPr lang="en-US" dirty="0" smtClean="0"/>
              <a:t>You can see it in the look on the router’s face – I mean the telephone operator’s face</a:t>
            </a:r>
          </a:p>
          <a:p>
            <a:pPr eaLnBrk="1" hangingPunct="1">
              <a:lnSpc>
                <a:spcPct val="90000"/>
              </a:lnSpc>
            </a:pPr>
            <a:r>
              <a:rPr lang="en-US" dirty="0" smtClean="0"/>
              <a:t>Someone has called in and said, “Get me New York” or some such place</a:t>
            </a:r>
          </a:p>
          <a:p>
            <a:pPr eaLnBrk="1" hangingPunct="1">
              <a:lnSpc>
                <a:spcPct val="90000"/>
              </a:lnSpc>
            </a:pPr>
            <a:r>
              <a:rPr lang="en-US" dirty="0" smtClean="0"/>
              <a:t>The router I mean operator is thinking, ok to connect this call I need to take the cable in my right hand and plug it into …</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Auxiliary Port Connection</a:t>
            </a:r>
            <a:endParaRPr lang="en-US" dirty="0"/>
          </a:p>
        </p:txBody>
      </p:sp>
      <p:sp>
        <p:nvSpPr>
          <p:cNvPr id="3" name="Content Placeholder 2"/>
          <p:cNvSpPr>
            <a:spLocks noGrp="1"/>
          </p:cNvSpPr>
          <p:nvPr>
            <p:ph idx="1"/>
          </p:nvPr>
        </p:nvSpPr>
        <p:spPr/>
        <p:txBody>
          <a:bodyPr/>
          <a:lstStyle/>
          <a:p>
            <a:r>
              <a:rPr lang="en-US" dirty="0" smtClean="0"/>
              <a:t>A connection to a router through the auxiliary port using a modem attached to it is less common these days</a:t>
            </a:r>
          </a:p>
          <a:p>
            <a:r>
              <a:rPr lang="en-US" dirty="0" smtClean="0"/>
              <a:t>More used is a separate management network of some sort that allows secure remote access</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140</a:t>
            </a:fld>
            <a:endParaRPr lang="en-US" dirty="0"/>
          </a:p>
        </p:txBody>
      </p:sp>
    </p:spTree>
    <p:extLst>
      <p:ext uri="{BB962C8B-B14F-4D97-AF65-F5344CB8AC3E}">
        <p14:creationId xmlns:p14="http://schemas.microsoft.com/office/powerpoint/2010/main" val="183713149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Auxiliary Port Connection</a:t>
            </a:r>
            <a:endParaRPr lang="en-US" dirty="0"/>
          </a:p>
        </p:txBody>
      </p:sp>
      <p:sp>
        <p:nvSpPr>
          <p:cNvPr id="3" name="Content Placeholder 2"/>
          <p:cNvSpPr>
            <a:spLocks noGrp="1"/>
          </p:cNvSpPr>
          <p:nvPr>
            <p:ph idx="1"/>
          </p:nvPr>
        </p:nvSpPr>
        <p:spPr/>
        <p:txBody>
          <a:bodyPr/>
          <a:lstStyle/>
          <a:p>
            <a:r>
              <a:rPr lang="en-US" dirty="0" smtClean="0"/>
              <a:t>But</a:t>
            </a:r>
            <a:r>
              <a:rPr lang="en-US" baseline="0" dirty="0" smtClean="0"/>
              <a:t> of course if this network as well as the main network are both down, the onsite access through the console port or remote access through the auxiliary port must be used</a:t>
            </a:r>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141</a:t>
            </a:fld>
            <a:endParaRPr lang="en-US" dirty="0"/>
          </a:p>
        </p:txBody>
      </p:sp>
    </p:spTree>
    <p:extLst>
      <p:ext uri="{BB962C8B-B14F-4D97-AF65-F5344CB8AC3E}">
        <p14:creationId xmlns:p14="http://schemas.microsoft.com/office/powerpoint/2010/main" val="155991637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Auxiliary</a:t>
            </a:r>
            <a:r>
              <a:rPr lang="en-US" baseline="0" dirty="0" smtClean="0"/>
              <a:t> Port Connection</a:t>
            </a:r>
            <a:endParaRPr lang="en-US" dirty="0"/>
          </a:p>
        </p:txBody>
      </p:sp>
      <p:sp>
        <p:nvSpPr>
          <p:cNvPr id="3" name="Content Placeholder 2"/>
          <p:cNvSpPr>
            <a:spLocks noGrp="1"/>
          </p:cNvSpPr>
          <p:nvPr>
            <p:ph idx="1"/>
          </p:nvPr>
        </p:nvSpPr>
        <p:spPr/>
        <p:txBody>
          <a:bodyPr/>
          <a:lstStyle/>
          <a:p>
            <a:r>
              <a:rPr lang="en-US" dirty="0" smtClean="0"/>
              <a:t>To make this type of connection a modem is attached at one end to the auxiliary port and at the other end to a standard PSTN line</a:t>
            </a:r>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142</a:t>
            </a:fld>
            <a:endParaRPr lang="en-US" dirty="0"/>
          </a:p>
        </p:txBody>
      </p:sp>
    </p:spTree>
    <p:extLst>
      <p:ext uri="{BB962C8B-B14F-4D97-AF65-F5344CB8AC3E}">
        <p14:creationId xmlns:p14="http://schemas.microsoft.com/office/powerpoint/2010/main" val="426838801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93187" name="Slide Number Placeholder 5"/>
          <p:cNvSpPr>
            <a:spLocks noGrp="1"/>
          </p:cNvSpPr>
          <p:nvPr>
            <p:ph type="sldNum" sz="quarter" idx="12"/>
          </p:nvPr>
        </p:nvSpPr>
        <p:spPr>
          <a:noFill/>
        </p:spPr>
        <p:txBody>
          <a:bodyPr/>
          <a:lstStyle/>
          <a:p>
            <a:fld id="{8F100A74-2907-409A-A4F9-DE73C888B357}" type="slidenum">
              <a:rPr lang="en-US" smtClean="0"/>
              <a:pPr/>
              <a:t>143</a:t>
            </a:fld>
            <a:endParaRPr lang="en-US" dirty="0" smtClean="0"/>
          </a:p>
        </p:txBody>
      </p:sp>
      <p:sp>
        <p:nvSpPr>
          <p:cNvPr id="93188" name="Rectangle 2"/>
          <p:cNvSpPr>
            <a:spLocks noGrp="1" noChangeArrowheads="1"/>
          </p:cNvSpPr>
          <p:nvPr>
            <p:ph type="title"/>
          </p:nvPr>
        </p:nvSpPr>
        <p:spPr/>
        <p:txBody>
          <a:bodyPr/>
          <a:lstStyle/>
          <a:p>
            <a:pPr eaLnBrk="1" hangingPunct="1"/>
            <a:r>
              <a:rPr lang="en-US" dirty="0" smtClean="0"/>
              <a:t>Auxiliary</a:t>
            </a:r>
            <a:r>
              <a:rPr lang="en-US" baseline="0" dirty="0" smtClean="0"/>
              <a:t> Port Connection</a:t>
            </a:r>
            <a:endParaRPr lang="en-US" dirty="0" smtClean="0"/>
          </a:p>
        </p:txBody>
      </p:sp>
      <p:pic>
        <p:nvPicPr>
          <p:cNvPr id="93189" name="Picture 3" descr="Cisco2500RouterPorts2"/>
          <p:cNvPicPr>
            <a:picLocks noChangeAspect="1" noChangeArrowheads="1"/>
          </p:cNvPicPr>
          <p:nvPr/>
        </p:nvPicPr>
        <p:blipFill>
          <a:blip r:embed="rId2" cstate="print"/>
          <a:srcRect b="25000"/>
          <a:stretch>
            <a:fillRect/>
          </a:stretch>
        </p:blipFill>
        <p:spPr bwMode="auto">
          <a:xfrm>
            <a:off x="685800" y="1447800"/>
            <a:ext cx="7772400" cy="3883025"/>
          </a:xfrm>
          <a:prstGeom prst="rect">
            <a:avLst/>
          </a:prstGeom>
          <a:noFill/>
          <a:ln w="9525">
            <a:noFill/>
            <a:miter lim="800000"/>
            <a:headEnd/>
            <a:tailEnd/>
          </a:ln>
        </p:spPr>
      </p:pic>
      <p:sp>
        <p:nvSpPr>
          <p:cNvPr id="93190" name="Text Box 4"/>
          <p:cNvSpPr txBox="1">
            <a:spLocks noChangeArrowheads="1"/>
          </p:cNvSpPr>
          <p:nvPr/>
        </p:nvSpPr>
        <p:spPr bwMode="auto">
          <a:xfrm>
            <a:off x="2743200" y="5105400"/>
            <a:ext cx="1676400" cy="1187450"/>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Hardware</a:t>
            </a:r>
            <a:br>
              <a:rPr lang="en-US" sz="2400" dirty="0">
                <a:latin typeface="Times New Roman" pitchFamily="18" charset="0"/>
              </a:rPr>
            </a:br>
            <a:r>
              <a:rPr lang="en-US" sz="2400" dirty="0">
                <a:latin typeface="Times New Roman" pitchFamily="18" charset="0"/>
              </a:rPr>
              <a:t>Failure</a:t>
            </a:r>
            <a:br>
              <a:rPr lang="en-US" sz="2400" dirty="0">
                <a:latin typeface="Times New Roman" pitchFamily="18" charset="0"/>
              </a:rPr>
            </a:br>
            <a:r>
              <a:rPr lang="en-US" sz="2400" dirty="0">
                <a:latin typeface="Times New Roman" pitchFamily="18" charset="0"/>
              </a:rPr>
              <a:t>Light</a:t>
            </a:r>
          </a:p>
        </p:txBody>
      </p:sp>
      <p:sp>
        <p:nvSpPr>
          <p:cNvPr id="93191" name="Line 5"/>
          <p:cNvSpPr>
            <a:spLocks noChangeShapeType="1"/>
          </p:cNvSpPr>
          <p:nvPr/>
        </p:nvSpPr>
        <p:spPr bwMode="auto">
          <a:xfrm flipH="1" flipV="1">
            <a:off x="3581400" y="4419600"/>
            <a:ext cx="76200" cy="609600"/>
          </a:xfrm>
          <a:prstGeom prst="line">
            <a:avLst/>
          </a:prstGeom>
          <a:noFill/>
          <a:ln w="50800">
            <a:solidFill>
              <a:schemeClr val="bg1"/>
            </a:solidFill>
            <a:round/>
            <a:headEnd/>
            <a:tailEnd type="triangle" w="med" len="med"/>
          </a:ln>
        </p:spPr>
        <p:txBody>
          <a:bodyPr/>
          <a:lstStyle/>
          <a:p>
            <a:endParaRPr lang="en-US" dirty="0"/>
          </a:p>
        </p:txBody>
      </p:sp>
      <p:sp>
        <p:nvSpPr>
          <p:cNvPr id="93192" name="Text Box 6"/>
          <p:cNvSpPr txBox="1">
            <a:spLocks noChangeArrowheads="1"/>
          </p:cNvSpPr>
          <p:nvPr/>
        </p:nvSpPr>
        <p:spPr bwMode="auto">
          <a:xfrm>
            <a:off x="2438400" y="2149475"/>
            <a:ext cx="1371600" cy="822325"/>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Auxiliary</a:t>
            </a:r>
            <a:br>
              <a:rPr lang="en-US" sz="2400" dirty="0">
                <a:latin typeface="Times New Roman" pitchFamily="18" charset="0"/>
              </a:rPr>
            </a:br>
            <a:r>
              <a:rPr lang="en-US" sz="2400" dirty="0">
                <a:latin typeface="Times New Roman" pitchFamily="18" charset="0"/>
              </a:rPr>
              <a:t>Port</a:t>
            </a:r>
          </a:p>
        </p:txBody>
      </p:sp>
      <p:sp>
        <p:nvSpPr>
          <p:cNvPr id="93193" name="Text Box 7"/>
          <p:cNvSpPr txBox="1">
            <a:spLocks noChangeArrowheads="1"/>
          </p:cNvSpPr>
          <p:nvPr/>
        </p:nvSpPr>
        <p:spPr bwMode="auto">
          <a:xfrm>
            <a:off x="4572000" y="2073275"/>
            <a:ext cx="1295400" cy="822325"/>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Power</a:t>
            </a:r>
            <a:br>
              <a:rPr lang="en-US" sz="2400" dirty="0">
                <a:latin typeface="Times New Roman" pitchFamily="18" charset="0"/>
              </a:rPr>
            </a:br>
            <a:r>
              <a:rPr lang="en-US" sz="2400" dirty="0">
                <a:latin typeface="Times New Roman" pitchFamily="18" charset="0"/>
              </a:rPr>
              <a:t>Switch</a:t>
            </a:r>
          </a:p>
        </p:txBody>
      </p:sp>
      <p:sp>
        <p:nvSpPr>
          <p:cNvPr id="93194" name="Text Box 8"/>
          <p:cNvSpPr txBox="1">
            <a:spLocks noChangeArrowheads="1"/>
          </p:cNvSpPr>
          <p:nvPr/>
        </p:nvSpPr>
        <p:spPr bwMode="auto">
          <a:xfrm>
            <a:off x="6324600" y="1676400"/>
            <a:ext cx="1295400" cy="1187450"/>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Power Cord Plug</a:t>
            </a:r>
          </a:p>
        </p:txBody>
      </p:sp>
      <p:sp>
        <p:nvSpPr>
          <p:cNvPr id="93195" name="Text Box 9"/>
          <p:cNvSpPr txBox="1">
            <a:spLocks noChangeArrowheads="1"/>
          </p:cNvSpPr>
          <p:nvPr/>
        </p:nvSpPr>
        <p:spPr bwMode="auto">
          <a:xfrm>
            <a:off x="838200" y="2149475"/>
            <a:ext cx="1295400" cy="822325"/>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Console</a:t>
            </a:r>
            <a:br>
              <a:rPr lang="en-US" sz="2400" dirty="0">
                <a:latin typeface="Times New Roman" pitchFamily="18" charset="0"/>
              </a:rPr>
            </a:br>
            <a:r>
              <a:rPr lang="en-US" sz="2400" dirty="0">
                <a:latin typeface="Times New Roman" pitchFamily="18" charset="0"/>
              </a:rPr>
              <a:t>Port</a:t>
            </a:r>
          </a:p>
        </p:txBody>
      </p:sp>
      <p:sp>
        <p:nvSpPr>
          <p:cNvPr id="93196" name="Line 10"/>
          <p:cNvSpPr>
            <a:spLocks noChangeShapeType="1"/>
          </p:cNvSpPr>
          <p:nvPr/>
        </p:nvSpPr>
        <p:spPr bwMode="auto">
          <a:xfrm flipH="1">
            <a:off x="6934200" y="3048000"/>
            <a:ext cx="152400" cy="914400"/>
          </a:xfrm>
          <a:prstGeom prst="line">
            <a:avLst/>
          </a:prstGeom>
          <a:noFill/>
          <a:ln w="50800">
            <a:solidFill>
              <a:schemeClr val="bg1"/>
            </a:solidFill>
            <a:round/>
            <a:headEnd/>
            <a:tailEnd type="triangle" w="med" len="med"/>
          </a:ln>
        </p:spPr>
        <p:txBody>
          <a:bodyPr/>
          <a:lstStyle/>
          <a:p>
            <a:endParaRPr lang="en-US" dirty="0"/>
          </a:p>
        </p:txBody>
      </p:sp>
      <p:sp>
        <p:nvSpPr>
          <p:cNvPr id="93197" name="Line 11"/>
          <p:cNvSpPr>
            <a:spLocks noChangeShapeType="1"/>
          </p:cNvSpPr>
          <p:nvPr/>
        </p:nvSpPr>
        <p:spPr bwMode="auto">
          <a:xfrm>
            <a:off x="5105400" y="3048000"/>
            <a:ext cx="76200" cy="838200"/>
          </a:xfrm>
          <a:prstGeom prst="line">
            <a:avLst/>
          </a:prstGeom>
          <a:noFill/>
          <a:ln w="50800">
            <a:solidFill>
              <a:schemeClr val="bg1"/>
            </a:solidFill>
            <a:round/>
            <a:headEnd/>
            <a:tailEnd type="triangle" w="med" len="med"/>
          </a:ln>
        </p:spPr>
        <p:txBody>
          <a:bodyPr/>
          <a:lstStyle/>
          <a:p>
            <a:endParaRPr lang="en-US" dirty="0"/>
          </a:p>
        </p:txBody>
      </p:sp>
      <p:sp>
        <p:nvSpPr>
          <p:cNvPr id="93198" name="Line 12"/>
          <p:cNvSpPr>
            <a:spLocks noChangeShapeType="1"/>
          </p:cNvSpPr>
          <p:nvPr/>
        </p:nvSpPr>
        <p:spPr bwMode="auto">
          <a:xfrm flipH="1">
            <a:off x="3048000" y="3048000"/>
            <a:ext cx="76200" cy="914400"/>
          </a:xfrm>
          <a:prstGeom prst="line">
            <a:avLst/>
          </a:prstGeom>
          <a:noFill/>
          <a:ln w="50800">
            <a:solidFill>
              <a:schemeClr val="bg1"/>
            </a:solidFill>
            <a:round/>
            <a:headEnd/>
            <a:tailEnd type="triangle" w="med" len="med"/>
          </a:ln>
        </p:spPr>
        <p:txBody>
          <a:bodyPr/>
          <a:lstStyle/>
          <a:p>
            <a:endParaRPr lang="en-US" dirty="0"/>
          </a:p>
        </p:txBody>
      </p:sp>
      <p:sp>
        <p:nvSpPr>
          <p:cNvPr id="93199" name="Line 13"/>
          <p:cNvSpPr>
            <a:spLocks noChangeShapeType="1"/>
          </p:cNvSpPr>
          <p:nvPr/>
        </p:nvSpPr>
        <p:spPr bwMode="auto">
          <a:xfrm>
            <a:off x="1600200" y="3048000"/>
            <a:ext cx="685800" cy="990600"/>
          </a:xfrm>
          <a:prstGeom prst="line">
            <a:avLst/>
          </a:prstGeom>
          <a:noFill/>
          <a:ln w="50800">
            <a:solidFill>
              <a:schemeClr val="bg1"/>
            </a:solidFill>
            <a:round/>
            <a:headEnd/>
            <a:tailEnd type="triangle" w="med" len="med"/>
          </a:ln>
        </p:spPr>
        <p:txBody>
          <a:bodyPr/>
          <a:lstStyle/>
          <a:p>
            <a:endParaRPr lang="en-US" dirty="0"/>
          </a:p>
        </p:txBody>
      </p:sp>
    </p:spTree>
    <p:extLst>
      <p:ext uri="{BB962C8B-B14F-4D97-AF65-F5344CB8AC3E}">
        <p14:creationId xmlns:p14="http://schemas.microsoft.com/office/powerpoint/2010/main" val="49640436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Modem Attached</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752600"/>
            <a:ext cx="7131107" cy="3810000"/>
          </a:xfrm>
        </p:spPr>
      </p:pic>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144</a:t>
            </a:fld>
            <a:endParaRPr lang="en-US" dirty="0"/>
          </a:p>
        </p:txBody>
      </p:sp>
      <p:sp>
        <p:nvSpPr>
          <p:cNvPr id="7" name="Text Placeholder 6"/>
          <p:cNvSpPr>
            <a:spLocks noGrp="1"/>
          </p:cNvSpPr>
          <p:nvPr>
            <p:ph type="body" idx="4294967295"/>
          </p:nvPr>
        </p:nvSpPr>
        <p:spPr/>
        <p:txBody>
          <a:bodyPr/>
          <a:lstStyle/>
          <a:p>
            <a:pPr marL="0" indent="0">
              <a:buNone/>
            </a:pPr>
            <a:endParaRPr lang="en-US" sz="2800" b="0" i="0" u="none" strike="noStrike" baseline="0" dirty="0" smtClean="0">
              <a:solidFill>
                <a:schemeClr val="tx1"/>
              </a:solidFill>
              <a:latin typeface="+mn-lt"/>
              <a:ea typeface="+mn-ea"/>
              <a:cs typeface="+mn-cs"/>
            </a:endParaRPr>
          </a:p>
        </p:txBody>
      </p:sp>
    </p:spTree>
    <p:extLst>
      <p:ext uri="{BB962C8B-B14F-4D97-AF65-F5344CB8AC3E}">
        <p14:creationId xmlns:p14="http://schemas.microsoft.com/office/powerpoint/2010/main" val="279515552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Auxiliary Port Connection</a:t>
            </a:r>
            <a:endParaRPr lang="en-US" dirty="0"/>
          </a:p>
        </p:txBody>
      </p:sp>
      <p:sp>
        <p:nvSpPr>
          <p:cNvPr id="3" name="Content Placeholder 2"/>
          <p:cNvSpPr>
            <a:spLocks noGrp="1"/>
          </p:cNvSpPr>
          <p:nvPr>
            <p:ph idx="1"/>
          </p:nvPr>
        </p:nvSpPr>
        <p:spPr/>
        <p:txBody>
          <a:bodyPr/>
          <a:lstStyle/>
          <a:p>
            <a:r>
              <a:rPr lang="en-US" dirty="0" smtClean="0"/>
              <a:t>The configuration on</a:t>
            </a:r>
            <a:r>
              <a:rPr lang="en-US" baseline="0" dirty="0" smtClean="0"/>
              <a:t> the router is</a:t>
            </a:r>
          </a:p>
          <a:p>
            <a:pPr lvl="1"/>
            <a:r>
              <a:rPr lang="en-US" sz="2800" b="0" i="0" u="none" strike="noStrike" baseline="0" dirty="0" smtClean="0">
                <a:solidFill>
                  <a:schemeClr val="tx1"/>
                </a:solidFill>
                <a:latin typeface="+mn-lt"/>
                <a:ea typeface="+mn-ea"/>
                <a:cs typeface="+mn-cs"/>
              </a:rPr>
              <a:t>Router(config)#line 1</a:t>
            </a:r>
          </a:p>
          <a:p>
            <a:pPr lvl="1"/>
            <a:r>
              <a:rPr lang="en-US" sz="2800" b="0" i="0" u="none" strike="noStrike" baseline="0" dirty="0" smtClean="0">
                <a:solidFill>
                  <a:schemeClr val="tx1"/>
                </a:solidFill>
                <a:latin typeface="+mn-lt"/>
                <a:ea typeface="+mn-ea"/>
                <a:cs typeface="+mn-cs"/>
              </a:rPr>
              <a:t>Router(config−line)#modem in</a:t>
            </a:r>
          </a:p>
          <a:p>
            <a:pPr lvl="1"/>
            <a:r>
              <a:rPr lang="en-US" sz="2800" b="0" i="0" u="none" strike="noStrike" baseline="0" dirty="0" smtClean="0">
                <a:solidFill>
                  <a:schemeClr val="tx1"/>
                </a:solidFill>
                <a:latin typeface="+mn-lt"/>
                <a:ea typeface="+mn-ea"/>
                <a:cs typeface="+mn-cs"/>
              </a:rPr>
              <a:t>Router(config−line)#speed 115200</a:t>
            </a:r>
          </a:p>
          <a:p>
            <a:pPr lvl="1"/>
            <a:r>
              <a:rPr lang="en-US" sz="2800" b="0" i="0" u="none" strike="noStrike" baseline="0" dirty="0" smtClean="0">
                <a:solidFill>
                  <a:schemeClr val="tx1"/>
                </a:solidFill>
                <a:latin typeface="+mn-lt"/>
                <a:ea typeface="+mn-ea"/>
                <a:cs typeface="+mn-cs"/>
              </a:rPr>
              <a:t>Router(config−line)#transport input all</a:t>
            </a:r>
          </a:p>
          <a:p>
            <a:pPr lvl="1"/>
            <a:r>
              <a:rPr lang="en-US" sz="2800" b="0" i="0" u="none" strike="noStrike" baseline="0" dirty="0" smtClean="0">
                <a:solidFill>
                  <a:schemeClr val="tx1"/>
                </a:solidFill>
                <a:latin typeface="+mn-lt"/>
                <a:ea typeface="+mn-ea"/>
                <a:cs typeface="+mn-cs"/>
              </a:rPr>
              <a:t>Router(config−line)#flowcontrol hardware</a:t>
            </a:r>
          </a:p>
          <a:p>
            <a:pPr lvl="1"/>
            <a:r>
              <a:rPr lang="en-US" sz="2800" b="0" i="0" u="none" strike="noStrike" baseline="0" dirty="0" smtClean="0">
                <a:solidFill>
                  <a:schemeClr val="tx1"/>
                </a:solidFill>
                <a:latin typeface="+mn-lt"/>
                <a:ea typeface="+mn-ea"/>
                <a:cs typeface="+mn-cs"/>
              </a:rPr>
              <a:t>Router(config−line)#login</a:t>
            </a:r>
          </a:p>
          <a:p>
            <a:pPr lvl="1"/>
            <a:r>
              <a:rPr lang="en-US" sz="2800" b="0" i="0" u="none" strike="noStrike" baseline="0" dirty="0" smtClean="0">
                <a:solidFill>
                  <a:schemeClr val="tx1"/>
                </a:solidFill>
                <a:latin typeface="+mn-lt"/>
                <a:ea typeface="+mn-ea"/>
                <a:cs typeface="+mn-cs"/>
              </a:rPr>
              <a:t>Router(config−line)#password cisco</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145</a:t>
            </a:fld>
            <a:endParaRPr lang="en-US" dirty="0"/>
          </a:p>
        </p:txBody>
      </p:sp>
    </p:spTree>
    <p:extLst>
      <p:ext uri="{BB962C8B-B14F-4D97-AF65-F5344CB8AC3E}">
        <p14:creationId xmlns:p14="http://schemas.microsoft.com/office/powerpoint/2010/main" val="350406896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a:t>
            </a:r>
            <a:endParaRPr lang="en-US" dirty="0"/>
          </a:p>
        </p:txBody>
      </p:sp>
      <p:sp>
        <p:nvSpPr>
          <p:cNvPr id="3" name="Content Placeholder 2"/>
          <p:cNvSpPr>
            <a:spLocks noGrp="1"/>
          </p:cNvSpPr>
          <p:nvPr>
            <p:ph idx="1"/>
          </p:nvPr>
        </p:nvSpPr>
        <p:spPr/>
        <p:txBody>
          <a:bodyPr/>
          <a:lstStyle/>
          <a:p>
            <a:r>
              <a:rPr lang="en-US" dirty="0" smtClean="0"/>
              <a:t>Let’s make a console port connection to a router</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146</a:t>
            </a:fld>
            <a:endParaRPr lang="en-US" dirty="0"/>
          </a:p>
        </p:txBody>
      </p:sp>
    </p:spTree>
    <p:extLst>
      <p:ext uri="{BB962C8B-B14F-4D97-AF65-F5344CB8AC3E}">
        <p14:creationId xmlns:p14="http://schemas.microsoft.com/office/powerpoint/2010/main" val="258878323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a:t>
            </a:r>
            <a:endParaRPr lang="en-US" dirty="0"/>
          </a:p>
        </p:txBody>
      </p:sp>
      <p:sp>
        <p:nvSpPr>
          <p:cNvPr id="3" name="Content Placeholder 2"/>
          <p:cNvSpPr>
            <a:spLocks noGrp="1"/>
          </p:cNvSpPr>
          <p:nvPr>
            <p:ph idx="1"/>
          </p:nvPr>
        </p:nvSpPr>
        <p:spPr/>
        <p:txBody>
          <a:bodyPr/>
          <a:lstStyle/>
          <a:p>
            <a:r>
              <a:rPr lang="en-US" dirty="0" smtClean="0"/>
              <a:t>Let’s make a telnet connection to a router</a:t>
            </a:r>
          </a:p>
          <a:p>
            <a:pPr lvl="1"/>
            <a:r>
              <a:rPr lang="en-US" b="0" dirty="0" smtClean="0"/>
              <a:t>Enable telnet by entering</a:t>
            </a:r>
          </a:p>
          <a:p>
            <a:pPr lvl="2"/>
            <a:r>
              <a:rPr lang="en-US" b="0" dirty="0" smtClean="0"/>
              <a:t>Router(config)#line vty 0 4</a:t>
            </a:r>
          </a:p>
          <a:p>
            <a:pPr lvl="2"/>
            <a:r>
              <a:rPr lang="en-US" b="0" dirty="0" smtClean="0"/>
              <a:t>Router(config-line)#login</a:t>
            </a:r>
          </a:p>
          <a:p>
            <a:pPr lvl="2"/>
            <a:r>
              <a:rPr lang="en-US" b="0" dirty="0" smtClean="0"/>
              <a:t>Router(config-line)#password letmein</a:t>
            </a:r>
          </a:p>
          <a:p>
            <a:pPr lvl="1"/>
            <a:r>
              <a:rPr lang="en-US" b="0" dirty="0" smtClean="0"/>
              <a:t>Configure the</a:t>
            </a:r>
            <a:r>
              <a:rPr lang="en-US" b="0" baseline="0" dirty="0" smtClean="0"/>
              <a:t> directly connected interfaces</a:t>
            </a:r>
          </a:p>
          <a:p>
            <a:pPr lvl="1"/>
            <a:r>
              <a:rPr lang="en-US" b="0" baseline="0" dirty="0" smtClean="0"/>
              <a:t>From a remote router enter</a:t>
            </a:r>
          </a:p>
          <a:p>
            <a:pPr lvl="2"/>
            <a:r>
              <a:rPr lang="en-US" b="0" baseline="0" dirty="0" smtClean="0"/>
              <a:t>telnet 192.168.1.2</a:t>
            </a:r>
          </a:p>
          <a:p>
            <a:pPr lvl="1"/>
            <a:r>
              <a:rPr lang="en-US" b="0" baseline="0" dirty="0" smtClean="0"/>
              <a:t>or whatever the IP address is of the remote router</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147</a:t>
            </a:fld>
            <a:endParaRPr lang="en-US" dirty="0"/>
          </a:p>
        </p:txBody>
      </p:sp>
    </p:spTree>
    <p:extLst>
      <p:ext uri="{BB962C8B-B14F-4D97-AF65-F5344CB8AC3E}">
        <p14:creationId xmlns:p14="http://schemas.microsoft.com/office/powerpoint/2010/main" val="87054443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FDB7D882-7EBB-494A-B979-DEA3677B65EF}" type="slidenum">
              <a:rPr lang="en-US"/>
              <a:pPr/>
              <a:t>148</a:t>
            </a:fld>
            <a:endParaRPr lang="en-US" dirty="0"/>
          </a:p>
        </p:txBody>
      </p:sp>
      <p:sp>
        <p:nvSpPr>
          <p:cNvPr id="339970" name="Rectangle 2"/>
          <p:cNvSpPr>
            <a:spLocks noGrp="1" noChangeArrowheads="1"/>
          </p:cNvSpPr>
          <p:nvPr>
            <p:ph type="title"/>
          </p:nvPr>
        </p:nvSpPr>
        <p:spPr/>
        <p:txBody>
          <a:bodyPr/>
          <a:lstStyle/>
          <a:p>
            <a:r>
              <a:rPr lang="en-US" dirty="0" smtClean="0">
                <a:cs typeface="Times New Roman" pitchFamily="18" charset="0"/>
              </a:rPr>
              <a:t>Initial Configuration</a:t>
            </a:r>
            <a:endParaRPr lang="en-US" dirty="0">
              <a:cs typeface="Times New Roman" pitchFamily="18" charset="0"/>
            </a:endParaRPr>
          </a:p>
        </p:txBody>
      </p:sp>
      <p:sp>
        <p:nvSpPr>
          <p:cNvPr id="339971" name="Rectangle 3"/>
          <p:cNvSpPr>
            <a:spLocks noGrp="1" noChangeArrowheads="1"/>
          </p:cNvSpPr>
          <p:nvPr>
            <p:ph type="body" idx="1"/>
          </p:nvPr>
        </p:nvSpPr>
        <p:spPr/>
        <p:txBody>
          <a:bodyPr/>
          <a:lstStyle/>
          <a:p>
            <a:r>
              <a:rPr lang="en-US" dirty="0">
                <a:cs typeface="Times New Roman" pitchFamily="18" charset="0"/>
              </a:rPr>
              <a:t>There are three ways to do the initial configuration of a new router or one that has had its configuration wiped out</a:t>
            </a:r>
          </a:p>
          <a:p>
            <a:pPr lvl="1"/>
            <a:r>
              <a:rPr lang="en-US" dirty="0">
                <a:cs typeface="Times New Roman" pitchFamily="18" charset="0"/>
              </a:rPr>
              <a:t>AutoInstall</a:t>
            </a:r>
          </a:p>
          <a:p>
            <a:pPr lvl="1"/>
            <a:r>
              <a:rPr lang="en-US" dirty="0">
                <a:cs typeface="Times New Roman" pitchFamily="18" charset="0"/>
              </a:rPr>
              <a:t>System Configuration Dialog</a:t>
            </a:r>
          </a:p>
          <a:p>
            <a:pPr lvl="1"/>
            <a:r>
              <a:rPr lang="en-US" dirty="0">
                <a:cs typeface="Times New Roman" pitchFamily="18" charset="0"/>
              </a:rPr>
              <a:t>Configuration Mode</a:t>
            </a:r>
          </a:p>
        </p:txBody>
      </p:sp>
    </p:spTree>
    <p:extLst>
      <p:ext uri="{BB962C8B-B14F-4D97-AF65-F5344CB8AC3E}">
        <p14:creationId xmlns:p14="http://schemas.microsoft.com/office/powerpoint/2010/main" val="374096698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DA721D67-3AA4-466A-9ADC-D20ED94825DF}" type="slidenum">
              <a:rPr lang="en-US"/>
              <a:pPr/>
              <a:t>149</a:t>
            </a:fld>
            <a:endParaRPr lang="en-US" dirty="0"/>
          </a:p>
        </p:txBody>
      </p:sp>
      <p:sp>
        <p:nvSpPr>
          <p:cNvPr id="530434" name="Rectangle 2"/>
          <p:cNvSpPr>
            <a:spLocks noGrp="1" noChangeArrowheads="1"/>
          </p:cNvSpPr>
          <p:nvPr>
            <p:ph type="title"/>
          </p:nvPr>
        </p:nvSpPr>
        <p:spPr/>
        <p:txBody>
          <a:bodyPr/>
          <a:lstStyle/>
          <a:p>
            <a:r>
              <a:rPr lang="en-US" dirty="0">
                <a:cs typeface="Times New Roman" pitchFamily="18" charset="0"/>
              </a:rPr>
              <a:t>Auto Install</a:t>
            </a:r>
          </a:p>
        </p:txBody>
      </p:sp>
      <p:sp>
        <p:nvSpPr>
          <p:cNvPr id="530435" name="Rectangle 3"/>
          <p:cNvSpPr>
            <a:spLocks noGrp="1" noChangeArrowheads="1"/>
          </p:cNvSpPr>
          <p:nvPr>
            <p:ph type="body" idx="1"/>
          </p:nvPr>
        </p:nvSpPr>
        <p:spPr/>
        <p:txBody>
          <a:bodyPr/>
          <a:lstStyle/>
          <a:p>
            <a:r>
              <a:rPr lang="en-US" dirty="0">
                <a:cs typeface="Times New Roman" pitchFamily="18" charset="0"/>
              </a:rPr>
              <a:t>The first method of configuring a Cisco router is the Auto Install method</a:t>
            </a:r>
          </a:p>
          <a:p>
            <a:r>
              <a:rPr lang="en-US" dirty="0">
                <a:cs typeface="Times New Roman" pitchFamily="18" charset="0"/>
              </a:rPr>
              <a:t>This process will automatically configure the router after it is connected to the WAN</a:t>
            </a:r>
          </a:p>
          <a:p>
            <a:r>
              <a:rPr lang="en-US" dirty="0">
                <a:cs typeface="Times New Roman" pitchFamily="18" charset="0"/>
              </a:rPr>
              <a:t>This requires that a host on the network be setup to provide the required configuration files</a:t>
            </a:r>
          </a:p>
        </p:txBody>
      </p:sp>
    </p:spTree>
    <p:extLst>
      <p:ext uri="{BB962C8B-B14F-4D97-AF65-F5344CB8AC3E}">
        <p14:creationId xmlns:p14="http://schemas.microsoft.com/office/powerpoint/2010/main" val="132751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38915" name="Slide Number Placeholder 5"/>
          <p:cNvSpPr>
            <a:spLocks noGrp="1"/>
          </p:cNvSpPr>
          <p:nvPr>
            <p:ph type="sldNum" sz="quarter" idx="12"/>
          </p:nvPr>
        </p:nvSpPr>
        <p:spPr>
          <a:noFill/>
        </p:spPr>
        <p:txBody>
          <a:bodyPr/>
          <a:lstStyle/>
          <a:p>
            <a:fld id="{1D7AA48E-0123-4017-A1C0-E0F6F389E788}" type="slidenum">
              <a:rPr lang="en-US" smtClean="0"/>
              <a:pPr/>
              <a:t>15</a:t>
            </a:fld>
            <a:endParaRPr lang="en-US" dirty="0" smtClean="0"/>
          </a:p>
        </p:txBody>
      </p:sp>
      <p:sp>
        <p:nvSpPr>
          <p:cNvPr id="38916" name="Rectangle 2"/>
          <p:cNvSpPr>
            <a:spLocks noGrp="1" noChangeArrowheads="1"/>
          </p:cNvSpPr>
          <p:nvPr>
            <p:ph type="title"/>
          </p:nvPr>
        </p:nvSpPr>
        <p:spPr/>
        <p:txBody>
          <a:bodyPr/>
          <a:lstStyle/>
          <a:p>
            <a:pPr eaLnBrk="1" hangingPunct="1"/>
            <a:r>
              <a:rPr lang="en-US" dirty="0" smtClean="0"/>
              <a:t>Doing Switching</a:t>
            </a:r>
          </a:p>
        </p:txBody>
      </p:sp>
      <p:pic>
        <p:nvPicPr>
          <p:cNvPr id="38917" name="Picture 4" descr="SwitchboardSwitching"/>
          <p:cNvPicPr>
            <a:picLocks noChangeAspect="1" noChangeArrowheads="1"/>
          </p:cNvPicPr>
          <p:nvPr/>
        </p:nvPicPr>
        <p:blipFill>
          <a:blip r:embed="rId2" cstate="print"/>
          <a:srcRect l="2083" t="1561" r="2083" b="9401"/>
          <a:stretch>
            <a:fillRect/>
          </a:stretch>
        </p:blipFill>
        <p:spPr bwMode="auto">
          <a:xfrm>
            <a:off x="927100" y="1600200"/>
            <a:ext cx="7302500"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E134A8D3-B3FB-4CEC-B8F0-65A334735EE8}" type="slidenum">
              <a:rPr lang="en-US"/>
              <a:pPr/>
              <a:t>150</a:t>
            </a:fld>
            <a:endParaRPr lang="en-US" dirty="0"/>
          </a:p>
        </p:txBody>
      </p:sp>
      <p:sp>
        <p:nvSpPr>
          <p:cNvPr id="531458" name="Rectangle 2"/>
          <p:cNvSpPr>
            <a:spLocks noGrp="1" noChangeArrowheads="1"/>
          </p:cNvSpPr>
          <p:nvPr>
            <p:ph type="title"/>
          </p:nvPr>
        </p:nvSpPr>
        <p:spPr/>
        <p:txBody>
          <a:bodyPr/>
          <a:lstStyle/>
          <a:p>
            <a:r>
              <a:rPr lang="en-US" dirty="0">
                <a:cs typeface="Times New Roman" pitchFamily="18" charset="0"/>
              </a:rPr>
              <a:t>Auto Install</a:t>
            </a:r>
          </a:p>
        </p:txBody>
      </p:sp>
      <p:sp>
        <p:nvSpPr>
          <p:cNvPr id="531459" name="Rectangle 3"/>
          <p:cNvSpPr>
            <a:spLocks noGrp="1" noChangeArrowheads="1"/>
          </p:cNvSpPr>
          <p:nvPr>
            <p:ph type="body" idx="1"/>
          </p:nvPr>
        </p:nvSpPr>
        <p:spPr/>
        <p:txBody>
          <a:bodyPr/>
          <a:lstStyle/>
          <a:p>
            <a:r>
              <a:rPr lang="en-US" dirty="0">
                <a:cs typeface="Times New Roman" pitchFamily="18" charset="0"/>
              </a:rPr>
              <a:t>The procedure at the router end is</a:t>
            </a:r>
          </a:p>
          <a:p>
            <a:pPr lvl="1"/>
            <a:r>
              <a:rPr lang="en-US" dirty="0">
                <a:cs typeface="Times New Roman" pitchFamily="18" charset="0"/>
              </a:rPr>
              <a:t>Attach the WAN cable</a:t>
            </a:r>
          </a:p>
          <a:p>
            <a:pPr lvl="1"/>
            <a:r>
              <a:rPr lang="en-US" dirty="0">
                <a:cs typeface="Times New Roman" pitchFamily="18" charset="0"/>
              </a:rPr>
              <a:t>Turn on the router</a:t>
            </a:r>
          </a:p>
          <a:p>
            <a:pPr lvl="1"/>
            <a:r>
              <a:rPr lang="en-US" dirty="0">
                <a:cs typeface="Times New Roman" pitchFamily="18" charset="0"/>
              </a:rPr>
              <a:t>The router will load the </a:t>
            </a:r>
            <a:r>
              <a:rPr lang="en-US" dirty="0" smtClean="0">
                <a:cs typeface="Times New Roman" pitchFamily="18" charset="0"/>
              </a:rPr>
              <a:t>IOS </a:t>
            </a:r>
            <a:r>
              <a:rPr lang="en-US" dirty="0">
                <a:cs typeface="Times New Roman" pitchFamily="18" charset="0"/>
              </a:rPr>
              <a:t>from Flash memory</a:t>
            </a:r>
          </a:p>
          <a:p>
            <a:pPr lvl="1"/>
            <a:r>
              <a:rPr lang="en-US" dirty="0">
                <a:cs typeface="Times New Roman" pitchFamily="18" charset="0"/>
              </a:rPr>
              <a:t>The AutoInstall process will begin</a:t>
            </a:r>
          </a:p>
          <a:p>
            <a:pPr lvl="1"/>
            <a:r>
              <a:rPr lang="en-US" dirty="0">
                <a:cs typeface="Times New Roman" pitchFamily="18" charset="0"/>
              </a:rPr>
              <a:t>After the AutoInstall process completes, the administrator must copy the configuration to NVRAM</a:t>
            </a:r>
          </a:p>
        </p:txBody>
      </p:sp>
    </p:spTree>
    <p:extLst>
      <p:ext uri="{BB962C8B-B14F-4D97-AF65-F5344CB8AC3E}">
        <p14:creationId xmlns:p14="http://schemas.microsoft.com/office/powerpoint/2010/main" val="98642363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EC88A206-D694-4A99-980A-3AD068A2908A}" type="slidenum">
              <a:rPr lang="en-US"/>
              <a:pPr/>
              <a:t>151</a:t>
            </a:fld>
            <a:endParaRPr lang="en-US" dirty="0"/>
          </a:p>
        </p:txBody>
      </p:sp>
      <p:sp>
        <p:nvSpPr>
          <p:cNvPr id="532482" name="Rectangle 2"/>
          <p:cNvSpPr>
            <a:spLocks noGrp="1" noChangeArrowheads="1"/>
          </p:cNvSpPr>
          <p:nvPr>
            <p:ph type="title"/>
          </p:nvPr>
        </p:nvSpPr>
        <p:spPr/>
        <p:txBody>
          <a:bodyPr/>
          <a:lstStyle/>
          <a:p>
            <a:r>
              <a:rPr lang="en-US" dirty="0">
                <a:cs typeface="Times New Roman" pitchFamily="18" charset="0"/>
              </a:rPr>
              <a:t>Auto Install</a:t>
            </a:r>
          </a:p>
        </p:txBody>
      </p:sp>
      <p:sp>
        <p:nvSpPr>
          <p:cNvPr id="532483" name="Rectangle 3"/>
          <p:cNvSpPr>
            <a:spLocks noGrp="1" noChangeArrowheads="1"/>
          </p:cNvSpPr>
          <p:nvPr>
            <p:ph type="body" idx="1"/>
          </p:nvPr>
        </p:nvSpPr>
        <p:spPr/>
        <p:txBody>
          <a:bodyPr/>
          <a:lstStyle/>
          <a:p>
            <a:r>
              <a:rPr lang="en-US" dirty="0" smtClean="0">
                <a:cs typeface="Times New Roman" pitchFamily="18" charset="0"/>
              </a:rPr>
              <a:t>With many bootstrap versions if a cable is</a:t>
            </a:r>
            <a:r>
              <a:rPr lang="en-US" baseline="0" dirty="0" smtClean="0">
                <a:cs typeface="Times New Roman" pitchFamily="18" charset="0"/>
              </a:rPr>
              <a:t> </a:t>
            </a:r>
            <a:r>
              <a:rPr lang="en-US" dirty="0" smtClean="0">
                <a:cs typeface="Times New Roman" pitchFamily="18" charset="0"/>
              </a:rPr>
              <a:t>detected on a WAN port </a:t>
            </a:r>
            <a:r>
              <a:rPr lang="en-US" dirty="0">
                <a:cs typeface="Times New Roman" pitchFamily="18" charset="0"/>
              </a:rPr>
              <a:t>it will attempt the AutoInstall procedure</a:t>
            </a:r>
          </a:p>
          <a:p>
            <a:r>
              <a:rPr lang="en-US" dirty="0">
                <a:cs typeface="Times New Roman" pitchFamily="18" charset="0"/>
              </a:rPr>
              <a:t>The system will spend several minutes determining that no AutoInstall is </a:t>
            </a:r>
            <a:r>
              <a:rPr lang="en-US" dirty="0" smtClean="0">
                <a:cs typeface="Times New Roman" pitchFamily="18" charset="0"/>
              </a:rPr>
              <a:t>available</a:t>
            </a:r>
          </a:p>
          <a:p>
            <a:r>
              <a:rPr lang="en-US" dirty="0" smtClean="0">
                <a:cs typeface="Times New Roman" pitchFamily="18" charset="0"/>
              </a:rPr>
              <a:t>To avoid this leave the cables unhooked until the IOS load</a:t>
            </a:r>
            <a:r>
              <a:rPr lang="en-US" baseline="0" dirty="0" smtClean="0">
                <a:cs typeface="Times New Roman" pitchFamily="18" charset="0"/>
              </a:rPr>
              <a:t> finishes</a:t>
            </a:r>
            <a:endParaRPr lang="en-US" dirty="0">
              <a:cs typeface="Times New Roman" pitchFamily="18" charset="0"/>
            </a:endParaRPr>
          </a:p>
        </p:txBody>
      </p:sp>
    </p:spTree>
    <p:extLst>
      <p:ext uri="{BB962C8B-B14F-4D97-AF65-F5344CB8AC3E}">
        <p14:creationId xmlns:p14="http://schemas.microsoft.com/office/powerpoint/2010/main" val="394892092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817D728B-8ABB-4A33-8DF3-FAF82DA8E5AC}" type="slidenum">
              <a:rPr lang="en-US"/>
              <a:pPr/>
              <a:t>152</a:t>
            </a:fld>
            <a:endParaRPr lang="en-US" dirty="0"/>
          </a:p>
        </p:txBody>
      </p:sp>
      <p:sp>
        <p:nvSpPr>
          <p:cNvPr id="342018" name="Rectangle 2"/>
          <p:cNvSpPr>
            <a:spLocks noGrp="1" noChangeArrowheads="1"/>
          </p:cNvSpPr>
          <p:nvPr>
            <p:ph type="title"/>
          </p:nvPr>
        </p:nvSpPr>
        <p:spPr/>
        <p:txBody>
          <a:bodyPr/>
          <a:lstStyle/>
          <a:p>
            <a:r>
              <a:rPr lang="en-US" dirty="0">
                <a:cs typeface="Times New Roman" pitchFamily="18" charset="0"/>
              </a:rPr>
              <a:t>System Configuration Dialog</a:t>
            </a:r>
          </a:p>
        </p:txBody>
      </p:sp>
      <p:sp>
        <p:nvSpPr>
          <p:cNvPr id="342019" name="Rectangle 3"/>
          <p:cNvSpPr>
            <a:spLocks noGrp="1" noChangeArrowheads="1"/>
          </p:cNvSpPr>
          <p:nvPr>
            <p:ph type="body" idx="1"/>
          </p:nvPr>
        </p:nvSpPr>
        <p:spPr/>
        <p:txBody>
          <a:bodyPr/>
          <a:lstStyle/>
          <a:p>
            <a:r>
              <a:rPr lang="en-US" dirty="0">
                <a:cs typeface="Times New Roman" pitchFamily="18" charset="0"/>
              </a:rPr>
              <a:t>At bootup when no configuration is found in NVRAM and there is no Auto Install file waiting on some host, the system will ask if it should start the Initial Configuration Dialog, which is also called the System Configuration Dialog</a:t>
            </a:r>
          </a:p>
          <a:p>
            <a:r>
              <a:rPr lang="en-US" dirty="0">
                <a:cs typeface="Times New Roman" pitchFamily="18" charset="0"/>
              </a:rPr>
              <a:t>This is a set of information required by the router for it to function at just a basic </a:t>
            </a:r>
            <a:r>
              <a:rPr lang="en-US" dirty="0" smtClean="0">
                <a:cs typeface="Times New Roman" pitchFamily="18" charset="0"/>
              </a:rPr>
              <a:t>level</a:t>
            </a:r>
            <a:endParaRPr lang="en-US" dirty="0">
              <a:cs typeface="Times New Roman" pitchFamily="18" charset="0"/>
            </a:endParaRPr>
          </a:p>
        </p:txBody>
      </p:sp>
    </p:spTree>
    <p:extLst>
      <p:ext uri="{BB962C8B-B14F-4D97-AF65-F5344CB8AC3E}">
        <p14:creationId xmlns:p14="http://schemas.microsoft.com/office/powerpoint/2010/main" val="156671952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0D498E86-BAB8-4830-A2EB-4B73D4FDA967}" type="slidenum">
              <a:rPr lang="en-US"/>
              <a:pPr/>
              <a:t>153</a:t>
            </a:fld>
            <a:endParaRPr lang="en-US" dirty="0"/>
          </a:p>
        </p:txBody>
      </p:sp>
      <p:sp>
        <p:nvSpPr>
          <p:cNvPr id="345090" name="Rectangle 2"/>
          <p:cNvSpPr>
            <a:spLocks noGrp="1" noChangeArrowheads="1"/>
          </p:cNvSpPr>
          <p:nvPr>
            <p:ph type="title"/>
          </p:nvPr>
        </p:nvSpPr>
        <p:spPr/>
        <p:txBody>
          <a:bodyPr/>
          <a:lstStyle/>
          <a:p>
            <a:r>
              <a:rPr lang="en-US" dirty="0">
                <a:cs typeface="Times New Roman" pitchFamily="18" charset="0"/>
              </a:rPr>
              <a:t>System Configuration Dialog</a:t>
            </a:r>
          </a:p>
        </p:txBody>
      </p:sp>
      <p:sp>
        <p:nvSpPr>
          <p:cNvPr id="345091" name="Rectangle 3"/>
          <p:cNvSpPr>
            <a:spLocks noGrp="1" noChangeArrowheads="1"/>
          </p:cNvSpPr>
          <p:nvPr>
            <p:ph type="body" idx="1"/>
          </p:nvPr>
        </p:nvSpPr>
        <p:spPr/>
        <p:txBody>
          <a:bodyPr/>
          <a:lstStyle/>
          <a:p>
            <a:r>
              <a:rPr lang="en-US" dirty="0" smtClean="0">
                <a:cs typeface="Times New Roman" pitchFamily="18" charset="0"/>
              </a:rPr>
              <a:t>In this approach a series of questions are asked by the system</a:t>
            </a:r>
          </a:p>
          <a:p>
            <a:r>
              <a:rPr lang="en-US" dirty="0" smtClean="0">
                <a:cs typeface="Times New Roman" pitchFamily="18" charset="0"/>
              </a:rPr>
              <a:t>The user need only supply the answers</a:t>
            </a:r>
          </a:p>
          <a:p>
            <a:r>
              <a:rPr lang="en-US" dirty="0" smtClean="0">
                <a:cs typeface="Times New Roman" pitchFamily="18" charset="0"/>
              </a:rPr>
              <a:t>When </a:t>
            </a:r>
            <a:r>
              <a:rPr lang="en-US" dirty="0">
                <a:cs typeface="Times New Roman" pitchFamily="18" charset="0"/>
              </a:rPr>
              <a:t>the router is first turned on it displays the following</a:t>
            </a:r>
          </a:p>
        </p:txBody>
      </p:sp>
    </p:spTree>
    <p:extLst>
      <p:ext uri="{BB962C8B-B14F-4D97-AF65-F5344CB8AC3E}">
        <p14:creationId xmlns:p14="http://schemas.microsoft.com/office/powerpoint/2010/main" val="183665184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FEED3BF0-5450-4CE2-8A06-FD3478F95C2F}" type="slidenum">
              <a:rPr lang="en-US"/>
              <a:pPr/>
              <a:t>154</a:t>
            </a:fld>
            <a:endParaRPr lang="en-US" dirty="0"/>
          </a:p>
        </p:txBody>
      </p:sp>
      <p:sp>
        <p:nvSpPr>
          <p:cNvPr id="348162" name="Rectangle 2"/>
          <p:cNvSpPr>
            <a:spLocks noGrp="1" noChangeArrowheads="1"/>
          </p:cNvSpPr>
          <p:nvPr>
            <p:ph type="title"/>
          </p:nvPr>
        </p:nvSpPr>
        <p:spPr/>
        <p:txBody>
          <a:bodyPr/>
          <a:lstStyle/>
          <a:p>
            <a:r>
              <a:rPr lang="en-US" dirty="0">
                <a:cs typeface="Times New Roman" pitchFamily="18" charset="0"/>
              </a:rPr>
              <a:t>System Configuration Dialog</a:t>
            </a:r>
          </a:p>
        </p:txBody>
      </p:sp>
      <p:pic>
        <p:nvPicPr>
          <p:cNvPr id="348164" name="Picture 4"/>
          <p:cNvPicPr>
            <a:picLocks noChangeAspect="1" noChangeArrowheads="1"/>
          </p:cNvPicPr>
          <p:nvPr/>
        </p:nvPicPr>
        <p:blipFill>
          <a:blip r:embed="rId2">
            <a:extLst>
              <a:ext uri="{28A0092B-C50C-407E-A947-70E740481C1C}">
                <a14:useLocalDpi xmlns:a14="http://schemas.microsoft.com/office/drawing/2010/main" val="0"/>
              </a:ext>
            </a:extLst>
          </a:blip>
          <a:srcRect t="15334" r="2000" b="8667"/>
          <a:stretch>
            <a:fillRect/>
          </a:stretch>
        </p:blipFill>
        <p:spPr bwMode="auto">
          <a:xfrm>
            <a:off x="838200" y="1447800"/>
            <a:ext cx="74676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202840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21376FB3-3F3E-4DA8-9023-6CC494F30FC0}" type="slidenum">
              <a:rPr lang="en-US"/>
              <a:pPr/>
              <a:t>155</a:t>
            </a:fld>
            <a:endParaRPr lang="en-US" dirty="0"/>
          </a:p>
        </p:txBody>
      </p:sp>
      <p:sp>
        <p:nvSpPr>
          <p:cNvPr id="350210" name="Rectangle 2"/>
          <p:cNvSpPr>
            <a:spLocks noGrp="1" noChangeArrowheads="1"/>
          </p:cNvSpPr>
          <p:nvPr>
            <p:ph type="title"/>
          </p:nvPr>
        </p:nvSpPr>
        <p:spPr/>
        <p:txBody>
          <a:bodyPr/>
          <a:lstStyle/>
          <a:p>
            <a:r>
              <a:rPr lang="en-US" dirty="0">
                <a:cs typeface="Times New Roman" pitchFamily="18" charset="0"/>
              </a:rPr>
              <a:t>System Configuration Dialog</a:t>
            </a:r>
          </a:p>
        </p:txBody>
      </p:sp>
      <p:pic>
        <p:nvPicPr>
          <p:cNvPr id="350212" name="Picture 4"/>
          <p:cNvPicPr>
            <a:picLocks noChangeAspect="1" noChangeArrowheads="1"/>
          </p:cNvPicPr>
          <p:nvPr/>
        </p:nvPicPr>
        <p:blipFill>
          <a:blip r:embed="rId2">
            <a:extLst>
              <a:ext uri="{28A0092B-C50C-407E-A947-70E740481C1C}">
                <a14:useLocalDpi xmlns:a14="http://schemas.microsoft.com/office/drawing/2010/main" val="0"/>
              </a:ext>
            </a:extLst>
          </a:blip>
          <a:srcRect t="14000" r="2000" b="7333"/>
          <a:stretch>
            <a:fillRect/>
          </a:stretch>
        </p:blipFill>
        <p:spPr bwMode="auto">
          <a:xfrm>
            <a:off x="838200" y="1447800"/>
            <a:ext cx="7467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759016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6AA3A8BC-DEB1-43C7-BC2F-0E658F2ED2D7}" type="slidenum">
              <a:rPr lang="en-US"/>
              <a:pPr/>
              <a:t>156</a:t>
            </a:fld>
            <a:endParaRPr lang="en-US" dirty="0"/>
          </a:p>
        </p:txBody>
      </p:sp>
      <p:sp>
        <p:nvSpPr>
          <p:cNvPr id="352258" name="Rectangle 2"/>
          <p:cNvSpPr>
            <a:spLocks noGrp="1" noChangeArrowheads="1"/>
          </p:cNvSpPr>
          <p:nvPr>
            <p:ph type="title"/>
          </p:nvPr>
        </p:nvSpPr>
        <p:spPr/>
        <p:txBody>
          <a:bodyPr/>
          <a:lstStyle/>
          <a:p>
            <a:r>
              <a:rPr lang="en-US" dirty="0">
                <a:cs typeface="Times New Roman" pitchFamily="18" charset="0"/>
              </a:rPr>
              <a:t>System Configuration Dialog</a:t>
            </a:r>
          </a:p>
        </p:txBody>
      </p:sp>
      <p:pic>
        <p:nvPicPr>
          <p:cNvPr id="352260" name="Picture 4"/>
          <p:cNvPicPr>
            <a:picLocks noChangeAspect="1" noChangeArrowheads="1"/>
          </p:cNvPicPr>
          <p:nvPr/>
        </p:nvPicPr>
        <p:blipFill>
          <a:blip r:embed="rId2">
            <a:extLst>
              <a:ext uri="{28A0092B-C50C-407E-A947-70E740481C1C}">
                <a14:useLocalDpi xmlns:a14="http://schemas.microsoft.com/office/drawing/2010/main" val="0"/>
              </a:ext>
            </a:extLst>
          </a:blip>
          <a:srcRect t="12666" r="2000" b="8667"/>
          <a:stretch>
            <a:fillRect/>
          </a:stretch>
        </p:blipFill>
        <p:spPr bwMode="auto">
          <a:xfrm>
            <a:off x="838200" y="1447800"/>
            <a:ext cx="7467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98424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92FE4E9A-DAF5-4E8D-A785-C246A7F046AB}" type="slidenum">
              <a:rPr lang="en-US"/>
              <a:pPr/>
              <a:t>157</a:t>
            </a:fld>
            <a:endParaRPr lang="en-US" dirty="0"/>
          </a:p>
        </p:txBody>
      </p:sp>
      <p:sp>
        <p:nvSpPr>
          <p:cNvPr id="353282" name="Rectangle 2"/>
          <p:cNvSpPr>
            <a:spLocks noGrp="1" noChangeArrowheads="1"/>
          </p:cNvSpPr>
          <p:nvPr>
            <p:ph type="title"/>
          </p:nvPr>
        </p:nvSpPr>
        <p:spPr/>
        <p:txBody>
          <a:bodyPr/>
          <a:lstStyle/>
          <a:p>
            <a:r>
              <a:rPr lang="en-US" dirty="0">
                <a:cs typeface="Times New Roman" pitchFamily="18" charset="0"/>
              </a:rPr>
              <a:t>System Configuration Dialog</a:t>
            </a:r>
          </a:p>
        </p:txBody>
      </p:sp>
      <p:pic>
        <p:nvPicPr>
          <p:cNvPr id="353284" name="Picture 4"/>
          <p:cNvPicPr>
            <a:picLocks noChangeAspect="1" noChangeArrowheads="1"/>
          </p:cNvPicPr>
          <p:nvPr/>
        </p:nvPicPr>
        <p:blipFill>
          <a:blip r:embed="rId2">
            <a:extLst>
              <a:ext uri="{28A0092B-C50C-407E-A947-70E740481C1C}">
                <a14:useLocalDpi xmlns:a14="http://schemas.microsoft.com/office/drawing/2010/main" val="0"/>
              </a:ext>
            </a:extLst>
          </a:blip>
          <a:srcRect t="12666" r="3000" b="7333"/>
          <a:stretch>
            <a:fillRect/>
          </a:stretch>
        </p:blipFill>
        <p:spPr bwMode="auto">
          <a:xfrm>
            <a:off x="914400" y="1447800"/>
            <a:ext cx="7391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74695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2AA95836-9982-4842-877A-99DBDF3BA730}" type="slidenum">
              <a:rPr lang="en-US"/>
              <a:pPr/>
              <a:t>158</a:t>
            </a:fld>
            <a:endParaRPr lang="en-US" dirty="0"/>
          </a:p>
        </p:txBody>
      </p:sp>
      <p:sp>
        <p:nvSpPr>
          <p:cNvPr id="354306" name="Rectangle 2"/>
          <p:cNvSpPr>
            <a:spLocks noGrp="1" noChangeArrowheads="1"/>
          </p:cNvSpPr>
          <p:nvPr>
            <p:ph type="title"/>
          </p:nvPr>
        </p:nvSpPr>
        <p:spPr/>
        <p:txBody>
          <a:bodyPr/>
          <a:lstStyle/>
          <a:p>
            <a:r>
              <a:rPr lang="en-US" dirty="0">
                <a:cs typeface="Times New Roman" pitchFamily="18" charset="0"/>
              </a:rPr>
              <a:t>System Configuration Dialog</a:t>
            </a:r>
          </a:p>
        </p:txBody>
      </p:sp>
      <p:pic>
        <p:nvPicPr>
          <p:cNvPr id="354308" name="Picture 4"/>
          <p:cNvPicPr>
            <a:picLocks noChangeAspect="1" noChangeArrowheads="1"/>
          </p:cNvPicPr>
          <p:nvPr/>
        </p:nvPicPr>
        <p:blipFill>
          <a:blip r:embed="rId2">
            <a:extLst>
              <a:ext uri="{28A0092B-C50C-407E-A947-70E740481C1C}">
                <a14:useLocalDpi xmlns:a14="http://schemas.microsoft.com/office/drawing/2010/main" val="0"/>
              </a:ext>
            </a:extLst>
          </a:blip>
          <a:srcRect t="12666" r="3000" b="7333"/>
          <a:stretch>
            <a:fillRect/>
          </a:stretch>
        </p:blipFill>
        <p:spPr bwMode="auto">
          <a:xfrm>
            <a:off x="914400" y="1447800"/>
            <a:ext cx="7391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431892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0ED1DF5D-761C-4AE6-ACE6-90217DA70EE4}" type="slidenum">
              <a:rPr lang="en-US"/>
              <a:pPr/>
              <a:t>159</a:t>
            </a:fld>
            <a:endParaRPr lang="en-US" dirty="0"/>
          </a:p>
        </p:txBody>
      </p:sp>
      <p:sp>
        <p:nvSpPr>
          <p:cNvPr id="355330" name="Rectangle 2"/>
          <p:cNvSpPr>
            <a:spLocks noGrp="1" noChangeArrowheads="1"/>
          </p:cNvSpPr>
          <p:nvPr>
            <p:ph type="title"/>
          </p:nvPr>
        </p:nvSpPr>
        <p:spPr/>
        <p:txBody>
          <a:bodyPr/>
          <a:lstStyle/>
          <a:p>
            <a:r>
              <a:rPr lang="en-US" dirty="0">
                <a:cs typeface="Times New Roman" pitchFamily="18" charset="0"/>
              </a:rPr>
              <a:t>System Configuration Dialog</a:t>
            </a:r>
          </a:p>
        </p:txBody>
      </p:sp>
      <p:pic>
        <p:nvPicPr>
          <p:cNvPr id="355332" name="Picture 4"/>
          <p:cNvPicPr>
            <a:picLocks noChangeAspect="1" noChangeArrowheads="1"/>
          </p:cNvPicPr>
          <p:nvPr/>
        </p:nvPicPr>
        <p:blipFill>
          <a:blip r:embed="rId2">
            <a:extLst>
              <a:ext uri="{28A0092B-C50C-407E-A947-70E740481C1C}">
                <a14:useLocalDpi xmlns:a14="http://schemas.microsoft.com/office/drawing/2010/main" val="0"/>
              </a:ext>
            </a:extLst>
          </a:blip>
          <a:srcRect t="12666" r="3000" b="7333"/>
          <a:stretch>
            <a:fillRect/>
          </a:stretch>
        </p:blipFill>
        <p:spPr bwMode="auto">
          <a:xfrm>
            <a:off x="838200" y="1447800"/>
            <a:ext cx="7391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276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39939" name="Slide Number Placeholder 5"/>
          <p:cNvSpPr>
            <a:spLocks noGrp="1"/>
          </p:cNvSpPr>
          <p:nvPr>
            <p:ph type="sldNum" sz="quarter" idx="12"/>
          </p:nvPr>
        </p:nvSpPr>
        <p:spPr>
          <a:noFill/>
        </p:spPr>
        <p:txBody>
          <a:bodyPr/>
          <a:lstStyle/>
          <a:p>
            <a:fld id="{39A55AB1-9C94-4068-849C-F10BF5FA2150}" type="slidenum">
              <a:rPr lang="en-US" smtClean="0"/>
              <a:pPr/>
              <a:t>16</a:t>
            </a:fld>
            <a:endParaRPr lang="en-US" dirty="0" smtClean="0"/>
          </a:p>
        </p:txBody>
      </p:sp>
      <p:sp>
        <p:nvSpPr>
          <p:cNvPr id="39940" name="Rectangle 2"/>
          <p:cNvSpPr>
            <a:spLocks noGrp="1" noChangeArrowheads="1"/>
          </p:cNvSpPr>
          <p:nvPr>
            <p:ph type="title"/>
          </p:nvPr>
        </p:nvSpPr>
        <p:spPr/>
        <p:txBody>
          <a:bodyPr/>
          <a:lstStyle/>
          <a:p>
            <a:pPr eaLnBrk="1" hangingPunct="1"/>
            <a:r>
              <a:rPr lang="en-US" dirty="0" smtClean="0"/>
              <a:t>Doing Switching</a:t>
            </a:r>
          </a:p>
        </p:txBody>
      </p:sp>
      <p:sp>
        <p:nvSpPr>
          <p:cNvPr id="39941" name="Rectangle 3"/>
          <p:cNvSpPr>
            <a:spLocks noGrp="1" noChangeArrowheads="1"/>
          </p:cNvSpPr>
          <p:nvPr>
            <p:ph type="body" idx="1"/>
          </p:nvPr>
        </p:nvSpPr>
        <p:spPr/>
        <p:txBody>
          <a:bodyPr/>
          <a:lstStyle/>
          <a:p>
            <a:pPr eaLnBrk="1" hangingPunct="1"/>
            <a:r>
              <a:rPr lang="en-US" dirty="0" smtClean="0"/>
              <a:t>How does a router do switching, in other words complete the call</a:t>
            </a:r>
          </a:p>
          <a:p>
            <a:pPr eaLnBrk="1" hangingPunct="1"/>
            <a:r>
              <a:rPr lang="en-US" dirty="0" smtClean="0"/>
              <a:t>By plugging the wire into the correct hole or by sending the packet out the correct interface</a:t>
            </a:r>
          </a:p>
          <a:p>
            <a:pPr eaLnBrk="1" hangingPunct="1"/>
            <a:r>
              <a:rPr lang="en-US" dirty="0" smtClean="0"/>
              <a:t>Just like the preceding photograph showed</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9FFC5CCB-1B11-4B1D-A7E0-6B2AA4A0C32D}" type="slidenum">
              <a:rPr lang="en-US"/>
              <a:pPr/>
              <a:t>160</a:t>
            </a:fld>
            <a:endParaRPr lang="en-US" dirty="0"/>
          </a:p>
        </p:txBody>
      </p:sp>
      <p:sp>
        <p:nvSpPr>
          <p:cNvPr id="356354" name="Rectangle 2"/>
          <p:cNvSpPr>
            <a:spLocks noGrp="1" noChangeArrowheads="1"/>
          </p:cNvSpPr>
          <p:nvPr>
            <p:ph type="title"/>
          </p:nvPr>
        </p:nvSpPr>
        <p:spPr/>
        <p:txBody>
          <a:bodyPr/>
          <a:lstStyle/>
          <a:p>
            <a:r>
              <a:rPr lang="en-US" dirty="0">
                <a:cs typeface="Times New Roman" pitchFamily="18" charset="0"/>
              </a:rPr>
              <a:t>System Configuration Dialog</a:t>
            </a:r>
          </a:p>
        </p:txBody>
      </p:sp>
      <p:pic>
        <p:nvPicPr>
          <p:cNvPr id="356356" name="Picture 4"/>
          <p:cNvPicPr>
            <a:picLocks noChangeAspect="1" noChangeArrowheads="1"/>
          </p:cNvPicPr>
          <p:nvPr/>
        </p:nvPicPr>
        <p:blipFill>
          <a:blip r:embed="rId2">
            <a:extLst>
              <a:ext uri="{28A0092B-C50C-407E-A947-70E740481C1C}">
                <a14:useLocalDpi xmlns:a14="http://schemas.microsoft.com/office/drawing/2010/main" val="0"/>
              </a:ext>
            </a:extLst>
          </a:blip>
          <a:srcRect t="12666" r="3000" b="18001"/>
          <a:stretch>
            <a:fillRect/>
          </a:stretch>
        </p:blipFill>
        <p:spPr bwMode="auto">
          <a:xfrm>
            <a:off x="838200" y="1447800"/>
            <a:ext cx="73914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808525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3A00720F-2265-4747-97C4-194A18082994}" type="slidenum">
              <a:rPr lang="en-US"/>
              <a:pPr/>
              <a:t>161</a:t>
            </a:fld>
            <a:endParaRPr lang="en-US" dirty="0"/>
          </a:p>
        </p:txBody>
      </p:sp>
      <p:sp>
        <p:nvSpPr>
          <p:cNvPr id="357378" name="Rectangle 2"/>
          <p:cNvSpPr>
            <a:spLocks noGrp="1" noChangeArrowheads="1"/>
          </p:cNvSpPr>
          <p:nvPr>
            <p:ph type="title"/>
          </p:nvPr>
        </p:nvSpPr>
        <p:spPr/>
        <p:txBody>
          <a:bodyPr/>
          <a:lstStyle/>
          <a:p>
            <a:r>
              <a:rPr lang="en-US" dirty="0">
                <a:cs typeface="Times New Roman" pitchFamily="18" charset="0"/>
              </a:rPr>
              <a:t>System Configuration Dialog</a:t>
            </a:r>
          </a:p>
        </p:txBody>
      </p:sp>
      <p:sp>
        <p:nvSpPr>
          <p:cNvPr id="357379" name="Rectangle 3"/>
          <p:cNvSpPr>
            <a:spLocks noGrp="1" noChangeArrowheads="1"/>
          </p:cNvSpPr>
          <p:nvPr>
            <p:ph type="body" idx="1"/>
          </p:nvPr>
        </p:nvSpPr>
        <p:spPr/>
        <p:txBody>
          <a:bodyPr/>
          <a:lstStyle/>
          <a:p>
            <a:r>
              <a:rPr lang="en-US" dirty="0">
                <a:cs typeface="Times New Roman" pitchFamily="18" charset="0"/>
              </a:rPr>
              <a:t>This is all there is for basic configuration when it is done using the System Configuration Dialog</a:t>
            </a:r>
          </a:p>
        </p:txBody>
      </p:sp>
    </p:spTree>
    <p:extLst>
      <p:ext uri="{BB962C8B-B14F-4D97-AF65-F5344CB8AC3E}">
        <p14:creationId xmlns:p14="http://schemas.microsoft.com/office/powerpoint/2010/main" val="135031838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A6238C85-6FCC-4E7D-82A6-E91B662E2CDB}" type="slidenum">
              <a:rPr lang="en-US"/>
              <a:pPr/>
              <a:t>162</a:t>
            </a:fld>
            <a:endParaRPr lang="en-US" dirty="0"/>
          </a:p>
        </p:txBody>
      </p:sp>
      <p:sp>
        <p:nvSpPr>
          <p:cNvPr id="351234" name="Rectangle 2"/>
          <p:cNvSpPr>
            <a:spLocks noGrp="1" noChangeArrowheads="1"/>
          </p:cNvSpPr>
          <p:nvPr>
            <p:ph type="title"/>
          </p:nvPr>
        </p:nvSpPr>
        <p:spPr/>
        <p:txBody>
          <a:bodyPr/>
          <a:lstStyle/>
          <a:p>
            <a:r>
              <a:rPr lang="en-US" dirty="0">
                <a:cs typeface="Times New Roman" pitchFamily="18" charset="0"/>
              </a:rPr>
              <a:t>System Configuration Dialog</a:t>
            </a:r>
          </a:p>
        </p:txBody>
      </p:sp>
      <p:pic>
        <p:nvPicPr>
          <p:cNvPr id="351236" name="Picture 4"/>
          <p:cNvPicPr>
            <a:picLocks noChangeAspect="1" noChangeArrowheads="1"/>
          </p:cNvPicPr>
          <p:nvPr/>
        </p:nvPicPr>
        <p:blipFill>
          <a:blip r:embed="rId2">
            <a:extLst>
              <a:ext uri="{28A0092B-C50C-407E-A947-70E740481C1C}">
                <a14:useLocalDpi xmlns:a14="http://schemas.microsoft.com/office/drawing/2010/main" val="0"/>
              </a:ext>
            </a:extLst>
          </a:blip>
          <a:srcRect t="16666" r="3000" b="6000"/>
          <a:stretch>
            <a:fillRect/>
          </a:stretch>
        </p:blipFill>
        <p:spPr bwMode="auto">
          <a:xfrm>
            <a:off x="838200" y="1447800"/>
            <a:ext cx="7391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62689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Copyright 2008-2014 Kenneth M. Chipps Ph.D. www.chipps.com</a:t>
            </a:r>
            <a:endParaRPr lang="en-US" dirty="0"/>
          </a:p>
        </p:txBody>
      </p:sp>
      <p:sp>
        <p:nvSpPr>
          <p:cNvPr id="6" name="Slide Number Placeholder 5"/>
          <p:cNvSpPr>
            <a:spLocks noGrp="1"/>
          </p:cNvSpPr>
          <p:nvPr>
            <p:ph type="sldNum" sz="quarter" idx="12"/>
          </p:nvPr>
        </p:nvSpPr>
        <p:spPr/>
        <p:txBody>
          <a:bodyPr/>
          <a:lstStyle/>
          <a:p>
            <a:fld id="{0DD1B319-089F-4948-B77C-BFF9820C90A0}" type="slidenum">
              <a:rPr lang="en-US"/>
              <a:pPr/>
              <a:t>163</a:t>
            </a:fld>
            <a:endParaRPr lang="en-US" dirty="0"/>
          </a:p>
        </p:txBody>
      </p:sp>
      <p:sp>
        <p:nvSpPr>
          <p:cNvPr id="526338" name="Rectangle 2"/>
          <p:cNvSpPr>
            <a:spLocks noGrp="1" noChangeArrowheads="1"/>
          </p:cNvSpPr>
          <p:nvPr>
            <p:ph type="title"/>
          </p:nvPr>
        </p:nvSpPr>
        <p:spPr/>
        <p:txBody>
          <a:bodyPr/>
          <a:lstStyle/>
          <a:p>
            <a:r>
              <a:rPr lang="en-US" dirty="0">
                <a:cs typeface="Times New Roman" pitchFamily="18" charset="0"/>
              </a:rPr>
              <a:t>Command Line Configuration</a:t>
            </a:r>
          </a:p>
        </p:txBody>
      </p:sp>
      <p:sp>
        <p:nvSpPr>
          <p:cNvPr id="526339" name="Rectangle 3"/>
          <p:cNvSpPr>
            <a:spLocks noGrp="1" noChangeArrowheads="1"/>
          </p:cNvSpPr>
          <p:nvPr>
            <p:ph type="body" idx="1"/>
          </p:nvPr>
        </p:nvSpPr>
        <p:spPr/>
        <p:txBody>
          <a:bodyPr/>
          <a:lstStyle/>
          <a:p>
            <a:r>
              <a:rPr lang="en-US" dirty="0">
                <a:cs typeface="Times New Roman" pitchFamily="18" charset="0"/>
              </a:rPr>
              <a:t>The last and most basic method of setting up a Cisco router is to configure it from the command line</a:t>
            </a:r>
          </a:p>
          <a:p>
            <a:r>
              <a:rPr lang="en-US" dirty="0">
                <a:cs typeface="Times New Roman" pitchFamily="18" charset="0"/>
              </a:rPr>
              <a:t>In this method all configuration is done manually from the keyboard</a:t>
            </a:r>
          </a:p>
          <a:p>
            <a:r>
              <a:rPr lang="en-US" dirty="0">
                <a:cs typeface="Times New Roman" pitchFamily="18" charset="0"/>
              </a:rPr>
              <a:t>The keyboard is called the terminal in Cisco talk, just to confuse </a:t>
            </a:r>
            <a:r>
              <a:rPr lang="en-US" dirty="0" smtClean="0">
                <a:cs typeface="Times New Roman" pitchFamily="18" charset="0"/>
              </a:rPr>
              <a:t>you</a:t>
            </a:r>
            <a:endParaRPr lang="en-US" dirty="0">
              <a:cs typeface="Times New Roman" pitchFamily="18" charset="0"/>
            </a:endParaRPr>
          </a:p>
        </p:txBody>
      </p:sp>
    </p:spTree>
    <p:extLst>
      <p:ext uri="{BB962C8B-B14F-4D97-AF65-F5344CB8AC3E}">
        <p14:creationId xmlns:p14="http://schemas.microsoft.com/office/powerpoint/2010/main" val="367722091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Command Line Configuration</a:t>
            </a:r>
            <a:endParaRPr lang="en-US" dirty="0"/>
          </a:p>
        </p:txBody>
      </p:sp>
      <p:sp>
        <p:nvSpPr>
          <p:cNvPr id="3" name="Content Placeholder 2"/>
          <p:cNvSpPr>
            <a:spLocks noGrp="1"/>
          </p:cNvSpPr>
          <p:nvPr>
            <p:ph idx="1"/>
          </p:nvPr>
        </p:nvSpPr>
        <p:spPr/>
        <p:txBody>
          <a:bodyPr/>
          <a:lstStyle/>
          <a:p>
            <a:r>
              <a:rPr lang="en-US" dirty="0" smtClean="0">
                <a:cs typeface="Times New Roman" pitchFamily="18" charset="0"/>
              </a:rPr>
              <a:t>Enter</a:t>
            </a:r>
          </a:p>
          <a:p>
            <a:pPr lvl="1"/>
            <a:r>
              <a:rPr lang="en-US" dirty="0" smtClean="0">
                <a:cs typeface="Times New Roman" pitchFamily="18" charset="0"/>
              </a:rPr>
              <a:t>config t</a:t>
            </a:r>
          </a:p>
          <a:p>
            <a:r>
              <a:rPr lang="en-US" dirty="0" smtClean="0">
                <a:cs typeface="Times New Roman" pitchFamily="18" charset="0"/>
              </a:rPr>
              <a:t>To begin the configuration from the keyboard</a:t>
            </a:r>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164</a:t>
            </a:fld>
            <a:endParaRPr lang="en-US" dirty="0"/>
          </a:p>
        </p:txBody>
      </p:sp>
    </p:spTree>
    <p:extLst>
      <p:ext uri="{BB962C8B-B14F-4D97-AF65-F5344CB8AC3E}">
        <p14:creationId xmlns:p14="http://schemas.microsoft.com/office/powerpoint/2010/main" val="339992870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Router Modes</a:t>
            </a:r>
            <a:endParaRPr lang="en-US" dirty="0"/>
          </a:p>
        </p:txBody>
      </p:sp>
      <p:sp>
        <p:nvSpPr>
          <p:cNvPr id="3" name="Content Placeholder 2"/>
          <p:cNvSpPr>
            <a:spLocks noGrp="1"/>
          </p:cNvSpPr>
          <p:nvPr>
            <p:ph idx="1"/>
          </p:nvPr>
        </p:nvSpPr>
        <p:spPr/>
        <p:txBody>
          <a:bodyPr/>
          <a:lstStyle/>
          <a:p>
            <a:r>
              <a:rPr lang="en-US" dirty="0" smtClean="0"/>
              <a:t>When the router boots and the IOS loads the IOS stops at a prompt</a:t>
            </a:r>
          </a:p>
          <a:p>
            <a:r>
              <a:rPr lang="en-US" dirty="0" smtClean="0"/>
              <a:t>At this prompt the router expects the human to do something</a:t>
            </a:r>
          </a:p>
          <a:p>
            <a:r>
              <a:rPr lang="en-US" dirty="0" smtClean="0"/>
              <a:t>There are two main modes</a:t>
            </a:r>
          </a:p>
          <a:p>
            <a:r>
              <a:rPr lang="en-US" dirty="0" smtClean="0"/>
              <a:t>These are</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165</a:t>
            </a:fld>
            <a:endParaRPr lang="en-US" dirty="0"/>
          </a:p>
        </p:txBody>
      </p:sp>
    </p:spTree>
    <p:extLst>
      <p:ext uri="{BB962C8B-B14F-4D97-AF65-F5344CB8AC3E}">
        <p14:creationId xmlns:p14="http://schemas.microsoft.com/office/powerpoint/2010/main" val="122897865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smtClean="0"/>
              <a:t>Router Modes</a:t>
            </a:r>
          </a:p>
        </p:txBody>
      </p:sp>
      <p:sp>
        <p:nvSpPr>
          <p:cNvPr id="22531" name="Footer Placeholder 2"/>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22532" name="Slide Number Placeholder 3"/>
          <p:cNvSpPr>
            <a:spLocks noGrp="1"/>
          </p:cNvSpPr>
          <p:nvPr>
            <p:ph type="sldNum" sz="quarter" idx="12"/>
          </p:nvPr>
        </p:nvSpPr>
        <p:spPr>
          <a:noFill/>
        </p:spPr>
        <p:txBody>
          <a:bodyPr/>
          <a:lstStyle/>
          <a:p>
            <a:fld id="{38FD290D-43B5-408D-8716-AF68261E772D}" type="slidenum">
              <a:rPr lang="en-US" smtClean="0"/>
              <a:pPr/>
              <a:t>166</a:t>
            </a:fld>
            <a:endParaRPr lang="en-US" dirty="0" smtClean="0"/>
          </a:p>
        </p:txBody>
      </p:sp>
      <p:pic>
        <p:nvPicPr>
          <p:cNvPr id="22533" name="Picture 6"/>
          <p:cNvPicPr>
            <a:picLocks noChangeAspect="1" noChangeArrowheads="1"/>
          </p:cNvPicPr>
          <p:nvPr/>
        </p:nvPicPr>
        <p:blipFill>
          <a:blip r:embed="rId2" cstate="print"/>
          <a:srcRect/>
          <a:stretch>
            <a:fillRect/>
          </a:stretch>
        </p:blipFill>
        <p:spPr bwMode="auto">
          <a:xfrm>
            <a:off x="411163" y="1524000"/>
            <a:ext cx="8275637" cy="3101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23555" name="Slide Number Placeholder 5"/>
          <p:cNvSpPr>
            <a:spLocks noGrp="1"/>
          </p:cNvSpPr>
          <p:nvPr>
            <p:ph type="sldNum" sz="quarter" idx="12"/>
          </p:nvPr>
        </p:nvSpPr>
        <p:spPr>
          <a:noFill/>
        </p:spPr>
        <p:txBody>
          <a:bodyPr/>
          <a:lstStyle/>
          <a:p>
            <a:fld id="{53E872B2-AE53-4DCD-8566-D7F63D4AA5A9}" type="slidenum">
              <a:rPr lang="en-US" smtClean="0"/>
              <a:pPr/>
              <a:t>167</a:t>
            </a:fld>
            <a:endParaRPr lang="en-US" dirty="0" smtClean="0"/>
          </a:p>
        </p:txBody>
      </p:sp>
      <p:sp>
        <p:nvSpPr>
          <p:cNvPr id="23556" name="Rectangle 2"/>
          <p:cNvSpPr>
            <a:spLocks noGrp="1" noChangeArrowheads="1"/>
          </p:cNvSpPr>
          <p:nvPr>
            <p:ph type="title"/>
          </p:nvPr>
        </p:nvSpPr>
        <p:spPr/>
        <p:txBody>
          <a:bodyPr/>
          <a:lstStyle/>
          <a:p>
            <a:pPr eaLnBrk="1" hangingPunct="1"/>
            <a:r>
              <a:rPr lang="en-US" altLang="en-US" dirty="0" smtClean="0">
                <a:cs typeface="Times New Roman" pitchFamily="18" charset="0"/>
              </a:rPr>
              <a:t>Router Modes </a:t>
            </a:r>
            <a:endParaRPr lang="en-US" altLang="en-US" sz="4000" dirty="0" smtClean="0">
              <a:cs typeface="Times New Roman" pitchFamily="18" charset="0"/>
            </a:endParaRPr>
          </a:p>
        </p:txBody>
      </p:sp>
      <p:pic>
        <p:nvPicPr>
          <p:cNvPr id="23557" name="Picture 4"/>
          <p:cNvPicPr>
            <a:picLocks noChangeAspect="1" noChangeArrowheads="1"/>
          </p:cNvPicPr>
          <p:nvPr/>
        </p:nvPicPr>
        <p:blipFill>
          <a:blip r:embed="rId2" cstate="print"/>
          <a:srcRect l="3751" t="25003" r="39380" b="22502"/>
          <a:stretch>
            <a:fillRect/>
          </a:stretch>
        </p:blipFill>
        <p:spPr bwMode="auto">
          <a:xfrm>
            <a:off x="1066800" y="1371600"/>
            <a:ext cx="693420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3"/>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24579" name="Slide Number Placeholder 4"/>
          <p:cNvSpPr>
            <a:spLocks noGrp="1"/>
          </p:cNvSpPr>
          <p:nvPr>
            <p:ph type="sldNum" sz="quarter" idx="12"/>
          </p:nvPr>
        </p:nvSpPr>
        <p:spPr>
          <a:noFill/>
        </p:spPr>
        <p:txBody>
          <a:bodyPr/>
          <a:lstStyle/>
          <a:p>
            <a:fld id="{0D484FCC-04C2-4FD4-87EB-5DD8DA2BAEA9}" type="slidenum">
              <a:rPr lang="en-US" smtClean="0"/>
              <a:pPr/>
              <a:t>168</a:t>
            </a:fld>
            <a:endParaRPr lang="en-US" dirty="0" smtClean="0"/>
          </a:p>
        </p:txBody>
      </p:sp>
      <p:sp>
        <p:nvSpPr>
          <p:cNvPr id="24580" name="Rectangle 1026"/>
          <p:cNvSpPr>
            <a:spLocks noGrp="1" noChangeArrowheads="1"/>
          </p:cNvSpPr>
          <p:nvPr>
            <p:ph type="title"/>
          </p:nvPr>
        </p:nvSpPr>
        <p:spPr/>
        <p:txBody>
          <a:bodyPr/>
          <a:lstStyle/>
          <a:p>
            <a:pPr eaLnBrk="1" hangingPunct="1"/>
            <a:r>
              <a:rPr lang="en-US" dirty="0" smtClean="0"/>
              <a:t>Router Levels</a:t>
            </a:r>
          </a:p>
        </p:txBody>
      </p:sp>
      <p:pic>
        <p:nvPicPr>
          <p:cNvPr id="24581" name="Picture 1027"/>
          <p:cNvPicPr>
            <a:picLocks noChangeAspect="1" noChangeArrowheads="1"/>
          </p:cNvPicPr>
          <p:nvPr/>
        </p:nvPicPr>
        <p:blipFill>
          <a:blip r:embed="rId2" cstate="print"/>
          <a:srcRect l="3751" t="25003" r="39380" b="22502"/>
          <a:stretch>
            <a:fillRect/>
          </a:stretch>
        </p:blipFill>
        <p:spPr bwMode="auto">
          <a:xfrm>
            <a:off x="1203325" y="1447800"/>
            <a:ext cx="6797675" cy="4706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25603" name="Slide Number Placeholder 5"/>
          <p:cNvSpPr>
            <a:spLocks noGrp="1"/>
          </p:cNvSpPr>
          <p:nvPr>
            <p:ph type="sldNum" sz="quarter" idx="12"/>
          </p:nvPr>
        </p:nvSpPr>
        <p:spPr>
          <a:noFill/>
        </p:spPr>
        <p:txBody>
          <a:bodyPr/>
          <a:lstStyle/>
          <a:p>
            <a:fld id="{56C6C382-3442-452D-A284-3CDA74B4E134}" type="slidenum">
              <a:rPr lang="en-US" smtClean="0"/>
              <a:pPr/>
              <a:t>169</a:t>
            </a:fld>
            <a:endParaRPr lang="en-US" dirty="0" smtClean="0"/>
          </a:p>
        </p:txBody>
      </p:sp>
      <p:sp>
        <p:nvSpPr>
          <p:cNvPr id="25604" name="Rectangle 2"/>
          <p:cNvSpPr>
            <a:spLocks noGrp="1" noChangeArrowheads="1"/>
          </p:cNvSpPr>
          <p:nvPr>
            <p:ph type="title"/>
          </p:nvPr>
        </p:nvSpPr>
        <p:spPr/>
        <p:txBody>
          <a:bodyPr/>
          <a:lstStyle/>
          <a:p>
            <a:pPr eaLnBrk="1" hangingPunct="1"/>
            <a:r>
              <a:rPr lang="en-US" dirty="0" smtClean="0"/>
              <a:t>Privilege Levels</a:t>
            </a:r>
          </a:p>
        </p:txBody>
      </p:sp>
      <p:sp>
        <p:nvSpPr>
          <p:cNvPr id="25605" name="Rectangle 3"/>
          <p:cNvSpPr>
            <a:spLocks noGrp="1" noChangeArrowheads="1"/>
          </p:cNvSpPr>
          <p:nvPr>
            <p:ph type="body" idx="1"/>
          </p:nvPr>
        </p:nvSpPr>
        <p:spPr/>
        <p:txBody>
          <a:bodyPr/>
          <a:lstStyle/>
          <a:p>
            <a:pPr eaLnBrk="1" hangingPunct="1">
              <a:lnSpc>
                <a:spcPct val="90000"/>
              </a:lnSpc>
            </a:pPr>
            <a:r>
              <a:rPr lang="en-US" dirty="0" smtClean="0"/>
              <a:t>At the EXEC level the IOS provides 16 privilege levels ranging from 0 to 15</a:t>
            </a:r>
          </a:p>
          <a:p>
            <a:pPr eaLnBrk="1" hangingPunct="1">
              <a:lnSpc>
                <a:spcPct val="90000"/>
              </a:lnSpc>
            </a:pPr>
            <a:r>
              <a:rPr lang="en-US" dirty="0" smtClean="0"/>
              <a:t>Two of these are predefined</a:t>
            </a:r>
          </a:p>
          <a:p>
            <a:pPr eaLnBrk="1" hangingPunct="1">
              <a:lnSpc>
                <a:spcPct val="90000"/>
              </a:lnSpc>
            </a:pPr>
            <a:r>
              <a:rPr lang="en-US" dirty="0" smtClean="0"/>
              <a:t>User EXEC mode runs at privilege level 1 and enabled mode privileged EXEC mode runs at level 15</a:t>
            </a:r>
          </a:p>
          <a:p>
            <a:pPr eaLnBrk="1" hangingPunct="1">
              <a:lnSpc>
                <a:spcPct val="90000"/>
              </a:lnSpc>
            </a:pPr>
            <a:r>
              <a:rPr lang="en-US" dirty="0" smtClean="0"/>
              <a:t>Every IOS command is pre-assigned to either level 1 or level 15</a:t>
            </a:r>
          </a:p>
          <a:p>
            <a:pPr eaLnBrk="1" hangingPunct="1">
              <a:lnSpc>
                <a:spcPct val="90000"/>
              </a:lnSpc>
            </a:pPr>
            <a:r>
              <a:rPr lang="en-US" dirty="0" smtClean="0"/>
              <a:t>This assignment can be changed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40963" name="Slide Number Placeholder 5"/>
          <p:cNvSpPr>
            <a:spLocks noGrp="1"/>
          </p:cNvSpPr>
          <p:nvPr>
            <p:ph type="sldNum" sz="quarter" idx="12"/>
          </p:nvPr>
        </p:nvSpPr>
        <p:spPr>
          <a:noFill/>
        </p:spPr>
        <p:txBody>
          <a:bodyPr/>
          <a:lstStyle/>
          <a:p>
            <a:fld id="{DB7A94F6-6489-4DD5-8416-FC5A1FE54DFC}" type="slidenum">
              <a:rPr lang="en-US" smtClean="0"/>
              <a:pPr/>
              <a:t>17</a:t>
            </a:fld>
            <a:endParaRPr lang="en-US" dirty="0" smtClean="0"/>
          </a:p>
        </p:txBody>
      </p:sp>
      <p:sp>
        <p:nvSpPr>
          <p:cNvPr id="40964" name="Rectangle 2"/>
          <p:cNvSpPr>
            <a:spLocks noGrp="1" noChangeArrowheads="1"/>
          </p:cNvSpPr>
          <p:nvPr>
            <p:ph type="title"/>
          </p:nvPr>
        </p:nvSpPr>
        <p:spPr/>
        <p:txBody>
          <a:bodyPr/>
          <a:lstStyle/>
          <a:p>
            <a:pPr eaLnBrk="1" hangingPunct="1"/>
            <a:r>
              <a:rPr lang="en-US" dirty="0" smtClean="0"/>
              <a:t>What Does a Router Do</a:t>
            </a:r>
          </a:p>
        </p:txBody>
      </p:sp>
      <p:sp>
        <p:nvSpPr>
          <p:cNvPr id="40965" name="Rectangle 3"/>
          <p:cNvSpPr>
            <a:spLocks noGrp="1" noChangeArrowheads="1"/>
          </p:cNvSpPr>
          <p:nvPr>
            <p:ph type="body" idx="1"/>
          </p:nvPr>
        </p:nvSpPr>
        <p:spPr/>
        <p:txBody>
          <a:bodyPr/>
          <a:lstStyle/>
          <a:p>
            <a:pPr eaLnBrk="1" hangingPunct="1"/>
            <a:r>
              <a:rPr lang="en-US" dirty="0" smtClean="0"/>
              <a:t>These photographs showing a switchboard operator at an old style telephone switchboard illustrate the operation of a router perfectly</a:t>
            </a:r>
          </a:p>
          <a:p>
            <a:pPr eaLnBrk="1" hangingPunct="1"/>
            <a:r>
              <a:rPr lang="en-US" dirty="0" smtClean="0"/>
              <a:t>What is the person doing</a:t>
            </a:r>
          </a:p>
          <a:p>
            <a:pPr eaLnBrk="1" hangingPunct="1"/>
            <a:r>
              <a:rPr lang="en-US" dirty="0" smtClean="0"/>
              <a:t>A call has come in</a:t>
            </a:r>
          </a:p>
          <a:p>
            <a:pPr eaLnBrk="1" hangingPunct="1"/>
            <a:r>
              <a:rPr lang="en-US" dirty="0" smtClean="0"/>
              <a:t>The person talking to the operator has asked to speak to someone</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smtClean="0"/>
              <a:t>Moving Between Levels</a:t>
            </a:r>
          </a:p>
        </p:txBody>
      </p:sp>
      <p:sp>
        <p:nvSpPr>
          <p:cNvPr id="26627" name="Footer Placeholder 3"/>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26628" name="Slide Number Placeholder 4"/>
          <p:cNvSpPr>
            <a:spLocks noGrp="1"/>
          </p:cNvSpPr>
          <p:nvPr>
            <p:ph type="sldNum" sz="quarter" idx="12"/>
          </p:nvPr>
        </p:nvSpPr>
        <p:spPr>
          <a:noFill/>
        </p:spPr>
        <p:txBody>
          <a:bodyPr/>
          <a:lstStyle/>
          <a:p>
            <a:fld id="{37CA4625-6341-4F66-94B5-94D8132E753B}" type="slidenum">
              <a:rPr lang="en-US" smtClean="0"/>
              <a:pPr/>
              <a:t>170</a:t>
            </a:fld>
            <a:endParaRPr lang="en-US" dirty="0" smtClean="0"/>
          </a:p>
        </p:txBody>
      </p:sp>
      <p:pic>
        <p:nvPicPr>
          <p:cNvPr id="26629" name="Picture 6"/>
          <p:cNvPicPr>
            <a:picLocks noChangeAspect="1" noChangeArrowheads="1"/>
          </p:cNvPicPr>
          <p:nvPr/>
        </p:nvPicPr>
        <p:blipFill>
          <a:blip r:embed="rId2" cstate="print"/>
          <a:srcRect/>
          <a:stretch>
            <a:fillRect/>
          </a:stretch>
        </p:blipFill>
        <p:spPr bwMode="auto">
          <a:xfrm>
            <a:off x="1447800" y="1600200"/>
            <a:ext cx="6357938"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smtClean="0"/>
              <a:t>Basic Router Configuration</a:t>
            </a:r>
          </a:p>
        </p:txBody>
      </p:sp>
      <p:sp>
        <p:nvSpPr>
          <p:cNvPr id="27651" name="Footer Placeholder 2"/>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27652" name="Slide Number Placeholder 3"/>
          <p:cNvSpPr>
            <a:spLocks noGrp="1"/>
          </p:cNvSpPr>
          <p:nvPr>
            <p:ph type="sldNum" sz="quarter" idx="12"/>
          </p:nvPr>
        </p:nvSpPr>
        <p:spPr>
          <a:noFill/>
        </p:spPr>
        <p:txBody>
          <a:bodyPr/>
          <a:lstStyle/>
          <a:p>
            <a:fld id="{F2863B2C-0C62-4CFA-9F55-1ABB04F306FC}" type="slidenum">
              <a:rPr lang="en-US" smtClean="0"/>
              <a:pPr/>
              <a:t>171</a:t>
            </a:fld>
            <a:endParaRPr lang="en-US" dirty="0" smtClean="0"/>
          </a:p>
        </p:txBody>
      </p:sp>
      <p:sp>
        <p:nvSpPr>
          <p:cNvPr id="27653" name="Text Placeholder 4"/>
          <p:cNvSpPr>
            <a:spLocks noGrp="1"/>
          </p:cNvSpPr>
          <p:nvPr>
            <p:ph type="body" idx="4294967295"/>
          </p:nvPr>
        </p:nvSpPr>
        <p:spPr/>
        <p:txBody>
          <a:bodyPr/>
          <a:lstStyle/>
          <a:p>
            <a:r>
              <a:rPr lang="en-US" dirty="0" smtClean="0"/>
              <a:t>Basic router configuration is very simple</a:t>
            </a:r>
          </a:p>
          <a:p>
            <a:pPr lvl="1"/>
            <a:r>
              <a:rPr lang="en-US" dirty="0" smtClean="0"/>
              <a:t>Plan first</a:t>
            </a:r>
          </a:p>
          <a:p>
            <a:pPr lvl="2"/>
            <a:r>
              <a:rPr lang="en-US" dirty="0" smtClean="0"/>
              <a:t>Decide on the IP addressing scheme to use for the networks that will be connected</a:t>
            </a:r>
          </a:p>
          <a:p>
            <a:pPr lvl="2"/>
            <a:r>
              <a:rPr lang="en-US" dirty="0" smtClean="0"/>
              <a:t>Decide which interfaces will need to be activated to connect those networks</a:t>
            </a:r>
          </a:p>
          <a:p>
            <a:pPr lvl="1"/>
            <a:r>
              <a:rPr lang="en-US" dirty="0" smtClean="0"/>
              <a:t>Next setup the router</a:t>
            </a:r>
          </a:p>
          <a:p>
            <a:pPr lvl="2"/>
            <a:r>
              <a:rPr lang="en-US" dirty="0" smtClean="0"/>
              <a:t>Move from user to privileged level</a:t>
            </a:r>
          </a:p>
          <a:p>
            <a:pPr lvl="2"/>
            <a:r>
              <a:rPr lang="en-US" dirty="0" smtClean="0"/>
              <a:t>Move to global configuration level</a:t>
            </a:r>
          </a:p>
          <a:p>
            <a:pPr lvl="2"/>
            <a:r>
              <a:rPr lang="en-US" dirty="0" smtClean="0"/>
              <a:t>Move to interface configuration level</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smtClean="0"/>
              <a:t>Basic Router Configuration</a:t>
            </a:r>
          </a:p>
        </p:txBody>
      </p:sp>
      <p:sp>
        <p:nvSpPr>
          <p:cNvPr id="28675" name="Footer Placeholder 2"/>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28676" name="Slide Number Placeholder 3"/>
          <p:cNvSpPr>
            <a:spLocks noGrp="1"/>
          </p:cNvSpPr>
          <p:nvPr>
            <p:ph type="sldNum" sz="quarter" idx="12"/>
          </p:nvPr>
        </p:nvSpPr>
        <p:spPr>
          <a:noFill/>
        </p:spPr>
        <p:txBody>
          <a:bodyPr/>
          <a:lstStyle/>
          <a:p>
            <a:fld id="{BD0D9EAD-818B-4DF2-BCA0-C40C33B7D907}" type="slidenum">
              <a:rPr lang="en-US" smtClean="0"/>
              <a:pPr/>
              <a:t>172</a:t>
            </a:fld>
            <a:endParaRPr lang="en-US" dirty="0" smtClean="0"/>
          </a:p>
        </p:txBody>
      </p:sp>
      <p:sp>
        <p:nvSpPr>
          <p:cNvPr id="28677" name="Text Placeholder 4"/>
          <p:cNvSpPr>
            <a:spLocks noGrp="1"/>
          </p:cNvSpPr>
          <p:nvPr>
            <p:ph type="body" idx="4294967295"/>
          </p:nvPr>
        </p:nvSpPr>
        <p:spPr/>
        <p:txBody>
          <a:bodyPr/>
          <a:lstStyle/>
          <a:p>
            <a:pPr lvl="2"/>
            <a:r>
              <a:rPr lang="en-US" dirty="0" smtClean="0"/>
              <a:t>Activate the interfaces for the directly connected networks</a:t>
            </a:r>
          </a:p>
          <a:p>
            <a:pPr lvl="2"/>
            <a:r>
              <a:rPr lang="en-US" dirty="0" smtClean="0"/>
              <a:t>Move back to global configuration level</a:t>
            </a:r>
          </a:p>
          <a:p>
            <a:pPr lvl="2"/>
            <a:r>
              <a:rPr lang="en-US" dirty="0" smtClean="0"/>
              <a:t>Populate the routing table</a:t>
            </a:r>
          </a:p>
          <a:p>
            <a:pPr lvl="2"/>
            <a:r>
              <a:rPr lang="en-US" dirty="0" smtClean="0"/>
              <a:t>Tell the router to put all of this to use</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t>Basic Router Configuration</a:t>
            </a:r>
          </a:p>
        </p:txBody>
      </p:sp>
      <p:sp>
        <p:nvSpPr>
          <p:cNvPr id="29699" name="Footer Placeholder 2"/>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29700" name="Slide Number Placeholder 3"/>
          <p:cNvSpPr>
            <a:spLocks noGrp="1"/>
          </p:cNvSpPr>
          <p:nvPr>
            <p:ph type="sldNum" sz="quarter" idx="12"/>
          </p:nvPr>
        </p:nvSpPr>
        <p:spPr>
          <a:noFill/>
        </p:spPr>
        <p:txBody>
          <a:bodyPr/>
          <a:lstStyle/>
          <a:p>
            <a:fld id="{26DB7E73-B012-4DF6-AF71-4268200FB404}" type="slidenum">
              <a:rPr lang="en-US" smtClean="0"/>
              <a:pPr/>
              <a:t>173</a:t>
            </a:fld>
            <a:endParaRPr lang="en-US" dirty="0" smtClean="0"/>
          </a:p>
        </p:txBody>
      </p:sp>
      <p:pic>
        <p:nvPicPr>
          <p:cNvPr id="29701" name="Picture 6"/>
          <p:cNvPicPr>
            <a:picLocks noChangeAspect="1" noChangeArrowheads="1"/>
          </p:cNvPicPr>
          <p:nvPr/>
        </p:nvPicPr>
        <p:blipFill>
          <a:blip r:embed="rId2" cstate="print"/>
          <a:srcRect/>
          <a:stretch>
            <a:fillRect/>
          </a:stretch>
        </p:blipFill>
        <p:spPr bwMode="auto">
          <a:xfrm>
            <a:off x="457200" y="1600200"/>
            <a:ext cx="8229600" cy="1754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dirty="0" smtClean="0"/>
              <a:t>Basic Router Configuration</a:t>
            </a:r>
          </a:p>
        </p:txBody>
      </p:sp>
      <p:sp>
        <p:nvSpPr>
          <p:cNvPr id="30723" name="Footer Placeholder 2"/>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30724" name="Slide Number Placeholder 3"/>
          <p:cNvSpPr>
            <a:spLocks noGrp="1"/>
          </p:cNvSpPr>
          <p:nvPr>
            <p:ph type="sldNum" sz="quarter" idx="12"/>
          </p:nvPr>
        </p:nvSpPr>
        <p:spPr>
          <a:noFill/>
        </p:spPr>
        <p:txBody>
          <a:bodyPr/>
          <a:lstStyle/>
          <a:p>
            <a:fld id="{D9C166EB-786D-412A-8903-06541466C27B}" type="slidenum">
              <a:rPr lang="en-US" smtClean="0"/>
              <a:pPr/>
              <a:t>174</a:t>
            </a:fld>
            <a:endParaRPr lang="en-US" dirty="0" smtClean="0"/>
          </a:p>
        </p:txBody>
      </p:sp>
      <p:pic>
        <p:nvPicPr>
          <p:cNvPr id="30725" name="Picture 7"/>
          <p:cNvPicPr>
            <a:picLocks noChangeAspect="1" noChangeArrowheads="1"/>
          </p:cNvPicPr>
          <p:nvPr/>
        </p:nvPicPr>
        <p:blipFill>
          <a:blip r:embed="rId2" cstate="print"/>
          <a:srcRect/>
          <a:stretch>
            <a:fillRect/>
          </a:stretch>
        </p:blipFill>
        <p:spPr bwMode="auto">
          <a:xfrm>
            <a:off x="533400" y="1524000"/>
            <a:ext cx="8126413"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a:t>
            </a:r>
            <a:endParaRPr lang="en-US" dirty="0"/>
          </a:p>
        </p:txBody>
      </p:sp>
      <p:sp>
        <p:nvSpPr>
          <p:cNvPr id="3" name="Footer Placeholder 2"/>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4" name="Slide Number Placeholder 3"/>
          <p:cNvSpPr>
            <a:spLocks noGrp="1"/>
          </p:cNvSpPr>
          <p:nvPr>
            <p:ph type="sldNum" sz="quarter" idx="12"/>
          </p:nvPr>
        </p:nvSpPr>
        <p:spPr/>
        <p:txBody>
          <a:bodyPr/>
          <a:lstStyle/>
          <a:p>
            <a:pPr>
              <a:defRPr/>
            </a:pPr>
            <a:fld id="{E50F59E5-2BB9-4FC2-8A9C-C1D624CDBE51}" type="slidenum">
              <a:rPr lang="en-US" smtClean="0"/>
              <a:pPr>
                <a:defRPr/>
              </a:pPr>
              <a:t>175</a:t>
            </a:fld>
            <a:endParaRPr lang="en-US" dirty="0"/>
          </a:p>
        </p:txBody>
      </p:sp>
      <p:sp>
        <p:nvSpPr>
          <p:cNvPr id="5" name="Text Placeholder 4"/>
          <p:cNvSpPr>
            <a:spLocks noGrp="1"/>
          </p:cNvSpPr>
          <p:nvPr>
            <p:ph type="body" idx="4294967295"/>
          </p:nvPr>
        </p:nvSpPr>
        <p:spPr/>
        <p:txBody>
          <a:bodyPr/>
          <a:lstStyle/>
          <a:p>
            <a:r>
              <a:rPr lang="en-US" dirty="0" smtClean="0"/>
              <a:t>Start Packet</a:t>
            </a:r>
            <a:r>
              <a:rPr lang="en-US" baseline="0" dirty="0" smtClean="0"/>
              <a:t> Tracer</a:t>
            </a:r>
          </a:p>
          <a:p>
            <a:pPr marL="342900" marR="0" indent="-342900" algn="l" defTabSz="914400" rtl="0" eaLnBrk="0" fontAlgn="base" latinLnBrk="0" hangingPunct="0">
              <a:lnSpc>
                <a:spcPct val="100000"/>
              </a:lnSpc>
              <a:spcBef>
                <a:spcPct val="20000"/>
              </a:spcBef>
              <a:spcAft>
                <a:spcPct val="0"/>
              </a:spcAft>
              <a:buClrTx/>
              <a:buSzTx/>
              <a:buFontTx/>
              <a:buChar char="•"/>
              <a:tabLst/>
              <a:defRPr/>
            </a:pPr>
            <a:r>
              <a:rPr lang="en-US" sz="3200" dirty="0" smtClean="0">
                <a:solidFill>
                  <a:schemeClr val="tx1"/>
                </a:solidFill>
                <a:latin typeface="+mn-lt"/>
                <a:ea typeface="+mn-ea"/>
                <a:cs typeface="+mn-cs"/>
              </a:rPr>
              <a:t>Do Packet Tracer Activity 1.2.2.4</a:t>
            </a:r>
            <a:endParaRPr lang="en-US" sz="3200" dirty="0" smtClean="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Do Command</a:t>
            </a:r>
            <a:endParaRPr lang="en-US" dirty="0"/>
          </a:p>
        </p:txBody>
      </p:sp>
      <p:sp>
        <p:nvSpPr>
          <p:cNvPr id="3" name="Footer Placeholder 2"/>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4" name="Slide Number Placeholder 3"/>
          <p:cNvSpPr>
            <a:spLocks noGrp="1"/>
          </p:cNvSpPr>
          <p:nvPr>
            <p:ph type="sldNum" sz="quarter" idx="12"/>
          </p:nvPr>
        </p:nvSpPr>
        <p:spPr/>
        <p:txBody>
          <a:bodyPr/>
          <a:lstStyle/>
          <a:p>
            <a:pPr>
              <a:defRPr/>
            </a:pPr>
            <a:fld id="{E50F59E5-2BB9-4FC2-8A9C-C1D624CDBE51}" type="slidenum">
              <a:rPr lang="en-US" smtClean="0"/>
              <a:pPr>
                <a:defRPr/>
              </a:pPr>
              <a:t>176</a:t>
            </a:fld>
            <a:endParaRPr lang="en-US" dirty="0"/>
          </a:p>
        </p:txBody>
      </p:sp>
      <p:sp>
        <p:nvSpPr>
          <p:cNvPr id="5" name="Text Placeholder 4"/>
          <p:cNvSpPr>
            <a:spLocks noGrp="1"/>
          </p:cNvSpPr>
          <p:nvPr>
            <p:ph type="body" idx="4294967295"/>
          </p:nvPr>
        </p:nvSpPr>
        <p:spPr/>
        <p:txBody>
          <a:bodyPr/>
          <a:lstStyle/>
          <a:p>
            <a:r>
              <a:rPr lang="en-US" b="0" dirty="0" smtClean="0"/>
              <a:t>If you are running version 12.2(8) or later of the</a:t>
            </a:r>
            <a:r>
              <a:rPr lang="en-US" b="0" baseline="0" dirty="0" smtClean="0"/>
              <a:t> IOS the </a:t>
            </a:r>
            <a:r>
              <a:rPr lang="en-US" b="0" dirty="0" smtClean="0"/>
              <a:t>do command can be used to run privileged level commands in global configuration mode</a:t>
            </a:r>
          </a:p>
          <a:p>
            <a:r>
              <a:rPr lang="en-US" b="0" dirty="0" smtClean="0"/>
              <a:t>For example show run can be issued while entering configuration commands</a:t>
            </a:r>
          </a:p>
          <a:p>
            <a:r>
              <a:rPr lang="en-US" b="0" dirty="0" smtClean="0"/>
              <a:t>Just add do in front</a:t>
            </a:r>
            <a:r>
              <a:rPr lang="en-US" b="0" baseline="0" dirty="0" smtClean="0"/>
              <a:t> of the command</a:t>
            </a:r>
            <a:endParaRPr lang="en-US" b="0" dirty="0" smtClean="0"/>
          </a:p>
          <a:p>
            <a:r>
              <a:rPr lang="en-US" b="0" dirty="0" smtClean="0"/>
              <a:t>For</a:t>
            </a:r>
            <a:r>
              <a:rPr lang="en-US" b="0" baseline="0" dirty="0" smtClean="0"/>
              <a:t> example</a:t>
            </a:r>
            <a:endParaRPr lang="en-US" b="0" dirty="0" smtClean="0"/>
          </a:p>
          <a:p>
            <a:pPr lvl="1"/>
            <a:r>
              <a:rPr lang="en-US" b="0" dirty="0" smtClean="0"/>
              <a:t>switch(</a:t>
            </a:r>
            <a:r>
              <a:rPr lang="en-US" b="0" dirty="0" err="1" smtClean="0"/>
              <a:t>config</a:t>
            </a:r>
            <a:r>
              <a:rPr lang="en-US" b="0" dirty="0" smtClean="0"/>
              <a:t>-if)#do show run</a:t>
            </a:r>
          </a:p>
        </p:txBody>
      </p:sp>
    </p:spTree>
    <p:extLst>
      <p:ext uri="{BB962C8B-B14F-4D97-AF65-F5344CB8AC3E}">
        <p14:creationId xmlns:p14="http://schemas.microsoft.com/office/powerpoint/2010/main" val="397634620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55299" name="Slide Number Placeholder 5"/>
          <p:cNvSpPr>
            <a:spLocks noGrp="1"/>
          </p:cNvSpPr>
          <p:nvPr>
            <p:ph type="sldNum" sz="quarter" idx="12"/>
          </p:nvPr>
        </p:nvSpPr>
        <p:spPr>
          <a:noFill/>
        </p:spPr>
        <p:txBody>
          <a:bodyPr/>
          <a:lstStyle/>
          <a:p>
            <a:fld id="{C4B46EB9-4827-4ECE-B746-10BBF85F5928}" type="slidenum">
              <a:rPr lang="en-US" smtClean="0"/>
              <a:pPr/>
              <a:t>177</a:t>
            </a:fld>
            <a:endParaRPr lang="en-US" dirty="0" smtClean="0"/>
          </a:p>
        </p:txBody>
      </p:sp>
      <p:sp>
        <p:nvSpPr>
          <p:cNvPr id="55300" name="Rectangle 2"/>
          <p:cNvSpPr>
            <a:spLocks noGrp="1" noChangeArrowheads="1"/>
          </p:cNvSpPr>
          <p:nvPr>
            <p:ph type="title"/>
          </p:nvPr>
        </p:nvSpPr>
        <p:spPr/>
        <p:txBody>
          <a:bodyPr/>
          <a:lstStyle/>
          <a:p>
            <a:pPr eaLnBrk="1" hangingPunct="1"/>
            <a:r>
              <a:rPr lang="en-US" dirty="0" smtClean="0"/>
              <a:t>Planes</a:t>
            </a:r>
          </a:p>
        </p:txBody>
      </p:sp>
      <p:sp>
        <p:nvSpPr>
          <p:cNvPr id="55301" name="Rectangle 3"/>
          <p:cNvSpPr>
            <a:spLocks noGrp="1" noChangeArrowheads="1"/>
          </p:cNvSpPr>
          <p:nvPr>
            <p:ph type="body" idx="1"/>
          </p:nvPr>
        </p:nvSpPr>
        <p:spPr/>
        <p:txBody>
          <a:bodyPr/>
          <a:lstStyle/>
          <a:p>
            <a:pPr eaLnBrk="1" hangingPunct="1"/>
            <a:r>
              <a:rPr lang="en-US" dirty="0" smtClean="0"/>
              <a:t>Conceptually, a router operates on three distinct domains or planes</a:t>
            </a:r>
          </a:p>
          <a:p>
            <a:pPr eaLnBrk="1" hangingPunct="1"/>
            <a:r>
              <a:rPr lang="en-US" dirty="0" smtClean="0"/>
              <a:t>The management plane handles administration, configuration, and generally the persistent state of the router</a:t>
            </a:r>
          </a:p>
          <a:p>
            <a:pPr eaLnBrk="1" hangingPunct="1"/>
            <a:r>
              <a:rPr lang="en-US" dirty="0" smtClean="0"/>
              <a:t>The control plane covers monitoring, route table updates, and generally the dynamic operation of the router</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56323" name="Slide Number Placeholder 5"/>
          <p:cNvSpPr>
            <a:spLocks noGrp="1"/>
          </p:cNvSpPr>
          <p:nvPr>
            <p:ph type="sldNum" sz="quarter" idx="12"/>
          </p:nvPr>
        </p:nvSpPr>
        <p:spPr>
          <a:noFill/>
        </p:spPr>
        <p:txBody>
          <a:bodyPr/>
          <a:lstStyle/>
          <a:p>
            <a:fld id="{70B51D80-FC7C-451F-949D-105AB8E3F974}" type="slidenum">
              <a:rPr lang="en-US" smtClean="0"/>
              <a:pPr/>
              <a:t>178</a:t>
            </a:fld>
            <a:endParaRPr lang="en-US" dirty="0" smtClean="0"/>
          </a:p>
        </p:txBody>
      </p:sp>
      <p:sp>
        <p:nvSpPr>
          <p:cNvPr id="56324" name="Rectangle 2"/>
          <p:cNvSpPr>
            <a:spLocks noGrp="1" noChangeArrowheads="1"/>
          </p:cNvSpPr>
          <p:nvPr>
            <p:ph type="title"/>
          </p:nvPr>
        </p:nvSpPr>
        <p:spPr/>
        <p:txBody>
          <a:bodyPr/>
          <a:lstStyle/>
          <a:p>
            <a:pPr eaLnBrk="1" hangingPunct="1"/>
            <a:r>
              <a:rPr lang="en-US" dirty="0" smtClean="0"/>
              <a:t>Planes</a:t>
            </a:r>
          </a:p>
        </p:txBody>
      </p:sp>
      <p:sp>
        <p:nvSpPr>
          <p:cNvPr id="56325" name="Rectangle 3"/>
          <p:cNvSpPr>
            <a:spLocks noGrp="1" noChangeArrowheads="1"/>
          </p:cNvSpPr>
          <p:nvPr>
            <p:ph type="body" idx="1"/>
          </p:nvPr>
        </p:nvSpPr>
        <p:spPr/>
        <p:txBody>
          <a:bodyPr/>
          <a:lstStyle/>
          <a:p>
            <a:pPr eaLnBrk="1" hangingPunct="1"/>
            <a:r>
              <a:rPr lang="en-US" dirty="0" smtClean="0"/>
              <a:t>The data or forwarding plane handles the packets transiting the router among the networks it serves</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57347" name="Slide Number Placeholder 5"/>
          <p:cNvSpPr>
            <a:spLocks noGrp="1"/>
          </p:cNvSpPr>
          <p:nvPr>
            <p:ph type="sldNum" sz="quarter" idx="12"/>
          </p:nvPr>
        </p:nvSpPr>
        <p:spPr>
          <a:noFill/>
        </p:spPr>
        <p:txBody>
          <a:bodyPr/>
          <a:lstStyle/>
          <a:p>
            <a:fld id="{C032DFAB-77CC-455C-B1E5-1DE418BF2B3E}" type="slidenum">
              <a:rPr lang="en-US" smtClean="0"/>
              <a:pPr/>
              <a:t>179</a:t>
            </a:fld>
            <a:endParaRPr lang="en-US" dirty="0" smtClean="0"/>
          </a:p>
        </p:txBody>
      </p:sp>
      <p:sp>
        <p:nvSpPr>
          <p:cNvPr id="57348" name="Rectangle 2"/>
          <p:cNvSpPr>
            <a:spLocks noGrp="1" noChangeArrowheads="1"/>
          </p:cNvSpPr>
          <p:nvPr>
            <p:ph type="title"/>
          </p:nvPr>
        </p:nvSpPr>
        <p:spPr/>
        <p:txBody>
          <a:bodyPr/>
          <a:lstStyle/>
          <a:p>
            <a:pPr eaLnBrk="1" hangingPunct="1"/>
            <a:r>
              <a:rPr lang="en-US" dirty="0" smtClean="0"/>
              <a:t>Planes</a:t>
            </a:r>
          </a:p>
        </p:txBody>
      </p:sp>
      <p:pic>
        <p:nvPicPr>
          <p:cNvPr id="57349" name="Picture 4"/>
          <p:cNvPicPr>
            <a:picLocks noChangeAspect="1" noChangeArrowheads="1"/>
          </p:cNvPicPr>
          <p:nvPr/>
        </p:nvPicPr>
        <p:blipFill>
          <a:blip r:embed="rId2" cstate="print"/>
          <a:srcRect l="10001" t="19333" r="5000" b="13643"/>
          <a:stretch>
            <a:fillRect/>
          </a:stretch>
        </p:blipFill>
        <p:spPr bwMode="auto">
          <a:xfrm>
            <a:off x="990600" y="1600200"/>
            <a:ext cx="70866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41987" name="Slide Number Placeholder 5"/>
          <p:cNvSpPr>
            <a:spLocks noGrp="1"/>
          </p:cNvSpPr>
          <p:nvPr>
            <p:ph type="sldNum" sz="quarter" idx="12"/>
          </p:nvPr>
        </p:nvSpPr>
        <p:spPr>
          <a:noFill/>
        </p:spPr>
        <p:txBody>
          <a:bodyPr/>
          <a:lstStyle/>
          <a:p>
            <a:fld id="{E382B698-8B27-4271-97CF-C5B80108041C}" type="slidenum">
              <a:rPr lang="en-US" smtClean="0"/>
              <a:pPr/>
              <a:t>18</a:t>
            </a:fld>
            <a:endParaRPr lang="en-US" dirty="0" smtClean="0"/>
          </a:p>
        </p:txBody>
      </p:sp>
      <p:sp>
        <p:nvSpPr>
          <p:cNvPr id="41988" name="Rectangle 2"/>
          <p:cNvSpPr>
            <a:spLocks noGrp="1" noChangeArrowheads="1"/>
          </p:cNvSpPr>
          <p:nvPr>
            <p:ph type="title"/>
          </p:nvPr>
        </p:nvSpPr>
        <p:spPr/>
        <p:txBody>
          <a:bodyPr/>
          <a:lstStyle/>
          <a:p>
            <a:pPr eaLnBrk="1" hangingPunct="1"/>
            <a:r>
              <a:rPr lang="en-US" dirty="0" smtClean="0"/>
              <a:t>What Does a Router Do</a:t>
            </a:r>
          </a:p>
        </p:txBody>
      </p:sp>
      <p:sp>
        <p:nvSpPr>
          <p:cNvPr id="41989" name="Rectangle 3"/>
          <p:cNvSpPr>
            <a:spLocks noGrp="1" noChangeArrowheads="1"/>
          </p:cNvSpPr>
          <p:nvPr>
            <p:ph type="body" idx="1"/>
          </p:nvPr>
        </p:nvSpPr>
        <p:spPr/>
        <p:txBody>
          <a:bodyPr/>
          <a:lstStyle/>
          <a:p>
            <a:pPr eaLnBrk="1" hangingPunct="1"/>
            <a:r>
              <a:rPr lang="en-US" dirty="0" smtClean="0"/>
              <a:t>The operator is the intermediary in this transaction</a:t>
            </a:r>
          </a:p>
          <a:p>
            <a:pPr eaLnBrk="1" hangingPunct="1"/>
            <a:r>
              <a:rPr lang="en-US" dirty="0" smtClean="0"/>
              <a:t>Based on who the person making the call wants to talk to the operator makes a determination as to which plug on the switchboard the connector must go into to make the connection - path determination</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58371" name="Slide Number Placeholder 5"/>
          <p:cNvSpPr>
            <a:spLocks noGrp="1"/>
          </p:cNvSpPr>
          <p:nvPr>
            <p:ph type="sldNum" sz="quarter" idx="12"/>
          </p:nvPr>
        </p:nvSpPr>
        <p:spPr>
          <a:noFill/>
        </p:spPr>
        <p:txBody>
          <a:bodyPr/>
          <a:lstStyle/>
          <a:p>
            <a:fld id="{9E2B2D27-6334-4EF4-BD03-117A02120D89}" type="slidenum">
              <a:rPr lang="en-US" smtClean="0"/>
              <a:pPr/>
              <a:t>180</a:t>
            </a:fld>
            <a:endParaRPr lang="en-US" dirty="0" smtClean="0"/>
          </a:p>
        </p:txBody>
      </p:sp>
      <p:sp>
        <p:nvSpPr>
          <p:cNvPr id="58372" name="Rectangle 2"/>
          <p:cNvSpPr>
            <a:spLocks noGrp="1" noChangeArrowheads="1"/>
          </p:cNvSpPr>
          <p:nvPr>
            <p:ph type="title"/>
          </p:nvPr>
        </p:nvSpPr>
        <p:spPr/>
        <p:txBody>
          <a:bodyPr/>
          <a:lstStyle/>
          <a:p>
            <a:pPr eaLnBrk="1" hangingPunct="1"/>
            <a:r>
              <a:rPr lang="en-US" dirty="0" smtClean="0"/>
              <a:t>Planes</a:t>
            </a:r>
          </a:p>
        </p:txBody>
      </p:sp>
      <p:sp>
        <p:nvSpPr>
          <p:cNvPr id="58373" name="Rectangle 3"/>
          <p:cNvSpPr>
            <a:spLocks noGrp="1" noChangeArrowheads="1"/>
          </p:cNvSpPr>
          <p:nvPr>
            <p:ph type="body" idx="1"/>
          </p:nvPr>
        </p:nvSpPr>
        <p:spPr/>
        <p:txBody>
          <a:bodyPr/>
          <a:lstStyle/>
          <a:p>
            <a:pPr eaLnBrk="1" hangingPunct="1"/>
            <a:r>
              <a:rPr lang="en-US" dirty="0" smtClean="0"/>
              <a:t>When traffic is being forwarded from one network to another, it usually does not touch the CPU</a:t>
            </a:r>
          </a:p>
          <a:p>
            <a:pPr eaLnBrk="1" hangingPunct="1"/>
            <a:r>
              <a:rPr lang="en-US" dirty="0" smtClean="0"/>
              <a:t>The packets travel across the routing fabric from the incoming interface to the appropriate destination interface</a:t>
            </a:r>
          </a:p>
          <a:p>
            <a:pPr eaLnBrk="1" hangingPunct="1"/>
            <a:r>
              <a:rPr lang="en-US" dirty="0" smtClean="0"/>
              <a:t>Only management and control traffic for the router travel to or from the CPU</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50179" name="Slide Number Placeholder 5"/>
          <p:cNvSpPr>
            <a:spLocks noGrp="1"/>
          </p:cNvSpPr>
          <p:nvPr>
            <p:ph type="sldNum" sz="quarter" idx="12"/>
          </p:nvPr>
        </p:nvSpPr>
        <p:spPr>
          <a:noFill/>
        </p:spPr>
        <p:txBody>
          <a:bodyPr/>
          <a:lstStyle/>
          <a:p>
            <a:fld id="{828D7EE8-5182-42F1-8E88-A4E78FAD3488}" type="slidenum">
              <a:rPr lang="en-US" smtClean="0"/>
              <a:pPr/>
              <a:t>181</a:t>
            </a:fld>
            <a:endParaRPr lang="en-US" dirty="0" smtClean="0"/>
          </a:p>
        </p:txBody>
      </p:sp>
      <p:sp>
        <p:nvSpPr>
          <p:cNvPr id="50180" name="Rectangle 2"/>
          <p:cNvSpPr>
            <a:spLocks noGrp="1" noChangeArrowheads="1"/>
          </p:cNvSpPr>
          <p:nvPr>
            <p:ph type="title"/>
          </p:nvPr>
        </p:nvSpPr>
        <p:spPr/>
        <p:txBody>
          <a:bodyPr/>
          <a:lstStyle/>
          <a:p>
            <a:pPr eaLnBrk="1" hangingPunct="1"/>
            <a:r>
              <a:rPr lang="en-US" dirty="0" smtClean="0"/>
              <a:t>IP Datagram</a:t>
            </a:r>
          </a:p>
        </p:txBody>
      </p:sp>
      <p:sp>
        <p:nvSpPr>
          <p:cNvPr id="50181" name="Rectangle 3"/>
          <p:cNvSpPr>
            <a:spLocks noGrp="1" noChangeArrowheads="1"/>
          </p:cNvSpPr>
          <p:nvPr>
            <p:ph type="body" idx="1"/>
          </p:nvPr>
        </p:nvSpPr>
        <p:spPr/>
        <p:txBody>
          <a:bodyPr/>
          <a:lstStyle/>
          <a:p>
            <a:pPr eaLnBrk="1" hangingPunct="1"/>
            <a:r>
              <a:rPr lang="en-US" dirty="0" smtClean="0"/>
              <a:t>The thing that IP uses to carry stuff is the IP datagram</a:t>
            </a:r>
          </a:p>
          <a:p>
            <a:pPr eaLnBrk="1" hangingPunct="1"/>
            <a:r>
              <a:rPr lang="en-US" dirty="0" smtClean="0"/>
              <a:t>Like all such devices it has a header and a data area</a:t>
            </a:r>
          </a:p>
        </p:txBody>
      </p:sp>
      <p:graphicFrame>
        <p:nvGraphicFramePr>
          <p:cNvPr id="172045" name="Group 13"/>
          <p:cNvGraphicFramePr>
            <a:graphicFrameLocks noGrp="1"/>
          </p:cNvGraphicFramePr>
          <p:nvPr/>
        </p:nvGraphicFramePr>
        <p:xfrm>
          <a:off x="1219200" y="3902075"/>
          <a:ext cx="6096000" cy="518160"/>
        </p:xfrm>
        <a:graphic>
          <a:graphicData uri="http://schemas.openxmlformats.org/drawingml/2006/table">
            <a:tbl>
              <a:tblPr/>
              <a:tblGrid>
                <a:gridCol w="3048000"/>
                <a:gridCol w="3048000"/>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rPr>
                        <a:t>HEADER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rPr>
                        <a:t>DATA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51203" name="Slide Number Placeholder 5"/>
          <p:cNvSpPr>
            <a:spLocks noGrp="1"/>
          </p:cNvSpPr>
          <p:nvPr>
            <p:ph type="sldNum" sz="quarter" idx="12"/>
          </p:nvPr>
        </p:nvSpPr>
        <p:spPr>
          <a:noFill/>
        </p:spPr>
        <p:txBody>
          <a:bodyPr/>
          <a:lstStyle/>
          <a:p>
            <a:fld id="{C2793C3C-EAF3-45EE-B01F-D03007454CA7}" type="slidenum">
              <a:rPr lang="en-US" smtClean="0"/>
              <a:pPr/>
              <a:t>182</a:t>
            </a:fld>
            <a:endParaRPr lang="en-US" dirty="0" smtClean="0"/>
          </a:p>
        </p:txBody>
      </p:sp>
      <p:sp>
        <p:nvSpPr>
          <p:cNvPr id="51204" name="Rectangle 2"/>
          <p:cNvSpPr>
            <a:spLocks noGrp="1" noChangeArrowheads="1"/>
          </p:cNvSpPr>
          <p:nvPr>
            <p:ph type="title"/>
          </p:nvPr>
        </p:nvSpPr>
        <p:spPr/>
        <p:txBody>
          <a:bodyPr/>
          <a:lstStyle/>
          <a:p>
            <a:pPr eaLnBrk="1" hangingPunct="1"/>
            <a:r>
              <a:rPr lang="en-US" dirty="0" smtClean="0"/>
              <a:t>IP Datagram Header</a:t>
            </a:r>
          </a:p>
        </p:txBody>
      </p:sp>
      <p:graphicFrame>
        <p:nvGraphicFramePr>
          <p:cNvPr id="173091" name="Group 35"/>
          <p:cNvGraphicFramePr>
            <a:graphicFrameLocks noGrp="1"/>
          </p:cNvGraphicFramePr>
          <p:nvPr>
            <p:ph type="tbl" idx="1"/>
          </p:nvPr>
        </p:nvGraphicFramePr>
        <p:xfrm>
          <a:off x="3003550" y="1371600"/>
          <a:ext cx="3168650" cy="4754880"/>
        </p:xfrm>
        <a:graphic>
          <a:graphicData uri="http://schemas.openxmlformats.org/drawingml/2006/table">
            <a:tbl>
              <a:tblPr/>
              <a:tblGrid>
                <a:gridCol w="3168650"/>
              </a:tblGrid>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HLEN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SERVICE TYPE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TOTAL LENGTH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IDENTIFICATION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FLAG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FRAGMENT OFFSET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TTL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PROTOCOL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HEADER CHECKSUM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SOURCE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DESTINATION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IP OPTIONS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52227" name="Slide Number Placeholder 5"/>
          <p:cNvSpPr>
            <a:spLocks noGrp="1"/>
          </p:cNvSpPr>
          <p:nvPr>
            <p:ph type="sldNum" sz="quarter" idx="12"/>
          </p:nvPr>
        </p:nvSpPr>
        <p:spPr>
          <a:noFill/>
        </p:spPr>
        <p:txBody>
          <a:bodyPr/>
          <a:lstStyle/>
          <a:p>
            <a:fld id="{27F37E2E-1098-4088-BA9E-8AB2E2BBC6DA}" type="slidenum">
              <a:rPr lang="en-US" smtClean="0"/>
              <a:pPr/>
              <a:t>183</a:t>
            </a:fld>
            <a:endParaRPr lang="en-US" dirty="0" smtClean="0"/>
          </a:p>
        </p:txBody>
      </p:sp>
      <p:sp>
        <p:nvSpPr>
          <p:cNvPr id="52228" name="Rectangle 2"/>
          <p:cNvSpPr>
            <a:spLocks noGrp="1" noChangeArrowheads="1"/>
          </p:cNvSpPr>
          <p:nvPr>
            <p:ph type="title"/>
          </p:nvPr>
        </p:nvSpPr>
        <p:spPr/>
        <p:txBody>
          <a:bodyPr/>
          <a:lstStyle/>
          <a:p>
            <a:pPr eaLnBrk="1" hangingPunct="1"/>
            <a:r>
              <a:rPr lang="en-US" dirty="0" smtClean="0"/>
              <a:t>IP Datagram Header</a:t>
            </a:r>
          </a:p>
        </p:txBody>
      </p:sp>
      <p:graphicFrame>
        <p:nvGraphicFramePr>
          <p:cNvPr id="174115" name="Group 35"/>
          <p:cNvGraphicFramePr>
            <a:graphicFrameLocks noGrp="1"/>
          </p:cNvGraphicFramePr>
          <p:nvPr>
            <p:ph type="tbl" idx="1"/>
          </p:nvPr>
        </p:nvGraphicFramePr>
        <p:xfrm>
          <a:off x="2971800" y="1371600"/>
          <a:ext cx="3168650" cy="4754880"/>
        </p:xfrm>
        <a:graphic>
          <a:graphicData uri="http://schemas.openxmlformats.org/drawingml/2006/table">
            <a:tbl>
              <a:tblPr/>
              <a:tblGrid>
                <a:gridCol w="3168650"/>
              </a:tblGrid>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E1E2"/>
                    </a:solid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HLEN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SERVICE TYPE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TOTAL LENGTH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IDENTIFICATION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FLAG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FRAGMENT OFFSET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TTL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PROTOCOL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HEADER CHECKSUM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SOURCE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DESTINATION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IP OPTIONS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53251" name="Slide Number Placeholder 5"/>
          <p:cNvSpPr>
            <a:spLocks noGrp="1"/>
          </p:cNvSpPr>
          <p:nvPr>
            <p:ph type="sldNum" sz="quarter" idx="12"/>
          </p:nvPr>
        </p:nvSpPr>
        <p:spPr>
          <a:noFill/>
        </p:spPr>
        <p:txBody>
          <a:bodyPr/>
          <a:lstStyle/>
          <a:p>
            <a:fld id="{695D07B0-AC8D-4FA9-A1A9-4250E73BF14F}" type="slidenum">
              <a:rPr lang="en-US" smtClean="0"/>
              <a:pPr/>
              <a:t>184</a:t>
            </a:fld>
            <a:endParaRPr lang="en-US" dirty="0" smtClean="0"/>
          </a:p>
        </p:txBody>
      </p:sp>
      <p:sp>
        <p:nvSpPr>
          <p:cNvPr id="53252" name="Rectangle 2"/>
          <p:cNvSpPr>
            <a:spLocks noGrp="1" noChangeArrowheads="1"/>
          </p:cNvSpPr>
          <p:nvPr>
            <p:ph type="title"/>
          </p:nvPr>
        </p:nvSpPr>
        <p:spPr/>
        <p:txBody>
          <a:bodyPr/>
          <a:lstStyle/>
          <a:p>
            <a:pPr eaLnBrk="1" hangingPunct="1"/>
            <a:r>
              <a:rPr lang="en-US" dirty="0" smtClean="0"/>
              <a:t>IP Datagram Header</a:t>
            </a:r>
          </a:p>
        </p:txBody>
      </p:sp>
      <p:sp>
        <p:nvSpPr>
          <p:cNvPr id="53253" name="Rectangle 3"/>
          <p:cNvSpPr>
            <a:spLocks noGrp="1" noChangeArrowheads="1"/>
          </p:cNvSpPr>
          <p:nvPr>
            <p:ph type="body" idx="1"/>
          </p:nvPr>
        </p:nvSpPr>
        <p:spPr/>
        <p:txBody>
          <a:bodyPr/>
          <a:lstStyle/>
          <a:p>
            <a:pPr eaLnBrk="1" hangingPunct="1"/>
            <a:r>
              <a:rPr lang="en-US" dirty="0" smtClean="0"/>
              <a:t>VERS or Version</a:t>
            </a:r>
          </a:p>
          <a:p>
            <a:pPr lvl="1" eaLnBrk="1" hangingPunct="1"/>
            <a:r>
              <a:rPr lang="en-US" dirty="0" smtClean="0"/>
              <a:t>4 bits</a:t>
            </a:r>
          </a:p>
          <a:p>
            <a:pPr lvl="1" eaLnBrk="1" hangingPunct="1"/>
            <a:r>
              <a:rPr lang="en-US" dirty="0" smtClean="0"/>
              <a:t>The version of IP</a:t>
            </a:r>
          </a:p>
          <a:p>
            <a:pPr lvl="1" eaLnBrk="1" hangingPunct="1"/>
            <a:r>
              <a:rPr lang="en-US" dirty="0" smtClean="0"/>
              <a:t>Always 4 right now</a:t>
            </a:r>
          </a:p>
          <a:p>
            <a:pPr lvl="1" eaLnBrk="1" hangingPunct="1"/>
            <a:r>
              <a:rPr lang="en-US" dirty="0" smtClean="0"/>
              <a:t>Shows as binary 0100</a:t>
            </a:r>
          </a:p>
          <a:p>
            <a:pPr lvl="1" eaLnBrk="1" hangingPunct="1"/>
            <a:r>
              <a:rPr lang="en-US" dirty="0" smtClean="0"/>
              <a:t>To ensure everyone agrees on the format of the datagram</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54275" name="Slide Number Placeholder 5"/>
          <p:cNvSpPr>
            <a:spLocks noGrp="1"/>
          </p:cNvSpPr>
          <p:nvPr>
            <p:ph type="sldNum" sz="quarter" idx="12"/>
          </p:nvPr>
        </p:nvSpPr>
        <p:spPr>
          <a:noFill/>
        </p:spPr>
        <p:txBody>
          <a:bodyPr/>
          <a:lstStyle/>
          <a:p>
            <a:fld id="{72F501FB-60E0-4E92-9B70-17A60049AA2A}" type="slidenum">
              <a:rPr lang="en-US" smtClean="0"/>
              <a:pPr/>
              <a:t>185</a:t>
            </a:fld>
            <a:endParaRPr lang="en-US" dirty="0" smtClean="0"/>
          </a:p>
        </p:txBody>
      </p:sp>
      <p:sp>
        <p:nvSpPr>
          <p:cNvPr id="54276" name="Rectangle 2"/>
          <p:cNvSpPr>
            <a:spLocks noGrp="1" noChangeArrowheads="1"/>
          </p:cNvSpPr>
          <p:nvPr>
            <p:ph type="title"/>
          </p:nvPr>
        </p:nvSpPr>
        <p:spPr/>
        <p:txBody>
          <a:bodyPr/>
          <a:lstStyle/>
          <a:p>
            <a:pPr eaLnBrk="1" hangingPunct="1"/>
            <a:r>
              <a:rPr lang="en-US" dirty="0" smtClean="0"/>
              <a:t>IP Datagram Header</a:t>
            </a:r>
          </a:p>
        </p:txBody>
      </p:sp>
      <p:graphicFrame>
        <p:nvGraphicFramePr>
          <p:cNvPr id="176164" name="Group 36"/>
          <p:cNvGraphicFramePr>
            <a:graphicFrameLocks noGrp="1"/>
          </p:cNvGraphicFramePr>
          <p:nvPr>
            <p:ph type="tbl" idx="1"/>
          </p:nvPr>
        </p:nvGraphicFramePr>
        <p:xfrm>
          <a:off x="2895600" y="1371600"/>
          <a:ext cx="3168650" cy="4754880"/>
        </p:xfrm>
        <a:graphic>
          <a:graphicData uri="http://schemas.openxmlformats.org/drawingml/2006/table">
            <a:tbl>
              <a:tblPr/>
              <a:tblGrid>
                <a:gridCol w="3168650"/>
              </a:tblGrid>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HLEN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E1E2"/>
                    </a:solid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SERVICE TYPE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TOTAL LENGTH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IDENTIFICATION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FLAG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FRAGMENT OFFSET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TTL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PROTOCOL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HEADER CHECKSUM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SOURCE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DESTINATION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IP OPTIONS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55299" name="Slide Number Placeholder 5"/>
          <p:cNvSpPr>
            <a:spLocks noGrp="1"/>
          </p:cNvSpPr>
          <p:nvPr>
            <p:ph type="sldNum" sz="quarter" idx="12"/>
          </p:nvPr>
        </p:nvSpPr>
        <p:spPr>
          <a:noFill/>
        </p:spPr>
        <p:txBody>
          <a:bodyPr/>
          <a:lstStyle/>
          <a:p>
            <a:fld id="{9E605B4B-D8C2-4C1B-9F3F-4886B3D4F7B8}" type="slidenum">
              <a:rPr lang="en-US" smtClean="0"/>
              <a:pPr/>
              <a:t>186</a:t>
            </a:fld>
            <a:endParaRPr lang="en-US" dirty="0" smtClean="0"/>
          </a:p>
        </p:txBody>
      </p:sp>
      <p:sp>
        <p:nvSpPr>
          <p:cNvPr id="55300" name="Rectangle 2"/>
          <p:cNvSpPr>
            <a:spLocks noGrp="1" noChangeArrowheads="1"/>
          </p:cNvSpPr>
          <p:nvPr>
            <p:ph type="title"/>
          </p:nvPr>
        </p:nvSpPr>
        <p:spPr/>
        <p:txBody>
          <a:bodyPr/>
          <a:lstStyle/>
          <a:p>
            <a:pPr eaLnBrk="1" hangingPunct="1"/>
            <a:r>
              <a:rPr lang="en-US" dirty="0" smtClean="0"/>
              <a:t>IP Datagram Header</a:t>
            </a:r>
          </a:p>
        </p:txBody>
      </p:sp>
      <p:sp>
        <p:nvSpPr>
          <p:cNvPr id="55301" name="Rectangle 3"/>
          <p:cNvSpPr>
            <a:spLocks noGrp="1" noChangeArrowheads="1"/>
          </p:cNvSpPr>
          <p:nvPr>
            <p:ph type="body" idx="1"/>
          </p:nvPr>
        </p:nvSpPr>
        <p:spPr/>
        <p:txBody>
          <a:bodyPr/>
          <a:lstStyle/>
          <a:p>
            <a:pPr eaLnBrk="1" hangingPunct="1"/>
            <a:r>
              <a:rPr lang="en-US" dirty="0" smtClean="0"/>
              <a:t>HLEN or Header Length</a:t>
            </a:r>
          </a:p>
          <a:p>
            <a:pPr lvl="1" eaLnBrk="1" hangingPunct="1"/>
            <a:r>
              <a:rPr lang="en-US" dirty="0" smtClean="0"/>
              <a:t>4 bits</a:t>
            </a:r>
          </a:p>
          <a:p>
            <a:pPr lvl="1" eaLnBrk="1" hangingPunct="1"/>
            <a:r>
              <a:rPr lang="en-US" dirty="0" smtClean="0"/>
              <a:t>Datagram header length in 32 bit words</a:t>
            </a:r>
          </a:p>
          <a:p>
            <a:pPr lvl="1" eaLnBrk="1" hangingPunct="1"/>
            <a:r>
              <a:rPr lang="en-US" dirty="0" smtClean="0"/>
              <a:t>Used to indicate whether IP OPTIONS and PADDING fields are being used</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56323" name="Slide Number Placeholder 5"/>
          <p:cNvSpPr>
            <a:spLocks noGrp="1"/>
          </p:cNvSpPr>
          <p:nvPr>
            <p:ph type="sldNum" sz="quarter" idx="12"/>
          </p:nvPr>
        </p:nvSpPr>
        <p:spPr>
          <a:noFill/>
        </p:spPr>
        <p:txBody>
          <a:bodyPr/>
          <a:lstStyle/>
          <a:p>
            <a:fld id="{AB988A59-AE01-4085-8F5A-569732ACD0D2}" type="slidenum">
              <a:rPr lang="en-US" smtClean="0"/>
              <a:pPr/>
              <a:t>187</a:t>
            </a:fld>
            <a:endParaRPr lang="en-US" dirty="0" smtClean="0"/>
          </a:p>
        </p:txBody>
      </p:sp>
      <p:sp>
        <p:nvSpPr>
          <p:cNvPr id="56324" name="Rectangle 2"/>
          <p:cNvSpPr>
            <a:spLocks noGrp="1" noChangeArrowheads="1"/>
          </p:cNvSpPr>
          <p:nvPr>
            <p:ph type="title"/>
          </p:nvPr>
        </p:nvSpPr>
        <p:spPr/>
        <p:txBody>
          <a:bodyPr/>
          <a:lstStyle/>
          <a:p>
            <a:pPr eaLnBrk="1" hangingPunct="1"/>
            <a:r>
              <a:rPr lang="en-US" dirty="0" smtClean="0"/>
              <a:t>IP Datagram Header</a:t>
            </a:r>
          </a:p>
        </p:txBody>
      </p:sp>
      <p:graphicFrame>
        <p:nvGraphicFramePr>
          <p:cNvPr id="178211" name="Group 35"/>
          <p:cNvGraphicFramePr>
            <a:graphicFrameLocks noGrp="1"/>
          </p:cNvGraphicFramePr>
          <p:nvPr>
            <p:ph type="tbl" idx="1"/>
          </p:nvPr>
        </p:nvGraphicFramePr>
        <p:xfrm>
          <a:off x="2971800" y="1371600"/>
          <a:ext cx="3168650" cy="4754880"/>
        </p:xfrm>
        <a:graphic>
          <a:graphicData uri="http://schemas.openxmlformats.org/drawingml/2006/table">
            <a:tbl>
              <a:tblPr/>
              <a:tblGrid>
                <a:gridCol w="3168650"/>
              </a:tblGrid>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HLEN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SERVICE TYPE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E1E2"/>
                    </a:solid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TOTAL LENGTH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IDENTIFICATION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FLAG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FRAGMENT OFFSET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TTL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PROTOCOL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HEADER CHECKSUM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SOURCE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DESTINATION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IP OPTIONS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57347" name="Slide Number Placeholder 5"/>
          <p:cNvSpPr>
            <a:spLocks noGrp="1"/>
          </p:cNvSpPr>
          <p:nvPr>
            <p:ph type="sldNum" sz="quarter" idx="12"/>
          </p:nvPr>
        </p:nvSpPr>
        <p:spPr>
          <a:noFill/>
        </p:spPr>
        <p:txBody>
          <a:bodyPr/>
          <a:lstStyle/>
          <a:p>
            <a:fld id="{414E2DCE-9316-4B69-BE14-4859840A5D12}" type="slidenum">
              <a:rPr lang="en-US" smtClean="0"/>
              <a:pPr/>
              <a:t>188</a:t>
            </a:fld>
            <a:endParaRPr lang="en-US" dirty="0" smtClean="0"/>
          </a:p>
        </p:txBody>
      </p:sp>
      <p:sp>
        <p:nvSpPr>
          <p:cNvPr id="57348" name="Rectangle 2"/>
          <p:cNvSpPr>
            <a:spLocks noGrp="1" noChangeArrowheads="1"/>
          </p:cNvSpPr>
          <p:nvPr>
            <p:ph type="title"/>
          </p:nvPr>
        </p:nvSpPr>
        <p:spPr/>
        <p:txBody>
          <a:bodyPr/>
          <a:lstStyle/>
          <a:p>
            <a:pPr eaLnBrk="1" hangingPunct="1"/>
            <a:r>
              <a:rPr lang="en-US" dirty="0" smtClean="0"/>
              <a:t>IP Datagram Header</a:t>
            </a:r>
          </a:p>
        </p:txBody>
      </p:sp>
      <p:sp>
        <p:nvSpPr>
          <p:cNvPr id="57349" name="Rectangle 3"/>
          <p:cNvSpPr>
            <a:spLocks noGrp="1" noChangeArrowheads="1"/>
          </p:cNvSpPr>
          <p:nvPr>
            <p:ph type="body" idx="1"/>
          </p:nvPr>
        </p:nvSpPr>
        <p:spPr/>
        <p:txBody>
          <a:bodyPr/>
          <a:lstStyle/>
          <a:p>
            <a:pPr eaLnBrk="1" hangingPunct="1"/>
            <a:r>
              <a:rPr lang="en-US" dirty="0" smtClean="0"/>
              <a:t>SERVICE TYPE</a:t>
            </a:r>
          </a:p>
          <a:p>
            <a:pPr lvl="1" eaLnBrk="1" hangingPunct="1"/>
            <a:r>
              <a:rPr lang="en-US" dirty="0" smtClean="0"/>
              <a:t>8 bits</a:t>
            </a:r>
          </a:p>
          <a:p>
            <a:pPr lvl="1" eaLnBrk="1" hangingPunct="1"/>
            <a:r>
              <a:rPr lang="en-US" dirty="0" smtClean="0"/>
              <a:t>Specifies how the datagram should be handled</a:t>
            </a:r>
          </a:p>
          <a:p>
            <a:pPr lvl="1" eaLnBrk="1" hangingPunct="1"/>
            <a:r>
              <a:rPr lang="en-US" dirty="0" smtClean="0"/>
              <a:t>QoS mechanism</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58371" name="Slide Number Placeholder 5"/>
          <p:cNvSpPr>
            <a:spLocks noGrp="1"/>
          </p:cNvSpPr>
          <p:nvPr>
            <p:ph type="sldNum" sz="quarter" idx="12"/>
          </p:nvPr>
        </p:nvSpPr>
        <p:spPr>
          <a:noFill/>
        </p:spPr>
        <p:txBody>
          <a:bodyPr/>
          <a:lstStyle/>
          <a:p>
            <a:fld id="{6F8ECEFB-166C-4FB7-A541-6B3321CF5563}" type="slidenum">
              <a:rPr lang="en-US" smtClean="0"/>
              <a:pPr/>
              <a:t>189</a:t>
            </a:fld>
            <a:endParaRPr lang="en-US" dirty="0" smtClean="0"/>
          </a:p>
        </p:txBody>
      </p:sp>
      <p:sp>
        <p:nvSpPr>
          <p:cNvPr id="58372" name="Rectangle 2"/>
          <p:cNvSpPr>
            <a:spLocks noGrp="1" noChangeArrowheads="1"/>
          </p:cNvSpPr>
          <p:nvPr>
            <p:ph type="title"/>
          </p:nvPr>
        </p:nvSpPr>
        <p:spPr/>
        <p:txBody>
          <a:bodyPr/>
          <a:lstStyle/>
          <a:p>
            <a:pPr eaLnBrk="1" hangingPunct="1"/>
            <a:r>
              <a:rPr lang="en-US" dirty="0" smtClean="0"/>
              <a:t>IP Datagram Header</a:t>
            </a:r>
          </a:p>
        </p:txBody>
      </p:sp>
      <p:graphicFrame>
        <p:nvGraphicFramePr>
          <p:cNvPr id="180259" name="Group 35"/>
          <p:cNvGraphicFramePr>
            <a:graphicFrameLocks noGrp="1"/>
          </p:cNvGraphicFramePr>
          <p:nvPr>
            <p:ph type="tbl" idx="1"/>
          </p:nvPr>
        </p:nvGraphicFramePr>
        <p:xfrm>
          <a:off x="2927350" y="1371600"/>
          <a:ext cx="3168650" cy="4754880"/>
        </p:xfrm>
        <a:graphic>
          <a:graphicData uri="http://schemas.openxmlformats.org/drawingml/2006/table">
            <a:tbl>
              <a:tblPr/>
              <a:tblGrid>
                <a:gridCol w="3168650"/>
              </a:tblGrid>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HLEN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SERVICE TYPE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TOTAL LENGTH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E1E2"/>
                    </a:solid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IDENTIFICATION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FLAG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FRAGMENT OFFSET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TTL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PROTOCOL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HEADER CHECKSUM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SOURCE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DESTINATION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IP OPTIONS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43011" name="Slide Number Placeholder 5"/>
          <p:cNvSpPr>
            <a:spLocks noGrp="1"/>
          </p:cNvSpPr>
          <p:nvPr>
            <p:ph type="sldNum" sz="quarter" idx="12"/>
          </p:nvPr>
        </p:nvSpPr>
        <p:spPr>
          <a:noFill/>
        </p:spPr>
        <p:txBody>
          <a:bodyPr/>
          <a:lstStyle/>
          <a:p>
            <a:fld id="{FA415FBC-67FD-4A12-A2EC-7EDF69CE34D2}" type="slidenum">
              <a:rPr lang="en-US" smtClean="0"/>
              <a:pPr/>
              <a:t>19</a:t>
            </a:fld>
            <a:endParaRPr lang="en-US" dirty="0" smtClean="0"/>
          </a:p>
        </p:txBody>
      </p:sp>
      <p:sp>
        <p:nvSpPr>
          <p:cNvPr id="43012" name="Rectangle 2"/>
          <p:cNvSpPr>
            <a:spLocks noGrp="1" noChangeArrowheads="1"/>
          </p:cNvSpPr>
          <p:nvPr>
            <p:ph type="title"/>
          </p:nvPr>
        </p:nvSpPr>
        <p:spPr/>
        <p:txBody>
          <a:bodyPr/>
          <a:lstStyle/>
          <a:p>
            <a:pPr eaLnBrk="1" hangingPunct="1"/>
            <a:r>
              <a:rPr lang="en-US" dirty="0" smtClean="0"/>
              <a:t>What Does a Router Do</a:t>
            </a:r>
          </a:p>
        </p:txBody>
      </p:sp>
      <p:sp>
        <p:nvSpPr>
          <p:cNvPr id="43013" name="Rectangle 3"/>
          <p:cNvSpPr>
            <a:spLocks noGrp="1" noChangeArrowheads="1"/>
          </p:cNvSpPr>
          <p:nvPr>
            <p:ph type="body" idx="1"/>
          </p:nvPr>
        </p:nvSpPr>
        <p:spPr/>
        <p:txBody>
          <a:bodyPr/>
          <a:lstStyle/>
          <a:p>
            <a:pPr eaLnBrk="1" hangingPunct="1"/>
            <a:r>
              <a:rPr lang="en-US" dirty="0" smtClean="0"/>
              <a:t>Then the operator completes the circuit by plugging the connector into the switchboard - switching</a:t>
            </a:r>
          </a:p>
          <a:p>
            <a:pPr eaLnBrk="1" hangingPunct="1"/>
            <a:r>
              <a:rPr lang="en-US" dirty="0" smtClean="0"/>
              <a:t>This is all there is to it</a:t>
            </a:r>
          </a:p>
          <a:p>
            <a:pPr eaLnBrk="1" hangingPunct="1"/>
            <a:r>
              <a:rPr lang="en-US" dirty="0" smtClean="0"/>
              <a:t>This is all a router does</a:t>
            </a:r>
          </a:p>
          <a:p>
            <a:pPr eaLnBrk="1" hangingPunct="1"/>
            <a:r>
              <a:rPr lang="en-US" dirty="0" smtClean="0"/>
              <a:t>What complicates the picture, just as what complicates the human operator above, is how the routing table is built and maintained, which</a:t>
            </a:r>
            <a:r>
              <a:rPr lang="en-US" baseline="0" dirty="0" smtClean="0"/>
              <a:t> we will discuss later</a:t>
            </a:r>
            <a:endParaRPr lang="en-US" dirty="0" smtClean="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59395" name="Slide Number Placeholder 5"/>
          <p:cNvSpPr>
            <a:spLocks noGrp="1"/>
          </p:cNvSpPr>
          <p:nvPr>
            <p:ph type="sldNum" sz="quarter" idx="12"/>
          </p:nvPr>
        </p:nvSpPr>
        <p:spPr>
          <a:noFill/>
        </p:spPr>
        <p:txBody>
          <a:bodyPr/>
          <a:lstStyle/>
          <a:p>
            <a:fld id="{F4DB04E6-79D1-482C-A3AE-3F70E54FE863}" type="slidenum">
              <a:rPr lang="en-US" smtClean="0"/>
              <a:pPr/>
              <a:t>190</a:t>
            </a:fld>
            <a:endParaRPr lang="en-US" dirty="0" smtClean="0"/>
          </a:p>
        </p:txBody>
      </p:sp>
      <p:sp>
        <p:nvSpPr>
          <p:cNvPr id="59396" name="Rectangle 2"/>
          <p:cNvSpPr>
            <a:spLocks noGrp="1" noChangeArrowheads="1"/>
          </p:cNvSpPr>
          <p:nvPr>
            <p:ph type="title"/>
          </p:nvPr>
        </p:nvSpPr>
        <p:spPr/>
        <p:txBody>
          <a:bodyPr/>
          <a:lstStyle/>
          <a:p>
            <a:pPr eaLnBrk="1" hangingPunct="1"/>
            <a:r>
              <a:rPr lang="en-US" dirty="0" smtClean="0"/>
              <a:t>IP Datagram Header</a:t>
            </a:r>
          </a:p>
        </p:txBody>
      </p:sp>
      <p:sp>
        <p:nvSpPr>
          <p:cNvPr id="59397" name="Rectangle 3"/>
          <p:cNvSpPr>
            <a:spLocks noGrp="1" noChangeArrowheads="1"/>
          </p:cNvSpPr>
          <p:nvPr>
            <p:ph type="body" idx="1"/>
          </p:nvPr>
        </p:nvSpPr>
        <p:spPr/>
        <p:txBody>
          <a:bodyPr/>
          <a:lstStyle/>
          <a:p>
            <a:pPr eaLnBrk="1" hangingPunct="1"/>
            <a:r>
              <a:rPr lang="en-US" dirty="0" smtClean="0"/>
              <a:t>TOTAL LENGTH</a:t>
            </a:r>
          </a:p>
          <a:p>
            <a:pPr lvl="1" eaLnBrk="1" hangingPunct="1"/>
            <a:r>
              <a:rPr lang="en-US" dirty="0" smtClean="0"/>
              <a:t>16 bits</a:t>
            </a:r>
          </a:p>
          <a:p>
            <a:pPr lvl="1" eaLnBrk="1" hangingPunct="1"/>
            <a:r>
              <a:rPr lang="en-US" dirty="0" smtClean="0"/>
              <a:t>The length of the datagram in octets including the header and data</a:t>
            </a: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60419" name="Slide Number Placeholder 5"/>
          <p:cNvSpPr>
            <a:spLocks noGrp="1"/>
          </p:cNvSpPr>
          <p:nvPr>
            <p:ph type="sldNum" sz="quarter" idx="12"/>
          </p:nvPr>
        </p:nvSpPr>
        <p:spPr>
          <a:noFill/>
        </p:spPr>
        <p:txBody>
          <a:bodyPr/>
          <a:lstStyle/>
          <a:p>
            <a:fld id="{AAA4EFFA-B178-42C8-9266-016DF0CCB4D2}" type="slidenum">
              <a:rPr lang="en-US" smtClean="0"/>
              <a:pPr/>
              <a:t>191</a:t>
            </a:fld>
            <a:endParaRPr lang="en-US" dirty="0" smtClean="0"/>
          </a:p>
        </p:txBody>
      </p:sp>
      <p:sp>
        <p:nvSpPr>
          <p:cNvPr id="60420" name="Rectangle 2"/>
          <p:cNvSpPr>
            <a:spLocks noGrp="1" noChangeArrowheads="1"/>
          </p:cNvSpPr>
          <p:nvPr>
            <p:ph type="title"/>
          </p:nvPr>
        </p:nvSpPr>
        <p:spPr/>
        <p:txBody>
          <a:bodyPr/>
          <a:lstStyle/>
          <a:p>
            <a:pPr eaLnBrk="1" hangingPunct="1"/>
            <a:r>
              <a:rPr lang="en-US" dirty="0" smtClean="0"/>
              <a:t>IP Datagram Header</a:t>
            </a:r>
          </a:p>
        </p:txBody>
      </p:sp>
      <p:graphicFrame>
        <p:nvGraphicFramePr>
          <p:cNvPr id="182307" name="Group 35"/>
          <p:cNvGraphicFramePr>
            <a:graphicFrameLocks noGrp="1"/>
          </p:cNvGraphicFramePr>
          <p:nvPr>
            <p:ph type="tbl" idx="1"/>
          </p:nvPr>
        </p:nvGraphicFramePr>
        <p:xfrm>
          <a:off x="3003550" y="1371600"/>
          <a:ext cx="3168650" cy="4754880"/>
        </p:xfrm>
        <a:graphic>
          <a:graphicData uri="http://schemas.openxmlformats.org/drawingml/2006/table">
            <a:tbl>
              <a:tblPr/>
              <a:tblGrid>
                <a:gridCol w="3168650"/>
              </a:tblGrid>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HLEN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SERVICE TYPE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TOTAL LENGTH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IDENTIFICATION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E1E2"/>
                    </a:solidFill>
                  </a:tcPr>
                </a:tc>
              </a:tr>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FLAG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FRAGMENT OFFSET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TTL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PROTOCOL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HEADER CHECKSUM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SOURCE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DESTINATION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IP OPTIONS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61443" name="Slide Number Placeholder 5"/>
          <p:cNvSpPr>
            <a:spLocks noGrp="1"/>
          </p:cNvSpPr>
          <p:nvPr>
            <p:ph type="sldNum" sz="quarter" idx="12"/>
          </p:nvPr>
        </p:nvSpPr>
        <p:spPr>
          <a:noFill/>
        </p:spPr>
        <p:txBody>
          <a:bodyPr/>
          <a:lstStyle/>
          <a:p>
            <a:fld id="{15405D91-D3A3-4BC0-BF1A-9C3F05775004}" type="slidenum">
              <a:rPr lang="en-US" smtClean="0"/>
              <a:pPr/>
              <a:t>192</a:t>
            </a:fld>
            <a:endParaRPr lang="en-US" dirty="0" smtClean="0"/>
          </a:p>
        </p:txBody>
      </p:sp>
      <p:sp>
        <p:nvSpPr>
          <p:cNvPr id="61444" name="Rectangle 2"/>
          <p:cNvSpPr>
            <a:spLocks noGrp="1" noChangeArrowheads="1"/>
          </p:cNvSpPr>
          <p:nvPr>
            <p:ph type="title"/>
          </p:nvPr>
        </p:nvSpPr>
        <p:spPr/>
        <p:txBody>
          <a:bodyPr/>
          <a:lstStyle/>
          <a:p>
            <a:pPr eaLnBrk="1" hangingPunct="1"/>
            <a:r>
              <a:rPr lang="en-US" dirty="0" smtClean="0"/>
              <a:t>IP Datagram Header</a:t>
            </a:r>
          </a:p>
        </p:txBody>
      </p:sp>
      <p:sp>
        <p:nvSpPr>
          <p:cNvPr id="61445" name="Rectangle 3"/>
          <p:cNvSpPr>
            <a:spLocks noGrp="1" noChangeArrowheads="1"/>
          </p:cNvSpPr>
          <p:nvPr>
            <p:ph type="body" idx="1"/>
          </p:nvPr>
        </p:nvSpPr>
        <p:spPr/>
        <p:txBody>
          <a:bodyPr/>
          <a:lstStyle/>
          <a:p>
            <a:pPr eaLnBrk="1" hangingPunct="1"/>
            <a:r>
              <a:rPr lang="en-US" dirty="0" smtClean="0"/>
              <a:t>IDENTIFICATION or Fragment Identifier</a:t>
            </a:r>
          </a:p>
          <a:p>
            <a:pPr lvl="1" eaLnBrk="1" hangingPunct="1"/>
            <a:r>
              <a:rPr lang="en-US" dirty="0" smtClean="0"/>
              <a:t>16 bits</a:t>
            </a:r>
          </a:p>
          <a:p>
            <a:pPr lvl="1" eaLnBrk="1" hangingPunct="1"/>
            <a:r>
              <a:rPr lang="en-US" dirty="0" smtClean="0"/>
              <a:t>Holds a unique integer that identifies which datagram a fragment belongs to if the packet has been fragmented, which most are</a:t>
            </a: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62467" name="Slide Number Placeholder 5"/>
          <p:cNvSpPr>
            <a:spLocks noGrp="1"/>
          </p:cNvSpPr>
          <p:nvPr>
            <p:ph type="sldNum" sz="quarter" idx="12"/>
          </p:nvPr>
        </p:nvSpPr>
        <p:spPr>
          <a:noFill/>
        </p:spPr>
        <p:txBody>
          <a:bodyPr/>
          <a:lstStyle/>
          <a:p>
            <a:fld id="{5D1D19CB-1AA0-4EC1-A3E4-D0C060F099BC}" type="slidenum">
              <a:rPr lang="en-US" smtClean="0"/>
              <a:pPr/>
              <a:t>193</a:t>
            </a:fld>
            <a:endParaRPr lang="en-US" dirty="0" smtClean="0"/>
          </a:p>
        </p:txBody>
      </p:sp>
      <p:sp>
        <p:nvSpPr>
          <p:cNvPr id="62468" name="Rectangle 2"/>
          <p:cNvSpPr>
            <a:spLocks noGrp="1" noChangeArrowheads="1"/>
          </p:cNvSpPr>
          <p:nvPr>
            <p:ph type="title"/>
          </p:nvPr>
        </p:nvSpPr>
        <p:spPr/>
        <p:txBody>
          <a:bodyPr/>
          <a:lstStyle/>
          <a:p>
            <a:pPr eaLnBrk="1" hangingPunct="1"/>
            <a:r>
              <a:rPr lang="en-US" dirty="0" smtClean="0"/>
              <a:t>IP Datagram Size</a:t>
            </a:r>
          </a:p>
        </p:txBody>
      </p:sp>
      <p:sp>
        <p:nvSpPr>
          <p:cNvPr id="62469" name="Rectangle 3"/>
          <p:cNvSpPr>
            <a:spLocks noGrp="1" noChangeArrowheads="1"/>
          </p:cNvSpPr>
          <p:nvPr>
            <p:ph type="body" idx="1"/>
          </p:nvPr>
        </p:nvSpPr>
        <p:spPr/>
        <p:txBody>
          <a:bodyPr/>
          <a:lstStyle/>
          <a:p>
            <a:pPr eaLnBrk="1" hangingPunct="1"/>
            <a:r>
              <a:rPr lang="en-US" sz="2800" dirty="0" smtClean="0"/>
              <a:t>Minimum datagram size is 576 bytes</a:t>
            </a:r>
          </a:p>
          <a:p>
            <a:pPr lvl="1" eaLnBrk="1" hangingPunct="1"/>
            <a:r>
              <a:rPr lang="en-US" sz="2400" dirty="0" smtClean="0"/>
              <a:t>With at least 552 bytes of data</a:t>
            </a:r>
          </a:p>
          <a:p>
            <a:pPr eaLnBrk="1" hangingPunct="1"/>
            <a:r>
              <a:rPr lang="en-US" sz="2800" dirty="0" smtClean="0"/>
              <a:t>Maximum size for an IP datagram is 65,535 bytes</a:t>
            </a:r>
          </a:p>
          <a:p>
            <a:pPr lvl="1" eaLnBrk="1" hangingPunct="1"/>
            <a:r>
              <a:rPr lang="en-US" sz="2400" dirty="0" smtClean="0"/>
              <a:t>With at most 65,515 bytes of data</a:t>
            </a:r>
          </a:p>
          <a:p>
            <a:pPr eaLnBrk="1" hangingPunct="1"/>
            <a:r>
              <a:rPr lang="en-US" sz="2800" dirty="0" smtClean="0"/>
              <a:t>But Ethernet only handles 1500 bytes of data</a:t>
            </a:r>
          </a:p>
          <a:p>
            <a:pPr eaLnBrk="1" hangingPunct="1"/>
            <a:r>
              <a:rPr lang="en-US" sz="2800" dirty="0" smtClean="0"/>
              <a:t>So how is a 65,535 byte datagram to go into a 1500 byte data area</a:t>
            </a:r>
          </a:p>
          <a:p>
            <a:pPr eaLnBrk="1" hangingPunct="1"/>
            <a:r>
              <a:rPr lang="en-US" sz="2800" dirty="0" smtClean="0"/>
              <a:t>By fragmentation</a:t>
            </a: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63491" name="Slide Number Placeholder 5"/>
          <p:cNvSpPr>
            <a:spLocks noGrp="1"/>
          </p:cNvSpPr>
          <p:nvPr>
            <p:ph type="sldNum" sz="quarter" idx="12"/>
          </p:nvPr>
        </p:nvSpPr>
        <p:spPr>
          <a:noFill/>
        </p:spPr>
        <p:txBody>
          <a:bodyPr/>
          <a:lstStyle/>
          <a:p>
            <a:fld id="{746F80D5-2AF6-4063-86BD-57F4C215DFB4}" type="slidenum">
              <a:rPr lang="en-US" smtClean="0"/>
              <a:pPr/>
              <a:t>194</a:t>
            </a:fld>
            <a:endParaRPr lang="en-US" dirty="0" smtClean="0"/>
          </a:p>
        </p:txBody>
      </p:sp>
      <p:sp>
        <p:nvSpPr>
          <p:cNvPr id="63492" name="Rectangle 2"/>
          <p:cNvSpPr>
            <a:spLocks noGrp="1" noChangeArrowheads="1"/>
          </p:cNvSpPr>
          <p:nvPr>
            <p:ph type="title"/>
          </p:nvPr>
        </p:nvSpPr>
        <p:spPr/>
        <p:txBody>
          <a:bodyPr/>
          <a:lstStyle/>
          <a:p>
            <a:pPr eaLnBrk="1" hangingPunct="1"/>
            <a:r>
              <a:rPr lang="en-US" dirty="0" smtClean="0"/>
              <a:t>IP Datagram Size</a:t>
            </a:r>
          </a:p>
        </p:txBody>
      </p:sp>
      <p:sp>
        <p:nvSpPr>
          <p:cNvPr id="63493" name="Rectangle 3"/>
          <p:cNvSpPr>
            <a:spLocks noGrp="1" noChangeArrowheads="1"/>
          </p:cNvSpPr>
          <p:nvPr>
            <p:ph type="body" idx="1"/>
          </p:nvPr>
        </p:nvSpPr>
        <p:spPr/>
        <p:txBody>
          <a:bodyPr/>
          <a:lstStyle/>
          <a:p>
            <a:pPr eaLnBrk="1" hangingPunct="1"/>
            <a:r>
              <a:rPr lang="en-US" dirty="0" smtClean="0"/>
              <a:t>It is then reassembled as seen above using the Fragment Offset part of the datagram header</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64515" name="Slide Number Placeholder 5"/>
          <p:cNvSpPr>
            <a:spLocks noGrp="1"/>
          </p:cNvSpPr>
          <p:nvPr>
            <p:ph type="sldNum" sz="quarter" idx="12"/>
          </p:nvPr>
        </p:nvSpPr>
        <p:spPr>
          <a:noFill/>
        </p:spPr>
        <p:txBody>
          <a:bodyPr/>
          <a:lstStyle/>
          <a:p>
            <a:fld id="{6563A098-D7F6-4482-927B-C236B25F757E}" type="slidenum">
              <a:rPr lang="en-US" smtClean="0"/>
              <a:pPr/>
              <a:t>195</a:t>
            </a:fld>
            <a:endParaRPr lang="en-US" dirty="0" smtClean="0"/>
          </a:p>
        </p:txBody>
      </p:sp>
      <p:sp>
        <p:nvSpPr>
          <p:cNvPr id="64516" name="Rectangle 2"/>
          <p:cNvSpPr>
            <a:spLocks noGrp="1" noChangeArrowheads="1"/>
          </p:cNvSpPr>
          <p:nvPr>
            <p:ph type="title"/>
          </p:nvPr>
        </p:nvSpPr>
        <p:spPr/>
        <p:txBody>
          <a:bodyPr/>
          <a:lstStyle/>
          <a:p>
            <a:pPr eaLnBrk="1" hangingPunct="1"/>
            <a:r>
              <a:rPr lang="en-US" dirty="0" smtClean="0"/>
              <a:t>IP Datagram Header</a:t>
            </a:r>
          </a:p>
        </p:txBody>
      </p:sp>
      <p:graphicFrame>
        <p:nvGraphicFramePr>
          <p:cNvPr id="185379" name="Group 35"/>
          <p:cNvGraphicFramePr>
            <a:graphicFrameLocks noGrp="1"/>
          </p:cNvGraphicFramePr>
          <p:nvPr>
            <p:ph type="tbl" idx="1"/>
          </p:nvPr>
        </p:nvGraphicFramePr>
        <p:xfrm>
          <a:off x="2971800" y="1371600"/>
          <a:ext cx="3168650" cy="4754880"/>
        </p:xfrm>
        <a:graphic>
          <a:graphicData uri="http://schemas.openxmlformats.org/drawingml/2006/table">
            <a:tbl>
              <a:tblPr/>
              <a:tblGrid>
                <a:gridCol w="3168650"/>
              </a:tblGrid>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HLEN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SERVICE TYPE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TOTAL LENGTH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IDENTIFICATION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FLAG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E1E2"/>
                    </a:solid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FRAGMENT OFFSET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TTL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PROTOCOL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HEADER CHECKSUM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SOURCE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DESTINATION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IP OPTIONS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65539" name="Slide Number Placeholder 5"/>
          <p:cNvSpPr>
            <a:spLocks noGrp="1"/>
          </p:cNvSpPr>
          <p:nvPr>
            <p:ph type="sldNum" sz="quarter" idx="12"/>
          </p:nvPr>
        </p:nvSpPr>
        <p:spPr>
          <a:noFill/>
        </p:spPr>
        <p:txBody>
          <a:bodyPr/>
          <a:lstStyle/>
          <a:p>
            <a:fld id="{CD04A4D5-6202-4A85-BB95-1B375562E11C}" type="slidenum">
              <a:rPr lang="en-US" smtClean="0"/>
              <a:pPr/>
              <a:t>196</a:t>
            </a:fld>
            <a:endParaRPr lang="en-US" dirty="0" smtClean="0"/>
          </a:p>
        </p:txBody>
      </p:sp>
      <p:sp>
        <p:nvSpPr>
          <p:cNvPr id="65540" name="Rectangle 2"/>
          <p:cNvSpPr>
            <a:spLocks noGrp="1" noChangeArrowheads="1"/>
          </p:cNvSpPr>
          <p:nvPr>
            <p:ph type="title"/>
          </p:nvPr>
        </p:nvSpPr>
        <p:spPr/>
        <p:txBody>
          <a:bodyPr/>
          <a:lstStyle/>
          <a:p>
            <a:pPr eaLnBrk="1" hangingPunct="1"/>
            <a:r>
              <a:rPr lang="en-US" dirty="0" smtClean="0"/>
              <a:t>IP Datagram Header</a:t>
            </a:r>
          </a:p>
        </p:txBody>
      </p:sp>
      <p:sp>
        <p:nvSpPr>
          <p:cNvPr id="65541" name="Rectangle 3"/>
          <p:cNvSpPr>
            <a:spLocks noGrp="1" noChangeArrowheads="1"/>
          </p:cNvSpPr>
          <p:nvPr>
            <p:ph type="body" idx="1"/>
          </p:nvPr>
        </p:nvSpPr>
        <p:spPr/>
        <p:txBody>
          <a:bodyPr/>
          <a:lstStyle/>
          <a:p>
            <a:pPr eaLnBrk="1" hangingPunct="1"/>
            <a:r>
              <a:rPr lang="en-US" dirty="0" smtClean="0"/>
              <a:t>FLAG or Fragmentation Flag</a:t>
            </a:r>
          </a:p>
          <a:p>
            <a:pPr lvl="1" eaLnBrk="1" hangingPunct="1"/>
            <a:r>
              <a:rPr lang="en-US" dirty="0" smtClean="0"/>
              <a:t>3 bits, but part of the FRAGMENT OFFSET field</a:t>
            </a:r>
          </a:p>
          <a:p>
            <a:pPr lvl="1" eaLnBrk="1" hangingPunct="1"/>
            <a:r>
              <a:rPr lang="en-US" dirty="0" smtClean="0"/>
              <a:t>Indicating that the datagram has been fragmented</a:t>
            </a:r>
          </a:p>
          <a:p>
            <a:pPr lvl="1" eaLnBrk="1" hangingPunct="1"/>
            <a:r>
              <a:rPr lang="en-US" dirty="0" smtClean="0"/>
              <a:t>Bit 1 is not currently used</a:t>
            </a:r>
          </a:p>
          <a:p>
            <a:pPr lvl="1" eaLnBrk="1" hangingPunct="1"/>
            <a:r>
              <a:rPr lang="en-US" dirty="0" smtClean="0"/>
              <a:t>Bit 2 is turned on to tell routers to not fragment a packet</a:t>
            </a:r>
          </a:p>
          <a:p>
            <a:pPr lvl="2" eaLnBrk="1" hangingPunct="1"/>
            <a:r>
              <a:rPr lang="en-US" dirty="0" smtClean="0"/>
              <a:t>If the router must, but cannot, the packet is dropped and a message is sent to the receiver</a:t>
            </a: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66563" name="Slide Number Placeholder 5"/>
          <p:cNvSpPr>
            <a:spLocks noGrp="1"/>
          </p:cNvSpPr>
          <p:nvPr>
            <p:ph type="sldNum" sz="quarter" idx="12"/>
          </p:nvPr>
        </p:nvSpPr>
        <p:spPr>
          <a:noFill/>
        </p:spPr>
        <p:txBody>
          <a:bodyPr/>
          <a:lstStyle/>
          <a:p>
            <a:fld id="{E027771E-D7EF-4CE8-8B8A-C8B01D550379}" type="slidenum">
              <a:rPr lang="en-US" smtClean="0"/>
              <a:pPr/>
              <a:t>197</a:t>
            </a:fld>
            <a:endParaRPr lang="en-US" dirty="0" smtClean="0"/>
          </a:p>
        </p:txBody>
      </p:sp>
      <p:sp>
        <p:nvSpPr>
          <p:cNvPr id="66564" name="Rectangle 2"/>
          <p:cNvSpPr>
            <a:spLocks noGrp="1" noChangeArrowheads="1"/>
          </p:cNvSpPr>
          <p:nvPr>
            <p:ph type="title"/>
          </p:nvPr>
        </p:nvSpPr>
        <p:spPr/>
        <p:txBody>
          <a:bodyPr/>
          <a:lstStyle/>
          <a:p>
            <a:pPr eaLnBrk="1" hangingPunct="1"/>
            <a:r>
              <a:rPr lang="en-US" dirty="0" smtClean="0"/>
              <a:t>IP Datagram Header</a:t>
            </a:r>
          </a:p>
        </p:txBody>
      </p:sp>
      <p:sp>
        <p:nvSpPr>
          <p:cNvPr id="66565" name="Rectangle 3"/>
          <p:cNvSpPr>
            <a:spLocks noGrp="1" noChangeArrowheads="1"/>
          </p:cNvSpPr>
          <p:nvPr>
            <p:ph type="body" idx="1"/>
          </p:nvPr>
        </p:nvSpPr>
        <p:spPr/>
        <p:txBody>
          <a:bodyPr/>
          <a:lstStyle/>
          <a:p>
            <a:pPr lvl="1" eaLnBrk="1" hangingPunct="1"/>
            <a:r>
              <a:rPr lang="en-US" dirty="0" smtClean="0"/>
              <a:t>Bit 3 when on indicates more fragments are coming</a:t>
            </a:r>
          </a:p>
          <a:p>
            <a:pPr lvl="2" eaLnBrk="1" hangingPunct="1"/>
            <a:r>
              <a:rPr lang="en-US" dirty="0" smtClean="0"/>
              <a:t>When set to 0 it indicates this is the last fragment</a:t>
            </a:r>
          </a:p>
          <a:p>
            <a:pPr lvl="1" eaLnBrk="1" hangingPunct="1"/>
            <a:r>
              <a:rPr lang="en-US" dirty="0" smtClean="0"/>
              <a:t>All of this information is used to reassemble everything</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67587" name="Slide Number Placeholder 5"/>
          <p:cNvSpPr>
            <a:spLocks noGrp="1"/>
          </p:cNvSpPr>
          <p:nvPr>
            <p:ph type="sldNum" sz="quarter" idx="12"/>
          </p:nvPr>
        </p:nvSpPr>
        <p:spPr>
          <a:noFill/>
        </p:spPr>
        <p:txBody>
          <a:bodyPr/>
          <a:lstStyle/>
          <a:p>
            <a:fld id="{45F3492D-0E0E-4360-B1C3-E9DE29A999A9}" type="slidenum">
              <a:rPr lang="en-US" smtClean="0"/>
              <a:pPr/>
              <a:t>198</a:t>
            </a:fld>
            <a:endParaRPr lang="en-US" dirty="0" smtClean="0"/>
          </a:p>
        </p:txBody>
      </p:sp>
      <p:sp>
        <p:nvSpPr>
          <p:cNvPr id="67588" name="Rectangle 2"/>
          <p:cNvSpPr>
            <a:spLocks noGrp="1" noChangeArrowheads="1"/>
          </p:cNvSpPr>
          <p:nvPr>
            <p:ph type="title"/>
          </p:nvPr>
        </p:nvSpPr>
        <p:spPr/>
        <p:txBody>
          <a:bodyPr/>
          <a:lstStyle/>
          <a:p>
            <a:pPr eaLnBrk="1" hangingPunct="1"/>
            <a:r>
              <a:rPr lang="en-US" dirty="0" smtClean="0"/>
              <a:t>IP Datagram Header</a:t>
            </a:r>
          </a:p>
        </p:txBody>
      </p:sp>
      <p:graphicFrame>
        <p:nvGraphicFramePr>
          <p:cNvPr id="187427" name="Group 35"/>
          <p:cNvGraphicFramePr>
            <a:graphicFrameLocks noGrp="1"/>
          </p:cNvGraphicFramePr>
          <p:nvPr>
            <p:ph type="tbl" idx="1"/>
          </p:nvPr>
        </p:nvGraphicFramePr>
        <p:xfrm>
          <a:off x="2971800" y="1371600"/>
          <a:ext cx="3168650" cy="4754880"/>
        </p:xfrm>
        <a:graphic>
          <a:graphicData uri="http://schemas.openxmlformats.org/drawingml/2006/table">
            <a:tbl>
              <a:tblPr/>
              <a:tblGrid>
                <a:gridCol w="3168650"/>
              </a:tblGrid>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HLEN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SERVICE TYPE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TOTAL LENGTH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IDENTIFICATION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FLAG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FRAGMENT OFFSET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E1E2"/>
                    </a:solid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TTL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PROTOCOL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HEADER CHECKSUM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SOURCE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DESTINATION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IP OPTIONS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68611" name="Slide Number Placeholder 5"/>
          <p:cNvSpPr>
            <a:spLocks noGrp="1"/>
          </p:cNvSpPr>
          <p:nvPr>
            <p:ph type="sldNum" sz="quarter" idx="12"/>
          </p:nvPr>
        </p:nvSpPr>
        <p:spPr>
          <a:noFill/>
        </p:spPr>
        <p:txBody>
          <a:bodyPr/>
          <a:lstStyle/>
          <a:p>
            <a:fld id="{DA1FEECA-8596-44EC-B3D8-69A53769409A}" type="slidenum">
              <a:rPr lang="en-US" smtClean="0"/>
              <a:pPr/>
              <a:t>199</a:t>
            </a:fld>
            <a:endParaRPr lang="en-US" dirty="0" smtClean="0"/>
          </a:p>
        </p:txBody>
      </p:sp>
      <p:sp>
        <p:nvSpPr>
          <p:cNvPr id="68612" name="Rectangle 2"/>
          <p:cNvSpPr>
            <a:spLocks noGrp="1" noChangeArrowheads="1"/>
          </p:cNvSpPr>
          <p:nvPr>
            <p:ph type="title"/>
          </p:nvPr>
        </p:nvSpPr>
        <p:spPr/>
        <p:txBody>
          <a:bodyPr/>
          <a:lstStyle/>
          <a:p>
            <a:pPr eaLnBrk="1" hangingPunct="1"/>
            <a:r>
              <a:rPr lang="en-US" dirty="0" smtClean="0"/>
              <a:t>IP Datagram Header</a:t>
            </a:r>
          </a:p>
        </p:txBody>
      </p:sp>
      <p:sp>
        <p:nvSpPr>
          <p:cNvPr id="68613" name="Rectangle 3"/>
          <p:cNvSpPr>
            <a:spLocks noGrp="1" noChangeArrowheads="1"/>
          </p:cNvSpPr>
          <p:nvPr>
            <p:ph type="body" idx="1"/>
          </p:nvPr>
        </p:nvSpPr>
        <p:spPr/>
        <p:txBody>
          <a:bodyPr/>
          <a:lstStyle/>
          <a:p>
            <a:pPr eaLnBrk="1" hangingPunct="1"/>
            <a:r>
              <a:rPr lang="en-US" dirty="0" smtClean="0"/>
              <a:t>FRAGMENT OFFSET</a:t>
            </a:r>
          </a:p>
          <a:p>
            <a:pPr lvl="1" eaLnBrk="1" hangingPunct="1"/>
            <a:r>
              <a:rPr lang="en-US" dirty="0" smtClean="0"/>
              <a:t>13 bits</a:t>
            </a:r>
          </a:p>
          <a:p>
            <a:pPr lvl="1" eaLnBrk="1" hangingPunct="1"/>
            <a:r>
              <a:rPr lang="en-US" dirty="0" smtClean="0"/>
              <a:t>This tells the receiver what piece of a datagram this packet is of a datagram that has been cut up due to the MTU of the underlying method being used to carry the datagram from point-to-point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smtClean="0"/>
              <a:t>Learn</a:t>
            </a:r>
            <a:r>
              <a:rPr lang="en-US" baseline="0" dirty="0" smtClean="0"/>
              <a:t> what routers do and how they do it</a:t>
            </a:r>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44035" name="Slide Number Placeholder 5"/>
          <p:cNvSpPr>
            <a:spLocks noGrp="1"/>
          </p:cNvSpPr>
          <p:nvPr>
            <p:ph type="sldNum" sz="quarter" idx="12"/>
          </p:nvPr>
        </p:nvSpPr>
        <p:spPr>
          <a:noFill/>
        </p:spPr>
        <p:txBody>
          <a:bodyPr/>
          <a:lstStyle/>
          <a:p>
            <a:fld id="{F8B4BCB8-1EE9-4290-A760-B52BAC7080B7}" type="slidenum">
              <a:rPr lang="en-US" smtClean="0"/>
              <a:pPr/>
              <a:t>20</a:t>
            </a:fld>
            <a:endParaRPr lang="en-US" dirty="0" smtClean="0"/>
          </a:p>
        </p:txBody>
      </p:sp>
      <p:sp>
        <p:nvSpPr>
          <p:cNvPr id="44036" name="Rectangle 2"/>
          <p:cNvSpPr>
            <a:spLocks noGrp="1" noChangeArrowheads="1"/>
          </p:cNvSpPr>
          <p:nvPr>
            <p:ph type="title"/>
          </p:nvPr>
        </p:nvSpPr>
        <p:spPr/>
        <p:txBody>
          <a:bodyPr/>
          <a:lstStyle/>
          <a:p>
            <a:pPr eaLnBrk="1" hangingPunct="1"/>
            <a:r>
              <a:rPr lang="en-US" dirty="0" smtClean="0"/>
              <a:t>Routers and Intersections</a:t>
            </a:r>
          </a:p>
        </p:txBody>
      </p:sp>
      <p:sp>
        <p:nvSpPr>
          <p:cNvPr id="44037" name="Rectangle 3"/>
          <p:cNvSpPr>
            <a:spLocks noGrp="1" noChangeArrowheads="1"/>
          </p:cNvSpPr>
          <p:nvPr>
            <p:ph type="body" idx="1"/>
          </p:nvPr>
        </p:nvSpPr>
        <p:spPr/>
        <p:txBody>
          <a:bodyPr/>
          <a:lstStyle/>
          <a:p>
            <a:pPr eaLnBrk="1" hangingPunct="1"/>
            <a:r>
              <a:rPr lang="en-US" dirty="0" smtClean="0"/>
              <a:t>How about another way of looking at what a router does</a:t>
            </a:r>
          </a:p>
          <a:p>
            <a:pPr eaLnBrk="1" hangingPunct="1"/>
            <a:r>
              <a:rPr lang="en-US" dirty="0" smtClean="0"/>
              <a:t>A router is like an intersection</a:t>
            </a:r>
          </a:p>
          <a:p>
            <a:pPr eaLnBrk="1" hangingPunct="1"/>
            <a:r>
              <a:rPr lang="en-US" dirty="0" smtClean="0"/>
              <a:t>Just as an intersection allows you to get from one street to another, a router allows you to get from one network to another</a:t>
            </a:r>
          </a:p>
          <a:p>
            <a:pPr eaLnBrk="1" hangingPunct="1"/>
            <a:r>
              <a:rPr lang="en-US" dirty="0" smtClean="0"/>
              <a:t>Lets look at an example</a:t>
            </a: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69635" name="Slide Number Placeholder 5"/>
          <p:cNvSpPr>
            <a:spLocks noGrp="1"/>
          </p:cNvSpPr>
          <p:nvPr>
            <p:ph type="sldNum" sz="quarter" idx="12"/>
          </p:nvPr>
        </p:nvSpPr>
        <p:spPr>
          <a:noFill/>
        </p:spPr>
        <p:txBody>
          <a:bodyPr/>
          <a:lstStyle/>
          <a:p>
            <a:fld id="{B245F4D4-F36D-496A-AB82-A8DABBA6812F}" type="slidenum">
              <a:rPr lang="en-US" smtClean="0"/>
              <a:pPr/>
              <a:t>200</a:t>
            </a:fld>
            <a:endParaRPr lang="en-US" dirty="0" smtClean="0"/>
          </a:p>
        </p:txBody>
      </p:sp>
      <p:sp>
        <p:nvSpPr>
          <p:cNvPr id="69636" name="Rectangle 2"/>
          <p:cNvSpPr>
            <a:spLocks noGrp="1" noChangeArrowheads="1"/>
          </p:cNvSpPr>
          <p:nvPr>
            <p:ph type="title"/>
          </p:nvPr>
        </p:nvSpPr>
        <p:spPr/>
        <p:txBody>
          <a:bodyPr/>
          <a:lstStyle/>
          <a:p>
            <a:pPr eaLnBrk="1" hangingPunct="1"/>
            <a:r>
              <a:rPr lang="en-US" dirty="0" smtClean="0"/>
              <a:t>IP Datagram Header</a:t>
            </a:r>
          </a:p>
        </p:txBody>
      </p:sp>
      <p:sp>
        <p:nvSpPr>
          <p:cNvPr id="69637" name="Rectangle 3"/>
          <p:cNvSpPr>
            <a:spLocks noGrp="1" noChangeArrowheads="1"/>
          </p:cNvSpPr>
          <p:nvPr>
            <p:ph type="body" idx="1"/>
          </p:nvPr>
        </p:nvSpPr>
        <p:spPr/>
        <p:txBody>
          <a:bodyPr/>
          <a:lstStyle/>
          <a:p>
            <a:pPr lvl="1" eaLnBrk="1" hangingPunct="1"/>
            <a:r>
              <a:rPr lang="en-US" dirty="0" smtClean="0"/>
              <a:t>To distinguish fragments, each has its offset field set to the distance, measured in 8 byte units, between the beginning of the original datagram and the beginning of that particular fragment</a:t>
            </a:r>
          </a:p>
          <a:p>
            <a:pPr lvl="1" eaLnBrk="1" hangingPunct="1"/>
            <a:r>
              <a:rPr lang="en-US" dirty="0" smtClean="0"/>
              <a:t>So the first fragment has an offset of 0, the second fragment has an offset value of the payload size of the first fragment, and so on</a:t>
            </a: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70659" name="Slide Number Placeholder 5"/>
          <p:cNvSpPr>
            <a:spLocks noGrp="1"/>
          </p:cNvSpPr>
          <p:nvPr>
            <p:ph type="sldNum" sz="quarter" idx="12"/>
          </p:nvPr>
        </p:nvSpPr>
        <p:spPr>
          <a:noFill/>
        </p:spPr>
        <p:txBody>
          <a:bodyPr/>
          <a:lstStyle/>
          <a:p>
            <a:fld id="{18927AED-4993-4C75-919D-C7AFE0FB0120}" type="slidenum">
              <a:rPr lang="en-US" smtClean="0"/>
              <a:pPr/>
              <a:t>201</a:t>
            </a:fld>
            <a:endParaRPr lang="en-US" dirty="0" smtClean="0"/>
          </a:p>
        </p:txBody>
      </p:sp>
      <p:sp>
        <p:nvSpPr>
          <p:cNvPr id="70660" name="Rectangle 2"/>
          <p:cNvSpPr>
            <a:spLocks noGrp="1" noChangeArrowheads="1"/>
          </p:cNvSpPr>
          <p:nvPr>
            <p:ph type="title"/>
          </p:nvPr>
        </p:nvSpPr>
        <p:spPr/>
        <p:txBody>
          <a:bodyPr/>
          <a:lstStyle/>
          <a:p>
            <a:pPr eaLnBrk="1" hangingPunct="1"/>
            <a:r>
              <a:rPr lang="en-US" dirty="0" smtClean="0"/>
              <a:t>IP Datagram Header</a:t>
            </a:r>
          </a:p>
        </p:txBody>
      </p:sp>
      <p:graphicFrame>
        <p:nvGraphicFramePr>
          <p:cNvPr id="190499" name="Group 35"/>
          <p:cNvGraphicFramePr>
            <a:graphicFrameLocks noGrp="1"/>
          </p:cNvGraphicFramePr>
          <p:nvPr>
            <p:ph type="tbl" idx="1"/>
          </p:nvPr>
        </p:nvGraphicFramePr>
        <p:xfrm>
          <a:off x="2971800" y="1371600"/>
          <a:ext cx="3168650" cy="4754880"/>
        </p:xfrm>
        <a:graphic>
          <a:graphicData uri="http://schemas.openxmlformats.org/drawingml/2006/table">
            <a:tbl>
              <a:tblPr/>
              <a:tblGrid>
                <a:gridCol w="3168650"/>
              </a:tblGrid>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HLEN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SERVICE TYPE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TOTAL LENGTH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IDENTIFICATION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FLAG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FRAGMENT OFFSET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TTL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E1E2"/>
                    </a:solid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PROTOCOL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HEADER CHECKSUM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SOURCE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DESTINATION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IP OPTIONS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71683" name="Slide Number Placeholder 5"/>
          <p:cNvSpPr>
            <a:spLocks noGrp="1"/>
          </p:cNvSpPr>
          <p:nvPr>
            <p:ph type="sldNum" sz="quarter" idx="12"/>
          </p:nvPr>
        </p:nvSpPr>
        <p:spPr>
          <a:noFill/>
        </p:spPr>
        <p:txBody>
          <a:bodyPr/>
          <a:lstStyle/>
          <a:p>
            <a:fld id="{525A8830-3722-40C9-ACFC-751E13848CDD}" type="slidenum">
              <a:rPr lang="en-US" smtClean="0"/>
              <a:pPr/>
              <a:t>202</a:t>
            </a:fld>
            <a:endParaRPr lang="en-US" dirty="0" smtClean="0"/>
          </a:p>
        </p:txBody>
      </p:sp>
      <p:sp>
        <p:nvSpPr>
          <p:cNvPr id="71684" name="Rectangle 2"/>
          <p:cNvSpPr>
            <a:spLocks noGrp="1" noChangeArrowheads="1"/>
          </p:cNvSpPr>
          <p:nvPr>
            <p:ph type="title"/>
          </p:nvPr>
        </p:nvSpPr>
        <p:spPr/>
        <p:txBody>
          <a:bodyPr/>
          <a:lstStyle/>
          <a:p>
            <a:pPr eaLnBrk="1" hangingPunct="1"/>
            <a:r>
              <a:rPr lang="en-US" dirty="0" smtClean="0"/>
              <a:t>IP Datagram Header</a:t>
            </a:r>
          </a:p>
        </p:txBody>
      </p:sp>
      <p:sp>
        <p:nvSpPr>
          <p:cNvPr id="71685" name="Rectangle 3"/>
          <p:cNvSpPr>
            <a:spLocks noGrp="1" noChangeArrowheads="1"/>
          </p:cNvSpPr>
          <p:nvPr>
            <p:ph type="body" idx="1"/>
          </p:nvPr>
        </p:nvSpPr>
        <p:spPr/>
        <p:txBody>
          <a:bodyPr/>
          <a:lstStyle/>
          <a:p>
            <a:pPr eaLnBrk="1" hangingPunct="1"/>
            <a:r>
              <a:rPr lang="en-US" dirty="0" smtClean="0"/>
              <a:t>TTL or Time to Live</a:t>
            </a:r>
          </a:p>
          <a:p>
            <a:pPr lvl="1" eaLnBrk="1" hangingPunct="1"/>
            <a:r>
              <a:rPr lang="en-US" dirty="0" smtClean="0"/>
              <a:t>8 bits</a:t>
            </a:r>
          </a:p>
          <a:p>
            <a:pPr lvl="1" eaLnBrk="1" hangingPunct="1"/>
            <a:r>
              <a:rPr lang="en-US" dirty="0" smtClean="0"/>
              <a:t>Supposed to be in seconds, but things run so fast today it is normally hops</a:t>
            </a:r>
          </a:p>
          <a:p>
            <a:pPr lvl="1" eaLnBrk="1" hangingPunct="1"/>
            <a:r>
              <a:rPr lang="en-US" dirty="0" smtClean="0"/>
              <a:t>Each router decrements the value by 1</a:t>
            </a: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72707" name="Slide Number Placeholder 5"/>
          <p:cNvSpPr>
            <a:spLocks noGrp="1"/>
          </p:cNvSpPr>
          <p:nvPr>
            <p:ph type="sldNum" sz="quarter" idx="12"/>
          </p:nvPr>
        </p:nvSpPr>
        <p:spPr>
          <a:noFill/>
        </p:spPr>
        <p:txBody>
          <a:bodyPr/>
          <a:lstStyle/>
          <a:p>
            <a:fld id="{130E4012-D3B2-45FF-A22D-574694CFBFD6}" type="slidenum">
              <a:rPr lang="en-US" smtClean="0"/>
              <a:pPr/>
              <a:t>203</a:t>
            </a:fld>
            <a:endParaRPr lang="en-US" dirty="0" smtClean="0"/>
          </a:p>
        </p:txBody>
      </p:sp>
      <p:sp>
        <p:nvSpPr>
          <p:cNvPr id="72708" name="Rectangle 2"/>
          <p:cNvSpPr>
            <a:spLocks noGrp="1" noChangeArrowheads="1"/>
          </p:cNvSpPr>
          <p:nvPr>
            <p:ph type="title"/>
          </p:nvPr>
        </p:nvSpPr>
        <p:spPr/>
        <p:txBody>
          <a:bodyPr/>
          <a:lstStyle/>
          <a:p>
            <a:pPr eaLnBrk="1" hangingPunct="1"/>
            <a:r>
              <a:rPr lang="en-US" dirty="0" smtClean="0"/>
              <a:t>IP Datagram Header</a:t>
            </a:r>
          </a:p>
        </p:txBody>
      </p:sp>
      <p:graphicFrame>
        <p:nvGraphicFramePr>
          <p:cNvPr id="192547" name="Group 35"/>
          <p:cNvGraphicFramePr>
            <a:graphicFrameLocks noGrp="1"/>
          </p:cNvGraphicFramePr>
          <p:nvPr>
            <p:ph type="tbl" idx="1"/>
          </p:nvPr>
        </p:nvGraphicFramePr>
        <p:xfrm>
          <a:off x="2971800" y="1371600"/>
          <a:ext cx="3168650" cy="4754880"/>
        </p:xfrm>
        <a:graphic>
          <a:graphicData uri="http://schemas.openxmlformats.org/drawingml/2006/table">
            <a:tbl>
              <a:tblPr/>
              <a:tblGrid>
                <a:gridCol w="3168650"/>
              </a:tblGrid>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HLEN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SERVICE TYPE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TOTAL LENGTH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IDENTIFICATION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FLAG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FRAGMENT OFFSET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TTL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PROTOCOL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E1E2"/>
                    </a:solid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HEADER CHECKSUM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SOURCE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DESTINATION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IP OPTIONS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73731" name="Slide Number Placeholder 5"/>
          <p:cNvSpPr>
            <a:spLocks noGrp="1"/>
          </p:cNvSpPr>
          <p:nvPr>
            <p:ph type="sldNum" sz="quarter" idx="12"/>
          </p:nvPr>
        </p:nvSpPr>
        <p:spPr>
          <a:noFill/>
        </p:spPr>
        <p:txBody>
          <a:bodyPr/>
          <a:lstStyle/>
          <a:p>
            <a:fld id="{21233EC3-FB71-4754-9D03-9812F3F53C07}" type="slidenum">
              <a:rPr lang="en-US" smtClean="0"/>
              <a:pPr/>
              <a:t>204</a:t>
            </a:fld>
            <a:endParaRPr lang="en-US" dirty="0" smtClean="0"/>
          </a:p>
        </p:txBody>
      </p:sp>
      <p:sp>
        <p:nvSpPr>
          <p:cNvPr id="73732" name="Rectangle 2"/>
          <p:cNvSpPr>
            <a:spLocks noGrp="1" noChangeArrowheads="1"/>
          </p:cNvSpPr>
          <p:nvPr>
            <p:ph type="title"/>
          </p:nvPr>
        </p:nvSpPr>
        <p:spPr/>
        <p:txBody>
          <a:bodyPr/>
          <a:lstStyle/>
          <a:p>
            <a:pPr eaLnBrk="1" hangingPunct="1"/>
            <a:r>
              <a:rPr lang="en-US" dirty="0" smtClean="0"/>
              <a:t>IP Datagram Header</a:t>
            </a:r>
          </a:p>
        </p:txBody>
      </p:sp>
      <p:sp>
        <p:nvSpPr>
          <p:cNvPr id="73733" name="Rectangle 3"/>
          <p:cNvSpPr>
            <a:spLocks noGrp="1" noChangeArrowheads="1"/>
          </p:cNvSpPr>
          <p:nvPr>
            <p:ph type="body" idx="1"/>
          </p:nvPr>
        </p:nvSpPr>
        <p:spPr/>
        <p:txBody>
          <a:bodyPr/>
          <a:lstStyle/>
          <a:p>
            <a:pPr eaLnBrk="1" hangingPunct="1"/>
            <a:r>
              <a:rPr lang="en-US" dirty="0" smtClean="0"/>
              <a:t>PROTOCOL</a:t>
            </a:r>
          </a:p>
          <a:p>
            <a:pPr lvl="1" eaLnBrk="1" hangingPunct="1"/>
            <a:r>
              <a:rPr lang="en-US" dirty="0" smtClean="0"/>
              <a:t>8 bits</a:t>
            </a:r>
          </a:p>
          <a:p>
            <a:pPr lvl="1" eaLnBrk="1" hangingPunct="1"/>
            <a:r>
              <a:rPr lang="en-US" dirty="0" smtClean="0"/>
              <a:t>Indicates the higher level protocol used to create the datagram</a:t>
            </a: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74755" name="Slide Number Placeholder 5"/>
          <p:cNvSpPr>
            <a:spLocks noGrp="1"/>
          </p:cNvSpPr>
          <p:nvPr>
            <p:ph type="sldNum" sz="quarter" idx="12"/>
          </p:nvPr>
        </p:nvSpPr>
        <p:spPr>
          <a:noFill/>
        </p:spPr>
        <p:txBody>
          <a:bodyPr/>
          <a:lstStyle/>
          <a:p>
            <a:fld id="{28953ADB-51D8-42F8-99F4-4C3AC970F05D}" type="slidenum">
              <a:rPr lang="en-US" smtClean="0"/>
              <a:pPr/>
              <a:t>205</a:t>
            </a:fld>
            <a:endParaRPr lang="en-US" dirty="0" smtClean="0"/>
          </a:p>
        </p:txBody>
      </p:sp>
      <p:sp>
        <p:nvSpPr>
          <p:cNvPr id="74756" name="Rectangle 2"/>
          <p:cNvSpPr>
            <a:spLocks noGrp="1" noChangeArrowheads="1"/>
          </p:cNvSpPr>
          <p:nvPr>
            <p:ph type="title"/>
          </p:nvPr>
        </p:nvSpPr>
        <p:spPr/>
        <p:txBody>
          <a:bodyPr/>
          <a:lstStyle/>
          <a:p>
            <a:pPr eaLnBrk="1" hangingPunct="1"/>
            <a:r>
              <a:rPr lang="en-US" dirty="0" smtClean="0"/>
              <a:t>IP Datagram Header</a:t>
            </a:r>
          </a:p>
        </p:txBody>
      </p:sp>
      <p:graphicFrame>
        <p:nvGraphicFramePr>
          <p:cNvPr id="194595" name="Group 35"/>
          <p:cNvGraphicFramePr>
            <a:graphicFrameLocks noGrp="1"/>
          </p:cNvGraphicFramePr>
          <p:nvPr>
            <p:ph type="tbl" idx="1"/>
          </p:nvPr>
        </p:nvGraphicFramePr>
        <p:xfrm>
          <a:off x="2971800" y="1371600"/>
          <a:ext cx="3168650" cy="4754880"/>
        </p:xfrm>
        <a:graphic>
          <a:graphicData uri="http://schemas.openxmlformats.org/drawingml/2006/table">
            <a:tbl>
              <a:tblPr/>
              <a:tblGrid>
                <a:gridCol w="3168650"/>
              </a:tblGrid>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HLEN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SERVICE TYPE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TOTAL LENGTH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IDENTIFICATION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FLAG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FRAGMENT OFFSET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TTL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PROTOCOL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HEADER CHECKSUM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E1E2"/>
                    </a:solid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SOURCE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DESTINATION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IP OPTIONS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75779" name="Slide Number Placeholder 5"/>
          <p:cNvSpPr>
            <a:spLocks noGrp="1"/>
          </p:cNvSpPr>
          <p:nvPr>
            <p:ph type="sldNum" sz="quarter" idx="12"/>
          </p:nvPr>
        </p:nvSpPr>
        <p:spPr>
          <a:noFill/>
        </p:spPr>
        <p:txBody>
          <a:bodyPr/>
          <a:lstStyle/>
          <a:p>
            <a:fld id="{B3ACCF7C-986D-49B4-BFED-73EC274ADA10}" type="slidenum">
              <a:rPr lang="en-US" smtClean="0"/>
              <a:pPr/>
              <a:t>206</a:t>
            </a:fld>
            <a:endParaRPr lang="en-US" dirty="0" smtClean="0"/>
          </a:p>
        </p:txBody>
      </p:sp>
      <p:sp>
        <p:nvSpPr>
          <p:cNvPr id="75780" name="Rectangle 2"/>
          <p:cNvSpPr>
            <a:spLocks noGrp="1" noChangeArrowheads="1"/>
          </p:cNvSpPr>
          <p:nvPr>
            <p:ph type="title"/>
          </p:nvPr>
        </p:nvSpPr>
        <p:spPr/>
        <p:txBody>
          <a:bodyPr/>
          <a:lstStyle/>
          <a:p>
            <a:pPr eaLnBrk="1" hangingPunct="1"/>
            <a:r>
              <a:rPr lang="en-US" dirty="0" smtClean="0"/>
              <a:t>IP Datagram Header</a:t>
            </a:r>
          </a:p>
        </p:txBody>
      </p:sp>
      <p:sp>
        <p:nvSpPr>
          <p:cNvPr id="75781" name="Rectangle 3"/>
          <p:cNvSpPr>
            <a:spLocks noGrp="1" noChangeArrowheads="1"/>
          </p:cNvSpPr>
          <p:nvPr>
            <p:ph type="body" idx="1"/>
          </p:nvPr>
        </p:nvSpPr>
        <p:spPr/>
        <p:txBody>
          <a:bodyPr/>
          <a:lstStyle/>
          <a:p>
            <a:pPr eaLnBrk="1" hangingPunct="1"/>
            <a:r>
              <a:rPr lang="en-US" dirty="0" smtClean="0"/>
              <a:t>HEADER CHECKSUM</a:t>
            </a:r>
          </a:p>
          <a:p>
            <a:pPr lvl="1" eaLnBrk="1" hangingPunct="1"/>
            <a:r>
              <a:rPr lang="en-US" dirty="0" smtClean="0"/>
              <a:t>16 bits</a:t>
            </a:r>
          </a:p>
          <a:p>
            <a:pPr lvl="1" eaLnBrk="1" hangingPunct="1"/>
            <a:r>
              <a:rPr lang="en-US" dirty="0" smtClean="0"/>
              <a:t>Checks the integrity of the header itself</a:t>
            </a:r>
          </a:p>
          <a:p>
            <a:pPr lvl="1" eaLnBrk="1" hangingPunct="1"/>
            <a:r>
              <a:rPr lang="en-US" dirty="0" smtClean="0"/>
              <a:t>Not the data, the header</a:t>
            </a: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76803" name="Slide Number Placeholder 5"/>
          <p:cNvSpPr>
            <a:spLocks noGrp="1"/>
          </p:cNvSpPr>
          <p:nvPr>
            <p:ph type="sldNum" sz="quarter" idx="12"/>
          </p:nvPr>
        </p:nvSpPr>
        <p:spPr>
          <a:noFill/>
        </p:spPr>
        <p:txBody>
          <a:bodyPr/>
          <a:lstStyle/>
          <a:p>
            <a:fld id="{7A05270B-B16A-41B4-ACDA-F550D3FED60C}" type="slidenum">
              <a:rPr lang="en-US" smtClean="0"/>
              <a:pPr/>
              <a:t>207</a:t>
            </a:fld>
            <a:endParaRPr lang="en-US" dirty="0" smtClean="0"/>
          </a:p>
        </p:txBody>
      </p:sp>
      <p:sp>
        <p:nvSpPr>
          <p:cNvPr id="76804" name="Rectangle 2"/>
          <p:cNvSpPr>
            <a:spLocks noGrp="1" noChangeArrowheads="1"/>
          </p:cNvSpPr>
          <p:nvPr>
            <p:ph type="title"/>
          </p:nvPr>
        </p:nvSpPr>
        <p:spPr/>
        <p:txBody>
          <a:bodyPr/>
          <a:lstStyle/>
          <a:p>
            <a:pPr eaLnBrk="1" hangingPunct="1"/>
            <a:r>
              <a:rPr lang="en-US" dirty="0" smtClean="0"/>
              <a:t>IP Datagram Header</a:t>
            </a:r>
          </a:p>
        </p:txBody>
      </p:sp>
      <p:graphicFrame>
        <p:nvGraphicFramePr>
          <p:cNvPr id="196643" name="Group 35"/>
          <p:cNvGraphicFramePr>
            <a:graphicFrameLocks noGrp="1"/>
          </p:cNvGraphicFramePr>
          <p:nvPr>
            <p:ph type="tbl" idx="1"/>
          </p:nvPr>
        </p:nvGraphicFramePr>
        <p:xfrm>
          <a:off x="2971800" y="1371600"/>
          <a:ext cx="3168650" cy="4754880"/>
        </p:xfrm>
        <a:graphic>
          <a:graphicData uri="http://schemas.openxmlformats.org/drawingml/2006/table">
            <a:tbl>
              <a:tblPr/>
              <a:tblGrid>
                <a:gridCol w="3168650"/>
              </a:tblGrid>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HLEN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SERVICE TYPE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TOTAL LENGTH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IDENTIFICATION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FLAG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FRAGMENT OFFSET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TTL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PROTOCOL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HEADER CHECKSUM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SOURCE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E1E2"/>
                    </a:solid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DESTINATION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IP OPTIONS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77827" name="Slide Number Placeholder 5"/>
          <p:cNvSpPr>
            <a:spLocks noGrp="1"/>
          </p:cNvSpPr>
          <p:nvPr>
            <p:ph type="sldNum" sz="quarter" idx="12"/>
          </p:nvPr>
        </p:nvSpPr>
        <p:spPr>
          <a:noFill/>
        </p:spPr>
        <p:txBody>
          <a:bodyPr/>
          <a:lstStyle/>
          <a:p>
            <a:fld id="{006FE53E-2C2C-469D-9495-67C661DEF750}" type="slidenum">
              <a:rPr lang="en-US" smtClean="0"/>
              <a:pPr/>
              <a:t>208</a:t>
            </a:fld>
            <a:endParaRPr lang="en-US" dirty="0" smtClean="0"/>
          </a:p>
        </p:txBody>
      </p:sp>
      <p:sp>
        <p:nvSpPr>
          <p:cNvPr id="77828" name="Rectangle 2"/>
          <p:cNvSpPr>
            <a:spLocks noGrp="1" noChangeArrowheads="1"/>
          </p:cNvSpPr>
          <p:nvPr>
            <p:ph type="title"/>
          </p:nvPr>
        </p:nvSpPr>
        <p:spPr/>
        <p:txBody>
          <a:bodyPr/>
          <a:lstStyle/>
          <a:p>
            <a:pPr eaLnBrk="1" hangingPunct="1"/>
            <a:r>
              <a:rPr lang="en-US" dirty="0" smtClean="0"/>
              <a:t>IP Datagram Header</a:t>
            </a:r>
          </a:p>
        </p:txBody>
      </p:sp>
      <p:sp>
        <p:nvSpPr>
          <p:cNvPr id="77829" name="Rectangle 3"/>
          <p:cNvSpPr>
            <a:spLocks noGrp="1" noChangeArrowheads="1"/>
          </p:cNvSpPr>
          <p:nvPr>
            <p:ph type="body" idx="1"/>
          </p:nvPr>
        </p:nvSpPr>
        <p:spPr/>
        <p:txBody>
          <a:bodyPr/>
          <a:lstStyle/>
          <a:p>
            <a:pPr eaLnBrk="1" hangingPunct="1"/>
            <a:r>
              <a:rPr lang="en-US" dirty="0" smtClean="0"/>
              <a:t>SOURCE IP ADDRESS</a:t>
            </a:r>
          </a:p>
          <a:p>
            <a:pPr lvl="1" eaLnBrk="1" hangingPunct="1"/>
            <a:r>
              <a:rPr lang="en-US" dirty="0" smtClean="0"/>
              <a:t>32 bits</a:t>
            </a:r>
          </a:p>
          <a:p>
            <a:pPr lvl="1" eaLnBrk="1" hangingPunct="1"/>
            <a:r>
              <a:rPr lang="en-US" dirty="0" smtClean="0"/>
              <a:t>Where it came from</a:t>
            </a:r>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78851" name="Slide Number Placeholder 5"/>
          <p:cNvSpPr>
            <a:spLocks noGrp="1"/>
          </p:cNvSpPr>
          <p:nvPr>
            <p:ph type="sldNum" sz="quarter" idx="12"/>
          </p:nvPr>
        </p:nvSpPr>
        <p:spPr>
          <a:noFill/>
        </p:spPr>
        <p:txBody>
          <a:bodyPr/>
          <a:lstStyle/>
          <a:p>
            <a:fld id="{46AC6D0B-9526-4312-8F48-FCF44FAC9330}" type="slidenum">
              <a:rPr lang="en-US" smtClean="0"/>
              <a:pPr/>
              <a:t>209</a:t>
            </a:fld>
            <a:endParaRPr lang="en-US" dirty="0" smtClean="0"/>
          </a:p>
        </p:txBody>
      </p:sp>
      <p:sp>
        <p:nvSpPr>
          <p:cNvPr id="78852" name="Rectangle 2"/>
          <p:cNvSpPr>
            <a:spLocks noGrp="1" noChangeArrowheads="1"/>
          </p:cNvSpPr>
          <p:nvPr>
            <p:ph type="title"/>
          </p:nvPr>
        </p:nvSpPr>
        <p:spPr/>
        <p:txBody>
          <a:bodyPr/>
          <a:lstStyle/>
          <a:p>
            <a:pPr eaLnBrk="1" hangingPunct="1"/>
            <a:r>
              <a:rPr lang="en-US" dirty="0" smtClean="0"/>
              <a:t>IP Datagram Header</a:t>
            </a:r>
          </a:p>
        </p:txBody>
      </p:sp>
      <p:graphicFrame>
        <p:nvGraphicFramePr>
          <p:cNvPr id="198691" name="Group 35"/>
          <p:cNvGraphicFramePr>
            <a:graphicFrameLocks noGrp="1"/>
          </p:cNvGraphicFramePr>
          <p:nvPr>
            <p:ph type="tbl" idx="1"/>
          </p:nvPr>
        </p:nvGraphicFramePr>
        <p:xfrm>
          <a:off x="2971800" y="1371600"/>
          <a:ext cx="3168650" cy="4754880"/>
        </p:xfrm>
        <a:graphic>
          <a:graphicData uri="http://schemas.openxmlformats.org/drawingml/2006/table">
            <a:tbl>
              <a:tblPr/>
              <a:tblGrid>
                <a:gridCol w="3168650"/>
              </a:tblGrid>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HLEN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SERVICE TYPE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TOTAL LENGTH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IDENTIFICATION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FLAG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FRAGMENT OFFSET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TTL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PROTOCOL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HEADER CHECKSUM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SOURCE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DESTINATION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E1E2"/>
                    </a:solid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IP OPTIONS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45059" name="Slide Number Placeholder 5"/>
          <p:cNvSpPr>
            <a:spLocks noGrp="1"/>
          </p:cNvSpPr>
          <p:nvPr>
            <p:ph type="sldNum" sz="quarter" idx="12"/>
          </p:nvPr>
        </p:nvSpPr>
        <p:spPr>
          <a:noFill/>
        </p:spPr>
        <p:txBody>
          <a:bodyPr/>
          <a:lstStyle/>
          <a:p>
            <a:fld id="{335EC046-AA59-4760-A136-20CCDF8D6636}" type="slidenum">
              <a:rPr lang="en-US" smtClean="0"/>
              <a:pPr/>
              <a:t>21</a:t>
            </a:fld>
            <a:endParaRPr lang="en-US" dirty="0" smtClean="0"/>
          </a:p>
        </p:txBody>
      </p:sp>
      <p:sp>
        <p:nvSpPr>
          <p:cNvPr id="45060" name="Rectangle 2"/>
          <p:cNvSpPr>
            <a:spLocks noGrp="1" noChangeArrowheads="1"/>
          </p:cNvSpPr>
          <p:nvPr>
            <p:ph type="title"/>
          </p:nvPr>
        </p:nvSpPr>
        <p:spPr/>
        <p:txBody>
          <a:bodyPr/>
          <a:lstStyle/>
          <a:p>
            <a:pPr eaLnBrk="1" hangingPunct="1"/>
            <a:r>
              <a:rPr lang="en-US" dirty="0" smtClean="0"/>
              <a:t>Routers and Intersections</a:t>
            </a:r>
          </a:p>
        </p:txBody>
      </p:sp>
      <p:pic>
        <p:nvPicPr>
          <p:cNvPr id="45061" name="Picture 4"/>
          <p:cNvPicPr>
            <a:picLocks noChangeAspect="1" noChangeArrowheads="1"/>
          </p:cNvPicPr>
          <p:nvPr/>
        </p:nvPicPr>
        <p:blipFill>
          <a:blip r:embed="rId2" cstate="print"/>
          <a:srcRect l="14000" t="44667" r="35001" b="4666"/>
          <a:stretch>
            <a:fillRect/>
          </a:stretch>
        </p:blipFill>
        <p:spPr bwMode="auto">
          <a:xfrm>
            <a:off x="1524000" y="1585913"/>
            <a:ext cx="6096000" cy="4541837"/>
          </a:xfrm>
          <a:prstGeom prst="rect">
            <a:avLst/>
          </a:prstGeom>
          <a:noFill/>
          <a:ln w="9525">
            <a:noFill/>
            <a:miter lim="800000"/>
            <a:headEnd/>
            <a:tailEnd/>
          </a:ln>
        </p:spPr>
      </p:pic>
      <p:sp>
        <p:nvSpPr>
          <p:cNvPr id="45062" name="Text Box 5"/>
          <p:cNvSpPr txBox="1">
            <a:spLocks noChangeArrowheads="1"/>
          </p:cNvSpPr>
          <p:nvPr/>
        </p:nvSpPr>
        <p:spPr bwMode="auto">
          <a:xfrm>
            <a:off x="5410200" y="2971800"/>
            <a:ext cx="1905000" cy="366713"/>
          </a:xfrm>
          <a:prstGeom prst="rect">
            <a:avLst/>
          </a:prstGeom>
          <a:solidFill>
            <a:schemeClr val="bg1"/>
          </a:solidFill>
          <a:ln w="9525">
            <a:noFill/>
            <a:miter lim="800000"/>
            <a:headEnd/>
            <a:tailEnd/>
          </a:ln>
        </p:spPr>
        <p:txBody>
          <a:bodyPr>
            <a:spAutoFit/>
          </a:bodyPr>
          <a:lstStyle/>
          <a:p>
            <a:pPr algn="ctr">
              <a:spcBef>
                <a:spcPct val="50000"/>
              </a:spcBef>
            </a:pPr>
            <a:r>
              <a:rPr lang="en-US" dirty="0"/>
              <a:t>INTERSECTION</a:t>
            </a:r>
          </a:p>
        </p:txBody>
      </p:sp>
      <p:sp>
        <p:nvSpPr>
          <p:cNvPr id="45063" name="Line 6"/>
          <p:cNvSpPr>
            <a:spLocks noChangeShapeType="1"/>
          </p:cNvSpPr>
          <p:nvPr/>
        </p:nvSpPr>
        <p:spPr bwMode="auto">
          <a:xfrm flipH="1">
            <a:off x="5943600" y="3429000"/>
            <a:ext cx="457200" cy="990600"/>
          </a:xfrm>
          <a:prstGeom prst="line">
            <a:avLst/>
          </a:prstGeom>
          <a:noFill/>
          <a:ln w="63500">
            <a:solidFill>
              <a:schemeClr val="bg1"/>
            </a:solidFill>
            <a:round/>
            <a:headEnd/>
            <a:tailEnd type="triangle" w="med" len="med"/>
          </a:ln>
        </p:spPr>
        <p:txBody>
          <a:bodyPr/>
          <a:lstStyle/>
          <a:p>
            <a:endParaRPr lang="en-US" dirty="0"/>
          </a:p>
        </p:txBody>
      </p:sp>
      <p:sp>
        <p:nvSpPr>
          <p:cNvPr id="45064" name="Text Box 7"/>
          <p:cNvSpPr txBox="1">
            <a:spLocks noChangeArrowheads="1"/>
          </p:cNvSpPr>
          <p:nvPr/>
        </p:nvSpPr>
        <p:spPr bwMode="auto">
          <a:xfrm>
            <a:off x="1981200" y="2209800"/>
            <a:ext cx="1905000" cy="915988"/>
          </a:xfrm>
          <a:prstGeom prst="rect">
            <a:avLst/>
          </a:prstGeom>
          <a:solidFill>
            <a:schemeClr val="bg1"/>
          </a:solidFill>
          <a:ln w="9525">
            <a:noFill/>
            <a:miter lim="800000"/>
            <a:headEnd/>
            <a:tailEnd/>
          </a:ln>
        </p:spPr>
        <p:txBody>
          <a:bodyPr>
            <a:spAutoFit/>
          </a:bodyPr>
          <a:lstStyle/>
          <a:p>
            <a:pPr algn="ctr">
              <a:spcBef>
                <a:spcPct val="50000"/>
              </a:spcBef>
            </a:pPr>
            <a:r>
              <a:rPr lang="en-US" dirty="0"/>
              <a:t>DEVRY BUILDING AT 4800 REGENT</a:t>
            </a:r>
          </a:p>
        </p:txBody>
      </p:sp>
      <p:sp>
        <p:nvSpPr>
          <p:cNvPr id="45065" name="Line 8"/>
          <p:cNvSpPr>
            <a:spLocks noChangeShapeType="1"/>
          </p:cNvSpPr>
          <p:nvPr/>
        </p:nvSpPr>
        <p:spPr bwMode="auto">
          <a:xfrm flipV="1">
            <a:off x="3962400" y="2667000"/>
            <a:ext cx="762000" cy="76200"/>
          </a:xfrm>
          <a:prstGeom prst="line">
            <a:avLst/>
          </a:prstGeom>
          <a:noFill/>
          <a:ln w="63500">
            <a:solidFill>
              <a:schemeClr val="bg1"/>
            </a:solidFill>
            <a:round/>
            <a:headEnd/>
            <a:tailEnd type="triangle" w="med" len="med"/>
          </a:ln>
        </p:spPr>
        <p:txBody>
          <a:bodyPr/>
          <a:lstStyle/>
          <a:p>
            <a:endParaRPr lang="en-US" dirty="0"/>
          </a:p>
        </p:txBody>
      </p:sp>
      <p:sp>
        <p:nvSpPr>
          <p:cNvPr id="45066" name="Text Box 9"/>
          <p:cNvSpPr txBox="1">
            <a:spLocks noChangeArrowheads="1"/>
          </p:cNvSpPr>
          <p:nvPr/>
        </p:nvSpPr>
        <p:spPr bwMode="auto">
          <a:xfrm>
            <a:off x="5562600" y="1676400"/>
            <a:ext cx="1905000" cy="366713"/>
          </a:xfrm>
          <a:prstGeom prst="rect">
            <a:avLst/>
          </a:prstGeom>
          <a:solidFill>
            <a:schemeClr val="bg1"/>
          </a:solidFill>
          <a:ln w="9525">
            <a:noFill/>
            <a:miter lim="800000"/>
            <a:headEnd/>
            <a:tailEnd/>
          </a:ln>
        </p:spPr>
        <p:txBody>
          <a:bodyPr>
            <a:spAutoFit/>
          </a:bodyPr>
          <a:lstStyle/>
          <a:p>
            <a:pPr algn="ctr">
              <a:spcBef>
                <a:spcPct val="50000"/>
              </a:spcBef>
            </a:pPr>
            <a:r>
              <a:rPr lang="en-US" dirty="0"/>
              <a:t>REGENT</a:t>
            </a:r>
          </a:p>
        </p:txBody>
      </p:sp>
      <p:sp>
        <p:nvSpPr>
          <p:cNvPr id="45067" name="Line 10"/>
          <p:cNvSpPr>
            <a:spLocks noChangeShapeType="1"/>
          </p:cNvSpPr>
          <p:nvPr/>
        </p:nvSpPr>
        <p:spPr bwMode="auto">
          <a:xfrm flipH="1">
            <a:off x="5257800" y="2133600"/>
            <a:ext cx="1524000" cy="609600"/>
          </a:xfrm>
          <a:prstGeom prst="line">
            <a:avLst/>
          </a:prstGeom>
          <a:noFill/>
          <a:ln w="63500">
            <a:solidFill>
              <a:schemeClr val="bg1"/>
            </a:solidFill>
            <a:round/>
            <a:headEnd/>
            <a:tailEnd type="triangle" w="med" len="med"/>
          </a:ln>
        </p:spPr>
        <p:txBody>
          <a:bodyPr/>
          <a:lstStyle/>
          <a:p>
            <a:endParaRPr lang="en-US" dirty="0"/>
          </a:p>
        </p:txBody>
      </p:sp>
      <p:sp>
        <p:nvSpPr>
          <p:cNvPr id="45068" name="Text Box 11"/>
          <p:cNvSpPr txBox="1">
            <a:spLocks noChangeArrowheads="1"/>
          </p:cNvSpPr>
          <p:nvPr/>
        </p:nvSpPr>
        <p:spPr bwMode="auto">
          <a:xfrm>
            <a:off x="2895600" y="4038600"/>
            <a:ext cx="1905000" cy="366713"/>
          </a:xfrm>
          <a:prstGeom prst="rect">
            <a:avLst/>
          </a:prstGeom>
          <a:solidFill>
            <a:schemeClr val="bg1"/>
          </a:solidFill>
          <a:ln w="9525">
            <a:noFill/>
            <a:miter lim="800000"/>
            <a:headEnd/>
            <a:tailEnd/>
          </a:ln>
        </p:spPr>
        <p:txBody>
          <a:bodyPr>
            <a:spAutoFit/>
          </a:bodyPr>
          <a:lstStyle/>
          <a:p>
            <a:pPr algn="ctr">
              <a:spcBef>
                <a:spcPct val="50000"/>
              </a:spcBef>
            </a:pPr>
            <a:r>
              <a:rPr lang="en-US" dirty="0"/>
              <a:t>FREEPORT</a:t>
            </a:r>
          </a:p>
        </p:txBody>
      </p:sp>
      <p:sp>
        <p:nvSpPr>
          <p:cNvPr id="45069" name="Line 12"/>
          <p:cNvSpPr>
            <a:spLocks noChangeShapeType="1"/>
          </p:cNvSpPr>
          <p:nvPr/>
        </p:nvSpPr>
        <p:spPr bwMode="auto">
          <a:xfrm>
            <a:off x="3733800" y="4495800"/>
            <a:ext cx="1828800" cy="457200"/>
          </a:xfrm>
          <a:prstGeom prst="line">
            <a:avLst/>
          </a:prstGeom>
          <a:noFill/>
          <a:ln w="63500">
            <a:solidFill>
              <a:schemeClr val="bg1"/>
            </a:solidFill>
            <a:round/>
            <a:headEnd/>
            <a:tailEnd type="triangle" w="med" len="med"/>
          </a:ln>
        </p:spPr>
        <p:txBody>
          <a:bodyPr/>
          <a:lstStyle/>
          <a:p>
            <a:endParaRPr lang="en-US" dirty="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79875" name="Slide Number Placeholder 5"/>
          <p:cNvSpPr>
            <a:spLocks noGrp="1"/>
          </p:cNvSpPr>
          <p:nvPr>
            <p:ph type="sldNum" sz="quarter" idx="12"/>
          </p:nvPr>
        </p:nvSpPr>
        <p:spPr>
          <a:noFill/>
        </p:spPr>
        <p:txBody>
          <a:bodyPr/>
          <a:lstStyle/>
          <a:p>
            <a:fld id="{4F02CD58-FC20-4256-8BE2-1AB361AD2111}" type="slidenum">
              <a:rPr lang="en-US" smtClean="0"/>
              <a:pPr/>
              <a:t>210</a:t>
            </a:fld>
            <a:endParaRPr lang="en-US" dirty="0" smtClean="0"/>
          </a:p>
        </p:txBody>
      </p:sp>
      <p:sp>
        <p:nvSpPr>
          <p:cNvPr id="79876" name="Rectangle 2"/>
          <p:cNvSpPr>
            <a:spLocks noGrp="1" noChangeArrowheads="1"/>
          </p:cNvSpPr>
          <p:nvPr>
            <p:ph type="title"/>
          </p:nvPr>
        </p:nvSpPr>
        <p:spPr/>
        <p:txBody>
          <a:bodyPr/>
          <a:lstStyle/>
          <a:p>
            <a:pPr eaLnBrk="1" hangingPunct="1"/>
            <a:r>
              <a:rPr lang="en-US" dirty="0" smtClean="0"/>
              <a:t>IP Datagram Header</a:t>
            </a:r>
          </a:p>
        </p:txBody>
      </p:sp>
      <p:sp>
        <p:nvSpPr>
          <p:cNvPr id="79877" name="Rectangle 3"/>
          <p:cNvSpPr>
            <a:spLocks noGrp="1" noChangeArrowheads="1"/>
          </p:cNvSpPr>
          <p:nvPr>
            <p:ph type="body" idx="1"/>
          </p:nvPr>
        </p:nvSpPr>
        <p:spPr/>
        <p:txBody>
          <a:bodyPr/>
          <a:lstStyle/>
          <a:p>
            <a:pPr eaLnBrk="1" hangingPunct="1"/>
            <a:r>
              <a:rPr lang="en-US" dirty="0" smtClean="0"/>
              <a:t>DESTINATION IP ADDRESS</a:t>
            </a:r>
          </a:p>
          <a:p>
            <a:pPr lvl="1" eaLnBrk="1" hangingPunct="1"/>
            <a:r>
              <a:rPr lang="en-US" dirty="0" smtClean="0"/>
              <a:t>32 bits</a:t>
            </a:r>
          </a:p>
          <a:p>
            <a:pPr lvl="1" eaLnBrk="1" hangingPunct="1"/>
            <a:r>
              <a:rPr lang="en-US" dirty="0" smtClean="0"/>
              <a:t>Where its going</a:t>
            </a: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80899" name="Slide Number Placeholder 5"/>
          <p:cNvSpPr>
            <a:spLocks noGrp="1"/>
          </p:cNvSpPr>
          <p:nvPr>
            <p:ph type="sldNum" sz="quarter" idx="12"/>
          </p:nvPr>
        </p:nvSpPr>
        <p:spPr>
          <a:noFill/>
        </p:spPr>
        <p:txBody>
          <a:bodyPr/>
          <a:lstStyle/>
          <a:p>
            <a:fld id="{01C70B06-600B-47EF-978E-BE42322B18AE}" type="slidenum">
              <a:rPr lang="en-US" smtClean="0"/>
              <a:pPr/>
              <a:t>211</a:t>
            </a:fld>
            <a:endParaRPr lang="en-US" dirty="0" smtClean="0"/>
          </a:p>
        </p:txBody>
      </p:sp>
      <p:sp>
        <p:nvSpPr>
          <p:cNvPr id="80900" name="Rectangle 2"/>
          <p:cNvSpPr>
            <a:spLocks noGrp="1" noChangeArrowheads="1"/>
          </p:cNvSpPr>
          <p:nvPr>
            <p:ph type="title"/>
          </p:nvPr>
        </p:nvSpPr>
        <p:spPr/>
        <p:txBody>
          <a:bodyPr/>
          <a:lstStyle/>
          <a:p>
            <a:pPr eaLnBrk="1" hangingPunct="1"/>
            <a:r>
              <a:rPr lang="en-US" dirty="0" smtClean="0"/>
              <a:t>IP Datagram Header</a:t>
            </a:r>
          </a:p>
        </p:txBody>
      </p:sp>
      <p:graphicFrame>
        <p:nvGraphicFramePr>
          <p:cNvPr id="200739" name="Group 35"/>
          <p:cNvGraphicFramePr>
            <a:graphicFrameLocks noGrp="1"/>
          </p:cNvGraphicFramePr>
          <p:nvPr>
            <p:ph type="tbl" idx="1"/>
          </p:nvPr>
        </p:nvGraphicFramePr>
        <p:xfrm>
          <a:off x="2971800" y="1371600"/>
          <a:ext cx="3219450" cy="4754880"/>
        </p:xfrm>
        <a:graphic>
          <a:graphicData uri="http://schemas.openxmlformats.org/drawingml/2006/table">
            <a:tbl>
              <a:tblPr/>
              <a:tblGrid>
                <a:gridCol w="3219450"/>
              </a:tblGrid>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VERS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HLEN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SERVICE TYPE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TOTAL LENGTH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IDENTIFICATION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FLAG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FRAGMENT OFFSET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TTL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PROTOCOL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HEADER CHECKSUM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SOURCE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DESTINATION IP ADDRESS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IP OPTIONS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8E1E2"/>
                    </a:solidFill>
                  </a:tcPr>
                </a:tc>
              </a:tr>
            </a:tbl>
          </a:graphicData>
        </a:graphic>
      </p:graphicFrame>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81923" name="Slide Number Placeholder 5"/>
          <p:cNvSpPr>
            <a:spLocks noGrp="1"/>
          </p:cNvSpPr>
          <p:nvPr>
            <p:ph type="sldNum" sz="quarter" idx="12"/>
          </p:nvPr>
        </p:nvSpPr>
        <p:spPr>
          <a:noFill/>
        </p:spPr>
        <p:txBody>
          <a:bodyPr/>
          <a:lstStyle/>
          <a:p>
            <a:fld id="{92F95FA2-69F5-49BF-8808-B24B7435BEF6}" type="slidenum">
              <a:rPr lang="en-US" smtClean="0"/>
              <a:pPr/>
              <a:t>212</a:t>
            </a:fld>
            <a:endParaRPr lang="en-US" dirty="0" smtClean="0"/>
          </a:p>
        </p:txBody>
      </p:sp>
      <p:sp>
        <p:nvSpPr>
          <p:cNvPr id="81924" name="Rectangle 2"/>
          <p:cNvSpPr>
            <a:spLocks noGrp="1" noChangeArrowheads="1"/>
          </p:cNvSpPr>
          <p:nvPr>
            <p:ph type="title"/>
          </p:nvPr>
        </p:nvSpPr>
        <p:spPr/>
        <p:txBody>
          <a:bodyPr/>
          <a:lstStyle/>
          <a:p>
            <a:pPr eaLnBrk="1" hangingPunct="1"/>
            <a:r>
              <a:rPr lang="en-US" dirty="0" smtClean="0"/>
              <a:t>IP Datagram Header</a:t>
            </a:r>
          </a:p>
        </p:txBody>
      </p:sp>
      <p:sp>
        <p:nvSpPr>
          <p:cNvPr id="81925" name="Rectangle 3"/>
          <p:cNvSpPr>
            <a:spLocks noGrp="1" noChangeArrowheads="1"/>
          </p:cNvSpPr>
          <p:nvPr>
            <p:ph type="body" idx="1"/>
          </p:nvPr>
        </p:nvSpPr>
        <p:spPr/>
        <p:txBody>
          <a:bodyPr/>
          <a:lstStyle/>
          <a:p>
            <a:pPr eaLnBrk="1" hangingPunct="1"/>
            <a:r>
              <a:rPr lang="en-US" dirty="0" smtClean="0"/>
              <a:t>IP OPTIONS</a:t>
            </a:r>
          </a:p>
          <a:p>
            <a:pPr lvl="1" eaLnBrk="1" hangingPunct="1"/>
            <a:r>
              <a:rPr lang="en-US" dirty="0" smtClean="0"/>
              <a:t>24 bits</a:t>
            </a:r>
          </a:p>
          <a:p>
            <a:pPr lvl="1" eaLnBrk="1" hangingPunct="1"/>
            <a:r>
              <a:rPr lang="en-US" dirty="0" smtClean="0"/>
              <a:t>Not used except in testing</a:t>
            </a:r>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82947" name="Slide Number Placeholder 5"/>
          <p:cNvSpPr>
            <a:spLocks noGrp="1"/>
          </p:cNvSpPr>
          <p:nvPr>
            <p:ph type="sldNum" sz="quarter" idx="12"/>
          </p:nvPr>
        </p:nvSpPr>
        <p:spPr>
          <a:noFill/>
        </p:spPr>
        <p:txBody>
          <a:bodyPr/>
          <a:lstStyle/>
          <a:p>
            <a:fld id="{6AA7400D-5D66-4DF3-91B8-B9CABB675237}" type="slidenum">
              <a:rPr lang="en-US" smtClean="0"/>
              <a:pPr/>
              <a:t>213</a:t>
            </a:fld>
            <a:endParaRPr lang="en-US" dirty="0" smtClean="0"/>
          </a:p>
        </p:txBody>
      </p:sp>
      <p:sp>
        <p:nvSpPr>
          <p:cNvPr id="82948" name="Rectangle 2"/>
          <p:cNvSpPr>
            <a:spLocks noGrp="1" noChangeArrowheads="1"/>
          </p:cNvSpPr>
          <p:nvPr>
            <p:ph type="title"/>
          </p:nvPr>
        </p:nvSpPr>
        <p:spPr/>
        <p:txBody>
          <a:bodyPr/>
          <a:lstStyle/>
          <a:p>
            <a:pPr eaLnBrk="1" hangingPunct="1"/>
            <a:r>
              <a:rPr lang="en-US" dirty="0" smtClean="0"/>
              <a:t>IP Datagram Header</a:t>
            </a:r>
          </a:p>
        </p:txBody>
      </p:sp>
      <p:sp>
        <p:nvSpPr>
          <p:cNvPr id="82949" name="Rectangle 3"/>
          <p:cNvSpPr>
            <a:spLocks noGrp="1" noChangeArrowheads="1"/>
          </p:cNvSpPr>
          <p:nvPr>
            <p:ph type="body" idx="1"/>
          </p:nvPr>
        </p:nvSpPr>
        <p:spPr/>
        <p:txBody>
          <a:bodyPr/>
          <a:lstStyle/>
          <a:p>
            <a:pPr eaLnBrk="1" hangingPunct="1"/>
            <a:r>
              <a:rPr lang="en-US" dirty="0" smtClean="0"/>
              <a:t>PADDING</a:t>
            </a:r>
          </a:p>
          <a:p>
            <a:pPr lvl="1" eaLnBrk="1" hangingPunct="1"/>
            <a:r>
              <a:rPr lang="en-US" dirty="0" smtClean="0"/>
              <a:t>8 bits</a:t>
            </a:r>
          </a:p>
          <a:p>
            <a:pPr lvl="1" eaLnBrk="1" hangingPunct="1"/>
            <a:r>
              <a:rPr lang="en-US" dirty="0" smtClean="0"/>
              <a:t>To bring the datagram up to a minimum size</a:t>
            </a:r>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83971" name="Slide Number Placeholder 5"/>
          <p:cNvSpPr>
            <a:spLocks noGrp="1"/>
          </p:cNvSpPr>
          <p:nvPr>
            <p:ph type="sldNum" sz="quarter" idx="12"/>
          </p:nvPr>
        </p:nvSpPr>
        <p:spPr>
          <a:noFill/>
        </p:spPr>
        <p:txBody>
          <a:bodyPr/>
          <a:lstStyle/>
          <a:p>
            <a:fld id="{595ACE18-7E7F-457C-9279-273EC0E9AEBA}" type="slidenum">
              <a:rPr lang="en-US" smtClean="0"/>
              <a:pPr/>
              <a:t>214</a:t>
            </a:fld>
            <a:endParaRPr lang="en-US" dirty="0" smtClean="0"/>
          </a:p>
        </p:txBody>
      </p:sp>
      <p:sp>
        <p:nvSpPr>
          <p:cNvPr id="83972" name="Rectangle 2"/>
          <p:cNvSpPr>
            <a:spLocks noGrp="1" noChangeArrowheads="1"/>
          </p:cNvSpPr>
          <p:nvPr>
            <p:ph type="title"/>
          </p:nvPr>
        </p:nvSpPr>
        <p:spPr/>
        <p:txBody>
          <a:bodyPr/>
          <a:lstStyle/>
          <a:p>
            <a:pPr eaLnBrk="1" hangingPunct="1"/>
            <a:r>
              <a:rPr lang="en-US" dirty="0" smtClean="0"/>
              <a:t>IP Datagram Header</a:t>
            </a:r>
          </a:p>
        </p:txBody>
      </p:sp>
      <p:sp>
        <p:nvSpPr>
          <p:cNvPr id="83973" name="Rectangle 3"/>
          <p:cNvSpPr>
            <a:spLocks noGrp="1" noChangeArrowheads="1"/>
          </p:cNvSpPr>
          <p:nvPr>
            <p:ph type="body" idx="1"/>
          </p:nvPr>
        </p:nvSpPr>
        <p:spPr/>
        <p:txBody>
          <a:bodyPr/>
          <a:lstStyle/>
          <a:p>
            <a:pPr eaLnBrk="1" hangingPunct="1"/>
            <a:r>
              <a:rPr lang="en-US" dirty="0" smtClean="0"/>
              <a:t>DATA</a:t>
            </a:r>
          </a:p>
          <a:p>
            <a:pPr lvl="1" eaLnBrk="1" hangingPunct="1"/>
            <a:r>
              <a:rPr lang="en-US" dirty="0" smtClean="0"/>
              <a:t>Size varies</a:t>
            </a:r>
          </a:p>
          <a:p>
            <a:pPr lvl="1" eaLnBrk="1" hangingPunct="1"/>
            <a:r>
              <a:rPr lang="en-US" dirty="0" smtClean="0"/>
              <a:t>The important stuff</a:t>
            </a: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65539" name="Slide Number Placeholder 5"/>
          <p:cNvSpPr>
            <a:spLocks noGrp="1"/>
          </p:cNvSpPr>
          <p:nvPr>
            <p:ph type="sldNum" sz="quarter" idx="12"/>
          </p:nvPr>
        </p:nvSpPr>
        <p:spPr>
          <a:noFill/>
        </p:spPr>
        <p:txBody>
          <a:bodyPr/>
          <a:lstStyle/>
          <a:p>
            <a:fld id="{DDD9A7D0-23AC-4756-9397-081C113ED668}" type="slidenum">
              <a:rPr lang="en-US" smtClean="0"/>
              <a:pPr/>
              <a:t>215</a:t>
            </a:fld>
            <a:endParaRPr lang="en-US" dirty="0" smtClean="0"/>
          </a:p>
        </p:txBody>
      </p:sp>
      <p:sp>
        <p:nvSpPr>
          <p:cNvPr id="65540" name="Rectangle 2"/>
          <p:cNvSpPr>
            <a:spLocks noGrp="1" noChangeArrowheads="1"/>
          </p:cNvSpPr>
          <p:nvPr>
            <p:ph type="title"/>
          </p:nvPr>
        </p:nvSpPr>
        <p:spPr/>
        <p:txBody>
          <a:bodyPr/>
          <a:lstStyle/>
          <a:p>
            <a:pPr eaLnBrk="1" hangingPunct="1"/>
            <a:r>
              <a:rPr lang="en-US" dirty="0" smtClean="0">
                <a:cs typeface="Arial" charset="0"/>
              </a:rPr>
              <a:t>Ethernet II Frame Format</a:t>
            </a:r>
          </a:p>
        </p:txBody>
      </p:sp>
      <p:graphicFrame>
        <p:nvGraphicFramePr>
          <p:cNvPr id="164894" name="Group 30"/>
          <p:cNvGraphicFramePr>
            <a:graphicFrameLocks noGrp="1"/>
          </p:cNvGraphicFramePr>
          <p:nvPr>
            <p:ph type="tbl" idx="1"/>
          </p:nvPr>
        </p:nvGraphicFramePr>
        <p:xfrm>
          <a:off x="2320925" y="1600200"/>
          <a:ext cx="4510088" cy="2959101"/>
        </p:xfrm>
        <a:graphic>
          <a:graphicData uri="http://schemas.openxmlformats.org/drawingml/2006/table">
            <a:tbl>
              <a:tblPr/>
              <a:tblGrid>
                <a:gridCol w="3238500"/>
                <a:gridCol w="1271588"/>
              </a:tblGrid>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Field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Bytes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2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Preamble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3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Destination Address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2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Source Address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2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Type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3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Data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46-1500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2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Frame Check Sequence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66563" name="Slide Number Placeholder 5"/>
          <p:cNvSpPr>
            <a:spLocks noGrp="1"/>
          </p:cNvSpPr>
          <p:nvPr>
            <p:ph type="sldNum" sz="quarter" idx="12"/>
          </p:nvPr>
        </p:nvSpPr>
        <p:spPr>
          <a:noFill/>
        </p:spPr>
        <p:txBody>
          <a:bodyPr/>
          <a:lstStyle/>
          <a:p>
            <a:fld id="{E22B9327-A886-45B4-AC93-6184BF32D8B5}" type="slidenum">
              <a:rPr lang="en-US" smtClean="0"/>
              <a:pPr/>
              <a:t>216</a:t>
            </a:fld>
            <a:endParaRPr lang="en-US" dirty="0" smtClean="0"/>
          </a:p>
        </p:txBody>
      </p:sp>
      <p:sp>
        <p:nvSpPr>
          <p:cNvPr id="66564" name="Rectangle 2"/>
          <p:cNvSpPr>
            <a:spLocks noGrp="1" noChangeArrowheads="1"/>
          </p:cNvSpPr>
          <p:nvPr>
            <p:ph type="title"/>
          </p:nvPr>
        </p:nvSpPr>
        <p:spPr/>
        <p:txBody>
          <a:bodyPr/>
          <a:lstStyle/>
          <a:p>
            <a:pPr eaLnBrk="1" hangingPunct="1"/>
            <a:r>
              <a:rPr lang="en-US" dirty="0" smtClean="0"/>
              <a:t>Ethernet II Frame Format</a:t>
            </a:r>
          </a:p>
        </p:txBody>
      </p:sp>
      <p:sp>
        <p:nvSpPr>
          <p:cNvPr id="66565" name="Rectangle 3"/>
          <p:cNvSpPr>
            <a:spLocks noGrp="1" noChangeArrowheads="1"/>
          </p:cNvSpPr>
          <p:nvPr>
            <p:ph type="body" idx="1"/>
          </p:nvPr>
        </p:nvSpPr>
        <p:spPr/>
        <p:txBody>
          <a:bodyPr/>
          <a:lstStyle/>
          <a:p>
            <a:pPr eaLnBrk="1" hangingPunct="1"/>
            <a:r>
              <a:rPr lang="en-US" dirty="0" smtClean="0"/>
              <a:t>Preamble</a:t>
            </a:r>
          </a:p>
          <a:p>
            <a:pPr lvl="1" eaLnBrk="1" hangingPunct="1"/>
            <a:r>
              <a:rPr lang="en-US" dirty="0" smtClean="0">
                <a:cs typeface="Times New Roman" pitchFamily="18" charset="0"/>
              </a:rPr>
              <a:t>This is a sequence of 7 bytes or 56 bits of alternating ones and zeros</a:t>
            </a:r>
          </a:p>
          <a:p>
            <a:pPr lvl="1" eaLnBrk="1" hangingPunct="1"/>
            <a:r>
              <a:rPr lang="en-US" dirty="0" smtClean="0">
                <a:cs typeface="Times New Roman" pitchFamily="18" charset="0"/>
              </a:rPr>
              <a:t>It is used for synchronization</a:t>
            </a:r>
          </a:p>
          <a:p>
            <a:pPr lvl="1" eaLnBrk="1" hangingPunct="1"/>
            <a:r>
              <a:rPr lang="en-US" dirty="0" smtClean="0">
                <a:cs typeface="Times New Roman" pitchFamily="18" charset="0"/>
              </a:rPr>
              <a:t>It gives components time to detect the signal, and be ready before the frame arrives</a:t>
            </a:r>
          </a:p>
          <a:p>
            <a:pPr lvl="1" eaLnBrk="1" hangingPunct="1"/>
            <a:r>
              <a:rPr lang="en-US" dirty="0" smtClean="0">
                <a:cs typeface="Times New Roman" pitchFamily="18" charset="0"/>
              </a:rPr>
              <a:t>It was set at this length because it originally took the equipment this long to sync up</a:t>
            </a:r>
          </a:p>
          <a:p>
            <a:pPr lvl="1" eaLnBrk="1" hangingPunct="1"/>
            <a:r>
              <a:rPr lang="en-US" dirty="0" smtClean="0">
                <a:cs typeface="Times New Roman" pitchFamily="18" charset="0"/>
              </a:rPr>
              <a:t>A preamble is not required for speeds above 10 Mbps</a:t>
            </a: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67587" name="Slide Number Placeholder 5"/>
          <p:cNvSpPr>
            <a:spLocks noGrp="1"/>
          </p:cNvSpPr>
          <p:nvPr>
            <p:ph type="sldNum" sz="quarter" idx="12"/>
          </p:nvPr>
        </p:nvSpPr>
        <p:spPr>
          <a:noFill/>
        </p:spPr>
        <p:txBody>
          <a:bodyPr/>
          <a:lstStyle/>
          <a:p>
            <a:fld id="{957E4CAC-5365-4933-8EA0-EE5B13484D23}" type="slidenum">
              <a:rPr lang="en-US" smtClean="0"/>
              <a:pPr/>
              <a:t>217</a:t>
            </a:fld>
            <a:endParaRPr lang="en-US" dirty="0" smtClean="0"/>
          </a:p>
        </p:txBody>
      </p:sp>
      <p:sp>
        <p:nvSpPr>
          <p:cNvPr id="67588" name="Rectangle 2"/>
          <p:cNvSpPr>
            <a:spLocks noGrp="1" noChangeArrowheads="1"/>
          </p:cNvSpPr>
          <p:nvPr>
            <p:ph type="title"/>
          </p:nvPr>
        </p:nvSpPr>
        <p:spPr/>
        <p:txBody>
          <a:bodyPr/>
          <a:lstStyle/>
          <a:p>
            <a:pPr eaLnBrk="1" hangingPunct="1"/>
            <a:r>
              <a:rPr lang="en-US" dirty="0" smtClean="0"/>
              <a:t>Ethernet II Frame Format</a:t>
            </a:r>
          </a:p>
        </p:txBody>
      </p:sp>
      <p:sp>
        <p:nvSpPr>
          <p:cNvPr id="67589" name="Rectangle 3"/>
          <p:cNvSpPr>
            <a:spLocks noGrp="1" noChangeArrowheads="1"/>
          </p:cNvSpPr>
          <p:nvPr>
            <p:ph type="body" idx="1"/>
          </p:nvPr>
        </p:nvSpPr>
        <p:spPr/>
        <p:txBody>
          <a:bodyPr/>
          <a:lstStyle/>
          <a:p>
            <a:pPr eaLnBrk="1" hangingPunct="1">
              <a:lnSpc>
                <a:spcPct val="90000"/>
              </a:lnSpc>
            </a:pPr>
            <a:r>
              <a:rPr lang="en-US" dirty="0" smtClean="0"/>
              <a:t>SFD - Start Frame Delimiter</a:t>
            </a:r>
          </a:p>
          <a:p>
            <a:pPr lvl="1" eaLnBrk="1" hangingPunct="1">
              <a:lnSpc>
                <a:spcPct val="90000"/>
              </a:lnSpc>
            </a:pPr>
            <a:r>
              <a:rPr lang="en-US" dirty="0" smtClean="0"/>
              <a:t>Also part of the preamble is a sequence of 1 byte or 8 bits having the bit configuration 10101011 that indicates the start of the frame</a:t>
            </a:r>
          </a:p>
          <a:p>
            <a:pPr eaLnBrk="1" hangingPunct="1">
              <a:lnSpc>
                <a:spcPct val="90000"/>
              </a:lnSpc>
            </a:pPr>
            <a:r>
              <a:rPr lang="en-US" dirty="0" smtClean="0"/>
              <a:t>Note the similarity of the bit pattern between the Preamble and the SFD</a:t>
            </a:r>
          </a:p>
          <a:p>
            <a:pPr eaLnBrk="1" hangingPunct="1">
              <a:lnSpc>
                <a:spcPct val="90000"/>
              </a:lnSpc>
            </a:pPr>
            <a:r>
              <a:rPr lang="en-US" dirty="0" smtClean="0"/>
              <a:t>The only difference is that the last two bits of the SFD are both 1’s</a:t>
            </a:r>
          </a:p>
          <a:p>
            <a:pPr eaLnBrk="1" hangingPunct="1">
              <a:lnSpc>
                <a:spcPct val="90000"/>
              </a:lnSpc>
            </a:pPr>
            <a:r>
              <a:rPr lang="en-US" dirty="0" smtClean="0"/>
              <a:t>Many people do not separate the Preamble and Start Frame Delimiter</a:t>
            </a:r>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68611" name="Slide Number Placeholder 5"/>
          <p:cNvSpPr>
            <a:spLocks noGrp="1"/>
          </p:cNvSpPr>
          <p:nvPr>
            <p:ph type="sldNum" sz="quarter" idx="12"/>
          </p:nvPr>
        </p:nvSpPr>
        <p:spPr>
          <a:noFill/>
        </p:spPr>
        <p:txBody>
          <a:bodyPr/>
          <a:lstStyle/>
          <a:p>
            <a:fld id="{BC5EB80D-E3F6-4860-B84E-B5E751A0EEB9}" type="slidenum">
              <a:rPr lang="en-US" smtClean="0"/>
              <a:pPr/>
              <a:t>218</a:t>
            </a:fld>
            <a:endParaRPr lang="en-US" dirty="0" smtClean="0"/>
          </a:p>
        </p:txBody>
      </p:sp>
      <p:sp>
        <p:nvSpPr>
          <p:cNvPr id="68612" name="Rectangle 2"/>
          <p:cNvSpPr>
            <a:spLocks noGrp="1" noChangeArrowheads="1"/>
          </p:cNvSpPr>
          <p:nvPr>
            <p:ph type="title"/>
          </p:nvPr>
        </p:nvSpPr>
        <p:spPr/>
        <p:txBody>
          <a:bodyPr/>
          <a:lstStyle/>
          <a:p>
            <a:pPr eaLnBrk="1" hangingPunct="1"/>
            <a:r>
              <a:rPr lang="en-US" dirty="0" smtClean="0"/>
              <a:t>Ethernet II Frame Format</a:t>
            </a:r>
          </a:p>
        </p:txBody>
      </p:sp>
      <p:sp>
        <p:nvSpPr>
          <p:cNvPr id="68613" name="Rectangle 3"/>
          <p:cNvSpPr>
            <a:spLocks noGrp="1" noChangeArrowheads="1"/>
          </p:cNvSpPr>
          <p:nvPr>
            <p:ph type="body" idx="1"/>
          </p:nvPr>
        </p:nvSpPr>
        <p:spPr/>
        <p:txBody>
          <a:bodyPr/>
          <a:lstStyle/>
          <a:p>
            <a:pPr eaLnBrk="1" hangingPunct="1">
              <a:lnSpc>
                <a:spcPct val="90000"/>
              </a:lnSpc>
            </a:pPr>
            <a:r>
              <a:rPr lang="en-US" dirty="0" smtClean="0"/>
              <a:t>They consider it to all be the preamble</a:t>
            </a:r>
          </a:p>
          <a:p>
            <a:pPr eaLnBrk="1" hangingPunct="1"/>
            <a:r>
              <a:rPr lang="en-US" dirty="0" smtClean="0"/>
              <a:t>Because it takes a station an unknowable amount of time to lock on, it does not know how many bits of the Preamble have gone by</a:t>
            </a:r>
          </a:p>
          <a:p>
            <a:pPr eaLnBrk="1" hangingPunct="1"/>
            <a:r>
              <a:rPr lang="en-US" dirty="0" smtClean="0"/>
              <a:t>For this reason, it is said that the Preamble is lost in the synching up process</a:t>
            </a: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69635" name="Slide Number Placeholder 5"/>
          <p:cNvSpPr>
            <a:spLocks noGrp="1"/>
          </p:cNvSpPr>
          <p:nvPr>
            <p:ph type="sldNum" sz="quarter" idx="12"/>
          </p:nvPr>
        </p:nvSpPr>
        <p:spPr>
          <a:noFill/>
        </p:spPr>
        <p:txBody>
          <a:bodyPr/>
          <a:lstStyle/>
          <a:p>
            <a:fld id="{F71D5379-A346-403C-8DA6-BDFD058D663E}" type="slidenum">
              <a:rPr lang="en-US" smtClean="0"/>
              <a:pPr/>
              <a:t>219</a:t>
            </a:fld>
            <a:endParaRPr lang="en-US" dirty="0" smtClean="0"/>
          </a:p>
        </p:txBody>
      </p:sp>
      <p:sp>
        <p:nvSpPr>
          <p:cNvPr id="69636" name="Rectangle 2"/>
          <p:cNvSpPr>
            <a:spLocks noGrp="1" noChangeArrowheads="1"/>
          </p:cNvSpPr>
          <p:nvPr>
            <p:ph type="title"/>
          </p:nvPr>
        </p:nvSpPr>
        <p:spPr/>
        <p:txBody>
          <a:bodyPr/>
          <a:lstStyle/>
          <a:p>
            <a:pPr eaLnBrk="1" hangingPunct="1"/>
            <a:r>
              <a:rPr lang="en-US" dirty="0" smtClean="0"/>
              <a:t>Ethernet II Frame Format</a:t>
            </a:r>
          </a:p>
        </p:txBody>
      </p:sp>
      <p:sp>
        <p:nvSpPr>
          <p:cNvPr id="69637" name="Rectangle 3"/>
          <p:cNvSpPr>
            <a:spLocks noGrp="1" noChangeArrowheads="1"/>
          </p:cNvSpPr>
          <p:nvPr>
            <p:ph type="body" idx="1"/>
          </p:nvPr>
        </p:nvSpPr>
        <p:spPr/>
        <p:txBody>
          <a:bodyPr/>
          <a:lstStyle/>
          <a:p>
            <a:pPr eaLnBrk="1" hangingPunct="1"/>
            <a:r>
              <a:rPr lang="en-US" dirty="0" smtClean="0"/>
              <a:t>As such no part of the Preamble ever enters the NIC’s buffer</a:t>
            </a:r>
          </a:p>
          <a:p>
            <a:pPr eaLnBrk="1" hangingPunct="1"/>
            <a:r>
              <a:rPr lang="en-US" dirty="0" smtClean="0"/>
              <a:t>This is why the size of the Preamble/SFD is excluded when the minimum and maximum Ethernet frame sizes are discussed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46083" name="Slide Number Placeholder 5"/>
          <p:cNvSpPr>
            <a:spLocks noGrp="1"/>
          </p:cNvSpPr>
          <p:nvPr>
            <p:ph type="sldNum" sz="quarter" idx="12"/>
          </p:nvPr>
        </p:nvSpPr>
        <p:spPr>
          <a:noFill/>
        </p:spPr>
        <p:txBody>
          <a:bodyPr/>
          <a:lstStyle/>
          <a:p>
            <a:fld id="{3B8D0D62-DEB4-4727-83E5-1B88E8B5F77C}" type="slidenum">
              <a:rPr lang="en-US" smtClean="0"/>
              <a:pPr/>
              <a:t>22</a:t>
            </a:fld>
            <a:endParaRPr lang="en-US" dirty="0" smtClean="0"/>
          </a:p>
        </p:txBody>
      </p:sp>
      <p:sp>
        <p:nvSpPr>
          <p:cNvPr id="46084" name="Rectangle 2"/>
          <p:cNvSpPr>
            <a:spLocks noGrp="1" noChangeArrowheads="1"/>
          </p:cNvSpPr>
          <p:nvPr>
            <p:ph type="title"/>
          </p:nvPr>
        </p:nvSpPr>
        <p:spPr/>
        <p:txBody>
          <a:bodyPr/>
          <a:lstStyle/>
          <a:p>
            <a:pPr eaLnBrk="1" hangingPunct="1"/>
            <a:r>
              <a:rPr lang="en-US" dirty="0" smtClean="0"/>
              <a:t>Routers and Intersections</a:t>
            </a:r>
          </a:p>
        </p:txBody>
      </p:sp>
      <p:sp>
        <p:nvSpPr>
          <p:cNvPr id="46085" name="Rectangle 3"/>
          <p:cNvSpPr>
            <a:spLocks noGrp="1" noChangeArrowheads="1"/>
          </p:cNvSpPr>
          <p:nvPr>
            <p:ph type="body" idx="1"/>
          </p:nvPr>
        </p:nvSpPr>
        <p:spPr/>
        <p:txBody>
          <a:bodyPr/>
          <a:lstStyle/>
          <a:p>
            <a:pPr eaLnBrk="1" hangingPunct="1"/>
            <a:r>
              <a:rPr lang="en-US" dirty="0" smtClean="0"/>
              <a:t>In this example the building we are in is located at 4800 Regent</a:t>
            </a:r>
          </a:p>
          <a:p>
            <a:pPr eaLnBrk="1" hangingPunct="1"/>
            <a:r>
              <a:rPr lang="en-US" dirty="0" smtClean="0"/>
              <a:t>This means the street is Regent and the building number on that street is 4800</a:t>
            </a:r>
          </a:p>
          <a:p>
            <a:pPr eaLnBrk="1" hangingPunct="1"/>
            <a:r>
              <a:rPr lang="en-US" dirty="0" smtClean="0"/>
              <a:t>In the city of Irving there can only be one street named Regent</a:t>
            </a:r>
          </a:p>
          <a:p>
            <a:pPr eaLnBrk="1" hangingPunct="1"/>
            <a:r>
              <a:rPr lang="en-US" dirty="0" smtClean="0"/>
              <a:t>But there could be many buildings with the 4800 number</a:t>
            </a: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70659" name="Slide Number Placeholder 5"/>
          <p:cNvSpPr>
            <a:spLocks noGrp="1"/>
          </p:cNvSpPr>
          <p:nvPr>
            <p:ph type="sldNum" sz="quarter" idx="12"/>
          </p:nvPr>
        </p:nvSpPr>
        <p:spPr>
          <a:noFill/>
        </p:spPr>
        <p:txBody>
          <a:bodyPr/>
          <a:lstStyle/>
          <a:p>
            <a:fld id="{F0CE440C-4041-4F2B-B7E6-2408F259C022}" type="slidenum">
              <a:rPr lang="en-US" smtClean="0"/>
              <a:pPr/>
              <a:t>220</a:t>
            </a:fld>
            <a:endParaRPr lang="en-US" dirty="0" smtClean="0"/>
          </a:p>
        </p:txBody>
      </p:sp>
      <p:sp>
        <p:nvSpPr>
          <p:cNvPr id="70660" name="Rectangle 2"/>
          <p:cNvSpPr>
            <a:spLocks noGrp="1" noChangeArrowheads="1"/>
          </p:cNvSpPr>
          <p:nvPr>
            <p:ph type="title"/>
          </p:nvPr>
        </p:nvSpPr>
        <p:spPr/>
        <p:txBody>
          <a:bodyPr/>
          <a:lstStyle/>
          <a:p>
            <a:pPr eaLnBrk="1" hangingPunct="1"/>
            <a:r>
              <a:rPr lang="en-US" dirty="0" smtClean="0"/>
              <a:t>Ethernet II Frame Format</a:t>
            </a:r>
          </a:p>
        </p:txBody>
      </p:sp>
      <p:sp>
        <p:nvSpPr>
          <p:cNvPr id="70661" name="Rectangle 3"/>
          <p:cNvSpPr>
            <a:spLocks noGrp="1" noChangeArrowheads="1"/>
          </p:cNvSpPr>
          <p:nvPr>
            <p:ph type="body" idx="1"/>
          </p:nvPr>
        </p:nvSpPr>
        <p:spPr/>
        <p:txBody>
          <a:bodyPr/>
          <a:lstStyle/>
          <a:p>
            <a:pPr eaLnBrk="1" hangingPunct="1"/>
            <a:r>
              <a:rPr lang="en-US" dirty="0" smtClean="0"/>
              <a:t>Destination Address</a:t>
            </a:r>
          </a:p>
          <a:p>
            <a:pPr lvl="1" eaLnBrk="1" hangingPunct="1"/>
            <a:r>
              <a:rPr lang="en-US" dirty="0" smtClean="0">
                <a:cs typeface="Times New Roman" pitchFamily="18" charset="0"/>
              </a:rPr>
              <a:t>This is the MAC address of the station the message is for</a:t>
            </a:r>
          </a:p>
          <a:p>
            <a:pPr lvl="1" eaLnBrk="1" hangingPunct="1"/>
            <a:r>
              <a:rPr lang="en-US" dirty="0" smtClean="0">
                <a:cs typeface="Times New Roman" pitchFamily="18" charset="0"/>
              </a:rPr>
              <a:t>This address may specify either an individual address destined for a single station, a multicast address destined for a group of stations, or an address of all 1s bits that refers to all stations on the LAN and is called a broadcast address</a:t>
            </a: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71683" name="Slide Number Placeholder 5"/>
          <p:cNvSpPr>
            <a:spLocks noGrp="1"/>
          </p:cNvSpPr>
          <p:nvPr>
            <p:ph type="sldNum" sz="quarter" idx="12"/>
          </p:nvPr>
        </p:nvSpPr>
        <p:spPr>
          <a:noFill/>
        </p:spPr>
        <p:txBody>
          <a:bodyPr/>
          <a:lstStyle/>
          <a:p>
            <a:fld id="{8B2C3196-5C49-43DF-AC0C-0103ED76BA19}" type="slidenum">
              <a:rPr lang="en-US" smtClean="0"/>
              <a:pPr/>
              <a:t>221</a:t>
            </a:fld>
            <a:endParaRPr lang="en-US" dirty="0" smtClean="0"/>
          </a:p>
        </p:txBody>
      </p:sp>
      <p:sp>
        <p:nvSpPr>
          <p:cNvPr id="71684" name="Rectangle 2"/>
          <p:cNvSpPr>
            <a:spLocks noGrp="1" noChangeArrowheads="1"/>
          </p:cNvSpPr>
          <p:nvPr>
            <p:ph type="title"/>
          </p:nvPr>
        </p:nvSpPr>
        <p:spPr/>
        <p:txBody>
          <a:bodyPr/>
          <a:lstStyle/>
          <a:p>
            <a:pPr eaLnBrk="1" hangingPunct="1"/>
            <a:r>
              <a:rPr lang="en-US" dirty="0" smtClean="0"/>
              <a:t>Ethernet II Frame Format</a:t>
            </a:r>
          </a:p>
        </p:txBody>
      </p:sp>
      <p:sp>
        <p:nvSpPr>
          <p:cNvPr id="71685" name="Rectangle 3"/>
          <p:cNvSpPr>
            <a:spLocks noGrp="1" noChangeArrowheads="1"/>
          </p:cNvSpPr>
          <p:nvPr>
            <p:ph type="body" idx="1"/>
          </p:nvPr>
        </p:nvSpPr>
        <p:spPr/>
        <p:txBody>
          <a:bodyPr/>
          <a:lstStyle/>
          <a:p>
            <a:pPr eaLnBrk="1" hangingPunct="1"/>
            <a:r>
              <a:rPr lang="en-US" dirty="0" smtClean="0"/>
              <a:t>Source Address</a:t>
            </a:r>
          </a:p>
          <a:p>
            <a:pPr lvl="1" eaLnBrk="1" hangingPunct="1"/>
            <a:r>
              <a:rPr lang="en-US" dirty="0" smtClean="0"/>
              <a:t>This is the MAC address of the sending station</a:t>
            </a:r>
          </a:p>
          <a:p>
            <a:pPr eaLnBrk="1" hangingPunct="1"/>
            <a:r>
              <a:rPr lang="en-US" dirty="0" smtClean="0"/>
              <a:t>Type</a:t>
            </a:r>
          </a:p>
          <a:p>
            <a:pPr lvl="1" eaLnBrk="1" hangingPunct="1"/>
            <a:r>
              <a:rPr lang="en-US" dirty="0" smtClean="0">
                <a:cs typeface="Arial" charset="0"/>
              </a:rPr>
              <a:t>Type indicates the protocol type that the frame is for at the network layer, such as</a:t>
            </a:r>
          </a:p>
          <a:p>
            <a:pPr lvl="2" eaLnBrk="1" hangingPunct="1"/>
            <a:r>
              <a:rPr lang="en-US" dirty="0" smtClean="0"/>
              <a:t>0800 for TCP/IP</a:t>
            </a:r>
          </a:p>
          <a:p>
            <a:pPr lvl="2" eaLnBrk="1" hangingPunct="1"/>
            <a:r>
              <a:rPr lang="en-US" dirty="0" smtClean="0"/>
              <a:t>8137 for IPX</a:t>
            </a:r>
          </a:p>
          <a:p>
            <a:pPr lvl="1" eaLnBrk="1" hangingPunct="1"/>
            <a:r>
              <a:rPr lang="en-US" dirty="0" smtClean="0"/>
              <a:t>These are hexadecimal numbers</a:t>
            </a: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72707" name="Slide Number Placeholder 5"/>
          <p:cNvSpPr>
            <a:spLocks noGrp="1"/>
          </p:cNvSpPr>
          <p:nvPr>
            <p:ph type="sldNum" sz="quarter" idx="12"/>
          </p:nvPr>
        </p:nvSpPr>
        <p:spPr>
          <a:noFill/>
        </p:spPr>
        <p:txBody>
          <a:bodyPr/>
          <a:lstStyle/>
          <a:p>
            <a:fld id="{65C14407-BDBA-4BDF-90C3-796306927D8F}" type="slidenum">
              <a:rPr lang="en-US" smtClean="0"/>
              <a:pPr/>
              <a:t>222</a:t>
            </a:fld>
            <a:endParaRPr lang="en-US" dirty="0" smtClean="0"/>
          </a:p>
        </p:txBody>
      </p:sp>
      <p:sp>
        <p:nvSpPr>
          <p:cNvPr id="72708" name="Rectangle 2"/>
          <p:cNvSpPr>
            <a:spLocks noGrp="1" noChangeArrowheads="1"/>
          </p:cNvSpPr>
          <p:nvPr>
            <p:ph type="title"/>
          </p:nvPr>
        </p:nvSpPr>
        <p:spPr/>
        <p:txBody>
          <a:bodyPr/>
          <a:lstStyle/>
          <a:p>
            <a:pPr eaLnBrk="1" hangingPunct="1"/>
            <a:r>
              <a:rPr lang="en-US" dirty="0" smtClean="0"/>
              <a:t>Ethernet II Frame Format</a:t>
            </a:r>
          </a:p>
        </p:txBody>
      </p:sp>
      <p:sp>
        <p:nvSpPr>
          <p:cNvPr id="72709" name="Rectangle 3"/>
          <p:cNvSpPr>
            <a:spLocks noGrp="1" noChangeArrowheads="1"/>
          </p:cNvSpPr>
          <p:nvPr>
            <p:ph type="body" idx="1"/>
          </p:nvPr>
        </p:nvSpPr>
        <p:spPr/>
        <p:txBody>
          <a:bodyPr/>
          <a:lstStyle/>
          <a:p>
            <a:pPr eaLnBrk="1" hangingPunct="1"/>
            <a:r>
              <a:rPr lang="en-US" dirty="0" smtClean="0"/>
              <a:t>Data</a:t>
            </a:r>
          </a:p>
          <a:p>
            <a:pPr lvl="1" eaLnBrk="1" hangingPunct="1"/>
            <a:r>
              <a:rPr lang="en-US" dirty="0" smtClean="0">
                <a:cs typeface="Arial" charset="0"/>
              </a:rPr>
              <a:t>This is the important stuff and has a maximum size of 1500 bytes</a:t>
            </a:r>
          </a:p>
          <a:p>
            <a:pPr lvl="1" eaLnBrk="1" hangingPunct="1"/>
            <a:r>
              <a:rPr lang="en-US" dirty="0" smtClean="0">
                <a:cs typeface="Arial" charset="0"/>
              </a:rPr>
              <a:t>If the size is less than 46 bytes,</a:t>
            </a:r>
            <a:r>
              <a:rPr lang="en-US" dirty="0" smtClean="0">
                <a:cs typeface="Times New Roman" pitchFamily="18" charset="0"/>
              </a:rPr>
              <a:t> then bytes are placed in the Pad field to bring the frame length up to at least 64 bytes</a:t>
            </a:r>
          </a:p>
          <a:p>
            <a:pPr lvl="1" eaLnBrk="1" hangingPunct="1"/>
            <a:r>
              <a:rPr lang="en-US" dirty="0" smtClean="0">
                <a:cs typeface="Times New Roman" pitchFamily="18" charset="0"/>
              </a:rPr>
              <a:t>What goes into this data area is the original message and the headers placed in front of that message at each of those layers</a:t>
            </a: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73731" name="Slide Number Placeholder 5"/>
          <p:cNvSpPr>
            <a:spLocks noGrp="1"/>
          </p:cNvSpPr>
          <p:nvPr>
            <p:ph type="sldNum" sz="quarter" idx="12"/>
          </p:nvPr>
        </p:nvSpPr>
        <p:spPr>
          <a:noFill/>
        </p:spPr>
        <p:txBody>
          <a:bodyPr/>
          <a:lstStyle/>
          <a:p>
            <a:fld id="{C49244D1-187E-4CBB-81C3-98549B419554}" type="slidenum">
              <a:rPr lang="en-US" smtClean="0"/>
              <a:pPr/>
              <a:t>223</a:t>
            </a:fld>
            <a:endParaRPr lang="en-US" dirty="0" smtClean="0"/>
          </a:p>
        </p:txBody>
      </p:sp>
      <p:sp>
        <p:nvSpPr>
          <p:cNvPr id="73732" name="Rectangle 2"/>
          <p:cNvSpPr>
            <a:spLocks noGrp="1" noChangeArrowheads="1"/>
          </p:cNvSpPr>
          <p:nvPr>
            <p:ph type="title"/>
          </p:nvPr>
        </p:nvSpPr>
        <p:spPr/>
        <p:txBody>
          <a:bodyPr/>
          <a:lstStyle/>
          <a:p>
            <a:pPr eaLnBrk="1" hangingPunct="1"/>
            <a:r>
              <a:rPr lang="en-US" dirty="0" smtClean="0">
                <a:cs typeface="Arial" charset="0"/>
              </a:rPr>
              <a:t>Ethernet II Frame Format</a:t>
            </a:r>
          </a:p>
        </p:txBody>
      </p:sp>
      <p:sp>
        <p:nvSpPr>
          <p:cNvPr id="73733" name="Rectangle 3"/>
          <p:cNvSpPr>
            <a:spLocks noGrp="1" noChangeArrowheads="1"/>
          </p:cNvSpPr>
          <p:nvPr>
            <p:ph type="body" idx="1"/>
          </p:nvPr>
        </p:nvSpPr>
        <p:spPr/>
        <p:txBody>
          <a:bodyPr/>
          <a:lstStyle/>
          <a:p>
            <a:pPr eaLnBrk="1" hangingPunct="1"/>
            <a:r>
              <a:rPr lang="en-US" dirty="0" smtClean="0">
                <a:cs typeface="Arial" charset="0"/>
              </a:rPr>
              <a:t>CRC - Frame Check Sequence</a:t>
            </a:r>
          </a:p>
          <a:p>
            <a:pPr lvl="1" eaLnBrk="1" hangingPunct="1"/>
            <a:r>
              <a:rPr lang="en-US" dirty="0" smtClean="0">
                <a:cs typeface="Arial" charset="0"/>
              </a:rPr>
              <a:t>This is used for error checking</a:t>
            </a:r>
          </a:p>
          <a:p>
            <a:pPr lvl="1" eaLnBrk="1" hangingPunct="1"/>
            <a:r>
              <a:rPr lang="en-US" dirty="0" smtClean="0">
                <a:cs typeface="Arial" charset="0"/>
              </a:rPr>
              <a:t>When the source station assembles a MAC frame, it performs a CRC calculation on all the bits in the frame from the Destination MAC Address through the Pad fields</a:t>
            </a:r>
          </a:p>
          <a:p>
            <a:pPr lvl="1" eaLnBrk="1" hangingPunct="1"/>
            <a:r>
              <a:rPr lang="en-US" dirty="0" smtClean="0">
                <a:cs typeface="Arial" charset="0"/>
              </a:rPr>
              <a:t>The source station stores the value in this field and transmits it as part of the frame</a:t>
            </a:r>
          </a:p>
          <a:p>
            <a:pPr lvl="1" eaLnBrk="1" hangingPunct="1"/>
            <a:r>
              <a:rPr lang="en-US" dirty="0" smtClean="0">
                <a:cs typeface="Arial" charset="0"/>
              </a:rPr>
              <a:t>When the frame is received by the destination station, it performs an identical check</a:t>
            </a:r>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74755" name="Slide Number Placeholder 5"/>
          <p:cNvSpPr>
            <a:spLocks noGrp="1"/>
          </p:cNvSpPr>
          <p:nvPr>
            <p:ph type="sldNum" sz="quarter" idx="12"/>
          </p:nvPr>
        </p:nvSpPr>
        <p:spPr>
          <a:noFill/>
        </p:spPr>
        <p:txBody>
          <a:bodyPr/>
          <a:lstStyle/>
          <a:p>
            <a:fld id="{177A8ECD-F588-43BC-B756-662C95453A28}" type="slidenum">
              <a:rPr lang="en-US" smtClean="0"/>
              <a:pPr/>
              <a:t>224</a:t>
            </a:fld>
            <a:endParaRPr lang="en-US" dirty="0" smtClean="0"/>
          </a:p>
        </p:txBody>
      </p:sp>
      <p:sp>
        <p:nvSpPr>
          <p:cNvPr id="74756" name="Rectangle 2"/>
          <p:cNvSpPr>
            <a:spLocks noGrp="1" noChangeArrowheads="1"/>
          </p:cNvSpPr>
          <p:nvPr>
            <p:ph type="title"/>
          </p:nvPr>
        </p:nvSpPr>
        <p:spPr/>
        <p:txBody>
          <a:bodyPr/>
          <a:lstStyle/>
          <a:p>
            <a:pPr eaLnBrk="1" hangingPunct="1"/>
            <a:r>
              <a:rPr lang="en-US" dirty="0" smtClean="0">
                <a:cs typeface="Arial" charset="0"/>
              </a:rPr>
              <a:t>Ethernet II Frame Format</a:t>
            </a:r>
          </a:p>
        </p:txBody>
      </p:sp>
      <p:sp>
        <p:nvSpPr>
          <p:cNvPr id="74757" name="Rectangle 3"/>
          <p:cNvSpPr>
            <a:spLocks noGrp="1" noChangeArrowheads="1"/>
          </p:cNvSpPr>
          <p:nvPr>
            <p:ph type="body" idx="1"/>
          </p:nvPr>
        </p:nvSpPr>
        <p:spPr/>
        <p:txBody>
          <a:bodyPr/>
          <a:lstStyle/>
          <a:p>
            <a:pPr lvl="1" eaLnBrk="1" hangingPunct="1"/>
            <a:r>
              <a:rPr lang="en-US" dirty="0" smtClean="0">
                <a:cs typeface="Arial" charset="0"/>
              </a:rPr>
              <a:t>If the calculated value does not match the value in this field, the destination station assumes an error has occurred during transmission and discards the frame</a:t>
            </a: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a:t>
            </a:r>
            <a:endParaRPr lang="en-US" dirty="0"/>
          </a:p>
        </p:txBody>
      </p:sp>
      <p:sp>
        <p:nvSpPr>
          <p:cNvPr id="3" name="Content Placeholder 2"/>
          <p:cNvSpPr>
            <a:spLocks noGrp="1"/>
          </p:cNvSpPr>
          <p:nvPr>
            <p:ph idx="1"/>
          </p:nvPr>
        </p:nvSpPr>
        <p:spPr/>
        <p:txBody>
          <a:bodyPr/>
          <a:lstStyle/>
          <a:p>
            <a:r>
              <a:rPr lang="en-US" dirty="0" smtClean="0"/>
              <a:t>Start Wireshark</a:t>
            </a:r>
          </a:p>
          <a:p>
            <a:r>
              <a:rPr lang="en-US" dirty="0" smtClean="0"/>
              <a:t>Capture a few frames</a:t>
            </a:r>
          </a:p>
          <a:p>
            <a:r>
              <a:rPr lang="en-US" dirty="0" smtClean="0"/>
              <a:t>Examine the IP header</a:t>
            </a:r>
          </a:p>
          <a:p>
            <a:r>
              <a:rPr lang="en-US" dirty="0" smtClean="0"/>
              <a:t>Examine the Ethernet</a:t>
            </a:r>
            <a:r>
              <a:rPr lang="en-US" baseline="0" dirty="0" smtClean="0"/>
              <a:t> header</a:t>
            </a:r>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225</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Footer Placeholder 7"/>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033" name="Slide Number Placeholder 8"/>
          <p:cNvSpPr>
            <a:spLocks noGrp="1"/>
          </p:cNvSpPr>
          <p:nvPr>
            <p:ph type="sldNum" sz="quarter" idx="12"/>
          </p:nvPr>
        </p:nvSpPr>
        <p:spPr>
          <a:noFill/>
        </p:spPr>
        <p:txBody>
          <a:bodyPr/>
          <a:lstStyle/>
          <a:p>
            <a:fld id="{44E2526B-2A09-4C95-8C16-0A6528E5566C}" type="slidenum">
              <a:rPr lang="en-US" smtClean="0"/>
              <a:pPr/>
              <a:t>23</a:t>
            </a:fld>
            <a:endParaRPr lang="en-US" dirty="0" smtClean="0"/>
          </a:p>
        </p:txBody>
      </p:sp>
      <p:sp>
        <p:nvSpPr>
          <p:cNvPr id="1034" name="Rectangle 2"/>
          <p:cNvSpPr>
            <a:spLocks noGrp="1" noChangeArrowheads="1"/>
          </p:cNvSpPr>
          <p:nvPr>
            <p:ph type="title" sz="quarter"/>
          </p:nvPr>
        </p:nvSpPr>
        <p:spPr/>
        <p:txBody>
          <a:bodyPr/>
          <a:lstStyle/>
          <a:p>
            <a:pPr eaLnBrk="1" hangingPunct="1"/>
            <a:r>
              <a:rPr lang="en-US" dirty="0" smtClean="0"/>
              <a:t>Routers and Intersections</a:t>
            </a:r>
          </a:p>
        </p:txBody>
      </p:sp>
      <p:graphicFrame>
        <p:nvGraphicFramePr>
          <p:cNvPr id="1026" name="Object 3"/>
          <p:cNvGraphicFramePr>
            <a:graphicFrameLocks noGrp="1" noChangeAspect="1"/>
          </p:cNvGraphicFramePr>
          <p:nvPr>
            <p:ph sz="quarter" idx="1"/>
          </p:nvPr>
        </p:nvGraphicFramePr>
        <p:xfrm>
          <a:off x="2057400" y="2376488"/>
          <a:ext cx="838200" cy="633412"/>
        </p:xfrm>
        <a:graphic>
          <a:graphicData uri="http://schemas.openxmlformats.org/presentationml/2006/ole">
            <mc:AlternateContent xmlns:mc="http://schemas.openxmlformats.org/markup-compatibility/2006">
              <mc:Choice xmlns:v="urn:schemas-microsoft-com:vml" Requires="v">
                <p:oleObj spid="_x0000_s60754" name="Visio" r:id="rId3" imgW="838200" imgH="632841" progId="">
                  <p:embed/>
                </p:oleObj>
              </mc:Choice>
              <mc:Fallback>
                <p:oleObj name="Visio" r:id="rId3" imgW="838200" imgH="632841" progId="">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376488"/>
                        <a:ext cx="8382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4"/>
          <p:cNvGraphicFramePr>
            <a:graphicFrameLocks noGrp="1" noChangeAspect="1"/>
          </p:cNvGraphicFramePr>
          <p:nvPr>
            <p:ph sz="quarter" idx="2"/>
          </p:nvPr>
        </p:nvGraphicFramePr>
        <p:xfrm>
          <a:off x="6145213" y="2211388"/>
          <a:ext cx="1042987" cy="962025"/>
        </p:xfrm>
        <a:graphic>
          <a:graphicData uri="http://schemas.openxmlformats.org/presentationml/2006/ole">
            <mc:AlternateContent xmlns:mc="http://schemas.openxmlformats.org/markup-compatibility/2006">
              <mc:Choice xmlns:v="urn:schemas-microsoft-com:vml" Requires="v">
                <p:oleObj spid="_x0000_s60755" name="Visio" r:id="rId5" imgW="1042937" imgH="962025" progId="">
                  <p:embed/>
                </p:oleObj>
              </mc:Choice>
              <mc:Fallback>
                <p:oleObj name="Visio" r:id="rId5" imgW="1042937" imgH="962025"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5213" y="2211388"/>
                        <a:ext cx="1042987"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5"/>
          <p:cNvGraphicFramePr>
            <a:graphicFrameLocks noGrp="1" noChangeAspect="1"/>
          </p:cNvGraphicFramePr>
          <p:nvPr>
            <p:ph sz="quarter" idx="3"/>
          </p:nvPr>
        </p:nvGraphicFramePr>
        <p:xfrm>
          <a:off x="2057400" y="4714875"/>
          <a:ext cx="838200" cy="633413"/>
        </p:xfrm>
        <a:graphic>
          <a:graphicData uri="http://schemas.openxmlformats.org/presentationml/2006/ole">
            <mc:AlternateContent xmlns:mc="http://schemas.openxmlformats.org/markup-compatibility/2006">
              <mc:Choice xmlns:v="urn:schemas-microsoft-com:vml" Requires="v">
                <p:oleObj spid="_x0000_s60756" name="Visio" r:id="rId7" imgW="838200" imgH="632841" progId="">
                  <p:embed/>
                </p:oleObj>
              </mc:Choice>
              <mc:Fallback>
                <p:oleObj name="Visio" r:id="rId7" imgW="838200" imgH="632841" progId="">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4714875"/>
                        <a:ext cx="8382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5" name="Picture 6"/>
          <p:cNvPicPr>
            <a:picLocks noChangeAspect="1" noChangeArrowheads="1"/>
          </p:cNvPicPr>
          <p:nvPr/>
        </p:nvPicPr>
        <p:blipFill>
          <a:blip r:embed="rId9" cstate="print"/>
          <a:srcRect l="14000" t="44667" r="35001" b="4666"/>
          <a:stretch>
            <a:fillRect/>
          </a:stretch>
        </p:blipFill>
        <p:spPr bwMode="auto">
          <a:xfrm>
            <a:off x="1524000" y="1585913"/>
            <a:ext cx="6096000" cy="4541837"/>
          </a:xfrm>
          <a:prstGeom prst="rect">
            <a:avLst/>
          </a:prstGeom>
          <a:noFill/>
          <a:ln w="9525">
            <a:noFill/>
            <a:miter lim="800000"/>
            <a:headEnd/>
            <a:tailEnd/>
          </a:ln>
        </p:spPr>
      </p:pic>
      <p:sp>
        <p:nvSpPr>
          <p:cNvPr id="1036" name="Text Box 7"/>
          <p:cNvSpPr txBox="1">
            <a:spLocks noChangeArrowheads="1"/>
          </p:cNvSpPr>
          <p:nvPr/>
        </p:nvSpPr>
        <p:spPr bwMode="auto">
          <a:xfrm>
            <a:off x="5410200" y="2971800"/>
            <a:ext cx="1905000" cy="366713"/>
          </a:xfrm>
          <a:prstGeom prst="rect">
            <a:avLst/>
          </a:prstGeom>
          <a:solidFill>
            <a:schemeClr val="bg1"/>
          </a:solidFill>
          <a:ln w="9525">
            <a:noFill/>
            <a:miter lim="800000"/>
            <a:headEnd/>
            <a:tailEnd/>
          </a:ln>
        </p:spPr>
        <p:txBody>
          <a:bodyPr>
            <a:spAutoFit/>
          </a:bodyPr>
          <a:lstStyle/>
          <a:p>
            <a:pPr algn="ctr">
              <a:spcBef>
                <a:spcPct val="50000"/>
              </a:spcBef>
            </a:pPr>
            <a:r>
              <a:rPr lang="en-US" dirty="0"/>
              <a:t>ROUTER</a:t>
            </a:r>
          </a:p>
        </p:txBody>
      </p:sp>
      <p:sp>
        <p:nvSpPr>
          <p:cNvPr id="1037" name="Line 8"/>
          <p:cNvSpPr>
            <a:spLocks noChangeShapeType="1"/>
          </p:cNvSpPr>
          <p:nvPr/>
        </p:nvSpPr>
        <p:spPr bwMode="auto">
          <a:xfrm flipH="1">
            <a:off x="5943600" y="3429000"/>
            <a:ext cx="457200" cy="838200"/>
          </a:xfrm>
          <a:prstGeom prst="line">
            <a:avLst/>
          </a:prstGeom>
          <a:noFill/>
          <a:ln w="63500">
            <a:solidFill>
              <a:schemeClr val="bg1"/>
            </a:solidFill>
            <a:round/>
            <a:headEnd/>
            <a:tailEnd type="triangle" w="med" len="med"/>
          </a:ln>
        </p:spPr>
        <p:txBody>
          <a:bodyPr/>
          <a:lstStyle/>
          <a:p>
            <a:endParaRPr lang="en-US" dirty="0"/>
          </a:p>
        </p:txBody>
      </p:sp>
      <p:sp>
        <p:nvSpPr>
          <p:cNvPr id="1038" name="Text Box 9"/>
          <p:cNvSpPr txBox="1">
            <a:spLocks noChangeArrowheads="1"/>
          </p:cNvSpPr>
          <p:nvPr/>
        </p:nvSpPr>
        <p:spPr bwMode="auto">
          <a:xfrm>
            <a:off x="5638800" y="1676400"/>
            <a:ext cx="1905000" cy="641350"/>
          </a:xfrm>
          <a:prstGeom prst="rect">
            <a:avLst/>
          </a:prstGeom>
          <a:solidFill>
            <a:schemeClr val="bg1"/>
          </a:solidFill>
          <a:ln w="9525">
            <a:noFill/>
            <a:miter lim="800000"/>
            <a:headEnd/>
            <a:tailEnd/>
          </a:ln>
        </p:spPr>
        <p:txBody>
          <a:bodyPr>
            <a:spAutoFit/>
          </a:bodyPr>
          <a:lstStyle/>
          <a:p>
            <a:pPr algn="ctr">
              <a:spcBef>
                <a:spcPct val="50000"/>
              </a:spcBef>
            </a:pPr>
            <a:r>
              <a:rPr lang="en-US" dirty="0"/>
              <a:t>192.168.1.0 NETWORK</a:t>
            </a:r>
          </a:p>
        </p:txBody>
      </p:sp>
      <p:sp>
        <p:nvSpPr>
          <p:cNvPr id="1039" name="Line 10"/>
          <p:cNvSpPr>
            <a:spLocks noChangeShapeType="1"/>
          </p:cNvSpPr>
          <p:nvPr/>
        </p:nvSpPr>
        <p:spPr bwMode="auto">
          <a:xfrm flipH="1">
            <a:off x="5257800" y="2438400"/>
            <a:ext cx="1371600" cy="381000"/>
          </a:xfrm>
          <a:prstGeom prst="line">
            <a:avLst/>
          </a:prstGeom>
          <a:noFill/>
          <a:ln w="63500">
            <a:solidFill>
              <a:schemeClr val="bg1"/>
            </a:solidFill>
            <a:round/>
            <a:headEnd/>
            <a:tailEnd type="triangle" w="med" len="med"/>
          </a:ln>
        </p:spPr>
        <p:txBody>
          <a:bodyPr/>
          <a:lstStyle/>
          <a:p>
            <a:endParaRPr lang="en-US" dirty="0"/>
          </a:p>
        </p:txBody>
      </p:sp>
      <p:sp>
        <p:nvSpPr>
          <p:cNvPr id="1040" name="Text Box 11"/>
          <p:cNvSpPr txBox="1">
            <a:spLocks noChangeArrowheads="1"/>
          </p:cNvSpPr>
          <p:nvPr/>
        </p:nvSpPr>
        <p:spPr bwMode="auto">
          <a:xfrm>
            <a:off x="2895600" y="3733800"/>
            <a:ext cx="1905000" cy="641350"/>
          </a:xfrm>
          <a:prstGeom prst="rect">
            <a:avLst/>
          </a:prstGeom>
          <a:solidFill>
            <a:schemeClr val="bg1"/>
          </a:solidFill>
          <a:ln w="9525">
            <a:noFill/>
            <a:miter lim="800000"/>
            <a:headEnd/>
            <a:tailEnd/>
          </a:ln>
        </p:spPr>
        <p:txBody>
          <a:bodyPr>
            <a:spAutoFit/>
          </a:bodyPr>
          <a:lstStyle/>
          <a:p>
            <a:pPr algn="ctr">
              <a:spcBef>
                <a:spcPct val="50000"/>
              </a:spcBef>
            </a:pPr>
            <a:r>
              <a:rPr lang="en-US" dirty="0"/>
              <a:t>10.1.1.0 NETWORK</a:t>
            </a:r>
          </a:p>
        </p:txBody>
      </p:sp>
      <p:sp>
        <p:nvSpPr>
          <p:cNvPr id="1041" name="Line 12"/>
          <p:cNvSpPr>
            <a:spLocks noChangeShapeType="1"/>
          </p:cNvSpPr>
          <p:nvPr/>
        </p:nvSpPr>
        <p:spPr bwMode="auto">
          <a:xfrm>
            <a:off x="3886200" y="4495800"/>
            <a:ext cx="1752600" cy="381000"/>
          </a:xfrm>
          <a:prstGeom prst="line">
            <a:avLst/>
          </a:prstGeom>
          <a:noFill/>
          <a:ln w="63500">
            <a:solidFill>
              <a:schemeClr val="bg1"/>
            </a:solidFill>
            <a:round/>
            <a:headEnd/>
            <a:tailEnd type="triangle" w="med" len="med"/>
          </a:ln>
        </p:spPr>
        <p:txBody>
          <a:bodyPr/>
          <a:lstStyle/>
          <a:p>
            <a:endParaRPr lang="en-US" dirty="0"/>
          </a:p>
        </p:txBody>
      </p:sp>
      <p:graphicFrame>
        <p:nvGraphicFramePr>
          <p:cNvPr id="1029" name="Object 13"/>
          <p:cNvGraphicFramePr>
            <a:graphicFrameLocks noGrp="1" noChangeAspect="1"/>
          </p:cNvGraphicFramePr>
          <p:nvPr>
            <p:ph sz="quarter" idx="4"/>
          </p:nvPr>
        </p:nvGraphicFramePr>
        <p:xfrm>
          <a:off x="5257800" y="4953000"/>
          <a:ext cx="568325" cy="941388"/>
        </p:xfrm>
        <a:graphic>
          <a:graphicData uri="http://schemas.openxmlformats.org/presentationml/2006/ole">
            <mc:AlternateContent xmlns:mc="http://schemas.openxmlformats.org/markup-compatibility/2006">
              <mc:Choice xmlns:v="urn:schemas-microsoft-com:vml" Requires="v">
                <p:oleObj spid="_x0000_s60757" name="Visio" r:id="rId10" imgW="751773" imgH="1246442" progId="">
                  <p:embed/>
                </p:oleObj>
              </mc:Choice>
              <mc:Fallback>
                <p:oleObj name="Visio" r:id="rId10" imgW="751773" imgH="1246442" progId="">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57800" y="4953000"/>
                        <a:ext cx="568325"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14"/>
          <p:cNvGraphicFramePr>
            <a:graphicFrameLocks noChangeAspect="1"/>
          </p:cNvGraphicFramePr>
          <p:nvPr/>
        </p:nvGraphicFramePr>
        <p:xfrm>
          <a:off x="5486400" y="4167188"/>
          <a:ext cx="838200" cy="633412"/>
        </p:xfrm>
        <a:graphic>
          <a:graphicData uri="http://schemas.openxmlformats.org/presentationml/2006/ole">
            <mc:AlternateContent xmlns:mc="http://schemas.openxmlformats.org/markup-compatibility/2006">
              <mc:Choice xmlns:v="urn:schemas-microsoft-com:vml" Requires="v">
                <p:oleObj spid="_x0000_s60758" name="Visio" r:id="rId12" imgW="838200" imgH="632841" progId="">
                  <p:embed/>
                </p:oleObj>
              </mc:Choice>
              <mc:Fallback>
                <p:oleObj name="Visio" r:id="rId12" imgW="838200" imgH="632841" progId="">
                  <p:embed/>
                  <p:pic>
                    <p:nvPicPr>
                      <p:cNvPr id="0" name="Object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86400" y="4167188"/>
                        <a:ext cx="8382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15"/>
          <p:cNvGraphicFramePr>
            <a:graphicFrameLocks noChangeAspect="1"/>
          </p:cNvGraphicFramePr>
          <p:nvPr/>
        </p:nvGraphicFramePr>
        <p:xfrm>
          <a:off x="4267200" y="2362200"/>
          <a:ext cx="827088" cy="763588"/>
        </p:xfrm>
        <a:graphic>
          <a:graphicData uri="http://schemas.openxmlformats.org/presentationml/2006/ole">
            <mc:AlternateContent xmlns:mc="http://schemas.openxmlformats.org/markup-compatibility/2006">
              <mc:Choice xmlns:v="urn:schemas-microsoft-com:vml" Requires="v">
                <p:oleObj spid="_x0000_s60759" name="Visio" r:id="rId14" imgW="1042937" imgH="962025" progId="">
                  <p:embed/>
                </p:oleObj>
              </mc:Choice>
              <mc:Fallback>
                <p:oleObj name="Visio" r:id="rId14" imgW="1042937" imgH="962025" progId="">
                  <p:embed/>
                  <p:pic>
                    <p:nvPicPr>
                      <p:cNvPr id="0" name="Object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67200" y="2362200"/>
                        <a:ext cx="827088" cy="76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2" name="Text Box 16"/>
          <p:cNvSpPr txBox="1">
            <a:spLocks noChangeArrowheads="1"/>
          </p:cNvSpPr>
          <p:nvPr/>
        </p:nvSpPr>
        <p:spPr bwMode="auto">
          <a:xfrm>
            <a:off x="1828800" y="1905000"/>
            <a:ext cx="1905000" cy="1465263"/>
          </a:xfrm>
          <a:prstGeom prst="rect">
            <a:avLst/>
          </a:prstGeom>
          <a:solidFill>
            <a:schemeClr val="bg1"/>
          </a:solidFill>
          <a:ln w="9525">
            <a:noFill/>
            <a:miter lim="800000"/>
            <a:headEnd/>
            <a:tailEnd/>
          </a:ln>
        </p:spPr>
        <p:txBody>
          <a:bodyPr>
            <a:spAutoFit/>
          </a:bodyPr>
          <a:lstStyle/>
          <a:p>
            <a:pPr algn="ctr">
              <a:spcBef>
                <a:spcPct val="50000"/>
              </a:spcBef>
            </a:pPr>
            <a:r>
              <a:rPr lang="en-US" dirty="0"/>
              <a:t>WORKSTATIONON ONE NETWORK AT BUILDING NUMBER 23</a:t>
            </a:r>
          </a:p>
        </p:txBody>
      </p:sp>
      <p:sp>
        <p:nvSpPr>
          <p:cNvPr id="1043" name="Text Box 17"/>
          <p:cNvSpPr txBox="1">
            <a:spLocks noChangeArrowheads="1"/>
          </p:cNvSpPr>
          <p:nvPr/>
        </p:nvSpPr>
        <p:spPr bwMode="auto">
          <a:xfrm>
            <a:off x="1752600" y="4572000"/>
            <a:ext cx="1905000" cy="1465263"/>
          </a:xfrm>
          <a:prstGeom prst="rect">
            <a:avLst/>
          </a:prstGeom>
          <a:solidFill>
            <a:schemeClr val="bg1"/>
          </a:solidFill>
          <a:ln w="9525">
            <a:noFill/>
            <a:miter lim="800000"/>
            <a:headEnd/>
            <a:tailEnd/>
          </a:ln>
        </p:spPr>
        <p:txBody>
          <a:bodyPr>
            <a:spAutoFit/>
          </a:bodyPr>
          <a:lstStyle/>
          <a:p>
            <a:pPr algn="ctr">
              <a:spcBef>
                <a:spcPct val="50000"/>
              </a:spcBef>
            </a:pPr>
            <a:r>
              <a:rPr lang="en-US" dirty="0"/>
              <a:t>SERVER ON ANOTHER NETWORK AT BUILDING NUMBER 3</a:t>
            </a:r>
          </a:p>
        </p:txBody>
      </p:sp>
      <p:sp>
        <p:nvSpPr>
          <p:cNvPr id="1044" name="Line 18"/>
          <p:cNvSpPr>
            <a:spLocks noChangeShapeType="1"/>
          </p:cNvSpPr>
          <p:nvPr/>
        </p:nvSpPr>
        <p:spPr bwMode="auto">
          <a:xfrm>
            <a:off x="3886200" y="5334000"/>
            <a:ext cx="1295400" cy="76200"/>
          </a:xfrm>
          <a:prstGeom prst="line">
            <a:avLst/>
          </a:prstGeom>
          <a:noFill/>
          <a:ln w="63500">
            <a:solidFill>
              <a:schemeClr val="bg1"/>
            </a:solidFill>
            <a:round/>
            <a:headEnd/>
            <a:tailEnd type="triangle" w="med" len="med"/>
          </a:ln>
        </p:spPr>
        <p:txBody>
          <a:bodyPr/>
          <a:lstStyle/>
          <a:p>
            <a:endParaRPr lang="en-US" dirty="0"/>
          </a:p>
        </p:txBody>
      </p:sp>
      <p:sp>
        <p:nvSpPr>
          <p:cNvPr id="1045" name="Line 19"/>
          <p:cNvSpPr>
            <a:spLocks noChangeShapeType="1"/>
          </p:cNvSpPr>
          <p:nvPr/>
        </p:nvSpPr>
        <p:spPr bwMode="auto">
          <a:xfrm>
            <a:off x="3810000" y="2438400"/>
            <a:ext cx="609600" cy="304800"/>
          </a:xfrm>
          <a:prstGeom prst="line">
            <a:avLst/>
          </a:prstGeom>
          <a:noFill/>
          <a:ln w="63500">
            <a:solidFill>
              <a:schemeClr val="bg1"/>
            </a:solidFill>
            <a:round/>
            <a:headEnd/>
            <a:tailEnd type="triangle" w="med" len="med"/>
          </a:ln>
        </p:spPr>
        <p:txBody>
          <a:bodyPr/>
          <a:lstStyle/>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47107" name="Slide Number Placeholder 5"/>
          <p:cNvSpPr>
            <a:spLocks noGrp="1"/>
          </p:cNvSpPr>
          <p:nvPr>
            <p:ph type="sldNum" sz="quarter" idx="12"/>
          </p:nvPr>
        </p:nvSpPr>
        <p:spPr>
          <a:noFill/>
        </p:spPr>
        <p:txBody>
          <a:bodyPr/>
          <a:lstStyle/>
          <a:p>
            <a:fld id="{0C8BD0CC-3E52-4A40-B691-C3F378005FBC}" type="slidenum">
              <a:rPr lang="en-US" smtClean="0"/>
              <a:pPr/>
              <a:t>24</a:t>
            </a:fld>
            <a:endParaRPr lang="en-US" dirty="0" smtClean="0"/>
          </a:p>
        </p:txBody>
      </p:sp>
      <p:sp>
        <p:nvSpPr>
          <p:cNvPr id="47108" name="Rectangle 2"/>
          <p:cNvSpPr>
            <a:spLocks noGrp="1" noChangeArrowheads="1"/>
          </p:cNvSpPr>
          <p:nvPr>
            <p:ph type="title"/>
          </p:nvPr>
        </p:nvSpPr>
        <p:spPr/>
        <p:txBody>
          <a:bodyPr/>
          <a:lstStyle/>
          <a:p>
            <a:pPr eaLnBrk="1" hangingPunct="1"/>
            <a:r>
              <a:rPr lang="en-US" dirty="0" smtClean="0"/>
              <a:t>Routers and Intersections</a:t>
            </a:r>
          </a:p>
        </p:txBody>
      </p:sp>
      <p:sp>
        <p:nvSpPr>
          <p:cNvPr id="47109" name="Rectangle 3"/>
          <p:cNvSpPr>
            <a:spLocks noGrp="1" noChangeArrowheads="1"/>
          </p:cNvSpPr>
          <p:nvPr>
            <p:ph type="body" idx="1"/>
          </p:nvPr>
        </p:nvSpPr>
        <p:spPr/>
        <p:txBody>
          <a:bodyPr/>
          <a:lstStyle/>
          <a:p>
            <a:pPr eaLnBrk="1" hangingPunct="1"/>
            <a:r>
              <a:rPr lang="en-US" dirty="0" smtClean="0"/>
              <a:t>The same is true of networks and routers</a:t>
            </a:r>
          </a:p>
          <a:p>
            <a:pPr eaLnBrk="1" hangingPunct="1"/>
            <a:r>
              <a:rPr lang="en-US" dirty="0" smtClean="0"/>
              <a:t>In this example the workstation is on the street named 192.168.1.0 at house number 23</a:t>
            </a:r>
          </a:p>
          <a:p>
            <a:pPr eaLnBrk="1" hangingPunct="1"/>
            <a:r>
              <a:rPr lang="en-US" dirty="0" smtClean="0"/>
              <a:t>The server is one the street named 10.1.1.0 at house number 3</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48131" name="Slide Number Placeholder 5"/>
          <p:cNvSpPr>
            <a:spLocks noGrp="1"/>
          </p:cNvSpPr>
          <p:nvPr>
            <p:ph type="sldNum" sz="quarter" idx="12"/>
          </p:nvPr>
        </p:nvSpPr>
        <p:spPr>
          <a:noFill/>
        </p:spPr>
        <p:txBody>
          <a:bodyPr/>
          <a:lstStyle/>
          <a:p>
            <a:fld id="{33408F42-3058-4047-9177-15CEB68E727B}" type="slidenum">
              <a:rPr lang="en-US" smtClean="0"/>
              <a:pPr/>
              <a:t>25</a:t>
            </a:fld>
            <a:endParaRPr lang="en-US" dirty="0" smtClean="0"/>
          </a:p>
        </p:txBody>
      </p:sp>
      <p:sp>
        <p:nvSpPr>
          <p:cNvPr id="48132" name="Rectangle 2"/>
          <p:cNvSpPr>
            <a:spLocks noGrp="1" noChangeArrowheads="1"/>
          </p:cNvSpPr>
          <p:nvPr>
            <p:ph type="title"/>
          </p:nvPr>
        </p:nvSpPr>
        <p:spPr/>
        <p:txBody>
          <a:bodyPr/>
          <a:lstStyle/>
          <a:p>
            <a:pPr eaLnBrk="1" hangingPunct="1"/>
            <a:r>
              <a:rPr lang="en-US" dirty="0" smtClean="0"/>
              <a:t>Routers and Intersections</a:t>
            </a:r>
          </a:p>
        </p:txBody>
      </p:sp>
      <p:sp>
        <p:nvSpPr>
          <p:cNvPr id="48133" name="Rectangle 3"/>
          <p:cNvSpPr>
            <a:spLocks noGrp="1" noChangeArrowheads="1"/>
          </p:cNvSpPr>
          <p:nvPr>
            <p:ph type="body" idx="1"/>
          </p:nvPr>
        </p:nvSpPr>
        <p:spPr/>
        <p:txBody>
          <a:bodyPr/>
          <a:lstStyle/>
          <a:p>
            <a:pPr eaLnBrk="1" hangingPunct="1">
              <a:lnSpc>
                <a:spcPct val="90000"/>
              </a:lnSpc>
            </a:pPr>
            <a:r>
              <a:rPr lang="en-US" dirty="0" smtClean="0"/>
              <a:t>When the workstation wants something from the server the router passes the request from the workstation to the server</a:t>
            </a:r>
          </a:p>
          <a:p>
            <a:pPr eaLnBrk="1" hangingPunct="1">
              <a:lnSpc>
                <a:spcPct val="90000"/>
              </a:lnSpc>
            </a:pPr>
            <a:r>
              <a:rPr lang="en-US" dirty="0" smtClean="0"/>
              <a:t>And then sends the answer back from the server to the workstation</a:t>
            </a:r>
          </a:p>
          <a:p>
            <a:pPr eaLnBrk="1" hangingPunct="1">
              <a:lnSpc>
                <a:spcPct val="90000"/>
              </a:lnSpc>
            </a:pPr>
            <a:r>
              <a:rPr lang="en-US" dirty="0" smtClean="0"/>
              <a:t>When you are in the building on Regent and need something from a building on Freeport, you would go through the intersection of Regent and Freeport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Router Operation by Layer</a:t>
            </a:r>
            <a:endParaRPr lang="en-US" dirty="0"/>
          </a:p>
        </p:txBody>
      </p:sp>
      <p:sp>
        <p:nvSpPr>
          <p:cNvPr id="3" name="Content Placeholder 2"/>
          <p:cNvSpPr>
            <a:spLocks noGrp="1"/>
          </p:cNvSpPr>
          <p:nvPr>
            <p:ph idx="1"/>
          </p:nvPr>
        </p:nvSpPr>
        <p:spPr/>
        <p:txBody>
          <a:bodyPr/>
          <a:lstStyle/>
          <a:p>
            <a:r>
              <a:rPr lang="en-US" dirty="0" smtClean="0"/>
              <a:t>Recall that the OSI model is made-up of seven</a:t>
            </a:r>
            <a:r>
              <a:rPr lang="en-US" baseline="0" dirty="0" smtClean="0"/>
              <a:t> layers and the commonly used TCP/IP routed protocol is made-up of four layers</a:t>
            </a:r>
          </a:p>
          <a:p>
            <a:r>
              <a:rPr lang="en-US" baseline="0" dirty="0" smtClean="0"/>
              <a:t>In both cases the bottom layers are the same</a:t>
            </a:r>
          </a:p>
          <a:p>
            <a:r>
              <a:rPr lang="en-US" baseline="0" dirty="0" smtClean="0"/>
              <a:t>These layers are</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26</a:t>
            </a:fld>
            <a:endParaRPr lang="en-US" dirty="0"/>
          </a:p>
        </p:txBody>
      </p:sp>
    </p:spTree>
    <p:extLst>
      <p:ext uri="{BB962C8B-B14F-4D97-AF65-F5344CB8AC3E}">
        <p14:creationId xmlns:p14="http://schemas.microsoft.com/office/powerpoint/2010/main" val="21591553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p:txBody>
          <a:bodyPr/>
          <a:lstStyle/>
          <a:p>
            <a:pPr eaLnBrk="1" hangingPunct="1"/>
            <a:r>
              <a:rPr lang="en-US" dirty="0" smtClean="0">
                <a:cs typeface="Times New Roman" pitchFamily="18" charset="0"/>
              </a:rPr>
              <a:t>Router</a:t>
            </a:r>
            <a:r>
              <a:rPr lang="en-US" baseline="0" dirty="0" smtClean="0">
                <a:cs typeface="Times New Roman" pitchFamily="18" charset="0"/>
              </a:rPr>
              <a:t> Operation by Layer</a:t>
            </a:r>
            <a:endParaRPr lang="en-US" dirty="0" smtClean="0"/>
          </a:p>
        </p:txBody>
      </p:sp>
      <p:pic>
        <p:nvPicPr>
          <p:cNvPr id="56324" name="Picture 4" descr="2_3_6"/>
          <p:cNvPicPr>
            <a:picLocks noGrp="1" noChangeAspect="1" noChangeArrowheads="1"/>
          </p:cNvPicPr>
          <p:nvPr>
            <p:ph idx="1"/>
          </p:nvPr>
        </p:nvPicPr>
        <p:blipFill>
          <a:blip r:embed="rId2" cstate="print"/>
          <a:srcRect/>
          <a:stretch>
            <a:fillRect/>
          </a:stretch>
        </p:blipFill>
        <p:spPr>
          <a:xfrm>
            <a:off x="1219200" y="1603375"/>
            <a:ext cx="6629400" cy="4645025"/>
          </a:xfrm>
          <a:noFill/>
        </p:spPr>
      </p:pic>
      <p:sp>
        <p:nvSpPr>
          <p:cNvPr id="5632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56325" name="Slide Number Placeholder 4"/>
          <p:cNvSpPr>
            <a:spLocks noGrp="1"/>
          </p:cNvSpPr>
          <p:nvPr>
            <p:ph type="sldNum" sz="quarter" idx="12"/>
          </p:nvPr>
        </p:nvSpPr>
        <p:spPr>
          <a:noFill/>
        </p:spPr>
        <p:txBody>
          <a:bodyPr/>
          <a:lstStyle/>
          <a:p>
            <a:fld id="{3431B256-1986-44BE-BC6E-3B0B16200E46}" type="slidenum">
              <a:rPr lang="en-US" smtClean="0"/>
              <a:pPr/>
              <a:t>27</a:t>
            </a:fld>
            <a:endParaRPr lang="en-US" dirty="0" smtClean="0"/>
          </a:p>
        </p:txBody>
      </p:sp>
    </p:spTree>
    <p:extLst>
      <p:ext uri="{BB962C8B-B14F-4D97-AF65-F5344CB8AC3E}">
        <p14:creationId xmlns:p14="http://schemas.microsoft.com/office/powerpoint/2010/main" val="29822798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Router Operation by Layer</a:t>
            </a:r>
          </a:p>
        </p:txBody>
      </p:sp>
      <p:sp>
        <p:nvSpPr>
          <p:cNvPr id="3" name="Content Placeholder 2"/>
          <p:cNvSpPr>
            <a:spLocks noGrp="1"/>
          </p:cNvSpPr>
          <p:nvPr>
            <p:ph idx="1"/>
          </p:nvPr>
        </p:nvSpPr>
        <p:spPr/>
        <p:txBody>
          <a:bodyPr/>
          <a:lstStyle/>
          <a:p>
            <a:r>
              <a:rPr lang="en-US" dirty="0" smtClean="0"/>
              <a:t>A router operates at the bottom layers as it does its two functions of</a:t>
            </a:r>
          </a:p>
          <a:p>
            <a:pPr lvl="1"/>
            <a:r>
              <a:rPr lang="en-US" dirty="0" smtClean="0"/>
              <a:t>Path Determination</a:t>
            </a:r>
          </a:p>
          <a:p>
            <a:pPr lvl="1"/>
            <a:r>
              <a:rPr lang="en-US" dirty="0" smtClean="0"/>
              <a:t>Switching</a:t>
            </a:r>
          </a:p>
          <a:p>
            <a:pPr lvl="0"/>
            <a:r>
              <a:rPr lang="en-US" dirty="0" smtClean="0"/>
              <a:t>The first step in router operation occurs at layer</a:t>
            </a:r>
            <a:r>
              <a:rPr lang="en-US" baseline="0" dirty="0" smtClean="0"/>
              <a:t> 3 in the OSI model called the Internet or Network Layer in the TCP/IP model</a:t>
            </a:r>
          </a:p>
          <a:p>
            <a:pPr lvl="0"/>
            <a:r>
              <a:rPr lang="en-US" baseline="0" dirty="0" smtClean="0"/>
              <a:t>This is where the router determines in which network a packet belongs</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28</a:t>
            </a:fld>
            <a:endParaRPr lang="en-US" dirty="0"/>
          </a:p>
        </p:txBody>
      </p:sp>
    </p:spTree>
    <p:extLst>
      <p:ext uri="{BB962C8B-B14F-4D97-AF65-F5344CB8AC3E}">
        <p14:creationId xmlns:p14="http://schemas.microsoft.com/office/powerpoint/2010/main" val="5956944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Router Operation by Layer</a:t>
            </a:r>
          </a:p>
        </p:txBody>
      </p:sp>
      <p:sp>
        <p:nvSpPr>
          <p:cNvPr id="3" name="Content Placeholder 2"/>
          <p:cNvSpPr>
            <a:spLocks noGrp="1"/>
          </p:cNvSpPr>
          <p:nvPr>
            <p:ph idx="1"/>
          </p:nvPr>
        </p:nvSpPr>
        <p:spPr/>
        <p:txBody>
          <a:bodyPr/>
          <a:lstStyle/>
          <a:p>
            <a:r>
              <a:rPr lang="en-US" dirty="0" smtClean="0"/>
              <a:t>Based on this determination at layer</a:t>
            </a:r>
            <a:r>
              <a:rPr lang="en-US" baseline="0" dirty="0" smtClean="0"/>
              <a:t> 2 in the OSI model the Data Link layer the packet is changed to a frame in whatever format is required for the type of connection that is used at the Physical layer</a:t>
            </a:r>
          </a:p>
          <a:p>
            <a:r>
              <a:rPr lang="en-US" dirty="0" smtClean="0"/>
              <a:t>At the Physical layer or layer 1 in the OSI model the frame is switched out</a:t>
            </a:r>
            <a:r>
              <a:rPr lang="en-US" baseline="0" dirty="0" smtClean="0"/>
              <a:t> of the router onto a link for it to exit the router</a:t>
            </a:r>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29</a:t>
            </a:fld>
            <a:endParaRPr lang="en-US" dirty="0"/>
          </a:p>
        </p:txBody>
      </p:sp>
    </p:spTree>
    <p:extLst>
      <p:ext uri="{BB962C8B-B14F-4D97-AF65-F5344CB8AC3E}">
        <p14:creationId xmlns:p14="http://schemas.microsoft.com/office/powerpoint/2010/main" val="33736794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Computer as a Router</a:t>
            </a:r>
            <a:endParaRPr lang="en-US" dirty="0"/>
          </a:p>
        </p:txBody>
      </p:sp>
      <p:sp>
        <p:nvSpPr>
          <p:cNvPr id="3" name="Content Placeholder 2"/>
          <p:cNvSpPr>
            <a:spLocks noGrp="1"/>
          </p:cNvSpPr>
          <p:nvPr>
            <p:ph idx="1"/>
          </p:nvPr>
        </p:nvSpPr>
        <p:spPr/>
        <p:txBody>
          <a:bodyPr/>
          <a:lstStyle/>
          <a:p>
            <a:r>
              <a:rPr lang="en-US" dirty="0" smtClean="0"/>
              <a:t>A router is just a special purpose computer</a:t>
            </a:r>
          </a:p>
          <a:p>
            <a:r>
              <a:rPr lang="en-US" dirty="0" smtClean="0"/>
              <a:t>Indeed the first router called an IMP</a:t>
            </a:r>
            <a:r>
              <a:rPr lang="en-US" baseline="0" dirty="0" smtClean="0"/>
              <a:t> – Interface Message Processor was a minicomputer</a:t>
            </a:r>
          </a:p>
          <a:p>
            <a:r>
              <a:rPr lang="en-US" baseline="0" dirty="0" smtClean="0"/>
              <a:t>This first router was used in the first non-proprietary network of networks called APRANET</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Times New Roman" pitchFamily="18" charset="0"/>
              </a:rPr>
              <a:t>Cisco Routers</a:t>
            </a:r>
            <a:endParaRPr lang="en-US" dirty="0"/>
          </a:p>
        </p:txBody>
      </p:sp>
      <p:sp>
        <p:nvSpPr>
          <p:cNvPr id="3" name="Content Placeholder 2"/>
          <p:cNvSpPr>
            <a:spLocks noGrp="1"/>
          </p:cNvSpPr>
          <p:nvPr>
            <p:ph idx="1"/>
          </p:nvPr>
        </p:nvSpPr>
        <p:spPr/>
        <p:txBody>
          <a:bodyPr/>
          <a:lstStyle/>
          <a:p>
            <a:pPr eaLnBrk="1" hangingPunct="1"/>
            <a:r>
              <a:rPr lang="en-US" dirty="0" smtClean="0">
                <a:cs typeface="Times New Roman" pitchFamily="18" charset="0"/>
              </a:rPr>
              <a:t>Let’s now look at the physical</a:t>
            </a:r>
            <a:r>
              <a:rPr lang="en-US" baseline="0" dirty="0" smtClean="0">
                <a:cs typeface="Times New Roman" pitchFamily="18" charset="0"/>
              </a:rPr>
              <a:t> aspects of some typical routers</a:t>
            </a:r>
            <a:endParaRPr lang="en-US" dirty="0" smtClean="0">
              <a:cs typeface="Times New Roman" pitchFamily="18" charset="0"/>
            </a:endParaRPr>
          </a:p>
          <a:p>
            <a:pPr eaLnBrk="1" hangingPunct="1"/>
            <a:r>
              <a:rPr lang="en-US" dirty="0" smtClean="0">
                <a:cs typeface="Times New Roman" pitchFamily="18" charset="0"/>
              </a:rPr>
              <a:t>We</a:t>
            </a:r>
            <a:r>
              <a:rPr lang="en-US" baseline="0" dirty="0" smtClean="0">
                <a:cs typeface="Times New Roman" pitchFamily="18" charset="0"/>
              </a:rPr>
              <a:t> will start with a </a:t>
            </a:r>
            <a:r>
              <a:rPr lang="en-US" dirty="0" smtClean="0">
                <a:cs typeface="Times New Roman" pitchFamily="18" charset="0"/>
              </a:rPr>
              <a:t>Cisco 2501 router</a:t>
            </a:r>
          </a:p>
          <a:p>
            <a:pPr eaLnBrk="1" hangingPunct="1"/>
            <a:r>
              <a:rPr lang="en-US" dirty="0" smtClean="0">
                <a:cs typeface="Times New Roman" pitchFamily="18" charset="0"/>
              </a:rPr>
              <a:t>The 2501 is part of the 2500 series</a:t>
            </a:r>
          </a:p>
          <a:p>
            <a:pPr eaLnBrk="1" hangingPunct="1"/>
            <a:r>
              <a:rPr lang="en-US" dirty="0" smtClean="0">
                <a:cs typeface="Times New Roman" pitchFamily="18" charset="0"/>
              </a:rPr>
              <a:t>This is an older router that has been used in small to medium size sites</a:t>
            </a:r>
          </a:p>
          <a:p>
            <a:pPr eaLnBrk="1" hangingPunct="1"/>
            <a:r>
              <a:rPr lang="en-US" dirty="0" smtClean="0">
                <a:cs typeface="Times New Roman" pitchFamily="18" charset="0"/>
              </a:rPr>
              <a:t>Current routers have the same characteristics</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87043" name="Slide Number Placeholder 5"/>
          <p:cNvSpPr>
            <a:spLocks noGrp="1"/>
          </p:cNvSpPr>
          <p:nvPr>
            <p:ph type="sldNum" sz="quarter" idx="12"/>
          </p:nvPr>
        </p:nvSpPr>
        <p:spPr>
          <a:noFill/>
        </p:spPr>
        <p:txBody>
          <a:bodyPr/>
          <a:lstStyle/>
          <a:p>
            <a:fld id="{BBA09D13-6F20-4EAF-B7FB-72B694774FD1}" type="slidenum">
              <a:rPr lang="en-US" smtClean="0"/>
              <a:pPr/>
              <a:t>31</a:t>
            </a:fld>
            <a:endParaRPr lang="en-US" dirty="0" smtClean="0"/>
          </a:p>
        </p:txBody>
      </p:sp>
      <p:sp>
        <p:nvSpPr>
          <p:cNvPr id="87044" name="Rectangle 2"/>
          <p:cNvSpPr>
            <a:spLocks noGrp="1" noChangeArrowheads="1"/>
          </p:cNvSpPr>
          <p:nvPr>
            <p:ph type="title"/>
          </p:nvPr>
        </p:nvSpPr>
        <p:spPr/>
        <p:txBody>
          <a:bodyPr/>
          <a:lstStyle/>
          <a:p>
            <a:pPr eaLnBrk="1" hangingPunct="1"/>
            <a:r>
              <a:rPr lang="en-US" dirty="0" smtClean="0">
                <a:cs typeface="Times New Roman" pitchFamily="18" charset="0"/>
              </a:rPr>
              <a:t>Cisco 2501 Tour</a:t>
            </a:r>
          </a:p>
        </p:txBody>
      </p:sp>
      <p:sp>
        <p:nvSpPr>
          <p:cNvPr id="87045" name="Rectangle 3"/>
          <p:cNvSpPr>
            <a:spLocks noGrp="1" noChangeArrowheads="1"/>
          </p:cNvSpPr>
          <p:nvPr>
            <p:ph type="body" idx="1"/>
          </p:nvPr>
        </p:nvSpPr>
        <p:spPr/>
        <p:txBody>
          <a:bodyPr/>
          <a:lstStyle/>
          <a:p>
            <a:pPr eaLnBrk="1" hangingPunct="1"/>
            <a:r>
              <a:rPr lang="en-US" dirty="0" smtClean="0">
                <a:cs typeface="Times New Roman" pitchFamily="18" charset="0"/>
              </a:rPr>
              <a:t>The 2501 has a single AUI Ethernet port and two serial interfaces</a:t>
            </a:r>
          </a:p>
          <a:p>
            <a:pPr eaLnBrk="1" hangingPunct="1"/>
            <a:r>
              <a:rPr lang="en-US" dirty="0" smtClean="0">
                <a:cs typeface="Times New Roman" pitchFamily="18" charset="0"/>
              </a:rPr>
              <a:t>It is powered by a 25Mhz Motorola CPU</a:t>
            </a:r>
          </a:p>
          <a:p>
            <a:pPr eaLnBrk="1" hangingPunct="1"/>
            <a:r>
              <a:rPr lang="en-US" dirty="0" smtClean="0">
                <a:cs typeface="Times New Roman" pitchFamily="18" charset="0"/>
              </a:rPr>
              <a:t>On the front of the router is </a:t>
            </a:r>
            <a:r>
              <a:rPr lang="en-US" dirty="0" smtClean="0">
                <a:latin typeface="Times New Roman" pitchFamily="18" charset="0"/>
                <a:cs typeface="Times New Roman" pitchFamily="18" charset="0"/>
              </a:rPr>
              <a:t>–</a:t>
            </a:r>
            <a:r>
              <a:rPr lang="en-US" dirty="0" smtClean="0">
                <a:cs typeface="Times New Roman" pitchFamily="18" charset="0"/>
              </a:rPr>
              <a:t> nothing</a:t>
            </a:r>
          </a:p>
          <a:p>
            <a:pPr eaLnBrk="1" hangingPunct="1"/>
            <a:r>
              <a:rPr lang="en-US" dirty="0" smtClean="0">
                <a:cs typeface="Times New Roman" pitchFamily="18" charset="0"/>
              </a:rPr>
              <a:t>How boring</a:t>
            </a:r>
          </a:p>
          <a:p>
            <a:pPr eaLnBrk="1" hangingPunct="1"/>
            <a:r>
              <a:rPr lang="en-US" dirty="0" smtClean="0">
                <a:cs typeface="Times New Roman" pitchFamily="18" charset="0"/>
              </a:rPr>
              <a:t>I would think Cisco could at least put a light on the front to blink and keep us amused</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88067" name="Slide Number Placeholder 5"/>
          <p:cNvSpPr>
            <a:spLocks noGrp="1"/>
          </p:cNvSpPr>
          <p:nvPr>
            <p:ph type="sldNum" sz="quarter" idx="12"/>
          </p:nvPr>
        </p:nvSpPr>
        <p:spPr>
          <a:noFill/>
        </p:spPr>
        <p:txBody>
          <a:bodyPr/>
          <a:lstStyle/>
          <a:p>
            <a:fld id="{9CDF870B-70D3-4092-A770-412412875F61}" type="slidenum">
              <a:rPr lang="en-US" smtClean="0"/>
              <a:pPr/>
              <a:t>32</a:t>
            </a:fld>
            <a:endParaRPr lang="en-US" dirty="0" smtClean="0"/>
          </a:p>
        </p:txBody>
      </p:sp>
      <p:sp>
        <p:nvSpPr>
          <p:cNvPr id="88068" name="Rectangle 2"/>
          <p:cNvSpPr>
            <a:spLocks noGrp="1" noChangeArrowheads="1"/>
          </p:cNvSpPr>
          <p:nvPr>
            <p:ph type="title"/>
          </p:nvPr>
        </p:nvSpPr>
        <p:spPr/>
        <p:txBody>
          <a:bodyPr/>
          <a:lstStyle/>
          <a:p>
            <a:pPr eaLnBrk="1" hangingPunct="1"/>
            <a:r>
              <a:rPr lang="en-US" dirty="0" smtClean="0">
                <a:cs typeface="Times New Roman" pitchFamily="18" charset="0"/>
              </a:rPr>
              <a:t>Cisco 2501 Front</a:t>
            </a:r>
          </a:p>
        </p:txBody>
      </p:sp>
      <p:pic>
        <p:nvPicPr>
          <p:cNvPr id="88069" name="Picture 3" descr="Cisco2500RouterFront"/>
          <p:cNvPicPr>
            <a:picLocks noChangeAspect="1" noChangeArrowheads="1"/>
          </p:cNvPicPr>
          <p:nvPr/>
        </p:nvPicPr>
        <p:blipFill>
          <a:blip r:embed="rId2" cstate="print"/>
          <a:srcRect t="13200" b="14197"/>
          <a:stretch>
            <a:fillRect/>
          </a:stretch>
        </p:blipFill>
        <p:spPr bwMode="auto">
          <a:xfrm>
            <a:off x="1143000" y="1600200"/>
            <a:ext cx="69342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89091" name="Slide Number Placeholder 5"/>
          <p:cNvSpPr>
            <a:spLocks noGrp="1"/>
          </p:cNvSpPr>
          <p:nvPr>
            <p:ph type="sldNum" sz="quarter" idx="12"/>
          </p:nvPr>
        </p:nvSpPr>
        <p:spPr>
          <a:noFill/>
        </p:spPr>
        <p:txBody>
          <a:bodyPr/>
          <a:lstStyle/>
          <a:p>
            <a:fld id="{5732BBF7-9776-4948-9D3D-B2BF4DEC1503}" type="slidenum">
              <a:rPr lang="en-US" smtClean="0"/>
              <a:pPr/>
              <a:t>33</a:t>
            </a:fld>
            <a:endParaRPr lang="en-US" dirty="0" smtClean="0"/>
          </a:p>
        </p:txBody>
      </p:sp>
      <p:sp>
        <p:nvSpPr>
          <p:cNvPr id="89092" name="Rectangle 2"/>
          <p:cNvSpPr>
            <a:spLocks noGrp="1" noChangeArrowheads="1"/>
          </p:cNvSpPr>
          <p:nvPr>
            <p:ph type="title"/>
          </p:nvPr>
        </p:nvSpPr>
        <p:spPr/>
        <p:txBody>
          <a:bodyPr/>
          <a:lstStyle/>
          <a:p>
            <a:pPr eaLnBrk="1" hangingPunct="1"/>
            <a:r>
              <a:rPr lang="en-US" dirty="0" smtClean="0"/>
              <a:t>Cisco 2501 Tour</a:t>
            </a:r>
          </a:p>
        </p:txBody>
      </p:sp>
      <p:sp>
        <p:nvSpPr>
          <p:cNvPr id="89093" name="Rectangle 3"/>
          <p:cNvSpPr>
            <a:spLocks noGrp="1" noChangeArrowheads="1"/>
          </p:cNvSpPr>
          <p:nvPr>
            <p:ph type="body" idx="1"/>
          </p:nvPr>
        </p:nvSpPr>
        <p:spPr/>
        <p:txBody>
          <a:bodyPr/>
          <a:lstStyle/>
          <a:p>
            <a:pPr eaLnBrk="1" hangingPunct="1"/>
            <a:r>
              <a:rPr lang="en-US" dirty="0" smtClean="0"/>
              <a:t>At least the back is a little more interesting</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90115" name="Slide Number Placeholder 5"/>
          <p:cNvSpPr>
            <a:spLocks noGrp="1"/>
          </p:cNvSpPr>
          <p:nvPr>
            <p:ph type="sldNum" sz="quarter" idx="12"/>
          </p:nvPr>
        </p:nvSpPr>
        <p:spPr>
          <a:noFill/>
        </p:spPr>
        <p:txBody>
          <a:bodyPr/>
          <a:lstStyle/>
          <a:p>
            <a:fld id="{428376A8-3D4C-4938-8046-4AD5221B08EA}" type="slidenum">
              <a:rPr lang="en-US" smtClean="0"/>
              <a:pPr/>
              <a:t>34</a:t>
            </a:fld>
            <a:endParaRPr lang="en-US" dirty="0" smtClean="0"/>
          </a:p>
        </p:txBody>
      </p:sp>
      <p:sp>
        <p:nvSpPr>
          <p:cNvPr id="90116" name="Rectangle 2"/>
          <p:cNvSpPr>
            <a:spLocks noGrp="1" noChangeArrowheads="1"/>
          </p:cNvSpPr>
          <p:nvPr>
            <p:ph type="title"/>
          </p:nvPr>
        </p:nvSpPr>
        <p:spPr/>
        <p:txBody>
          <a:bodyPr/>
          <a:lstStyle/>
          <a:p>
            <a:pPr eaLnBrk="1" hangingPunct="1"/>
            <a:r>
              <a:rPr lang="en-US" dirty="0" smtClean="0"/>
              <a:t>Cisco 2501 Back</a:t>
            </a:r>
          </a:p>
        </p:txBody>
      </p:sp>
      <p:pic>
        <p:nvPicPr>
          <p:cNvPr id="90117" name="Picture 3" descr="Cisco2500RouterBack"/>
          <p:cNvPicPr>
            <a:picLocks noChangeAspect="1" noChangeArrowheads="1"/>
          </p:cNvPicPr>
          <p:nvPr/>
        </p:nvPicPr>
        <p:blipFill>
          <a:blip r:embed="rId2" cstate="print"/>
          <a:srcRect t="18132" r="5559" b="10989"/>
          <a:stretch>
            <a:fillRect/>
          </a:stretch>
        </p:blipFill>
        <p:spPr bwMode="auto">
          <a:xfrm>
            <a:off x="685800" y="1638300"/>
            <a:ext cx="7848600" cy="3924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91139" name="Slide Number Placeholder 5"/>
          <p:cNvSpPr>
            <a:spLocks noGrp="1"/>
          </p:cNvSpPr>
          <p:nvPr>
            <p:ph type="sldNum" sz="quarter" idx="12"/>
          </p:nvPr>
        </p:nvSpPr>
        <p:spPr>
          <a:noFill/>
        </p:spPr>
        <p:txBody>
          <a:bodyPr/>
          <a:lstStyle/>
          <a:p>
            <a:fld id="{952D925C-5693-47D4-9D15-9BD4B5141444}" type="slidenum">
              <a:rPr lang="en-US" smtClean="0"/>
              <a:pPr/>
              <a:t>35</a:t>
            </a:fld>
            <a:endParaRPr lang="en-US" dirty="0" smtClean="0"/>
          </a:p>
        </p:txBody>
      </p:sp>
      <p:sp>
        <p:nvSpPr>
          <p:cNvPr id="91140" name="Rectangle 2"/>
          <p:cNvSpPr>
            <a:spLocks noGrp="1" noChangeArrowheads="1"/>
          </p:cNvSpPr>
          <p:nvPr>
            <p:ph type="title"/>
          </p:nvPr>
        </p:nvSpPr>
        <p:spPr/>
        <p:txBody>
          <a:bodyPr/>
          <a:lstStyle/>
          <a:p>
            <a:pPr eaLnBrk="1" hangingPunct="1"/>
            <a:r>
              <a:rPr lang="en-US" dirty="0" smtClean="0"/>
              <a:t>Cisco 2501 Back</a:t>
            </a:r>
          </a:p>
        </p:txBody>
      </p:sp>
      <p:sp>
        <p:nvSpPr>
          <p:cNvPr id="91141" name="Rectangle 3"/>
          <p:cNvSpPr>
            <a:spLocks noGrp="1" noChangeArrowheads="1"/>
          </p:cNvSpPr>
          <p:nvPr>
            <p:ph type="body" idx="1"/>
          </p:nvPr>
        </p:nvSpPr>
        <p:spPr/>
        <p:txBody>
          <a:bodyPr/>
          <a:lstStyle/>
          <a:p>
            <a:pPr eaLnBrk="1" hangingPunct="1"/>
            <a:r>
              <a:rPr lang="en-US" dirty="0" smtClean="0">
                <a:cs typeface="Times New Roman" pitchFamily="18" charset="0"/>
              </a:rPr>
              <a:t>On the back of the router, in the case of the 2501 we have</a:t>
            </a:r>
          </a:p>
          <a:p>
            <a:pPr lvl="1" eaLnBrk="1" hangingPunct="1"/>
            <a:r>
              <a:rPr lang="en-US" dirty="0" smtClean="0">
                <a:cs typeface="Times New Roman" pitchFamily="18" charset="0"/>
              </a:rPr>
              <a:t>Ethernet AUI port</a:t>
            </a:r>
          </a:p>
          <a:p>
            <a:pPr lvl="1" eaLnBrk="1" hangingPunct="1"/>
            <a:r>
              <a:rPr lang="en-US" dirty="0" smtClean="0">
                <a:cs typeface="Times New Roman" pitchFamily="18" charset="0"/>
              </a:rPr>
              <a:t>Serial port number 0</a:t>
            </a:r>
          </a:p>
          <a:p>
            <a:pPr lvl="1" eaLnBrk="1" hangingPunct="1"/>
            <a:r>
              <a:rPr lang="en-US" dirty="0" smtClean="0">
                <a:cs typeface="Times New Roman" pitchFamily="18" charset="0"/>
              </a:rPr>
              <a:t>Serial port number 1</a:t>
            </a:r>
          </a:p>
          <a:p>
            <a:pPr lvl="1" eaLnBrk="1" hangingPunct="1"/>
            <a:r>
              <a:rPr lang="en-US" dirty="0" smtClean="0">
                <a:cs typeface="Times New Roman" pitchFamily="18" charset="0"/>
              </a:rPr>
              <a:t>Console port</a:t>
            </a:r>
          </a:p>
          <a:p>
            <a:pPr lvl="1" eaLnBrk="1" hangingPunct="1"/>
            <a:r>
              <a:rPr lang="en-US" dirty="0" smtClean="0">
                <a:cs typeface="Times New Roman" pitchFamily="18" charset="0"/>
              </a:rPr>
              <a:t>Auxiliary port</a:t>
            </a:r>
          </a:p>
          <a:p>
            <a:pPr lvl="1" eaLnBrk="1" hangingPunct="1"/>
            <a:r>
              <a:rPr lang="en-US" dirty="0" smtClean="0">
                <a:cs typeface="Times New Roman" pitchFamily="18" charset="0"/>
              </a:rPr>
              <a:t>Power switch</a:t>
            </a:r>
          </a:p>
          <a:p>
            <a:pPr lvl="1" eaLnBrk="1" hangingPunct="1"/>
            <a:r>
              <a:rPr lang="en-US" dirty="0" smtClean="0">
                <a:cs typeface="Times New Roman" pitchFamily="18" charset="0"/>
              </a:rPr>
              <a:t>Plug for the power cord</a:t>
            </a:r>
            <a:endParaRPr lang="en-US"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92163" name="Slide Number Placeholder 5"/>
          <p:cNvSpPr>
            <a:spLocks noGrp="1"/>
          </p:cNvSpPr>
          <p:nvPr>
            <p:ph type="sldNum" sz="quarter" idx="12"/>
          </p:nvPr>
        </p:nvSpPr>
        <p:spPr>
          <a:noFill/>
        </p:spPr>
        <p:txBody>
          <a:bodyPr/>
          <a:lstStyle/>
          <a:p>
            <a:fld id="{67D00376-7B55-4E2C-B317-8D9000FE392E}" type="slidenum">
              <a:rPr lang="en-US" smtClean="0"/>
              <a:pPr/>
              <a:t>36</a:t>
            </a:fld>
            <a:endParaRPr lang="en-US" dirty="0" smtClean="0"/>
          </a:p>
        </p:txBody>
      </p:sp>
      <p:sp>
        <p:nvSpPr>
          <p:cNvPr id="92164" name="Rectangle 2"/>
          <p:cNvSpPr>
            <a:spLocks noGrp="1" noChangeArrowheads="1"/>
          </p:cNvSpPr>
          <p:nvPr>
            <p:ph type="title"/>
          </p:nvPr>
        </p:nvSpPr>
        <p:spPr/>
        <p:txBody>
          <a:bodyPr/>
          <a:lstStyle/>
          <a:p>
            <a:pPr eaLnBrk="1" hangingPunct="1"/>
            <a:r>
              <a:rPr lang="en-US" dirty="0" smtClean="0"/>
              <a:t>Cisco 2501 Back</a:t>
            </a:r>
          </a:p>
        </p:txBody>
      </p:sp>
      <p:pic>
        <p:nvPicPr>
          <p:cNvPr id="92165" name="Picture 3" descr="Cisco2500RouterPorts1"/>
          <p:cNvPicPr>
            <a:picLocks noChangeAspect="1" noChangeArrowheads="1"/>
          </p:cNvPicPr>
          <p:nvPr/>
        </p:nvPicPr>
        <p:blipFill>
          <a:blip r:embed="rId2" cstate="print"/>
          <a:srcRect b="25728"/>
          <a:stretch>
            <a:fillRect/>
          </a:stretch>
        </p:blipFill>
        <p:spPr bwMode="auto">
          <a:xfrm>
            <a:off x="685800" y="1616075"/>
            <a:ext cx="7772400" cy="3846513"/>
          </a:xfrm>
          <a:prstGeom prst="rect">
            <a:avLst/>
          </a:prstGeom>
          <a:noFill/>
          <a:ln w="9525">
            <a:noFill/>
            <a:miter lim="800000"/>
            <a:headEnd/>
            <a:tailEnd/>
          </a:ln>
        </p:spPr>
      </p:pic>
      <p:sp>
        <p:nvSpPr>
          <p:cNvPr id="92166" name="Text Box 4"/>
          <p:cNvSpPr txBox="1">
            <a:spLocks noChangeArrowheads="1"/>
          </p:cNvSpPr>
          <p:nvPr/>
        </p:nvSpPr>
        <p:spPr bwMode="auto">
          <a:xfrm>
            <a:off x="1371600" y="2089150"/>
            <a:ext cx="1295400" cy="822325"/>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Ethernet</a:t>
            </a:r>
            <a:br>
              <a:rPr lang="en-US" sz="2400" dirty="0">
                <a:latin typeface="Times New Roman" pitchFamily="18" charset="0"/>
              </a:rPr>
            </a:br>
            <a:r>
              <a:rPr lang="en-US" sz="2400" dirty="0">
                <a:latin typeface="Times New Roman" pitchFamily="18" charset="0"/>
              </a:rPr>
              <a:t>Port</a:t>
            </a:r>
          </a:p>
        </p:txBody>
      </p:sp>
      <p:sp>
        <p:nvSpPr>
          <p:cNvPr id="92167" name="Text Box 5"/>
          <p:cNvSpPr txBox="1">
            <a:spLocks noChangeArrowheads="1"/>
          </p:cNvSpPr>
          <p:nvPr/>
        </p:nvSpPr>
        <p:spPr bwMode="auto">
          <a:xfrm>
            <a:off x="6019800" y="2073275"/>
            <a:ext cx="1295400" cy="822325"/>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Serial</a:t>
            </a:r>
            <a:br>
              <a:rPr lang="en-US" sz="2400" dirty="0">
                <a:latin typeface="Times New Roman" pitchFamily="18" charset="0"/>
              </a:rPr>
            </a:br>
            <a:r>
              <a:rPr lang="en-US" sz="2400" dirty="0">
                <a:latin typeface="Times New Roman" pitchFamily="18" charset="0"/>
              </a:rPr>
              <a:t>Port</a:t>
            </a:r>
          </a:p>
        </p:txBody>
      </p:sp>
      <p:sp>
        <p:nvSpPr>
          <p:cNvPr id="92168" name="Text Box 6"/>
          <p:cNvSpPr txBox="1">
            <a:spLocks noChangeArrowheads="1"/>
          </p:cNvSpPr>
          <p:nvPr/>
        </p:nvSpPr>
        <p:spPr bwMode="auto">
          <a:xfrm>
            <a:off x="3733800" y="2073275"/>
            <a:ext cx="1295400" cy="822325"/>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Serial</a:t>
            </a:r>
            <a:br>
              <a:rPr lang="en-US" sz="2400" dirty="0">
                <a:latin typeface="Times New Roman" pitchFamily="18" charset="0"/>
              </a:rPr>
            </a:br>
            <a:r>
              <a:rPr lang="en-US" sz="2400" dirty="0">
                <a:latin typeface="Times New Roman" pitchFamily="18" charset="0"/>
              </a:rPr>
              <a:t>Port</a:t>
            </a:r>
          </a:p>
        </p:txBody>
      </p:sp>
      <p:sp>
        <p:nvSpPr>
          <p:cNvPr id="92169" name="Line 7"/>
          <p:cNvSpPr>
            <a:spLocks noChangeShapeType="1"/>
          </p:cNvSpPr>
          <p:nvPr/>
        </p:nvSpPr>
        <p:spPr bwMode="auto">
          <a:xfrm>
            <a:off x="2057400" y="3063875"/>
            <a:ext cx="76200" cy="1219200"/>
          </a:xfrm>
          <a:prstGeom prst="line">
            <a:avLst/>
          </a:prstGeom>
          <a:noFill/>
          <a:ln w="50800">
            <a:solidFill>
              <a:schemeClr val="bg1"/>
            </a:solidFill>
            <a:round/>
            <a:headEnd/>
            <a:tailEnd type="triangle" w="med" len="med"/>
          </a:ln>
        </p:spPr>
        <p:txBody>
          <a:bodyPr/>
          <a:lstStyle/>
          <a:p>
            <a:endParaRPr lang="en-US" dirty="0"/>
          </a:p>
        </p:txBody>
      </p:sp>
      <p:sp>
        <p:nvSpPr>
          <p:cNvPr id="92170" name="Line 8"/>
          <p:cNvSpPr>
            <a:spLocks noChangeShapeType="1"/>
          </p:cNvSpPr>
          <p:nvPr/>
        </p:nvSpPr>
        <p:spPr bwMode="auto">
          <a:xfrm>
            <a:off x="4419600" y="3063875"/>
            <a:ext cx="0" cy="1219200"/>
          </a:xfrm>
          <a:prstGeom prst="line">
            <a:avLst/>
          </a:prstGeom>
          <a:noFill/>
          <a:ln w="50800">
            <a:solidFill>
              <a:schemeClr val="bg1"/>
            </a:solidFill>
            <a:round/>
            <a:headEnd/>
            <a:tailEnd type="triangle" w="med" len="med"/>
          </a:ln>
        </p:spPr>
        <p:txBody>
          <a:bodyPr/>
          <a:lstStyle/>
          <a:p>
            <a:endParaRPr lang="en-US" dirty="0"/>
          </a:p>
        </p:txBody>
      </p:sp>
      <p:sp>
        <p:nvSpPr>
          <p:cNvPr id="92171" name="Line 9"/>
          <p:cNvSpPr>
            <a:spLocks noChangeShapeType="1"/>
          </p:cNvSpPr>
          <p:nvPr/>
        </p:nvSpPr>
        <p:spPr bwMode="auto">
          <a:xfrm>
            <a:off x="6705600" y="2987675"/>
            <a:ext cx="0" cy="1143000"/>
          </a:xfrm>
          <a:prstGeom prst="line">
            <a:avLst/>
          </a:prstGeom>
          <a:noFill/>
          <a:ln w="50800">
            <a:solidFill>
              <a:schemeClr val="bg1"/>
            </a:solidFill>
            <a:round/>
            <a:headEnd/>
            <a:tailEnd type="triangle" w="med" len="med"/>
          </a:ln>
        </p:spPr>
        <p:txBody>
          <a:bodyPr/>
          <a:lstStyle/>
          <a:p>
            <a:endParaRPr lang="en-US" dirty="0"/>
          </a:p>
        </p:txBody>
      </p:sp>
      <p:sp>
        <p:nvSpPr>
          <p:cNvPr id="92172" name="Text Box 10"/>
          <p:cNvSpPr txBox="1">
            <a:spLocks noChangeArrowheads="1"/>
          </p:cNvSpPr>
          <p:nvPr/>
        </p:nvSpPr>
        <p:spPr bwMode="auto">
          <a:xfrm>
            <a:off x="2590800" y="5273675"/>
            <a:ext cx="1295400" cy="822325"/>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Activity</a:t>
            </a:r>
            <a:br>
              <a:rPr lang="en-US" sz="2400" dirty="0">
                <a:latin typeface="Times New Roman" pitchFamily="18" charset="0"/>
              </a:rPr>
            </a:br>
            <a:r>
              <a:rPr lang="en-US" sz="2400" dirty="0">
                <a:latin typeface="Times New Roman" pitchFamily="18" charset="0"/>
              </a:rPr>
              <a:t>Light</a:t>
            </a:r>
          </a:p>
        </p:txBody>
      </p:sp>
      <p:sp>
        <p:nvSpPr>
          <p:cNvPr id="92173" name="Text Box 11"/>
          <p:cNvSpPr txBox="1">
            <a:spLocks noChangeArrowheads="1"/>
          </p:cNvSpPr>
          <p:nvPr/>
        </p:nvSpPr>
        <p:spPr bwMode="auto">
          <a:xfrm>
            <a:off x="7162800" y="5273675"/>
            <a:ext cx="1295400" cy="822325"/>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Activity</a:t>
            </a:r>
            <a:br>
              <a:rPr lang="en-US" sz="2400" dirty="0">
                <a:latin typeface="Times New Roman" pitchFamily="18" charset="0"/>
              </a:rPr>
            </a:br>
            <a:r>
              <a:rPr lang="en-US" sz="2400" dirty="0">
                <a:latin typeface="Times New Roman" pitchFamily="18" charset="0"/>
              </a:rPr>
              <a:t>Light</a:t>
            </a:r>
          </a:p>
        </p:txBody>
      </p:sp>
      <p:sp>
        <p:nvSpPr>
          <p:cNvPr id="92174" name="Text Box 12"/>
          <p:cNvSpPr txBox="1">
            <a:spLocks noChangeArrowheads="1"/>
          </p:cNvSpPr>
          <p:nvPr/>
        </p:nvSpPr>
        <p:spPr bwMode="auto">
          <a:xfrm>
            <a:off x="4953000" y="5273675"/>
            <a:ext cx="1295400" cy="822325"/>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Activity</a:t>
            </a:r>
            <a:br>
              <a:rPr lang="en-US" sz="2400" dirty="0">
                <a:latin typeface="Times New Roman" pitchFamily="18" charset="0"/>
              </a:rPr>
            </a:br>
            <a:r>
              <a:rPr lang="en-US" sz="2400" dirty="0">
                <a:latin typeface="Times New Roman" pitchFamily="18" charset="0"/>
              </a:rPr>
              <a:t>Light</a:t>
            </a:r>
          </a:p>
        </p:txBody>
      </p:sp>
      <p:sp>
        <p:nvSpPr>
          <p:cNvPr id="92175" name="Line 13"/>
          <p:cNvSpPr>
            <a:spLocks noChangeShapeType="1"/>
          </p:cNvSpPr>
          <p:nvPr/>
        </p:nvSpPr>
        <p:spPr bwMode="auto">
          <a:xfrm flipV="1">
            <a:off x="3276600" y="4664075"/>
            <a:ext cx="0" cy="457200"/>
          </a:xfrm>
          <a:prstGeom prst="line">
            <a:avLst/>
          </a:prstGeom>
          <a:noFill/>
          <a:ln w="50800">
            <a:solidFill>
              <a:schemeClr val="bg1"/>
            </a:solidFill>
            <a:round/>
            <a:headEnd/>
            <a:tailEnd type="triangle" w="med" len="med"/>
          </a:ln>
        </p:spPr>
        <p:txBody>
          <a:bodyPr/>
          <a:lstStyle/>
          <a:p>
            <a:endParaRPr lang="en-US" dirty="0"/>
          </a:p>
        </p:txBody>
      </p:sp>
      <p:sp>
        <p:nvSpPr>
          <p:cNvPr id="92176" name="Line 14"/>
          <p:cNvSpPr>
            <a:spLocks noChangeShapeType="1"/>
          </p:cNvSpPr>
          <p:nvPr/>
        </p:nvSpPr>
        <p:spPr bwMode="auto">
          <a:xfrm flipH="1" flipV="1">
            <a:off x="5562600" y="4587875"/>
            <a:ext cx="76200" cy="533400"/>
          </a:xfrm>
          <a:prstGeom prst="line">
            <a:avLst/>
          </a:prstGeom>
          <a:noFill/>
          <a:ln w="50800">
            <a:solidFill>
              <a:schemeClr val="bg1"/>
            </a:solidFill>
            <a:round/>
            <a:headEnd/>
            <a:tailEnd type="triangle" w="med" len="med"/>
          </a:ln>
        </p:spPr>
        <p:txBody>
          <a:bodyPr/>
          <a:lstStyle/>
          <a:p>
            <a:endParaRPr lang="en-US" dirty="0"/>
          </a:p>
        </p:txBody>
      </p:sp>
      <p:sp>
        <p:nvSpPr>
          <p:cNvPr id="92177" name="Line 15"/>
          <p:cNvSpPr>
            <a:spLocks noChangeShapeType="1"/>
          </p:cNvSpPr>
          <p:nvPr/>
        </p:nvSpPr>
        <p:spPr bwMode="auto">
          <a:xfrm flipH="1" flipV="1">
            <a:off x="7848600" y="4572000"/>
            <a:ext cx="0" cy="609600"/>
          </a:xfrm>
          <a:prstGeom prst="line">
            <a:avLst/>
          </a:prstGeom>
          <a:noFill/>
          <a:ln w="50800">
            <a:solidFill>
              <a:schemeClr val="bg1"/>
            </a:solidFill>
            <a:round/>
            <a:headEnd/>
            <a:tailEnd type="triangle" w="med" len="med"/>
          </a:ln>
        </p:spPr>
        <p:txBody>
          <a:bodyPr/>
          <a:lstStyle/>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93187" name="Slide Number Placeholder 5"/>
          <p:cNvSpPr>
            <a:spLocks noGrp="1"/>
          </p:cNvSpPr>
          <p:nvPr>
            <p:ph type="sldNum" sz="quarter" idx="12"/>
          </p:nvPr>
        </p:nvSpPr>
        <p:spPr>
          <a:noFill/>
        </p:spPr>
        <p:txBody>
          <a:bodyPr/>
          <a:lstStyle/>
          <a:p>
            <a:fld id="{8F100A74-2907-409A-A4F9-DE73C888B357}" type="slidenum">
              <a:rPr lang="en-US" smtClean="0"/>
              <a:pPr/>
              <a:t>37</a:t>
            </a:fld>
            <a:endParaRPr lang="en-US" dirty="0" smtClean="0"/>
          </a:p>
        </p:txBody>
      </p:sp>
      <p:sp>
        <p:nvSpPr>
          <p:cNvPr id="93188" name="Rectangle 2"/>
          <p:cNvSpPr>
            <a:spLocks noGrp="1" noChangeArrowheads="1"/>
          </p:cNvSpPr>
          <p:nvPr>
            <p:ph type="title"/>
          </p:nvPr>
        </p:nvSpPr>
        <p:spPr/>
        <p:txBody>
          <a:bodyPr/>
          <a:lstStyle/>
          <a:p>
            <a:pPr eaLnBrk="1" hangingPunct="1"/>
            <a:r>
              <a:rPr lang="en-US" dirty="0" smtClean="0"/>
              <a:t>Cisco 2501 Back</a:t>
            </a:r>
          </a:p>
        </p:txBody>
      </p:sp>
      <p:pic>
        <p:nvPicPr>
          <p:cNvPr id="93189" name="Picture 3" descr="Cisco2500RouterPorts2"/>
          <p:cNvPicPr>
            <a:picLocks noChangeAspect="1" noChangeArrowheads="1"/>
          </p:cNvPicPr>
          <p:nvPr/>
        </p:nvPicPr>
        <p:blipFill>
          <a:blip r:embed="rId2" cstate="print"/>
          <a:srcRect b="25000"/>
          <a:stretch>
            <a:fillRect/>
          </a:stretch>
        </p:blipFill>
        <p:spPr bwMode="auto">
          <a:xfrm>
            <a:off x="685800" y="1447800"/>
            <a:ext cx="7772400" cy="3883025"/>
          </a:xfrm>
          <a:prstGeom prst="rect">
            <a:avLst/>
          </a:prstGeom>
          <a:noFill/>
          <a:ln w="9525">
            <a:noFill/>
            <a:miter lim="800000"/>
            <a:headEnd/>
            <a:tailEnd/>
          </a:ln>
        </p:spPr>
      </p:pic>
      <p:sp>
        <p:nvSpPr>
          <p:cNvPr id="93190" name="Text Box 4"/>
          <p:cNvSpPr txBox="1">
            <a:spLocks noChangeArrowheads="1"/>
          </p:cNvSpPr>
          <p:nvPr/>
        </p:nvSpPr>
        <p:spPr bwMode="auto">
          <a:xfrm>
            <a:off x="2743200" y="5105400"/>
            <a:ext cx="1676400" cy="1187450"/>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Hardware</a:t>
            </a:r>
            <a:br>
              <a:rPr lang="en-US" sz="2400" dirty="0">
                <a:latin typeface="Times New Roman" pitchFamily="18" charset="0"/>
              </a:rPr>
            </a:br>
            <a:r>
              <a:rPr lang="en-US" sz="2400" dirty="0">
                <a:latin typeface="Times New Roman" pitchFamily="18" charset="0"/>
              </a:rPr>
              <a:t>Failure</a:t>
            </a:r>
            <a:br>
              <a:rPr lang="en-US" sz="2400" dirty="0">
                <a:latin typeface="Times New Roman" pitchFamily="18" charset="0"/>
              </a:rPr>
            </a:br>
            <a:r>
              <a:rPr lang="en-US" sz="2400" dirty="0">
                <a:latin typeface="Times New Roman" pitchFamily="18" charset="0"/>
              </a:rPr>
              <a:t>Light</a:t>
            </a:r>
          </a:p>
        </p:txBody>
      </p:sp>
      <p:sp>
        <p:nvSpPr>
          <p:cNvPr id="93191" name="Line 5"/>
          <p:cNvSpPr>
            <a:spLocks noChangeShapeType="1"/>
          </p:cNvSpPr>
          <p:nvPr/>
        </p:nvSpPr>
        <p:spPr bwMode="auto">
          <a:xfrm flipH="1" flipV="1">
            <a:off x="3581400" y="4419600"/>
            <a:ext cx="76200" cy="609600"/>
          </a:xfrm>
          <a:prstGeom prst="line">
            <a:avLst/>
          </a:prstGeom>
          <a:noFill/>
          <a:ln w="50800">
            <a:solidFill>
              <a:schemeClr val="bg1"/>
            </a:solidFill>
            <a:round/>
            <a:headEnd/>
            <a:tailEnd type="triangle" w="med" len="med"/>
          </a:ln>
        </p:spPr>
        <p:txBody>
          <a:bodyPr/>
          <a:lstStyle/>
          <a:p>
            <a:endParaRPr lang="en-US" dirty="0"/>
          </a:p>
        </p:txBody>
      </p:sp>
      <p:sp>
        <p:nvSpPr>
          <p:cNvPr id="93192" name="Text Box 6"/>
          <p:cNvSpPr txBox="1">
            <a:spLocks noChangeArrowheads="1"/>
          </p:cNvSpPr>
          <p:nvPr/>
        </p:nvSpPr>
        <p:spPr bwMode="auto">
          <a:xfrm>
            <a:off x="2438400" y="2149475"/>
            <a:ext cx="1371600" cy="822325"/>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Auxiliary</a:t>
            </a:r>
            <a:br>
              <a:rPr lang="en-US" sz="2400" dirty="0">
                <a:latin typeface="Times New Roman" pitchFamily="18" charset="0"/>
              </a:rPr>
            </a:br>
            <a:r>
              <a:rPr lang="en-US" sz="2400" dirty="0">
                <a:latin typeface="Times New Roman" pitchFamily="18" charset="0"/>
              </a:rPr>
              <a:t>Port</a:t>
            </a:r>
          </a:p>
        </p:txBody>
      </p:sp>
      <p:sp>
        <p:nvSpPr>
          <p:cNvPr id="93193" name="Text Box 7"/>
          <p:cNvSpPr txBox="1">
            <a:spLocks noChangeArrowheads="1"/>
          </p:cNvSpPr>
          <p:nvPr/>
        </p:nvSpPr>
        <p:spPr bwMode="auto">
          <a:xfrm>
            <a:off x="4572000" y="2073275"/>
            <a:ext cx="1295400" cy="822325"/>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Power</a:t>
            </a:r>
            <a:br>
              <a:rPr lang="en-US" sz="2400" dirty="0">
                <a:latin typeface="Times New Roman" pitchFamily="18" charset="0"/>
              </a:rPr>
            </a:br>
            <a:r>
              <a:rPr lang="en-US" sz="2400" dirty="0">
                <a:latin typeface="Times New Roman" pitchFamily="18" charset="0"/>
              </a:rPr>
              <a:t>Switch</a:t>
            </a:r>
          </a:p>
        </p:txBody>
      </p:sp>
      <p:sp>
        <p:nvSpPr>
          <p:cNvPr id="93194" name="Text Box 8"/>
          <p:cNvSpPr txBox="1">
            <a:spLocks noChangeArrowheads="1"/>
          </p:cNvSpPr>
          <p:nvPr/>
        </p:nvSpPr>
        <p:spPr bwMode="auto">
          <a:xfrm>
            <a:off x="6324600" y="1676400"/>
            <a:ext cx="1295400" cy="1187450"/>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Power Cord Plug</a:t>
            </a:r>
          </a:p>
        </p:txBody>
      </p:sp>
      <p:sp>
        <p:nvSpPr>
          <p:cNvPr id="93195" name="Text Box 9"/>
          <p:cNvSpPr txBox="1">
            <a:spLocks noChangeArrowheads="1"/>
          </p:cNvSpPr>
          <p:nvPr/>
        </p:nvSpPr>
        <p:spPr bwMode="auto">
          <a:xfrm>
            <a:off x="838200" y="2149475"/>
            <a:ext cx="1295400" cy="822325"/>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Console</a:t>
            </a:r>
            <a:br>
              <a:rPr lang="en-US" sz="2400" dirty="0">
                <a:latin typeface="Times New Roman" pitchFamily="18" charset="0"/>
              </a:rPr>
            </a:br>
            <a:r>
              <a:rPr lang="en-US" sz="2400" dirty="0">
                <a:latin typeface="Times New Roman" pitchFamily="18" charset="0"/>
              </a:rPr>
              <a:t>Port</a:t>
            </a:r>
          </a:p>
        </p:txBody>
      </p:sp>
      <p:sp>
        <p:nvSpPr>
          <p:cNvPr id="93196" name="Line 10"/>
          <p:cNvSpPr>
            <a:spLocks noChangeShapeType="1"/>
          </p:cNvSpPr>
          <p:nvPr/>
        </p:nvSpPr>
        <p:spPr bwMode="auto">
          <a:xfrm flipH="1">
            <a:off x="6934200" y="3048000"/>
            <a:ext cx="152400" cy="914400"/>
          </a:xfrm>
          <a:prstGeom prst="line">
            <a:avLst/>
          </a:prstGeom>
          <a:noFill/>
          <a:ln w="50800">
            <a:solidFill>
              <a:schemeClr val="bg1"/>
            </a:solidFill>
            <a:round/>
            <a:headEnd/>
            <a:tailEnd type="triangle" w="med" len="med"/>
          </a:ln>
        </p:spPr>
        <p:txBody>
          <a:bodyPr/>
          <a:lstStyle/>
          <a:p>
            <a:endParaRPr lang="en-US" dirty="0"/>
          </a:p>
        </p:txBody>
      </p:sp>
      <p:sp>
        <p:nvSpPr>
          <p:cNvPr id="93197" name="Line 11"/>
          <p:cNvSpPr>
            <a:spLocks noChangeShapeType="1"/>
          </p:cNvSpPr>
          <p:nvPr/>
        </p:nvSpPr>
        <p:spPr bwMode="auto">
          <a:xfrm>
            <a:off x="5105400" y="3048000"/>
            <a:ext cx="76200" cy="838200"/>
          </a:xfrm>
          <a:prstGeom prst="line">
            <a:avLst/>
          </a:prstGeom>
          <a:noFill/>
          <a:ln w="50800">
            <a:solidFill>
              <a:schemeClr val="bg1"/>
            </a:solidFill>
            <a:round/>
            <a:headEnd/>
            <a:tailEnd type="triangle" w="med" len="med"/>
          </a:ln>
        </p:spPr>
        <p:txBody>
          <a:bodyPr/>
          <a:lstStyle/>
          <a:p>
            <a:endParaRPr lang="en-US" dirty="0"/>
          </a:p>
        </p:txBody>
      </p:sp>
      <p:sp>
        <p:nvSpPr>
          <p:cNvPr id="93198" name="Line 12"/>
          <p:cNvSpPr>
            <a:spLocks noChangeShapeType="1"/>
          </p:cNvSpPr>
          <p:nvPr/>
        </p:nvSpPr>
        <p:spPr bwMode="auto">
          <a:xfrm flipH="1">
            <a:off x="3048000" y="3048000"/>
            <a:ext cx="76200" cy="914400"/>
          </a:xfrm>
          <a:prstGeom prst="line">
            <a:avLst/>
          </a:prstGeom>
          <a:noFill/>
          <a:ln w="50800">
            <a:solidFill>
              <a:schemeClr val="bg1"/>
            </a:solidFill>
            <a:round/>
            <a:headEnd/>
            <a:tailEnd type="triangle" w="med" len="med"/>
          </a:ln>
        </p:spPr>
        <p:txBody>
          <a:bodyPr/>
          <a:lstStyle/>
          <a:p>
            <a:endParaRPr lang="en-US" dirty="0"/>
          </a:p>
        </p:txBody>
      </p:sp>
      <p:sp>
        <p:nvSpPr>
          <p:cNvPr id="93199" name="Line 13"/>
          <p:cNvSpPr>
            <a:spLocks noChangeShapeType="1"/>
          </p:cNvSpPr>
          <p:nvPr/>
        </p:nvSpPr>
        <p:spPr bwMode="auto">
          <a:xfrm>
            <a:off x="1600200" y="3048000"/>
            <a:ext cx="685800" cy="990600"/>
          </a:xfrm>
          <a:prstGeom prst="line">
            <a:avLst/>
          </a:prstGeom>
          <a:noFill/>
          <a:ln w="50800">
            <a:solidFill>
              <a:schemeClr val="bg1"/>
            </a:solidFill>
            <a:round/>
            <a:headEnd/>
            <a:tailEnd type="triangle" w="med" len="med"/>
          </a:ln>
        </p:spPr>
        <p:txBody>
          <a:bodyPr/>
          <a:lstStyle/>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94211" name="Slide Number Placeholder 5"/>
          <p:cNvSpPr>
            <a:spLocks noGrp="1"/>
          </p:cNvSpPr>
          <p:nvPr>
            <p:ph type="sldNum" sz="quarter" idx="12"/>
          </p:nvPr>
        </p:nvSpPr>
        <p:spPr>
          <a:noFill/>
        </p:spPr>
        <p:txBody>
          <a:bodyPr/>
          <a:lstStyle/>
          <a:p>
            <a:fld id="{F38DAFB2-D109-46B4-B12C-374C7281C4F6}" type="slidenum">
              <a:rPr lang="en-US" smtClean="0"/>
              <a:pPr/>
              <a:t>38</a:t>
            </a:fld>
            <a:endParaRPr lang="en-US" dirty="0" smtClean="0"/>
          </a:p>
        </p:txBody>
      </p:sp>
      <p:sp>
        <p:nvSpPr>
          <p:cNvPr id="94212" name="Rectangle 2"/>
          <p:cNvSpPr>
            <a:spLocks noGrp="1" noChangeArrowheads="1"/>
          </p:cNvSpPr>
          <p:nvPr>
            <p:ph type="title"/>
          </p:nvPr>
        </p:nvSpPr>
        <p:spPr/>
        <p:txBody>
          <a:bodyPr/>
          <a:lstStyle/>
          <a:p>
            <a:pPr eaLnBrk="1" hangingPunct="1"/>
            <a:r>
              <a:rPr lang="en-US" dirty="0" smtClean="0"/>
              <a:t>Cisco 2501 Back</a:t>
            </a:r>
          </a:p>
        </p:txBody>
      </p:sp>
      <p:sp>
        <p:nvSpPr>
          <p:cNvPr id="94213" name="Rectangle 3"/>
          <p:cNvSpPr>
            <a:spLocks noGrp="1" noChangeArrowheads="1"/>
          </p:cNvSpPr>
          <p:nvPr>
            <p:ph type="body" idx="1"/>
          </p:nvPr>
        </p:nvSpPr>
        <p:spPr/>
        <p:txBody>
          <a:bodyPr/>
          <a:lstStyle/>
          <a:p>
            <a:pPr eaLnBrk="1" hangingPunct="1"/>
            <a:r>
              <a:rPr lang="en-US" dirty="0" smtClean="0">
                <a:cs typeface="Times New Roman" pitchFamily="18" charset="0"/>
              </a:rPr>
              <a:t>On the back we have at least a few lights</a:t>
            </a:r>
          </a:p>
          <a:p>
            <a:pPr eaLnBrk="1" hangingPunct="1"/>
            <a:r>
              <a:rPr lang="en-US" dirty="0" smtClean="0">
                <a:cs typeface="Times New Roman" pitchFamily="18" charset="0"/>
              </a:rPr>
              <a:t>Next to the Ethernet and serial ports is an activity light for each one</a:t>
            </a:r>
          </a:p>
          <a:p>
            <a:pPr eaLnBrk="1" hangingPunct="1"/>
            <a:r>
              <a:rPr lang="en-US" dirty="0" smtClean="0">
                <a:cs typeface="Times New Roman" pitchFamily="18" charset="0"/>
              </a:rPr>
              <a:t>Next to the Auxiliary Port is a hardware failure light</a:t>
            </a:r>
          </a:p>
          <a:p>
            <a:pPr eaLnBrk="1" hangingPunct="1"/>
            <a:r>
              <a:rPr lang="en-US" dirty="0" smtClean="0">
                <a:cs typeface="Times New Roman" pitchFamily="18" charset="0"/>
              </a:rPr>
              <a:t>If this light does not come on when the router is powered up, the router has a bad memory card or chip most likely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95235" name="Slide Number Placeholder 5"/>
          <p:cNvSpPr>
            <a:spLocks noGrp="1"/>
          </p:cNvSpPr>
          <p:nvPr>
            <p:ph type="sldNum" sz="quarter" idx="12"/>
          </p:nvPr>
        </p:nvSpPr>
        <p:spPr>
          <a:noFill/>
        </p:spPr>
        <p:txBody>
          <a:bodyPr/>
          <a:lstStyle/>
          <a:p>
            <a:fld id="{8111356B-50F7-4A48-B71F-F6ECE6F3B421}" type="slidenum">
              <a:rPr lang="en-US" smtClean="0"/>
              <a:pPr/>
              <a:t>39</a:t>
            </a:fld>
            <a:endParaRPr lang="en-US" dirty="0" smtClean="0"/>
          </a:p>
        </p:txBody>
      </p:sp>
      <p:sp>
        <p:nvSpPr>
          <p:cNvPr id="95236" name="Rectangle 2"/>
          <p:cNvSpPr>
            <a:spLocks noGrp="1" noChangeArrowheads="1"/>
          </p:cNvSpPr>
          <p:nvPr>
            <p:ph type="title"/>
          </p:nvPr>
        </p:nvSpPr>
        <p:spPr/>
        <p:txBody>
          <a:bodyPr/>
          <a:lstStyle/>
          <a:p>
            <a:pPr eaLnBrk="1" hangingPunct="1"/>
            <a:r>
              <a:rPr lang="en-US" dirty="0" smtClean="0">
                <a:cs typeface="Times New Roman" pitchFamily="18" charset="0"/>
              </a:rPr>
              <a:t>Cisco 2501 Back</a:t>
            </a:r>
          </a:p>
        </p:txBody>
      </p:sp>
      <p:sp>
        <p:nvSpPr>
          <p:cNvPr id="95237" name="Rectangle 3"/>
          <p:cNvSpPr>
            <a:spLocks noGrp="1" noChangeArrowheads="1"/>
          </p:cNvSpPr>
          <p:nvPr>
            <p:ph type="body" idx="1"/>
          </p:nvPr>
        </p:nvSpPr>
        <p:spPr/>
        <p:txBody>
          <a:bodyPr/>
          <a:lstStyle/>
          <a:p>
            <a:pPr eaLnBrk="1" hangingPunct="1"/>
            <a:r>
              <a:rPr lang="en-US" dirty="0" smtClean="0">
                <a:cs typeface="Times New Roman" pitchFamily="18" charset="0"/>
              </a:rPr>
              <a:t>The Ethernet port is an AUI style</a:t>
            </a:r>
          </a:p>
          <a:p>
            <a:pPr eaLnBrk="1" hangingPunct="1"/>
            <a:r>
              <a:rPr lang="en-US" dirty="0" smtClean="0">
                <a:cs typeface="Times New Roman" pitchFamily="18" charset="0"/>
              </a:rPr>
              <a:t>This was designed for a 10Base5 network</a:t>
            </a:r>
          </a:p>
          <a:p>
            <a:pPr eaLnBrk="1" hangingPunct="1"/>
            <a:r>
              <a:rPr lang="en-US" dirty="0" smtClean="0">
                <a:cs typeface="Times New Roman" pitchFamily="18" charset="0"/>
              </a:rPr>
              <a:t>No one has used such a network in twenty years</a:t>
            </a:r>
          </a:p>
          <a:p>
            <a:pPr eaLnBrk="1" hangingPunct="1"/>
            <a:r>
              <a:rPr lang="en-US" dirty="0" smtClean="0">
                <a:cs typeface="Times New Roman" pitchFamily="18" charset="0"/>
              </a:rPr>
              <a:t>Why Cisco has used this port for so long is beyond me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50179" name="Slide Number Placeholder 5"/>
          <p:cNvSpPr>
            <a:spLocks noGrp="1"/>
          </p:cNvSpPr>
          <p:nvPr>
            <p:ph type="sldNum" sz="quarter" idx="12"/>
          </p:nvPr>
        </p:nvSpPr>
        <p:spPr>
          <a:noFill/>
        </p:spPr>
        <p:txBody>
          <a:bodyPr/>
          <a:lstStyle/>
          <a:p>
            <a:fld id="{A92222B5-2BFC-4D03-AB43-9964EACD2813}" type="slidenum">
              <a:rPr lang="en-US" smtClean="0"/>
              <a:pPr/>
              <a:t>4</a:t>
            </a:fld>
            <a:endParaRPr lang="en-US" dirty="0" smtClean="0"/>
          </a:p>
        </p:txBody>
      </p:sp>
      <p:sp>
        <p:nvSpPr>
          <p:cNvPr id="50180" name="Rectangle 2"/>
          <p:cNvSpPr>
            <a:spLocks noGrp="1" noChangeArrowheads="1"/>
          </p:cNvSpPr>
          <p:nvPr>
            <p:ph type="title"/>
          </p:nvPr>
        </p:nvSpPr>
        <p:spPr/>
        <p:txBody>
          <a:bodyPr/>
          <a:lstStyle/>
          <a:p>
            <a:pPr eaLnBrk="1" hangingPunct="1"/>
            <a:r>
              <a:rPr lang="en-US" dirty="0" smtClean="0"/>
              <a:t>Development of Routers</a:t>
            </a:r>
          </a:p>
        </p:txBody>
      </p:sp>
      <p:sp>
        <p:nvSpPr>
          <p:cNvPr id="50181" name="Rectangle 3"/>
          <p:cNvSpPr>
            <a:spLocks noGrp="1" noChangeArrowheads="1"/>
          </p:cNvSpPr>
          <p:nvPr>
            <p:ph type="body" idx="1"/>
          </p:nvPr>
        </p:nvSpPr>
        <p:spPr/>
        <p:txBody>
          <a:bodyPr/>
          <a:lstStyle/>
          <a:p>
            <a:pPr eaLnBrk="1" hangingPunct="1"/>
            <a:r>
              <a:rPr lang="en-US" dirty="0" smtClean="0"/>
              <a:t>To see how the need for a device such as a router developed we must look at how ARPANET developed into the Internet</a:t>
            </a:r>
          </a:p>
          <a:p>
            <a:pPr eaLnBrk="1" hangingPunct="1"/>
            <a:r>
              <a:rPr lang="en-US" dirty="0" smtClean="0"/>
              <a:t>The original concept of the ARPANET was for a relatively few computers to be connected to a single network</a:t>
            </a:r>
          </a:p>
          <a:p>
            <a:pPr eaLnBrk="1" hangingPunct="1"/>
            <a:r>
              <a:rPr lang="en-US" dirty="0" smtClean="0"/>
              <a:t>This slowly changed as it grew into a collection of multiple, independent networks joined together</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96259" name="Slide Number Placeholder 5"/>
          <p:cNvSpPr>
            <a:spLocks noGrp="1"/>
          </p:cNvSpPr>
          <p:nvPr>
            <p:ph type="sldNum" sz="quarter" idx="12"/>
          </p:nvPr>
        </p:nvSpPr>
        <p:spPr>
          <a:noFill/>
        </p:spPr>
        <p:txBody>
          <a:bodyPr/>
          <a:lstStyle/>
          <a:p>
            <a:fld id="{89AD030D-34C4-441E-9C4D-19C82A064D84}" type="slidenum">
              <a:rPr lang="en-US" smtClean="0"/>
              <a:pPr/>
              <a:t>40</a:t>
            </a:fld>
            <a:endParaRPr lang="en-US" dirty="0" smtClean="0"/>
          </a:p>
        </p:txBody>
      </p:sp>
      <p:sp>
        <p:nvSpPr>
          <p:cNvPr id="96260" name="Rectangle 2"/>
          <p:cNvSpPr>
            <a:spLocks noGrp="1" noChangeArrowheads="1"/>
          </p:cNvSpPr>
          <p:nvPr>
            <p:ph type="title"/>
          </p:nvPr>
        </p:nvSpPr>
        <p:spPr/>
        <p:txBody>
          <a:bodyPr/>
          <a:lstStyle/>
          <a:p>
            <a:pPr eaLnBrk="1" hangingPunct="1"/>
            <a:r>
              <a:rPr lang="en-US" dirty="0" smtClean="0">
                <a:cs typeface="Times New Roman" pitchFamily="18" charset="0"/>
              </a:rPr>
              <a:t>Cisco 2501 Back</a:t>
            </a:r>
          </a:p>
        </p:txBody>
      </p:sp>
      <p:sp>
        <p:nvSpPr>
          <p:cNvPr id="96261" name="Rectangle 3"/>
          <p:cNvSpPr>
            <a:spLocks noGrp="1" noChangeArrowheads="1"/>
          </p:cNvSpPr>
          <p:nvPr>
            <p:ph type="body" idx="1"/>
          </p:nvPr>
        </p:nvSpPr>
        <p:spPr/>
        <p:txBody>
          <a:bodyPr/>
          <a:lstStyle/>
          <a:p>
            <a:pPr eaLnBrk="1" hangingPunct="1"/>
            <a:r>
              <a:rPr lang="en-US" dirty="0" smtClean="0">
                <a:cs typeface="Times New Roman" pitchFamily="18" charset="0"/>
              </a:rPr>
              <a:t>To actually use this port a transceiver will have to be attached to it to convert the port to an RJ-45 connector as is used in the real world</a:t>
            </a:r>
          </a:p>
          <a:p>
            <a:pPr eaLnBrk="1" hangingPunct="1"/>
            <a:r>
              <a:rPr lang="en-US" dirty="0" smtClean="0">
                <a:cs typeface="Times New Roman" pitchFamily="18" charset="0"/>
              </a:rPr>
              <a:t>This is the device shown next</a:t>
            </a:r>
            <a:endParaRPr lang="en-US"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97283" name="Slide Number Placeholder 5"/>
          <p:cNvSpPr>
            <a:spLocks noGrp="1"/>
          </p:cNvSpPr>
          <p:nvPr>
            <p:ph type="sldNum" sz="quarter" idx="12"/>
          </p:nvPr>
        </p:nvSpPr>
        <p:spPr>
          <a:noFill/>
        </p:spPr>
        <p:txBody>
          <a:bodyPr/>
          <a:lstStyle/>
          <a:p>
            <a:fld id="{E494DEE8-F3DC-43A5-A2CD-EF6EABC3FFE2}" type="slidenum">
              <a:rPr lang="en-US" smtClean="0"/>
              <a:pPr/>
              <a:t>41</a:t>
            </a:fld>
            <a:endParaRPr lang="en-US" dirty="0" smtClean="0"/>
          </a:p>
        </p:txBody>
      </p:sp>
      <p:sp>
        <p:nvSpPr>
          <p:cNvPr id="97284" name="Rectangle 2"/>
          <p:cNvSpPr>
            <a:spLocks noGrp="1" noChangeArrowheads="1"/>
          </p:cNvSpPr>
          <p:nvPr>
            <p:ph type="title"/>
          </p:nvPr>
        </p:nvSpPr>
        <p:spPr/>
        <p:txBody>
          <a:bodyPr/>
          <a:lstStyle/>
          <a:p>
            <a:pPr eaLnBrk="1" hangingPunct="1"/>
            <a:r>
              <a:rPr lang="en-US" dirty="0" smtClean="0"/>
              <a:t>Transceiver</a:t>
            </a:r>
          </a:p>
        </p:txBody>
      </p:sp>
      <p:pic>
        <p:nvPicPr>
          <p:cNvPr id="97285" name="Picture 3" descr="Tranceivers2"/>
          <p:cNvPicPr>
            <a:picLocks noChangeAspect="1" noChangeArrowheads="1"/>
          </p:cNvPicPr>
          <p:nvPr/>
        </p:nvPicPr>
        <p:blipFill>
          <a:blip r:embed="rId2" cstate="print"/>
          <a:srcRect l="37338" t="16476" r="32532" b="24944"/>
          <a:stretch>
            <a:fillRect/>
          </a:stretch>
        </p:blipFill>
        <p:spPr bwMode="auto">
          <a:xfrm>
            <a:off x="3124200" y="1600200"/>
            <a:ext cx="3048000" cy="3948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98307" name="Slide Number Placeholder 5"/>
          <p:cNvSpPr>
            <a:spLocks noGrp="1"/>
          </p:cNvSpPr>
          <p:nvPr>
            <p:ph type="sldNum" sz="quarter" idx="12"/>
          </p:nvPr>
        </p:nvSpPr>
        <p:spPr>
          <a:noFill/>
        </p:spPr>
        <p:txBody>
          <a:bodyPr/>
          <a:lstStyle/>
          <a:p>
            <a:fld id="{29EF49E8-C9DC-4852-816B-CEEEA4D65E4A}" type="slidenum">
              <a:rPr lang="en-US" smtClean="0"/>
              <a:pPr/>
              <a:t>42</a:t>
            </a:fld>
            <a:endParaRPr lang="en-US" dirty="0" smtClean="0"/>
          </a:p>
        </p:txBody>
      </p:sp>
      <p:sp>
        <p:nvSpPr>
          <p:cNvPr id="98308" name="Rectangle 2"/>
          <p:cNvSpPr>
            <a:spLocks noGrp="1" noChangeArrowheads="1"/>
          </p:cNvSpPr>
          <p:nvPr>
            <p:ph type="title"/>
          </p:nvPr>
        </p:nvSpPr>
        <p:spPr/>
        <p:txBody>
          <a:bodyPr/>
          <a:lstStyle/>
          <a:p>
            <a:pPr eaLnBrk="1" hangingPunct="1"/>
            <a:r>
              <a:rPr lang="en-US" dirty="0" smtClean="0"/>
              <a:t>Transceiver</a:t>
            </a:r>
          </a:p>
        </p:txBody>
      </p:sp>
      <p:sp>
        <p:nvSpPr>
          <p:cNvPr id="98309" name="Rectangle 3"/>
          <p:cNvSpPr>
            <a:spLocks noGrp="1" noChangeArrowheads="1"/>
          </p:cNvSpPr>
          <p:nvPr>
            <p:ph type="body" idx="1"/>
          </p:nvPr>
        </p:nvSpPr>
        <p:spPr/>
        <p:txBody>
          <a:bodyPr/>
          <a:lstStyle/>
          <a:p>
            <a:pPr eaLnBrk="1" hangingPunct="1"/>
            <a:r>
              <a:rPr lang="en-US" dirty="0" smtClean="0">
                <a:cs typeface="Times New Roman" pitchFamily="18" charset="0"/>
              </a:rPr>
              <a:t>You must be very careful with an AUI connector</a:t>
            </a:r>
          </a:p>
          <a:p>
            <a:pPr eaLnBrk="1" hangingPunct="1"/>
            <a:r>
              <a:rPr lang="en-US" dirty="0" smtClean="0">
                <a:cs typeface="Times New Roman" pitchFamily="18" charset="0"/>
              </a:rPr>
              <a:t>The transceiver will just plug straight onto the port, but you must lock it in place</a:t>
            </a:r>
          </a:p>
          <a:p>
            <a:pPr eaLnBrk="1" hangingPunct="1"/>
            <a:r>
              <a:rPr lang="en-US" dirty="0" smtClean="0">
                <a:cs typeface="Times New Roman" pitchFamily="18" charset="0"/>
              </a:rPr>
              <a:t>This is done by sliding the locking tab over the knobs on the transceiver</a:t>
            </a:r>
          </a:p>
          <a:p>
            <a:pPr eaLnBrk="1" hangingPunct="1"/>
            <a:r>
              <a:rPr lang="en-US" dirty="0" smtClean="0">
                <a:cs typeface="Times New Roman" pitchFamily="18" charset="0"/>
              </a:rPr>
              <a:t>If you do not do this the transceiver, which is heavy, may come loose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99331" name="Slide Number Placeholder 5"/>
          <p:cNvSpPr>
            <a:spLocks noGrp="1"/>
          </p:cNvSpPr>
          <p:nvPr>
            <p:ph type="sldNum" sz="quarter" idx="12"/>
          </p:nvPr>
        </p:nvSpPr>
        <p:spPr>
          <a:noFill/>
        </p:spPr>
        <p:txBody>
          <a:bodyPr/>
          <a:lstStyle/>
          <a:p>
            <a:fld id="{41578082-E61A-44CA-95A8-514FF262BA53}" type="slidenum">
              <a:rPr lang="en-US" smtClean="0"/>
              <a:pPr/>
              <a:t>43</a:t>
            </a:fld>
            <a:endParaRPr lang="en-US" dirty="0" smtClean="0"/>
          </a:p>
        </p:txBody>
      </p:sp>
      <p:sp>
        <p:nvSpPr>
          <p:cNvPr id="99332" name="Rectangle 2"/>
          <p:cNvSpPr>
            <a:spLocks noGrp="1" noChangeArrowheads="1"/>
          </p:cNvSpPr>
          <p:nvPr>
            <p:ph type="title"/>
          </p:nvPr>
        </p:nvSpPr>
        <p:spPr/>
        <p:txBody>
          <a:bodyPr/>
          <a:lstStyle/>
          <a:p>
            <a:pPr eaLnBrk="1" hangingPunct="1"/>
            <a:r>
              <a:rPr lang="en-US" dirty="0" smtClean="0">
                <a:cs typeface="Times New Roman" pitchFamily="18" charset="0"/>
              </a:rPr>
              <a:t>AUI Interface Locking Tab</a:t>
            </a:r>
            <a:endParaRPr lang="en-US" dirty="0" smtClean="0"/>
          </a:p>
        </p:txBody>
      </p:sp>
      <p:pic>
        <p:nvPicPr>
          <p:cNvPr id="99333" name="Picture 3" descr="AUI"/>
          <p:cNvPicPr>
            <a:picLocks noChangeAspect="1" noChangeArrowheads="1"/>
          </p:cNvPicPr>
          <p:nvPr/>
        </p:nvPicPr>
        <p:blipFill>
          <a:blip r:embed="rId2" cstate="print"/>
          <a:srcRect/>
          <a:stretch>
            <a:fillRect/>
          </a:stretch>
        </p:blipFill>
        <p:spPr bwMode="auto">
          <a:xfrm>
            <a:off x="3048000" y="1636713"/>
            <a:ext cx="3024188" cy="4535487"/>
          </a:xfrm>
          <a:prstGeom prst="rect">
            <a:avLst/>
          </a:prstGeom>
          <a:noFill/>
          <a:ln w="9525">
            <a:noFill/>
            <a:miter lim="800000"/>
            <a:headEnd/>
            <a:tailEnd/>
          </a:ln>
        </p:spPr>
      </p:pic>
      <p:sp>
        <p:nvSpPr>
          <p:cNvPr id="99334" name="Text Box 4"/>
          <p:cNvSpPr txBox="1">
            <a:spLocks noChangeArrowheads="1"/>
          </p:cNvSpPr>
          <p:nvPr/>
        </p:nvSpPr>
        <p:spPr bwMode="auto">
          <a:xfrm>
            <a:off x="3657600" y="1865313"/>
            <a:ext cx="1676400" cy="457200"/>
          </a:xfrm>
          <a:prstGeom prst="rect">
            <a:avLst/>
          </a:prstGeom>
          <a:solidFill>
            <a:schemeClr val="bg1"/>
          </a:solidFill>
          <a:ln w="9525">
            <a:noFill/>
            <a:miter lim="800000"/>
            <a:headEnd/>
            <a:tailEnd/>
          </a:ln>
        </p:spPr>
        <p:txBody>
          <a:bodyPr>
            <a:spAutoFit/>
          </a:bodyPr>
          <a:lstStyle/>
          <a:p>
            <a:pPr algn="ctr">
              <a:spcBef>
                <a:spcPct val="50000"/>
              </a:spcBef>
            </a:pPr>
            <a:r>
              <a:rPr lang="en-US" sz="2400" dirty="0">
                <a:latin typeface="Times New Roman" pitchFamily="18" charset="0"/>
              </a:rPr>
              <a:t>Locking tab</a:t>
            </a:r>
          </a:p>
        </p:txBody>
      </p:sp>
      <p:sp>
        <p:nvSpPr>
          <p:cNvPr id="99335" name="Line 5"/>
          <p:cNvSpPr>
            <a:spLocks noChangeShapeType="1"/>
          </p:cNvSpPr>
          <p:nvPr/>
        </p:nvSpPr>
        <p:spPr bwMode="auto">
          <a:xfrm flipH="1">
            <a:off x="3352800" y="2551113"/>
            <a:ext cx="990600" cy="1295400"/>
          </a:xfrm>
          <a:prstGeom prst="line">
            <a:avLst/>
          </a:prstGeom>
          <a:noFill/>
          <a:ln w="50800">
            <a:solidFill>
              <a:schemeClr val="bg1"/>
            </a:solidFill>
            <a:round/>
            <a:headEnd/>
            <a:tailEnd type="triangle" w="med" len="med"/>
          </a:ln>
        </p:spPr>
        <p:txBody>
          <a:bodyPr/>
          <a:lstStyle/>
          <a:p>
            <a:endParaRPr lang="en-US" dirty="0"/>
          </a:p>
        </p:txBody>
      </p:sp>
      <p:sp>
        <p:nvSpPr>
          <p:cNvPr id="99336" name="Line 6"/>
          <p:cNvSpPr>
            <a:spLocks noChangeShapeType="1"/>
          </p:cNvSpPr>
          <p:nvPr/>
        </p:nvSpPr>
        <p:spPr bwMode="auto">
          <a:xfrm>
            <a:off x="4724400" y="2551113"/>
            <a:ext cx="914400" cy="1295400"/>
          </a:xfrm>
          <a:prstGeom prst="line">
            <a:avLst/>
          </a:prstGeom>
          <a:noFill/>
          <a:ln w="50800">
            <a:solidFill>
              <a:schemeClr val="bg1"/>
            </a:solidFill>
            <a:round/>
            <a:headEnd/>
            <a:tailEnd type="triangle" w="med" len="med"/>
          </a:ln>
        </p:spPr>
        <p:txBody>
          <a:bodyPr/>
          <a:lstStyle/>
          <a:p>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00355" name="Slide Number Placeholder 5"/>
          <p:cNvSpPr>
            <a:spLocks noGrp="1"/>
          </p:cNvSpPr>
          <p:nvPr>
            <p:ph type="sldNum" sz="quarter" idx="12"/>
          </p:nvPr>
        </p:nvSpPr>
        <p:spPr>
          <a:noFill/>
        </p:spPr>
        <p:txBody>
          <a:bodyPr/>
          <a:lstStyle/>
          <a:p>
            <a:fld id="{8F59DF9C-19B1-48C0-9EA1-537DAA9BDEB7}" type="slidenum">
              <a:rPr lang="en-US" smtClean="0"/>
              <a:pPr/>
              <a:t>44</a:t>
            </a:fld>
            <a:endParaRPr lang="en-US" dirty="0" smtClean="0"/>
          </a:p>
        </p:txBody>
      </p:sp>
      <p:sp>
        <p:nvSpPr>
          <p:cNvPr id="100356" name="Rectangle 2"/>
          <p:cNvSpPr>
            <a:spLocks noGrp="1" noChangeArrowheads="1"/>
          </p:cNvSpPr>
          <p:nvPr>
            <p:ph type="title"/>
          </p:nvPr>
        </p:nvSpPr>
        <p:spPr/>
        <p:txBody>
          <a:bodyPr/>
          <a:lstStyle/>
          <a:p>
            <a:pPr eaLnBrk="1" hangingPunct="1"/>
            <a:r>
              <a:rPr lang="en-US" dirty="0" smtClean="0"/>
              <a:t>Transceiver</a:t>
            </a:r>
          </a:p>
        </p:txBody>
      </p:sp>
      <p:sp>
        <p:nvSpPr>
          <p:cNvPr id="100357" name="Rectangle 3"/>
          <p:cNvSpPr>
            <a:spLocks noGrp="1" noChangeArrowheads="1"/>
          </p:cNvSpPr>
          <p:nvPr>
            <p:ph type="body" idx="1"/>
          </p:nvPr>
        </p:nvSpPr>
        <p:spPr/>
        <p:txBody>
          <a:bodyPr/>
          <a:lstStyle/>
          <a:p>
            <a:pPr eaLnBrk="1" hangingPunct="1"/>
            <a:r>
              <a:rPr lang="en-US" dirty="0" smtClean="0"/>
              <a:t>Fortunately the newer routers use a standard RJ-45 connector</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01379" name="Slide Number Placeholder 5"/>
          <p:cNvSpPr>
            <a:spLocks noGrp="1"/>
          </p:cNvSpPr>
          <p:nvPr>
            <p:ph type="sldNum" sz="quarter" idx="12"/>
          </p:nvPr>
        </p:nvSpPr>
        <p:spPr>
          <a:noFill/>
        </p:spPr>
        <p:txBody>
          <a:bodyPr/>
          <a:lstStyle/>
          <a:p>
            <a:fld id="{9A578539-F283-4E5F-A8D8-CEEF4B9FF7FB}" type="slidenum">
              <a:rPr lang="en-US" smtClean="0"/>
              <a:pPr/>
              <a:t>45</a:t>
            </a:fld>
            <a:endParaRPr lang="en-US" dirty="0" smtClean="0"/>
          </a:p>
        </p:txBody>
      </p:sp>
      <p:sp>
        <p:nvSpPr>
          <p:cNvPr id="101380" name="Rectangle 2"/>
          <p:cNvSpPr>
            <a:spLocks noGrp="1" noChangeArrowheads="1"/>
          </p:cNvSpPr>
          <p:nvPr>
            <p:ph type="title"/>
          </p:nvPr>
        </p:nvSpPr>
        <p:spPr/>
        <p:txBody>
          <a:bodyPr/>
          <a:lstStyle/>
          <a:p>
            <a:pPr eaLnBrk="1" hangingPunct="1"/>
            <a:r>
              <a:rPr lang="en-US" dirty="0" smtClean="0"/>
              <a:t>Serial Ports</a:t>
            </a:r>
          </a:p>
        </p:txBody>
      </p:sp>
      <p:sp>
        <p:nvSpPr>
          <p:cNvPr id="101381" name="Rectangle 3"/>
          <p:cNvSpPr>
            <a:spLocks noGrp="1" noChangeArrowheads="1"/>
          </p:cNvSpPr>
          <p:nvPr>
            <p:ph type="body" idx="1"/>
          </p:nvPr>
        </p:nvSpPr>
        <p:spPr/>
        <p:txBody>
          <a:bodyPr/>
          <a:lstStyle/>
          <a:p>
            <a:pPr eaLnBrk="1" hangingPunct="1"/>
            <a:r>
              <a:rPr lang="en-US" dirty="0" smtClean="0">
                <a:cs typeface="Times New Roman" pitchFamily="18" charset="0"/>
              </a:rPr>
              <a:t>The next two ports over are used for the serial </a:t>
            </a:r>
            <a:r>
              <a:rPr lang="en-US" dirty="0" smtClean="0">
                <a:latin typeface="Times New Roman" pitchFamily="18" charset="0"/>
                <a:cs typeface="Times New Roman" pitchFamily="18" charset="0"/>
              </a:rPr>
              <a:t>–</a:t>
            </a:r>
            <a:r>
              <a:rPr lang="en-US" dirty="0" smtClean="0">
                <a:cs typeface="Times New Roman" pitchFamily="18" charset="0"/>
              </a:rPr>
              <a:t> WAN connections</a:t>
            </a:r>
          </a:p>
          <a:p>
            <a:pPr eaLnBrk="1" hangingPunct="1"/>
            <a:r>
              <a:rPr lang="en-US" dirty="0" smtClean="0">
                <a:cs typeface="Times New Roman" pitchFamily="18" charset="0"/>
              </a:rPr>
              <a:t>In the case of a 2501 router these are high-density 60-pin connectors</a:t>
            </a:r>
          </a:p>
          <a:p>
            <a:pPr eaLnBrk="1" hangingPunct="1"/>
            <a:r>
              <a:rPr lang="en-US" dirty="0" smtClean="0">
                <a:cs typeface="Times New Roman" pitchFamily="18" charset="0"/>
              </a:rPr>
              <a:t>This is where the V.35 cable attaches as it comes over from the CSU/DSU</a:t>
            </a:r>
          </a:p>
          <a:p>
            <a:pPr eaLnBrk="1" hangingPunct="1"/>
            <a:r>
              <a:rPr lang="en-US" dirty="0" smtClean="0">
                <a:cs typeface="Times New Roman" pitchFamily="18" charset="0"/>
              </a:rPr>
              <a:t>These connectors are called fixed interface connectors because they are attached directly to the router motherboard</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04451" name="Slide Number Placeholder 5"/>
          <p:cNvSpPr>
            <a:spLocks noGrp="1"/>
          </p:cNvSpPr>
          <p:nvPr>
            <p:ph type="sldNum" sz="quarter" idx="12"/>
          </p:nvPr>
        </p:nvSpPr>
        <p:spPr>
          <a:noFill/>
        </p:spPr>
        <p:txBody>
          <a:bodyPr/>
          <a:lstStyle/>
          <a:p>
            <a:fld id="{A7BDCED1-277C-49BB-A5DB-498FCD6782BD}" type="slidenum">
              <a:rPr lang="en-US" smtClean="0"/>
              <a:pPr/>
              <a:t>46</a:t>
            </a:fld>
            <a:endParaRPr lang="en-US" dirty="0" smtClean="0"/>
          </a:p>
        </p:txBody>
      </p:sp>
      <p:sp>
        <p:nvSpPr>
          <p:cNvPr id="104452" name="Rectangle 2"/>
          <p:cNvSpPr>
            <a:spLocks noGrp="1" noChangeArrowheads="1"/>
          </p:cNvSpPr>
          <p:nvPr>
            <p:ph type="title"/>
          </p:nvPr>
        </p:nvSpPr>
        <p:spPr/>
        <p:txBody>
          <a:bodyPr/>
          <a:lstStyle/>
          <a:p>
            <a:pPr eaLnBrk="1" hangingPunct="1"/>
            <a:r>
              <a:rPr lang="en-US" dirty="0" smtClean="0">
                <a:cs typeface="Times New Roman" pitchFamily="18" charset="0"/>
              </a:rPr>
              <a:t>Serial Ports</a:t>
            </a:r>
          </a:p>
        </p:txBody>
      </p:sp>
      <p:sp>
        <p:nvSpPr>
          <p:cNvPr id="104453" name="Rectangle 3"/>
          <p:cNvSpPr>
            <a:spLocks noGrp="1" noChangeArrowheads="1"/>
          </p:cNvSpPr>
          <p:nvPr>
            <p:ph type="body" idx="1"/>
          </p:nvPr>
        </p:nvSpPr>
        <p:spPr/>
        <p:txBody>
          <a:bodyPr/>
          <a:lstStyle/>
          <a:p>
            <a:pPr eaLnBrk="1" hangingPunct="1"/>
            <a:r>
              <a:rPr lang="en-US" dirty="0" smtClean="0">
                <a:cs typeface="Times New Roman" pitchFamily="18" charset="0"/>
              </a:rPr>
              <a:t>In the newer style routers these are modular interfaces</a:t>
            </a:r>
          </a:p>
          <a:p>
            <a:pPr eaLnBrk="1" hangingPunct="1"/>
            <a:r>
              <a:rPr lang="en-US" dirty="0" smtClean="0">
                <a:cs typeface="Times New Roman" pitchFamily="18" charset="0"/>
              </a:rPr>
              <a:t>These plug into a bus on the motherboard</a:t>
            </a:r>
          </a:p>
          <a:p>
            <a:pPr eaLnBrk="1" hangingPunct="1"/>
            <a:r>
              <a:rPr lang="en-US" dirty="0" smtClean="0">
                <a:cs typeface="Times New Roman" pitchFamily="18" charset="0"/>
              </a:rPr>
              <a:t>As such they may be changed for others</a:t>
            </a:r>
          </a:p>
          <a:p>
            <a:pPr eaLnBrk="1" hangingPunct="1"/>
            <a:r>
              <a:rPr lang="en-US" dirty="0" smtClean="0">
                <a:cs typeface="Times New Roman" pitchFamily="18" charset="0"/>
              </a:rPr>
              <a:t>For example</a:t>
            </a:r>
            <a:endParaRPr lang="en-US"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05475" name="Slide Number Placeholder 5"/>
          <p:cNvSpPr>
            <a:spLocks noGrp="1"/>
          </p:cNvSpPr>
          <p:nvPr>
            <p:ph type="sldNum" sz="quarter" idx="12"/>
          </p:nvPr>
        </p:nvSpPr>
        <p:spPr>
          <a:noFill/>
        </p:spPr>
        <p:txBody>
          <a:bodyPr/>
          <a:lstStyle/>
          <a:p>
            <a:fld id="{510B06A0-0F8E-49E1-8B07-4B4B0351AA8D}" type="slidenum">
              <a:rPr lang="en-US" smtClean="0"/>
              <a:pPr/>
              <a:t>47</a:t>
            </a:fld>
            <a:endParaRPr lang="en-US" dirty="0" smtClean="0"/>
          </a:p>
        </p:txBody>
      </p:sp>
      <p:sp>
        <p:nvSpPr>
          <p:cNvPr id="105476" name="Rectangle 2"/>
          <p:cNvSpPr>
            <a:spLocks noGrp="1" noChangeArrowheads="1"/>
          </p:cNvSpPr>
          <p:nvPr>
            <p:ph type="title"/>
          </p:nvPr>
        </p:nvSpPr>
        <p:spPr/>
        <p:txBody>
          <a:bodyPr/>
          <a:lstStyle/>
          <a:p>
            <a:pPr eaLnBrk="1" hangingPunct="1"/>
            <a:r>
              <a:rPr lang="en-US" dirty="0" smtClean="0"/>
              <a:t>T Carrier Modular Interface</a:t>
            </a:r>
          </a:p>
        </p:txBody>
      </p:sp>
      <p:pic>
        <p:nvPicPr>
          <p:cNvPr id="105477" name="Picture 3" descr="Cisco2600CardIn"/>
          <p:cNvPicPr>
            <a:picLocks noChangeAspect="1" noChangeArrowheads="1"/>
          </p:cNvPicPr>
          <p:nvPr/>
        </p:nvPicPr>
        <p:blipFill>
          <a:blip r:embed="rId2" cstate="print"/>
          <a:srcRect/>
          <a:stretch>
            <a:fillRect/>
          </a:stretch>
        </p:blipFill>
        <p:spPr bwMode="auto">
          <a:xfrm>
            <a:off x="1066800" y="1552575"/>
            <a:ext cx="6934200" cy="461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06499" name="Slide Number Placeholder 5"/>
          <p:cNvSpPr>
            <a:spLocks noGrp="1"/>
          </p:cNvSpPr>
          <p:nvPr>
            <p:ph type="sldNum" sz="quarter" idx="12"/>
          </p:nvPr>
        </p:nvSpPr>
        <p:spPr>
          <a:noFill/>
        </p:spPr>
        <p:txBody>
          <a:bodyPr/>
          <a:lstStyle/>
          <a:p>
            <a:fld id="{1B293984-2CF9-4C83-A37A-E7625E8092D5}" type="slidenum">
              <a:rPr lang="en-US" smtClean="0"/>
              <a:pPr/>
              <a:t>48</a:t>
            </a:fld>
            <a:endParaRPr lang="en-US" dirty="0" smtClean="0"/>
          </a:p>
        </p:txBody>
      </p:sp>
      <p:sp>
        <p:nvSpPr>
          <p:cNvPr id="106500" name="Rectangle 2"/>
          <p:cNvSpPr>
            <a:spLocks noGrp="1" noChangeArrowheads="1"/>
          </p:cNvSpPr>
          <p:nvPr>
            <p:ph type="title"/>
          </p:nvPr>
        </p:nvSpPr>
        <p:spPr/>
        <p:txBody>
          <a:bodyPr/>
          <a:lstStyle/>
          <a:p>
            <a:pPr eaLnBrk="1" hangingPunct="1"/>
            <a:r>
              <a:rPr lang="en-US" dirty="0" smtClean="0"/>
              <a:t>ISDN Modular Interface</a:t>
            </a:r>
          </a:p>
        </p:txBody>
      </p:sp>
      <p:pic>
        <p:nvPicPr>
          <p:cNvPr id="106501" name="Picture 4" descr="ISDNWIC"/>
          <p:cNvPicPr>
            <a:picLocks noChangeAspect="1" noChangeArrowheads="1"/>
          </p:cNvPicPr>
          <p:nvPr/>
        </p:nvPicPr>
        <p:blipFill>
          <a:blip r:embed="rId2" cstate="print"/>
          <a:srcRect t="17822" b="494"/>
          <a:stretch>
            <a:fillRect/>
          </a:stretch>
        </p:blipFill>
        <p:spPr bwMode="auto">
          <a:xfrm>
            <a:off x="685800" y="1562100"/>
            <a:ext cx="7772400" cy="422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07523" name="Slide Number Placeholder 5"/>
          <p:cNvSpPr>
            <a:spLocks noGrp="1"/>
          </p:cNvSpPr>
          <p:nvPr>
            <p:ph type="sldNum" sz="quarter" idx="12"/>
          </p:nvPr>
        </p:nvSpPr>
        <p:spPr>
          <a:noFill/>
        </p:spPr>
        <p:txBody>
          <a:bodyPr/>
          <a:lstStyle/>
          <a:p>
            <a:fld id="{77B573C7-1016-4BD6-97A6-9B2118AE8F28}" type="slidenum">
              <a:rPr lang="en-US" smtClean="0"/>
              <a:pPr/>
              <a:t>49</a:t>
            </a:fld>
            <a:endParaRPr lang="en-US" dirty="0" smtClean="0"/>
          </a:p>
        </p:txBody>
      </p:sp>
      <p:sp>
        <p:nvSpPr>
          <p:cNvPr id="107524" name="Rectangle 2"/>
          <p:cNvSpPr>
            <a:spLocks noGrp="1" noChangeArrowheads="1"/>
          </p:cNvSpPr>
          <p:nvPr>
            <p:ph type="title"/>
          </p:nvPr>
        </p:nvSpPr>
        <p:spPr/>
        <p:txBody>
          <a:bodyPr/>
          <a:lstStyle/>
          <a:p>
            <a:pPr eaLnBrk="1" hangingPunct="1"/>
            <a:r>
              <a:rPr lang="en-US" dirty="0" smtClean="0"/>
              <a:t>Cisco Modular Interface</a:t>
            </a:r>
          </a:p>
        </p:txBody>
      </p:sp>
      <p:pic>
        <p:nvPicPr>
          <p:cNvPr id="107525" name="Picture 4" descr="Cisco2600CardOut"/>
          <p:cNvPicPr>
            <a:picLocks noChangeAspect="1" noChangeArrowheads="1"/>
          </p:cNvPicPr>
          <p:nvPr/>
        </p:nvPicPr>
        <p:blipFill>
          <a:blip r:embed="rId2" cstate="print"/>
          <a:srcRect l="3294" r="16541"/>
          <a:stretch>
            <a:fillRect/>
          </a:stretch>
        </p:blipFill>
        <p:spPr bwMode="auto">
          <a:xfrm>
            <a:off x="1752600" y="1624013"/>
            <a:ext cx="5562600" cy="4624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51203" name="Slide Number Placeholder 5"/>
          <p:cNvSpPr>
            <a:spLocks noGrp="1"/>
          </p:cNvSpPr>
          <p:nvPr>
            <p:ph type="sldNum" sz="quarter" idx="12"/>
          </p:nvPr>
        </p:nvSpPr>
        <p:spPr>
          <a:noFill/>
        </p:spPr>
        <p:txBody>
          <a:bodyPr/>
          <a:lstStyle/>
          <a:p>
            <a:fld id="{633A747E-31A1-41BE-9428-D141E3772076}" type="slidenum">
              <a:rPr lang="en-US" smtClean="0"/>
              <a:pPr/>
              <a:t>5</a:t>
            </a:fld>
            <a:endParaRPr lang="en-US" dirty="0" smtClean="0"/>
          </a:p>
        </p:txBody>
      </p:sp>
      <p:sp>
        <p:nvSpPr>
          <p:cNvPr id="51204" name="Rectangle 2"/>
          <p:cNvSpPr>
            <a:spLocks noGrp="1" noChangeArrowheads="1"/>
          </p:cNvSpPr>
          <p:nvPr>
            <p:ph type="title"/>
          </p:nvPr>
        </p:nvSpPr>
        <p:spPr/>
        <p:txBody>
          <a:bodyPr/>
          <a:lstStyle/>
          <a:p>
            <a:pPr eaLnBrk="1" hangingPunct="1"/>
            <a:r>
              <a:rPr lang="en-US" dirty="0" smtClean="0"/>
              <a:t>Development of Routers</a:t>
            </a:r>
          </a:p>
        </p:txBody>
      </p:sp>
      <p:sp>
        <p:nvSpPr>
          <p:cNvPr id="51205" name="Rectangle 3"/>
          <p:cNvSpPr>
            <a:spLocks noGrp="1" noChangeArrowheads="1"/>
          </p:cNvSpPr>
          <p:nvPr>
            <p:ph type="body" idx="1"/>
          </p:nvPr>
        </p:nvSpPr>
        <p:spPr/>
        <p:txBody>
          <a:bodyPr/>
          <a:lstStyle/>
          <a:p>
            <a:pPr eaLnBrk="1" hangingPunct="1"/>
            <a:r>
              <a:rPr lang="en-US" dirty="0" smtClean="0"/>
              <a:t>This produced the question of how to ensure that computers attached to different networks, and running on different platforms, would be able to communicate with each other</a:t>
            </a:r>
          </a:p>
          <a:p>
            <a:pPr eaLnBrk="1" hangingPunct="1"/>
            <a:r>
              <a:rPr lang="en-US" dirty="0" smtClean="0"/>
              <a:t>The main protocol originally used was NCP  - Network Control Protocol </a:t>
            </a:r>
          </a:p>
          <a:p>
            <a:pPr eaLnBrk="1" hangingPunct="1">
              <a:lnSpc>
                <a:spcPct val="90000"/>
              </a:lnSpc>
            </a:pPr>
            <a:r>
              <a:rPr lang="en-US" dirty="0" smtClean="0"/>
              <a:t>This protocol did not have the ability to handle this function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08547" name="Slide Number Placeholder 5"/>
          <p:cNvSpPr>
            <a:spLocks noGrp="1"/>
          </p:cNvSpPr>
          <p:nvPr>
            <p:ph type="sldNum" sz="quarter" idx="12"/>
          </p:nvPr>
        </p:nvSpPr>
        <p:spPr>
          <a:noFill/>
        </p:spPr>
        <p:txBody>
          <a:bodyPr/>
          <a:lstStyle/>
          <a:p>
            <a:fld id="{8A82BE22-BB61-473C-955B-598D8F712CD3}" type="slidenum">
              <a:rPr lang="en-US" smtClean="0"/>
              <a:pPr/>
              <a:t>50</a:t>
            </a:fld>
            <a:endParaRPr lang="en-US" dirty="0" smtClean="0"/>
          </a:p>
        </p:txBody>
      </p:sp>
      <p:sp>
        <p:nvSpPr>
          <p:cNvPr id="108548" name="Rectangle 2"/>
          <p:cNvSpPr>
            <a:spLocks noGrp="1" noChangeArrowheads="1"/>
          </p:cNvSpPr>
          <p:nvPr>
            <p:ph type="title"/>
          </p:nvPr>
        </p:nvSpPr>
        <p:spPr/>
        <p:txBody>
          <a:bodyPr/>
          <a:lstStyle/>
          <a:p>
            <a:pPr eaLnBrk="1" hangingPunct="1"/>
            <a:r>
              <a:rPr lang="en-US" dirty="0" smtClean="0"/>
              <a:t>2600 Module Cover</a:t>
            </a:r>
          </a:p>
        </p:txBody>
      </p:sp>
      <p:pic>
        <p:nvPicPr>
          <p:cNvPr id="108549" name="Picture 3" descr="Cisco2600CardSlotCover"/>
          <p:cNvPicPr>
            <a:picLocks noChangeAspect="1" noChangeArrowheads="1"/>
          </p:cNvPicPr>
          <p:nvPr/>
        </p:nvPicPr>
        <p:blipFill>
          <a:blip r:embed="rId2" cstate="print"/>
          <a:srcRect/>
          <a:stretch>
            <a:fillRect/>
          </a:stretch>
        </p:blipFill>
        <p:spPr bwMode="auto">
          <a:xfrm>
            <a:off x="1066800" y="1628775"/>
            <a:ext cx="6934200" cy="461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09571" name="Slide Number Placeholder 5"/>
          <p:cNvSpPr>
            <a:spLocks noGrp="1"/>
          </p:cNvSpPr>
          <p:nvPr>
            <p:ph type="sldNum" sz="quarter" idx="12"/>
          </p:nvPr>
        </p:nvSpPr>
        <p:spPr>
          <a:noFill/>
        </p:spPr>
        <p:txBody>
          <a:bodyPr/>
          <a:lstStyle/>
          <a:p>
            <a:fld id="{97F5E035-0332-4375-B6CD-ABF6B2C1E029}" type="slidenum">
              <a:rPr lang="en-US" smtClean="0"/>
              <a:pPr/>
              <a:t>51</a:t>
            </a:fld>
            <a:endParaRPr lang="en-US" dirty="0" smtClean="0"/>
          </a:p>
        </p:txBody>
      </p:sp>
      <p:sp>
        <p:nvSpPr>
          <p:cNvPr id="109572" name="Rectangle 2"/>
          <p:cNvSpPr>
            <a:spLocks noGrp="1" noChangeArrowheads="1"/>
          </p:cNvSpPr>
          <p:nvPr>
            <p:ph type="title"/>
          </p:nvPr>
        </p:nvSpPr>
        <p:spPr/>
        <p:txBody>
          <a:bodyPr/>
          <a:lstStyle/>
          <a:p>
            <a:pPr eaLnBrk="1" hangingPunct="1"/>
            <a:r>
              <a:rPr lang="en-US" dirty="0" smtClean="0"/>
              <a:t>2600 Module Slot Open</a:t>
            </a:r>
          </a:p>
        </p:txBody>
      </p:sp>
      <p:pic>
        <p:nvPicPr>
          <p:cNvPr id="109573" name="Picture 3" descr="Cisco2600CardSlotOpen"/>
          <p:cNvPicPr>
            <a:picLocks noChangeAspect="1" noChangeArrowheads="1"/>
          </p:cNvPicPr>
          <p:nvPr/>
        </p:nvPicPr>
        <p:blipFill>
          <a:blip r:embed="rId2" cstate="print"/>
          <a:srcRect t="25876" b="17197"/>
          <a:stretch>
            <a:fillRect/>
          </a:stretch>
        </p:blipFill>
        <p:spPr bwMode="auto">
          <a:xfrm>
            <a:off x="685800" y="1624013"/>
            <a:ext cx="7772400" cy="2947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2600 External Connections</a:t>
            </a:r>
            <a:endParaRPr lang="en-US" dirty="0"/>
          </a:p>
        </p:txBody>
      </p:sp>
      <p:sp>
        <p:nvSpPr>
          <p:cNvPr id="3" name="Footer Placeholder 2"/>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4" name="Slide Number Placeholder 3"/>
          <p:cNvSpPr>
            <a:spLocks noGrp="1"/>
          </p:cNvSpPr>
          <p:nvPr>
            <p:ph type="sldNum" sz="quarter" idx="12"/>
          </p:nvPr>
        </p:nvSpPr>
        <p:spPr/>
        <p:txBody>
          <a:bodyPr/>
          <a:lstStyle/>
          <a:p>
            <a:pPr>
              <a:defRPr/>
            </a:pPr>
            <a:fld id="{E50F59E5-2BB9-4FC2-8A9C-C1D624CDBE51}" type="slidenum">
              <a:rPr lang="en-US" smtClean="0"/>
              <a:pPr>
                <a:defRPr/>
              </a:pPr>
              <a:t>52</a:t>
            </a:fld>
            <a:endParaRPr lang="en-US" dirty="0"/>
          </a:p>
        </p:txBody>
      </p:sp>
      <p:pic>
        <p:nvPicPr>
          <p:cNvPr id="5" name="Picture 3"/>
          <p:cNvPicPr>
            <a:picLocks noChangeAspect="1" noChangeArrowheads="1"/>
          </p:cNvPicPr>
          <p:nvPr/>
        </p:nvPicPr>
        <p:blipFill>
          <a:blip r:embed="rId2" cstate="print"/>
          <a:srcRect/>
          <a:stretch>
            <a:fillRect/>
          </a:stretch>
        </p:blipFill>
        <p:spPr bwMode="auto">
          <a:xfrm>
            <a:off x="685800" y="1606550"/>
            <a:ext cx="7772400" cy="319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ooter Placeholder 3"/>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11619" name="Slide Number Placeholder 4"/>
          <p:cNvSpPr>
            <a:spLocks noGrp="1"/>
          </p:cNvSpPr>
          <p:nvPr>
            <p:ph type="sldNum" sz="quarter" idx="12"/>
          </p:nvPr>
        </p:nvSpPr>
        <p:spPr>
          <a:noFill/>
        </p:spPr>
        <p:txBody>
          <a:bodyPr/>
          <a:lstStyle/>
          <a:p>
            <a:fld id="{0B72F97F-3EFC-4B0E-990F-097A1ED60220}" type="slidenum">
              <a:rPr lang="en-US" smtClean="0"/>
              <a:pPr/>
              <a:t>53</a:t>
            </a:fld>
            <a:endParaRPr lang="en-US" dirty="0" smtClean="0"/>
          </a:p>
        </p:txBody>
      </p:sp>
      <p:sp>
        <p:nvSpPr>
          <p:cNvPr id="111620" name="Rectangle 2"/>
          <p:cNvSpPr>
            <a:spLocks noGrp="1" noChangeArrowheads="1"/>
          </p:cNvSpPr>
          <p:nvPr>
            <p:ph type="title"/>
          </p:nvPr>
        </p:nvSpPr>
        <p:spPr/>
        <p:txBody>
          <a:bodyPr/>
          <a:lstStyle/>
          <a:p>
            <a:pPr eaLnBrk="1" hangingPunct="1"/>
            <a:r>
              <a:rPr lang="en-US" dirty="0" smtClean="0"/>
              <a:t>External Router Connections</a:t>
            </a:r>
          </a:p>
        </p:txBody>
      </p:sp>
      <p:pic>
        <p:nvPicPr>
          <p:cNvPr id="111621" name="Picture 3"/>
          <p:cNvPicPr>
            <a:picLocks noChangeAspect="1" noChangeArrowheads="1"/>
          </p:cNvPicPr>
          <p:nvPr/>
        </p:nvPicPr>
        <p:blipFill>
          <a:blip r:embed="rId2" cstate="print"/>
          <a:srcRect l="4688" t="35004" r="39380" b="30003"/>
          <a:stretch>
            <a:fillRect/>
          </a:stretch>
        </p:blipFill>
        <p:spPr bwMode="auto">
          <a:xfrm>
            <a:off x="685800" y="1646238"/>
            <a:ext cx="7696200" cy="3611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13667" name="Slide Number Placeholder 5"/>
          <p:cNvSpPr>
            <a:spLocks noGrp="1"/>
          </p:cNvSpPr>
          <p:nvPr>
            <p:ph type="sldNum" sz="quarter" idx="12"/>
          </p:nvPr>
        </p:nvSpPr>
        <p:spPr>
          <a:noFill/>
        </p:spPr>
        <p:txBody>
          <a:bodyPr/>
          <a:lstStyle/>
          <a:p>
            <a:fld id="{6544BC6D-16BD-4E18-AC62-604507EC44B3}" type="slidenum">
              <a:rPr lang="en-US" smtClean="0"/>
              <a:pPr/>
              <a:t>54</a:t>
            </a:fld>
            <a:endParaRPr lang="en-US" dirty="0" smtClean="0"/>
          </a:p>
        </p:txBody>
      </p:sp>
      <p:sp>
        <p:nvSpPr>
          <p:cNvPr id="113668" name="Rectangle 2"/>
          <p:cNvSpPr>
            <a:spLocks noGrp="1" noChangeArrowheads="1"/>
          </p:cNvSpPr>
          <p:nvPr>
            <p:ph type="title"/>
          </p:nvPr>
        </p:nvSpPr>
        <p:spPr/>
        <p:txBody>
          <a:bodyPr/>
          <a:lstStyle/>
          <a:p>
            <a:pPr eaLnBrk="1" hangingPunct="1"/>
            <a:r>
              <a:rPr lang="en-US" dirty="0" smtClean="0"/>
              <a:t>More Serial Ports</a:t>
            </a:r>
          </a:p>
        </p:txBody>
      </p:sp>
      <p:sp>
        <p:nvSpPr>
          <p:cNvPr id="113669" name="Rectangle 3"/>
          <p:cNvSpPr>
            <a:spLocks noGrp="1" noChangeArrowheads="1"/>
          </p:cNvSpPr>
          <p:nvPr>
            <p:ph type="body" idx="1"/>
          </p:nvPr>
        </p:nvSpPr>
        <p:spPr/>
        <p:txBody>
          <a:bodyPr/>
          <a:lstStyle/>
          <a:p>
            <a:pPr eaLnBrk="1" hangingPunct="1"/>
            <a:r>
              <a:rPr lang="en-US" dirty="0" smtClean="0"/>
              <a:t>When two serial ports are not enough a larger router is called for</a:t>
            </a:r>
          </a:p>
          <a:p>
            <a:pPr eaLnBrk="1" hangingPunct="1"/>
            <a:r>
              <a:rPr lang="en-US" dirty="0" smtClean="0"/>
              <a:t>In this case a Cisco 7000 is shown</a:t>
            </a:r>
          </a:p>
          <a:p>
            <a:pPr eaLnBrk="1" hangingPunct="1"/>
            <a:r>
              <a:rPr lang="en-US" dirty="0" smtClean="0"/>
              <a:t>The serial ports are on a slide-in board called a blade</a:t>
            </a:r>
          </a:p>
          <a:p>
            <a:pPr eaLnBrk="1" hangingPunct="1"/>
            <a:r>
              <a:rPr lang="en-US" dirty="0" smtClean="0"/>
              <a:t>As more ports are needed, another blade is put into the 7000’s chassis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14691" name="Slide Number Placeholder 5"/>
          <p:cNvSpPr>
            <a:spLocks noGrp="1"/>
          </p:cNvSpPr>
          <p:nvPr>
            <p:ph type="sldNum" sz="quarter" idx="12"/>
          </p:nvPr>
        </p:nvSpPr>
        <p:spPr>
          <a:noFill/>
        </p:spPr>
        <p:txBody>
          <a:bodyPr/>
          <a:lstStyle/>
          <a:p>
            <a:fld id="{CCBD6FE2-F88F-41F5-A718-62FE580AB3DB}" type="slidenum">
              <a:rPr lang="en-US" smtClean="0"/>
              <a:pPr/>
              <a:t>55</a:t>
            </a:fld>
            <a:endParaRPr lang="en-US" dirty="0" smtClean="0"/>
          </a:p>
        </p:txBody>
      </p:sp>
      <p:sp>
        <p:nvSpPr>
          <p:cNvPr id="114692" name="Rectangle 2"/>
          <p:cNvSpPr>
            <a:spLocks noGrp="1" noChangeArrowheads="1"/>
          </p:cNvSpPr>
          <p:nvPr>
            <p:ph type="title"/>
          </p:nvPr>
        </p:nvSpPr>
        <p:spPr/>
        <p:txBody>
          <a:bodyPr/>
          <a:lstStyle/>
          <a:p>
            <a:pPr eaLnBrk="1" hangingPunct="1"/>
            <a:r>
              <a:rPr lang="en-US" dirty="0" smtClean="0"/>
              <a:t>Cisco 7000</a:t>
            </a:r>
          </a:p>
        </p:txBody>
      </p:sp>
      <p:pic>
        <p:nvPicPr>
          <p:cNvPr id="114693" name="Picture 3" descr="NodeRacks"/>
          <p:cNvPicPr>
            <a:picLocks noChangeAspect="1" noChangeArrowheads="1"/>
          </p:cNvPicPr>
          <p:nvPr/>
        </p:nvPicPr>
        <p:blipFill>
          <a:blip r:embed="rId2" cstate="print"/>
          <a:srcRect/>
          <a:stretch>
            <a:fillRect/>
          </a:stretch>
        </p:blipFill>
        <p:spPr bwMode="auto">
          <a:xfrm>
            <a:off x="1143000" y="1577975"/>
            <a:ext cx="7010400" cy="4670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15715" name="Slide Number Placeholder 5"/>
          <p:cNvSpPr>
            <a:spLocks noGrp="1"/>
          </p:cNvSpPr>
          <p:nvPr>
            <p:ph type="sldNum" sz="quarter" idx="12"/>
          </p:nvPr>
        </p:nvSpPr>
        <p:spPr>
          <a:noFill/>
        </p:spPr>
        <p:txBody>
          <a:bodyPr/>
          <a:lstStyle/>
          <a:p>
            <a:fld id="{24574E92-18EA-47BB-837E-9823A11C2626}" type="slidenum">
              <a:rPr lang="en-US" smtClean="0"/>
              <a:pPr/>
              <a:t>56</a:t>
            </a:fld>
            <a:endParaRPr lang="en-US" dirty="0" smtClean="0"/>
          </a:p>
        </p:txBody>
      </p:sp>
      <p:sp>
        <p:nvSpPr>
          <p:cNvPr id="115716" name="Rectangle 2"/>
          <p:cNvSpPr>
            <a:spLocks noGrp="1" noChangeArrowheads="1"/>
          </p:cNvSpPr>
          <p:nvPr>
            <p:ph type="title"/>
          </p:nvPr>
        </p:nvSpPr>
        <p:spPr/>
        <p:txBody>
          <a:bodyPr/>
          <a:lstStyle/>
          <a:p>
            <a:pPr eaLnBrk="1" hangingPunct="1"/>
            <a:r>
              <a:rPr lang="en-US" dirty="0" smtClean="0"/>
              <a:t>Cisco 7000 Multiple Ports</a:t>
            </a:r>
          </a:p>
        </p:txBody>
      </p:sp>
      <p:pic>
        <p:nvPicPr>
          <p:cNvPr id="115717" name="Picture 3" descr="RouterMultiport1"/>
          <p:cNvPicPr>
            <a:picLocks noChangeAspect="1" noChangeArrowheads="1"/>
          </p:cNvPicPr>
          <p:nvPr/>
        </p:nvPicPr>
        <p:blipFill>
          <a:blip r:embed="rId2" cstate="print"/>
          <a:srcRect l="1636" t="4935" r="5112" b="1302"/>
          <a:stretch>
            <a:fillRect/>
          </a:stretch>
        </p:blipFill>
        <p:spPr bwMode="auto">
          <a:xfrm>
            <a:off x="3048000" y="1524000"/>
            <a:ext cx="30988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16739" name="Slide Number Placeholder 5"/>
          <p:cNvSpPr>
            <a:spLocks noGrp="1"/>
          </p:cNvSpPr>
          <p:nvPr>
            <p:ph type="sldNum" sz="quarter" idx="12"/>
          </p:nvPr>
        </p:nvSpPr>
        <p:spPr>
          <a:noFill/>
        </p:spPr>
        <p:txBody>
          <a:bodyPr/>
          <a:lstStyle/>
          <a:p>
            <a:fld id="{172B9894-1C89-4BEC-9E3E-9FAECE8F1031}" type="slidenum">
              <a:rPr lang="en-US" smtClean="0"/>
              <a:pPr/>
              <a:t>57</a:t>
            </a:fld>
            <a:endParaRPr lang="en-US" dirty="0" smtClean="0"/>
          </a:p>
        </p:txBody>
      </p:sp>
      <p:sp>
        <p:nvSpPr>
          <p:cNvPr id="116740" name="Rectangle 2"/>
          <p:cNvSpPr>
            <a:spLocks noGrp="1" noChangeArrowheads="1"/>
          </p:cNvSpPr>
          <p:nvPr>
            <p:ph type="title"/>
          </p:nvPr>
        </p:nvSpPr>
        <p:spPr/>
        <p:txBody>
          <a:bodyPr/>
          <a:lstStyle/>
          <a:p>
            <a:pPr eaLnBrk="1" hangingPunct="1"/>
            <a:r>
              <a:rPr lang="en-US" dirty="0" smtClean="0"/>
              <a:t>Cisco 7000 Multiple Ports</a:t>
            </a:r>
          </a:p>
        </p:txBody>
      </p:sp>
      <p:pic>
        <p:nvPicPr>
          <p:cNvPr id="116741" name="Picture 3" descr="RouterMultiport2"/>
          <p:cNvPicPr>
            <a:picLocks noChangeAspect="1" noChangeArrowheads="1"/>
          </p:cNvPicPr>
          <p:nvPr/>
        </p:nvPicPr>
        <p:blipFill>
          <a:blip r:embed="rId2" cstate="print"/>
          <a:srcRect r="4396"/>
          <a:stretch>
            <a:fillRect/>
          </a:stretch>
        </p:blipFill>
        <p:spPr bwMode="auto">
          <a:xfrm>
            <a:off x="1219200" y="1628775"/>
            <a:ext cx="6629400" cy="461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17763" name="Slide Number Placeholder 5"/>
          <p:cNvSpPr>
            <a:spLocks noGrp="1"/>
          </p:cNvSpPr>
          <p:nvPr>
            <p:ph type="sldNum" sz="quarter" idx="12"/>
          </p:nvPr>
        </p:nvSpPr>
        <p:spPr>
          <a:noFill/>
        </p:spPr>
        <p:txBody>
          <a:bodyPr/>
          <a:lstStyle/>
          <a:p>
            <a:fld id="{5A8E9D49-46D5-4D8E-9CEA-5C2BF1A00958}" type="slidenum">
              <a:rPr lang="en-US" smtClean="0"/>
              <a:pPr/>
              <a:t>58</a:t>
            </a:fld>
            <a:endParaRPr lang="en-US" dirty="0" smtClean="0"/>
          </a:p>
        </p:txBody>
      </p:sp>
      <p:sp>
        <p:nvSpPr>
          <p:cNvPr id="117764" name="Rectangle 2"/>
          <p:cNvSpPr>
            <a:spLocks noGrp="1" noChangeArrowheads="1"/>
          </p:cNvSpPr>
          <p:nvPr>
            <p:ph type="title"/>
          </p:nvPr>
        </p:nvSpPr>
        <p:spPr/>
        <p:txBody>
          <a:bodyPr/>
          <a:lstStyle/>
          <a:p>
            <a:pPr eaLnBrk="1" hangingPunct="1"/>
            <a:r>
              <a:rPr lang="en-US" dirty="0" smtClean="0"/>
              <a:t>Router Interfaces</a:t>
            </a:r>
          </a:p>
        </p:txBody>
      </p:sp>
      <p:sp>
        <p:nvSpPr>
          <p:cNvPr id="117765" name="Rectangle 3"/>
          <p:cNvSpPr>
            <a:spLocks noGrp="1" noChangeArrowheads="1"/>
          </p:cNvSpPr>
          <p:nvPr>
            <p:ph type="body" idx="1"/>
          </p:nvPr>
        </p:nvSpPr>
        <p:spPr/>
        <p:txBody>
          <a:bodyPr/>
          <a:lstStyle/>
          <a:p>
            <a:pPr eaLnBrk="1" hangingPunct="1"/>
            <a:r>
              <a:rPr lang="en-US" dirty="0" smtClean="0"/>
              <a:t>When buying a router be sure to specify the correct interface based on the type of access line that will be used</a:t>
            </a:r>
          </a:p>
          <a:p>
            <a:pPr eaLnBrk="1" hangingPunct="1"/>
            <a:r>
              <a:rPr lang="en-US" dirty="0" smtClean="0"/>
              <a:t>In other words, an ISDN line cannot connect to an interface designed for a T Carrier line</a:t>
            </a:r>
          </a:p>
          <a:p>
            <a:pPr eaLnBrk="1" hangingPunct="1"/>
            <a:r>
              <a:rPr lang="en-US" dirty="0" smtClean="0"/>
              <a:t>Although a Frame Relay line can use the T Carrier interface, since Frame Relay is provided over a T Carrier line usually</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18787" name="Slide Number Placeholder 5"/>
          <p:cNvSpPr>
            <a:spLocks noGrp="1"/>
          </p:cNvSpPr>
          <p:nvPr>
            <p:ph type="sldNum" sz="quarter" idx="12"/>
          </p:nvPr>
        </p:nvSpPr>
        <p:spPr>
          <a:noFill/>
        </p:spPr>
        <p:txBody>
          <a:bodyPr/>
          <a:lstStyle/>
          <a:p>
            <a:fld id="{EF207CAA-DA84-46A8-90B3-B1C933A26CF8}" type="slidenum">
              <a:rPr lang="en-US" smtClean="0"/>
              <a:pPr/>
              <a:t>59</a:t>
            </a:fld>
            <a:endParaRPr lang="en-US" dirty="0" smtClean="0"/>
          </a:p>
        </p:txBody>
      </p:sp>
      <p:sp>
        <p:nvSpPr>
          <p:cNvPr id="118788" name="Rectangle 2"/>
          <p:cNvSpPr>
            <a:spLocks noGrp="1" noChangeArrowheads="1"/>
          </p:cNvSpPr>
          <p:nvPr>
            <p:ph type="title"/>
          </p:nvPr>
        </p:nvSpPr>
        <p:spPr/>
        <p:txBody>
          <a:bodyPr/>
          <a:lstStyle/>
          <a:p>
            <a:pPr eaLnBrk="1" hangingPunct="1"/>
            <a:r>
              <a:rPr lang="en-US" dirty="0" smtClean="0"/>
              <a:t>Router Interfaces</a:t>
            </a:r>
          </a:p>
        </p:txBody>
      </p:sp>
      <p:sp>
        <p:nvSpPr>
          <p:cNvPr id="118789" name="Rectangle 3"/>
          <p:cNvSpPr>
            <a:spLocks noGrp="1" noChangeArrowheads="1"/>
          </p:cNvSpPr>
          <p:nvPr>
            <p:ph type="body" idx="1"/>
          </p:nvPr>
        </p:nvSpPr>
        <p:spPr/>
        <p:txBody>
          <a:bodyPr/>
          <a:lstStyle/>
          <a:p>
            <a:pPr eaLnBrk="1" hangingPunct="1"/>
            <a:r>
              <a:rPr lang="en-US" dirty="0" smtClean="0"/>
              <a:t>This is easier to do with the newer model routers that use the modular interfaces</a:t>
            </a:r>
          </a:p>
          <a:p>
            <a:pPr eaLnBrk="1" hangingPunct="1"/>
            <a:r>
              <a:rPr lang="en-US" dirty="0" smtClean="0"/>
              <a:t>These newer model routers just have slots as shown above</a:t>
            </a:r>
          </a:p>
          <a:p>
            <a:pPr eaLnBrk="1" hangingPunct="1"/>
            <a:r>
              <a:rPr lang="en-US" dirty="0" smtClean="0"/>
              <a:t>Any access line interface – that the manufacturer makes – can be plugged in</a:t>
            </a:r>
          </a:p>
          <a:p>
            <a:pPr eaLnBrk="1" hangingPunct="1"/>
            <a:r>
              <a:rPr lang="en-US" dirty="0" smtClean="0"/>
              <a:t>If the line is changed, there is no need to change the entire router</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52227" name="Slide Number Placeholder 5"/>
          <p:cNvSpPr>
            <a:spLocks noGrp="1"/>
          </p:cNvSpPr>
          <p:nvPr>
            <p:ph type="sldNum" sz="quarter" idx="12"/>
          </p:nvPr>
        </p:nvSpPr>
        <p:spPr>
          <a:noFill/>
        </p:spPr>
        <p:txBody>
          <a:bodyPr/>
          <a:lstStyle/>
          <a:p>
            <a:fld id="{1167BAA5-08C9-4A6F-9DC7-F5C31D452A5D}" type="slidenum">
              <a:rPr lang="en-US" smtClean="0"/>
              <a:pPr/>
              <a:t>6</a:t>
            </a:fld>
            <a:endParaRPr lang="en-US" dirty="0" smtClean="0"/>
          </a:p>
        </p:txBody>
      </p:sp>
      <p:sp>
        <p:nvSpPr>
          <p:cNvPr id="52228" name="Rectangle 2"/>
          <p:cNvSpPr>
            <a:spLocks noGrp="1" noChangeArrowheads="1"/>
          </p:cNvSpPr>
          <p:nvPr>
            <p:ph type="title"/>
          </p:nvPr>
        </p:nvSpPr>
        <p:spPr/>
        <p:txBody>
          <a:bodyPr/>
          <a:lstStyle/>
          <a:p>
            <a:pPr eaLnBrk="1" hangingPunct="1"/>
            <a:r>
              <a:rPr lang="en-US" dirty="0" smtClean="0"/>
              <a:t>Development of Routers</a:t>
            </a:r>
          </a:p>
        </p:txBody>
      </p:sp>
      <p:sp>
        <p:nvSpPr>
          <p:cNvPr id="52229" name="Rectangle 3"/>
          <p:cNvSpPr>
            <a:spLocks noGrp="1" noChangeArrowheads="1"/>
          </p:cNvSpPr>
          <p:nvPr>
            <p:ph type="body" idx="1"/>
          </p:nvPr>
        </p:nvSpPr>
        <p:spPr/>
        <p:txBody>
          <a:bodyPr/>
          <a:lstStyle/>
          <a:p>
            <a:pPr eaLnBrk="1" hangingPunct="1">
              <a:lnSpc>
                <a:spcPct val="90000"/>
              </a:lnSpc>
            </a:pPr>
            <a:r>
              <a:rPr lang="en-US" dirty="0" smtClean="0"/>
              <a:t>One option was to modify the NCP</a:t>
            </a:r>
          </a:p>
          <a:p>
            <a:pPr eaLnBrk="1" hangingPunct="1">
              <a:lnSpc>
                <a:spcPct val="90000"/>
              </a:lnSpc>
            </a:pPr>
            <a:r>
              <a:rPr lang="en-US" dirty="0" smtClean="0"/>
              <a:t>The design of NCP as more of a device driver than a true protocol made this difficult</a:t>
            </a:r>
          </a:p>
          <a:p>
            <a:pPr eaLnBrk="1" hangingPunct="1">
              <a:lnSpc>
                <a:spcPct val="90000"/>
              </a:lnSpc>
            </a:pPr>
            <a:r>
              <a:rPr lang="en-US" dirty="0" smtClean="0"/>
              <a:t>So, it was decided to develop a new protocol stack, TCP/IP</a:t>
            </a:r>
          </a:p>
          <a:p>
            <a:pPr eaLnBrk="1" hangingPunct="1">
              <a:lnSpc>
                <a:spcPct val="90000"/>
              </a:lnSpc>
            </a:pPr>
            <a:r>
              <a:rPr lang="en-US" dirty="0" smtClean="0"/>
              <a:t>It was also</a:t>
            </a:r>
            <a:r>
              <a:rPr lang="en-US" baseline="0" dirty="0" smtClean="0"/>
              <a:t> seen th</a:t>
            </a:r>
            <a:r>
              <a:rPr lang="en-US" dirty="0" smtClean="0"/>
              <a:t>at additional functionality outside of just software would be needed</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19811" name="Slide Number Placeholder 5"/>
          <p:cNvSpPr>
            <a:spLocks noGrp="1"/>
          </p:cNvSpPr>
          <p:nvPr>
            <p:ph type="sldNum" sz="quarter" idx="12"/>
          </p:nvPr>
        </p:nvSpPr>
        <p:spPr>
          <a:noFill/>
        </p:spPr>
        <p:txBody>
          <a:bodyPr/>
          <a:lstStyle/>
          <a:p>
            <a:fld id="{2A7ADF66-0BB6-45EB-8D02-D7F002BD9EA1}" type="slidenum">
              <a:rPr lang="en-US" smtClean="0"/>
              <a:pPr/>
              <a:t>60</a:t>
            </a:fld>
            <a:endParaRPr lang="en-US" dirty="0" smtClean="0"/>
          </a:p>
        </p:txBody>
      </p:sp>
      <p:sp>
        <p:nvSpPr>
          <p:cNvPr id="119812" name="Rectangle 2"/>
          <p:cNvSpPr>
            <a:spLocks noGrp="1" noChangeArrowheads="1"/>
          </p:cNvSpPr>
          <p:nvPr>
            <p:ph type="title"/>
          </p:nvPr>
        </p:nvSpPr>
        <p:spPr/>
        <p:txBody>
          <a:bodyPr/>
          <a:lstStyle/>
          <a:p>
            <a:pPr eaLnBrk="1" hangingPunct="1"/>
            <a:r>
              <a:rPr lang="en-US" dirty="0" smtClean="0"/>
              <a:t>Router Interfaces</a:t>
            </a:r>
          </a:p>
        </p:txBody>
      </p:sp>
      <p:sp>
        <p:nvSpPr>
          <p:cNvPr id="119813" name="Rectangle 3"/>
          <p:cNvSpPr>
            <a:spLocks noGrp="1" noChangeArrowheads="1"/>
          </p:cNvSpPr>
          <p:nvPr>
            <p:ph type="body" idx="1"/>
          </p:nvPr>
        </p:nvSpPr>
        <p:spPr/>
        <p:txBody>
          <a:bodyPr/>
          <a:lstStyle/>
          <a:p>
            <a:pPr eaLnBrk="1" hangingPunct="1"/>
            <a:r>
              <a:rPr lang="en-US" dirty="0" smtClean="0"/>
              <a:t>The point is to be sure everything will connect properly to everything else being used</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a:t>
            </a:r>
            <a:endParaRPr lang="en-US" dirty="0"/>
          </a:p>
        </p:txBody>
      </p:sp>
      <p:sp>
        <p:nvSpPr>
          <p:cNvPr id="3" name="Content Placeholder 2"/>
          <p:cNvSpPr>
            <a:spLocks noGrp="1"/>
          </p:cNvSpPr>
          <p:nvPr>
            <p:ph idx="1"/>
          </p:nvPr>
        </p:nvSpPr>
        <p:spPr/>
        <p:txBody>
          <a:bodyPr/>
          <a:lstStyle/>
          <a:p>
            <a:r>
              <a:rPr lang="en-US" dirty="0" smtClean="0"/>
              <a:t>Start Packet Tracer</a:t>
            </a:r>
          </a:p>
          <a:p>
            <a:r>
              <a:rPr lang="en-US" dirty="0" smtClean="0"/>
              <a:t>Do Packet Tracer Activity 1.1.5.3</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61</a:t>
            </a:fld>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a:t>
            </a:r>
            <a:endParaRPr lang="en-US" dirty="0"/>
          </a:p>
        </p:txBody>
      </p:sp>
      <p:sp>
        <p:nvSpPr>
          <p:cNvPr id="3" name="Content Placeholder 2"/>
          <p:cNvSpPr>
            <a:spLocks noGrp="1"/>
          </p:cNvSpPr>
          <p:nvPr>
            <p:ph idx="1"/>
          </p:nvPr>
        </p:nvSpPr>
        <p:spPr/>
        <p:txBody>
          <a:bodyPr/>
          <a:lstStyle/>
          <a:p>
            <a:r>
              <a:rPr lang="en-US" dirty="0" smtClean="0"/>
              <a:t>Start Packet Tracer</a:t>
            </a:r>
          </a:p>
          <a:p>
            <a:pPr marL="342900" marR="0" indent="-342900" algn="l" defTabSz="914400" rtl="0" eaLnBrk="0" fontAlgn="base" latinLnBrk="0" hangingPunct="0">
              <a:lnSpc>
                <a:spcPct val="100000"/>
              </a:lnSpc>
              <a:spcBef>
                <a:spcPct val="20000"/>
              </a:spcBef>
              <a:spcAft>
                <a:spcPct val="0"/>
              </a:spcAft>
              <a:buClrTx/>
              <a:buSzTx/>
              <a:buFontTx/>
              <a:buChar char="•"/>
              <a:tabLst/>
              <a:defRPr/>
            </a:pPr>
            <a:r>
              <a:rPr lang="en-US" sz="3200" dirty="0" smtClean="0">
                <a:solidFill>
                  <a:schemeClr val="tx1"/>
                </a:solidFill>
                <a:latin typeface="+mn-lt"/>
                <a:ea typeface="+mn-ea"/>
                <a:cs typeface="+mn-cs"/>
              </a:rPr>
              <a:t>Do Packet Tracer Activity 1.1.5.4</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62</a:t>
            </a:fld>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20835" name="Slide Number Placeholder 5"/>
          <p:cNvSpPr>
            <a:spLocks noGrp="1"/>
          </p:cNvSpPr>
          <p:nvPr>
            <p:ph type="sldNum" sz="quarter" idx="12"/>
          </p:nvPr>
        </p:nvSpPr>
        <p:spPr>
          <a:noFill/>
        </p:spPr>
        <p:txBody>
          <a:bodyPr/>
          <a:lstStyle/>
          <a:p>
            <a:fld id="{6743AEFA-1BC4-415E-813C-AD36133EA8D8}" type="slidenum">
              <a:rPr lang="en-US" smtClean="0"/>
              <a:pPr/>
              <a:t>63</a:t>
            </a:fld>
            <a:endParaRPr lang="en-US" dirty="0" smtClean="0"/>
          </a:p>
        </p:txBody>
      </p:sp>
      <p:sp>
        <p:nvSpPr>
          <p:cNvPr id="120836" name="Rectangle 2"/>
          <p:cNvSpPr>
            <a:spLocks noGrp="1" noChangeArrowheads="1"/>
          </p:cNvSpPr>
          <p:nvPr>
            <p:ph type="title"/>
          </p:nvPr>
        </p:nvSpPr>
        <p:spPr/>
        <p:txBody>
          <a:bodyPr/>
          <a:lstStyle/>
          <a:p>
            <a:pPr eaLnBrk="1" hangingPunct="1"/>
            <a:r>
              <a:rPr lang="en-US" dirty="0" smtClean="0"/>
              <a:t>Inside the Box</a:t>
            </a:r>
          </a:p>
        </p:txBody>
      </p:sp>
      <p:sp>
        <p:nvSpPr>
          <p:cNvPr id="120837" name="Rectangle 3"/>
          <p:cNvSpPr>
            <a:spLocks noGrp="1" noChangeArrowheads="1"/>
          </p:cNvSpPr>
          <p:nvPr>
            <p:ph type="body" idx="1"/>
          </p:nvPr>
        </p:nvSpPr>
        <p:spPr/>
        <p:txBody>
          <a:bodyPr/>
          <a:lstStyle/>
          <a:p>
            <a:pPr eaLnBrk="1" hangingPunct="1"/>
            <a:r>
              <a:rPr lang="en-US" dirty="0" smtClean="0">
                <a:cs typeface="Arial" charset="0"/>
              </a:rPr>
              <a:t>The only thing inside the router is a single circuit board</a:t>
            </a:r>
          </a:p>
          <a:p>
            <a:pPr eaLnBrk="1" hangingPunct="1"/>
            <a:r>
              <a:rPr lang="en-US" dirty="0" smtClean="0">
                <a:cs typeface="Arial" charset="0"/>
              </a:rPr>
              <a:t>The only thing that can be done here is to add or change the memory or ROM chips</a:t>
            </a:r>
            <a:endParaRPr lang="en-US" dirty="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21859" name="Slide Number Placeholder 5"/>
          <p:cNvSpPr>
            <a:spLocks noGrp="1"/>
          </p:cNvSpPr>
          <p:nvPr>
            <p:ph type="sldNum" sz="quarter" idx="12"/>
          </p:nvPr>
        </p:nvSpPr>
        <p:spPr>
          <a:noFill/>
        </p:spPr>
        <p:txBody>
          <a:bodyPr/>
          <a:lstStyle/>
          <a:p>
            <a:fld id="{58C67580-32DD-481B-BF50-5115932A3B59}" type="slidenum">
              <a:rPr lang="en-US" smtClean="0"/>
              <a:pPr/>
              <a:t>64</a:t>
            </a:fld>
            <a:endParaRPr lang="en-US" dirty="0" smtClean="0"/>
          </a:p>
        </p:txBody>
      </p:sp>
      <p:sp>
        <p:nvSpPr>
          <p:cNvPr id="121860" name="Rectangle 2"/>
          <p:cNvSpPr>
            <a:spLocks noGrp="1" noChangeArrowheads="1"/>
          </p:cNvSpPr>
          <p:nvPr>
            <p:ph type="title"/>
          </p:nvPr>
        </p:nvSpPr>
        <p:spPr/>
        <p:txBody>
          <a:bodyPr/>
          <a:lstStyle/>
          <a:p>
            <a:pPr eaLnBrk="1" hangingPunct="1"/>
            <a:r>
              <a:rPr lang="en-US" dirty="0" smtClean="0"/>
              <a:t>Inside the Box</a:t>
            </a:r>
          </a:p>
        </p:txBody>
      </p:sp>
      <p:pic>
        <p:nvPicPr>
          <p:cNvPr id="121861" name="Picture 3" descr="Cisco2500RouterMBDiagram"/>
          <p:cNvPicPr>
            <a:picLocks noChangeAspect="1" noChangeArrowheads="1"/>
          </p:cNvPicPr>
          <p:nvPr/>
        </p:nvPicPr>
        <p:blipFill>
          <a:blip r:embed="rId2" cstate="print"/>
          <a:srcRect/>
          <a:stretch>
            <a:fillRect/>
          </a:stretch>
        </p:blipFill>
        <p:spPr bwMode="auto">
          <a:xfrm>
            <a:off x="1447800" y="1619250"/>
            <a:ext cx="6172200" cy="462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ooter Placeholder 3"/>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22883" name="Slide Number Placeholder 4"/>
          <p:cNvSpPr>
            <a:spLocks noGrp="1"/>
          </p:cNvSpPr>
          <p:nvPr>
            <p:ph type="sldNum" sz="quarter" idx="12"/>
          </p:nvPr>
        </p:nvSpPr>
        <p:spPr>
          <a:noFill/>
        </p:spPr>
        <p:txBody>
          <a:bodyPr/>
          <a:lstStyle/>
          <a:p>
            <a:fld id="{6C73A586-72A7-4AE7-914E-E95F0E4825A4}" type="slidenum">
              <a:rPr lang="en-US" smtClean="0"/>
              <a:pPr/>
              <a:t>65</a:t>
            </a:fld>
            <a:endParaRPr lang="en-US" dirty="0" smtClean="0"/>
          </a:p>
        </p:txBody>
      </p:sp>
      <p:sp>
        <p:nvSpPr>
          <p:cNvPr id="122884" name="Rectangle 2"/>
          <p:cNvSpPr>
            <a:spLocks noGrp="1" noChangeArrowheads="1"/>
          </p:cNvSpPr>
          <p:nvPr>
            <p:ph type="title"/>
          </p:nvPr>
        </p:nvSpPr>
        <p:spPr/>
        <p:txBody>
          <a:bodyPr/>
          <a:lstStyle/>
          <a:p>
            <a:pPr eaLnBrk="1" hangingPunct="1"/>
            <a:r>
              <a:rPr lang="en-US" dirty="0" smtClean="0"/>
              <a:t>Router Internal Components</a:t>
            </a:r>
          </a:p>
        </p:txBody>
      </p:sp>
      <p:pic>
        <p:nvPicPr>
          <p:cNvPr id="122885" name="Picture 3"/>
          <p:cNvPicPr>
            <a:picLocks noChangeAspect="1" noChangeArrowheads="1"/>
          </p:cNvPicPr>
          <p:nvPr/>
        </p:nvPicPr>
        <p:blipFill>
          <a:blip r:embed="rId2" cstate="print"/>
          <a:srcRect l="3751" t="31255" r="39380" b="27504"/>
          <a:stretch>
            <a:fillRect/>
          </a:stretch>
        </p:blipFill>
        <p:spPr bwMode="auto">
          <a:xfrm>
            <a:off x="838200" y="1600200"/>
            <a:ext cx="7467600" cy="4059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ooter Placeholder 3"/>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23907" name="Slide Number Placeholder 4"/>
          <p:cNvSpPr>
            <a:spLocks noGrp="1"/>
          </p:cNvSpPr>
          <p:nvPr>
            <p:ph type="sldNum" sz="quarter" idx="12"/>
          </p:nvPr>
        </p:nvSpPr>
        <p:spPr>
          <a:noFill/>
        </p:spPr>
        <p:txBody>
          <a:bodyPr/>
          <a:lstStyle/>
          <a:p>
            <a:fld id="{4271CD86-B9B6-4229-A8D7-B329CA40744C}" type="slidenum">
              <a:rPr lang="en-US" smtClean="0"/>
              <a:pPr/>
              <a:t>66</a:t>
            </a:fld>
            <a:endParaRPr lang="en-US" dirty="0" smtClean="0"/>
          </a:p>
        </p:txBody>
      </p:sp>
      <p:sp>
        <p:nvSpPr>
          <p:cNvPr id="123908" name="Rectangle 2"/>
          <p:cNvSpPr>
            <a:spLocks noGrp="1" noChangeArrowheads="1"/>
          </p:cNvSpPr>
          <p:nvPr>
            <p:ph type="title"/>
          </p:nvPr>
        </p:nvSpPr>
        <p:spPr/>
        <p:txBody>
          <a:bodyPr/>
          <a:lstStyle/>
          <a:p>
            <a:pPr eaLnBrk="1" hangingPunct="1"/>
            <a:r>
              <a:rPr lang="en-US" dirty="0" smtClean="0"/>
              <a:t>Router Internal Components</a:t>
            </a:r>
          </a:p>
        </p:txBody>
      </p:sp>
      <p:pic>
        <p:nvPicPr>
          <p:cNvPr id="123909" name="Picture 3"/>
          <p:cNvPicPr>
            <a:picLocks noChangeAspect="1" noChangeArrowheads="1"/>
          </p:cNvPicPr>
          <p:nvPr/>
        </p:nvPicPr>
        <p:blipFill>
          <a:blip r:embed="rId2" cstate="print"/>
          <a:srcRect l="3751" t="26253" r="38443" b="21252"/>
          <a:stretch>
            <a:fillRect/>
          </a:stretch>
        </p:blipFill>
        <p:spPr bwMode="auto">
          <a:xfrm>
            <a:off x="1219200" y="1604963"/>
            <a:ext cx="6705600" cy="4567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124931" name="Slide Number Placeholder 5"/>
          <p:cNvSpPr>
            <a:spLocks noGrp="1"/>
          </p:cNvSpPr>
          <p:nvPr>
            <p:ph type="sldNum" sz="quarter" idx="12"/>
          </p:nvPr>
        </p:nvSpPr>
        <p:spPr>
          <a:noFill/>
        </p:spPr>
        <p:txBody>
          <a:bodyPr/>
          <a:lstStyle/>
          <a:p>
            <a:fld id="{E17E8AB7-542D-4639-9AF7-9B7AA2A4C632}" type="slidenum">
              <a:rPr lang="en-US" smtClean="0"/>
              <a:pPr/>
              <a:t>67</a:t>
            </a:fld>
            <a:endParaRPr lang="en-US" dirty="0" smtClean="0"/>
          </a:p>
        </p:txBody>
      </p:sp>
      <p:sp>
        <p:nvSpPr>
          <p:cNvPr id="124932" name="Rectangle 2"/>
          <p:cNvSpPr>
            <a:spLocks noGrp="1" noChangeArrowheads="1"/>
          </p:cNvSpPr>
          <p:nvPr>
            <p:ph type="title"/>
          </p:nvPr>
        </p:nvSpPr>
        <p:spPr>
          <a:xfrm>
            <a:off x="457200" y="304800"/>
            <a:ext cx="8229600" cy="1143000"/>
          </a:xfrm>
        </p:spPr>
        <p:txBody>
          <a:bodyPr/>
          <a:lstStyle/>
          <a:p>
            <a:pPr eaLnBrk="1" hangingPunct="1"/>
            <a:r>
              <a:rPr lang="en-US" dirty="0" smtClean="0"/>
              <a:t>2600 Internal Components</a:t>
            </a:r>
            <a:endParaRPr lang="en-US" sz="3200" dirty="0" smtClean="0"/>
          </a:p>
        </p:txBody>
      </p:sp>
      <p:pic>
        <p:nvPicPr>
          <p:cNvPr id="124933" name="Picture 3"/>
          <p:cNvPicPr>
            <a:picLocks noChangeAspect="1" noChangeArrowheads="1"/>
          </p:cNvPicPr>
          <p:nvPr/>
        </p:nvPicPr>
        <p:blipFill>
          <a:blip r:embed="rId2" cstate="print"/>
          <a:srcRect/>
          <a:stretch>
            <a:fillRect/>
          </a:stretch>
        </p:blipFill>
        <p:spPr bwMode="auto">
          <a:xfrm>
            <a:off x="1676400" y="1668463"/>
            <a:ext cx="5791200" cy="4198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5123" name="Slide Number Placeholder 5"/>
          <p:cNvSpPr>
            <a:spLocks noGrp="1"/>
          </p:cNvSpPr>
          <p:nvPr>
            <p:ph type="sldNum" sz="quarter" idx="12"/>
          </p:nvPr>
        </p:nvSpPr>
        <p:spPr>
          <a:noFill/>
        </p:spPr>
        <p:txBody>
          <a:bodyPr/>
          <a:lstStyle/>
          <a:p>
            <a:fld id="{BE60D084-2E1B-49F0-BC9C-6B945DA0642D}" type="slidenum">
              <a:rPr lang="en-US" smtClean="0"/>
              <a:pPr/>
              <a:t>68</a:t>
            </a:fld>
            <a:endParaRPr lang="en-US" dirty="0" smtClean="0"/>
          </a:p>
        </p:txBody>
      </p:sp>
      <p:sp>
        <p:nvSpPr>
          <p:cNvPr id="5124" name="Rectangle 2"/>
          <p:cNvSpPr>
            <a:spLocks noGrp="1" noChangeArrowheads="1"/>
          </p:cNvSpPr>
          <p:nvPr>
            <p:ph type="title"/>
          </p:nvPr>
        </p:nvSpPr>
        <p:spPr/>
        <p:txBody>
          <a:bodyPr/>
          <a:lstStyle/>
          <a:p>
            <a:pPr eaLnBrk="1" hangingPunct="1"/>
            <a:r>
              <a:rPr lang="en-US" dirty="0" smtClean="0"/>
              <a:t>The Cisco IOS</a:t>
            </a:r>
          </a:p>
        </p:txBody>
      </p:sp>
      <p:sp>
        <p:nvSpPr>
          <p:cNvPr id="5125" name="Rectangle 3"/>
          <p:cNvSpPr>
            <a:spLocks noGrp="1" noChangeArrowheads="1"/>
          </p:cNvSpPr>
          <p:nvPr>
            <p:ph type="body" idx="1"/>
          </p:nvPr>
        </p:nvSpPr>
        <p:spPr/>
        <p:txBody>
          <a:bodyPr/>
          <a:lstStyle/>
          <a:p>
            <a:pPr eaLnBrk="1" hangingPunct="1"/>
            <a:r>
              <a:rPr lang="en-US" dirty="0" smtClean="0"/>
              <a:t>The Cisco IOS in all its forms is the main asset of Cisco</a:t>
            </a:r>
          </a:p>
          <a:p>
            <a:pPr eaLnBrk="1" hangingPunct="1"/>
            <a:r>
              <a:rPr lang="en-US" dirty="0" smtClean="0"/>
              <a:t>The hardware upon which the various IOSs run are fairly unremarkable</a:t>
            </a:r>
          </a:p>
          <a:p>
            <a:pPr eaLnBrk="1" hangingPunct="1"/>
            <a:r>
              <a:rPr lang="en-US" dirty="0" smtClean="0"/>
              <a:t>What makes Cisco the market leader in many segments of the market is the quality and scope of the IOS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6147" name="Slide Number Placeholder 5"/>
          <p:cNvSpPr>
            <a:spLocks noGrp="1"/>
          </p:cNvSpPr>
          <p:nvPr>
            <p:ph type="sldNum" sz="quarter" idx="12"/>
          </p:nvPr>
        </p:nvSpPr>
        <p:spPr>
          <a:noFill/>
        </p:spPr>
        <p:txBody>
          <a:bodyPr/>
          <a:lstStyle/>
          <a:p>
            <a:fld id="{406E939E-95E8-4816-B845-EAAAA7984B4F}" type="slidenum">
              <a:rPr lang="en-US" smtClean="0"/>
              <a:pPr/>
              <a:t>69</a:t>
            </a:fld>
            <a:endParaRPr lang="en-US" dirty="0" smtClean="0"/>
          </a:p>
        </p:txBody>
      </p:sp>
      <p:sp>
        <p:nvSpPr>
          <p:cNvPr id="6148" name="Rectangle 2"/>
          <p:cNvSpPr>
            <a:spLocks noGrp="1" noChangeArrowheads="1"/>
          </p:cNvSpPr>
          <p:nvPr>
            <p:ph type="title"/>
          </p:nvPr>
        </p:nvSpPr>
        <p:spPr/>
        <p:txBody>
          <a:bodyPr/>
          <a:lstStyle/>
          <a:p>
            <a:pPr eaLnBrk="1" hangingPunct="1"/>
            <a:r>
              <a:rPr lang="en-US" dirty="0" smtClean="0"/>
              <a:t>Forms of the Cisco IOS</a:t>
            </a:r>
          </a:p>
        </p:txBody>
      </p:sp>
      <p:sp>
        <p:nvSpPr>
          <p:cNvPr id="6149" name="Rectangle 3"/>
          <p:cNvSpPr>
            <a:spLocks noGrp="1" noChangeArrowheads="1"/>
          </p:cNvSpPr>
          <p:nvPr>
            <p:ph type="body" idx="1"/>
          </p:nvPr>
        </p:nvSpPr>
        <p:spPr/>
        <p:txBody>
          <a:bodyPr/>
          <a:lstStyle/>
          <a:p>
            <a:pPr eaLnBrk="1" hangingPunct="1"/>
            <a:r>
              <a:rPr lang="en-US" dirty="0" smtClean="0"/>
              <a:t>The Cisco IOS is used in</a:t>
            </a:r>
          </a:p>
          <a:p>
            <a:pPr lvl="1" eaLnBrk="1" hangingPunct="1"/>
            <a:r>
              <a:rPr lang="en-US" dirty="0" smtClean="0"/>
              <a:t>Switches</a:t>
            </a:r>
          </a:p>
          <a:p>
            <a:pPr lvl="1" eaLnBrk="1" hangingPunct="1"/>
            <a:r>
              <a:rPr lang="en-US" dirty="0" smtClean="0"/>
              <a:t>Routers</a:t>
            </a:r>
          </a:p>
          <a:p>
            <a:pPr lvl="1" eaLnBrk="1" hangingPunct="1"/>
            <a:r>
              <a:rPr lang="en-US" dirty="0" smtClean="0"/>
              <a:t>Firewalls</a:t>
            </a:r>
          </a:p>
          <a:p>
            <a:pPr lvl="1" eaLnBrk="1" hangingPunct="1"/>
            <a:r>
              <a:rPr lang="en-US" dirty="0" smtClean="0"/>
              <a:t>Wireless Access Points</a:t>
            </a:r>
          </a:p>
          <a:p>
            <a:pPr lvl="1" eaLnBrk="1" hangingPunct="1"/>
            <a:r>
              <a:rPr lang="en-US" dirty="0" smtClean="0"/>
              <a:t>and so on</a:t>
            </a:r>
          </a:p>
          <a:p>
            <a:pPr eaLnBrk="1" hangingPunct="1"/>
            <a:r>
              <a:rPr lang="en-US" dirty="0" smtClean="0"/>
              <a:t>Each version is specific to its use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53251" name="Slide Number Placeholder 5"/>
          <p:cNvSpPr>
            <a:spLocks noGrp="1"/>
          </p:cNvSpPr>
          <p:nvPr>
            <p:ph type="sldNum" sz="quarter" idx="12"/>
          </p:nvPr>
        </p:nvSpPr>
        <p:spPr>
          <a:noFill/>
        </p:spPr>
        <p:txBody>
          <a:bodyPr/>
          <a:lstStyle/>
          <a:p>
            <a:fld id="{D8340841-B77A-47E7-AF71-95E6ACA28191}" type="slidenum">
              <a:rPr lang="en-US" smtClean="0"/>
              <a:pPr/>
              <a:t>7</a:t>
            </a:fld>
            <a:endParaRPr lang="en-US" dirty="0" smtClean="0"/>
          </a:p>
        </p:txBody>
      </p:sp>
      <p:sp>
        <p:nvSpPr>
          <p:cNvPr id="53252" name="Rectangle 2"/>
          <p:cNvSpPr>
            <a:spLocks noGrp="1" noChangeArrowheads="1"/>
          </p:cNvSpPr>
          <p:nvPr>
            <p:ph type="title"/>
          </p:nvPr>
        </p:nvSpPr>
        <p:spPr/>
        <p:txBody>
          <a:bodyPr/>
          <a:lstStyle/>
          <a:p>
            <a:pPr eaLnBrk="1" hangingPunct="1"/>
            <a:r>
              <a:rPr lang="en-US" dirty="0" smtClean="0"/>
              <a:t>Development of Routers</a:t>
            </a:r>
          </a:p>
        </p:txBody>
      </p:sp>
      <p:sp>
        <p:nvSpPr>
          <p:cNvPr id="53253" name="Rectangle 3"/>
          <p:cNvSpPr>
            <a:spLocks noGrp="1" noChangeArrowheads="1"/>
          </p:cNvSpPr>
          <p:nvPr>
            <p:ph type="body" idx="1"/>
          </p:nvPr>
        </p:nvSpPr>
        <p:spPr/>
        <p:txBody>
          <a:bodyPr/>
          <a:lstStyle/>
          <a:p>
            <a:pPr eaLnBrk="1" hangingPunct="1">
              <a:lnSpc>
                <a:spcPct val="90000"/>
              </a:lnSpc>
            </a:pPr>
            <a:r>
              <a:rPr lang="en-US" dirty="0" smtClean="0"/>
              <a:t>Four ground rules for these functions were specified</a:t>
            </a:r>
          </a:p>
          <a:p>
            <a:pPr lvl="1" eaLnBrk="1" hangingPunct="1">
              <a:lnSpc>
                <a:spcPct val="90000"/>
              </a:lnSpc>
            </a:pPr>
            <a:r>
              <a:rPr lang="en-US" dirty="0" smtClean="0"/>
              <a:t>Any network should be able to connect to the Internet without making internal changes</a:t>
            </a:r>
          </a:p>
          <a:p>
            <a:pPr lvl="1" eaLnBrk="1" hangingPunct="1">
              <a:lnSpc>
                <a:spcPct val="90000"/>
              </a:lnSpc>
            </a:pPr>
            <a:r>
              <a:rPr lang="en-US" dirty="0" smtClean="0"/>
              <a:t>If a packet fails to reach its destination, it will be retransmitted by the source</a:t>
            </a:r>
          </a:p>
          <a:p>
            <a:pPr lvl="1" eaLnBrk="1" hangingPunct="1">
              <a:lnSpc>
                <a:spcPct val="90000"/>
              </a:lnSpc>
            </a:pPr>
            <a:r>
              <a:rPr lang="en-US" dirty="0" smtClean="0"/>
              <a:t>No global control should exist at the operational level</a:t>
            </a:r>
          </a:p>
          <a:p>
            <a:pPr lvl="1" eaLnBrk="1" hangingPunct="1">
              <a:lnSpc>
                <a:spcPct val="90000"/>
              </a:lnSpc>
            </a:pPr>
            <a:r>
              <a:rPr lang="en-US" dirty="0" smtClean="0"/>
              <a:t>The independent networks will be connected by black boxes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4"/>
          <p:cNvSpPr>
            <a:spLocks noGrp="1"/>
          </p:cNvSpPr>
          <p:nvPr>
            <p:ph type="ftr" sz="quarter" idx="11"/>
          </p:nvPr>
        </p:nvSpPr>
        <p:spPr>
          <a:noFill/>
        </p:spPr>
        <p:txBody>
          <a:bodyPr/>
          <a:lstStyle/>
          <a:p>
            <a:r>
              <a:rPr lang="en-US" smtClean="0"/>
              <a:t>Copyright 2008-2014 Kenneth M. Chipps Ph.D. www.chipps.com</a:t>
            </a:r>
            <a:endParaRPr lang="en-US" dirty="0" smtClean="0"/>
          </a:p>
        </p:txBody>
      </p:sp>
      <p:sp>
        <p:nvSpPr>
          <p:cNvPr id="7171" name="Slide Number Placeholder 5"/>
          <p:cNvSpPr>
            <a:spLocks noGrp="1"/>
          </p:cNvSpPr>
          <p:nvPr>
            <p:ph type="sldNum" sz="quarter" idx="12"/>
          </p:nvPr>
        </p:nvSpPr>
        <p:spPr>
          <a:noFill/>
        </p:spPr>
        <p:txBody>
          <a:bodyPr/>
          <a:lstStyle/>
          <a:p>
            <a:fld id="{7FB831C3-7BB4-478C-9F00-7B5A2CB86BF7}" type="slidenum">
              <a:rPr lang="en-US" smtClean="0"/>
              <a:pPr/>
              <a:t>70</a:t>
            </a:fld>
            <a:endParaRPr lang="en-US" dirty="0" smtClean="0"/>
          </a:p>
        </p:txBody>
      </p:sp>
      <p:sp>
        <p:nvSpPr>
          <p:cNvPr id="7172" name="Rectangle 2"/>
          <p:cNvSpPr>
            <a:spLocks noGrp="1" noChangeArrowheads="1"/>
          </p:cNvSpPr>
          <p:nvPr>
            <p:ph type="title"/>
          </p:nvPr>
        </p:nvSpPr>
        <p:spPr/>
        <p:txBody>
          <a:bodyPr/>
          <a:lstStyle/>
          <a:p>
            <a:pPr eaLnBrk="1" hangingPunct="1"/>
            <a:r>
              <a:rPr lang="en-US" dirty="0" smtClean="0"/>
              <a:t>Forms of the Cisco IOS</a:t>
            </a:r>
          </a:p>
        </p:txBody>
      </p:sp>
      <p:sp>
        <p:nvSpPr>
          <p:cNvPr id="7173" name="Rectangle 3"/>
          <p:cNvSpPr>
            <a:spLocks noGrp="1" noChangeArrowheads="1"/>
          </p:cNvSpPr>
          <p:nvPr>
            <p:ph type="body" idx="1"/>
          </p:nvPr>
        </p:nvSpPr>
        <p:spPr/>
        <p:txBody>
          <a:bodyPr/>
          <a:lstStyle/>
          <a:p>
            <a:pPr eaLnBrk="1" hangingPunct="1"/>
            <a:r>
              <a:rPr lang="en-US" dirty="0" smtClean="0"/>
              <a:t>One of the problems with this is as Cisco buys companies, which they often do to expand market share, the operating system it comes with is different from those developed by Cisco</a:t>
            </a:r>
          </a:p>
          <a:p>
            <a:pPr eaLnBrk="1" hangingPunct="1"/>
            <a:r>
              <a:rPr lang="en-US" dirty="0" smtClean="0"/>
              <a:t>An example is the menu driven switch IOS</a:t>
            </a:r>
          </a:p>
          <a:p>
            <a:pPr eaLnBrk="1" hangingPunct="1"/>
            <a:r>
              <a:rPr lang="en-US" dirty="0" smtClean="0"/>
              <a:t>Over time it has been migrated to the more common Cisco command line style</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IOS Versions</a:t>
            </a:r>
            <a:endParaRPr lang="en-US" dirty="0"/>
          </a:p>
        </p:txBody>
      </p:sp>
      <p:sp>
        <p:nvSpPr>
          <p:cNvPr id="3" name="Content Placeholder 2"/>
          <p:cNvSpPr>
            <a:spLocks noGrp="1"/>
          </p:cNvSpPr>
          <p:nvPr>
            <p:ph idx="1"/>
          </p:nvPr>
        </p:nvSpPr>
        <p:spPr/>
        <p:txBody>
          <a:bodyPr/>
          <a:lstStyle/>
          <a:p>
            <a:r>
              <a:rPr lang="en-US" dirty="0" smtClean="0"/>
              <a:t>There are many versions of the Cisco IOS</a:t>
            </a:r>
          </a:p>
          <a:p>
            <a:r>
              <a:rPr lang="en-US" dirty="0" smtClean="0"/>
              <a:t>I will let Wendell Odom explain the simplified version of this</a:t>
            </a:r>
          </a:p>
          <a:p>
            <a:r>
              <a:rPr lang="en-US" dirty="0" smtClean="0"/>
              <a:t>It is more complicated than this, but here are the basics</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71</a:t>
            </a:fld>
            <a:endParaRPr lang="en-US" dirty="0"/>
          </a:p>
        </p:txBody>
      </p:sp>
    </p:spTree>
    <p:extLst>
      <p:ext uri="{BB962C8B-B14F-4D97-AF65-F5344CB8AC3E}">
        <p14:creationId xmlns:p14="http://schemas.microsoft.com/office/powerpoint/2010/main" val="30930057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IOS Versions</a:t>
            </a:r>
          </a:p>
        </p:txBody>
      </p:sp>
      <p:sp>
        <p:nvSpPr>
          <p:cNvPr id="3" name="Content Placeholder 2"/>
          <p:cNvSpPr>
            <a:spLocks noGrp="1"/>
          </p:cNvSpPr>
          <p:nvPr>
            <p:ph idx="1"/>
          </p:nvPr>
        </p:nvSpPr>
        <p:spPr/>
        <p:txBody>
          <a:bodyPr/>
          <a:lstStyle/>
          <a:p>
            <a:pPr lvl="1"/>
            <a:r>
              <a:rPr lang="en-US" sz="2800" b="0" i="0" u="none" strike="noStrike" baseline="0" dirty="0" smtClean="0">
                <a:solidFill>
                  <a:schemeClr val="tx1"/>
                </a:solidFill>
                <a:latin typeface="+mn-lt"/>
                <a:ea typeface="+mn-ea"/>
                <a:cs typeface="+mn-cs"/>
              </a:rPr>
              <a:t>Cisco produces a legion of IOS images, although over time, they've been reducing the number of different images</a:t>
            </a:r>
          </a:p>
          <a:p>
            <a:pPr lvl="1"/>
            <a:r>
              <a:rPr lang="en-US" sz="2800" b="0" i="0" u="none" strike="noStrike" baseline="0" dirty="0" smtClean="0">
                <a:solidFill>
                  <a:schemeClr val="tx1"/>
                </a:solidFill>
                <a:latin typeface="+mn-lt"/>
                <a:ea typeface="+mn-ea"/>
                <a:cs typeface="+mn-cs"/>
              </a:rPr>
              <a:t>For instance, each model series has a different IOS image</a:t>
            </a:r>
          </a:p>
          <a:p>
            <a:pPr lvl="1"/>
            <a:r>
              <a:rPr lang="en-US" sz="2800" b="0" i="0" u="none" strike="noStrike" baseline="0" dirty="0" smtClean="0">
                <a:solidFill>
                  <a:schemeClr val="tx1"/>
                </a:solidFill>
                <a:latin typeface="+mn-lt"/>
                <a:ea typeface="+mn-ea"/>
                <a:cs typeface="+mn-cs"/>
              </a:rPr>
              <a:t>In fact, inside one model series, they may be more than one image for different subsets of the model series</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72</a:t>
            </a:fld>
            <a:endParaRPr lang="en-US" dirty="0"/>
          </a:p>
        </p:txBody>
      </p:sp>
    </p:spTree>
    <p:extLst>
      <p:ext uri="{BB962C8B-B14F-4D97-AF65-F5344CB8AC3E}">
        <p14:creationId xmlns:p14="http://schemas.microsoft.com/office/powerpoint/2010/main" val="37346812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IOS Versions</a:t>
            </a:r>
          </a:p>
        </p:txBody>
      </p:sp>
      <p:sp>
        <p:nvSpPr>
          <p:cNvPr id="3" name="Content Placeholder 2"/>
          <p:cNvSpPr>
            <a:spLocks noGrp="1"/>
          </p:cNvSpPr>
          <p:nvPr>
            <p:ph idx="1"/>
          </p:nvPr>
        </p:nvSpPr>
        <p:spPr/>
        <p:txBody>
          <a:bodyPr/>
          <a:lstStyle/>
          <a:p>
            <a:pPr lvl="1"/>
            <a:r>
              <a:rPr lang="en-US" sz="2800" b="0" i="0" u="none" strike="noStrike" baseline="0" dirty="0" smtClean="0">
                <a:solidFill>
                  <a:schemeClr val="tx1"/>
                </a:solidFill>
                <a:latin typeface="+mn-lt"/>
                <a:ea typeface="+mn-ea"/>
                <a:cs typeface="+mn-cs"/>
              </a:rPr>
              <a:t>To make bug fixes, Cisco fixes the code, compiles the IOS into an image file, gives it a new release number, and posts it</a:t>
            </a:r>
          </a:p>
          <a:p>
            <a:pPr lvl="1"/>
            <a:r>
              <a:rPr lang="en-US" sz="2800" b="0" i="0" u="none" strike="noStrike" baseline="0" dirty="0" smtClean="0">
                <a:solidFill>
                  <a:schemeClr val="tx1"/>
                </a:solidFill>
                <a:latin typeface="+mn-lt"/>
                <a:ea typeface="+mn-ea"/>
                <a:cs typeface="+mn-cs"/>
              </a:rPr>
              <a:t>For every model series that has a different IOS image, and every subset in that series that has a different IOS, Cisco then has to create a new IOS image for that next minor bug fix release</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73</a:t>
            </a:fld>
            <a:endParaRPr lang="en-US" dirty="0"/>
          </a:p>
        </p:txBody>
      </p:sp>
    </p:spTree>
    <p:extLst>
      <p:ext uri="{BB962C8B-B14F-4D97-AF65-F5344CB8AC3E}">
        <p14:creationId xmlns:p14="http://schemas.microsoft.com/office/powerpoint/2010/main" val="30417618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IOS Versions</a:t>
            </a:r>
          </a:p>
        </p:txBody>
      </p:sp>
      <p:sp>
        <p:nvSpPr>
          <p:cNvPr id="3" name="Content Placeholder 2"/>
          <p:cNvSpPr>
            <a:spLocks noGrp="1"/>
          </p:cNvSpPr>
          <p:nvPr>
            <p:ph idx="1"/>
          </p:nvPr>
        </p:nvSpPr>
        <p:spPr/>
        <p:txBody>
          <a:bodyPr/>
          <a:lstStyle/>
          <a:p>
            <a:pPr lvl="1"/>
            <a:r>
              <a:rPr lang="en-US" sz="2800" b="0" i="0" u="none" strike="noStrike" baseline="0" dirty="0" smtClean="0">
                <a:solidFill>
                  <a:schemeClr val="tx1"/>
                </a:solidFill>
                <a:latin typeface="+mn-lt"/>
                <a:ea typeface="+mn-ea"/>
                <a:cs typeface="+mn-cs"/>
              </a:rPr>
              <a:t>On top of that, Cisco maintains different major versions of software, as you would expect, so a single bug fix may need to roll out into multiple major versions - all of which means different IOS images are recompiled</a:t>
            </a:r>
          </a:p>
          <a:p>
            <a:pPr lvl="1"/>
            <a:r>
              <a:rPr lang="en-US" sz="2800" b="0" i="0" u="none" strike="noStrike" baseline="0" dirty="0" smtClean="0">
                <a:solidFill>
                  <a:schemeClr val="tx1"/>
                </a:solidFill>
                <a:latin typeface="+mn-lt"/>
                <a:ea typeface="+mn-ea"/>
                <a:cs typeface="+mn-cs"/>
              </a:rPr>
              <a:t>Cisco also produces different trains of IOS, using a suffix on the main version number to identify the train</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74</a:t>
            </a:fld>
            <a:endParaRPr lang="en-US" dirty="0"/>
          </a:p>
        </p:txBody>
      </p:sp>
    </p:spTree>
    <p:extLst>
      <p:ext uri="{BB962C8B-B14F-4D97-AF65-F5344CB8AC3E}">
        <p14:creationId xmlns:p14="http://schemas.microsoft.com/office/powerpoint/2010/main" val="30048334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IOS Versions</a:t>
            </a:r>
          </a:p>
        </p:txBody>
      </p:sp>
      <p:sp>
        <p:nvSpPr>
          <p:cNvPr id="3" name="Content Placeholder 2"/>
          <p:cNvSpPr>
            <a:spLocks noGrp="1"/>
          </p:cNvSpPr>
          <p:nvPr>
            <p:ph idx="1"/>
          </p:nvPr>
        </p:nvSpPr>
        <p:spPr/>
        <p:txBody>
          <a:bodyPr/>
          <a:lstStyle/>
          <a:p>
            <a:pPr lvl="1"/>
            <a:r>
              <a:rPr lang="en-US" sz="2800" b="0" i="0" u="none" strike="noStrike" baseline="0" dirty="0" smtClean="0">
                <a:solidFill>
                  <a:schemeClr val="tx1"/>
                </a:solidFill>
                <a:latin typeface="+mn-lt"/>
                <a:ea typeface="+mn-ea"/>
                <a:cs typeface="+mn-cs"/>
              </a:rPr>
              <a:t>A train is a series of IOS images that Cisco updates either with an eye towards safety, adding new features (which isn't as safe), or some compromise between the two</a:t>
            </a:r>
          </a:p>
          <a:p>
            <a:pPr lvl="1"/>
            <a:r>
              <a:rPr lang="en-US" sz="2800" b="0" i="0" u="none" strike="noStrike" baseline="0" dirty="0" smtClean="0">
                <a:solidFill>
                  <a:schemeClr val="tx1"/>
                </a:solidFill>
                <a:latin typeface="+mn-lt"/>
                <a:ea typeface="+mn-ea"/>
                <a:cs typeface="+mn-cs"/>
              </a:rPr>
              <a:t>Some trains are build to reduce risk, at the expense of adding less features; some have more features, but at the risk that those features cause other problems</a:t>
            </a:r>
          </a:p>
          <a:p>
            <a:pPr lvl="1"/>
            <a:r>
              <a:rPr lang="en-US" sz="2800" b="0" i="0" u="none" strike="noStrike" baseline="0" dirty="0" smtClean="0">
                <a:solidFill>
                  <a:schemeClr val="tx1"/>
                </a:solidFill>
                <a:latin typeface="+mn-lt"/>
                <a:ea typeface="+mn-ea"/>
                <a:cs typeface="+mn-cs"/>
              </a:rPr>
              <a:t>For example, 12.2, with no suffix, is the core train, called "mainline“</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75</a:t>
            </a:fld>
            <a:endParaRPr lang="en-US" dirty="0"/>
          </a:p>
        </p:txBody>
      </p:sp>
    </p:spTree>
    <p:extLst>
      <p:ext uri="{BB962C8B-B14F-4D97-AF65-F5344CB8AC3E}">
        <p14:creationId xmlns:p14="http://schemas.microsoft.com/office/powerpoint/2010/main" val="6176950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IOS Versions</a:t>
            </a:r>
          </a:p>
        </p:txBody>
      </p:sp>
      <p:sp>
        <p:nvSpPr>
          <p:cNvPr id="3" name="Content Placeholder 2"/>
          <p:cNvSpPr>
            <a:spLocks noGrp="1"/>
          </p:cNvSpPr>
          <p:nvPr>
            <p:ph idx="1"/>
          </p:nvPr>
        </p:nvSpPr>
        <p:spPr/>
        <p:txBody>
          <a:bodyPr/>
          <a:lstStyle/>
          <a:p>
            <a:pPr lvl="1"/>
            <a:r>
              <a:rPr lang="en-US" sz="2800" b="0" i="0" u="none" strike="noStrike" baseline="0" dirty="0" smtClean="0">
                <a:solidFill>
                  <a:schemeClr val="tx1"/>
                </a:solidFill>
                <a:latin typeface="+mn-lt"/>
                <a:ea typeface="+mn-ea"/>
                <a:cs typeface="+mn-cs"/>
              </a:rPr>
              <a:t>It is the most stable train, with no new features added</a:t>
            </a:r>
          </a:p>
          <a:p>
            <a:pPr lvl="1"/>
            <a:r>
              <a:rPr lang="en-US" sz="2800" b="0" i="0" u="none" strike="noStrike" baseline="0" dirty="0" smtClean="0">
                <a:solidFill>
                  <a:schemeClr val="tx1"/>
                </a:solidFill>
                <a:latin typeface="+mn-lt"/>
                <a:ea typeface="+mn-ea"/>
                <a:cs typeface="+mn-cs"/>
              </a:rPr>
              <a:t>The T-train, named 12.2T, has the same bug fixes as 12.2 mainline, plus some new features when Cisco completes them, so it's potentially less stable, but it may give you a feature you need</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76</a:t>
            </a:fld>
            <a:endParaRPr lang="en-US" dirty="0"/>
          </a:p>
        </p:txBody>
      </p:sp>
    </p:spTree>
    <p:extLst>
      <p:ext uri="{BB962C8B-B14F-4D97-AF65-F5344CB8AC3E}">
        <p14:creationId xmlns:p14="http://schemas.microsoft.com/office/powerpoint/2010/main" val="40787553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IOS Versions</a:t>
            </a:r>
          </a:p>
        </p:txBody>
      </p:sp>
      <p:sp>
        <p:nvSpPr>
          <p:cNvPr id="3" name="Content Placeholder 2"/>
          <p:cNvSpPr>
            <a:spLocks noGrp="1"/>
          </p:cNvSpPr>
          <p:nvPr>
            <p:ph idx="1"/>
          </p:nvPr>
        </p:nvSpPr>
        <p:spPr/>
        <p:txBody>
          <a:bodyPr/>
          <a:lstStyle/>
          <a:p>
            <a:pPr lvl="1"/>
            <a:r>
              <a:rPr lang="en-US" sz="2800" b="0" i="0" u="none" strike="noStrike" baseline="0" dirty="0" smtClean="0">
                <a:solidFill>
                  <a:schemeClr val="tx1"/>
                </a:solidFill>
                <a:latin typeface="+mn-lt"/>
                <a:ea typeface="+mn-ea"/>
                <a:cs typeface="+mn-cs"/>
              </a:rPr>
              <a:t>Other suffixes identify other trains, sometimes with newer features that are riskier, sometimes with newer features meant for a particular market</a:t>
            </a:r>
          </a:p>
          <a:p>
            <a:pPr lvl="0"/>
            <a:r>
              <a:rPr lang="en-US" dirty="0" smtClean="0"/>
              <a:t>Here is a chart on this</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77</a:t>
            </a:fld>
            <a:endParaRPr lang="en-US" dirty="0"/>
          </a:p>
        </p:txBody>
      </p:sp>
    </p:spTree>
    <p:extLst>
      <p:ext uri="{BB962C8B-B14F-4D97-AF65-F5344CB8AC3E}">
        <p14:creationId xmlns:p14="http://schemas.microsoft.com/office/powerpoint/2010/main" val="24519903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IOS Versions</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78</a:t>
            </a:fld>
            <a:endParaRPr lang="en-US" dirty="0"/>
          </a:p>
        </p:txBody>
      </p:sp>
      <p:pic>
        <p:nvPicPr>
          <p:cNvPr id="614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987" t="33565" r="25347" b="29166"/>
          <a:stretch/>
        </p:blipFill>
        <p:spPr bwMode="auto">
          <a:xfrm>
            <a:off x="457201" y="1600200"/>
            <a:ext cx="8192942" cy="343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62985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IOS Versions</a:t>
            </a:r>
          </a:p>
        </p:txBody>
      </p:sp>
      <p:sp>
        <p:nvSpPr>
          <p:cNvPr id="3" name="Content Placeholder 2"/>
          <p:cNvSpPr>
            <a:spLocks noGrp="1"/>
          </p:cNvSpPr>
          <p:nvPr>
            <p:ph idx="1"/>
          </p:nvPr>
        </p:nvSpPr>
        <p:spPr/>
        <p:txBody>
          <a:bodyPr/>
          <a:lstStyle/>
          <a:p>
            <a:r>
              <a:rPr lang="en-US" dirty="0" smtClean="0"/>
              <a:t>In addition to the version numbers each one has one</a:t>
            </a:r>
            <a:r>
              <a:rPr lang="en-US" baseline="0" dirty="0" smtClean="0"/>
              <a:t> or more feature sets</a:t>
            </a:r>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79</a:t>
            </a:fld>
            <a:endParaRPr lang="en-US" dirty="0"/>
          </a:p>
        </p:txBody>
      </p:sp>
    </p:spTree>
    <p:extLst>
      <p:ext uri="{BB962C8B-B14F-4D97-AF65-F5344CB8AC3E}">
        <p14:creationId xmlns:p14="http://schemas.microsoft.com/office/powerpoint/2010/main" val="227927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Development</a:t>
            </a:r>
            <a:r>
              <a:rPr lang="en-US" baseline="0" dirty="0" smtClean="0"/>
              <a:t> of Routers</a:t>
            </a:r>
            <a:endParaRPr lang="en-US" dirty="0"/>
          </a:p>
        </p:txBody>
      </p:sp>
      <p:sp>
        <p:nvSpPr>
          <p:cNvPr id="3" name="Content Placeholder 2"/>
          <p:cNvSpPr>
            <a:spLocks noGrp="1"/>
          </p:cNvSpPr>
          <p:nvPr>
            <p:ph idx="1"/>
          </p:nvPr>
        </p:nvSpPr>
        <p:spPr/>
        <p:txBody>
          <a:bodyPr/>
          <a:lstStyle/>
          <a:p>
            <a:pPr lvl="0" eaLnBrk="1" hangingPunct="1">
              <a:lnSpc>
                <a:spcPct val="90000"/>
              </a:lnSpc>
            </a:pPr>
            <a:r>
              <a:rPr lang="en-US" dirty="0" smtClean="0"/>
              <a:t>These black boxes became routers</a:t>
            </a:r>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IOS Versions</a:t>
            </a:r>
            <a:endParaRPr lang="en-US" dirty="0"/>
          </a:p>
        </p:txBody>
      </p:sp>
      <p:sp>
        <p:nvSpPr>
          <p:cNvPr id="3" name="Content Placeholder 2"/>
          <p:cNvSpPr>
            <a:spLocks noGrp="1"/>
          </p:cNvSpPr>
          <p:nvPr>
            <p:ph idx="1"/>
          </p:nvPr>
        </p:nvSpPr>
        <p:spPr/>
        <p:txBody>
          <a:bodyPr/>
          <a:lstStyle/>
          <a:p>
            <a:pPr marL="342900" marR="0" indent="-342900" algn="l" defTabSz="914400" rtl="0" eaLnBrk="0" fontAlgn="base" latinLnBrk="0" hangingPunct="0">
              <a:lnSpc>
                <a:spcPct val="100000"/>
              </a:lnSpc>
              <a:spcBef>
                <a:spcPct val="20000"/>
              </a:spcBef>
              <a:spcAft>
                <a:spcPct val="0"/>
              </a:spcAft>
              <a:buClrTx/>
              <a:buSzTx/>
              <a:buFontTx/>
              <a:buChar char="•"/>
              <a:tabLst/>
              <a:defRPr/>
            </a:pPr>
            <a:r>
              <a:rPr lang="en-US" sz="3200" baseline="0" dirty="0" smtClean="0">
                <a:solidFill>
                  <a:schemeClr val="tx1"/>
                </a:solidFill>
                <a:effectLst/>
                <a:latin typeface="+mn-lt"/>
                <a:ea typeface="+mn-ea"/>
                <a:cs typeface="+mn-cs"/>
              </a:rPr>
              <a:t>Jessie Pagan in a presentation from the 2011 Cisco Academy Conference titled </a:t>
            </a:r>
            <a:r>
              <a:rPr lang="en-US" sz="3200" b="0" dirty="0" smtClean="0">
                <a:solidFill>
                  <a:schemeClr val="tx1"/>
                </a:solidFill>
                <a:effectLst/>
                <a:latin typeface="+mn-lt"/>
                <a:ea typeface="+mn-ea"/>
                <a:cs typeface="+mn-cs"/>
              </a:rPr>
              <a:t>Cisco Tools, Online Resources and IOS Fundamentals</a:t>
            </a:r>
            <a:r>
              <a:rPr lang="en-US" sz="3200" b="0" baseline="0" dirty="0" smtClean="0">
                <a:solidFill>
                  <a:schemeClr val="tx1"/>
                </a:solidFill>
                <a:effectLst/>
                <a:latin typeface="+mn-lt"/>
                <a:ea typeface="+mn-ea"/>
                <a:cs typeface="+mn-cs"/>
              </a:rPr>
              <a:t> expands on this</a:t>
            </a:r>
          </a:p>
          <a:p>
            <a:pPr marL="342900" marR="0" indent="-342900" algn="l" defTabSz="914400" rtl="0" eaLnBrk="0" fontAlgn="base" latinLnBrk="0" hangingPunct="0">
              <a:lnSpc>
                <a:spcPct val="100000"/>
              </a:lnSpc>
              <a:spcBef>
                <a:spcPct val="20000"/>
              </a:spcBef>
              <a:spcAft>
                <a:spcPct val="0"/>
              </a:spcAft>
              <a:buClrTx/>
              <a:buSzTx/>
              <a:buFontTx/>
              <a:buChar char="•"/>
              <a:tabLst/>
              <a:defRPr/>
            </a:pPr>
            <a:r>
              <a:rPr lang="en-US" sz="3200" b="0" baseline="0" dirty="0" smtClean="0">
                <a:solidFill>
                  <a:schemeClr val="tx1"/>
                </a:solidFill>
                <a:effectLst/>
                <a:latin typeface="+mn-lt"/>
                <a:ea typeface="+mn-ea"/>
                <a:cs typeface="+mn-cs"/>
              </a:rPr>
              <a:t>He says</a:t>
            </a:r>
            <a:endParaRPr lang="en-US" sz="3200" dirty="0" smtClean="0">
              <a:effectLst/>
            </a:endParaRP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80</a:t>
            </a:fld>
            <a:endParaRPr lang="en-US" dirty="0"/>
          </a:p>
        </p:txBody>
      </p:sp>
    </p:spTree>
    <p:extLst>
      <p:ext uri="{BB962C8B-B14F-4D97-AF65-F5344CB8AC3E}">
        <p14:creationId xmlns:p14="http://schemas.microsoft.com/office/powerpoint/2010/main" val="316927398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IOS Versions</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81</a:t>
            </a:fld>
            <a:endParaRPr lang="en-US" dirty="0"/>
          </a:p>
        </p:txBody>
      </p:sp>
      <p:pic>
        <p:nvPicPr>
          <p:cNvPr id="614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426"/>
          <a:stretch/>
        </p:blipFill>
        <p:spPr bwMode="auto">
          <a:xfrm>
            <a:off x="1066800" y="1600199"/>
            <a:ext cx="7022592" cy="4559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926955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IOS Versions</a:t>
            </a:r>
            <a:endParaRPr lang="en-US" dirty="0"/>
          </a:p>
        </p:txBody>
      </p:sp>
      <p:sp>
        <p:nvSpPr>
          <p:cNvPr id="3" name="Content Placeholder 2"/>
          <p:cNvSpPr>
            <a:spLocks noGrp="1"/>
          </p:cNvSpPr>
          <p:nvPr>
            <p:ph idx="1"/>
          </p:nvPr>
        </p:nvSpPr>
        <p:spPr/>
        <p:txBody>
          <a:bodyPr/>
          <a:lstStyle/>
          <a:p>
            <a:pPr rtl="0" eaLnBrk="1" latinLnBrk="0" hangingPunct="1"/>
            <a:r>
              <a:rPr lang="en-US" sz="3200" dirty="0" smtClean="0">
                <a:solidFill>
                  <a:schemeClr val="tx1"/>
                </a:solidFill>
                <a:effectLst/>
                <a:latin typeface="+mn-lt"/>
                <a:ea typeface="+mn-ea"/>
                <a:cs typeface="+mn-cs"/>
              </a:rPr>
              <a:t>A Cisco IOS image is a binary executable file of a feature set for a specific platform</a:t>
            </a:r>
            <a:endParaRPr lang="en-US" sz="3200" dirty="0" smtClean="0">
              <a:effectLst/>
            </a:endParaRPr>
          </a:p>
          <a:p>
            <a:pPr rtl="0" eaLnBrk="1" latinLnBrk="0" hangingPunct="1"/>
            <a:r>
              <a:rPr lang="en-US" sz="3200" dirty="0" smtClean="0">
                <a:solidFill>
                  <a:schemeClr val="tx1"/>
                </a:solidFill>
                <a:effectLst/>
                <a:latin typeface="+mn-lt"/>
                <a:ea typeface="+mn-ea"/>
                <a:cs typeface="+mn-cs"/>
              </a:rPr>
              <a:t>Multiple different images exist of any one release</a:t>
            </a:r>
            <a:endParaRPr lang="en-US" dirty="0" smtClean="0">
              <a:effectLst/>
            </a:endParaRPr>
          </a:p>
          <a:p>
            <a:pPr rtl="0" eaLnBrk="1" latinLnBrk="0" hangingPunct="1"/>
            <a:r>
              <a:rPr lang="en-US" sz="3200" dirty="0" smtClean="0">
                <a:solidFill>
                  <a:schemeClr val="tx1"/>
                </a:solidFill>
                <a:effectLst/>
                <a:latin typeface="+mn-lt"/>
                <a:ea typeface="+mn-ea"/>
                <a:cs typeface="+mn-cs"/>
              </a:rPr>
              <a:t>The Cisco IOS software image name represents the hardware, feature set, format, and other information about the image file</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82</a:t>
            </a:fld>
            <a:endParaRPr lang="en-US" dirty="0"/>
          </a:p>
        </p:txBody>
      </p:sp>
    </p:spTree>
    <p:extLst>
      <p:ext uri="{BB962C8B-B14F-4D97-AF65-F5344CB8AC3E}">
        <p14:creationId xmlns:p14="http://schemas.microsoft.com/office/powerpoint/2010/main" val="142960750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IOS Versions</a:t>
            </a:r>
            <a:endParaRPr lang="en-US" dirty="0"/>
          </a:p>
        </p:txBody>
      </p:sp>
      <p:sp>
        <p:nvSpPr>
          <p:cNvPr id="3" name="Content Placeholder 2"/>
          <p:cNvSpPr>
            <a:spLocks noGrp="1"/>
          </p:cNvSpPr>
          <p:nvPr>
            <p:ph idx="1"/>
          </p:nvPr>
        </p:nvSpPr>
        <p:spPr/>
        <p:txBody>
          <a:bodyPr/>
          <a:lstStyle/>
          <a:p>
            <a:pPr rtl="0" eaLnBrk="1" latinLnBrk="0" hangingPunct="1"/>
            <a:r>
              <a:rPr lang="en-US" sz="3200" dirty="0" smtClean="0">
                <a:solidFill>
                  <a:schemeClr val="tx1"/>
                </a:solidFill>
                <a:effectLst/>
                <a:latin typeface="+mn-lt"/>
                <a:ea typeface="+mn-ea"/>
                <a:cs typeface="+mn-cs"/>
              </a:rPr>
              <a:t>The figure below shows the image name of a 12.4(6)T Release with the Enterprise Base feature set for the Cisco 3725</a:t>
            </a:r>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83</a:t>
            </a:fld>
            <a:endParaRPr lang="en-US" dirty="0"/>
          </a:p>
        </p:txBody>
      </p:sp>
    </p:spTree>
    <p:extLst>
      <p:ext uri="{BB962C8B-B14F-4D97-AF65-F5344CB8AC3E}">
        <p14:creationId xmlns:p14="http://schemas.microsoft.com/office/powerpoint/2010/main" val="137955899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IOS Versions</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84</a:t>
            </a:fld>
            <a:endParaRPr lang="en-US" dirty="0"/>
          </a:p>
        </p:txBody>
      </p:sp>
      <p:pic>
        <p:nvPicPr>
          <p:cNvPr id="6" name="Picture 2"/>
          <p:cNvPicPr>
            <a:picLocks noChangeAspect="1" noChangeArrowheads="1"/>
          </p:cNvPicPr>
          <p:nvPr/>
        </p:nvPicPr>
        <p:blipFill>
          <a:blip r:embed="rId2" cstate="print"/>
          <a:srcRect/>
          <a:stretch>
            <a:fillRect/>
          </a:stretch>
        </p:blipFill>
        <p:spPr bwMode="auto">
          <a:xfrm>
            <a:off x="497600" y="1600200"/>
            <a:ext cx="8190167" cy="4175379"/>
          </a:xfrm>
          <a:prstGeom prst="rect">
            <a:avLst/>
          </a:prstGeom>
          <a:noFill/>
          <a:ln w="9525">
            <a:noFill/>
            <a:miter lim="800000"/>
            <a:headEnd/>
            <a:tailEnd/>
          </a:ln>
        </p:spPr>
      </p:pic>
    </p:spTree>
    <p:extLst>
      <p:ext uri="{BB962C8B-B14F-4D97-AF65-F5344CB8AC3E}">
        <p14:creationId xmlns:p14="http://schemas.microsoft.com/office/powerpoint/2010/main" val="180322733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IOS Version 15</a:t>
            </a:r>
            <a:endParaRPr lang="en-US" dirty="0"/>
          </a:p>
        </p:txBody>
      </p:sp>
      <p:sp>
        <p:nvSpPr>
          <p:cNvPr id="3" name="Content Placeholder 2"/>
          <p:cNvSpPr>
            <a:spLocks noGrp="1"/>
          </p:cNvSpPr>
          <p:nvPr>
            <p:ph idx="1"/>
          </p:nvPr>
        </p:nvSpPr>
        <p:spPr/>
        <p:txBody>
          <a:bodyPr/>
          <a:lstStyle/>
          <a:p>
            <a:r>
              <a:rPr lang="en-US" dirty="0" smtClean="0"/>
              <a:t>Although you will use the 12 version of the Cisco IOS for a long time you need to also know that Cisco has moved on to version 15</a:t>
            </a:r>
          </a:p>
          <a:p>
            <a:r>
              <a:rPr lang="en-US" dirty="0" smtClean="0"/>
              <a:t>It has several</a:t>
            </a:r>
            <a:r>
              <a:rPr lang="en-US" baseline="0" dirty="0" smtClean="0"/>
              <a:t> major </a:t>
            </a:r>
            <a:r>
              <a:rPr lang="en-US" dirty="0" smtClean="0"/>
              <a:t>differences</a:t>
            </a:r>
          </a:p>
          <a:p>
            <a:pPr rtl="0" eaLnBrk="1" latinLnBrk="0" hangingPunct="1"/>
            <a:r>
              <a:rPr lang="en-US" sz="3200" b="0" baseline="0" dirty="0" smtClean="0">
                <a:solidFill>
                  <a:schemeClr val="tx1"/>
                </a:solidFill>
                <a:effectLst/>
                <a:latin typeface="+mn-lt"/>
                <a:ea typeface="+mn-ea"/>
                <a:cs typeface="+mn-cs"/>
              </a:rPr>
              <a:t>Kevin Hamilton and Dwight Hughes discussed version 15 at the 2011 Cisco Academy conference</a:t>
            </a:r>
          </a:p>
          <a:p>
            <a:pPr rtl="0" eaLnBrk="1" latinLnBrk="0" hangingPunct="1"/>
            <a:r>
              <a:rPr lang="en-US" sz="3200" b="0" baseline="0" dirty="0" smtClean="0">
                <a:solidFill>
                  <a:schemeClr val="tx1"/>
                </a:solidFill>
                <a:effectLst/>
                <a:latin typeface="+mn-lt"/>
                <a:ea typeface="+mn-ea"/>
                <a:cs typeface="+mn-cs"/>
              </a:rPr>
              <a:t>They say the first change is</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85</a:t>
            </a:fld>
            <a:endParaRPr lang="en-US" dirty="0"/>
          </a:p>
        </p:txBody>
      </p:sp>
    </p:spTree>
    <p:extLst>
      <p:ext uri="{BB962C8B-B14F-4D97-AF65-F5344CB8AC3E}">
        <p14:creationId xmlns:p14="http://schemas.microsoft.com/office/powerpoint/2010/main" val="141113334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IOS Version 15</a:t>
            </a:r>
            <a:endParaRPr lang="en-US" dirty="0"/>
          </a:p>
        </p:txBody>
      </p:sp>
      <p:sp>
        <p:nvSpPr>
          <p:cNvPr id="3" name="Content Placeholder 2"/>
          <p:cNvSpPr>
            <a:spLocks noGrp="1"/>
          </p:cNvSpPr>
          <p:nvPr>
            <p:ph idx="1"/>
          </p:nvPr>
        </p:nvSpPr>
        <p:spPr/>
        <p:txBody>
          <a:bodyPr/>
          <a:lstStyle/>
          <a:p>
            <a:pPr lvl="1" rtl="0" eaLnBrk="1" latinLnBrk="0" hangingPunct="1"/>
            <a:r>
              <a:rPr lang="en-US" sz="2800" dirty="0" smtClean="0">
                <a:solidFill>
                  <a:schemeClr val="tx1"/>
                </a:solidFill>
                <a:effectLst/>
                <a:latin typeface="+mn-lt"/>
                <a:ea typeface="+mn-ea"/>
                <a:cs typeface="+mn-cs"/>
              </a:rPr>
              <a:t>There is only a single universal IOS image that contains all Cisco IOS features</a:t>
            </a:r>
            <a:endParaRPr lang="en-US" sz="2800" dirty="0" smtClean="0">
              <a:effectLst/>
            </a:endParaRPr>
          </a:p>
          <a:p>
            <a:pPr lvl="1" rtl="0" eaLnBrk="1" latinLnBrk="0" hangingPunct="1"/>
            <a:r>
              <a:rPr lang="en-US" sz="2800" dirty="0" smtClean="0">
                <a:solidFill>
                  <a:schemeClr val="tx1"/>
                </a:solidFill>
                <a:effectLst/>
                <a:latin typeface="+mn-lt"/>
                <a:ea typeface="+mn-ea"/>
                <a:cs typeface="+mn-cs"/>
              </a:rPr>
              <a:t>A single universal IOS image is shipped with the devices</a:t>
            </a:r>
            <a:endParaRPr lang="en-US" dirty="0" smtClean="0">
              <a:effectLst/>
            </a:endParaRPr>
          </a:p>
          <a:p>
            <a:pPr lvl="1" rtl="0" eaLnBrk="1" latinLnBrk="0" hangingPunct="1"/>
            <a:r>
              <a:rPr lang="en-US" sz="2800" dirty="0" smtClean="0">
                <a:solidFill>
                  <a:schemeClr val="tx1"/>
                </a:solidFill>
                <a:effectLst/>
                <a:latin typeface="+mn-lt"/>
                <a:ea typeface="+mn-ea"/>
                <a:cs typeface="+mn-cs"/>
              </a:rPr>
              <a:t>The IOS functionality is determined by licenses applied to the devices</a:t>
            </a:r>
            <a:endParaRPr lang="en-US" dirty="0" smtClean="0">
              <a:effectLst/>
            </a:endParaRP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86</a:t>
            </a:fld>
            <a:endParaRPr lang="en-US" dirty="0"/>
          </a:p>
        </p:txBody>
      </p:sp>
    </p:spTree>
    <p:extLst>
      <p:ext uri="{BB962C8B-B14F-4D97-AF65-F5344CB8AC3E}">
        <p14:creationId xmlns:p14="http://schemas.microsoft.com/office/powerpoint/2010/main" val="398322008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IOS Version 15</a:t>
            </a:r>
          </a:p>
        </p:txBody>
      </p:sp>
      <p:sp>
        <p:nvSpPr>
          <p:cNvPr id="3" name="Content Placeholder 2"/>
          <p:cNvSpPr>
            <a:spLocks noGrp="1"/>
          </p:cNvSpPr>
          <p:nvPr>
            <p:ph idx="1"/>
          </p:nvPr>
        </p:nvSpPr>
        <p:spPr/>
        <p:txBody>
          <a:bodyPr/>
          <a:lstStyle/>
          <a:p>
            <a:pPr lvl="1" rtl="0" eaLnBrk="1" latinLnBrk="0" hangingPunct="1"/>
            <a:r>
              <a:rPr lang="en-US" sz="2800" dirty="0" smtClean="0">
                <a:solidFill>
                  <a:schemeClr val="tx1"/>
                </a:solidFill>
                <a:effectLst/>
                <a:latin typeface="+mn-lt"/>
                <a:ea typeface="+mn-ea"/>
                <a:cs typeface="+mn-cs"/>
              </a:rPr>
              <a:t>There are only two IOS images for each release</a:t>
            </a:r>
            <a:endParaRPr lang="en-US" dirty="0" smtClean="0">
              <a:effectLst/>
            </a:endParaRPr>
          </a:p>
          <a:p>
            <a:pPr lvl="2" rtl="0" eaLnBrk="1" latinLnBrk="0" hangingPunct="1"/>
            <a:r>
              <a:rPr lang="en-US" sz="2400" dirty="0" smtClean="0">
                <a:solidFill>
                  <a:schemeClr val="tx1"/>
                </a:solidFill>
                <a:effectLst/>
                <a:latin typeface="+mn-lt"/>
                <a:ea typeface="+mn-ea"/>
                <a:cs typeface="+mn-cs"/>
              </a:rPr>
              <a:t>universalk9</a:t>
            </a:r>
          </a:p>
          <a:p>
            <a:pPr lvl="3" rtl="0" eaLnBrk="1" latinLnBrk="0" hangingPunct="1"/>
            <a:r>
              <a:rPr lang="en-US" sz="2000" dirty="0" smtClean="0">
                <a:solidFill>
                  <a:schemeClr val="tx1"/>
                </a:solidFill>
                <a:effectLst/>
                <a:latin typeface="+mn-lt"/>
                <a:ea typeface="+mn-ea"/>
                <a:cs typeface="+mn-cs"/>
              </a:rPr>
              <a:t>This universal image offers all the Cisco IOS features including strong crypto features such as VPN payload, Secure UC, and</a:t>
            </a:r>
            <a:r>
              <a:rPr lang="en-US" sz="2000" baseline="0" dirty="0" smtClean="0">
                <a:solidFill>
                  <a:schemeClr val="tx1"/>
                </a:solidFill>
                <a:effectLst/>
                <a:latin typeface="+mn-lt"/>
                <a:ea typeface="+mn-ea"/>
                <a:cs typeface="+mn-cs"/>
              </a:rPr>
              <a:t> so on</a:t>
            </a:r>
            <a:endParaRPr lang="en-US" dirty="0" smtClean="0">
              <a:effectLst/>
            </a:endParaRPr>
          </a:p>
          <a:p>
            <a:pPr lvl="2" rtl="0" eaLnBrk="1" latinLnBrk="0" hangingPunct="1"/>
            <a:r>
              <a:rPr lang="en-US" sz="2400" dirty="0" smtClean="0">
                <a:solidFill>
                  <a:schemeClr val="tx1"/>
                </a:solidFill>
                <a:effectLst/>
                <a:latin typeface="+mn-lt"/>
                <a:ea typeface="+mn-ea"/>
                <a:cs typeface="+mn-cs"/>
              </a:rPr>
              <a:t>universalk9_npe</a:t>
            </a:r>
          </a:p>
          <a:p>
            <a:pPr lvl="3" rtl="0" eaLnBrk="1" latinLnBrk="0" hangingPunct="1"/>
            <a:r>
              <a:rPr lang="en-US" sz="2000" dirty="0" smtClean="0">
                <a:solidFill>
                  <a:schemeClr val="tx1"/>
                </a:solidFill>
                <a:effectLst/>
                <a:latin typeface="+mn-lt"/>
                <a:ea typeface="+mn-ea"/>
                <a:cs typeface="+mn-cs"/>
              </a:rPr>
              <a:t>With no payload encryption as is required to meet export restrictions</a:t>
            </a:r>
          </a:p>
          <a:p>
            <a:pPr lvl="3" rtl="0" eaLnBrk="1" latinLnBrk="0" hangingPunct="1"/>
            <a:r>
              <a:rPr lang="en-US" sz="2000" dirty="0" smtClean="0">
                <a:solidFill>
                  <a:schemeClr val="tx1"/>
                </a:solidFill>
                <a:effectLst/>
                <a:latin typeface="+mn-lt"/>
                <a:ea typeface="+mn-ea"/>
                <a:cs typeface="+mn-cs"/>
              </a:rPr>
              <a:t>It does not support any strong payload encryption, such as VPN payload</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87</a:t>
            </a:fld>
            <a:endParaRPr lang="en-US" dirty="0"/>
          </a:p>
        </p:txBody>
      </p:sp>
    </p:spTree>
    <p:extLst>
      <p:ext uri="{BB962C8B-B14F-4D97-AF65-F5344CB8AC3E}">
        <p14:creationId xmlns:p14="http://schemas.microsoft.com/office/powerpoint/2010/main" val="355135692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IOS Version 15</a:t>
            </a:r>
          </a:p>
        </p:txBody>
      </p:sp>
      <p:sp>
        <p:nvSpPr>
          <p:cNvPr id="3" name="Content Placeholder 2"/>
          <p:cNvSpPr>
            <a:spLocks noGrp="1"/>
          </p:cNvSpPr>
          <p:nvPr>
            <p:ph idx="1"/>
          </p:nvPr>
        </p:nvSpPr>
        <p:spPr/>
        <p:txBody>
          <a:bodyPr/>
          <a:lstStyle/>
          <a:p>
            <a:pPr lvl="0" rtl="0" eaLnBrk="1" latinLnBrk="0" hangingPunct="1"/>
            <a:r>
              <a:rPr lang="en-US" sz="3200" dirty="0" smtClean="0">
                <a:solidFill>
                  <a:schemeClr val="tx1"/>
                </a:solidFill>
                <a:effectLst/>
                <a:latin typeface="+mn-lt"/>
                <a:ea typeface="+mn-ea"/>
                <a:cs typeface="+mn-cs"/>
              </a:rPr>
              <a:t>For example for the 2901 router</a:t>
            </a:r>
            <a:endParaRPr lang="en-US" sz="3200" dirty="0" smtClean="0">
              <a:effectLst/>
            </a:endParaRPr>
          </a:p>
          <a:p>
            <a:pPr lvl="1" rtl="0" eaLnBrk="1" latinLnBrk="0" hangingPunct="1"/>
            <a:r>
              <a:rPr lang="en-US" sz="2800" dirty="0" smtClean="0">
                <a:solidFill>
                  <a:schemeClr val="tx1"/>
                </a:solidFill>
                <a:effectLst/>
                <a:latin typeface="+mn-lt"/>
                <a:ea typeface="+mn-ea"/>
                <a:cs typeface="+mn-cs"/>
              </a:rPr>
              <a:t>c2900-universalk9-mz.SPA.151-4.M.bin</a:t>
            </a:r>
            <a:endParaRPr lang="en-US" dirty="0" smtClean="0">
              <a:effectLst/>
            </a:endParaRPr>
          </a:p>
          <a:p>
            <a:pPr lvl="1" rtl="0" eaLnBrk="1" latinLnBrk="0" hangingPunct="1"/>
            <a:r>
              <a:rPr lang="en-US" sz="2800" dirty="0" smtClean="0">
                <a:solidFill>
                  <a:schemeClr val="tx1"/>
                </a:solidFill>
                <a:effectLst/>
                <a:latin typeface="+mn-lt"/>
                <a:ea typeface="+mn-ea"/>
                <a:cs typeface="+mn-cs"/>
              </a:rPr>
              <a:t>c2900-universalk9_npe-mz.SPA.151.4-M.bin</a:t>
            </a:r>
            <a:endParaRPr lang="en-US" dirty="0" smtClean="0">
              <a:effectLst/>
            </a:endParaRP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88</a:t>
            </a:fld>
            <a:endParaRPr lang="en-US" dirty="0"/>
          </a:p>
        </p:txBody>
      </p:sp>
    </p:spTree>
    <p:extLst>
      <p:ext uri="{BB962C8B-B14F-4D97-AF65-F5344CB8AC3E}">
        <p14:creationId xmlns:p14="http://schemas.microsoft.com/office/powerpoint/2010/main" val="282998028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IOS Version 15</a:t>
            </a:r>
          </a:p>
        </p:txBody>
      </p:sp>
      <p:sp>
        <p:nvSpPr>
          <p:cNvPr id="3" name="Content Placeholder 2"/>
          <p:cNvSpPr>
            <a:spLocks noGrp="1"/>
          </p:cNvSpPr>
          <p:nvPr>
            <p:ph idx="1"/>
          </p:nvPr>
        </p:nvSpPr>
        <p:spPr/>
        <p:txBody>
          <a:bodyPr/>
          <a:lstStyle/>
          <a:p>
            <a:r>
              <a:rPr lang="en-US" dirty="0" smtClean="0"/>
              <a:t>Within each of these images are multiple feature sets</a:t>
            </a:r>
          </a:p>
          <a:p>
            <a:r>
              <a:rPr lang="en-US" sz="3200" dirty="0" smtClean="0"/>
              <a:t>For example for the 2901 router the feature sets or </a:t>
            </a:r>
            <a:r>
              <a:rPr lang="en-US" sz="3200" dirty="0" smtClean="0">
                <a:solidFill>
                  <a:schemeClr val="tx1"/>
                </a:solidFill>
                <a:effectLst/>
                <a:latin typeface="+mn-lt"/>
                <a:ea typeface="+mn-ea"/>
                <a:cs typeface="+mn-cs"/>
              </a:rPr>
              <a:t>technology packages are</a:t>
            </a:r>
          </a:p>
          <a:p>
            <a:pPr lvl="1"/>
            <a:r>
              <a:rPr lang="en-US" sz="2800" dirty="0" smtClean="0">
                <a:solidFill>
                  <a:schemeClr val="tx1"/>
                </a:solidFill>
                <a:effectLst/>
                <a:latin typeface="+mn-lt"/>
                <a:ea typeface="+mn-ea"/>
                <a:cs typeface="+mn-cs"/>
              </a:rPr>
              <a:t>IP Base</a:t>
            </a:r>
          </a:p>
          <a:p>
            <a:pPr lvl="1"/>
            <a:r>
              <a:rPr lang="en-US" sz="2800" dirty="0" smtClean="0">
                <a:solidFill>
                  <a:schemeClr val="tx1"/>
                </a:solidFill>
                <a:effectLst/>
                <a:latin typeface="+mn-lt"/>
                <a:ea typeface="+mn-ea"/>
                <a:cs typeface="+mn-cs"/>
              </a:rPr>
              <a:t>Security</a:t>
            </a:r>
          </a:p>
          <a:p>
            <a:pPr lvl="1"/>
            <a:r>
              <a:rPr lang="en-US" sz="2800" dirty="0" smtClean="0">
                <a:solidFill>
                  <a:schemeClr val="tx1"/>
                </a:solidFill>
                <a:effectLst/>
                <a:latin typeface="+mn-lt"/>
                <a:ea typeface="+mn-ea"/>
                <a:cs typeface="+mn-cs"/>
              </a:rPr>
              <a:t>UC</a:t>
            </a:r>
          </a:p>
          <a:p>
            <a:pPr lvl="1"/>
            <a:r>
              <a:rPr lang="en-US" sz="2800" dirty="0" smtClean="0">
                <a:solidFill>
                  <a:schemeClr val="tx1"/>
                </a:solidFill>
                <a:effectLst/>
                <a:latin typeface="+mn-lt"/>
                <a:ea typeface="+mn-ea"/>
                <a:cs typeface="+mn-cs"/>
              </a:rPr>
              <a:t>Data</a:t>
            </a:r>
            <a:endParaRPr lang="en-US" sz="2800" dirty="0" smtClean="0">
              <a:effectLst/>
            </a:endParaRP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89</a:t>
            </a:fld>
            <a:endParaRPr lang="en-US" dirty="0"/>
          </a:p>
        </p:txBody>
      </p:sp>
    </p:spTree>
    <p:extLst>
      <p:ext uri="{BB962C8B-B14F-4D97-AF65-F5344CB8AC3E}">
        <p14:creationId xmlns:p14="http://schemas.microsoft.com/office/powerpoint/2010/main" val="15920296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eaLnBrk="1" hangingPunct="1"/>
            <a:endParaRPr lang="en-US" dirty="0" smtClean="0"/>
          </a:p>
          <a:p>
            <a:pPr algn="ctr" eaLnBrk="1" hangingPunct="1"/>
            <a:endParaRPr lang="en-US" dirty="0" smtClean="0"/>
          </a:p>
          <a:p>
            <a:pPr algn="ctr" eaLnBrk="1" hangingPunct="1">
              <a:buFontTx/>
              <a:buNone/>
            </a:pPr>
            <a:r>
              <a:rPr lang="en-US" sz="4400" dirty="0" smtClean="0"/>
              <a:t>What Does a Router Look Like</a:t>
            </a:r>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9</a:t>
            </a:fld>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IOS Version 15</a:t>
            </a:r>
          </a:p>
        </p:txBody>
      </p:sp>
      <p:sp>
        <p:nvSpPr>
          <p:cNvPr id="3" name="Content Placeholder 2"/>
          <p:cNvSpPr>
            <a:spLocks noGrp="1"/>
          </p:cNvSpPr>
          <p:nvPr>
            <p:ph idx="1"/>
          </p:nvPr>
        </p:nvSpPr>
        <p:spPr/>
        <p:txBody>
          <a:bodyPr/>
          <a:lstStyle/>
          <a:p>
            <a:pPr rtl="0" eaLnBrk="1" latinLnBrk="0" hangingPunct="1"/>
            <a:r>
              <a:rPr lang="en-US" sz="3200" dirty="0" smtClean="0">
                <a:solidFill>
                  <a:schemeClr val="tx1"/>
                </a:solidFill>
                <a:effectLst/>
                <a:latin typeface="+mn-lt"/>
                <a:ea typeface="+mn-ea"/>
                <a:cs typeface="+mn-cs"/>
              </a:rPr>
              <a:t>The IP Base Technology Package is enabled by default</a:t>
            </a:r>
            <a:endParaRPr lang="en-US" dirty="0" smtClean="0">
              <a:effectLst/>
            </a:endParaRPr>
          </a:p>
          <a:p>
            <a:pPr rtl="0" eaLnBrk="1" latinLnBrk="0" hangingPunct="1"/>
            <a:r>
              <a:rPr lang="en-US" sz="3200" dirty="0" smtClean="0">
                <a:solidFill>
                  <a:schemeClr val="tx1"/>
                </a:solidFill>
                <a:effectLst/>
                <a:latin typeface="+mn-lt"/>
                <a:ea typeface="+mn-ea"/>
                <a:cs typeface="+mn-cs"/>
              </a:rPr>
              <a:t>Security, UC and Data Technology Package licenses activate more features</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90</a:t>
            </a:fld>
            <a:endParaRPr lang="en-US" dirty="0"/>
          </a:p>
        </p:txBody>
      </p:sp>
    </p:spTree>
    <p:extLst>
      <p:ext uri="{BB962C8B-B14F-4D97-AF65-F5344CB8AC3E}">
        <p14:creationId xmlns:p14="http://schemas.microsoft.com/office/powerpoint/2010/main" val="33440748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IOS Version 15</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91</a:t>
            </a:fld>
            <a:endParaRPr lang="en-US" dirty="0"/>
          </a:p>
        </p:txBody>
      </p:sp>
      <p:pic>
        <p:nvPicPr>
          <p:cNvPr id="6" name="Picture 5" descr="Universal_IOS_Image1.png"/>
          <p:cNvPicPr>
            <a:picLocks noChangeAspect="1"/>
          </p:cNvPicPr>
          <p:nvPr/>
        </p:nvPicPr>
        <p:blipFill>
          <a:blip r:embed="rId2" cstate="print"/>
          <a:srcRect/>
          <a:stretch>
            <a:fillRect/>
          </a:stretch>
        </p:blipFill>
        <p:spPr bwMode="auto">
          <a:xfrm>
            <a:off x="457201" y="1600200"/>
            <a:ext cx="8208001" cy="2808000"/>
          </a:xfrm>
          <a:prstGeom prst="rect">
            <a:avLst/>
          </a:prstGeom>
          <a:noFill/>
          <a:ln w="9525">
            <a:noFill/>
            <a:miter lim="800000"/>
            <a:headEnd/>
            <a:tailEnd/>
          </a:ln>
        </p:spPr>
      </p:pic>
    </p:spTree>
    <p:extLst>
      <p:ext uri="{BB962C8B-B14F-4D97-AF65-F5344CB8AC3E}">
        <p14:creationId xmlns:p14="http://schemas.microsoft.com/office/powerpoint/2010/main" val="391497709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IOS Version 15</a:t>
            </a:r>
          </a:p>
        </p:txBody>
      </p:sp>
      <p:sp>
        <p:nvSpPr>
          <p:cNvPr id="3" name="Content Placeholder 2"/>
          <p:cNvSpPr>
            <a:spLocks noGrp="1"/>
          </p:cNvSpPr>
          <p:nvPr>
            <p:ph idx="1"/>
          </p:nvPr>
        </p:nvSpPr>
        <p:spPr/>
        <p:txBody>
          <a:bodyPr/>
          <a:lstStyle/>
          <a:p>
            <a:r>
              <a:rPr lang="en-US" dirty="0" smtClean="0"/>
              <a:t>Here is the naming scheme</a:t>
            </a:r>
            <a:r>
              <a:rPr lang="en-US" baseline="0" dirty="0" smtClean="0"/>
              <a:t> for 15</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92</a:t>
            </a:fld>
            <a:endParaRPr lang="en-US" dirty="0"/>
          </a:p>
        </p:txBody>
      </p:sp>
    </p:spTree>
    <p:extLst>
      <p:ext uri="{BB962C8B-B14F-4D97-AF65-F5344CB8AC3E}">
        <p14:creationId xmlns:p14="http://schemas.microsoft.com/office/powerpoint/2010/main" val="424873099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IOS Version 15</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93</a:t>
            </a:fld>
            <a:endParaRPr lang="en-US" dirty="0"/>
          </a:p>
        </p:txBody>
      </p:sp>
      <p:pic>
        <p:nvPicPr>
          <p:cNvPr id="624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944"/>
          <a:stretch/>
        </p:blipFill>
        <p:spPr bwMode="auto">
          <a:xfrm>
            <a:off x="1313688" y="1600200"/>
            <a:ext cx="6534912" cy="456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207716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IOS Version 15</a:t>
            </a:r>
          </a:p>
        </p:txBody>
      </p:sp>
      <p:sp>
        <p:nvSpPr>
          <p:cNvPr id="3" name="Content Placeholder 2"/>
          <p:cNvSpPr>
            <a:spLocks noGrp="1"/>
          </p:cNvSpPr>
          <p:nvPr>
            <p:ph idx="1"/>
          </p:nvPr>
        </p:nvSpPr>
        <p:spPr/>
        <p:txBody>
          <a:bodyPr/>
          <a:lstStyle/>
          <a:p>
            <a:r>
              <a:rPr lang="en-US" dirty="0" smtClean="0"/>
              <a:t>To allow some stability between releases there will be about 20 months between mainline M releases</a:t>
            </a:r>
          </a:p>
          <a:p>
            <a:r>
              <a:rPr lang="en-US" dirty="0" smtClean="0"/>
              <a:t>So if the new technology added in a T release is not needed,</a:t>
            </a:r>
            <a:r>
              <a:rPr lang="en-US" baseline="0" dirty="0" smtClean="0"/>
              <a:t> then these Ts can be ignored</a:t>
            </a:r>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94</a:t>
            </a:fld>
            <a:endParaRPr lang="en-US" dirty="0"/>
          </a:p>
        </p:txBody>
      </p:sp>
    </p:spTree>
    <p:extLst>
      <p:ext uri="{BB962C8B-B14F-4D97-AF65-F5344CB8AC3E}">
        <p14:creationId xmlns:p14="http://schemas.microsoft.com/office/powerpoint/2010/main" val="223156339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IOS Version 15</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95</a:t>
            </a:fld>
            <a:endParaRPr lang="en-US" dirty="0"/>
          </a:p>
        </p:txBody>
      </p:sp>
      <p:pic>
        <p:nvPicPr>
          <p:cNvPr id="6" name="Picture 3" descr="Timeline.png"/>
          <p:cNvPicPr>
            <a:picLocks noChangeAspect="1"/>
          </p:cNvPicPr>
          <p:nvPr/>
        </p:nvPicPr>
        <p:blipFill>
          <a:blip r:embed="rId2" cstate="print"/>
          <a:srcRect/>
          <a:stretch>
            <a:fillRect/>
          </a:stretch>
        </p:blipFill>
        <p:spPr bwMode="auto">
          <a:xfrm>
            <a:off x="474482" y="1628943"/>
            <a:ext cx="8212318" cy="1342857"/>
          </a:xfrm>
          <a:prstGeom prst="rect">
            <a:avLst/>
          </a:prstGeom>
          <a:noFill/>
          <a:ln w="9525">
            <a:noFill/>
            <a:miter lim="800000"/>
            <a:headEnd/>
            <a:tailEnd/>
          </a:ln>
        </p:spPr>
      </p:pic>
    </p:spTree>
    <p:extLst>
      <p:ext uri="{BB962C8B-B14F-4D97-AF65-F5344CB8AC3E}">
        <p14:creationId xmlns:p14="http://schemas.microsoft.com/office/powerpoint/2010/main" val="11694227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IOS 15 Licensing</a:t>
            </a:r>
            <a:endParaRPr lang="en-US" dirty="0"/>
          </a:p>
        </p:txBody>
      </p:sp>
      <p:sp>
        <p:nvSpPr>
          <p:cNvPr id="3" name="Content Placeholder 2"/>
          <p:cNvSpPr>
            <a:spLocks noGrp="1"/>
          </p:cNvSpPr>
          <p:nvPr>
            <p:ph idx="1"/>
          </p:nvPr>
        </p:nvSpPr>
        <p:spPr/>
        <p:txBody>
          <a:bodyPr/>
          <a:lstStyle/>
          <a:p>
            <a:r>
              <a:rPr lang="en-US" dirty="0" smtClean="0"/>
              <a:t>Now let’s look at the new licensing</a:t>
            </a:r>
            <a:r>
              <a:rPr lang="en-US" baseline="0" dirty="0" smtClean="0"/>
              <a:t> method</a:t>
            </a:r>
          </a:p>
          <a:p>
            <a:r>
              <a:rPr lang="en-US" baseline="0" dirty="0" smtClean="0"/>
              <a:t>Here are the main licenses</a:t>
            </a:r>
          </a:p>
          <a:p>
            <a:pPr lvl="1" rtl="0" eaLnBrk="1" latinLnBrk="0" hangingPunct="1"/>
            <a:r>
              <a:rPr lang="en-US" sz="2800" dirty="0" smtClean="0">
                <a:solidFill>
                  <a:schemeClr val="tx1"/>
                </a:solidFill>
                <a:effectLst/>
                <a:latin typeface="+mn-lt"/>
                <a:ea typeface="+mn-ea"/>
                <a:cs typeface="+mn-cs"/>
              </a:rPr>
              <a:t>Permanent Licenses</a:t>
            </a:r>
            <a:endParaRPr lang="en-US" sz="2800" dirty="0" smtClean="0">
              <a:effectLst/>
            </a:endParaRPr>
          </a:p>
          <a:p>
            <a:pPr lvl="1" rtl="0" eaLnBrk="1" latinLnBrk="0" hangingPunct="1"/>
            <a:r>
              <a:rPr lang="en-US" sz="2800" dirty="0" smtClean="0">
                <a:solidFill>
                  <a:schemeClr val="tx1"/>
                </a:solidFill>
                <a:effectLst/>
                <a:latin typeface="+mn-lt"/>
                <a:ea typeface="+mn-ea"/>
                <a:cs typeface="+mn-cs"/>
              </a:rPr>
              <a:t>Temporary Licenses</a:t>
            </a:r>
            <a:endParaRPr lang="en-US" dirty="0" smtClean="0">
              <a:effectLst/>
            </a:endParaRPr>
          </a:p>
          <a:p>
            <a:pPr lvl="1" rtl="0" eaLnBrk="1" latinLnBrk="0" hangingPunct="1"/>
            <a:r>
              <a:rPr lang="en-US" sz="2800" dirty="0" smtClean="0">
                <a:solidFill>
                  <a:schemeClr val="tx1"/>
                </a:solidFill>
                <a:effectLst/>
                <a:latin typeface="+mn-lt"/>
                <a:ea typeface="+mn-ea"/>
                <a:cs typeface="+mn-cs"/>
              </a:rPr>
              <a:t>Features Licenses</a:t>
            </a:r>
            <a:endParaRPr lang="en-US" dirty="0" smtClean="0">
              <a:effectLst/>
            </a:endParaRPr>
          </a:p>
          <a:p>
            <a:pPr lvl="2" rtl="0" eaLnBrk="1" latinLnBrk="0" hangingPunct="1"/>
            <a:r>
              <a:rPr lang="en-US" sz="2400" dirty="0" smtClean="0">
                <a:solidFill>
                  <a:schemeClr val="tx1"/>
                </a:solidFill>
                <a:effectLst/>
                <a:latin typeface="+mn-lt"/>
                <a:ea typeface="+mn-ea"/>
                <a:cs typeface="+mn-cs"/>
              </a:rPr>
              <a:t>Software Activation Feature Licenses</a:t>
            </a:r>
            <a:endParaRPr lang="en-US" dirty="0" smtClean="0">
              <a:effectLst/>
            </a:endParaRPr>
          </a:p>
          <a:p>
            <a:pPr lvl="2" rtl="0" eaLnBrk="1" latinLnBrk="0" hangingPunct="1"/>
            <a:r>
              <a:rPr lang="en-US" sz="2400" dirty="0" smtClean="0">
                <a:solidFill>
                  <a:schemeClr val="tx1"/>
                </a:solidFill>
                <a:effectLst/>
                <a:latin typeface="+mn-lt"/>
                <a:ea typeface="+mn-ea"/>
                <a:cs typeface="+mn-cs"/>
              </a:rPr>
              <a:t>Right to Use Feature Licenses</a:t>
            </a:r>
            <a:endParaRPr lang="en-US" dirty="0" smtClean="0">
              <a:effectLst/>
            </a:endParaRP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96</a:t>
            </a:fld>
            <a:endParaRPr lang="en-US" dirty="0"/>
          </a:p>
        </p:txBody>
      </p:sp>
    </p:spTree>
    <p:extLst>
      <p:ext uri="{BB962C8B-B14F-4D97-AF65-F5344CB8AC3E}">
        <p14:creationId xmlns:p14="http://schemas.microsoft.com/office/powerpoint/2010/main" val="180043918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Permanent License</a:t>
            </a:r>
            <a:endParaRPr lang="en-US" dirty="0"/>
          </a:p>
        </p:txBody>
      </p:sp>
      <p:sp>
        <p:nvSpPr>
          <p:cNvPr id="3" name="Content Placeholder 2"/>
          <p:cNvSpPr>
            <a:spLocks noGrp="1"/>
          </p:cNvSpPr>
          <p:nvPr>
            <p:ph idx="1"/>
          </p:nvPr>
        </p:nvSpPr>
        <p:spPr/>
        <p:txBody>
          <a:bodyPr/>
          <a:lstStyle/>
          <a:p>
            <a:pPr rtl="0" eaLnBrk="1" latinLnBrk="0" hangingPunct="1"/>
            <a:r>
              <a:rPr lang="en-US" sz="3200" b="0" dirty="0" smtClean="0">
                <a:solidFill>
                  <a:schemeClr val="tx1"/>
                </a:solidFill>
                <a:effectLst/>
                <a:latin typeface="+mn-lt"/>
                <a:ea typeface="+mn-ea"/>
                <a:cs typeface="+mn-cs"/>
              </a:rPr>
              <a:t>A Permanent License never expires</a:t>
            </a:r>
            <a:endParaRPr lang="en-US" sz="3200" b="0" dirty="0" smtClean="0">
              <a:effectLst/>
            </a:endParaRPr>
          </a:p>
          <a:p>
            <a:pPr rtl="0" eaLnBrk="1" latinLnBrk="0" hangingPunct="1"/>
            <a:r>
              <a:rPr lang="en-US" sz="3200" b="0" dirty="0" smtClean="0">
                <a:solidFill>
                  <a:schemeClr val="tx1"/>
                </a:solidFill>
                <a:effectLst/>
                <a:latin typeface="+mn-lt"/>
                <a:ea typeface="+mn-ea"/>
                <a:cs typeface="+mn-cs"/>
              </a:rPr>
              <a:t>Once a permanent license is installed on a router, it is good for that particular feature set for the life of the router even across IOS versions</a:t>
            </a:r>
          </a:p>
          <a:p>
            <a:pPr rtl="0" eaLnBrk="1" latinLnBrk="0" hangingPunct="1"/>
            <a:r>
              <a:rPr lang="en-US" sz="3200" b="0" dirty="0" smtClean="0">
                <a:solidFill>
                  <a:schemeClr val="tx1"/>
                </a:solidFill>
                <a:effectLst/>
                <a:latin typeface="+mn-lt"/>
                <a:ea typeface="+mn-ea"/>
                <a:cs typeface="+mn-cs"/>
              </a:rPr>
              <a:t>A permanent license is the most common license type used when a feature set is purchased for a device</a:t>
            </a: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97</a:t>
            </a:fld>
            <a:endParaRPr lang="en-US" dirty="0"/>
          </a:p>
        </p:txBody>
      </p:sp>
    </p:spTree>
    <p:extLst>
      <p:ext uri="{BB962C8B-B14F-4D97-AF65-F5344CB8AC3E}">
        <p14:creationId xmlns:p14="http://schemas.microsoft.com/office/powerpoint/2010/main" val="244814266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Temporary License</a:t>
            </a:r>
            <a:endParaRPr lang="en-US" dirty="0"/>
          </a:p>
        </p:txBody>
      </p:sp>
      <p:sp>
        <p:nvSpPr>
          <p:cNvPr id="3" name="Content Placeholder 2"/>
          <p:cNvSpPr>
            <a:spLocks noGrp="1"/>
          </p:cNvSpPr>
          <p:nvPr>
            <p:ph idx="1"/>
          </p:nvPr>
        </p:nvSpPr>
        <p:spPr/>
        <p:txBody>
          <a:bodyPr/>
          <a:lstStyle/>
          <a:p>
            <a:pPr rtl="0" eaLnBrk="1" latinLnBrk="0" hangingPunct="1"/>
            <a:r>
              <a:rPr lang="en-US" sz="3200" dirty="0" smtClean="0">
                <a:solidFill>
                  <a:schemeClr val="tx1"/>
                </a:solidFill>
                <a:effectLst/>
                <a:latin typeface="+mn-lt"/>
                <a:ea typeface="+mn-ea"/>
                <a:cs typeface="+mn-cs"/>
              </a:rPr>
              <a:t>A Temporary License is good for a limited amount of time</a:t>
            </a:r>
            <a:endParaRPr lang="en-US" sz="3200" dirty="0" smtClean="0">
              <a:effectLst/>
            </a:endParaRPr>
          </a:p>
          <a:p>
            <a:pPr rtl="0" eaLnBrk="1" latinLnBrk="0" hangingPunct="1"/>
            <a:r>
              <a:rPr lang="en-US" sz="3200" dirty="0" smtClean="0">
                <a:solidFill>
                  <a:schemeClr val="tx1"/>
                </a:solidFill>
                <a:effectLst/>
                <a:latin typeface="+mn-lt"/>
                <a:ea typeface="+mn-ea"/>
                <a:cs typeface="+mn-cs"/>
              </a:rPr>
              <a:t>For example an ISR G2 includes a full set of 60 day Temporary Licenses for the Data, UC and Security feature sets</a:t>
            </a:r>
            <a:endParaRPr lang="en-US" dirty="0" smtClean="0">
              <a:effectLst/>
            </a:endParaRPr>
          </a:p>
          <a:p>
            <a:pPr rtl="0" eaLnBrk="1" latinLnBrk="0" hangingPunct="1"/>
            <a:r>
              <a:rPr lang="en-US" sz="3200" dirty="0" smtClean="0">
                <a:solidFill>
                  <a:schemeClr val="tx1"/>
                </a:solidFill>
                <a:effectLst/>
                <a:latin typeface="+mn-lt"/>
                <a:ea typeface="+mn-ea"/>
                <a:cs typeface="+mn-cs"/>
              </a:rPr>
              <a:t>These can be activated and deactivated at any time to evaluate a feature set before making the decision to convert to a Permanent License</a:t>
            </a:r>
            <a:endParaRPr lang="en-US" dirty="0" smtClean="0">
              <a:effectLst/>
            </a:endParaRPr>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98</a:t>
            </a:fld>
            <a:endParaRPr lang="en-US" dirty="0"/>
          </a:p>
        </p:txBody>
      </p:sp>
    </p:spTree>
    <p:extLst>
      <p:ext uri="{BB962C8B-B14F-4D97-AF65-F5344CB8AC3E}">
        <p14:creationId xmlns:p14="http://schemas.microsoft.com/office/powerpoint/2010/main" val="320646414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Temporary License</a:t>
            </a:r>
            <a:endParaRPr lang="en-US" dirty="0"/>
          </a:p>
        </p:txBody>
      </p:sp>
      <p:sp>
        <p:nvSpPr>
          <p:cNvPr id="3" name="Content Placeholder 2"/>
          <p:cNvSpPr>
            <a:spLocks noGrp="1"/>
          </p:cNvSpPr>
          <p:nvPr>
            <p:ph idx="1"/>
          </p:nvPr>
        </p:nvSpPr>
        <p:spPr/>
        <p:txBody>
          <a:bodyPr/>
          <a:lstStyle/>
          <a:p>
            <a:pPr rtl="0" eaLnBrk="1" latinLnBrk="0" hangingPunct="1"/>
            <a:r>
              <a:rPr lang="en-US" sz="3200" dirty="0" smtClean="0">
                <a:solidFill>
                  <a:schemeClr val="tx1"/>
                </a:solidFill>
                <a:effectLst/>
                <a:latin typeface="+mn-lt"/>
                <a:ea typeface="+mn-ea"/>
                <a:cs typeface="+mn-cs"/>
              </a:rPr>
              <a:t>Once a Temporary License expires, it cannot be extended</a:t>
            </a:r>
            <a:endParaRPr lang="en-US" dirty="0"/>
          </a:p>
        </p:txBody>
      </p:sp>
      <p:sp>
        <p:nvSpPr>
          <p:cNvPr id="4" name="Footer Placeholder 3"/>
          <p:cNvSpPr>
            <a:spLocks noGrp="1"/>
          </p:cNvSpPr>
          <p:nvPr>
            <p:ph type="ftr" sz="quarter" idx="11"/>
          </p:nvPr>
        </p:nvSpPr>
        <p:spPr/>
        <p:txBody>
          <a:bodyPr/>
          <a:lstStyle/>
          <a:p>
            <a:pPr>
              <a:defRPr/>
            </a:pPr>
            <a:r>
              <a:rPr lang="en-US" smtClean="0"/>
              <a:t>Copyright 2008-2014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FDAE3D8-E2DB-452F-B617-6686889251E5}" type="slidenum">
              <a:rPr lang="en-US" smtClean="0"/>
              <a:pPr>
                <a:defRPr/>
              </a:pPr>
              <a:t>99</a:t>
            </a:fld>
            <a:endParaRPr lang="en-US" dirty="0"/>
          </a:p>
        </p:txBody>
      </p:sp>
    </p:spTree>
    <p:extLst>
      <p:ext uri="{BB962C8B-B14F-4D97-AF65-F5344CB8AC3E}">
        <p14:creationId xmlns:p14="http://schemas.microsoft.com/office/powerpoint/2010/main" val="858712228"/>
      </p:ext>
    </p:extLst>
  </p:cSld>
  <p:clrMapOvr>
    <a:masterClrMapping/>
  </p:clrMapOvr>
  <p:timing>
    <p:tnLst>
      <p:par>
        <p:cTn id="1" dur="indefinite" restart="never" nodeType="tmRoot"/>
      </p:par>
    </p:tnLst>
  </p:timing>
</p:sld>
</file>

<file path=ppt/theme/theme1.xml><?xml version="1.0" encoding="utf-8"?>
<a:theme xmlns:a="http://schemas.openxmlformats.org/drawingml/2006/main" name="CiscoAcademy">
  <a:themeElements>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scoAcadem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73025" tIns="36512" rIns="73025" bIns="36512"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73025" tIns="36512" rIns="73025" bIns="36512"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scoAcadem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scoAcadem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scoAcadem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scoAcadem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scoAcadem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scoAcadem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scoAcadem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scoAcadem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scoAcadem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scoAcadem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scoAcadem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CiscoAcademy</Template>
  <TotalTime>10487</TotalTime>
  <Words>8884</Words>
  <Application>Microsoft Office PowerPoint</Application>
  <PresentationFormat>On-screen Show (4:3)</PresentationFormat>
  <Paragraphs>1418</Paragraphs>
  <Slides>225</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225</vt:i4>
      </vt:variant>
    </vt:vector>
  </HeadingPairs>
  <TitlesOfParts>
    <vt:vector size="227" baseType="lpstr">
      <vt:lpstr>CiscoAcademy</vt:lpstr>
      <vt:lpstr>Visio</vt:lpstr>
      <vt:lpstr>Introduction to Routing and Packet Forwarding</vt:lpstr>
      <vt:lpstr>Objectives</vt:lpstr>
      <vt:lpstr>A Computer as a Router</vt:lpstr>
      <vt:lpstr>Development of Routers</vt:lpstr>
      <vt:lpstr>Development of Routers</vt:lpstr>
      <vt:lpstr>Development of Routers</vt:lpstr>
      <vt:lpstr>Development of Routers</vt:lpstr>
      <vt:lpstr>Development of Routers</vt:lpstr>
      <vt:lpstr>PowerPoint Presentation</vt:lpstr>
      <vt:lpstr>This is a Router</vt:lpstr>
      <vt:lpstr>What Does a Router Look Like</vt:lpstr>
      <vt:lpstr>What Does a Router Do</vt:lpstr>
      <vt:lpstr>Doing Path Determination</vt:lpstr>
      <vt:lpstr>Doing Path Determination</vt:lpstr>
      <vt:lpstr>Doing Switching</vt:lpstr>
      <vt:lpstr>Doing Switching</vt:lpstr>
      <vt:lpstr>What Does a Router Do</vt:lpstr>
      <vt:lpstr>What Does a Router Do</vt:lpstr>
      <vt:lpstr>What Does a Router Do</vt:lpstr>
      <vt:lpstr>Routers and Intersections</vt:lpstr>
      <vt:lpstr>Routers and Intersections</vt:lpstr>
      <vt:lpstr>Routers and Intersections</vt:lpstr>
      <vt:lpstr>Routers and Intersections</vt:lpstr>
      <vt:lpstr>Routers and Intersections</vt:lpstr>
      <vt:lpstr>Routers and Intersections</vt:lpstr>
      <vt:lpstr>Router Operation by Layer</vt:lpstr>
      <vt:lpstr>Router Operation by Layer</vt:lpstr>
      <vt:lpstr>Router Operation by Layer</vt:lpstr>
      <vt:lpstr>Router Operation by Layer</vt:lpstr>
      <vt:lpstr>Cisco Routers</vt:lpstr>
      <vt:lpstr>Cisco 2501 Tour</vt:lpstr>
      <vt:lpstr>Cisco 2501 Front</vt:lpstr>
      <vt:lpstr>Cisco 2501 Tour</vt:lpstr>
      <vt:lpstr>Cisco 2501 Back</vt:lpstr>
      <vt:lpstr>Cisco 2501 Back</vt:lpstr>
      <vt:lpstr>Cisco 2501 Back</vt:lpstr>
      <vt:lpstr>Cisco 2501 Back</vt:lpstr>
      <vt:lpstr>Cisco 2501 Back</vt:lpstr>
      <vt:lpstr>Cisco 2501 Back</vt:lpstr>
      <vt:lpstr>Cisco 2501 Back</vt:lpstr>
      <vt:lpstr>Transceiver</vt:lpstr>
      <vt:lpstr>Transceiver</vt:lpstr>
      <vt:lpstr>AUI Interface Locking Tab</vt:lpstr>
      <vt:lpstr>Transceiver</vt:lpstr>
      <vt:lpstr>Serial Ports</vt:lpstr>
      <vt:lpstr>Serial Ports</vt:lpstr>
      <vt:lpstr>T Carrier Modular Interface</vt:lpstr>
      <vt:lpstr>ISDN Modular Interface</vt:lpstr>
      <vt:lpstr>Cisco Modular Interface</vt:lpstr>
      <vt:lpstr>2600 Module Cover</vt:lpstr>
      <vt:lpstr>2600 Module Slot Open</vt:lpstr>
      <vt:lpstr>2600 External Connections</vt:lpstr>
      <vt:lpstr>External Router Connections</vt:lpstr>
      <vt:lpstr>More Serial Ports</vt:lpstr>
      <vt:lpstr>Cisco 7000</vt:lpstr>
      <vt:lpstr>Cisco 7000 Multiple Ports</vt:lpstr>
      <vt:lpstr>Cisco 7000 Multiple Ports</vt:lpstr>
      <vt:lpstr>Router Interfaces</vt:lpstr>
      <vt:lpstr>Router Interfaces</vt:lpstr>
      <vt:lpstr>Router Interfaces</vt:lpstr>
      <vt:lpstr>Lab</vt:lpstr>
      <vt:lpstr>Lab</vt:lpstr>
      <vt:lpstr>Inside the Box</vt:lpstr>
      <vt:lpstr>Inside the Box</vt:lpstr>
      <vt:lpstr>Router Internal Components</vt:lpstr>
      <vt:lpstr>Router Internal Components</vt:lpstr>
      <vt:lpstr>2600 Internal Components</vt:lpstr>
      <vt:lpstr>The Cisco IOS</vt:lpstr>
      <vt:lpstr>Forms of the Cisco IOS</vt:lpstr>
      <vt:lpstr>Forms of the Cisco IOS</vt:lpstr>
      <vt:lpstr>IOS Versions</vt:lpstr>
      <vt:lpstr>IOS Versions</vt:lpstr>
      <vt:lpstr>IOS Versions</vt:lpstr>
      <vt:lpstr>IOS Versions</vt:lpstr>
      <vt:lpstr>IOS Versions</vt:lpstr>
      <vt:lpstr>IOS Versions</vt:lpstr>
      <vt:lpstr>IOS Versions</vt:lpstr>
      <vt:lpstr>IOS Versions</vt:lpstr>
      <vt:lpstr>IOS Versions</vt:lpstr>
      <vt:lpstr>IOS Versions</vt:lpstr>
      <vt:lpstr>IOS Versions</vt:lpstr>
      <vt:lpstr>IOS Versions</vt:lpstr>
      <vt:lpstr>IOS Versions</vt:lpstr>
      <vt:lpstr>IOS Versions</vt:lpstr>
      <vt:lpstr>IOS Version 15</vt:lpstr>
      <vt:lpstr>IOS Version 15</vt:lpstr>
      <vt:lpstr>IOS Version 15</vt:lpstr>
      <vt:lpstr>IOS Version 15</vt:lpstr>
      <vt:lpstr>IOS Version 15</vt:lpstr>
      <vt:lpstr>IOS Version 15</vt:lpstr>
      <vt:lpstr>IOS Version 15</vt:lpstr>
      <vt:lpstr>IOS Version 15</vt:lpstr>
      <vt:lpstr>IOS Version 15</vt:lpstr>
      <vt:lpstr>IOS Version 15</vt:lpstr>
      <vt:lpstr>IOS Version 15</vt:lpstr>
      <vt:lpstr>IOS 15 Licensing</vt:lpstr>
      <vt:lpstr>Permanent License</vt:lpstr>
      <vt:lpstr>Temporary License</vt:lpstr>
      <vt:lpstr>Temporary License</vt:lpstr>
      <vt:lpstr>Feature License</vt:lpstr>
      <vt:lpstr>License Management</vt:lpstr>
      <vt:lpstr>Versions 12 and 15</vt:lpstr>
      <vt:lpstr>Versions 13 and 14</vt:lpstr>
      <vt:lpstr>Versions 13 and 14</vt:lpstr>
      <vt:lpstr>Versions 13 and 14</vt:lpstr>
      <vt:lpstr>Versions 13 and 14</vt:lpstr>
      <vt:lpstr>Cisco Router Boot Process</vt:lpstr>
      <vt:lpstr>Cisco Router Boot Process</vt:lpstr>
      <vt:lpstr>Cisco Router Boot Process</vt:lpstr>
      <vt:lpstr>Cisco Router Boot Process</vt:lpstr>
      <vt:lpstr>Steps in Router Initialization</vt:lpstr>
      <vt:lpstr>Lab</vt:lpstr>
      <vt:lpstr>Initial Router Output</vt:lpstr>
      <vt:lpstr>Initial Router Output</vt:lpstr>
      <vt:lpstr>Initial Router Output</vt:lpstr>
      <vt:lpstr>Router Operation Layers</vt:lpstr>
      <vt:lpstr>Routers at Layers 1 2 3</vt:lpstr>
      <vt:lpstr>Routers at Layers 1 2 3</vt:lpstr>
      <vt:lpstr>Command Line Interface</vt:lpstr>
      <vt:lpstr>Command Line Access</vt:lpstr>
      <vt:lpstr>Command Line Access</vt:lpstr>
      <vt:lpstr>Console Port</vt:lpstr>
      <vt:lpstr>Serial Console Port</vt:lpstr>
      <vt:lpstr>Serial Console Port</vt:lpstr>
      <vt:lpstr>Serial Console Port</vt:lpstr>
      <vt:lpstr>Serial Console Port</vt:lpstr>
      <vt:lpstr>Rollover Cable</vt:lpstr>
      <vt:lpstr>Serial Port Adaptor</vt:lpstr>
      <vt:lpstr>Rollover Cable and Adaptor</vt:lpstr>
      <vt:lpstr>Rollover Cable</vt:lpstr>
      <vt:lpstr>Rollover Cable Adaptor</vt:lpstr>
      <vt:lpstr>USB Console Port</vt:lpstr>
      <vt:lpstr>USB Console Port</vt:lpstr>
      <vt:lpstr>USB Console Port</vt:lpstr>
      <vt:lpstr>USB Console Port</vt:lpstr>
      <vt:lpstr>Terminal Program</vt:lpstr>
      <vt:lpstr>Terminal Program </vt:lpstr>
      <vt:lpstr>SSH Connection</vt:lpstr>
      <vt:lpstr>SSH Connection</vt:lpstr>
      <vt:lpstr>Auxiliary Port Connection</vt:lpstr>
      <vt:lpstr>Auxiliary Port Connection</vt:lpstr>
      <vt:lpstr>Auxiliary Port Connection</vt:lpstr>
      <vt:lpstr>Auxiliary Port Connection</vt:lpstr>
      <vt:lpstr>Modem Attached</vt:lpstr>
      <vt:lpstr>Auxiliary Port Connection</vt:lpstr>
      <vt:lpstr>Lab</vt:lpstr>
      <vt:lpstr>Lab</vt:lpstr>
      <vt:lpstr>Initial Configuration</vt:lpstr>
      <vt:lpstr>Auto Install</vt:lpstr>
      <vt:lpstr>Auto Install</vt:lpstr>
      <vt:lpstr>Auto Install</vt:lpstr>
      <vt:lpstr>System Configuration Dialog</vt:lpstr>
      <vt:lpstr>System Configuration Dialog</vt:lpstr>
      <vt:lpstr>System Configuration Dialog</vt:lpstr>
      <vt:lpstr>System Configuration Dialog</vt:lpstr>
      <vt:lpstr>System Configuration Dialog</vt:lpstr>
      <vt:lpstr>System Configuration Dialog</vt:lpstr>
      <vt:lpstr>System Configuration Dialog</vt:lpstr>
      <vt:lpstr>System Configuration Dialog</vt:lpstr>
      <vt:lpstr>System Configuration Dialog</vt:lpstr>
      <vt:lpstr>System Configuration Dialog</vt:lpstr>
      <vt:lpstr>System Configuration Dialog</vt:lpstr>
      <vt:lpstr>Command Line Configuration</vt:lpstr>
      <vt:lpstr>Command Line Configuration</vt:lpstr>
      <vt:lpstr>Router Modes</vt:lpstr>
      <vt:lpstr>Router Modes</vt:lpstr>
      <vt:lpstr>Router Modes </vt:lpstr>
      <vt:lpstr>Router Levels</vt:lpstr>
      <vt:lpstr>Privilege Levels</vt:lpstr>
      <vt:lpstr>Moving Between Levels</vt:lpstr>
      <vt:lpstr>Basic Router Configuration</vt:lpstr>
      <vt:lpstr>Basic Router Configuration</vt:lpstr>
      <vt:lpstr>Basic Router Configuration</vt:lpstr>
      <vt:lpstr>Basic Router Configuration</vt:lpstr>
      <vt:lpstr>Lab</vt:lpstr>
      <vt:lpstr>The Do Command</vt:lpstr>
      <vt:lpstr>Planes</vt:lpstr>
      <vt:lpstr>Planes</vt:lpstr>
      <vt:lpstr>Planes</vt:lpstr>
      <vt:lpstr>Planes</vt:lpstr>
      <vt:lpstr>IP Datagram</vt:lpstr>
      <vt:lpstr>IP Datagram Header</vt:lpstr>
      <vt:lpstr>IP Datagram Header</vt:lpstr>
      <vt:lpstr>IP Datagram Header</vt:lpstr>
      <vt:lpstr>IP Datagram Header</vt:lpstr>
      <vt:lpstr>IP Datagram Header</vt:lpstr>
      <vt:lpstr>IP Datagram Header</vt:lpstr>
      <vt:lpstr>IP Datagram Header</vt:lpstr>
      <vt:lpstr>IP Datagram Header</vt:lpstr>
      <vt:lpstr>IP Datagram Header</vt:lpstr>
      <vt:lpstr>IP Datagram Header</vt:lpstr>
      <vt:lpstr>IP Datagram Header</vt:lpstr>
      <vt:lpstr>IP Datagram Size</vt:lpstr>
      <vt:lpstr>IP Datagram Size</vt:lpstr>
      <vt:lpstr>IP Datagram Header</vt:lpstr>
      <vt:lpstr>IP Datagram Header</vt:lpstr>
      <vt:lpstr>IP Datagram Header</vt:lpstr>
      <vt:lpstr>IP Datagram Header</vt:lpstr>
      <vt:lpstr>IP Datagram Header</vt:lpstr>
      <vt:lpstr>IP Datagram Header</vt:lpstr>
      <vt:lpstr>IP Datagram Header</vt:lpstr>
      <vt:lpstr>IP Datagram Header</vt:lpstr>
      <vt:lpstr>IP Datagram Header</vt:lpstr>
      <vt:lpstr>IP Datagram Header</vt:lpstr>
      <vt:lpstr>IP Datagram Header</vt:lpstr>
      <vt:lpstr>IP Datagram Header</vt:lpstr>
      <vt:lpstr>IP Datagram Header</vt:lpstr>
      <vt:lpstr>IP Datagram Header</vt:lpstr>
      <vt:lpstr>IP Datagram Header</vt:lpstr>
      <vt:lpstr>IP Datagram Header</vt:lpstr>
      <vt:lpstr>IP Datagram Header</vt:lpstr>
      <vt:lpstr>IP Datagram Header</vt:lpstr>
      <vt:lpstr>IP Datagram Header</vt:lpstr>
      <vt:lpstr>IP Datagram Header</vt:lpstr>
      <vt:lpstr>Ethernet II Frame Format</vt:lpstr>
      <vt:lpstr>Ethernet II Frame Format</vt:lpstr>
      <vt:lpstr>Ethernet II Frame Format</vt:lpstr>
      <vt:lpstr>Ethernet II Frame Format</vt:lpstr>
      <vt:lpstr>Ethernet II Frame Format</vt:lpstr>
      <vt:lpstr>Ethernet II Frame Format</vt:lpstr>
      <vt:lpstr>Ethernet II Frame Format</vt:lpstr>
      <vt:lpstr>Ethernet II Frame Format</vt:lpstr>
      <vt:lpstr>Ethernet II Frame Format</vt:lpstr>
      <vt:lpstr>Ethernet II Frame Format</vt:lpstr>
      <vt:lpstr>Lab</vt:lpstr>
    </vt:vector>
  </TitlesOfParts>
  <Company>Cisco Systems,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Routing and Packet Forwarding</dc:title>
  <dc:creator>Kenneth M. Chipps Ph.D.</dc:creator>
  <cp:lastModifiedBy>Kenneth M. Chipps Ph.D.</cp:lastModifiedBy>
  <cp:revision>252</cp:revision>
  <cp:lastPrinted>2011-07-02T00:58:16Z</cp:lastPrinted>
  <dcterms:created xsi:type="dcterms:W3CDTF">2003-05-01T16:03:04Z</dcterms:created>
  <dcterms:modified xsi:type="dcterms:W3CDTF">2015-06-10T15:38:07Z</dcterms:modified>
</cp:coreProperties>
</file>