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1"/>
  </p:notesMasterIdLst>
  <p:sldIdLst>
    <p:sldId id="285" r:id="rId2"/>
    <p:sldId id="496" r:id="rId3"/>
    <p:sldId id="517" r:id="rId4"/>
    <p:sldId id="528" r:id="rId5"/>
    <p:sldId id="576" r:id="rId6"/>
    <p:sldId id="577" r:id="rId7"/>
    <p:sldId id="578" r:id="rId8"/>
    <p:sldId id="580" r:id="rId9"/>
    <p:sldId id="530" r:id="rId10"/>
    <p:sldId id="579" r:id="rId11"/>
    <p:sldId id="581" r:id="rId12"/>
    <p:sldId id="582" r:id="rId13"/>
    <p:sldId id="533" r:id="rId14"/>
    <p:sldId id="583" r:id="rId15"/>
    <p:sldId id="586" r:id="rId16"/>
    <p:sldId id="587" r:id="rId17"/>
    <p:sldId id="588" r:id="rId18"/>
    <p:sldId id="589" r:id="rId19"/>
    <p:sldId id="590" r:id="rId20"/>
    <p:sldId id="591" r:id="rId21"/>
    <p:sldId id="595" r:id="rId22"/>
    <p:sldId id="596" r:id="rId23"/>
    <p:sldId id="593" r:id="rId24"/>
    <p:sldId id="594" r:id="rId25"/>
    <p:sldId id="597" r:id="rId26"/>
    <p:sldId id="601" r:id="rId27"/>
    <p:sldId id="598" r:id="rId28"/>
    <p:sldId id="599" r:id="rId29"/>
    <p:sldId id="602" r:id="rId30"/>
    <p:sldId id="603" r:id="rId31"/>
    <p:sldId id="554" r:id="rId32"/>
    <p:sldId id="608" r:id="rId33"/>
    <p:sldId id="600" r:id="rId34"/>
    <p:sldId id="605" r:id="rId35"/>
    <p:sldId id="609" r:id="rId36"/>
    <p:sldId id="557" r:id="rId37"/>
    <p:sldId id="558" r:id="rId38"/>
    <p:sldId id="559" r:id="rId39"/>
    <p:sldId id="560" r:id="rId40"/>
    <p:sldId id="561" r:id="rId41"/>
    <p:sldId id="562" r:id="rId42"/>
    <p:sldId id="518" r:id="rId43"/>
    <p:sldId id="519" r:id="rId44"/>
    <p:sldId id="521" r:id="rId45"/>
    <p:sldId id="520" r:id="rId46"/>
    <p:sldId id="522" r:id="rId47"/>
    <p:sldId id="523" r:id="rId48"/>
    <p:sldId id="525" r:id="rId49"/>
    <p:sldId id="527" r:id="rId5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2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354" autoAdjust="0"/>
  </p:normalViewPr>
  <p:slideViewPr>
    <p:cSldViewPr>
      <p:cViewPr varScale="1">
        <p:scale>
          <a:sx n="59" d="100"/>
          <a:sy n="59" d="100"/>
        </p:scale>
        <p:origin x="768" y="72"/>
      </p:cViewPr>
      <p:guideLst>
        <p:guide orient="horz" pos="1200"/>
        <p:guide pos="2880"/>
      </p:guideLst>
    </p:cSldViewPr>
  </p:slideViewPr>
  <p:outlineViewPr>
    <p:cViewPr>
      <p:scale>
        <a:sx n="33" d="100"/>
        <a:sy n="33" d="100"/>
      </p:scale>
      <p:origin x="0" y="-18636"/>
    </p:cViewPr>
  </p:outlineViewPr>
  <p:notesTextViewPr>
    <p:cViewPr>
      <p:scale>
        <a:sx n="100" d="100"/>
        <a:sy n="100" d="100"/>
      </p:scale>
      <p:origin x="0" y="0"/>
    </p:cViewPr>
  </p:notesTextViewPr>
  <p:sorterViewPr>
    <p:cViewPr>
      <p:scale>
        <a:sx n="66" d="100"/>
        <a:sy n="66" d="100"/>
      </p:scale>
      <p:origin x="0" y="48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47"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dirty="0">
                <a:latin typeface="Times New Roman" pitchFamily="18" charset="0"/>
              </a:defRPr>
            </a:lvl1pPr>
          </a:lstStyle>
          <a:p>
            <a:pPr>
              <a:defRPr/>
            </a:pPr>
            <a:endParaRPr lang="en-US" dirty="0"/>
          </a:p>
        </p:txBody>
      </p:sp>
      <p:sp>
        <p:nvSpPr>
          <p:cNvPr id="1382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51"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Times New Roman" pitchFamily="18" charset="0"/>
              </a:defRPr>
            </a:lvl1pPr>
          </a:lstStyle>
          <a:p>
            <a:pPr>
              <a:defRPr/>
            </a:pPr>
            <a:fld id="{4017C9F8-6F60-4546-A11C-6BF616766406}" type="slidenum">
              <a:rPr lang="en-US"/>
              <a:pPr>
                <a:defRPr/>
              </a:pPr>
              <a:t>‹#›</a:t>
            </a:fld>
            <a:endParaRPr lang="en-US" dirty="0"/>
          </a:p>
        </p:txBody>
      </p:sp>
    </p:spTree>
    <p:extLst>
      <p:ext uri="{BB962C8B-B14F-4D97-AF65-F5344CB8AC3E}">
        <p14:creationId xmlns:p14="http://schemas.microsoft.com/office/powerpoint/2010/main" val="394740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TextEdit="1"/>
          </p:cNvSpPr>
          <p:nvPr>
            <p:ph type="sldImg"/>
          </p:nvPr>
        </p:nvSpPr>
        <p:spPr bwMode="auto">
          <a:noFill/>
          <a:ln>
            <a:miter lim="800000"/>
            <a:headEnd/>
            <a:tailEnd/>
          </a:ln>
        </p:spPr>
      </p:sp>
      <p:sp>
        <p:nvSpPr>
          <p:cNvPr id="107523" name="Rectangle 3"/>
          <p:cNvSpPr>
            <a:spLocks noGrp="1"/>
          </p:cNvSpPr>
          <p:nvPr>
            <p:ph type="body" idx="1"/>
          </p:nvPr>
        </p:nvSpPr>
        <p:spPr bwMode="auto">
          <a:noFill/>
        </p:spPr>
        <p:txBody>
          <a:bodyPr/>
          <a:lstStyle/>
          <a:p>
            <a:r>
              <a:rPr lang="en-GB" dirty="0" smtClean="0">
                <a:ea typeface="MS PGothic"/>
              </a:rPr>
              <a:t>A list of top 10 ASs by CIDR block </a:t>
            </a:r>
          </a:p>
          <a:p>
            <a:r>
              <a:rPr lang="en-GB" dirty="0" smtClean="0">
                <a:ea typeface="MS PGothic"/>
              </a:rPr>
              <a:t> SPRINT which is the largest has access to 272K networks containing over 7 Million /24 equivalent networks</a:t>
            </a:r>
          </a:p>
          <a:p>
            <a:r>
              <a:rPr lang="en-GB" dirty="0" smtClean="0">
                <a:ea typeface="MS PGothic"/>
              </a:rPr>
              <a:t>SPRINT has connectivity to over 28000 over ASs</a:t>
            </a:r>
          </a:p>
        </p:txBody>
      </p:sp>
    </p:spTree>
    <p:extLst>
      <p:ext uri="{BB962C8B-B14F-4D97-AF65-F5344CB8AC3E}">
        <p14:creationId xmlns:p14="http://schemas.microsoft.com/office/powerpoint/2010/main" val="1758702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Rot="1" noChangeAspect="1" noTextEdit="1"/>
          </p:cNvSpPr>
          <p:nvPr>
            <p:ph type="sldImg"/>
          </p:nvPr>
        </p:nvSpPr>
        <p:spPr bwMode="auto">
          <a:noFill/>
          <a:ln>
            <a:miter lim="800000"/>
            <a:headEnd/>
            <a:tailEnd/>
          </a:ln>
        </p:spPr>
      </p:sp>
      <p:sp>
        <p:nvSpPr>
          <p:cNvPr id="72706" name="Rectangle 3"/>
          <p:cNvSpPr>
            <a:spLocks noGrp="1"/>
          </p:cNvSpPr>
          <p:nvPr>
            <p:ph type="body" idx="1"/>
          </p:nvPr>
        </p:nvSpPr>
        <p:spPr bwMode="auto">
          <a:noFill/>
        </p:spPr>
        <p:txBody>
          <a:bodyPr/>
          <a:lstStyle/>
          <a:p>
            <a:r>
              <a:rPr lang="en-GB" dirty="0" smtClean="0">
                <a:ea typeface="MS PGothic"/>
              </a:rPr>
              <a:t>BGP acts classfully unless you specify a mask.</a:t>
            </a:r>
          </a:p>
          <a:p>
            <a:r>
              <a:rPr lang="en-GB" dirty="0" smtClean="0">
                <a:ea typeface="MS PGothic"/>
              </a:rPr>
              <a:t>There is no need to add the network address of the link between the two ASs – this is implicit in the neighbor statement</a:t>
            </a:r>
          </a:p>
        </p:txBody>
      </p:sp>
    </p:spTree>
    <p:extLst>
      <p:ext uri="{BB962C8B-B14F-4D97-AF65-F5344CB8AC3E}">
        <p14:creationId xmlns:p14="http://schemas.microsoft.com/office/powerpoint/2010/main" val="2380212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a:spLocks noGrp="1" noChangeArrowheads="1"/>
          </p:cNvSpPr>
          <p:nvPr>
            <p:ph type="sldNum" sz="quarter" idx="5"/>
          </p:nvPr>
        </p:nvSpPr>
        <p:spPr>
          <a:ln/>
        </p:spPr>
        <p:txBody>
          <a:bodyPr/>
          <a:lstStyle/>
          <a:p>
            <a:fld id="{C664C770-5ABD-4D7B-A878-2A893A5254BE}" type="slidenum">
              <a:rPr lang="en-US"/>
              <a:pPr/>
              <a:t>48</a:t>
            </a:fld>
            <a:endParaRPr lang="en-US" dirty="0"/>
          </a:p>
        </p:txBody>
      </p:sp>
      <p:sp>
        <p:nvSpPr>
          <p:cNvPr id="923650" name="Rectangle 2"/>
          <p:cNvSpPr>
            <a:spLocks noGrp="1" noRot="1" noChangeAspect="1" noChangeArrowheads="1" noTextEdit="1"/>
          </p:cNvSpPr>
          <p:nvPr>
            <p:ph type="sldImg"/>
          </p:nvPr>
        </p:nvSpPr>
        <p:spPr>
          <a:ln/>
        </p:spPr>
      </p:sp>
      <p:sp>
        <p:nvSpPr>
          <p:cNvPr id="923651" name="Rectangle 3"/>
          <p:cNvSpPr>
            <a:spLocks noGrp="1" noChangeArrowheads="1"/>
          </p:cNvSpPr>
          <p:nvPr>
            <p:ph type="body" idx="1"/>
          </p:nvPr>
        </p:nvSpPr>
        <p:spPr/>
        <p:txBody>
          <a:bodyPr/>
          <a:lstStyle/>
          <a:p>
            <a:r>
              <a:rPr lang="en-US" dirty="0"/>
              <a:t>The syntax of basic BGP configuration commands is similar to the syntax for configuring internal routing protocols. However, there are significant differences in how BGP functions.</a:t>
            </a:r>
          </a:p>
          <a:p>
            <a:r>
              <a:rPr lang="en-US" dirty="0"/>
              <a:t>Use the </a:t>
            </a:r>
            <a:r>
              <a:rPr lang="en-US" b="1" dirty="0"/>
              <a:t>router bgp</a:t>
            </a:r>
            <a:r>
              <a:rPr lang="en-US" dirty="0"/>
              <a:t> </a:t>
            </a:r>
            <a:r>
              <a:rPr lang="en-US" i="1" dirty="0"/>
              <a:t>autonomous-system</a:t>
            </a:r>
            <a:r>
              <a:rPr lang="en-US" dirty="0"/>
              <a:t> command to identify to the router that any subsequent subcommands belong to this routing process. This command also identifies the local autonomous system in which this router belongs. The router needs to be informed of the autonomous system so it can determine if the BGP neighbors to be configured next are either </a:t>
            </a:r>
            <a:r>
              <a:rPr lang="en-US" altLang="ja-JP" dirty="0"/>
              <a:t>Internal Border Gateway Protocol (IBGP) or External Border Gateway Protocol (EBGP) neighbors. The following table describes the </a:t>
            </a:r>
            <a:r>
              <a:rPr lang="en-US" altLang="ja-JP" b="1" dirty="0"/>
              <a:t>router bgp</a:t>
            </a:r>
            <a:r>
              <a:rPr lang="en-US" altLang="ja-JP" dirty="0"/>
              <a:t> command parameter:</a:t>
            </a:r>
            <a:endParaRPr lang="en-US" altLang="ja-JP" b="1" dirty="0"/>
          </a:p>
          <a:p>
            <a:pPr>
              <a:buFontTx/>
              <a:buNone/>
            </a:pPr>
            <a:endParaRPr lang="en-US" altLang="ja-JP" b="1" dirty="0"/>
          </a:p>
          <a:p>
            <a:pPr>
              <a:buFontTx/>
              <a:buNone/>
            </a:pPr>
            <a:r>
              <a:rPr lang="en-US" altLang="ja-JP" b="1" dirty="0"/>
              <a:t>The router bgp Command Parameter</a:t>
            </a:r>
            <a:endParaRPr lang="en-US" altLang="ja-JP" dirty="0"/>
          </a:p>
          <a:p>
            <a:r>
              <a:rPr lang="en-US" altLang="ja-JP" i="1" dirty="0"/>
              <a:t>autonomous-system </a:t>
            </a:r>
            <a:r>
              <a:rPr lang="en-US" altLang="ja-JP" dirty="0"/>
              <a:t>Identifies the local autonomous system number. The </a:t>
            </a:r>
            <a:r>
              <a:rPr lang="en-US" altLang="ja-JP" b="1" dirty="0"/>
              <a:t>route bgp </a:t>
            </a:r>
            <a:r>
              <a:rPr lang="en-US" altLang="ja-JP" dirty="0"/>
              <a:t>command alone cannot activate BGP on a router. You must enter at least one subcommand under the </a:t>
            </a:r>
            <a:r>
              <a:rPr lang="en-US" altLang="ja-JP" b="1" dirty="0"/>
              <a:t>router bgp</a:t>
            </a:r>
            <a:r>
              <a:rPr lang="en-US" altLang="ja-JP" dirty="0"/>
              <a:t> command to activate the BGP process on the router.</a:t>
            </a:r>
          </a:p>
          <a:p>
            <a:r>
              <a:rPr lang="en-US" altLang="ja-JP" dirty="0"/>
              <a:t>If you place your router in autonomous system “A” and then try to configure a new </a:t>
            </a:r>
            <a:r>
              <a:rPr lang="en-US" altLang="ja-JP" b="1" dirty="0"/>
              <a:t>router bgp</a:t>
            </a:r>
            <a:r>
              <a:rPr lang="en-US" altLang="ja-JP" dirty="0"/>
              <a:t> “B” command, the router informs you that you are currently configured for autonomous system A. You must insert the autonomous system number in the </a:t>
            </a:r>
            <a:r>
              <a:rPr lang="en-US" altLang="ja-JP" b="1" dirty="0"/>
              <a:t>router bgp</a:t>
            </a:r>
            <a:r>
              <a:rPr lang="en-US" altLang="ja-JP" dirty="0"/>
              <a:t> command so that the router can properly identify the relationship between the neighboring router and itself.</a:t>
            </a:r>
            <a:endParaRPr lang="en-US" dirty="0"/>
          </a:p>
        </p:txBody>
      </p:sp>
    </p:spTree>
    <p:extLst>
      <p:ext uri="{BB962C8B-B14F-4D97-AF65-F5344CB8AC3E}">
        <p14:creationId xmlns:p14="http://schemas.microsoft.com/office/powerpoint/2010/main" val="505645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1"/>
          <p:cNvSpPr>
            <a:spLocks noGrp="1" noChangeArrowheads="1"/>
          </p:cNvSpPr>
          <p:nvPr>
            <p:ph type="sldNum" sz="quarter" idx="5"/>
          </p:nvPr>
        </p:nvSpPr>
        <p:spPr>
          <a:ln/>
        </p:spPr>
        <p:txBody>
          <a:bodyPr/>
          <a:lstStyle/>
          <a:p>
            <a:fld id="{A1C81628-E830-4948-B616-5382E453AC14}" type="slidenum">
              <a:rPr lang="en-US"/>
              <a:pPr/>
              <a:t>49</a:t>
            </a:fld>
            <a:endParaRPr lang="en-US" dirty="0"/>
          </a:p>
        </p:txBody>
      </p:sp>
      <p:sp>
        <p:nvSpPr>
          <p:cNvPr id="925698" name="Rectangle 2"/>
          <p:cNvSpPr>
            <a:spLocks noGrp="1" noRot="1" noChangeAspect="1" noChangeArrowheads="1" noTextEdit="1"/>
          </p:cNvSpPr>
          <p:nvPr>
            <p:ph type="sldImg"/>
          </p:nvPr>
        </p:nvSpPr>
        <p:spPr>
          <a:ln/>
        </p:spPr>
      </p:sp>
      <p:sp>
        <p:nvSpPr>
          <p:cNvPr id="925699" name="Rectangle 3"/>
          <p:cNvSpPr>
            <a:spLocks noGrp="1" noChangeArrowheads="1"/>
          </p:cNvSpPr>
          <p:nvPr>
            <p:ph type="body" idx="1"/>
          </p:nvPr>
        </p:nvSpPr>
        <p:spPr/>
        <p:txBody>
          <a:bodyPr/>
          <a:lstStyle/>
          <a:p>
            <a:pPr>
              <a:lnSpc>
                <a:spcPct val="70000"/>
              </a:lnSpc>
            </a:pPr>
            <a:r>
              <a:rPr lang="en-US" dirty="0"/>
              <a:t>You use the </a:t>
            </a:r>
            <a:r>
              <a:rPr lang="en-US" b="1" dirty="0"/>
              <a:t>neighbor </a:t>
            </a:r>
            <a:r>
              <a:rPr lang="en-US" i="1" dirty="0"/>
              <a:t>ip-address </a:t>
            </a:r>
            <a:r>
              <a:rPr lang="en-US" b="1" dirty="0"/>
              <a:t>remote-as </a:t>
            </a:r>
            <a:r>
              <a:rPr lang="en-US" i="1" dirty="0"/>
              <a:t>autonomous-system</a:t>
            </a:r>
            <a:r>
              <a:rPr lang="en-US" dirty="0"/>
              <a:t> command to activate a BGP session for external and internal neighboring routers. </a:t>
            </a:r>
          </a:p>
          <a:p>
            <a:pPr>
              <a:lnSpc>
                <a:spcPct val="70000"/>
              </a:lnSpc>
            </a:pPr>
            <a:r>
              <a:rPr lang="en-US" dirty="0"/>
              <a:t>This command identifies a peer router with which the local router will establish a session. The following table describes the </a:t>
            </a:r>
            <a:r>
              <a:rPr lang="en-US" b="1" dirty="0"/>
              <a:t>neighbor remote-as</a:t>
            </a:r>
            <a:r>
              <a:rPr lang="en-US" dirty="0"/>
              <a:t> command parameters:</a:t>
            </a:r>
            <a:endParaRPr lang="en-US" b="1" dirty="0"/>
          </a:p>
          <a:p>
            <a:pPr>
              <a:lnSpc>
                <a:spcPct val="70000"/>
              </a:lnSpc>
              <a:buFontTx/>
              <a:buNone/>
            </a:pPr>
            <a:endParaRPr lang="en-US" b="1" dirty="0"/>
          </a:p>
          <a:p>
            <a:pPr>
              <a:lnSpc>
                <a:spcPct val="70000"/>
              </a:lnSpc>
              <a:buFontTx/>
              <a:buNone/>
            </a:pPr>
            <a:r>
              <a:rPr lang="en-US" b="1" dirty="0"/>
              <a:t>Parameter Descriptions </a:t>
            </a:r>
          </a:p>
          <a:p>
            <a:pPr>
              <a:lnSpc>
                <a:spcPct val="70000"/>
              </a:lnSpc>
            </a:pPr>
            <a:r>
              <a:rPr lang="en-US" i="1" dirty="0"/>
              <a:t>ip-address </a:t>
            </a:r>
            <a:r>
              <a:rPr lang="en-US" dirty="0"/>
              <a:t>Identifies the peer router. </a:t>
            </a:r>
          </a:p>
          <a:p>
            <a:pPr>
              <a:lnSpc>
                <a:spcPct val="70000"/>
              </a:lnSpc>
            </a:pPr>
            <a:r>
              <a:rPr lang="en-US" i="1" dirty="0"/>
              <a:t>peer-group-name </a:t>
            </a:r>
            <a:r>
              <a:rPr lang="en-US" dirty="0"/>
              <a:t>Identifies the name of a BGP peer group. </a:t>
            </a:r>
          </a:p>
          <a:p>
            <a:pPr>
              <a:lnSpc>
                <a:spcPct val="70000"/>
              </a:lnSpc>
            </a:pPr>
            <a:r>
              <a:rPr lang="en-US" i="1" dirty="0"/>
              <a:t>autonomous-system </a:t>
            </a:r>
            <a:r>
              <a:rPr lang="en-US" dirty="0"/>
              <a:t>Identifies the autonomous system of the peer router. A peer group is a group of BGP neighbors of the router being configured that all have the same update policies. Peer groups are described later in this lesson.</a:t>
            </a:r>
          </a:p>
          <a:p>
            <a:pPr>
              <a:lnSpc>
                <a:spcPct val="70000"/>
              </a:lnSpc>
            </a:pPr>
            <a:endParaRPr lang="en-US" dirty="0"/>
          </a:p>
          <a:p>
            <a:pPr>
              <a:lnSpc>
                <a:spcPct val="70000"/>
              </a:lnSpc>
            </a:pPr>
            <a:r>
              <a:rPr lang="en-US" dirty="0"/>
              <a:t>This command is mandatory for the establishment of each neighboring router relationship. </a:t>
            </a:r>
          </a:p>
          <a:p>
            <a:pPr>
              <a:lnSpc>
                <a:spcPct val="70000"/>
              </a:lnSpc>
            </a:pPr>
            <a:r>
              <a:rPr lang="en-US" dirty="0"/>
              <a:t>The address that is used in this command is the destination address for all BGP packets going to this neighboring router. In order for BGP to pass BGP routing information, this address must be reachable, because BGP attempts to establish a TCP session and exchange BGP updates with the device at this IP address.</a:t>
            </a:r>
          </a:p>
          <a:p>
            <a:pPr>
              <a:lnSpc>
                <a:spcPct val="70000"/>
              </a:lnSpc>
            </a:pPr>
            <a:r>
              <a:rPr lang="en-US" dirty="0"/>
              <a:t>The autonomous system number that is a part of this command is used to identify if this neighbor is an EBGP neighbor or an IBGP neighbor. If the autonomous system number is the same as the autonomous system number for this router, that neighbor is an IBGP neighbor and the IP address listed in this </a:t>
            </a:r>
            <a:r>
              <a:rPr lang="en-US" b="1" dirty="0"/>
              <a:t>neighbor</a:t>
            </a:r>
            <a:r>
              <a:rPr lang="en-US" dirty="0"/>
              <a:t> command does not have to be directly connected. If the autonomous system number is different from the autonomous system number for this router, this neighbor is an EBGP neighbor and the address in this </a:t>
            </a:r>
            <a:r>
              <a:rPr lang="en-US" b="1" dirty="0"/>
              <a:t>neighbor </a:t>
            </a:r>
            <a:r>
              <a:rPr lang="en-US" dirty="0"/>
              <a:t>command must be directly connected by default.</a:t>
            </a:r>
          </a:p>
        </p:txBody>
      </p:sp>
    </p:spTree>
    <p:extLst>
      <p:ext uri="{BB962C8B-B14F-4D97-AF65-F5344CB8AC3E}">
        <p14:creationId xmlns:p14="http://schemas.microsoft.com/office/powerpoint/2010/main" val="1852382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552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dirty="0"/>
            </a:lvl1pPr>
          </a:lstStyle>
          <a:p>
            <a:pPr>
              <a:defRPr/>
            </a:pPr>
            <a:endParaRPr lang="en-US" dirty="0"/>
          </a:p>
        </p:txBody>
      </p:sp>
      <p:sp>
        <p:nvSpPr>
          <p:cNvPr id="5" name="Rectangle 5"/>
          <p:cNvSpPr>
            <a:spLocks noGrp="1" noChangeArrowheads="1"/>
          </p:cNvSpPr>
          <p:nvPr>
            <p:ph type="ftr" sz="quarter" idx="11"/>
          </p:nvPr>
        </p:nvSpPr>
        <p:spPr>
          <a:xfrm>
            <a:off x="2667000" y="6245225"/>
            <a:ext cx="3810000" cy="476250"/>
          </a:xfrm>
        </p:spPr>
        <p:txBody>
          <a:bodyPr/>
          <a:lstStyle>
            <a:lvl1pPr>
              <a:defRPr sz="1400" dirty="0"/>
            </a:lvl1pPr>
          </a:lstStyle>
          <a:p>
            <a:pPr>
              <a:defRPr/>
            </a:pPr>
            <a:r>
              <a:rPr lang="en-US" dirty="0" smtClean="0"/>
              <a:t>Copyright 2012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E090D99-A8E9-451F-BB7E-604471D52A4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F9E8C0B-0F9C-4E67-B182-29CC711EEE6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B105EFB-A2DB-4C9D-9E61-8A715E58E005}"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BEBC60FE-66B0-40EE-A525-1DB84F59D639}"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FCFFBA-E63A-4554-AFA0-79D65B19207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FDAE3D8-E2DB-452F-B617-6686889251E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AD6013-2053-46BF-B5AF-A2CFBC96FF5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8D9E2BD-FCC1-465F-B935-242FD8534E2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7A365395-398D-4EBD-B935-18DA01AD780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50F59E5-2BB9-4FC2-8A9C-C1D624CDBE5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72E7DE3-4388-4086-8021-81C8419E25E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B3E53D2-E510-43FC-AA7A-8006655CB61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2012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5A90586-734D-49C3-BCB8-6C58DF1A0B4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5427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a:lvl1pPr>
          </a:lstStyle>
          <a:p>
            <a:pPr>
              <a:defRPr/>
            </a:pPr>
            <a:r>
              <a:rPr lang="en-US" dirty="0" smtClean="0"/>
              <a:t>Copyright 2012 Kenneth M. Chipps Ph.D. www.chipps.com</a:t>
            </a:r>
            <a:endParaRPr lang="en-US" dirty="0"/>
          </a:p>
        </p:txBody>
      </p:sp>
      <p:sp>
        <p:nvSpPr>
          <p:cNvPr id="5427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8E448D4-E664-4CAB-A123-F9ADC9E9A83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0"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upload.wikimedia.org/wikipedia/commons/c/ce/BGP_Table_growth.svg"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ftr" sz="quarter" idx="11"/>
          </p:nvPr>
        </p:nvSpPr>
        <p:spPr>
          <a:xfrm>
            <a:off x="2667000" y="6245225"/>
            <a:ext cx="3886200" cy="476250"/>
          </a:xfrm>
          <a:noFill/>
        </p:spPr>
        <p:txBody>
          <a:bodyPr/>
          <a:lstStyle/>
          <a:p>
            <a:r>
              <a:rPr lang="en-US" dirty="0" smtClean="0"/>
              <a:t>Copyright 2012 Kenneth M. Chipps Ph.D. www.chipps.com</a:t>
            </a:r>
          </a:p>
        </p:txBody>
      </p:sp>
      <p:sp>
        <p:nvSpPr>
          <p:cNvPr id="5123" name="Rectangle 2"/>
          <p:cNvSpPr>
            <a:spLocks noChangeArrowheads="1"/>
          </p:cNvSpPr>
          <p:nvPr/>
        </p:nvSpPr>
        <p:spPr bwMode="auto">
          <a:xfrm>
            <a:off x="1371600" y="3886200"/>
            <a:ext cx="6400800" cy="1752600"/>
          </a:xfrm>
          <a:prstGeom prst="rect">
            <a:avLst/>
          </a:prstGeom>
          <a:noFill/>
          <a:ln w="9525">
            <a:noFill/>
            <a:miter lim="800000"/>
            <a:headEnd/>
            <a:tailEnd/>
          </a:ln>
        </p:spPr>
        <p:txBody>
          <a:bodyPr/>
          <a:lstStyle/>
          <a:p>
            <a:pPr marL="342900" indent="-342900" algn="ctr">
              <a:spcBef>
                <a:spcPct val="20000"/>
              </a:spcBef>
            </a:pPr>
            <a:endParaRPr lang="en-US" altLang="en-US" sz="3200" dirty="0"/>
          </a:p>
        </p:txBody>
      </p:sp>
      <p:sp>
        <p:nvSpPr>
          <p:cNvPr id="5124" name="Rectangle 3"/>
          <p:cNvSpPr>
            <a:spLocks noGrp="1" noChangeArrowheads="1"/>
          </p:cNvSpPr>
          <p:nvPr>
            <p:ph type="ctrTitle"/>
          </p:nvPr>
        </p:nvSpPr>
        <p:spPr/>
        <p:txBody>
          <a:bodyPr/>
          <a:lstStyle/>
          <a:p>
            <a:pPr eaLnBrk="1" hangingPunct="1"/>
            <a:r>
              <a:rPr lang="en-US" altLang="en-US" sz="2800" dirty="0" smtClean="0"/>
              <a:t>Cisco CCNA Exploration</a:t>
            </a:r>
            <a:br>
              <a:rPr lang="en-US" altLang="en-US" sz="2800" dirty="0" smtClean="0"/>
            </a:br>
            <a:r>
              <a:rPr lang="en-US" altLang="en-US" sz="2800" dirty="0" smtClean="0"/>
              <a:t>CCNA 2</a:t>
            </a:r>
            <a:br>
              <a:rPr lang="en-US" altLang="en-US" sz="2800" dirty="0" smtClean="0"/>
            </a:br>
            <a:r>
              <a:rPr lang="en-US" altLang="en-US" sz="2800" dirty="0" smtClean="0"/>
              <a:t>Routing Protocols and Concepts</a:t>
            </a:r>
            <a:br>
              <a:rPr lang="en-US" altLang="en-US" sz="2800" dirty="0" smtClean="0"/>
            </a:br>
            <a:r>
              <a:rPr lang="en-US" altLang="en-US" sz="2800" dirty="0" smtClean="0"/>
              <a:t>BGP</a:t>
            </a:r>
            <a:r>
              <a:rPr lang="en-US" altLang="en-US" dirty="0" smtClean="0"/>
              <a:t/>
            </a:r>
            <a:br>
              <a:rPr lang="en-US" altLang="en-US" dirty="0" smtClean="0"/>
            </a:br>
            <a:r>
              <a:rPr lang="en-US" sz="2400" dirty="0" smtClean="0"/>
              <a:t>Last Update 2012.04.03</a:t>
            </a:r>
            <a:br>
              <a:rPr lang="en-US" sz="2400" dirty="0" smtClean="0"/>
            </a:br>
            <a:r>
              <a:rPr lang="en-US" sz="2400" dirty="0" smtClean="0"/>
              <a:t>1.1.0</a:t>
            </a:r>
          </a:p>
        </p:txBody>
      </p:sp>
      <p:sp>
        <p:nvSpPr>
          <p:cNvPr id="5125" name="Slide Number Placeholder 5"/>
          <p:cNvSpPr>
            <a:spLocks noGrp="1"/>
          </p:cNvSpPr>
          <p:nvPr>
            <p:ph type="sldNum" sz="quarter" idx="12"/>
          </p:nvPr>
        </p:nvSpPr>
        <p:spPr>
          <a:noFill/>
        </p:spPr>
        <p:txBody>
          <a:bodyPr/>
          <a:lstStyle/>
          <a:p>
            <a:fld id="{28080188-1208-4215-A7B5-BBACD75C025E}" type="slidenum">
              <a:rPr lang="en-US" smtClean="0"/>
              <a:pPr/>
              <a:t>1</a:t>
            </a:fld>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3" name="Slide Number Placeholder 2"/>
          <p:cNvSpPr>
            <a:spLocks noGrp="1"/>
          </p:cNvSpPr>
          <p:nvPr>
            <p:ph type="sldNum" sz="quarter" idx="12"/>
          </p:nvPr>
        </p:nvSpPr>
        <p:spPr/>
        <p:txBody>
          <a:bodyPr/>
          <a:lstStyle/>
          <a:p>
            <a:pPr>
              <a:defRPr/>
            </a:pPr>
            <a:fld id="{D72E7DE3-4388-4086-8021-81C8419E25E3}" type="slidenum">
              <a:rPr lang="en-US" smtClean="0"/>
              <a:pPr>
                <a:defRPr/>
              </a:pPr>
              <a:t>10</a:t>
            </a:fld>
            <a:endParaRPr lang="en-US" dirty="0"/>
          </a:p>
        </p:txBody>
      </p:sp>
      <p:sp>
        <p:nvSpPr>
          <p:cNvPr id="4" name="Text Placeholder 3"/>
          <p:cNvSpPr>
            <a:spLocks noGrp="1"/>
          </p:cNvSpPr>
          <p:nvPr>
            <p:ph type="body" idx="4294967295"/>
          </p:nvPr>
        </p:nvSpPr>
        <p:spPr/>
        <p:txBody>
          <a:bodyPr/>
          <a:lstStyle/>
          <a:p>
            <a:r>
              <a:rPr lang="en-US" dirty="0" smtClean="0"/>
              <a:t>This table</a:t>
            </a:r>
            <a:r>
              <a:rPr lang="en-US" baseline="0" dirty="0" smtClean="0"/>
              <a:t> says that Sprint in the US, AS number 1239, can see 28,451 other ASs</a:t>
            </a:r>
          </a:p>
          <a:p>
            <a:r>
              <a:rPr lang="en-US" baseline="0" dirty="0" smtClean="0"/>
              <a:t>It advertises 272,256 network prefixes</a:t>
            </a:r>
          </a:p>
          <a:p>
            <a:r>
              <a:rPr lang="en-US" baseline="0" dirty="0" smtClean="0"/>
              <a:t>That is a lot of networks</a:t>
            </a:r>
          </a:p>
          <a:p>
            <a:r>
              <a:rPr lang="en-US" baseline="0" dirty="0" smtClean="0"/>
              <a:t>As you can see the other backbone providers are not far behind</a:t>
            </a:r>
          </a:p>
        </p:txBody>
      </p:sp>
      <p:sp>
        <p:nvSpPr>
          <p:cNvPr id="5" name="Title 4"/>
          <p:cNvSpPr>
            <a:spLocks noGrp="1"/>
          </p:cNvSpPr>
          <p:nvPr>
            <p:ph type="title" idx="4294967295"/>
          </p:nvPr>
        </p:nvSpPr>
        <p:spPr/>
        <p:txBody>
          <a:bodyPr/>
          <a:lstStyle/>
          <a:p>
            <a:r>
              <a:rPr lang="en-US" sz="4400" dirty="0" smtClean="0">
                <a:solidFill>
                  <a:srgbClr val="000000"/>
                </a:solidFill>
                <a:effectLst/>
                <a:latin typeface="Arial"/>
                <a:ea typeface="+mj-ea"/>
                <a:cs typeface="+mj-cs"/>
              </a:rPr>
              <a:t>Autonomous</a:t>
            </a:r>
            <a:r>
              <a:rPr lang="en-US" sz="4400" baseline="0" dirty="0" smtClean="0">
                <a:solidFill>
                  <a:srgbClr val="000000"/>
                </a:solidFill>
                <a:effectLst/>
                <a:latin typeface="Arial"/>
                <a:ea typeface="+mj-ea"/>
                <a:cs typeface="+mj-cs"/>
              </a:rPr>
              <a:t> System</a:t>
            </a:r>
            <a:r>
              <a:rPr lang="en-US" sz="4400" dirty="0" smtClean="0">
                <a:solidFill>
                  <a:srgbClr val="000000"/>
                </a:solidFill>
                <a:effectLst/>
                <a:latin typeface="Arial"/>
                <a:ea typeface="+mj-ea"/>
                <a:cs typeface="+mj-cs"/>
              </a:rPr>
              <a:t>s in Use</a:t>
            </a:r>
            <a:endParaRPr lang="en-US" dirty="0"/>
          </a:p>
        </p:txBody>
      </p:sp>
    </p:spTree>
    <p:extLst>
      <p:ext uri="{BB962C8B-B14F-4D97-AF65-F5344CB8AC3E}">
        <p14:creationId xmlns:p14="http://schemas.microsoft.com/office/powerpoint/2010/main" val="1137416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3" name="Slide Number Placeholder 2"/>
          <p:cNvSpPr>
            <a:spLocks noGrp="1"/>
          </p:cNvSpPr>
          <p:nvPr>
            <p:ph type="sldNum" sz="quarter" idx="12"/>
          </p:nvPr>
        </p:nvSpPr>
        <p:spPr/>
        <p:txBody>
          <a:bodyPr/>
          <a:lstStyle/>
          <a:p>
            <a:pPr>
              <a:defRPr/>
            </a:pPr>
            <a:fld id="{D72E7DE3-4388-4086-8021-81C8419E25E3}" type="slidenum">
              <a:rPr lang="en-US" smtClean="0"/>
              <a:pPr>
                <a:defRPr/>
              </a:pPr>
              <a:t>11</a:t>
            </a:fld>
            <a:endParaRPr lang="en-US" dirty="0"/>
          </a:p>
        </p:txBody>
      </p:sp>
      <p:sp>
        <p:nvSpPr>
          <p:cNvPr id="4" name="Text Placeholder 3"/>
          <p:cNvSpPr>
            <a:spLocks noGrp="1"/>
          </p:cNvSpPr>
          <p:nvPr>
            <p:ph type="body" idx="4294967295"/>
          </p:nvPr>
        </p:nvSpPr>
        <p:spPr/>
        <p:txBody>
          <a:bodyPr/>
          <a:lstStyle/>
          <a:p>
            <a:r>
              <a:rPr lang="en-US" baseline="0" dirty="0" smtClean="0"/>
              <a:t>This means the number of routes a router running BGP must deal with is growing and growing and growing as seen here</a:t>
            </a:r>
          </a:p>
        </p:txBody>
      </p:sp>
      <p:sp>
        <p:nvSpPr>
          <p:cNvPr id="5" name="Title 4"/>
          <p:cNvSpPr>
            <a:spLocks noGrp="1"/>
          </p:cNvSpPr>
          <p:nvPr>
            <p:ph type="title" idx="4294967295"/>
          </p:nvPr>
        </p:nvSpPr>
        <p:spPr/>
        <p:txBody>
          <a:bodyPr/>
          <a:lstStyle/>
          <a:p>
            <a:r>
              <a:rPr lang="en-US" dirty="0" smtClean="0"/>
              <a:t>BGP Routing</a:t>
            </a:r>
            <a:r>
              <a:rPr lang="en-US" baseline="0" dirty="0" smtClean="0"/>
              <a:t> Table Growth</a:t>
            </a:r>
            <a:endParaRPr lang="en-US" dirty="0"/>
          </a:p>
        </p:txBody>
      </p:sp>
    </p:spTree>
    <p:extLst>
      <p:ext uri="{BB962C8B-B14F-4D97-AF65-F5344CB8AC3E}">
        <p14:creationId xmlns:p14="http://schemas.microsoft.com/office/powerpoint/2010/main" val="33225913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3" name="Slide Number Placeholder 2"/>
          <p:cNvSpPr>
            <a:spLocks noGrp="1"/>
          </p:cNvSpPr>
          <p:nvPr>
            <p:ph type="sldNum" sz="quarter" idx="12"/>
          </p:nvPr>
        </p:nvSpPr>
        <p:spPr/>
        <p:txBody>
          <a:bodyPr/>
          <a:lstStyle/>
          <a:p>
            <a:pPr>
              <a:defRPr/>
            </a:pPr>
            <a:fld id="{D72E7DE3-4388-4086-8021-81C8419E25E3}" type="slidenum">
              <a:rPr lang="en-US" smtClean="0"/>
              <a:pPr>
                <a:defRPr/>
              </a:pPr>
              <a:t>12</a:t>
            </a:fld>
            <a:endParaRPr lang="en-US" dirty="0"/>
          </a:p>
        </p:txBody>
      </p:sp>
      <p:sp>
        <p:nvSpPr>
          <p:cNvPr id="4" name="Title 3"/>
          <p:cNvSpPr>
            <a:spLocks noGrp="1"/>
          </p:cNvSpPr>
          <p:nvPr>
            <p:ph type="title" idx="4294967295"/>
          </p:nvPr>
        </p:nvSpPr>
        <p:spPr/>
        <p:txBody>
          <a:bodyPr/>
          <a:lstStyle/>
          <a:p>
            <a:r>
              <a:rPr lang="en-US" dirty="0" smtClean="0"/>
              <a:t>BGP Routing Table Growth</a:t>
            </a:r>
            <a:endParaRPr lang="en-US" dirty="0"/>
          </a:p>
        </p:txBody>
      </p:sp>
      <p:pic>
        <p:nvPicPr>
          <p:cNvPr id="5" name="Picture 4" descr="File:BGP Table growth.svg">
            <a:hlinkClick r:id="rId2"/>
          </p:cNvPr>
          <p:cNvPicPr>
            <a:picLocks noChangeAspect="1" noChangeArrowheads="1"/>
          </p:cNvPicPr>
          <p:nvPr/>
        </p:nvPicPr>
        <p:blipFill>
          <a:blip r:embed="rId3"/>
          <a:srcRect/>
          <a:stretch>
            <a:fillRect/>
          </a:stretch>
        </p:blipFill>
        <p:spPr bwMode="auto">
          <a:xfrm>
            <a:off x="1546225" y="1676400"/>
            <a:ext cx="5715000" cy="4572000"/>
          </a:xfrm>
          <a:prstGeom prst="rect">
            <a:avLst/>
          </a:prstGeom>
          <a:noFill/>
          <a:ln w="9525">
            <a:noFill/>
            <a:miter lim="800000"/>
            <a:headEnd/>
            <a:tailEnd/>
          </a:ln>
        </p:spPr>
      </p:pic>
    </p:spTree>
    <p:extLst>
      <p:ext uri="{BB962C8B-B14F-4D97-AF65-F5344CB8AC3E}">
        <p14:creationId xmlns:p14="http://schemas.microsoft.com/office/powerpoint/2010/main" val="10796311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1" name="Picture 1"/>
          <p:cNvPicPr>
            <a:picLocks noChangeAspect="1" noChangeArrowheads="1"/>
          </p:cNvPicPr>
          <p:nvPr/>
        </p:nvPicPr>
        <p:blipFill>
          <a:blip r:embed="rId2"/>
          <a:srcRect/>
          <a:stretch>
            <a:fillRect/>
          </a:stretch>
        </p:blipFill>
        <p:spPr bwMode="auto">
          <a:xfrm>
            <a:off x="1752600" y="1552911"/>
            <a:ext cx="5691187" cy="3933489"/>
          </a:xfrm>
          <a:prstGeom prst="rect">
            <a:avLst/>
          </a:prstGeom>
          <a:noFill/>
          <a:ln w="9525">
            <a:noFill/>
            <a:miter lim="800000"/>
            <a:headEnd/>
            <a:tailEnd/>
          </a:ln>
        </p:spPr>
      </p:pic>
      <p:sp>
        <p:nvSpPr>
          <p:cNvPr id="51202" name="TextBox 4"/>
          <p:cNvSpPr txBox="1">
            <a:spLocks noChangeArrowheads="1"/>
          </p:cNvSpPr>
          <p:nvPr/>
        </p:nvSpPr>
        <p:spPr bwMode="auto">
          <a:xfrm>
            <a:off x="1082675" y="5600700"/>
            <a:ext cx="6353175" cy="366713"/>
          </a:xfrm>
          <a:prstGeom prst="rect">
            <a:avLst/>
          </a:prstGeom>
          <a:noFill/>
          <a:ln w="9525">
            <a:noFill/>
            <a:miter lim="800000"/>
            <a:headEnd/>
            <a:tailEnd/>
          </a:ln>
        </p:spPr>
        <p:txBody>
          <a:bodyPr>
            <a:spAutoFit/>
          </a:bodyPr>
          <a:lstStyle/>
          <a:p>
            <a:pPr algn="ctr"/>
            <a:r>
              <a:rPr lang="en-GB" dirty="0"/>
              <a:t>Growth in the number of ASs</a:t>
            </a:r>
          </a:p>
        </p:txBody>
      </p:sp>
      <p:sp>
        <p:nvSpPr>
          <p:cNvPr id="51203" name="Text Box 4"/>
          <p:cNvSpPr txBox="1">
            <a:spLocks noChangeArrowheads="1"/>
          </p:cNvSpPr>
          <p:nvPr/>
        </p:nvSpPr>
        <p:spPr bwMode="auto">
          <a:xfrm>
            <a:off x="2579688" y="5967413"/>
            <a:ext cx="4243387" cy="366712"/>
          </a:xfrm>
          <a:prstGeom prst="rect">
            <a:avLst/>
          </a:prstGeom>
          <a:noFill/>
          <a:ln w="9525">
            <a:noFill/>
            <a:miter lim="800000"/>
            <a:headEnd/>
            <a:tailEnd/>
          </a:ln>
        </p:spPr>
        <p:txBody>
          <a:bodyPr>
            <a:spAutoFit/>
          </a:bodyPr>
          <a:lstStyle/>
          <a:p>
            <a:pPr>
              <a:spcBef>
                <a:spcPct val="50000"/>
              </a:spcBef>
            </a:pPr>
            <a:r>
              <a:rPr lang="en-GB" dirty="0"/>
              <a:t>Growth rate =  3500 new AS per year</a:t>
            </a:r>
          </a:p>
        </p:txBody>
      </p:sp>
      <p:sp>
        <p:nvSpPr>
          <p:cNvPr id="2" name="Title 1"/>
          <p:cNvSpPr>
            <a:spLocks noGrp="1"/>
          </p:cNvSpPr>
          <p:nvPr>
            <p:ph type="title" idx="4294967295"/>
          </p:nvPr>
        </p:nvSpPr>
        <p:spPr/>
        <p:txBody>
          <a:bodyPr/>
          <a:lstStyle/>
          <a:p>
            <a:r>
              <a:rPr lang="en-US" dirty="0" smtClean="0"/>
              <a:t>BGP Routing Table Growth</a:t>
            </a:r>
            <a:endParaRPr lang="en-US" dirty="0"/>
          </a:p>
        </p:txBody>
      </p:sp>
      <p:sp>
        <p:nvSpPr>
          <p:cNvPr id="3" name="Footer Placeholder 2"/>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D72E7DE3-4388-4086-8021-81C8419E25E3}" type="slidenum">
              <a:rPr lang="en-US" smtClean="0"/>
              <a:pPr>
                <a:defRPr/>
              </a:pPr>
              <a:t>13</a:t>
            </a:fld>
            <a:endParaRPr lang="en-US" dirty="0"/>
          </a:p>
        </p:txBody>
      </p:sp>
    </p:spTree>
    <p:extLst>
      <p:ext uri="{BB962C8B-B14F-4D97-AF65-F5344CB8AC3E}">
        <p14:creationId xmlns:p14="http://schemas.microsoft.com/office/powerpoint/2010/main" val="41557120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3" name="Slide Number Placeholder 2"/>
          <p:cNvSpPr>
            <a:spLocks noGrp="1"/>
          </p:cNvSpPr>
          <p:nvPr>
            <p:ph type="sldNum" sz="quarter" idx="12"/>
          </p:nvPr>
        </p:nvSpPr>
        <p:spPr/>
        <p:txBody>
          <a:bodyPr/>
          <a:lstStyle/>
          <a:p>
            <a:pPr>
              <a:defRPr/>
            </a:pPr>
            <a:fld id="{D72E7DE3-4388-4086-8021-81C8419E25E3}" type="slidenum">
              <a:rPr lang="en-US" smtClean="0"/>
              <a:pPr>
                <a:defRPr/>
              </a:pPr>
              <a:t>14</a:t>
            </a:fld>
            <a:endParaRPr lang="en-US" dirty="0"/>
          </a:p>
        </p:txBody>
      </p:sp>
      <p:sp>
        <p:nvSpPr>
          <p:cNvPr id="4" name="Title 3"/>
          <p:cNvSpPr>
            <a:spLocks noGrp="1"/>
          </p:cNvSpPr>
          <p:nvPr>
            <p:ph type="title" idx="4294967295"/>
          </p:nvPr>
        </p:nvSpPr>
        <p:spPr/>
        <p:txBody>
          <a:bodyPr/>
          <a:lstStyle/>
          <a:p>
            <a:r>
              <a:rPr lang="en-US" dirty="0" smtClean="0"/>
              <a:t>IPXs</a:t>
            </a:r>
            <a:endParaRPr lang="en-US" dirty="0"/>
          </a:p>
        </p:txBody>
      </p:sp>
      <p:sp>
        <p:nvSpPr>
          <p:cNvPr id="5" name="Text Placeholder 4"/>
          <p:cNvSpPr>
            <a:spLocks noGrp="1"/>
          </p:cNvSpPr>
          <p:nvPr>
            <p:ph type="body" idx="4294967295"/>
          </p:nvPr>
        </p:nvSpPr>
        <p:spPr/>
        <p:txBody>
          <a:bodyPr/>
          <a:lstStyle/>
          <a:p>
            <a:r>
              <a:rPr lang="en-US" dirty="0" smtClean="0"/>
              <a:t>How do all of these ASs</a:t>
            </a:r>
            <a:r>
              <a:rPr lang="en-US" baseline="0" dirty="0" smtClean="0"/>
              <a:t> talk to each other</a:t>
            </a:r>
          </a:p>
          <a:p>
            <a:r>
              <a:rPr lang="en-US" baseline="0" dirty="0" smtClean="0"/>
              <a:t>They interconnect through peering points called IXP – Internet Exchange Points</a:t>
            </a:r>
          </a:p>
          <a:p>
            <a:r>
              <a:rPr lang="en-US" baseline="0" dirty="0" smtClean="0"/>
              <a:t>There are hundreds of these</a:t>
            </a:r>
            <a:r>
              <a:rPr lang="en-US" baseline="0" dirty="0"/>
              <a:t> </a:t>
            </a:r>
            <a:r>
              <a:rPr lang="en-US" baseline="0" dirty="0" smtClean="0"/>
              <a:t>managed by many different organizations</a:t>
            </a:r>
          </a:p>
          <a:p>
            <a:r>
              <a:rPr lang="en-US" baseline="0" dirty="0" smtClean="0"/>
              <a:t>For example, here are the ones offered by Equinox as of March 2012</a:t>
            </a:r>
          </a:p>
        </p:txBody>
      </p:sp>
    </p:spTree>
    <p:extLst>
      <p:ext uri="{BB962C8B-B14F-4D97-AF65-F5344CB8AC3E}">
        <p14:creationId xmlns:p14="http://schemas.microsoft.com/office/powerpoint/2010/main" val="36286034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IPXs</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15</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986" t="26750" r="51389" b="6250"/>
          <a:stretch/>
        </p:blipFill>
        <p:spPr bwMode="auto">
          <a:xfrm>
            <a:off x="533400" y="1600200"/>
            <a:ext cx="8202168" cy="450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013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IPXs</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16</a:t>
            </a:fld>
            <a:endParaRPr lang="en-US" dirty="0"/>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160" t="21500" r="51563" b="8334"/>
          <a:stretch/>
        </p:blipFill>
        <p:spPr bwMode="auto">
          <a:xfrm>
            <a:off x="768245" y="1676400"/>
            <a:ext cx="7689955" cy="4465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57373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IPXs</a:t>
            </a:r>
            <a:endParaRPr lang="en-US" dirty="0"/>
          </a:p>
        </p:txBody>
      </p:sp>
      <p:sp>
        <p:nvSpPr>
          <p:cNvPr id="3" name="Content Placeholder 2"/>
          <p:cNvSpPr>
            <a:spLocks noGrp="1"/>
          </p:cNvSpPr>
          <p:nvPr>
            <p:ph idx="1"/>
          </p:nvPr>
        </p:nvSpPr>
        <p:spPr/>
        <p:txBody>
          <a:bodyPr/>
          <a:lstStyle/>
          <a:p>
            <a:pPr lvl="0"/>
            <a:r>
              <a:rPr lang="en-US" dirty="0" smtClean="0"/>
              <a:t>Inside of these</a:t>
            </a:r>
            <a:r>
              <a:rPr lang="en-US" baseline="0" dirty="0" smtClean="0"/>
              <a:t> IPXs those that subscribe to them exchange traffic</a:t>
            </a:r>
          </a:p>
          <a:p>
            <a:pPr lvl="0"/>
            <a:r>
              <a:rPr lang="en-US" baseline="0" dirty="0" smtClean="0"/>
              <a:t>This is called peering</a:t>
            </a:r>
          </a:p>
          <a:p>
            <a:pPr lvl="0"/>
            <a:r>
              <a:rPr lang="en-US" baseline="0" dirty="0" smtClean="0"/>
              <a:t>As Mike Smith further points out there are two types of peering</a:t>
            </a:r>
          </a:p>
          <a:p>
            <a:pPr lvl="1" rtl="0" fontAlgn="base"/>
            <a:r>
              <a:rPr lang="en-GB" sz="2800" dirty="0" smtClean="0">
                <a:solidFill>
                  <a:schemeClr val="tx1"/>
                </a:solidFill>
                <a:effectLst/>
                <a:latin typeface="+mn-lt"/>
                <a:ea typeface="+mn-ea"/>
                <a:cs typeface="+mn-cs"/>
              </a:rPr>
              <a:t>Public peering is accomplished using a shared fabric which is usually a Layer 2 switch technology</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17</a:t>
            </a:fld>
            <a:endParaRPr lang="en-US" dirty="0"/>
          </a:p>
        </p:txBody>
      </p:sp>
    </p:spTree>
    <p:extLst>
      <p:ext uri="{BB962C8B-B14F-4D97-AF65-F5344CB8AC3E}">
        <p14:creationId xmlns:p14="http://schemas.microsoft.com/office/powerpoint/2010/main" val="36181511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IPXs</a:t>
            </a:r>
            <a:endParaRPr lang="en-US" dirty="0"/>
          </a:p>
        </p:txBody>
      </p:sp>
      <p:sp>
        <p:nvSpPr>
          <p:cNvPr id="3" name="Content Placeholder 2"/>
          <p:cNvSpPr>
            <a:spLocks noGrp="1"/>
          </p:cNvSpPr>
          <p:nvPr>
            <p:ph idx="1"/>
          </p:nvPr>
        </p:nvSpPr>
        <p:spPr/>
        <p:txBody>
          <a:bodyPr/>
          <a:lstStyle/>
          <a:p>
            <a:pPr lvl="1" rtl="0" fontAlgn="base"/>
            <a:r>
              <a:rPr lang="en-GB" sz="2800" dirty="0" smtClean="0">
                <a:solidFill>
                  <a:schemeClr val="tx1"/>
                </a:solidFill>
                <a:effectLst/>
                <a:latin typeface="+mn-lt"/>
                <a:ea typeface="+mn-ea"/>
                <a:cs typeface="+mn-cs"/>
              </a:rPr>
              <a:t>Multiple carriers interconnect with one or more other carriers across a single physical port</a:t>
            </a:r>
            <a:endParaRPr lang="en-US" dirty="0" smtClean="0">
              <a:effectLst/>
            </a:endParaRPr>
          </a:p>
          <a:p>
            <a:pPr lvl="1" rtl="0" fontAlgn="base"/>
            <a:r>
              <a:rPr lang="en-GB" sz="2800" dirty="0" smtClean="0">
                <a:solidFill>
                  <a:schemeClr val="tx1"/>
                </a:solidFill>
                <a:effectLst/>
                <a:latin typeface="+mn-lt"/>
                <a:ea typeface="+mn-ea"/>
                <a:cs typeface="+mn-cs"/>
              </a:rPr>
              <a:t>Private peering is the direct connection between two networks across a Layer 1 or Layer 2 medium that provides dedicated network capacity and is not shared</a:t>
            </a:r>
          </a:p>
          <a:p>
            <a:pPr lvl="1" rtl="0" fontAlgn="base"/>
            <a:r>
              <a:rPr lang="en-GB" sz="2800" dirty="0" smtClean="0">
                <a:solidFill>
                  <a:schemeClr val="tx1"/>
                </a:solidFill>
                <a:effectLst/>
                <a:latin typeface="+mn-lt"/>
                <a:ea typeface="+mn-ea"/>
                <a:cs typeface="+mn-cs"/>
              </a:rPr>
              <a:t>Private peering is commonly used between very large networks</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18</a:t>
            </a:fld>
            <a:endParaRPr lang="en-US" dirty="0"/>
          </a:p>
        </p:txBody>
      </p:sp>
    </p:spTree>
    <p:extLst>
      <p:ext uri="{BB962C8B-B14F-4D97-AF65-F5344CB8AC3E}">
        <p14:creationId xmlns:p14="http://schemas.microsoft.com/office/powerpoint/2010/main" val="26361861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IPXs</a:t>
            </a:r>
            <a:endParaRPr lang="en-US" dirty="0"/>
          </a:p>
        </p:txBody>
      </p:sp>
      <p:sp>
        <p:nvSpPr>
          <p:cNvPr id="3" name="Content Placeholder 2"/>
          <p:cNvSpPr>
            <a:spLocks noGrp="1"/>
          </p:cNvSpPr>
          <p:nvPr>
            <p:ph idx="1"/>
          </p:nvPr>
        </p:nvSpPr>
        <p:spPr/>
        <p:txBody>
          <a:bodyPr/>
          <a:lstStyle/>
          <a:p>
            <a:pPr lvl="1" rtl="0" fontAlgn="base"/>
            <a:r>
              <a:rPr lang="en-GB" sz="2800" dirty="0" smtClean="0">
                <a:solidFill>
                  <a:schemeClr val="tx1"/>
                </a:solidFill>
                <a:effectLst/>
                <a:latin typeface="+mn-lt"/>
                <a:ea typeface="+mn-ea"/>
                <a:cs typeface="+mn-cs"/>
              </a:rPr>
              <a:t>Peering is a voluntary interconnection of Autonomous Systems for the purpose of exchanging traffic</a:t>
            </a:r>
            <a:endParaRPr lang="en-US" dirty="0" smtClean="0">
              <a:effectLst/>
            </a:endParaRPr>
          </a:p>
          <a:p>
            <a:pPr lvl="1" rtl="0" fontAlgn="base"/>
            <a:r>
              <a:rPr lang="en-GB" sz="2800" dirty="0" smtClean="0">
                <a:solidFill>
                  <a:schemeClr val="tx1"/>
                </a:solidFill>
                <a:effectLst/>
                <a:latin typeface="+mn-lt"/>
                <a:ea typeface="+mn-ea"/>
                <a:cs typeface="+mn-cs"/>
              </a:rPr>
              <a:t>The pure definition of peering is settlement free – peers exchange traffic on the basis that I will forward your traffic if you will forward mine</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19</a:t>
            </a:fld>
            <a:endParaRPr lang="en-US" dirty="0"/>
          </a:p>
        </p:txBody>
      </p:sp>
    </p:spTree>
    <p:extLst>
      <p:ext uri="{BB962C8B-B14F-4D97-AF65-F5344CB8AC3E}">
        <p14:creationId xmlns:p14="http://schemas.microsoft.com/office/powerpoint/2010/main" val="4257672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p>
            <a:r>
              <a:rPr lang="en-US" dirty="0" smtClean="0"/>
              <a:t>Copyright 2012 Kenneth M. Chipps Ph.D. www.chipps.com</a:t>
            </a:r>
            <a:endParaRPr lang="en-US" dirty="0"/>
          </a:p>
        </p:txBody>
      </p:sp>
      <p:sp>
        <p:nvSpPr>
          <p:cNvPr id="4099" name="Slide Number Placeholder 5"/>
          <p:cNvSpPr>
            <a:spLocks noGrp="1"/>
          </p:cNvSpPr>
          <p:nvPr>
            <p:ph type="sldNum" sz="quarter" idx="12"/>
          </p:nvPr>
        </p:nvSpPr>
        <p:spPr>
          <a:noFill/>
        </p:spPr>
        <p:txBody>
          <a:bodyPr/>
          <a:lstStyle/>
          <a:p>
            <a:fld id="{96A84006-795F-4738-B316-45CEFAA58DDD}" type="slidenum">
              <a:rPr lang="en-US"/>
              <a:pPr/>
              <a:t>2</a:t>
            </a:fld>
            <a:endParaRPr lang="en-US" dirty="0"/>
          </a:p>
        </p:txBody>
      </p:sp>
      <p:sp>
        <p:nvSpPr>
          <p:cNvPr id="4100" name="Rectangle 2"/>
          <p:cNvSpPr>
            <a:spLocks noGrp="1" noChangeArrowheads="1"/>
          </p:cNvSpPr>
          <p:nvPr>
            <p:ph type="title"/>
          </p:nvPr>
        </p:nvSpPr>
        <p:spPr/>
        <p:txBody>
          <a:bodyPr/>
          <a:lstStyle/>
          <a:p>
            <a:pPr eaLnBrk="1" hangingPunct="1"/>
            <a:r>
              <a:rPr lang="en-US" altLang="en-US" dirty="0" smtClean="0"/>
              <a:t>Objectives</a:t>
            </a:r>
          </a:p>
        </p:txBody>
      </p:sp>
      <p:sp>
        <p:nvSpPr>
          <p:cNvPr id="6" name="Content Placeholder 5"/>
          <p:cNvSpPr>
            <a:spLocks noGrp="1"/>
          </p:cNvSpPr>
          <p:nvPr>
            <p:ph idx="1"/>
          </p:nvPr>
        </p:nvSpPr>
        <p:spPr/>
        <p:txBody>
          <a:bodyPr/>
          <a:lstStyle/>
          <a:p>
            <a:r>
              <a:rPr lang="en-US" dirty="0" smtClean="0"/>
              <a:t>Learn about using</a:t>
            </a:r>
            <a:r>
              <a:rPr lang="en-US" baseline="0" dirty="0" smtClean="0"/>
              <a:t> </a:t>
            </a:r>
            <a:r>
              <a:rPr lang="en-US" dirty="0" smtClean="0"/>
              <a:t>BGP to route between autonomous systems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a:t>
            </a:r>
            <a:endParaRPr lang="en-US" dirty="0"/>
          </a:p>
        </p:txBody>
      </p:sp>
      <p:sp>
        <p:nvSpPr>
          <p:cNvPr id="3" name="Content Placeholder 2"/>
          <p:cNvSpPr>
            <a:spLocks noGrp="1"/>
          </p:cNvSpPr>
          <p:nvPr>
            <p:ph idx="1"/>
          </p:nvPr>
        </p:nvSpPr>
        <p:spPr/>
        <p:txBody>
          <a:bodyPr/>
          <a:lstStyle/>
          <a:p>
            <a:r>
              <a:rPr lang="en-US" dirty="0" smtClean="0"/>
              <a:t>Mike Smith</a:t>
            </a:r>
            <a:r>
              <a:rPr lang="en-US" baseline="0" dirty="0" smtClean="0"/>
              <a:t> explains the use of BGP this way</a:t>
            </a:r>
          </a:p>
          <a:p>
            <a:pPr lvl="1" rtl="0" fontAlgn="base"/>
            <a:r>
              <a:rPr lang="en-GB" sz="2800" b="0" dirty="0" smtClean="0">
                <a:solidFill>
                  <a:schemeClr val="tx1"/>
                </a:solidFill>
                <a:effectLst/>
                <a:latin typeface="+mn-lt"/>
                <a:ea typeface="+mn-ea"/>
                <a:cs typeface="+mn-cs"/>
              </a:rPr>
              <a:t>The key features of BGP are</a:t>
            </a:r>
          </a:p>
          <a:p>
            <a:pPr lvl="2" rtl="0" fontAlgn="base"/>
            <a:r>
              <a:rPr lang="en-GB" sz="2400" dirty="0" smtClean="0">
                <a:solidFill>
                  <a:schemeClr val="tx1"/>
                </a:solidFill>
                <a:effectLst/>
                <a:latin typeface="+mn-lt"/>
                <a:ea typeface="+mn-ea"/>
                <a:cs typeface="+mn-cs"/>
              </a:rPr>
              <a:t>Policy based routing</a:t>
            </a:r>
            <a:endParaRPr lang="en-US" sz="2400" dirty="0" smtClean="0">
              <a:effectLst/>
            </a:endParaRPr>
          </a:p>
          <a:p>
            <a:pPr lvl="2" rtl="0" fontAlgn="base"/>
            <a:r>
              <a:rPr lang="en-GB" sz="2400" dirty="0" smtClean="0">
                <a:solidFill>
                  <a:schemeClr val="tx1"/>
                </a:solidFill>
                <a:effectLst/>
                <a:latin typeface="+mn-lt"/>
                <a:ea typeface="+mn-ea"/>
                <a:cs typeface="+mn-cs"/>
              </a:rPr>
              <a:t>Uses TCP for connectivity</a:t>
            </a:r>
            <a:endParaRPr lang="en-US" sz="2400" dirty="0" smtClean="0">
              <a:effectLst/>
            </a:endParaRPr>
          </a:p>
          <a:p>
            <a:pPr lvl="2" rtl="0" fontAlgn="base"/>
            <a:r>
              <a:rPr lang="en-GB" sz="2400" dirty="0" smtClean="0">
                <a:solidFill>
                  <a:schemeClr val="tx1"/>
                </a:solidFill>
                <a:effectLst/>
                <a:latin typeface="+mn-lt"/>
                <a:ea typeface="+mn-ea"/>
                <a:cs typeface="+mn-cs"/>
              </a:rPr>
              <a:t>Incremental updates</a:t>
            </a:r>
            <a:endParaRPr lang="en-US" sz="2400" dirty="0" smtClean="0">
              <a:effectLst/>
            </a:endParaRPr>
          </a:p>
          <a:p>
            <a:pPr lvl="2" rtl="0" fontAlgn="base"/>
            <a:r>
              <a:rPr lang="en-GB" sz="2400" dirty="0" smtClean="0">
                <a:solidFill>
                  <a:schemeClr val="tx1"/>
                </a:solidFill>
                <a:effectLst/>
                <a:latin typeface="+mn-lt"/>
                <a:ea typeface="+mn-ea"/>
                <a:cs typeface="+mn-cs"/>
              </a:rPr>
              <a:t>Rich metrics</a:t>
            </a:r>
            <a:endParaRPr lang="en-US" sz="2400" dirty="0" smtClean="0">
              <a:effectLst/>
            </a:endParaRPr>
          </a:p>
          <a:p>
            <a:pPr lvl="1" rtl="0" fontAlgn="base"/>
            <a:r>
              <a:rPr lang="en-GB" sz="2800" dirty="0" smtClean="0">
                <a:solidFill>
                  <a:schemeClr val="tx1"/>
                </a:solidFill>
                <a:effectLst/>
                <a:latin typeface="+mn-lt"/>
                <a:ea typeface="+mn-ea"/>
                <a:cs typeface="+mn-cs"/>
              </a:rPr>
              <a:t>It is designed to scale to huge internetworks, such as the Internet</a:t>
            </a:r>
            <a:endParaRPr lang="en-US" dirty="0" smtClean="0">
              <a:effectLst/>
            </a:endParaRP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20</a:t>
            </a:fld>
            <a:endParaRPr lang="en-US" dirty="0"/>
          </a:p>
        </p:txBody>
      </p:sp>
    </p:spTree>
    <p:extLst>
      <p:ext uri="{BB962C8B-B14F-4D97-AF65-F5344CB8AC3E}">
        <p14:creationId xmlns:p14="http://schemas.microsoft.com/office/powerpoint/2010/main" val="17103400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rtl="0" fontAlgn="base"/>
            <a:r>
              <a:rPr lang="en-GB" sz="4400" b="0" dirty="0" smtClean="0">
                <a:solidFill>
                  <a:schemeClr val="tx1"/>
                </a:solidFill>
                <a:effectLst/>
                <a:latin typeface="+mn-lt"/>
                <a:ea typeface="+mn-ea"/>
                <a:cs typeface="+mn-cs"/>
              </a:rPr>
              <a:t>Why Use BGP</a:t>
            </a:r>
            <a:endParaRPr lang="en-US" sz="4400" b="0" dirty="0"/>
          </a:p>
        </p:txBody>
      </p:sp>
      <p:sp>
        <p:nvSpPr>
          <p:cNvPr id="3" name="Content Placeholder 2"/>
          <p:cNvSpPr>
            <a:spLocks noGrp="1"/>
          </p:cNvSpPr>
          <p:nvPr>
            <p:ph idx="1"/>
          </p:nvPr>
        </p:nvSpPr>
        <p:spPr/>
        <p:txBody>
          <a:bodyPr/>
          <a:lstStyle/>
          <a:p>
            <a:pPr rtl="0" fontAlgn="base"/>
            <a:r>
              <a:rPr lang="en-GB" sz="3200" dirty="0" smtClean="0">
                <a:solidFill>
                  <a:schemeClr val="tx1"/>
                </a:solidFill>
                <a:effectLst/>
                <a:latin typeface="+mn-lt"/>
                <a:ea typeface="+mn-ea"/>
                <a:cs typeface="+mn-cs"/>
              </a:rPr>
              <a:t>BGP is an appropriate routing protocol to use when</a:t>
            </a:r>
            <a:endParaRPr lang="en-US" dirty="0" smtClean="0">
              <a:effectLst/>
            </a:endParaRPr>
          </a:p>
          <a:p>
            <a:pPr lvl="1" rtl="0" fontAlgn="base"/>
            <a:r>
              <a:rPr lang="en-GB" sz="2800" dirty="0" smtClean="0">
                <a:solidFill>
                  <a:schemeClr val="tx1"/>
                </a:solidFill>
                <a:effectLst/>
                <a:latin typeface="+mn-lt"/>
                <a:ea typeface="+mn-ea"/>
                <a:cs typeface="+mn-cs"/>
              </a:rPr>
              <a:t>An AS allows packets to transit through to reach other ASs</a:t>
            </a:r>
          </a:p>
          <a:p>
            <a:pPr lvl="1" rtl="0" fontAlgn="base"/>
            <a:r>
              <a:rPr lang="en-GB" sz="2800" dirty="0" smtClean="0">
                <a:solidFill>
                  <a:schemeClr val="tx1"/>
                </a:solidFill>
                <a:effectLst/>
                <a:latin typeface="+mn-lt"/>
                <a:ea typeface="+mn-ea"/>
                <a:cs typeface="+mn-cs"/>
              </a:rPr>
              <a:t>An AS has multiple connections to other ASs as in multi-homing</a:t>
            </a:r>
            <a:endParaRPr lang="en-US" dirty="0" smtClean="0">
              <a:effectLst/>
            </a:endParaRPr>
          </a:p>
          <a:p>
            <a:pPr lvl="1" rtl="0" fontAlgn="base"/>
            <a:r>
              <a:rPr lang="en-GB" sz="2800" dirty="0" smtClean="0">
                <a:solidFill>
                  <a:schemeClr val="tx1"/>
                </a:solidFill>
                <a:effectLst/>
                <a:latin typeface="+mn-lt"/>
                <a:ea typeface="+mn-ea"/>
                <a:cs typeface="+mn-cs"/>
              </a:rPr>
              <a:t>Routing policy and route selection for traffic entering and leaving the AS must be manipulated</a:t>
            </a:r>
            <a:endParaRPr lang="en-US" dirty="0" smtClean="0">
              <a:effectLst/>
            </a:endParaRP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21</a:t>
            </a:fld>
            <a:endParaRPr lang="en-US" dirty="0"/>
          </a:p>
        </p:txBody>
      </p:sp>
    </p:spTree>
    <p:extLst>
      <p:ext uri="{BB962C8B-B14F-4D97-AF65-F5344CB8AC3E}">
        <p14:creationId xmlns:p14="http://schemas.microsoft.com/office/powerpoint/2010/main" val="21929922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rtl="0" fontAlgn="base"/>
            <a:r>
              <a:rPr lang="en-GB" sz="4400" b="0" dirty="0" smtClean="0">
                <a:solidFill>
                  <a:schemeClr val="tx1"/>
                </a:solidFill>
                <a:effectLst/>
                <a:latin typeface="+mn-lt"/>
                <a:ea typeface="+mn-ea"/>
                <a:cs typeface="+mn-cs"/>
              </a:rPr>
              <a:t>Why Not to Use BGP</a:t>
            </a:r>
            <a:endParaRPr lang="en-US" sz="4400" b="0" dirty="0"/>
          </a:p>
        </p:txBody>
      </p:sp>
      <p:sp>
        <p:nvSpPr>
          <p:cNvPr id="3" name="Content Placeholder 2"/>
          <p:cNvSpPr>
            <a:spLocks noGrp="1"/>
          </p:cNvSpPr>
          <p:nvPr>
            <p:ph idx="1"/>
          </p:nvPr>
        </p:nvSpPr>
        <p:spPr/>
        <p:txBody>
          <a:bodyPr/>
          <a:lstStyle/>
          <a:p>
            <a:pPr rtl="0" fontAlgn="base"/>
            <a:r>
              <a:rPr lang="en-GB" sz="3200" dirty="0" smtClean="0">
                <a:solidFill>
                  <a:schemeClr val="tx1"/>
                </a:solidFill>
                <a:effectLst/>
                <a:latin typeface="+mn-lt"/>
                <a:ea typeface="+mn-ea"/>
                <a:cs typeface="+mn-cs"/>
              </a:rPr>
              <a:t>Do not use BGP when</a:t>
            </a:r>
          </a:p>
          <a:p>
            <a:pPr lvl="1" rtl="0" fontAlgn="base"/>
            <a:r>
              <a:rPr lang="en-GB" sz="2800" dirty="0" smtClean="0">
                <a:solidFill>
                  <a:schemeClr val="tx1"/>
                </a:solidFill>
                <a:effectLst/>
                <a:latin typeface="+mn-lt"/>
                <a:ea typeface="+mn-ea"/>
                <a:cs typeface="+mn-cs"/>
              </a:rPr>
              <a:t>There is a limited understanding of route filtering and BGP path-selection process among</a:t>
            </a:r>
            <a:r>
              <a:rPr lang="en-GB" sz="2800" baseline="0" dirty="0" smtClean="0">
                <a:solidFill>
                  <a:schemeClr val="tx1"/>
                </a:solidFill>
                <a:effectLst/>
                <a:latin typeface="+mn-lt"/>
                <a:ea typeface="+mn-ea"/>
                <a:cs typeface="+mn-cs"/>
              </a:rPr>
              <a:t> the technical staff</a:t>
            </a:r>
            <a:endParaRPr lang="en-US" dirty="0" smtClean="0">
              <a:effectLst/>
            </a:endParaRPr>
          </a:p>
          <a:p>
            <a:pPr lvl="1" rtl="0" fontAlgn="base"/>
            <a:r>
              <a:rPr lang="en-GB" sz="2800" dirty="0" smtClean="0">
                <a:solidFill>
                  <a:schemeClr val="tx1"/>
                </a:solidFill>
                <a:effectLst/>
                <a:latin typeface="+mn-lt"/>
                <a:ea typeface="+mn-ea"/>
                <a:cs typeface="+mn-cs"/>
              </a:rPr>
              <a:t>There is a single connection to the Internet or another AS</a:t>
            </a:r>
            <a:endParaRPr lang="en-US" dirty="0" smtClean="0">
              <a:effectLst/>
            </a:endParaRPr>
          </a:p>
          <a:p>
            <a:pPr lvl="1" rtl="0" fontAlgn="base"/>
            <a:r>
              <a:rPr lang="en-GB" sz="2800" dirty="0" smtClean="0">
                <a:solidFill>
                  <a:schemeClr val="tx1"/>
                </a:solidFill>
                <a:effectLst/>
                <a:latin typeface="+mn-lt"/>
                <a:ea typeface="+mn-ea"/>
                <a:cs typeface="+mn-cs"/>
              </a:rPr>
              <a:t>There</a:t>
            </a:r>
            <a:r>
              <a:rPr lang="en-GB" sz="2800" baseline="0" dirty="0" smtClean="0">
                <a:solidFill>
                  <a:schemeClr val="tx1"/>
                </a:solidFill>
                <a:effectLst/>
                <a:latin typeface="+mn-lt"/>
                <a:ea typeface="+mn-ea"/>
                <a:cs typeface="+mn-cs"/>
              </a:rPr>
              <a:t> is a l</a:t>
            </a:r>
            <a:r>
              <a:rPr lang="en-GB" sz="2800" dirty="0" smtClean="0">
                <a:solidFill>
                  <a:schemeClr val="tx1"/>
                </a:solidFill>
                <a:effectLst/>
                <a:latin typeface="+mn-lt"/>
                <a:ea typeface="+mn-ea"/>
                <a:cs typeface="+mn-cs"/>
              </a:rPr>
              <a:t>ack of memory or processor power in the routers to handle constant updates on BGP routers</a:t>
            </a:r>
            <a:endParaRPr lang="en-US" dirty="0" smtClean="0">
              <a:effectLst/>
            </a:endParaRP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22</a:t>
            </a:fld>
            <a:endParaRPr lang="en-US" dirty="0"/>
          </a:p>
        </p:txBody>
      </p:sp>
    </p:spTree>
    <p:extLst>
      <p:ext uri="{BB962C8B-B14F-4D97-AF65-F5344CB8AC3E}">
        <p14:creationId xmlns:p14="http://schemas.microsoft.com/office/powerpoint/2010/main" val="12716312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 Message Types</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23</a:t>
            </a:fld>
            <a:endParaRPr lang="en-US" dirty="0"/>
          </a:p>
        </p:txBody>
      </p:sp>
      <p:pic>
        <p:nvPicPr>
          <p:cNvPr id="6" name="Picture 2"/>
          <p:cNvPicPr>
            <a:picLocks noChangeAspect="1" noChangeArrowheads="1"/>
          </p:cNvPicPr>
          <p:nvPr/>
        </p:nvPicPr>
        <p:blipFill>
          <a:blip r:embed="rId2"/>
          <a:srcRect/>
          <a:stretch>
            <a:fillRect/>
          </a:stretch>
        </p:blipFill>
        <p:spPr bwMode="auto">
          <a:xfrm>
            <a:off x="1104900" y="1600200"/>
            <a:ext cx="6934200" cy="3000375"/>
          </a:xfrm>
          <a:prstGeom prst="rect">
            <a:avLst/>
          </a:prstGeom>
          <a:noFill/>
          <a:ln w="9525">
            <a:noFill/>
            <a:miter lim="800000"/>
            <a:headEnd/>
            <a:tailEnd/>
          </a:ln>
        </p:spPr>
      </p:pic>
    </p:spTree>
    <p:extLst>
      <p:ext uri="{BB962C8B-B14F-4D97-AF65-F5344CB8AC3E}">
        <p14:creationId xmlns:p14="http://schemas.microsoft.com/office/powerpoint/2010/main" val="40853173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Messages</a:t>
            </a:r>
            <a:endParaRPr lang="en-US" dirty="0"/>
          </a:p>
        </p:txBody>
      </p:sp>
      <p:sp>
        <p:nvSpPr>
          <p:cNvPr id="3" name="Content Placeholder 2"/>
          <p:cNvSpPr>
            <a:spLocks noGrp="1"/>
          </p:cNvSpPr>
          <p:nvPr>
            <p:ph idx="1"/>
          </p:nvPr>
        </p:nvSpPr>
        <p:spPr/>
        <p:txBody>
          <a:bodyPr/>
          <a:lstStyle/>
          <a:p>
            <a:pPr rtl="0" eaLnBrk="1" fontAlgn="base" latinLnBrk="0" hangingPunct="1"/>
            <a:r>
              <a:rPr lang="en-GB" sz="3200" b="0" i="0" u="none" strike="noStrike" baseline="0" dirty="0" smtClean="0">
                <a:solidFill>
                  <a:schemeClr val="tx1"/>
                </a:solidFill>
                <a:effectLst/>
                <a:latin typeface="+mn-lt"/>
                <a:ea typeface="+mn-ea"/>
                <a:cs typeface="+mn-cs"/>
              </a:rPr>
              <a:t>Update messages contain the following information</a:t>
            </a:r>
          </a:p>
          <a:p>
            <a:pPr lvl="1" rtl="0" eaLnBrk="1" fontAlgn="base" latinLnBrk="0" hangingPunct="1"/>
            <a:r>
              <a:rPr lang="en-GB" sz="2800" b="0" i="0" u="none" strike="noStrike" baseline="0" dirty="0" smtClean="0">
                <a:solidFill>
                  <a:schemeClr val="tx1"/>
                </a:solidFill>
                <a:effectLst/>
                <a:latin typeface="+mn-lt"/>
                <a:ea typeface="+mn-ea"/>
                <a:cs typeface="+mn-cs"/>
              </a:rPr>
              <a:t>Unfeasible Routes Length (2 bytes)</a:t>
            </a:r>
            <a:endParaRPr lang="en-US" sz="2800" b="0" i="0" u="none" strike="noStrike" dirty="0" smtClean="0">
              <a:solidFill>
                <a:schemeClr val="tx1"/>
              </a:solidFill>
              <a:effectLst/>
              <a:latin typeface="+mn-lt"/>
              <a:ea typeface="+mn-ea"/>
              <a:cs typeface="+mn-cs"/>
            </a:endParaRPr>
          </a:p>
          <a:p>
            <a:pPr lvl="1" rtl="0" eaLnBrk="1" fontAlgn="base" latinLnBrk="0" hangingPunct="1"/>
            <a:r>
              <a:rPr lang="en-GB" sz="2800" b="0" i="0" u="none" strike="noStrike" baseline="0" dirty="0" smtClean="0">
                <a:solidFill>
                  <a:schemeClr val="tx1"/>
                </a:solidFill>
                <a:effectLst/>
                <a:latin typeface="+mn-lt"/>
                <a:ea typeface="+mn-ea"/>
                <a:cs typeface="+mn-cs"/>
              </a:rPr>
              <a:t>Withdrawn Routes (variable)</a:t>
            </a:r>
            <a:endParaRPr lang="en-US" sz="2800" b="0" i="0" u="none" strike="noStrike" dirty="0" smtClean="0">
              <a:solidFill>
                <a:schemeClr val="tx1"/>
              </a:solidFill>
              <a:effectLst/>
              <a:latin typeface="+mn-lt"/>
              <a:ea typeface="+mn-ea"/>
              <a:cs typeface="+mn-cs"/>
            </a:endParaRPr>
          </a:p>
          <a:p>
            <a:pPr lvl="1" rtl="0" eaLnBrk="1" fontAlgn="base" latinLnBrk="0" hangingPunct="1"/>
            <a:r>
              <a:rPr lang="en-GB" sz="2800" b="0" i="0" u="none" strike="noStrike" baseline="0" dirty="0" smtClean="0">
                <a:solidFill>
                  <a:schemeClr val="tx1"/>
                </a:solidFill>
                <a:effectLst/>
                <a:latin typeface="+mn-lt"/>
                <a:ea typeface="+mn-ea"/>
                <a:cs typeface="+mn-cs"/>
              </a:rPr>
              <a:t>Total Path Attributes Length  (2 bytes)</a:t>
            </a:r>
            <a:endParaRPr lang="en-US" sz="2800" b="0" i="0" u="none" strike="noStrike" dirty="0" smtClean="0">
              <a:solidFill>
                <a:schemeClr val="tx1"/>
              </a:solidFill>
              <a:effectLst/>
              <a:latin typeface="+mn-lt"/>
              <a:ea typeface="+mn-ea"/>
              <a:cs typeface="+mn-cs"/>
            </a:endParaRPr>
          </a:p>
          <a:p>
            <a:pPr lvl="1" rtl="0" eaLnBrk="1" fontAlgn="base" latinLnBrk="0" hangingPunct="1"/>
            <a:r>
              <a:rPr lang="en-GB" sz="2800" b="0" i="0" u="none" strike="noStrike" baseline="0" dirty="0" smtClean="0">
                <a:solidFill>
                  <a:schemeClr val="tx1"/>
                </a:solidFill>
                <a:effectLst/>
                <a:latin typeface="+mn-lt"/>
                <a:ea typeface="+mn-ea"/>
                <a:cs typeface="+mn-cs"/>
              </a:rPr>
              <a:t>Path Attributes (variable)</a:t>
            </a:r>
            <a:endParaRPr lang="en-US" sz="2800" b="0" i="0" u="none" strike="noStrike" dirty="0" smtClean="0">
              <a:solidFill>
                <a:schemeClr val="tx1"/>
              </a:solidFill>
              <a:effectLst/>
              <a:latin typeface="+mn-lt"/>
              <a:ea typeface="+mn-ea"/>
              <a:cs typeface="+mn-cs"/>
            </a:endParaRPr>
          </a:p>
          <a:p>
            <a:pPr lvl="1" rtl="0" eaLnBrk="1" fontAlgn="base" latinLnBrk="0" hangingPunct="1"/>
            <a:r>
              <a:rPr lang="en-GB" sz="2800" b="0" i="0" u="none" strike="noStrike" baseline="0" dirty="0" smtClean="0">
                <a:solidFill>
                  <a:schemeClr val="tx1"/>
                </a:solidFill>
                <a:effectLst/>
                <a:latin typeface="+mn-lt"/>
                <a:ea typeface="+mn-ea"/>
                <a:cs typeface="+mn-cs"/>
              </a:rPr>
              <a:t>Network Layer Reachability Information (variable)</a:t>
            </a:r>
            <a:endParaRPr lang="en-US" sz="2800" b="0" i="0" u="none" strike="noStrike" dirty="0" smtClean="0">
              <a:solidFill>
                <a:schemeClr val="tx1"/>
              </a:solidFill>
              <a:effectLst/>
              <a:latin typeface="+mn-lt"/>
              <a:ea typeface="+mn-ea"/>
              <a:cs typeface="+mn-cs"/>
            </a:endParaRP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24</a:t>
            </a:fld>
            <a:endParaRPr lang="en-US" dirty="0"/>
          </a:p>
        </p:txBody>
      </p:sp>
    </p:spTree>
    <p:extLst>
      <p:ext uri="{BB962C8B-B14F-4D97-AF65-F5344CB8AC3E}">
        <p14:creationId xmlns:p14="http://schemas.microsoft.com/office/powerpoint/2010/main" val="28633995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Messages</a:t>
            </a:r>
            <a:endParaRPr lang="en-US" dirty="0"/>
          </a:p>
        </p:txBody>
      </p:sp>
      <p:sp>
        <p:nvSpPr>
          <p:cNvPr id="3" name="Content Placeholder 2"/>
          <p:cNvSpPr>
            <a:spLocks noGrp="1"/>
          </p:cNvSpPr>
          <p:nvPr>
            <p:ph idx="1"/>
          </p:nvPr>
        </p:nvSpPr>
        <p:spPr/>
        <p:txBody>
          <a:bodyPr/>
          <a:lstStyle/>
          <a:p>
            <a:pPr rtl="0" fontAlgn="base"/>
            <a:r>
              <a:rPr lang="en-GB" sz="3200" dirty="0" smtClean="0">
                <a:solidFill>
                  <a:schemeClr val="tx1"/>
                </a:solidFill>
                <a:effectLst/>
                <a:latin typeface="+mn-lt"/>
                <a:ea typeface="+mn-ea"/>
                <a:cs typeface="+mn-cs"/>
              </a:rPr>
              <a:t>The Path Attributes field is of variable length and contains a sequence of attributes about a path</a:t>
            </a:r>
          </a:p>
          <a:p>
            <a:pPr rtl="0" fontAlgn="base"/>
            <a:r>
              <a:rPr lang="en-GB" sz="3200" dirty="0" smtClean="0">
                <a:solidFill>
                  <a:schemeClr val="tx1"/>
                </a:solidFill>
                <a:effectLst/>
                <a:latin typeface="+mn-lt"/>
                <a:ea typeface="+mn-ea"/>
                <a:cs typeface="+mn-cs"/>
              </a:rPr>
              <a:t>The Path Attributes field will be present in every Update message</a:t>
            </a:r>
            <a:endParaRPr lang="en-US" dirty="0" smtClean="0">
              <a:effectLst/>
            </a:endParaRPr>
          </a:p>
          <a:p>
            <a:pPr rtl="0" fontAlgn="base"/>
            <a:r>
              <a:rPr lang="en-GB" sz="3200" dirty="0" smtClean="0">
                <a:solidFill>
                  <a:schemeClr val="tx1"/>
                </a:solidFill>
                <a:effectLst/>
                <a:latin typeface="+mn-lt"/>
                <a:ea typeface="+mn-ea"/>
                <a:cs typeface="+mn-cs"/>
              </a:rPr>
              <a:t>The information contained in the Path Attribute field is used to track specific route information and is also used for routing decisions and filtering</a:t>
            </a:r>
            <a:endParaRPr lang="en-US" dirty="0" smtClean="0">
              <a:effectLst/>
            </a:endParaRP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25</a:t>
            </a:fld>
            <a:endParaRPr lang="en-US" dirty="0"/>
          </a:p>
        </p:txBody>
      </p:sp>
    </p:spTree>
    <p:extLst>
      <p:ext uri="{BB962C8B-B14F-4D97-AF65-F5344CB8AC3E}">
        <p14:creationId xmlns:p14="http://schemas.microsoft.com/office/powerpoint/2010/main" val="38895249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Messages</a:t>
            </a:r>
            <a:endParaRPr lang="en-US" dirty="0"/>
          </a:p>
        </p:txBody>
      </p:sp>
      <p:sp>
        <p:nvSpPr>
          <p:cNvPr id="3" name="Content Placeholder 2"/>
          <p:cNvSpPr>
            <a:spLocks noGrp="1"/>
          </p:cNvSpPr>
          <p:nvPr>
            <p:ph idx="1"/>
          </p:nvPr>
        </p:nvSpPr>
        <p:spPr/>
        <p:txBody>
          <a:bodyPr/>
          <a:lstStyle/>
          <a:p>
            <a:pPr rtl="0" fontAlgn="base"/>
            <a:r>
              <a:rPr lang="en-GB" sz="3200" dirty="0" smtClean="0">
                <a:solidFill>
                  <a:schemeClr val="tx1"/>
                </a:solidFill>
                <a:effectLst/>
                <a:latin typeface="+mn-lt"/>
                <a:ea typeface="+mn-ea"/>
                <a:cs typeface="+mn-cs"/>
              </a:rPr>
              <a:t>The Path Attribute field consists of</a:t>
            </a:r>
          </a:p>
          <a:p>
            <a:pPr lvl="1" rtl="0" fontAlgn="base"/>
            <a:r>
              <a:rPr lang="en-GB" sz="2800" dirty="0" smtClean="0">
                <a:solidFill>
                  <a:schemeClr val="tx1"/>
                </a:solidFill>
                <a:effectLst/>
                <a:latin typeface="+mn-lt"/>
                <a:ea typeface="+mn-ea"/>
                <a:cs typeface="+mn-cs"/>
              </a:rPr>
              <a:t>Attribute type</a:t>
            </a:r>
          </a:p>
          <a:p>
            <a:pPr lvl="1" rtl="0" fontAlgn="base"/>
            <a:r>
              <a:rPr lang="en-GB" sz="2800" dirty="0" smtClean="0">
                <a:solidFill>
                  <a:schemeClr val="tx1"/>
                </a:solidFill>
                <a:effectLst/>
                <a:latin typeface="+mn-lt"/>
                <a:ea typeface="+mn-ea"/>
                <a:cs typeface="+mn-cs"/>
              </a:rPr>
              <a:t>Attribute length</a:t>
            </a:r>
          </a:p>
          <a:p>
            <a:pPr lvl="1" rtl="0" fontAlgn="base"/>
            <a:r>
              <a:rPr lang="en-GB" sz="2800" dirty="0" smtClean="0">
                <a:solidFill>
                  <a:schemeClr val="tx1"/>
                </a:solidFill>
                <a:effectLst/>
                <a:latin typeface="+mn-lt"/>
                <a:ea typeface="+mn-ea"/>
                <a:cs typeface="+mn-cs"/>
              </a:rPr>
              <a:t>Attribute value</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26</a:t>
            </a:fld>
            <a:endParaRPr lang="en-US" dirty="0"/>
          </a:p>
        </p:txBody>
      </p:sp>
    </p:spTree>
    <p:extLst>
      <p:ext uri="{BB962C8B-B14F-4D97-AF65-F5344CB8AC3E}">
        <p14:creationId xmlns:p14="http://schemas.microsoft.com/office/powerpoint/2010/main" val="36776470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 Attributes</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27</a:t>
            </a:fld>
            <a:endParaRPr lang="en-US" dirty="0"/>
          </a:p>
        </p:txBody>
      </p:sp>
      <p:pic>
        <p:nvPicPr>
          <p:cNvPr id="6" name="Picture 3" descr="bgp attributes taxonomy.png"/>
          <p:cNvPicPr>
            <a:picLocks noChangeAspect="1"/>
          </p:cNvPicPr>
          <p:nvPr/>
        </p:nvPicPr>
        <p:blipFill>
          <a:blip r:embed="rId2"/>
          <a:srcRect/>
          <a:stretch>
            <a:fillRect/>
          </a:stretch>
        </p:blipFill>
        <p:spPr bwMode="auto">
          <a:xfrm>
            <a:off x="457199" y="1600200"/>
            <a:ext cx="8251371" cy="3810000"/>
          </a:xfrm>
          <a:prstGeom prst="rect">
            <a:avLst/>
          </a:prstGeom>
          <a:noFill/>
          <a:ln w="9525">
            <a:noFill/>
            <a:miter lim="800000"/>
            <a:headEnd/>
            <a:tailEnd/>
          </a:ln>
        </p:spPr>
      </p:pic>
    </p:spTree>
    <p:extLst>
      <p:ext uri="{BB962C8B-B14F-4D97-AF65-F5344CB8AC3E}">
        <p14:creationId xmlns:p14="http://schemas.microsoft.com/office/powerpoint/2010/main" val="10366090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 Attributes</a:t>
            </a:r>
            <a:endParaRPr lang="en-US" dirty="0"/>
          </a:p>
        </p:txBody>
      </p:sp>
      <p:sp>
        <p:nvSpPr>
          <p:cNvPr id="3" name="Content Placeholder 2"/>
          <p:cNvSpPr>
            <a:spLocks noGrp="1"/>
          </p:cNvSpPr>
          <p:nvPr>
            <p:ph idx="1"/>
          </p:nvPr>
        </p:nvSpPr>
        <p:spPr/>
        <p:txBody>
          <a:bodyPr/>
          <a:lstStyle/>
          <a:p>
            <a:pPr rtl="0" fontAlgn="base"/>
            <a:r>
              <a:rPr lang="en-GB" sz="3200" dirty="0" smtClean="0">
                <a:solidFill>
                  <a:schemeClr val="tx1"/>
                </a:solidFill>
                <a:effectLst/>
                <a:latin typeface="+mn-lt"/>
                <a:ea typeface="+mn-ea"/>
                <a:cs typeface="+mn-cs"/>
              </a:rPr>
              <a:t>Well known</a:t>
            </a:r>
          </a:p>
          <a:p>
            <a:pPr lvl="1" rtl="0" fontAlgn="base"/>
            <a:r>
              <a:rPr lang="en-GB" sz="2800" dirty="0" smtClean="0">
                <a:solidFill>
                  <a:schemeClr val="tx1"/>
                </a:solidFill>
                <a:effectLst/>
                <a:latin typeface="+mn-lt"/>
                <a:ea typeface="+mn-ea"/>
                <a:cs typeface="+mn-cs"/>
              </a:rPr>
              <a:t>The attribute must be recognised by all implementations of BGP</a:t>
            </a:r>
            <a:endParaRPr lang="en-US" dirty="0" smtClean="0">
              <a:effectLst/>
            </a:endParaRPr>
          </a:p>
          <a:p>
            <a:pPr rtl="0" fontAlgn="base"/>
            <a:r>
              <a:rPr lang="en-GB" sz="3200" dirty="0" smtClean="0">
                <a:solidFill>
                  <a:schemeClr val="tx1"/>
                </a:solidFill>
                <a:effectLst/>
                <a:latin typeface="+mn-lt"/>
                <a:ea typeface="+mn-ea"/>
                <a:cs typeface="+mn-cs"/>
              </a:rPr>
              <a:t>Optional</a:t>
            </a:r>
          </a:p>
          <a:p>
            <a:pPr lvl="1" rtl="0" fontAlgn="base"/>
            <a:r>
              <a:rPr lang="en-GB" sz="2800" dirty="0" smtClean="0">
                <a:solidFill>
                  <a:schemeClr val="tx1"/>
                </a:solidFill>
                <a:effectLst/>
                <a:latin typeface="+mn-lt"/>
                <a:ea typeface="+mn-ea"/>
                <a:cs typeface="+mn-cs"/>
              </a:rPr>
              <a:t>The attribute not recognised by an implementation of BGP</a:t>
            </a:r>
            <a:endParaRPr lang="en-US" dirty="0" smtClean="0">
              <a:effectLst/>
            </a:endParaRP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28</a:t>
            </a:fld>
            <a:endParaRPr lang="en-US" dirty="0"/>
          </a:p>
        </p:txBody>
      </p:sp>
    </p:spTree>
    <p:extLst>
      <p:ext uri="{BB962C8B-B14F-4D97-AF65-F5344CB8AC3E}">
        <p14:creationId xmlns:p14="http://schemas.microsoft.com/office/powerpoint/2010/main" val="11753506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BGP Attributes</a:t>
            </a:r>
          </a:p>
        </p:txBody>
      </p:sp>
      <p:sp>
        <p:nvSpPr>
          <p:cNvPr id="3" name="Content Placeholder 2"/>
          <p:cNvSpPr>
            <a:spLocks noGrp="1"/>
          </p:cNvSpPr>
          <p:nvPr>
            <p:ph idx="1"/>
          </p:nvPr>
        </p:nvSpPr>
        <p:spPr/>
        <p:txBody>
          <a:bodyPr/>
          <a:lstStyle/>
          <a:p>
            <a:pPr rtl="0" fontAlgn="base"/>
            <a:r>
              <a:rPr lang="en-GB" sz="3200" dirty="0" smtClean="0">
                <a:solidFill>
                  <a:schemeClr val="tx1"/>
                </a:solidFill>
                <a:effectLst/>
                <a:latin typeface="+mn-lt"/>
                <a:ea typeface="+mn-ea"/>
                <a:cs typeface="+mn-cs"/>
              </a:rPr>
              <a:t>Mandatory</a:t>
            </a:r>
          </a:p>
          <a:p>
            <a:pPr lvl="1" rtl="0" fontAlgn="base"/>
            <a:r>
              <a:rPr lang="en-GB" sz="2800" dirty="0" smtClean="0">
                <a:solidFill>
                  <a:schemeClr val="tx1"/>
                </a:solidFill>
                <a:effectLst/>
                <a:latin typeface="+mn-lt"/>
                <a:ea typeface="+mn-ea"/>
                <a:cs typeface="+mn-cs"/>
              </a:rPr>
              <a:t>The attribute must be present in an Update message</a:t>
            </a:r>
            <a:endParaRPr lang="en-US" dirty="0" smtClean="0">
              <a:effectLst/>
            </a:endParaRPr>
          </a:p>
          <a:p>
            <a:pPr rtl="0" fontAlgn="base"/>
            <a:r>
              <a:rPr lang="en-GB" sz="3200" dirty="0" smtClean="0">
                <a:solidFill>
                  <a:schemeClr val="tx1"/>
                </a:solidFill>
                <a:effectLst/>
                <a:latin typeface="+mn-lt"/>
                <a:ea typeface="+mn-ea"/>
                <a:cs typeface="+mn-cs"/>
              </a:rPr>
              <a:t>Discretionary</a:t>
            </a:r>
          </a:p>
          <a:p>
            <a:pPr lvl="1" rtl="0" fontAlgn="base"/>
            <a:r>
              <a:rPr lang="en-GB" sz="2800" dirty="0" smtClean="0">
                <a:solidFill>
                  <a:schemeClr val="tx1"/>
                </a:solidFill>
                <a:effectLst/>
                <a:latin typeface="+mn-lt"/>
                <a:ea typeface="+mn-ea"/>
                <a:cs typeface="+mn-cs"/>
              </a:rPr>
              <a:t>The attribute does not need to be present in an UPDATE message</a:t>
            </a:r>
            <a:endParaRPr lang="en-US" dirty="0" smtClean="0">
              <a:effectLst/>
            </a:endParaRP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29</a:t>
            </a:fld>
            <a:endParaRPr lang="en-US" dirty="0"/>
          </a:p>
        </p:txBody>
      </p:sp>
    </p:spTree>
    <p:extLst>
      <p:ext uri="{BB962C8B-B14F-4D97-AF65-F5344CB8AC3E}">
        <p14:creationId xmlns:p14="http://schemas.microsoft.com/office/powerpoint/2010/main" val="3583271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a:t>
            </a:r>
            <a:endParaRPr lang="en-US" dirty="0"/>
          </a:p>
        </p:txBody>
      </p:sp>
      <p:sp>
        <p:nvSpPr>
          <p:cNvPr id="3" name="Content Placeholder 2"/>
          <p:cNvSpPr>
            <a:spLocks noGrp="1"/>
          </p:cNvSpPr>
          <p:nvPr>
            <p:ph idx="1"/>
          </p:nvPr>
        </p:nvSpPr>
        <p:spPr/>
        <p:txBody>
          <a:bodyPr/>
          <a:lstStyle/>
          <a:p>
            <a:r>
              <a:rPr lang="en-US" dirty="0" smtClean="0"/>
              <a:t>BGP – Border Gateway Protocol is a path vector routing protocol that is used to connect</a:t>
            </a:r>
            <a:r>
              <a:rPr lang="en-US" baseline="0" dirty="0" smtClean="0"/>
              <a:t> autonomous systems to each other</a:t>
            </a:r>
          </a:p>
          <a:p>
            <a:r>
              <a:rPr lang="en-US" baseline="0" dirty="0" smtClean="0"/>
              <a:t>It is an interdomain routing protocol</a:t>
            </a:r>
          </a:p>
          <a:p>
            <a:r>
              <a:rPr lang="en-US" i="0" baseline="0" dirty="0" smtClean="0"/>
              <a:t>It is a standard</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3</a:t>
            </a:fld>
            <a:endParaRPr lang="en-US" dirty="0"/>
          </a:p>
        </p:txBody>
      </p:sp>
    </p:spTree>
    <p:extLst>
      <p:ext uri="{BB962C8B-B14F-4D97-AF65-F5344CB8AC3E}">
        <p14:creationId xmlns:p14="http://schemas.microsoft.com/office/powerpoint/2010/main" val="30538183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BGP Attributes</a:t>
            </a:r>
          </a:p>
        </p:txBody>
      </p:sp>
      <p:sp>
        <p:nvSpPr>
          <p:cNvPr id="3" name="Content Placeholder 2"/>
          <p:cNvSpPr>
            <a:spLocks noGrp="1"/>
          </p:cNvSpPr>
          <p:nvPr>
            <p:ph idx="1"/>
          </p:nvPr>
        </p:nvSpPr>
        <p:spPr/>
        <p:txBody>
          <a:bodyPr/>
          <a:lstStyle/>
          <a:p>
            <a:pPr rtl="0" fontAlgn="base"/>
            <a:r>
              <a:rPr lang="en-GB" sz="3200" dirty="0" smtClean="0">
                <a:solidFill>
                  <a:schemeClr val="tx1"/>
                </a:solidFill>
                <a:effectLst/>
                <a:latin typeface="+mn-lt"/>
                <a:ea typeface="+mn-ea"/>
                <a:cs typeface="+mn-cs"/>
              </a:rPr>
              <a:t>Transitive</a:t>
            </a:r>
          </a:p>
          <a:p>
            <a:pPr lvl="1" rtl="0" fontAlgn="base"/>
            <a:r>
              <a:rPr lang="en-GB" sz="2800" dirty="0" smtClean="0">
                <a:solidFill>
                  <a:schemeClr val="tx1"/>
                </a:solidFill>
                <a:effectLst/>
                <a:latin typeface="+mn-lt"/>
                <a:ea typeface="+mn-ea"/>
                <a:cs typeface="+mn-cs"/>
              </a:rPr>
              <a:t>The attribute forwarded to another BGP peer that may not be recognised by this peer</a:t>
            </a:r>
            <a:endParaRPr lang="en-US" dirty="0" smtClean="0">
              <a:effectLst/>
            </a:endParaRPr>
          </a:p>
          <a:p>
            <a:pPr rtl="0" fontAlgn="base"/>
            <a:r>
              <a:rPr lang="en-GB" sz="3200" dirty="0" smtClean="0">
                <a:solidFill>
                  <a:schemeClr val="tx1"/>
                </a:solidFill>
                <a:effectLst/>
                <a:latin typeface="+mn-lt"/>
                <a:ea typeface="+mn-ea"/>
                <a:cs typeface="+mn-cs"/>
              </a:rPr>
              <a:t>Non-transitive</a:t>
            </a:r>
          </a:p>
          <a:p>
            <a:pPr lvl="1" rtl="0" fontAlgn="base"/>
            <a:r>
              <a:rPr lang="en-GB" sz="2800" dirty="0" smtClean="0">
                <a:solidFill>
                  <a:schemeClr val="tx1"/>
                </a:solidFill>
                <a:effectLst/>
                <a:latin typeface="+mn-lt"/>
                <a:ea typeface="+mn-ea"/>
                <a:cs typeface="+mn-cs"/>
              </a:rPr>
              <a:t>The attribute not forwarded to another BGP peer</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30</a:t>
            </a:fld>
            <a:endParaRPr lang="en-US" dirty="0"/>
          </a:p>
        </p:txBody>
      </p:sp>
    </p:spTree>
    <p:extLst>
      <p:ext uri="{BB962C8B-B14F-4D97-AF65-F5344CB8AC3E}">
        <p14:creationId xmlns:p14="http://schemas.microsoft.com/office/powerpoint/2010/main" val="7592265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5601" name="Group 65"/>
          <p:cNvGraphicFramePr>
            <a:graphicFrameLocks noGrp="1"/>
          </p:cNvGraphicFramePr>
          <p:nvPr>
            <p:extLst>
              <p:ext uri="{D42A27DB-BD31-4B8C-83A1-F6EECF244321}">
                <p14:modId xmlns:p14="http://schemas.microsoft.com/office/powerpoint/2010/main" val="2617459578"/>
              </p:ext>
            </p:extLst>
          </p:nvPr>
        </p:nvGraphicFramePr>
        <p:xfrm>
          <a:off x="1146175" y="1752600"/>
          <a:ext cx="6837363" cy="4062416"/>
        </p:xfrm>
        <a:graphic>
          <a:graphicData uri="http://schemas.openxmlformats.org/drawingml/2006/table">
            <a:tbl>
              <a:tblPr/>
              <a:tblGrid>
                <a:gridCol w="614363"/>
                <a:gridCol w="1104900"/>
                <a:gridCol w="1296987"/>
                <a:gridCol w="3821113"/>
              </a:tblGrid>
              <a:tr h="13176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7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Type Code</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7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Name</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7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Category</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7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Description</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19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ORIGIN</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Well-known mandatory</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The AS that originated the routing information</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19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AS_PATH</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Well-known mandatory</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list of all ASs the routing information has transited</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19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3</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NEXT_HOP</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Well-known mandatory</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Specified the IP address of the next-hop router to the specified destination</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370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4</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MULTI_EXIT_DISC</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Optional non-transitive</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Used to determine the best exit/entry point to the same AS if multiple points exist</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19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5</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LOCAL_PREF</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Well-known discretionary</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Is used to set a preference of a route to a iBGP peer</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6</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ATOMIC_AGGREGATE</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Well-known discretionary</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Used to choose a less specific (shorter mask) route rather than a more specific (longer mask) when receiving overlapping routes from a BGP speaker</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7</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AGGREGATOR</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Optional transitive</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When a BGP peer perform route aggregation, it will include in the AGGREGATOR attribute its AS number and BGP Id </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8</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COMMUNITY</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Option transitive</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Specifies the communities a route belongs to. A community is a group of destinations that have a common attribute</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556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9</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ORIGINATOR_ID</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Optional non-transitive</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BGP speaker that has the role of Route reflector creates this attribute. A route reflector can advertise iBGP learned routes to other iBGP peers. This is not normally allowed</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19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10</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CLUSTER_LIST</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Optional non-transitive</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15000"/>
                        </a:lnSpc>
                        <a:spcBef>
                          <a:spcPct val="0"/>
                        </a:spcBef>
                        <a:spcAft>
                          <a:spcPct val="0"/>
                        </a:spcAft>
                        <a:buClrTx/>
                        <a:buSzTx/>
                        <a:buFontTx/>
                        <a:buNone/>
                        <a:tabLst/>
                      </a:pPr>
                      <a:r>
                        <a:rPr kumimoji="0" lang="en-GB" sz="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Used by a route reflector to specify the BGP peers that a part of its clients.</a:t>
                      </a:r>
                    </a:p>
                  </a:txBody>
                  <a:tcPr marL="46635" marR="466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Title 1"/>
          <p:cNvSpPr>
            <a:spLocks noGrp="1"/>
          </p:cNvSpPr>
          <p:nvPr>
            <p:ph type="title" idx="4294967295"/>
          </p:nvPr>
        </p:nvSpPr>
        <p:spPr/>
        <p:txBody>
          <a:bodyPr/>
          <a:lstStyle/>
          <a:p>
            <a:r>
              <a:rPr lang="en-US" dirty="0" smtClean="0"/>
              <a:t>BGP Attributes</a:t>
            </a:r>
            <a:endParaRPr lang="en-US" dirty="0"/>
          </a:p>
        </p:txBody>
      </p:sp>
      <p:sp>
        <p:nvSpPr>
          <p:cNvPr id="3" name="Footer Placeholder 2"/>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D72E7DE3-4388-4086-8021-81C8419E25E3}" type="slidenum">
              <a:rPr lang="en-US" smtClean="0"/>
              <a:pPr>
                <a:defRPr/>
              </a:pPr>
              <a:t>31</a:t>
            </a:fld>
            <a:endParaRPr lang="en-US" dirty="0"/>
          </a:p>
        </p:txBody>
      </p:sp>
    </p:spTree>
    <p:extLst>
      <p:ext uri="{BB962C8B-B14F-4D97-AF65-F5344CB8AC3E}">
        <p14:creationId xmlns:p14="http://schemas.microsoft.com/office/powerpoint/2010/main" val="6248012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3" name="Slide Number Placeholder 2"/>
          <p:cNvSpPr>
            <a:spLocks noGrp="1"/>
          </p:cNvSpPr>
          <p:nvPr>
            <p:ph type="sldNum" sz="quarter" idx="12"/>
          </p:nvPr>
        </p:nvSpPr>
        <p:spPr/>
        <p:txBody>
          <a:bodyPr/>
          <a:lstStyle/>
          <a:p>
            <a:pPr>
              <a:defRPr/>
            </a:pPr>
            <a:fld id="{D72E7DE3-4388-4086-8021-81C8419E25E3}" type="slidenum">
              <a:rPr lang="en-US" smtClean="0"/>
              <a:pPr>
                <a:defRPr/>
              </a:pPr>
              <a:t>32</a:t>
            </a:fld>
            <a:endParaRPr lang="en-US" dirty="0"/>
          </a:p>
        </p:txBody>
      </p:sp>
      <p:sp>
        <p:nvSpPr>
          <p:cNvPr id="4" name="Title 3"/>
          <p:cNvSpPr>
            <a:spLocks noGrp="1"/>
          </p:cNvSpPr>
          <p:nvPr>
            <p:ph type="title" idx="4294967295"/>
          </p:nvPr>
        </p:nvSpPr>
        <p:spPr/>
        <p:txBody>
          <a:bodyPr/>
          <a:lstStyle/>
          <a:p>
            <a:r>
              <a:rPr lang="en-US" dirty="0" smtClean="0"/>
              <a:t>Local Preference Attribute</a:t>
            </a:r>
            <a:endParaRPr lang="en-US" dirty="0"/>
          </a:p>
        </p:txBody>
      </p:sp>
      <p:sp>
        <p:nvSpPr>
          <p:cNvPr id="5" name="Text Placeholder 4"/>
          <p:cNvSpPr>
            <a:spLocks noGrp="1"/>
          </p:cNvSpPr>
          <p:nvPr>
            <p:ph type="body" idx="4294967295"/>
          </p:nvPr>
        </p:nvSpPr>
        <p:spPr/>
        <p:txBody>
          <a:bodyPr/>
          <a:lstStyle/>
          <a:p>
            <a:r>
              <a:rPr lang="en-US" dirty="0" smtClean="0"/>
              <a:t>The local </a:t>
            </a:r>
            <a:r>
              <a:rPr lang="en-US" dirty="0" err="1" smtClean="0"/>
              <a:t>pref</a:t>
            </a:r>
            <a:r>
              <a:rPr lang="en-US" dirty="0" smtClean="0"/>
              <a:t> attribute is used to force the selection of one path over another</a:t>
            </a:r>
          </a:p>
          <a:p>
            <a:r>
              <a:rPr lang="en-US" dirty="0" smtClean="0"/>
              <a:t>For</a:t>
            </a:r>
            <a:r>
              <a:rPr lang="en-US" baseline="0" dirty="0" smtClean="0"/>
              <a:t> example</a:t>
            </a:r>
            <a:endParaRPr lang="en-US" dirty="0"/>
          </a:p>
        </p:txBody>
      </p:sp>
    </p:spTree>
    <p:extLst>
      <p:ext uri="{BB962C8B-B14F-4D97-AF65-F5344CB8AC3E}">
        <p14:creationId xmlns:p14="http://schemas.microsoft.com/office/powerpoint/2010/main" val="42621430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Preference Attribute</a:t>
            </a:r>
            <a:endParaRPr lang="en-US" dirty="0"/>
          </a:p>
        </p:txBody>
      </p:sp>
      <p:sp>
        <p:nvSpPr>
          <p:cNvPr id="3" name="Content Placeholder 2"/>
          <p:cNvSpPr>
            <a:spLocks noGrp="1"/>
          </p:cNvSpPr>
          <p:nvPr>
            <p:ph idx="1"/>
          </p:nvPr>
        </p:nvSpPr>
        <p:spPr/>
        <p:txBody>
          <a:bodyPr/>
          <a:lstStyle/>
          <a:p>
            <a:pPr marL="0" indent="0">
              <a:buNone/>
            </a:pPr>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33</a:t>
            </a:fld>
            <a:endParaRPr lang="en-US" dirty="0"/>
          </a:p>
        </p:txBody>
      </p:sp>
      <p:pic>
        <p:nvPicPr>
          <p:cNvPr id="6" name="Picture 4" descr="Local_Preference"/>
          <p:cNvPicPr>
            <a:picLocks noChangeAspect="1" noChangeArrowheads="1"/>
          </p:cNvPicPr>
          <p:nvPr/>
        </p:nvPicPr>
        <p:blipFill>
          <a:blip r:embed="rId2"/>
          <a:srcRect/>
          <a:stretch>
            <a:fillRect/>
          </a:stretch>
        </p:blipFill>
        <p:spPr bwMode="auto">
          <a:xfrm>
            <a:off x="2112264" y="1600200"/>
            <a:ext cx="4923560" cy="4572000"/>
          </a:xfrm>
          <a:prstGeom prst="rect">
            <a:avLst/>
          </a:prstGeom>
          <a:noFill/>
        </p:spPr>
      </p:pic>
      <p:sp>
        <p:nvSpPr>
          <p:cNvPr id="7" name="Freeform 8"/>
          <p:cNvSpPr>
            <a:spLocks/>
          </p:cNvSpPr>
          <p:nvPr/>
        </p:nvSpPr>
        <p:spPr bwMode="auto">
          <a:xfrm>
            <a:off x="2489200" y="1978152"/>
            <a:ext cx="2463800" cy="3494087"/>
          </a:xfrm>
          <a:custGeom>
            <a:avLst/>
            <a:gdLst/>
            <a:ahLst/>
            <a:cxnLst>
              <a:cxn ang="0">
                <a:pos x="1378" y="2201"/>
              </a:cxn>
              <a:cxn ang="0">
                <a:pos x="1353" y="1961"/>
              </a:cxn>
              <a:cxn ang="0">
                <a:pos x="183" y="1591"/>
              </a:cxn>
              <a:cxn ang="0">
                <a:pos x="252" y="293"/>
              </a:cxn>
              <a:cxn ang="0">
                <a:pos x="905" y="0"/>
              </a:cxn>
            </a:cxnLst>
            <a:rect l="0" t="0" r="r" b="b"/>
            <a:pathLst>
              <a:path w="1552" h="2201">
                <a:moveTo>
                  <a:pt x="1378" y="2201"/>
                </a:moveTo>
                <a:cubicBezTo>
                  <a:pt x="1465" y="2132"/>
                  <a:pt x="1552" y="2063"/>
                  <a:pt x="1353" y="1961"/>
                </a:cubicBezTo>
                <a:cubicBezTo>
                  <a:pt x="1154" y="1859"/>
                  <a:pt x="366" y="1869"/>
                  <a:pt x="183" y="1591"/>
                </a:cubicBezTo>
                <a:cubicBezTo>
                  <a:pt x="0" y="1313"/>
                  <a:pt x="132" y="558"/>
                  <a:pt x="252" y="293"/>
                </a:cubicBezTo>
                <a:cubicBezTo>
                  <a:pt x="372" y="28"/>
                  <a:pt x="785" y="50"/>
                  <a:pt x="905" y="0"/>
                </a:cubicBezTo>
              </a:path>
            </a:pathLst>
          </a:custGeom>
          <a:noFill/>
          <a:ln w="9525">
            <a:solidFill>
              <a:schemeClr val="tx1"/>
            </a:solidFill>
            <a:round/>
            <a:headEnd/>
            <a:tailEnd type="triangle" w="med" len="med"/>
          </a:ln>
          <a:effectLst/>
        </p:spPr>
        <p:txBody>
          <a:bodyPr/>
          <a:lstStyle/>
          <a:p>
            <a:endParaRPr lang="en-US" dirty="0"/>
          </a:p>
        </p:txBody>
      </p:sp>
    </p:spTree>
    <p:extLst>
      <p:ext uri="{BB962C8B-B14F-4D97-AF65-F5344CB8AC3E}">
        <p14:creationId xmlns:p14="http://schemas.microsoft.com/office/powerpoint/2010/main" val="25251456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 Exit Attribute</a:t>
            </a:r>
            <a:endParaRPr lang="en-US" dirty="0"/>
          </a:p>
        </p:txBody>
      </p:sp>
      <p:sp>
        <p:nvSpPr>
          <p:cNvPr id="3" name="Content Placeholder 2"/>
          <p:cNvSpPr>
            <a:spLocks noGrp="1"/>
          </p:cNvSpPr>
          <p:nvPr>
            <p:ph idx="1"/>
          </p:nvPr>
        </p:nvSpPr>
        <p:spPr/>
        <p:txBody>
          <a:bodyPr/>
          <a:lstStyle/>
          <a:p>
            <a:r>
              <a:rPr lang="en-US" dirty="0" smtClean="0"/>
              <a:t>This attribute is used to select a faster path to the same place such as a T3 over a T1</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34</a:t>
            </a:fld>
            <a:endParaRPr lang="en-US" dirty="0"/>
          </a:p>
        </p:txBody>
      </p:sp>
    </p:spTree>
    <p:extLst>
      <p:ext uri="{BB962C8B-B14F-4D97-AF65-F5344CB8AC3E}">
        <p14:creationId xmlns:p14="http://schemas.microsoft.com/office/powerpoint/2010/main" val="12340554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 Exit Attribute</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35</a:t>
            </a:fld>
            <a:endParaRPr lang="en-US" dirty="0"/>
          </a:p>
        </p:txBody>
      </p:sp>
      <p:pic>
        <p:nvPicPr>
          <p:cNvPr id="6" name="Picture 4" descr="MED attribute 2"/>
          <p:cNvPicPr>
            <a:picLocks noChangeAspect="1" noChangeArrowheads="1"/>
          </p:cNvPicPr>
          <p:nvPr/>
        </p:nvPicPr>
        <p:blipFill>
          <a:blip r:embed="rId2"/>
          <a:srcRect/>
          <a:stretch>
            <a:fillRect/>
          </a:stretch>
        </p:blipFill>
        <p:spPr bwMode="auto">
          <a:xfrm>
            <a:off x="1866962" y="1638302"/>
            <a:ext cx="5295838" cy="4471797"/>
          </a:xfrm>
          <a:prstGeom prst="rect">
            <a:avLst/>
          </a:prstGeom>
          <a:noFill/>
        </p:spPr>
      </p:pic>
      <p:sp>
        <p:nvSpPr>
          <p:cNvPr id="7" name="Freeform 5"/>
          <p:cNvSpPr>
            <a:spLocks/>
          </p:cNvSpPr>
          <p:nvPr/>
        </p:nvSpPr>
        <p:spPr bwMode="auto">
          <a:xfrm>
            <a:off x="3065528" y="1638302"/>
            <a:ext cx="904143" cy="3693776"/>
          </a:xfrm>
          <a:custGeom>
            <a:avLst/>
            <a:gdLst/>
            <a:ahLst/>
            <a:cxnLst>
              <a:cxn ang="0">
                <a:pos x="528" y="0"/>
              </a:cxn>
              <a:cxn ang="0">
                <a:pos x="278" y="997"/>
              </a:cxn>
              <a:cxn ang="0">
                <a:pos x="20" y="2123"/>
              </a:cxn>
              <a:cxn ang="0">
                <a:pos x="399" y="2424"/>
              </a:cxn>
            </a:cxnLst>
            <a:rect l="0" t="0" r="r" b="b"/>
            <a:pathLst>
              <a:path w="528" h="2424">
                <a:moveTo>
                  <a:pt x="528" y="0"/>
                </a:moveTo>
                <a:cubicBezTo>
                  <a:pt x="445" y="321"/>
                  <a:pt x="363" y="643"/>
                  <a:pt x="278" y="997"/>
                </a:cubicBezTo>
                <a:cubicBezTo>
                  <a:pt x="193" y="1351"/>
                  <a:pt x="0" y="1885"/>
                  <a:pt x="20" y="2123"/>
                </a:cubicBezTo>
                <a:cubicBezTo>
                  <a:pt x="40" y="2361"/>
                  <a:pt x="330" y="2384"/>
                  <a:pt x="399" y="2424"/>
                </a:cubicBezTo>
              </a:path>
            </a:pathLst>
          </a:custGeom>
          <a:noFill/>
          <a:ln w="9525">
            <a:solidFill>
              <a:schemeClr val="tx1"/>
            </a:solidFill>
            <a:round/>
            <a:headEnd/>
            <a:tailEnd type="arrow" w="med" len="med"/>
          </a:ln>
          <a:effectLst/>
        </p:spPr>
        <p:txBody>
          <a:bodyPr/>
          <a:lstStyle/>
          <a:p>
            <a:endParaRPr lang="en-US" dirty="0"/>
          </a:p>
        </p:txBody>
      </p:sp>
    </p:spTree>
    <p:extLst>
      <p:ext uri="{BB962C8B-B14F-4D97-AF65-F5344CB8AC3E}">
        <p14:creationId xmlns:p14="http://schemas.microsoft.com/office/powerpoint/2010/main" val="31945058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1" name="Picture 2"/>
          <p:cNvPicPr>
            <a:picLocks noChangeAspect="1" noChangeArrowheads="1"/>
          </p:cNvPicPr>
          <p:nvPr/>
        </p:nvPicPr>
        <p:blipFill>
          <a:blip r:embed="rId2"/>
          <a:srcRect/>
          <a:stretch>
            <a:fillRect/>
          </a:stretch>
        </p:blipFill>
        <p:spPr bwMode="auto">
          <a:xfrm>
            <a:off x="1095375" y="1905000"/>
            <a:ext cx="6953250" cy="1914525"/>
          </a:xfrm>
          <a:prstGeom prst="rect">
            <a:avLst/>
          </a:prstGeom>
          <a:noFill/>
          <a:ln w="9525">
            <a:noFill/>
            <a:miter lim="800000"/>
            <a:headEnd/>
            <a:tailEnd/>
          </a:ln>
        </p:spPr>
      </p:pic>
      <p:sp>
        <p:nvSpPr>
          <p:cNvPr id="2" name="Title 1"/>
          <p:cNvSpPr>
            <a:spLocks noGrp="1"/>
          </p:cNvSpPr>
          <p:nvPr>
            <p:ph type="title" idx="4294967295"/>
          </p:nvPr>
        </p:nvSpPr>
        <p:spPr/>
        <p:txBody>
          <a:bodyPr/>
          <a:lstStyle/>
          <a:p>
            <a:r>
              <a:rPr lang="en-US" dirty="0" smtClean="0"/>
              <a:t>BGP Routing Process</a:t>
            </a:r>
            <a:endParaRPr lang="en-US" dirty="0"/>
          </a:p>
        </p:txBody>
      </p:sp>
      <p:sp>
        <p:nvSpPr>
          <p:cNvPr id="3" name="Footer Placeholder 2"/>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D72E7DE3-4388-4086-8021-81C8419E25E3}" type="slidenum">
              <a:rPr lang="en-US" smtClean="0"/>
              <a:pPr>
                <a:defRPr/>
              </a:pPr>
              <a:t>36</a:t>
            </a:fld>
            <a:endParaRPr lang="en-US" dirty="0"/>
          </a:p>
        </p:txBody>
      </p:sp>
    </p:spTree>
    <p:extLst>
      <p:ext uri="{BB962C8B-B14F-4D97-AF65-F5344CB8AC3E}">
        <p14:creationId xmlns:p14="http://schemas.microsoft.com/office/powerpoint/2010/main" val="42366784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5" name="Picture 2"/>
          <p:cNvPicPr>
            <a:picLocks noChangeAspect="1" noChangeArrowheads="1"/>
          </p:cNvPicPr>
          <p:nvPr/>
        </p:nvPicPr>
        <p:blipFill>
          <a:blip r:embed="rId2"/>
          <a:srcRect/>
          <a:stretch>
            <a:fillRect/>
          </a:stretch>
        </p:blipFill>
        <p:spPr bwMode="auto">
          <a:xfrm>
            <a:off x="1057275" y="1809750"/>
            <a:ext cx="7029450" cy="4210050"/>
          </a:xfrm>
          <a:prstGeom prst="rect">
            <a:avLst/>
          </a:prstGeom>
          <a:noFill/>
          <a:ln w="9525">
            <a:noFill/>
            <a:miter lim="800000"/>
            <a:headEnd/>
            <a:tailEnd/>
          </a:ln>
        </p:spPr>
      </p:pic>
      <p:sp>
        <p:nvSpPr>
          <p:cNvPr id="2" name="Title 1"/>
          <p:cNvSpPr>
            <a:spLocks noGrp="1"/>
          </p:cNvSpPr>
          <p:nvPr>
            <p:ph type="title" idx="4294967295"/>
          </p:nvPr>
        </p:nvSpPr>
        <p:spPr/>
        <p:txBody>
          <a:bodyPr/>
          <a:lstStyle/>
          <a:p>
            <a:r>
              <a:rPr lang="en-US" dirty="0" smtClean="0"/>
              <a:t>BGP Routing Process</a:t>
            </a:r>
            <a:endParaRPr lang="en-US" dirty="0"/>
          </a:p>
        </p:txBody>
      </p:sp>
      <p:sp>
        <p:nvSpPr>
          <p:cNvPr id="3" name="Footer Placeholder 2"/>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D72E7DE3-4388-4086-8021-81C8419E25E3}" type="slidenum">
              <a:rPr lang="en-US" smtClean="0"/>
              <a:pPr>
                <a:defRPr/>
              </a:pPr>
              <a:t>37</a:t>
            </a:fld>
            <a:endParaRPr lang="en-US" dirty="0"/>
          </a:p>
        </p:txBody>
      </p:sp>
    </p:spTree>
    <p:extLst>
      <p:ext uri="{BB962C8B-B14F-4D97-AF65-F5344CB8AC3E}">
        <p14:creationId xmlns:p14="http://schemas.microsoft.com/office/powerpoint/2010/main" val="103224211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09" name="Picture 2"/>
          <p:cNvPicPr>
            <a:picLocks noChangeAspect="1" noChangeArrowheads="1"/>
          </p:cNvPicPr>
          <p:nvPr/>
        </p:nvPicPr>
        <p:blipFill>
          <a:blip r:embed="rId2"/>
          <a:srcRect/>
          <a:stretch>
            <a:fillRect/>
          </a:stretch>
        </p:blipFill>
        <p:spPr bwMode="auto">
          <a:xfrm>
            <a:off x="1123950" y="1562100"/>
            <a:ext cx="6896100" cy="4381500"/>
          </a:xfrm>
          <a:prstGeom prst="rect">
            <a:avLst/>
          </a:prstGeom>
          <a:noFill/>
          <a:ln w="9525">
            <a:noFill/>
            <a:miter lim="800000"/>
            <a:headEnd/>
            <a:tailEnd/>
          </a:ln>
        </p:spPr>
      </p:pic>
      <p:sp>
        <p:nvSpPr>
          <p:cNvPr id="2" name="Title 1"/>
          <p:cNvSpPr>
            <a:spLocks noGrp="1"/>
          </p:cNvSpPr>
          <p:nvPr>
            <p:ph type="title" idx="4294967295"/>
          </p:nvPr>
        </p:nvSpPr>
        <p:spPr/>
        <p:txBody>
          <a:bodyPr/>
          <a:lstStyle/>
          <a:p>
            <a:r>
              <a:rPr lang="en-US" dirty="0" smtClean="0"/>
              <a:t>BGP Routing Process</a:t>
            </a:r>
            <a:endParaRPr lang="en-US" dirty="0"/>
          </a:p>
        </p:txBody>
      </p:sp>
      <p:sp>
        <p:nvSpPr>
          <p:cNvPr id="3" name="Footer Placeholder 2"/>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D72E7DE3-4388-4086-8021-81C8419E25E3}" type="slidenum">
              <a:rPr lang="en-US" smtClean="0"/>
              <a:pPr>
                <a:defRPr/>
              </a:pPr>
              <a:t>38</a:t>
            </a:fld>
            <a:endParaRPr lang="en-US" dirty="0"/>
          </a:p>
        </p:txBody>
      </p:sp>
    </p:spTree>
    <p:extLst>
      <p:ext uri="{BB962C8B-B14F-4D97-AF65-F5344CB8AC3E}">
        <p14:creationId xmlns:p14="http://schemas.microsoft.com/office/powerpoint/2010/main" val="46249121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3" name="Picture 1" descr="BGP Summary slide.PNG"/>
          <p:cNvPicPr>
            <a:picLocks noChangeAspect="1"/>
          </p:cNvPicPr>
          <p:nvPr/>
        </p:nvPicPr>
        <p:blipFill>
          <a:blip r:embed="rId2"/>
          <a:srcRect/>
          <a:stretch>
            <a:fillRect/>
          </a:stretch>
        </p:blipFill>
        <p:spPr bwMode="auto">
          <a:xfrm>
            <a:off x="1181100" y="1928813"/>
            <a:ext cx="6781800" cy="3000375"/>
          </a:xfrm>
          <a:prstGeom prst="rect">
            <a:avLst/>
          </a:prstGeom>
          <a:noFill/>
          <a:ln w="9525">
            <a:noFill/>
            <a:miter lim="800000"/>
            <a:headEnd/>
            <a:tailEnd/>
          </a:ln>
        </p:spPr>
      </p:pic>
      <p:sp>
        <p:nvSpPr>
          <p:cNvPr id="2" name="Title 1"/>
          <p:cNvSpPr>
            <a:spLocks noGrp="1"/>
          </p:cNvSpPr>
          <p:nvPr>
            <p:ph type="title" idx="4294967295"/>
          </p:nvPr>
        </p:nvSpPr>
        <p:spPr/>
        <p:txBody>
          <a:bodyPr/>
          <a:lstStyle/>
          <a:p>
            <a:r>
              <a:rPr lang="en-US" dirty="0" smtClean="0"/>
              <a:t>BGP Routing Process</a:t>
            </a:r>
            <a:endParaRPr lang="en-US" dirty="0"/>
          </a:p>
        </p:txBody>
      </p:sp>
      <p:sp>
        <p:nvSpPr>
          <p:cNvPr id="3" name="Footer Placeholder 2"/>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D72E7DE3-4388-4086-8021-81C8419E25E3}" type="slidenum">
              <a:rPr lang="en-US" smtClean="0"/>
              <a:pPr>
                <a:defRPr/>
              </a:pPr>
              <a:t>39</a:t>
            </a:fld>
            <a:endParaRPr lang="en-US" dirty="0"/>
          </a:p>
        </p:txBody>
      </p:sp>
    </p:spTree>
    <p:extLst>
      <p:ext uri="{BB962C8B-B14F-4D97-AF65-F5344CB8AC3E}">
        <p14:creationId xmlns:p14="http://schemas.microsoft.com/office/powerpoint/2010/main" val="4176862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BGP is Used</a:t>
            </a:r>
            <a:endParaRPr lang="en-US" dirty="0"/>
          </a:p>
        </p:txBody>
      </p:sp>
      <p:sp>
        <p:nvSpPr>
          <p:cNvPr id="3" name="Content Placeholder 2"/>
          <p:cNvSpPr>
            <a:spLocks noGrp="1"/>
          </p:cNvSpPr>
          <p:nvPr>
            <p:ph idx="1"/>
          </p:nvPr>
        </p:nvSpPr>
        <p:spPr/>
        <p:txBody>
          <a:bodyPr/>
          <a:lstStyle/>
          <a:p>
            <a:r>
              <a:rPr lang="en-US" dirty="0" smtClean="0"/>
              <a:t>BGP is an exterior or interdomian</a:t>
            </a:r>
            <a:r>
              <a:rPr lang="en-US" baseline="0" dirty="0" smtClean="0"/>
              <a:t> routing protocol</a:t>
            </a:r>
          </a:p>
          <a:p>
            <a:r>
              <a:rPr lang="en-US" baseline="0" dirty="0" smtClean="0"/>
              <a:t>This means it is used to route between autonomous systems</a:t>
            </a:r>
          </a:p>
          <a:p>
            <a:r>
              <a:rPr lang="en-US" baseline="0" dirty="0" smtClean="0"/>
              <a:t>What is an autonomous system or AS</a:t>
            </a:r>
          </a:p>
          <a:p>
            <a:r>
              <a:rPr lang="en-US" baseline="0" dirty="0" smtClean="0"/>
              <a:t>RFC 4271 defines it this way</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a:t>
            </a:fld>
            <a:endParaRPr lang="en-US" dirty="0"/>
          </a:p>
        </p:txBody>
      </p:sp>
    </p:spTree>
    <p:extLst>
      <p:ext uri="{BB962C8B-B14F-4D97-AF65-F5344CB8AC3E}">
        <p14:creationId xmlns:p14="http://schemas.microsoft.com/office/powerpoint/2010/main" val="5624686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7" name="Picture 4"/>
          <p:cNvPicPr>
            <a:picLocks noChangeAspect="1" noChangeArrowheads="1"/>
          </p:cNvPicPr>
          <p:nvPr/>
        </p:nvPicPr>
        <p:blipFill>
          <a:blip r:embed="rId2"/>
          <a:srcRect/>
          <a:stretch>
            <a:fillRect/>
          </a:stretch>
        </p:blipFill>
        <p:spPr bwMode="auto">
          <a:xfrm>
            <a:off x="1190209" y="1759390"/>
            <a:ext cx="6582191" cy="4031810"/>
          </a:xfrm>
          <a:prstGeom prst="rect">
            <a:avLst/>
          </a:prstGeom>
          <a:noFill/>
          <a:ln w="9525">
            <a:noFill/>
            <a:miter lim="800000"/>
            <a:headEnd/>
            <a:tailEnd/>
          </a:ln>
        </p:spPr>
      </p:pic>
      <p:sp>
        <p:nvSpPr>
          <p:cNvPr id="2" name="Title 1"/>
          <p:cNvSpPr>
            <a:spLocks noGrp="1"/>
          </p:cNvSpPr>
          <p:nvPr>
            <p:ph type="title" idx="4294967295"/>
          </p:nvPr>
        </p:nvSpPr>
        <p:spPr/>
        <p:txBody>
          <a:bodyPr/>
          <a:lstStyle/>
          <a:p>
            <a:r>
              <a:rPr lang="en-US" dirty="0" smtClean="0"/>
              <a:t>Example BGP Configuration</a:t>
            </a:r>
            <a:endParaRPr lang="en-US" dirty="0"/>
          </a:p>
        </p:txBody>
      </p:sp>
      <p:sp>
        <p:nvSpPr>
          <p:cNvPr id="3" name="Footer Placeholder 2"/>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D72E7DE3-4388-4086-8021-81C8419E25E3}" type="slidenum">
              <a:rPr lang="en-US" smtClean="0"/>
              <a:pPr>
                <a:defRPr/>
              </a:pPr>
              <a:t>40</a:t>
            </a:fld>
            <a:endParaRPr lang="en-US" dirty="0"/>
          </a:p>
        </p:txBody>
      </p:sp>
    </p:spTree>
    <p:extLst>
      <p:ext uri="{BB962C8B-B14F-4D97-AF65-F5344CB8AC3E}">
        <p14:creationId xmlns:p14="http://schemas.microsoft.com/office/powerpoint/2010/main" val="1546724425"/>
      </p:ext>
    </p:extLst>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xt Box 4"/>
          <p:cNvSpPr txBox="1">
            <a:spLocks noChangeArrowheads="1"/>
          </p:cNvSpPr>
          <p:nvPr/>
        </p:nvSpPr>
        <p:spPr bwMode="auto">
          <a:xfrm>
            <a:off x="1119188" y="1647885"/>
            <a:ext cx="7356475" cy="4524315"/>
          </a:xfrm>
          <a:prstGeom prst="rect">
            <a:avLst/>
          </a:prstGeom>
          <a:noFill/>
          <a:ln w="9525">
            <a:noFill/>
            <a:miter lim="800000"/>
            <a:headEnd/>
            <a:tailEnd/>
          </a:ln>
        </p:spPr>
        <p:txBody>
          <a:bodyPr>
            <a:spAutoFit/>
          </a:bodyPr>
          <a:lstStyle/>
          <a:p>
            <a:pPr marL="450850" indent="-450850">
              <a:spcBef>
                <a:spcPct val="50000"/>
              </a:spcBef>
            </a:pPr>
            <a:r>
              <a:rPr lang="en-GB" dirty="0" smtClean="0"/>
              <a:t>BORDER</a:t>
            </a:r>
            <a:endParaRPr lang="en-GB" dirty="0"/>
          </a:p>
          <a:p>
            <a:pPr marL="450850" indent="-450850">
              <a:spcBef>
                <a:spcPct val="50000"/>
              </a:spcBef>
            </a:pPr>
            <a:r>
              <a:rPr lang="en-GB" dirty="0"/>
              <a:t>       router bgp 100</a:t>
            </a:r>
          </a:p>
          <a:p>
            <a:pPr marL="450850" indent="-450850">
              <a:spcBef>
                <a:spcPct val="50000"/>
              </a:spcBef>
            </a:pPr>
            <a:r>
              <a:rPr lang="en-GB" dirty="0"/>
              <a:t>	neighbor 200.200.200.2 remote-as 200</a:t>
            </a:r>
          </a:p>
          <a:p>
            <a:pPr marL="450850" indent="-450850">
              <a:spcBef>
                <a:spcPct val="50000"/>
              </a:spcBef>
            </a:pPr>
            <a:r>
              <a:rPr lang="en-GB" dirty="0"/>
              <a:t>	network 192.168.1.0 </a:t>
            </a:r>
          </a:p>
          <a:p>
            <a:pPr marL="450850" indent="-450850">
              <a:spcBef>
                <a:spcPct val="50000"/>
              </a:spcBef>
            </a:pPr>
            <a:endParaRPr lang="en-GB" dirty="0"/>
          </a:p>
          <a:p>
            <a:pPr marL="450850" indent="-450850">
              <a:spcBef>
                <a:spcPct val="50000"/>
              </a:spcBef>
            </a:pPr>
            <a:r>
              <a:rPr lang="en-GB" dirty="0"/>
              <a:t>ISP</a:t>
            </a:r>
          </a:p>
          <a:p>
            <a:pPr marL="450850" indent="-450850">
              <a:spcBef>
                <a:spcPct val="50000"/>
              </a:spcBef>
            </a:pPr>
            <a:r>
              <a:rPr lang="en-GB" dirty="0"/>
              <a:t>	router bgp 200</a:t>
            </a:r>
          </a:p>
          <a:p>
            <a:pPr marL="450850" indent="-450850">
              <a:spcBef>
                <a:spcPct val="50000"/>
              </a:spcBef>
            </a:pPr>
            <a:r>
              <a:rPr lang="en-GB" dirty="0"/>
              <a:t>	neighbor 200.200.200.1 remote-as 100</a:t>
            </a:r>
          </a:p>
          <a:p>
            <a:pPr marL="450850" indent="-450850">
              <a:spcBef>
                <a:spcPct val="50000"/>
              </a:spcBef>
            </a:pPr>
            <a:r>
              <a:rPr lang="en-GB" dirty="0"/>
              <a:t>	network 194.82.46.0</a:t>
            </a:r>
          </a:p>
          <a:p>
            <a:pPr marL="450850" indent="-450850">
              <a:spcBef>
                <a:spcPct val="50000"/>
              </a:spcBef>
            </a:pPr>
            <a:endParaRPr lang="en-GB" dirty="0"/>
          </a:p>
          <a:p>
            <a:pPr marL="450850" indent="-450850">
              <a:spcBef>
                <a:spcPct val="50000"/>
              </a:spcBef>
            </a:pPr>
            <a:endParaRPr lang="en-GB" dirty="0"/>
          </a:p>
        </p:txBody>
      </p:sp>
      <p:sp>
        <p:nvSpPr>
          <p:cNvPr id="71682" name="Line 5"/>
          <p:cNvSpPr>
            <a:spLocks noChangeShapeType="1"/>
          </p:cNvSpPr>
          <p:nvPr/>
        </p:nvSpPr>
        <p:spPr bwMode="auto">
          <a:xfrm flipH="1">
            <a:off x="3118643" y="1831976"/>
            <a:ext cx="1343819" cy="376237"/>
          </a:xfrm>
          <a:prstGeom prst="line">
            <a:avLst/>
          </a:prstGeom>
          <a:noFill/>
          <a:ln w="9525">
            <a:solidFill>
              <a:schemeClr val="tx1"/>
            </a:solidFill>
            <a:round/>
            <a:headEnd/>
            <a:tailEnd type="triangle" w="med" len="med"/>
          </a:ln>
        </p:spPr>
        <p:txBody>
          <a:bodyPr/>
          <a:lstStyle/>
          <a:p>
            <a:endParaRPr lang="en-US" dirty="0"/>
          </a:p>
        </p:txBody>
      </p:sp>
      <p:sp>
        <p:nvSpPr>
          <p:cNvPr id="71683" name="Text Box 6"/>
          <p:cNvSpPr txBox="1">
            <a:spLocks noChangeArrowheads="1"/>
          </p:cNvSpPr>
          <p:nvPr/>
        </p:nvSpPr>
        <p:spPr bwMode="auto">
          <a:xfrm>
            <a:off x="4462463" y="1746250"/>
            <a:ext cx="4013200" cy="336550"/>
          </a:xfrm>
          <a:prstGeom prst="rect">
            <a:avLst/>
          </a:prstGeom>
          <a:noFill/>
          <a:ln w="9525">
            <a:noFill/>
            <a:miter lim="800000"/>
            <a:headEnd/>
            <a:tailEnd/>
          </a:ln>
        </p:spPr>
        <p:txBody>
          <a:bodyPr>
            <a:spAutoFit/>
          </a:bodyPr>
          <a:lstStyle/>
          <a:p>
            <a:pPr>
              <a:spcBef>
                <a:spcPct val="50000"/>
              </a:spcBef>
            </a:pPr>
            <a:r>
              <a:rPr lang="en-GB" sz="1600" dirty="0">
                <a:solidFill>
                  <a:srgbClr val="FF3300"/>
                </a:solidFill>
              </a:rPr>
              <a:t>Specifies the AS this router belongs to</a:t>
            </a:r>
          </a:p>
        </p:txBody>
      </p:sp>
      <p:sp>
        <p:nvSpPr>
          <p:cNvPr id="71684" name="Text Box 8"/>
          <p:cNvSpPr txBox="1">
            <a:spLocks noChangeArrowheads="1"/>
          </p:cNvSpPr>
          <p:nvPr/>
        </p:nvSpPr>
        <p:spPr bwMode="auto">
          <a:xfrm>
            <a:off x="4667250" y="2082800"/>
            <a:ext cx="3808413" cy="581025"/>
          </a:xfrm>
          <a:prstGeom prst="rect">
            <a:avLst/>
          </a:prstGeom>
          <a:noFill/>
          <a:ln w="9525">
            <a:noFill/>
            <a:miter lim="800000"/>
            <a:headEnd/>
            <a:tailEnd/>
          </a:ln>
        </p:spPr>
        <p:txBody>
          <a:bodyPr>
            <a:spAutoFit/>
          </a:bodyPr>
          <a:lstStyle/>
          <a:p>
            <a:pPr>
              <a:spcBef>
                <a:spcPct val="50000"/>
              </a:spcBef>
            </a:pPr>
            <a:r>
              <a:rPr lang="en-GB" sz="1600" dirty="0">
                <a:solidFill>
                  <a:srgbClr val="FF3300"/>
                </a:solidFill>
              </a:rPr>
              <a:t>Specifies the IP address of the remote AS and its AS number</a:t>
            </a:r>
          </a:p>
        </p:txBody>
      </p:sp>
      <p:sp>
        <p:nvSpPr>
          <p:cNvPr id="71685" name="Line 10"/>
          <p:cNvSpPr>
            <a:spLocks noChangeShapeType="1"/>
          </p:cNvSpPr>
          <p:nvPr/>
        </p:nvSpPr>
        <p:spPr bwMode="auto">
          <a:xfrm flipH="1">
            <a:off x="4184650" y="2286000"/>
            <a:ext cx="463550" cy="166687"/>
          </a:xfrm>
          <a:prstGeom prst="line">
            <a:avLst/>
          </a:prstGeom>
          <a:noFill/>
          <a:ln w="9525">
            <a:solidFill>
              <a:schemeClr val="tx1"/>
            </a:solidFill>
            <a:round/>
            <a:headEnd/>
            <a:tailEnd type="triangle" w="med" len="med"/>
          </a:ln>
        </p:spPr>
        <p:txBody>
          <a:bodyPr/>
          <a:lstStyle/>
          <a:p>
            <a:endParaRPr lang="en-US" dirty="0"/>
          </a:p>
        </p:txBody>
      </p:sp>
      <p:sp>
        <p:nvSpPr>
          <p:cNvPr id="71686" name="Line 11"/>
          <p:cNvSpPr>
            <a:spLocks noChangeShapeType="1"/>
          </p:cNvSpPr>
          <p:nvPr/>
        </p:nvSpPr>
        <p:spPr bwMode="auto">
          <a:xfrm flipH="1">
            <a:off x="5638800" y="2590800"/>
            <a:ext cx="598488" cy="73025"/>
          </a:xfrm>
          <a:prstGeom prst="line">
            <a:avLst/>
          </a:prstGeom>
          <a:noFill/>
          <a:ln w="9525">
            <a:solidFill>
              <a:schemeClr val="tx1"/>
            </a:solidFill>
            <a:round/>
            <a:headEnd/>
            <a:tailEnd type="triangle" w="med" len="med"/>
          </a:ln>
        </p:spPr>
        <p:txBody>
          <a:bodyPr/>
          <a:lstStyle/>
          <a:p>
            <a:endParaRPr lang="en-US" dirty="0"/>
          </a:p>
        </p:txBody>
      </p:sp>
      <p:sp>
        <p:nvSpPr>
          <p:cNvPr id="71687" name="Text Box 12"/>
          <p:cNvSpPr txBox="1">
            <a:spLocks noChangeArrowheads="1"/>
          </p:cNvSpPr>
          <p:nvPr/>
        </p:nvSpPr>
        <p:spPr bwMode="auto">
          <a:xfrm>
            <a:off x="5281613" y="3343275"/>
            <a:ext cx="3194050" cy="581025"/>
          </a:xfrm>
          <a:prstGeom prst="rect">
            <a:avLst/>
          </a:prstGeom>
          <a:noFill/>
          <a:ln w="9525">
            <a:noFill/>
            <a:miter lim="800000"/>
            <a:headEnd/>
            <a:tailEnd/>
          </a:ln>
        </p:spPr>
        <p:txBody>
          <a:bodyPr>
            <a:spAutoFit/>
          </a:bodyPr>
          <a:lstStyle/>
          <a:p>
            <a:pPr>
              <a:spcBef>
                <a:spcPct val="50000"/>
              </a:spcBef>
            </a:pPr>
            <a:r>
              <a:rPr lang="en-GB" sz="1600" dirty="0">
                <a:solidFill>
                  <a:srgbClr val="FF3300"/>
                </a:solidFill>
              </a:rPr>
              <a:t>Specifies the network to be advertised</a:t>
            </a:r>
          </a:p>
        </p:txBody>
      </p:sp>
      <p:sp>
        <p:nvSpPr>
          <p:cNvPr id="71688" name="Line 14"/>
          <p:cNvSpPr>
            <a:spLocks noChangeShapeType="1"/>
          </p:cNvSpPr>
          <p:nvPr/>
        </p:nvSpPr>
        <p:spPr bwMode="auto">
          <a:xfrm flipH="1" flipV="1">
            <a:off x="3962400" y="3200400"/>
            <a:ext cx="1282700" cy="355600"/>
          </a:xfrm>
          <a:prstGeom prst="line">
            <a:avLst/>
          </a:prstGeom>
          <a:noFill/>
          <a:ln w="9525">
            <a:solidFill>
              <a:schemeClr val="tx1"/>
            </a:solidFill>
            <a:round/>
            <a:headEnd/>
            <a:tailEnd type="triangle" w="med" len="med"/>
          </a:ln>
        </p:spPr>
        <p:txBody>
          <a:bodyPr/>
          <a:lstStyle/>
          <a:p>
            <a:endParaRPr lang="en-US" dirty="0"/>
          </a:p>
        </p:txBody>
      </p:sp>
      <p:sp>
        <p:nvSpPr>
          <p:cNvPr id="2" name="Title 1"/>
          <p:cNvSpPr>
            <a:spLocks noGrp="1"/>
          </p:cNvSpPr>
          <p:nvPr>
            <p:ph type="title" idx="4294967295"/>
          </p:nvPr>
        </p:nvSpPr>
        <p:spPr/>
        <p:txBody>
          <a:bodyPr/>
          <a:lstStyle/>
          <a:p>
            <a:r>
              <a:rPr lang="en-US" dirty="0" smtClean="0"/>
              <a:t>Example BGP Configuration</a:t>
            </a:r>
            <a:endParaRPr lang="en-US" dirty="0"/>
          </a:p>
        </p:txBody>
      </p:sp>
      <p:sp>
        <p:nvSpPr>
          <p:cNvPr id="3" name="Footer Placeholder 2"/>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D72E7DE3-4388-4086-8021-81C8419E25E3}" type="slidenum">
              <a:rPr lang="en-US" smtClean="0"/>
              <a:pPr>
                <a:defRPr/>
              </a:pPr>
              <a:t>41</a:t>
            </a:fld>
            <a:endParaRPr lang="en-US" dirty="0"/>
          </a:p>
        </p:txBody>
      </p:sp>
    </p:spTree>
    <p:extLst>
      <p:ext uri="{BB962C8B-B14F-4D97-AF65-F5344CB8AC3E}">
        <p14:creationId xmlns:p14="http://schemas.microsoft.com/office/powerpoint/2010/main" val="3766498747"/>
      </p:ext>
    </p:extLst>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BGP Network</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42</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031" t="32222" r="37343" b="29445"/>
          <a:stretch/>
        </p:blipFill>
        <p:spPr bwMode="auto">
          <a:xfrm>
            <a:off x="457200" y="1671862"/>
            <a:ext cx="8232829" cy="3890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252322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 Configuration</a:t>
            </a:r>
            <a:endParaRPr lang="en-US" dirty="0"/>
          </a:p>
        </p:txBody>
      </p:sp>
      <p:sp>
        <p:nvSpPr>
          <p:cNvPr id="3" name="Content Placeholder 2"/>
          <p:cNvSpPr>
            <a:spLocks noGrp="1"/>
          </p:cNvSpPr>
          <p:nvPr>
            <p:ph idx="1"/>
          </p:nvPr>
        </p:nvSpPr>
        <p:spPr/>
        <p:txBody>
          <a:bodyPr/>
          <a:lstStyle/>
          <a:p>
            <a:r>
              <a:rPr lang="en-US" dirty="0" smtClean="0"/>
              <a:t>enable</a:t>
            </a:r>
          </a:p>
          <a:p>
            <a:r>
              <a:rPr lang="en-US" dirty="0" smtClean="0"/>
              <a:t>config t</a:t>
            </a:r>
          </a:p>
          <a:p>
            <a:r>
              <a:rPr lang="en-US" dirty="0" smtClean="0"/>
              <a:t>int s0/0/0</a:t>
            </a:r>
          </a:p>
          <a:p>
            <a:r>
              <a:rPr lang="en-US" dirty="0" smtClean="0"/>
              <a:t>ip address 192.168.2.1 255.255.255.0</a:t>
            </a:r>
          </a:p>
          <a:p>
            <a:r>
              <a:rPr lang="en-US" dirty="0" smtClean="0"/>
              <a:t>no shutdown</a:t>
            </a:r>
          </a:p>
          <a:p>
            <a:r>
              <a:rPr lang="en-US" dirty="0" smtClean="0"/>
              <a:t>exit</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43</a:t>
            </a:fld>
            <a:endParaRPr lang="en-US" dirty="0"/>
          </a:p>
        </p:txBody>
      </p:sp>
    </p:spTree>
    <p:extLst>
      <p:ext uri="{BB962C8B-B14F-4D97-AF65-F5344CB8AC3E}">
        <p14:creationId xmlns:p14="http://schemas.microsoft.com/office/powerpoint/2010/main" val="263425972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 Configuration</a:t>
            </a:r>
            <a:endParaRPr lang="en-US" dirty="0"/>
          </a:p>
        </p:txBody>
      </p:sp>
      <p:sp>
        <p:nvSpPr>
          <p:cNvPr id="3" name="Content Placeholder 2"/>
          <p:cNvSpPr>
            <a:spLocks noGrp="1"/>
          </p:cNvSpPr>
          <p:nvPr>
            <p:ph idx="1"/>
          </p:nvPr>
        </p:nvSpPr>
        <p:spPr/>
        <p:txBody>
          <a:bodyPr/>
          <a:lstStyle/>
          <a:p>
            <a:r>
              <a:rPr lang="en-US" dirty="0" smtClean="0"/>
              <a:t>router bgp 100</a:t>
            </a:r>
          </a:p>
          <a:p>
            <a:r>
              <a:rPr lang="en-US" dirty="0" smtClean="0"/>
              <a:t>neighbor 192.168.2.2 remote-as 200</a:t>
            </a:r>
          </a:p>
          <a:p>
            <a:r>
              <a:rPr lang="en-US" dirty="0" smtClean="0"/>
              <a:t>end</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44</a:t>
            </a:fld>
            <a:endParaRPr lang="en-US" dirty="0"/>
          </a:p>
        </p:txBody>
      </p:sp>
    </p:spTree>
    <p:extLst>
      <p:ext uri="{BB962C8B-B14F-4D97-AF65-F5344CB8AC3E}">
        <p14:creationId xmlns:p14="http://schemas.microsoft.com/office/powerpoint/2010/main" val="77755972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 Configuration</a:t>
            </a:r>
            <a:endParaRPr lang="en-US" dirty="0"/>
          </a:p>
        </p:txBody>
      </p:sp>
      <p:sp>
        <p:nvSpPr>
          <p:cNvPr id="3" name="Content Placeholder 2"/>
          <p:cNvSpPr>
            <a:spLocks noGrp="1"/>
          </p:cNvSpPr>
          <p:nvPr>
            <p:ph idx="1"/>
          </p:nvPr>
        </p:nvSpPr>
        <p:spPr/>
        <p:txBody>
          <a:bodyPr/>
          <a:lstStyle/>
          <a:p>
            <a:r>
              <a:rPr lang="en-US" dirty="0" smtClean="0"/>
              <a:t>enable</a:t>
            </a:r>
          </a:p>
          <a:p>
            <a:r>
              <a:rPr lang="en-US" dirty="0" smtClean="0"/>
              <a:t>config t</a:t>
            </a:r>
          </a:p>
          <a:p>
            <a:r>
              <a:rPr lang="en-US" dirty="0" smtClean="0"/>
              <a:t>int s0/0/0</a:t>
            </a:r>
          </a:p>
          <a:p>
            <a:r>
              <a:rPr lang="en-US" dirty="0" smtClean="0"/>
              <a:t>ip address 192.168.2.2 255.255.255.0</a:t>
            </a:r>
          </a:p>
          <a:p>
            <a:r>
              <a:rPr lang="en-US" dirty="0" smtClean="0"/>
              <a:t>no shutdown</a:t>
            </a:r>
          </a:p>
          <a:p>
            <a:r>
              <a:rPr lang="en-US" dirty="0" smtClean="0"/>
              <a:t>exit</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45</a:t>
            </a:fld>
            <a:endParaRPr lang="en-US" dirty="0"/>
          </a:p>
        </p:txBody>
      </p:sp>
    </p:spTree>
    <p:extLst>
      <p:ext uri="{BB962C8B-B14F-4D97-AF65-F5344CB8AC3E}">
        <p14:creationId xmlns:p14="http://schemas.microsoft.com/office/powerpoint/2010/main" val="68476231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 Configuration</a:t>
            </a:r>
            <a:endParaRPr lang="en-US" dirty="0"/>
          </a:p>
        </p:txBody>
      </p:sp>
      <p:sp>
        <p:nvSpPr>
          <p:cNvPr id="3" name="Content Placeholder 2"/>
          <p:cNvSpPr>
            <a:spLocks noGrp="1"/>
          </p:cNvSpPr>
          <p:nvPr>
            <p:ph idx="1"/>
          </p:nvPr>
        </p:nvSpPr>
        <p:spPr/>
        <p:txBody>
          <a:bodyPr/>
          <a:lstStyle/>
          <a:p>
            <a:r>
              <a:rPr lang="en-US" dirty="0" smtClean="0"/>
              <a:t>router bgp 200</a:t>
            </a:r>
          </a:p>
          <a:p>
            <a:r>
              <a:rPr lang="en-US" dirty="0" smtClean="0"/>
              <a:t>neighbor 192.168.2.1 remote-as 100</a:t>
            </a:r>
          </a:p>
          <a:p>
            <a:r>
              <a:rPr lang="en-US" dirty="0" smtClean="0"/>
              <a:t>end</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46</a:t>
            </a:fld>
            <a:endParaRPr lang="en-US" dirty="0"/>
          </a:p>
        </p:txBody>
      </p:sp>
    </p:spTree>
    <p:extLst>
      <p:ext uri="{BB962C8B-B14F-4D97-AF65-F5344CB8AC3E}">
        <p14:creationId xmlns:p14="http://schemas.microsoft.com/office/powerpoint/2010/main" val="70308027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BGP Commands</a:t>
            </a:r>
            <a:endParaRPr lang="en-US" dirty="0"/>
          </a:p>
        </p:txBody>
      </p:sp>
      <p:sp>
        <p:nvSpPr>
          <p:cNvPr id="3" name="Content Placeholder 2"/>
          <p:cNvSpPr>
            <a:spLocks noGrp="1"/>
          </p:cNvSpPr>
          <p:nvPr>
            <p:ph idx="1"/>
          </p:nvPr>
        </p:nvSpPr>
        <p:spPr/>
        <p:txBody>
          <a:bodyPr/>
          <a:lstStyle/>
          <a:p>
            <a:r>
              <a:rPr lang="en-US" dirty="0" smtClean="0"/>
              <a:t>What do these various commands do</a:t>
            </a:r>
          </a:p>
          <a:p>
            <a:r>
              <a:rPr lang="en-US" dirty="0" smtClean="0"/>
              <a:t>Let’s see what the Cisco BSCI book says</a:t>
            </a:r>
            <a:r>
              <a:rPr lang="en-US" baseline="0" dirty="0" smtClean="0"/>
              <a:t> about these</a:t>
            </a:r>
            <a:endParaRPr lang="en-US" dirty="0" smtClean="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47</a:t>
            </a:fld>
            <a:endParaRPr lang="en-US" dirty="0"/>
          </a:p>
        </p:txBody>
      </p:sp>
    </p:spTree>
    <p:extLst>
      <p:ext uri="{BB962C8B-B14F-4D97-AF65-F5344CB8AC3E}">
        <p14:creationId xmlns:p14="http://schemas.microsoft.com/office/powerpoint/2010/main" val="361504964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626" name="Rectangle 2"/>
          <p:cNvSpPr>
            <a:spLocks noGrp="1" noChangeArrowheads="1"/>
          </p:cNvSpPr>
          <p:nvPr>
            <p:ph type="title"/>
          </p:nvPr>
        </p:nvSpPr>
        <p:spPr/>
        <p:txBody>
          <a:bodyPr/>
          <a:lstStyle/>
          <a:p>
            <a:r>
              <a:rPr lang="en-US" dirty="0"/>
              <a:t>BGP Commands</a:t>
            </a:r>
          </a:p>
        </p:txBody>
      </p:sp>
      <p:sp>
        <p:nvSpPr>
          <p:cNvPr id="922627" name="Rectangle 3"/>
          <p:cNvSpPr>
            <a:spLocks noChangeArrowheads="1"/>
          </p:cNvSpPr>
          <p:nvPr/>
        </p:nvSpPr>
        <p:spPr bwMode="auto">
          <a:xfrm>
            <a:off x="752475" y="1714500"/>
            <a:ext cx="7910513" cy="395288"/>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lIns="92075" tIns="46038" rIns="92075" bIns="46038">
            <a:spAutoFit/>
          </a:bodyPr>
          <a:lstStyle/>
          <a:p>
            <a:pPr algn="l">
              <a:lnSpc>
                <a:spcPct val="100000"/>
              </a:lnSpc>
            </a:pPr>
            <a:r>
              <a:rPr lang="en-US" sz="1800" b="1" dirty="0">
                <a:solidFill>
                  <a:srgbClr val="000000"/>
                </a:solidFill>
                <a:latin typeface="Courier New" pitchFamily="49" charset="0"/>
              </a:rPr>
              <a:t>router bgp </a:t>
            </a:r>
            <a:r>
              <a:rPr lang="en-US" sz="1800" b="1" i="1" dirty="0">
                <a:solidFill>
                  <a:srgbClr val="000000"/>
                </a:solidFill>
                <a:latin typeface="Courier New" pitchFamily="49" charset="0"/>
              </a:rPr>
              <a:t>autonomous-system</a:t>
            </a:r>
            <a:endParaRPr lang="en-GB" sz="1800" b="1" i="1" dirty="0">
              <a:solidFill>
                <a:srgbClr val="000000"/>
              </a:solidFill>
              <a:latin typeface="Courier New" pitchFamily="49" charset="0"/>
            </a:endParaRPr>
          </a:p>
        </p:txBody>
      </p:sp>
      <p:sp>
        <p:nvSpPr>
          <p:cNvPr id="922628" name="Rectangle 4"/>
          <p:cNvSpPr>
            <a:spLocks noChangeArrowheads="1"/>
          </p:cNvSpPr>
          <p:nvPr/>
        </p:nvSpPr>
        <p:spPr bwMode="auto">
          <a:xfrm>
            <a:off x="657225" y="1370013"/>
            <a:ext cx="24860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l">
              <a:lnSpc>
                <a:spcPct val="100000"/>
              </a:lnSpc>
              <a:spcBef>
                <a:spcPct val="20000"/>
              </a:spcBef>
            </a:pPr>
            <a:r>
              <a:rPr lang="en-GB" sz="1800" b="1" dirty="0">
                <a:latin typeface="Courier New" pitchFamily="49" charset="0"/>
              </a:rPr>
              <a:t>Router(config)#</a:t>
            </a:r>
          </a:p>
        </p:txBody>
      </p:sp>
      <p:sp>
        <p:nvSpPr>
          <p:cNvPr id="922629" name="Text Box 5"/>
          <p:cNvSpPr txBox="1">
            <a:spLocks noChangeArrowheads="1"/>
          </p:cNvSpPr>
          <p:nvPr/>
        </p:nvSpPr>
        <p:spPr bwMode="auto">
          <a:xfrm>
            <a:off x="657225" y="2162175"/>
            <a:ext cx="8229600" cy="395446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38100">
                <a:solidFill>
                  <a:schemeClr val="accent2"/>
                </a:solidFill>
                <a:miter lim="800000"/>
                <a:headEnd/>
                <a:tailEnd type="none" w="sm" len="sm"/>
              </a14:hiddenLine>
            </a:ex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lvl1pPr marL="225425" indent="-225425" algn="l">
              <a:defRPr sz="2400">
                <a:solidFill>
                  <a:schemeClr val="tx1"/>
                </a:solidFill>
                <a:latin typeface="Arial" charset="0"/>
              </a:defRPr>
            </a:lvl1pPr>
            <a:lvl2pPr algn="l">
              <a:defRPr sz="2400">
                <a:solidFill>
                  <a:schemeClr val="tx1"/>
                </a:solidFill>
                <a:latin typeface="Arial" charset="0"/>
              </a:defRPr>
            </a:lvl2pPr>
            <a:lvl3pPr algn="l">
              <a:defRPr sz="2400">
                <a:solidFill>
                  <a:schemeClr val="tx1"/>
                </a:solidFill>
                <a:latin typeface="Arial" charset="0"/>
              </a:defRPr>
            </a:lvl3pPr>
            <a:lvl4pPr algn="l">
              <a:defRPr sz="2400">
                <a:solidFill>
                  <a:schemeClr val="tx1"/>
                </a:solidFill>
                <a:latin typeface="Arial" charset="0"/>
              </a:defRPr>
            </a:lvl4pPr>
            <a:lvl5pPr algn="l">
              <a:defRPr sz="2400">
                <a:solidFill>
                  <a:schemeClr val="tx1"/>
                </a:solidFill>
                <a:latin typeface="Arial" charset="0"/>
              </a:defRPr>
            </a:lvl5pPr>
            <a:lvl6pPr eaLnBrk="0" fontAlgn="base" hangingPunct="0">
              <a:spcBef>
                <a:spcPct val="0"/>
              </a:spcBef>
              <a:spcAft>
                <a:spcPct val="0"/>
              </a:spcAft>
              <a:defRPr sz="2400">
                <a:solidFill>
                  <a:schemeClr val="tx1"/>
                </a:solidFill>
                <a:latin typeface="Arial" charset="0"/>
              </a:defRPr>
            </a:lvl6pPr>
            <a:lvl7pPr eaLnBrk="0" fontAlgn="base" hangingPunct="0">
              <a:spcBef>
                <a:spcPct val="0"/>
              </a:spcBef>
              <a:spcAft>
                <a:spcPct val="0"/>
              </a:spcAft>
              <a:defRPr sz="2400">
                <a:solidFill>
                  <a:schemeClr val="tx1"/>
                </a:solidFill>
                <a:latin typeface="Arial" charset="0"/>
              </a:defRPr>
            </a:lvl7pPr>
            <a:lvl8pPr eaLnBrk="0" fontAlgn="base" hangingPunct="0">
              <a:spcBef>
                <a:spcPct val="0"/>
              </a:spcBef>
              <a:spcAft>
                <a:spcPct val="0"/>
              </a:spcAft>
              <a:defRPr sz="2400">
                <a:solidFill>
                  <a:schemeClr val="tx1"/>
                </a:solidFill>
                <a:latin typeface="Arial" charset="0"/>
              </a:defRPr>
            </a:lvl8pPr>
            <a:lvl9pPr eaLnBrk="0" fontAlgn="base" hangingPunct="0">
              <a:spcBef>
                <a:spcPct val="0"/>
              </a:spcBef>
              <a:spcAft>
                <a:spcPct val="0"/>
              </a:spcAft>
              <a:defRPr sz="2400">
                <a:solidFill>
                  <a:schemeClr val="tx1"/>
                </a:solidFill>
                <a:latin typeface="Arial" charset="0"/>
              </a:defRPr>
            </a:lvl9pPr>
          </a:lstStyle>
          <a:p>
            <a:pPr>
              <a:lnSpc>
                <a:spcPct val="95000"/>
              </a:lnSpc>
              <a:spcBef>
                <a:spcPct val="35000"/>
              </a:spcBef>
              <a:buClr>
                <a:schemeClr val="accent1"/>
              </a:buClr>
              <a:buFont typeface="Wingdings" pitchFamily="2" charset="2"/>
              <a:buChar char="§"/>
            </a:pPr>
            <a:r>
              <a:rPr lang="en-US" dirty="0"/>
              <a:t>This command just enters router configuration mode; subcommands must be entered in order to activate BGP.</a:t>
            </a:r>
          </a:p>
          <a:p>
            <a:pPr>
              <a:lnSpc>
                <a:spcPct val="95000"/>
              </a:lnSpc>
              <a:spcBef>
                <a:spcPct val="35000"/>
              </a:spcBef>
              <a:buClr>
                <a:schemeClr val="accent1"/>
              </a:buClr>
              <a:buFont typeface="Wingdings" pitchFamily="2" charset="2"/>
              <a:buChar char="§"/>
            </a:pPr>
            <a:r>
              <a:rPr lang="en-US" dirty="0"/>
              <a:t>Only one instance of BGP can be configured on the router at a single time.</a:t>
            </a:r>
          </a:p>
          <a:p>
            <a:pPr>
              <a:lnSpc>
                <a:spcPct val="95000"/>
              </a:lnSpc>
              <a:spcBef>
                <a:spcPct val="35000"/>
              </a:spcBef>
              <a:buClr>
                <a:schemeClr val="accent1"/>
              </a:buClr>
              <a:buFont typeface="Wingdings" pitchFamily="2" charset="2"/>
              <a:buChar char="§"/>
            </a:pPr>
            <a:r>
              <a:rPr lang="en-US" dirty="0"/>
              <a:t>The autonomous system number identifies the autonomous system to which the router belongs.</a:t>
            </a:r>
          </a:p>
          <a:p>
            <a:pPr>
              <a:lnSpc>
                <a:spcPct val="95000"/>
              </a:lnSpc>
              <a:spcBef>
                <a:spcPct val="35000"/>
              </a:spcBef>
              <a:buClr>
                <a:schemeClr val="accent1"/>
              </a:buClr>
              <a:buFont typeface="Wingdings" pitchFamily="2" charset="2"/>
              <a:buChar char="§"/>
            </a:pPr>
            <a:r>
              <a:rPr lang="en-US" dirty="0"/>
              <a:t>The autonomous system number in this command is compared to the autonomous system numbers listed in </a:t>
            </a:r>
            <a:r>
              <a:rPr lang="en-US" b="1" dirty="0">
                <a:latin typeface="Courier New" pitchFamily="49" charset="0"/>
              </a:rPr>
              <a:t>neighbor</a:t>
            </a:r>
            <a:r>
              <a:rPr lang="en-US" dirty="0"/>
              <a:t> statements to determine if the neighbor is an internal or external neighbor.</a:t>
            </a:r>
          </a:p>
        </p:txBody>
      </p:sp>
      <p:sp>
        <p:nvSpPr>
          <p:cNvPr id="2" name="Footer Placeholder 1"/>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3" name="Slide Number Placeholder 2"/>
          <p:cNvSpPr>
            <a:spLocks noGrp="1"/>
          </p:cNvSpPr>
          <p:nvPr>
            <p:ph type="sldNum" sz="quarter" idx="12"/>
          </p:nvPr>
        </p:nvSpPr>
        <p:spPr/>
        <p:txBody>
          <a:bodyPr/>
          <a:lstStyle/>
          <a:p>
            <a:pPr>
              <a:defRPr/>
            </a:pPr>
            <a:fld id="{E50F59E5-2BB9-4FC2-8A9C-C1D624CDBE51}" type="slidenum">
              <a:rPr lang="en-US" smtClean="0"/>
              <a:pPr>
                <a:defRPr/>
              </a:pPr>
              <a:t>48</a:t>
            </a:fld>
            <a:endParaRPr lang="en-US" dirty="0"/>
          </a:p>
        </p:txBody>
      </p:sp>
    </p:spTree>
    <p:extLst>
      <p:ext uri="{BB962C8B-B14F-4D97-AF65-F5344CB8AC3E}">
        <p14:creationId xmlns:p14="http://schemas.microsoft.com/office/powerpoint/2010/main" val="3385421510"/>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4674" name="Rectangle 2"/>
          <p:cNvSpPr>
            <a:spLocks noGrp="1" noChangeArrowheads="1"/>
          </p:cNvSpPr>
          <p:nvPr>
            <p:ph type="title"/>
          </p:nvPr>
        </p:nvSpPr>
        <p:spPr/>
        <p:txBody>
          <a:bodyPr/>
          <a:lstStyle/>
          <a:p>
            <a:r>
              <a:rPr lang="en-US" dirty="0"/>
              <a:t>BGP </a:t>
            </a:r>
            <a:r>
              <a:rPr lang="en-US" dirty="0" smtClean="0"/>
              <a:t>Commands</a:t>
            </a:r>
            <a:endParaRPr lang="en-US" dirty="0"/>
          </a:p>
        </p:txBody>
      </p:sp>
      <p:sp>
        <p:nvSpPr>
          <p:cNvPr id="924675" name="Rectangle 3"/>
          <p:cNvSpPr>
            <a:spLocks noChangeArrowheads="1"/>
          </p:cNvSpPr>
          <p:nvPr/>
        </p:nvSpPr>
        <p:spPr bwMode="auto">
          <a:xfrm>
            <a:off x="742950" y="1670050"/>
            <a:ext cx="8159750" cy="80645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17961" dir="2700000" algn="ctr" rotWithShape="0">
                    <a:schemeClr val="bg2"/>
                  </a:outerShdw>
                </a:effectLst>
              </a14:hiddenEffects>
            </a:ext>
          </a:extLst>
        </p:spPr>
        <p:txBody>
          <a:bodyPr lIns="92075" tIns="46038" rIns="92075" bIns="46038">
            <a:spAutoFit/>
          </a:bodyPr>
          <a:lstStyle/>
          <a:p>
            <a:pPr algn="l">
              <a:lnSpc>
                <a:spcPts val="2700"/>
              </a:lnSpc>
            </a:pPr>
            <a:r>
              <a:rPr lang="en-US" sz="1800" b="1" dirty="0">
                <a:solidFill>
                  <a:srgbClr val="000000"/>
                </a:solidFill>
                <a:latin typeface="Courier New" pitchFamily="49" charset="0"/>
              </a:rPr>
              <a:t>neighbor {</a:t>
            </a:r>
            <a:r>
              <a:rPr lang="en-US" sz="1800" b="1" i="1" dirty="0">
                <a:solidFill>
                  <a:srgbClr val="000000"/>
                </a:solidFill>
                <a:latin typeface="Courier New" pitchFamily="49" charset="0"/>
              </a:rPr>
              <a:t>ip-address </a:t>
            </a:r>
            <a:r>
              <a:rPr lang="en-US" sz="1800" b="1" dirty="0">
                <a:solidFill>
                  <a:srgbClr val="000000"/>
                </a:solidFill>
                <a:latin typeface="Courier New" pitchFamily="49" charset="0"/>
              </a:rPr>
              <a:t>|</a:t>
            </a:r>
            <a:r>
              <a:rPr lang="en-US" sz="1800" b="1" i="1" dirty="0">
                <a:solidFill>
                  <a:srgbClr val="000000"/>
                </a:solidFill>
                <a:latin typeface="Courier New" pitchFamily="49" charset="0"/>
              </a:rPr>
              <a:t> peer-group-name</a:t>
            </a:r>
            <a:r>
              <a:rPr lang="en-US" sz="1800" b="1" dirty="0">
                <a:solidFill>
                  <a:srgbClr val="000000"/>
                </a:solidFill>
                <a:latin typeface="Courier New" pitchFamily="49" charset="0"/>
              </a:rPr>
              <a:t>} </a:t>
            </a:r>
          </a:p>
          <a:p>
            <a:pPr algn="l">
              <a:lnSpc>
                <a:spcPts val="2700"/>
              </a:lnSpc>
            </a:pPr>
            <a:r>
              <a:rPr lang="en-US" sz="1800" b="1" dirty="0">
                <a:solidFill>
                  <a:srgbClr val="000000"/>
                </a:solidFill>
                <a:latin typeface="Courier New" pitchFamily="49" charset="0"/>
              </a:rPr>
              <a:t>remote-as </a:t>
            </a:r>
            <a:r>
              <a:rPr lang="en-US" sz="1800" b="1" i="1" dirty="0">
                <a:solidFill>
                  <a:srgbClr val="000000"/>
                </a:solidFill>
                <a:latin typeface="Courier New" pitchFamily="49" charset="0"/>
              </a:rPr>
              <a:t>autonomous-system</a:t>
            </a:r>
          </a:p>
        </p:txBody>
      </p:sp>
      <p:sp>
        <p:nvSpPr>
          <p:cNvPr id="924676" name="Rectangle 4"/>
          <p:cNvSpPr>
            <a:spLocks noChangeArrowheads="1"/>
          </p:cNvSpPr>
          <p:nvPr/>
        </p:nvSpPr>
        <p:spPr bwMode="auto">
          <a:xfrm>
            <a:off x="657225" y="1325563"/>
            <a:ext cx="4327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l">
              <a:lnSpc>
                <a:spcPct val="100000"/>
              </a:lnSpc>
              <a:spcBef>
                <a:spcPct val="20000"/>
              </a:spcBef>
            </a:pPr>
            <a:r>
              <a:rPr lang="en-GB" sz="1600" b="1" dirty="0">
                <a:latin typeface="Courier New" pitchFamily="49" charset="0"/>
              </a:rPr>
              <a:t>Router(config-router)#</a:t>
            </a:r>
          </a:p>
        </p:txBody>
      </p:sp>
      <p:sp>
        <p:nvSpPr>
          <p:cNvPr id="924677" name="Text Box 5"/>
          <p:cNvSpPr txBox="1">
            <a:spLocks noChangeArrowheads="1"/>
          </p:cNvSpPr>
          <p:nvPr/>
        </p:nvSpPr>
        <p:spPr bwMode="auto">
          <a:xfrm>
            <a:off x="657225" y="2509838"/>
            <a:ext cx="8229600" cy="4054475"/>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38100">
                <a:solidFill>
                  <a:schemeClr val="accent2"/>
                </a:solidFill>
                <a:miter lim="800000"/>
                <a:headEnd/>
                <a:tailEnd type="none" w="sm" len="sm"/>
              </a14:hiddenLine>
            </a:ext>
            <a:ext uri="{AF507438-7753-43E0-B8FC-AC1667EBCBE1}">
              <a14:hiddenEffects xmlns:a14="http://schemas.microsoft.com/office/drawing/2010/main">
                <a:effectLst>
                  <a:outerShdw dist="35921" dir="2700000" algn="ctr" rotWithShape="0">
                    <a:schemeClr val="tx1"/>
                  </a:outerShdw>
                </a:effectLst>
              </a14:hiddenEffects>
            </a:ext>
          </a:extLst>
        </p:spPr>
        <p:txBody>
          <a:bodyPr>
            <a:spAutoFit/>
          </a:bodyPr>
          <a:lstStyle>
            <a:lvl1pPr marL="225425" indent="-225425" algn="l">
              <a:defRPr sz="2400">
                <a:solidFill>
                  <a:schemeClr val="tx1"/>
                </a:solidFill>
                <a:latin typeface="Arial" charset="0"/>
              </a:defRPr>
            </a:lvl1pPr>
            <a:lvl2pPr algn="l">
              <a:defRPr sz="2400">
                <a:solidFill>
                  <a:schemeClr val="tx1"/>
                </a:solidFill>
                <a:latin typeface="Arial" charset="0"/>
              </a:defRPr>
            </a:lvl2pPr>
            <a:lvl3pPr algn="l">
              <a:defRPr sz="2400">
                <a:solidFill>
                  <a:schemeClr val="tx1"/>
                </a:solidFill>
                <a:latin typeface="Arial" charset="0"/>
              </a:defRPr>
            </a:lvl3pPr>
            <a:lvl4pPr algn="l">
              <a:defRPr sz="2400">
                <a:solidFill>
                  <a:schemeClr val="tx1"/>
                </a:solidFill>
                <a:latin typeface="Arial" charset="0"/>
              </a:defRPr>
            </a:lvl4pPr>
            <a:lvl5pPr algn="l">
              <a:defRPr sz="2400">
                <a:solidFill>
                  <a:schemeClr val="tx1"/>
                </a:solidFill>
                <a:latin typeface="Arial" charset="0"/>
              </a:defRPr>
            </a:lvl5pPr>
            <a:lvl6pPr eaLnBrk="0" fontAlgn="base" hangingPunct="0">
              <a:spcBef>
                <a:spcPct val="0"/>
              </a:spcBef>
              <a:spcAft>
                <a:spcPct val="0"/>
              </a:spcAft>
              <a:defRPr sz="2400">
                <a:solidFill>
                  <a:schemeClr val="tx1"/>
                </a:solidFill>
                <a:latin typeface="Arial" charset="0"/>
              </a:defRPr>
            </a:lvl6pPr>
            <a:lvl7pPr eaLnBrk="0" fontAlgn="base" hangingPunct="0">
              <a:spcBef>
                <a:spcPct val="0"/>
              </a:spcBef>
              <a:spcAft>
                <a:spcPct val="0"/>
              </a:spcAft>
              <a:defRPr sz="2400">
                <a:solidFill>
                  <a:schemeClr val="tx1"/>
                </a:solidFill>
                <a:latin typeface="Arial" charset="0"/>
              </a:defRPr>
            </a:lvl7pPr>
            <a:lvl8pPr eaLnBrk="0" fontAlgn="base" hangingPunct="0">
              <a:spcBef>
                <a:spcPct val="0"/>
              </a:spcBef>
              <a:spcAft>
                <a:spcPct val="0"/>
              </a:spcAft>
              <a:defRPr sz="2400">
                <a:solidFill>
                  <a:schemeClr val="tx1"/>
                </a:solidFill>
                <a:latin typeface="Arial" charset="0"/>
              </a:defRPr>
            </a:lvl8pPr>
            <a:lvl9pPr eaLnBrk="0" fontAlgn="base" hangingPunct="0">
              <a:spcBef>
                <a:spcPct val="0"/>
              </a:spcBef>
              <a:spcAft>
                <a:spcPct val="0"/>
              </a:spcAft>
              <a:defRPr sz="2400">
                <a:solidFill>
                  <a:schemeClr val="tx1"/>
                </a:solidFill>
                <a:latin typeface="Arial" charset="0"/>
              </a:defRPr>
            </a:lvl9pPr>
          </a:lstStyle>
          <a:p>
            <a:pPr>
              <a:lnSpc>
                <a:spcPct val="95000"/>
              </a:lnSpc>
              <a:spcBef>
                <a:spcPct val="35000"/>
              </a:spcBef>
              <a:buClr>
                <a:schemeClr val="accent1"/>
              </a:buClr>
              <a:buFont typeface="Wingdings" pitchFamily="2" charset="2"/>
              <a:buChar char="§"/>
            </a:pPr>
            <a:r>
              <a:rPr lang="en-US" sz="2200" dirty="0"/>
              <a:t>The </a:t>
            </a:r>
            <a:r>
              <a:rPr lang="en-US" sz="2200" b="1" dirty="0">
                <a:latin typeface="Courier New" pitchFamily="49" charset="0"/>
              </a:rPr>
              <a:t>neighbor</a:t>
            </a:r>
            <a:r>
              <a:rPr lang="en-US" sz="2200" dirty="0"/>
              <a:t> command activates a BGP session with this neighbor.</a:t>
            </a:r>
          </a:p>
          <a:p>
            <a:pPr>
              <a:lnSpc>
                <a:spcPct val="95000"/>
              </a:lnSpc>
              <a:spcBef>
                <a:spcPct val="35000"/>
              </a:spcBef>
              <a:buClr>
                <a:schemeClr val="accent1"/>
              </a:buClr>
              <a:buFont typeface="Wingdings" pitchFamily="2" charset="2"/>
              <a:buChar char="§"/>
            </a:pPr>
            <a:r>
              <a:rPr lang="en-US" sz="2200" dirty="0"/>
              <a:t>The IP address that is specified is the destination address of BGP packets going to this neighbor.</a:t>
            </a:r>
          </a:p>
          <a:p>
            <a:pPr>
              <a:lnSpc>
                <a:spcPct val="95000"/>
              </a:lnSpc>
              <a:spcBef>
                <a:spcPct val="35000"/>
              </a:spcBef>
              <a:buClr>
                <a:schemeClr val="accent1"/>
              </a:buClr>
              <a:buFont typeface="Wingdings" pitchFamily="2" charset="2"/>
              <a:buChar char="§"/>
            </a:pPr>
            <a:r>
              <a:rPr lang="en-US" sz="2200" dirty="0"/>
              <a:t>This router must have an IP path to reach this neighbor </a:t>
            </a:r>
            <a:br>
              <a:rPr lang="en-US" sz="2200" dirty="0"/>
            </a:br>
            <a:r>
              <a:rPr lang="en-US" sz="2200" dirty="0"/>
              <a:t>before it can set up a BGP relationship. </a:t>
            </a:r>
          </a:p>
          <a:p>
            <a:pPr>
              <a:lnSpc>
                <a:spcPct val="95000"/>
              </a:lnSpc>
              <a:spcBef>
                <a:spcPct val="35000"/>
              </a:spcBef>
              <a:buClr>
                <a:schemeClr val="accent1"/>
              </a:buClr>
              <a:buFont typeface="Wingdings" pitchFamily="2" charset="2"/>
              <a:buChar char="§"/>
            </a:pPr>
            <a:r>
              <a:rPr lang="en-US" sz="2200" dirty="0"/>
              <a:t>The </a:t>
            </a:r>
            <a:r>
              <a:rPr lang="en-US" sz="2200" b="1" dirty="0">
                <a:latin typeface="Courier New" pitchFamily="49" charset="0"/>
              </a:rPr>
              <a:t>remote-as</a:t>
            </a:r>
            <a:r>
              <a:rPr lang="en-US" sz="2200" b="1" dirty="0"/>
              <a:t> </a:t>
            </a:r>
            <a:r>
              <a:rPr lang="en-US" sz="2200" dirty="0"/>
              <a:t>shows what AS this neighbor is in. This AS number is used to determine if the neighbor is internal or external.</a:t>
            </a:r>
          </a:p>
          <a:p>
            <a:pPr>
              <a:lnSpc>
                <a:spcPct val="95000"/>
              </a:lnSpc>
              <a:spcBef>
                <a:spcPct val="35000"/>
              </a:spcBef>
              <a:buClr>
                <a:schemeClr val="accent1"/>
              </a:buClr>
              <a:buFont typeface="Wingdings" pitchFamily="2" charset="2"/>
              <a:buChar char="§"/>
            </a:pPr>
            <a:r>
              <a:rPr lang="en-US" sz="2200" dirty="0"/>
              <a:t>This command is used for both external and internal neighbors.</a:t>
            </a:r>
          </a:p>
        </p:txBody>
      </p:sp>
      <p:sp>
        <p:nvSpPr>
          <p:cNvPr id="2" name="Footer Placeholder 1"/>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3" name="Slide Number Placeholder 2"/>
          <p:cNvSpPr>
            <a:spLocks noGrp="1"/>
          </p:cNvSpPr>
          <p:nvPr>
            <p:ph type="sldNum" sz="quarter" idx="12"/>
          </p:nvPr>
        </p:nvSpPr>
        <p:spPr/>
        <p:txBody>
          <a:bodyPr/>
          <a:lstStyle/>
          <a:p>
            <a:pPr>
              <a:defRPr/>
            </a:pPr>
            <a:fld id="{E50F59E5-2BB9-4FC2-8A9C-C1D624CDBE51}" type="slidenum">
              <a:rPr lang="en-US" smtClean="0"/>
              <a:pPr>
                <a:defRPr/>
              </a:pPr>
              <a:t>49</a:t>
            </a:fld>
            <a:endParaRPr lang="en-US" dirty="0"/>
          </a:p>
        </p:txBody>
      </p:sp>
    </p:spTree>
    <p:extLst>
      <p:ext uri="{BB962C8B-B14F-4D97-AF65-F5344CB8AC3E}">
        <p14:creationId xmlns:p14="http://schemas.microsoft.com/office/powerpoint/2010/main" val="348085511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a:t>
            </a:r>
            <a:endParaRPr lang="en-US" dirty="0"/>
          </a:p>
        </p:txBody>
      </p:sp>
      <p:sp>
        <p:nvSpPr>
          <p:cNvPr id="3" name="Content Placeholder 2"/>
          <p:cNvSpPr>
            <a:spLocks noGrp="1"/>
          </p:cNvSpPr>
          <p:nvPr>
            <p:ph idx="1"/>
          </p:nvPr>
        </p:nvSpPr>
        <p:spPr/>
        <p:txBody>
          <a:bodyPr/>
          <a:lstStyle/>
          <a:p>
            <a:pPr lvl="1"/>
            <a:r>
              <a:rPr lang="en-US" dirty="0" smtClean="0"/>
              <a:t>The classic definition of an Autonomous System is a set of routers under a single technical administration, using an interior gateway protocol (IGP) and common metrics to determine how to route packets within the AS, and using an inter-AS routing protocol to determine how to route packets to other ASes</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5</a:t>
            </a:fld>
            <a:endParaRPr lang="en-US" dirty="0"/>
          </a:p>
        </p:txBody>
      </p:sp>
    </p:spTree>
    <p:extLst>
      <p:ext uri="{BB962C8B-B14F-4D97-AF65-F5344CB8AC3E}">
        <p14:creationId xmlns:p14="http://schemas.microsoft.com/office/powerpoint/2010/main" val="2583078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a:t>
            </a:r>
            <a:endParaRPr lang="en-US" dirty="0"/>
          </a:p>
        </p:txBody>
      </p:sp>
      <p:sp>
        <p:nvSpPr>
          <p:cNvPr id="3" name="Content Placeholder 2"/>
          <p:cNvSpPr>
            <a:spLocks noGrp="1"/>
          </p:cNvSpPr>
          <p:nvPr>
            <p:ph idx="1"/>
          </p:nvPr>
        </p:nvSpPr>
        <p:spPr/>
        <p:txBody>
          <a:bodyPr/>
          <a:lstStyle/>
          <a:p>
            <a:pPr lvl="1"/>
            <a:r>
              <a:rPr lang="en-US" dirty="0" smtClean="0"/>
              <a:t>Since this classic definition was developed, it has become common for a single AS to use several IGPs and, sometimes, several sets of metrics within an AS</a:t>
            </a:r>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6</a:t>
            </a:fld>
            <a:endParaRPr lang="en-US" dirty="0"/>
          </a:p>
        </p:txBody>
      </p:sp>
    </p:spTree>
    <p:extLst>
      <p:ext uri="{BB962C8B-B14F-4D97-AF65-F5344CB8AC3E}">
        <p14:creationId xmlns:p14="http://schemas.microsoft.com/office/powerpoint/2010/main" val="1681277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AS</a:t>
            </a:r>
            <a:endParaRPr lang="en-US" dirty="0"/>
          </a:p>
        </p:txBody>
      </p:sp>
      <p:sp>
        <p:nvSpPr>
          <p:cNvPr id="3" name="Content Placeholder 2"/>
          <p:cNvSpPr>
            <a:spLocks noGrp="1"/>
          </p:cNvSpPr>
          <p:nvPr>
            <p:ph idx="1"/>
          </p:nvPr>
        </p:nvSpPr>
        <p:spPr/>
        <p:txBody>
          <a:bodyPr/>
          <a:lstStyle/>
          <a:p>
            <a:pPr lvl="1"/>
            <a:r>
              <a:rPr lang="en-US" dirty="0" smtClean="0"/>
              <a:t>The use of the term Autonomous System stresses the fact that, even when multiple IGPs and metrics are used, the administration of an AS appears to other ASes to have a single coherent interior routing plan, and presents a consistent picture of the destinations that are reachable through it</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7</a:t>
            </a:fld>
            <a:endParaRPr lang="en-US" dirty="0"/>
          </a:p>
        </p:txBody>
      </p:sp>
    </p:spTree>
    <p:extLst>
      <p:ext uri="{BB962C8B-B14F-4D97-AF65-F5344CB8AC3E}">
        <p14:creationId xmlns:p14="http://schemas.microsoft.com/office/powerpoint/2010/main" val="1497255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solidFill>
                  <a:schemeClr val="tx2"/>
                </a:solidFill>
                <a:effectLst/>
                <a:latin typeface="+mj-lt"/>
                <a:ea typeface="+mj-ea"/>
                <a:cs typeface="+mj-cs"/>
              </a:rPr>
              <a:t>Autonomous</a:t>
            </a:r>
            <a:r>
              <a:rPr lang="en-US" sz="4400" baseline="0" dirty="0" smtClean="0">
                <a:solidFill>
                  <a:schemeClr val="tx2"/>
                </a:solidFill>
                <a:effectLst/>
                <a:latin typeface="+mj-lt"/>
                <a:ea typeface="+mj-ea"/>
                <a:cs typeface="+mj-cs"/>
              </a:rPr>
              <a:t> System</a:t>
            </a:r>
            <a:r>
              <a:rPr lang="en-US" sz="4400" dirty="0" smtClean="0">
                <a:solidFill>
                  <a:schemeClr val="tx2"/>
                </a:solidFill>
                <a:effectLst/>
                <a:latin typeface="+mj-lt"/>
                <a:ea typeface="+mj-ea"/>
                <a:cs typeface="+mj-cs"/>
              </a:rPr>
              <a:t>s in Use</a:t>
            </a:r>
            <a:endParaRPr lang="en-US" dirty="0"/>
          </a:p>
        </p:txBody>
      </p:sp>
      <p:sp>
        <p:nvSpPr>
          <p:cNvPr id="3" name="Content Placeholder 2"/>
          <p:cNvSpPr>
            <a:spLocks noGrp="1"/>
          </p:cNvSpPr>
          <p:nvPr>
            <p:ph idx="1"/>
          </p:nvPr>
        </p:nvSpPr>
        <p:spPr/>
        <p:txBody>
          <a:bodyPr/>
          <a:lstStyle/>
          <a:p>
            <a:r>
              <a:rPr lang="en-US" dirty="0" smtClean="0"/>
              <a:t>In practice some autonomous systems are quite large and some much smaller</a:t>
            </a:r>
          </a:p>
          <a:p>
            <a:r>
              <a:rPr lang="en-US" dirty="0" smtClean="0"/>
              <a:t>Here is a table of the largest ones from</a:t>
            </a:r>
            <a:r>
              <a:rPr lang="en-US" baseline="0" dirty="0" smtClean="0"/>
              <a:t> a presentation by </a:t>
            </a:r>
            <a:r>
              <a:rPr lang="en-US" sz="3200" dirty="0" smtClean="0">
                <a:solidFill>
                  <a:schemeClr val="tx1"/>
                </a:solidFill>
                <a:effectLst/>
                <a:latin typeface="+mn-lt"/>
                <a:ea typeface="+mn-ea"/>
                <a:cs typeface="+mn-cs"/>
              </a:rPr>
              <a:t>Mike Smith of Anglia Ruskin University to the Cisco Networking Academy community</a:t>
            </a:r>
          </a:p>
          <a:p>
            <a:r>
              <a:rPr lang="en-US" sz="3200" dirty="0" smtClean="0">
                <a:solidFill>
                  <a:schemeClr val="tx1"/>
                </a:solidFill>
                <a:effectLst/>
                <a:latin typeface="+mn-lt"/>
                <a:ea typeface="+mn-ea"/>
                <a:cs typeface="+mn-cs"/>
              </a:rPr>
              <a:t>The following slides are also from this same presentation from March 2012</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2012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8</a:t>
            </a:fld>
            <a:endParaRPr lang="en-US" dirty="0"/>
          </a:p>
        </p:txBody>
      </p:sp>
    </p:spTree>
    <p:extLst>
      <p:ext uri="{BB962C8B-B14F-4D97-AF65-F5344CB8AC3E}">
        <p14:creationId xmlns:p14="http://schemas.microsoft.com/office/powerpoint/2010/main" val="426896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5" descr="ISP Infrastructure"/>
          <p:cNvPicPr>
            <a:picLocks noChangeAspect="1" noChangeArrowheads="1"/>
          </p:cNvPicPr>
          <p:nvPr/>
        </p:nvPicPr>
        <p:blipFill>
          <a:blip r:embed="rId3"/>
          <a:srcRect/>
          <a:stretch>
            <a:fillRect/>
          </a:stretch>
        </p:blipFill>
        <p:spPr bwMode="auto">
          <a:xfrm>
            <a:off x="395288" y="1828800"/>
            <a:ext cx="8343900" cy="4970463"/>
          </a:xfrm>
          <a:prstGeom prst="rect">
            <a:avLst/>
          </a:prstGeom>
          <a:noFill/>
          <a:ln w="9525">
            <a:noFill/>
            <a:miter lim="800000"/>
            <a:headEnd/>
            <a:tailEnd/>
          </a:ln>
        </p:spPr>
      </p:pic>
      <p:sp>
        <p:nvSpPr>
          <p:cNvPr id="2" name="Title 1"/>
          <p:cNvSpPr>
            <a:spLocks noGrp="1"/>
          </p:cNvSpPr>
          <p:nvPr>
            <p:ph type="title" idx="4294967295"/>
          </p:nvPr>
        </p:nvSpPr>
        <p:spPr/>
        <p:txBody>
          <a:bodyPr/>
          <a:lstStyle/>
          <a:p>
            <a:r>
              <a:rPr lang="en-US" dirty="0"/>
              <a:t>Autonomous Systems in Use</a:t>
            </a:r>
          </a:p>
        </p:txBody>
      </p:sp>
      <p:sp>
        <p:nvSpPr>
          <p:cNvPr id="3" name="Footer Placeholder 2"/>
          <p:cNvSpPr>
            <a:spLocks noGrp="1"/>
          </p:cNvSpPr>
          <p:nvPr>
            <p:ph type="ftr" sz="quarter" idx="11"/>
          </p:nvPr>
        </p:nvSpPr>
        <p:spPr/>
        <p:txBody>
          <a:bodyPr/>
          <a:lstStyle/>
          <a:p>
            <a:pPr>
              <a:defRPr/>
            </a:pPr>
            <a:r>
              <a:rPr lang="en-US" smtClean="0"/>
              <a:t>Copyright 2012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D72E7DE3-4388-4086-8021-81C8419E25E3}" type="slidenum">
              <a:rPr lang="en-US" smtClean="0"/>
              <a:pPr>
                <a:defRPr/>
              </a:pPr>
              <a:t>9</a:t>
            </a:fld>
            <a:endParaRPr lang="en-US" dirty="0"/>
          </a:p>
        </p:txBody>
      </p:sp>
    </p:spTree>
    <p:extLst>
      <p:ext uri="{BB962C8B-B14F-4D97-AF65-F5344CB8AC3E}">
        <p14:creationId xmlns:p14="http://schemas.microsoft.com/office/powerpoint/2010/main" val="3313129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CiscoAcademy">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CiscoAcademy</Template>
  <TotalTime>11159</TotalTime>
  <Words>2478</Words>
  <Application>Microsoft Office PowerPoint</Application>
  <PresentationFormat>On-screen Show (4:3)</PresentationFormat>
  <Paragraphs>338</Paragraphs>
  <Slides>49</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49</vt:i4>
      </vt:variant>
    </vt:vector>
  </HeadingPairs>
  <TitlesOfParts>
    <vt:vector size="57" baseType="lpstr">
      <vt:lpstr>MS PGothic</vt:lpstr>
      <vt:lpstr>MS PGothic</vt:lpstr>
      <vt:lpstr>Arial</vt:lpstr>
      <vt:lpstr>Calibri</vt:lpstr>
      <vt:lpstr>Courier New</vt:lpstr>
      <vt:lpstr>Times New Roman</vt:lpstr>
      <vt:lpstr>Wingdings</vt:lpstr>
      <vt:lpstr>CiscoAcademy</vt:lpstr>
      <vt:lpstr>Cisco CCNA Exploration CCNA 2 Routing Protocols and Concepts BGP Last Update 2012.04.03 1.1.0</vt:lpstr>
      <vt:lpstr>Objectives</vt:lpstr>
      <vt:lpstr>BGP</vt:lpstr>
      <vt:lpstr>Why BGP is Used</vt:lpstr>
      <vt:lpstr>AS</vt:lpstr>
      <vt:lpstr>AS</vt:lpstr>
      <vt:lpstr>AS</vt:lpstr>
      <vt:lpstr>Autonomous Systems in Use</vt:lpstr>
      <vt:lpstr>Autonomous Systems in Use</vt:lpstr>
      <vt:lpstr>Autonomous Systems in Use</vt:lpstr>
      <vt:lpstr>BGP Routing Table Growth</vt:lpstr>
      <vt:lpstr>BGP Routing Table Growth</vt:lpstr>
      <vt:lpstr>BGP Routing Table Growth</vt:lpstr>
      <vt:lpstr>IPXs</vt:lpstr>
      <vt:lpstr>IPXs</vt:lpstr>
      <vt:lpstr>IPXs</vt:lpstr>
      <vt:lpstr>IPXs</vt:lpstr>
      <vt:lpstr>IPXs</vt:lpstr>
      <vt:lpstr>IPXs</vt:lpstr>
      <vt:lpstr>BGP</vt:lpstr>
      <vt:lpstr>Why Use BGP</vt:lpstr>
      <vt:lpstr>Why Not to Use BGP</vt:lpstr>
      <vt:lpstr>BGP Message Types</vt:lpstr>
      <vt:lpstr>Update Messages</vt:lpstr>
      <vt:lpstr>Update Messages</vt:lpstr>
      <vt:lpstr>Update Messages</vt:lpstr>
      <vt:lpstr>BGP Attributes</vt:lpstr>
      <vt:lpstr>BGP Attributes</vt:lpstr>
      <vt:lpstr>BGP Attributes</vt:lpstr>
      <vt:lpstr>BGP Attributes</vt:lpstr>
      <vt:lpstr>BGP Attributes</vt:lpstr>
      <vt:lpstr>Local Preference Attribute</vt:lpstr>
      <vt:lpstr>Local Preference Attribute</vt:lpstr>
      <vt:lpstr>Multi Exit Attribute</vt:lpstr>
      <vt:lpstr>Multi Exit Attribute</vt:lpstr>
      <vt:lpstr>BGP Routing Process</vt:lpstr>
      <vt:lpstr>BGP Routing Process</vt:lpstr>
      <vt:lpstr>BGP Routing Process</vt:lpstr>
      <vt:lpstr>BGP Routing Process</vt:lpstr>
      <vt:lpstr>Example BGP Configuration</vt:lpstr>
      <vt:lpstr>Example BGP Configuration</vt:lpstr>
      <vt:lpstr>Sample BGP Network</vt:lpstr>
      <vt:lpstr>BGP Configuration</vt:lpstr>
      <vt:lpstr>BGP Configuration</vt:lpstr>
      <vt:lpstr>BGP Configuration</vt:lpstr>
      <vt:lpstr>BGP Configuration</vt:lpstr>
      <vt:lpstr>BGP Commands</vt:lpstr>
      <vt:lpstr>BGP Commands</vt:lpstr>
      <vt:lpstr>BGP Commands</vt:lpstr>
    </vt:vector>
  </TitlesOfParts>
  <Company>Cisco Systems,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BGP</dc:title>
  <dc:creator>Kenneth M. Chipps Ph.D.</dc:creator>
  <cp:lastModifiedBy>Microsoft account</cp:lastModifiedBy>
  <cp:revision>302</cp:revision>
  <cp:lastPrinted>2012-01-24T19:07:52Z</cp:lastPrinted>
  <dcterms:created xsi:type="dcterms:W3CDTF">2003-05-01T16:03:04Z</dcterms:created>
  <dcterms:modified xsi:type="dcterms:W3CDTF">2014-02-14T16:03:07Z</dcterms:modified>
</cp:coreProperties>
</file>