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357" r:id="rId3"/>
    <p:sldId id="279" r:id="rId4"/>
    <p:sldId id="300" r:id="rId5"/>
    <p:sldId id="301" r:id="rId6"/>
    <p:sldId id="302" r:id="rId7"/>
    <p:sldId id="304" r:id="rId8"/>
    <p:sldId id="305" r:id="rId9"/>
    <p:sldId id="303" r:id="rId10"/>
    <p:sldId id="306" r:id="rId11"/>
    <p:sldId id="307" r:id="rId12"/>
    <p:sldId id="308" r:id="rId13"/>
    <p:sldId id="309" r:id="rId14"/>
    <p:sldId id="310" r:id="rId15"/>
    <p:sldId id="311" r:id="rId16"/>
    <p:sldId id="312" r:id="rId17"/>
    <p:sldId id="313" r:id="rId18"/>
    <p:sldId id="318" r:id="rId19"/>
    <p:sldId id="319" r:id="rId20"/>
    <p:sldId id="316" r:id="rId21"/>
    <p:sldId id="317" r:id="rId22"/>
    <p:sldId id="315" r:id="rId23"/>
    <p:sldId id="322" r:id="rId24"/>
    <p:sldId id="323" r:id="rId25"/>
    <p:sldId id="321" r:id="rId26"/>
    <p:sldId id="326" r:id="rId27"/>
    <p:sldId id="327" r:id="rId28"/>
    <p:sldId id="328" r:id="rId29"/>
    <p:sldId id="329" r:id="rId30"/>
    <p:sldId id="330" r:id="rId31"/>
    <p:sldId id="325" r:id="rId32"/>
    <p:sldId id="333" r:id="rId33"/>
    <p:sldId id="334" r:id="rId34"/>
    <p:sldId id="335" r:id="rId35"/>
    <p:sldId id="332" r:id="rId36"/>
    <p:sldId id="336" r:id="rId37"/>
    <p:sldId id="337" r:id="rId38"/>
    <p:sldId id="339" r:id="rId39"/>
    <p:sldId id="338" r:id="rId40"/>
    <p:sldId id="340" r:id="rId41"/>
    <p:sldId id="341" r:id="rId42"/>
    <p:sldId id="342" r:id="rId43"/>
    <p:sldId id="343" r:id="rId44"/>
    <p:sldId id="344" r:id="rId45"/>
    <p:sldId id="345" r:id="rId46"/>
    <p:sldId id="346" r:id="rId47"/>
    <p:sldId id="347" r:id="rId48"/>
    <p:sldId id="348" r:id="rId49"/>
    <p:sldId id="349" r:id="rId50"/>
    <p:sldId id="351" r:id="rId51"/>
    <p:sldId id="352" r:id="rId52"/>
    <p:sldId id="350" r:id="rId53"/>
    <p:sldId id="353" r:id="rId54"/>
    <p:sldId id="354" r:id="rId55"/>
    <p:sldId id="35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4" autoAdjust="0"/>
    <p:restoredTop sz="86441" autoAdjust="0"/>
  </p:normalViewPr>
  <p:slideViewPr>
    <p:cSldViewPr>
      <p:cViewPr varScale="1">
        <p:scale>
          <a:sx n="58" d="100"/>
          <a:sy n="58" d="100"/>
        </p:scale>
        <p:origin x="-93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A7B3FD-A75A-4675-83A4-4DF7B8A09C48}" type="datetimeFigureOut">
              <a:rPr lang="en-US" smtClean="0"/>
              <a:t>3/19/2014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C9E6E-534A-4464-BBDC-9BF002E3CBB5}" type="slidenum">
              <a:rPr lang="en-US" smtClean="0"/>
              <a:t>‹#›</a:t>
            </a:fld>
            <a:endParaRPr lang="en-US" dirty="0"/>
          </a:p>
        </p:txBody>
      </p:sp>
    </p:spTree>
    <p:extLst>
      <p:ext uri="{BB962C8B-B14F-4D97-AF65-F5344CB8AC3E}">
        <p14:creationId xmlns:p14="http://schemas.microsoft.com/office/powerpoint/2010/main" val="3647127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552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dirty="0"/>
            </a:lvl1pPr>
          </a:lstStyle>
          <a:p>
            <a:fld id="{CF58D52A-AC43-4C67-B431-E6598EED3B64}" type="datetime1">
              <a:rPr lang="en-US" smtClean="0"/>
              <a:t>3/19/2014</a:t>
            </a:fld>
            <a:endParaRPr lang="en-US" dirty="0"/>
          </a:p>
        </p:txBody>
      </p:sp>
      <p:sp>
        <p:nvSpPr>
          <p:cNvPr id="5" name="Rectangle 5"/>
          <p:cNvSpPr>
            <a:spLocks noGrp="1" noChangeArrowheads="1"/>
          </p:cNvSpPr>
          <p:nvPr>
            <p:ph type="ftr" sz="quarter" idx="11"/>
          </p:nvPr>
        </p:nvSpPr>
        <p:spPr>
          <a:xfrm>
            <a:off x="2667000" y="6245225"/>
            <a:ext cx="3810000" cy="476250"/>
          </a:xfrm>
        </p:spPr>
        <p:txBody>
          <a:bodyPr/>
          <a:lstStyle>
            <a:lvl1pPr>
              <a:defRPr sz="1400" dirty="0"/>
            </a:lvl1pPr>
          </a:lstStyle>
          <a:p>
            <a:r>
              <a:rPr lang="en-US" dirty="0" smtClean="0"/>
              <a:t>Copyright 2013-2014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fld id="{C051DDAB-1BD7-4B53-BCB4-03044047A38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3A66F5B-8C9E-4C3D-9BBD-8DC6F9571506}" type="datetime1">
              <a:rPr lang="en-US" smtClean="0"/>
              <a:t>3/19/2014</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Copyright 2013-2014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C051DDAB-1BD7-4B53-BCB4-03044047A38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BECB3E2-995A-4D68-8D38-D2F76573D18F}" type="datetime1">
              <a:rPr lang="en-US" smtClean="0"/>
              <a:t>3/19/2014</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Copyright 2013-2014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C051DDAB-1BD7-4B53-BCB4-03044047A38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1098E330-268F-4A65-BE9A-635CDF4ED6E3}" type="datetime1">
              <a:rPr lang="en-US" smtClean="0"/>
              <a:t>3/19/2014</a:t>
            </a:fld>
            <a:endParaRPr lang="en-US" dirty="0"/>
          </a:p>
        </p:txBody>
      </p:sp>
      <p:sp>
        <p:nvSpPr>
          <p:cNvPr id="4" name="Rectangle 5"/>
          <p:cNvSpPr>
            <a:spLocks noGrp="1" noChangeArrowheads="1"/>
          </p:cNvSpPr>
          <p:nvPr>
            <p:ph type="ftr" sz="quarter" idx="11"/>
          </p:nvPr>
        </p:nvSpPr>
        <p:spPr>
          <a:ln/>
        </p:spPr>
        <p:txBody>
          <a:bodyPr/>
          <a:lstStyle>
            <a:lvl1pPr>
              <a:defRPr/>
            </a:lvl1pPr>
          </a:lstStyle>
          <a:p>
            <a:r>
              <a:rPr lang="en-US" dirty="0" smtClean="0"/>
              <a:t>Copyright 2013-2014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C051DDAB-1BD7-4B53-BCB4-03044047A380}"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458031EF-BD58-4007-93E2-0E54B4343169}" type="datetime1">
              <a:rPr lang="en-US" smtClean="0"/>
              <a:t>3/19/2014</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smtClean="0"/>
              <a:t>Copyright 2013-2014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C051DDAB-1BD7-4B53-BCB4-03044047A380}"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ln/>
        </p:spPr>
        <p:txBody>
          <a:bodyPr/>
          <a:lstStyle>
            <a:lvl1pPr>
              <a:defRPr/>
            </a:lvl1pPr>
          </a:lstStyle>
          <a:p>
            <a:fld id="{BD5F1682-0B71-4C48-9A52-572B617B8291}" type="datetime1">
              <a:rPr lang="en-US" smtClean="0"/>
              <a:t>3/19/2014</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Copyright 2013-2014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C051DDAB-1BD7-4B53-BCB4-03044047A38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C2BE0AB-E350-498E-B92E-FF74B21DA653}" type="datetime1">
              <a:rPr lang="en-US" smtClean="0"/>
              <a:t>3/19/2014</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Copyright 2013-2014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C051DDAB-1BD7-4B53-BCB4-03044047A38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8E617AF-BF3F-4296-9306-95C4B1BBE6C3}" type="datetime1">
              <a:rPr lang="en-US" smtClean="0"/>
              <a:t>3/19/2014</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Copyright 2013-2014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C051DDAB-1BD7-4B53-BCB4-03044047A38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00859AE9-CBD3-437B-AEA5-E88245D8EE4E}" type="datetime1">
              <a:rPr lang="en-US" smtClean="0"/>
              <a:t>3/19/2014</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smtClean="0"/>
              <a:t>Copyright 2013-2014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C051DDAB-1BD7-4B53-BCB4-03044047A38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08072DCD-A961-4DAA-BA25-BE7A6B4A4D85}" type="datetime1">
              <a:rPr lang="en-US" smtClean="0"/>
              <a:t>3/19/2014</a:t>
            </a:fld>
            <a:endParaRPr lang="en-US" dirty="0"/>
          </a:p>
        </p:txBody>
      </p:sp>
      <p:sp>
        <p:nvSpPr>
          <p:cNvPr id="8" name="Rectangle 5"/>
          <p:cNvSpPr>
            <a:spLocks noGrp="1" noChangeArrowheads="1"/>
          </p:cNvSpPr>
          <p:nvPr>
            <p:ph type="ftr" sz="quarter" idx="11"/>
          </p:nvPr>
        </p:nvSpPr>
        <p:spPr>
          <a:ln/>
        </p:spPr>
        <p:txBody>
          <a:bodyPr/>
          <a:lstStyle>
            <a:lvl1pPr>
              <a:defRPr/>
            </a:lvl1pPr>
          </a:lstStyle>
          <a:p>
            <a:r>
              <a:rPr lang="en-US" dirty="0" smtClean="0"/>
              <a:t>Copyright 2013-2014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C051DDAB-1BD7-4B53-BCB4-03044047A38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6946E53A-3B2B-4DBA-86FA-6819340AE673}" type="datetime1">
              <a:rPr lang="en-US" smtClean="0"/>
              <a:t>3/19/2014</a:t>
            </a:fld>
            <a:endParaRPr lang="en-US" dirty="0"/>
          </a:p>
        </p:txBody>
      </p:sp>
      <p:sp>
        <p:nvSpPr>
          <p:cNvPr id="4" name="Rectangle 5"/>
          <p:cNvSpPr>
            <a:spLocks noGrp="1" noChangeArrowheads="1"/>
          </p:cNvSpPr>
          <p:nvPr>
            <p:ph type="ftr" sz="quarter" idx="11"/>
          </p:nvPr>
        </p:nvSpPr>
        <p:spPr>
          <a:ln/>
        </p:spPr>
        <p:txBody>
          <a:bodyPr/>
          <a:lstStyle>
            <a:lvl1pPr>
              <a:defRPr/>
            </a:lvl1pPr>
          </a:lstStyle>
          <a:p>
            <a:r>
              <a:rPr lang="en-US" dirty="0" smtClean="0"/>
              <a:t>Copyright 2013-2014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C051DDAB-1BD7-4B53-BCB4-03044047A38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2115BE3-59C8-42C4-81E5-8BE140FEB86F}" type="datetime1">
              <a:rPr lang="en-US" smtClean="0"/>
              <a:t>3/19/2014</a:t>
            </a:fld>
            <a:endParaRPr lang="en-US" dirty="0"/>
          </a:p>
        </p:txBody>
      </p:sp>
      <p:sp>
        <p:nvSpPr>
          <p:cNvPr id="3" name="Rectangle 5"/>
          <p:cNvSpPr>
            <a:spLocks noGrp="1" noChangeArrowheads="1"/>
          </p:cNvSpPr>
          <p:nvPr>
            <p:ph type="ftr" sz="quarter" idx="11"/>
          </p:nvPr>
        </p:nvSpPr>
        <p:spPr>
          <a:ln/>
        </p:spPr>
        <p:txBody>
          <a:bodyPr/>
          <a:lstStyle>
            <a:lvl1pPr>
              <a:defRPr/>
            </a:lvl1pPr>
          </a:lstStyle>
          <a:p>
            <a:r>
              <a:rPr lang="en-US" dirty="0" smtClean="0"/>
              <a:t>Copyright 2013-2014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fld id="{C051DDAB-1BD7-4B53-BCB4-03044047A38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31B796F-0440-41D4-BF81-7E9CF36AA3F1}" type="datetime1">
              <a:rPr lang="en-US" smtClean="0"/>
              <a:t>3/19/2014</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smtClean="0"/>
              <a:t>Copyright 2013-2014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C051DDAB-1BD7-4B53-BCB4-03044047A38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F58BAAC-C064-4215-90CC-B11169F9D189}" type="datetime1">
              <a:rPr lang="en-US" smtClean="0"/>
              <a:t>3/19/2014</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smtClean="0"/>
              <a:t>Copyright 2013-2014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C051DDAB-1BD7-4B53-BCB4-03044047A38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fld id="{3DBA2BBC-3396-473E-B73A-C0127B57EF21}" type="datetime1">
              <a:rPr lang="en-US" smtClean="0"/>
              <a:t>3/19/2014</a:t>
            </a:fld>
            <a:endParaRPr lang="en-US" dirty="0"/>
          </a:p>
        </p:txBody>
      </p:sp>
      <p:sp>
        <p:nvSpPr>
          <p:cNvPr id="54277"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a:lvl1pPr>
          </a:lstStyle>
          <a:p>
            <a:r>
              <a:rPr lang="en-US" dirty="0" smtClean="0"/>
              <a:t>Copyright 2013-2014 Kenneth M. Chipps Ph.D. www.chipps.com</a:t>
            </a:r>
            <a:endParaRPr lang="en-US" dirty="0"/>
          </a:p>
        </p:txBody>
      </p:sp>
      <p:sp>
        <p:nvSpPr>
          <p:cNvPr id="54278"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051DDAB-1BD7-4B53-BCB4-03044047A38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aseline="0" dirty="0" smtClean="0"/>
              <a:t>Database Management</a:t>
            </a:r>
            <a:endParaRPr lang="en-US" dirty="0"/>
          </a:p>
        </p:txBody>
      </p:sp>
      <p:sp>
        <p:nvSpPr>
          <p:cNvPr id="3" name="Subtitle 2"/>
          <p:cNvSpPr>
            <a:spLocks noGrp="1"/>
          </p:cNvSpPr>
          <p:nvPr>
            <p:ph type="subTitle" idx="1"/>
          </p:nvPr>
        </p:nvSpPr>
        <p:spPr/>
        <p:txBody>
          <a:bodyPr/>
          <a:lstStyle/>
          <a:p>
            <a:pPr eaLnBrk="1" hangingPunct="1"/>
            <a:r>
              <a:rPr lang="en-US" altLang="en-US" sz="2400" dirty="0" smtClean="0"/>
              <a:t>Last Update </a:t>
            </a:r>
            <a:r>
              <a:rPr lang="en-US" altLang="en-US" sz="2400" dirty="0" smtClean="0"/>
              <a:t>2014.03.19</a:t>
            </a:r>
            <a:endParaRPr lang="en-US" altLang="en-US" sz="2400" dirty="0" smtClean="0"/>
          </a:p>
          <a:p>
            <a:pPr eaLnBrk="1" hangingPunct="1"/>
            <a:r>
              <a:rPr lang="en-US" altLang="en-US" sz="2400" dirty="0" smtClean="0"/>
              <a:t>2.0.1</a:t>
            </a:r>
            <a:endParaRPr lang="en-US" altLang="en-US" sz="2400" dirty="0" smtClean="0"/>
          </a:p>
        </p:txBody>
      </p:sp>
      <p:sp>
        <p:nvSpPr>
          <p:cNvPr id="4" name="Footer Placeholder 3"/>
          <p:cNvSpPr>
            <a:spLocks noGrp="1"/>
          </p:cNvSpPr>
          <p:nvPr>
            <p:ph type="ftr" sz="quarter" idx="11"/>
          </p:nvPr>
        </p:nvSpPr>
        <p:spPr>
          <a:xfrm>
            <a:off x="2667000" y="6245225"/>
            <a:ext cx="4114800" cy="476250"/>
          </a:xfrm>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1</a:t>
            </a:fld>
            <a:endParaRPr lang="en-US" dirty="0"/>
          </a:p>
        </p:txBody>
      </p:sp>
    </p:spTree>
    <p:extLst>
      <p:ext uri="{BB962C8B-B14F-4D97-AF65-F5344CB8AC3E}">
        <p14:creationId xmlns:p14="http://schemas.microsoft.com/office/powerpoint/2010/main" val="3326910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DBMS</a:t>
            </a:r>
            <a:endParaRPr lang="en-US" dirty="0"/>
          </a:p>
        </p:txBody>
      </p:sp>
      <p:sp>
        <p:nvSpPr>
          <p:cNvPr id="3" name="Content Placeholder 2"/>
          <p:cNvSpPr>
            <a:spLocks noGrp="1"/>
          </p:cNvSpPr>
          <p:nvPr>
            <p:ph idx="1"/>
          </p:nvPr>
        </p:nvSpPr>
        <p:spPr/>
        <p:txBody>
          <a:bodyPr/>
          <a:lstStyle/>
          <a:p>
            <a:r>
              <a:rPr lang="en-US" dirty="0" smtClean="0"/>
              <a:t>A DBMS - Database Management System permits an organization to centralize data, manage </a:t>
            </a:r>
            <a:r>
              <a:rPr lang="en-US" dirty="0" smtClean="0"/>
              <a:t>it more efficiently</a:t>
            </a:r>
            <a:r>
              <a:rPr lang="en-US" dirty="0" smtClean="0"/>
              <a:t>, and provide access to the stored data by application programs</a:t>
            </a:r>
          </a:p>
          <a:p>
            <a:r>
              <a:rPr lang="en-US" dirty="0" smtClean="0"/>
              <a:t>The DBMS acts as an interface between application programs and the physical data files</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10</a:t>
            </a:fld>
            <a:endParaRPr lang="en-US" dirty="0"/>
          </a:p>
        </p:txBody>
      </p:sp>
    </p:spTree>
    <p:extLst>
      <p:ext uri="{BB962C8B-B14F-4D97-AF65-F5344CB8AC3E}">
        <p14:creationId xmlns:p14="http://schemas.microsoft.com/office/powerpoint/2010/main" val="217064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DBMS</a:t>
            </a:r>
            <a:endParaRPr lang="en-US" dirty="0"/>
          </a:p>
        </p:txBody>
      </p:sp>
      <p:sp>
        <p:nvSpPr>
          <p:cNvPr id="3" name="Content Placeholder 2"/>
          <p:cNvSpPr>
            <a:spLocks noGrp="1"/>
          </p:cNvSpPr>
          <p:nvPr>
            <p:ph idx="1"/>
          </p:nvPr>
        </p:nvSpPr>
        <p:spPr/>
        <p:txBody>
          <a:bodyPr/>
          <a:lstStyle/>
          <a:p>
            <a:r>
              <a:rPr lang="en-US" dirty="0" smtClean="0"/>
              <a:t>When the application program calls for a data item, such as gross pay, the DBMS finds this item in the database and presents it to the application program</a:t>
            </a:r>
          </a:p>
          <a:p>
            <a:r>
              <a:rPr lang="en-US" dirty="0" smtClean="0"/>
              <a:t>Using traditional data files, the programmer would have to specify the size and format of each data element used in the program and then tell the computer where they were located</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11</a:t>
            </a:fld>
            <a:endParaRPr lang="en-US" dirty="0"/>
          </a:p>
        </p:txBody>
      </p:sp>
    </p:spTree>
    <p:extLst>
      <p:ext uri="{BB962C8B-B14F-4D97-AF65-F5344CB8AC3E}">
        <p14:creationId xmlns:p14="http://schemas.microsoft.com/office/powerpoint/2010/main" val="3584728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DBMS</a:t>
            </a:r>
            <a:endParaRPr lang="en-US" dirty="0"/>
          </a:p>
        </p:txBody>
      </p:sp>
      <p:sp>
        <p:nvSpPr>
          <p:cNvPr id="3" name="Content Placeholder 2"/>
          <p:cNvSpPr>
            <a:spLocks noGrp="1"/>
          </p:cNvSpPr>
          <p:nvPr>
            <p:ph idx="1"/>
          </p:nvPr>
        </p:nvSpPr>
        <p:spPr/>
        <p:txBody>
          <a:bodyPr/>
          <a:lstStyle/>
          <a:p>
            <a:r>
              <a:rPr lang="en-US" dirty="0" smtClean="0"/>
              <a:t>The DBMS relieves the programmer or end user from the task of understanding where and how the data are actually stored by separating the logical and physical views of the data</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12</a:t>
            </a:fld>
            <a:endParaRPr lang="en-US" dirty="0"/>
          </a:p>
        </p:txBody>
      </p:sp>
    </p:spTree>
    <p:extLst>
      <p:ext uri="{BB962C8B-B14F-4D97-AF65-F5344CB8AC3E}">
        <p14:creationId xmlns:p14="http://schemas.microsoft.com/office/powerpoint/2010/main" val="794408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DBMS</a:t>
            </a:r>
            <a:endParaRPr lang="en-US" dirty="0"/>
          </a:p>
        </p:txBody>
      </p:sp>
      <p:sp>
        <p:nvSpPr>
          <p:cNvPr id="3" name="Content Placeholder 2"/>
          <p:cNvSpPr>
            <a:spLocks noGrp="1"/>
          </p:cNvSpPr>
          <p:nvPr>
            <p:ph idx="1"/>
          </p:nvPr>
        </p:nvSpPr>
        <p:spPr/>
        <p:txBody>
          <a:bodyPr/>
          <a:lstStyle/>
          <a:p>
            <a:r>
              <a:rPr lang="en-US" dirty="0" smtClean="0"/>
              <a:t>The logical view presents data as they would be perceived by end users or business specialists, whereas the physical view shows how data are actually organized and structured on physical storage media</a:t>
            </a:r>
          </a:p>
          <a:p>
            <a:r>
              <a:rPr lang="en-US" dirty="0" smtClean="0"/>
              <a:t>The database management software makes the physical database available for different logical views required by users</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13</a:t>
            </a:fld>
            <a:endParaRPr lang="en-US" dirty="0"/>
          </a:p>
        </p:txBody>
      </p:sp>
    </p:spTree>
    <p:extLst>
      <p:ext uri="{BB962C8B-B14F-4D97-AF65-F5344CB8AC3E}">
        <p14:creationId xmlns:p14="http://schemas.microsoft.com/office/powerpoint/2010/main" val="3445567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DBMS</a:t>
            </a:r>
            <a:endParaRPr lang="en-US" dirty="0"/>
          </a:p>
        </p:txBody>
      </p:sp>
      <p:sp>
        <p:nvSpPr>
          <p:cNvPr id="3" name="Content Placeholder 2"/>
          <p:cNvSpPr>
            <a:spLocks noGrp="1"/>
          </p:cNvSpPr>
          <p:nvPr>
            <p:ph idx="1"/>
          </p:nvPr>
        </p:nvSpPr>
        <p:spPr/>
        <p:txBody>
          <a:bodyPr/>
          <a:lstStyle/>
          <a:p>
            <a:r>
              <a:rPr lang="en-US" dirty="0" smtClean="0"/>
              <a:t>For example, for the human resources database a benefits specialist might require a view consisting of the employee’s name, social security number, and health insurance coverage</a:t>
            </a:r>
          </a:p>
          <a:p>
            <a:r>
              <a:rPr lang="en-US" dirty="0" smtClean="0"/>
              <a:t>A payroll department member might need data such as the employee’s name, social security number, gross pay, and net pay</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14</a:t>
            </a:fld>
            <a:endParaRPr lang="en-US" dirty="0"/>
          </a:p>
        </p:txBody>
      </p:sp>
    </p:spTree>
    <p:extLst>
      <p:ext uri="{BB962C8B-B14F-4D97-AF65-F5344CB8AC3E}">
        <p14:creationId xmlns:p14="http://schemas.microsoft.com/office/powerpoint/2010/main" val="66922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DBMS</a:t>
            </a:r>
            <a:endParaRPr lang="en-US" dirty="0"/>
          </a:p>
        </p:txBody>
      </p:sp>
      <p:sp>
        <p:nvSpPr>
          <p:cNvPr id="3" name="Content Placeholder 2"/>
          <p:cNvSpPr>
            <a:spLocks noGrp="1"/>
          </p:cNvSpPr>
          <p:nvPr>
            <p:ph idx="1"/>
          </p:nvPr>
        </p:nvSpPr>
        <p:spPr/>
        <p:txBody>
          <a:bodyPr/>
          <a:lstStyle/>
          <a:p>
            <a:r>
              <a:rPr lang="en-US" dirty="0" smtClean="0"/>
              <a:t>The data for all these views are stored in a single database, where they can be more easily managed by the organization</a:t>
            </a:r>
          </a:p>
          <a:p>
            <a:r>
              <a:rPr lang="en-US" dirty="0" smtClean="0"/>
              <a:t>A DBMS</a:t>
            </a:r>
            <a:r>
              <a:rPr lang="en-US" baseline="0" dirty="0" smtClean="0"/>
              <a:t> reduces data redundancy and inconsistency by minimizing isolated files in which the same data are repeated</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15</a:t>
            </a:fld>
            <a:endParaRPr lang="en-US" dirty="0"/>
          </a:p>
        </p:txBody>
      </p:sp>
    </p:spTree>
    <p:extLst>
      <p:ext uri="{BB962C8B-B14F-4D97-AF65-F5344CB8AC3E}">
        <p14:creationId xmlns:p14="http://schemas.microsoft.com/office/powerpoint/2010/main" val="2772558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DBMS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16</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041" y="1600200"/>
            <a:ext cx="7749159" cy="4488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092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 Database</a:t>
            </a:r>
            <a:endParaRPr lang="en-US" dirty="0"/>
          </a:p>
        </p:txBody>
      </p:sp>
      <p:sp>
        <p:nvSpPr>
          <p:cNvPr id="3" name="Content Placeholder 2"/>
          <p:cNvSpPr>
            <a:spLocks noGrp="1"/>
          </p:cNvSpPr>
          <p:nvPr>
            <p:ph idx="1"/>
          </p:nvPr>
        </p:nvSpPr>
        <p:spPr/>
        <p:txBody>
          <a:bodyPr/>
          <a:lstStyle/>
          <a:p>
            <a:r>
              <a:rPr lang="en-US" dirty="0" smtClean="0"/>
              <a:t>The most popular type of DBMS today for PCs as well as for larger </a:t>
            </a:r>
            <a:r>
              <a:rPr lang="en-US" dirty="0" smtClean="0"/>
              <a:t>computers </a:t>
            </a:r>
            <a:r>
              <a:rPr lang="en-US" dirty="0" smtClean="0"/>
              <a:t>is the relational </a:t>
            </a:r>
            <a:r>
              <a:rPr lang="en-US" dirty="0" smtClean="0"/>
              <a:t>database</a:t>
            </a:r>
            <a:endParaRPr lang="en-US" dirty="0" smtClean="0"/>
          </a:p>
          <a:p>
            <a:r>
              <a:rPr lang="en-US" dirty="0" smtClean="0"/>
              <a:t>Relational databases represent data as two-dimensional tables called relations</a:t>
            </a:r>
          </a:p>
          <a:p>
            <a:r>
              <a:rPr lang="en-US" dirty="0" smtClean="0"/>
              <a:t>Tables may be referred to as files</a:t>
            </a:r>
          </a:p>
          <a:p>
            <a:r>
              <a:rPr lang="en-US" dirty="0" smtClean="0"/>
              <a:t>Each table contains data on an entity and its attributes</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17</a:t>
            </a:fld>
            <a:endParaRPr lang="en-US" dirty="0"/>
          </a:p>
        </p:txBody>
      </p:sp>
    </p:spTree>
    <p:extLst>
      <p:ext uri="{BB962C8B-B14F-4D97-AF65-F5344CB8AC3E}">
        <p14:creationId xmlns:p14="http://schemas.microsoft.com/office/powerpoint/2010/main" val="3595825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a:t>
            </a:r>
          </a:p>
        </p:txBody>
      </p:sp>
      <p:sp>
        <p:nvSpPr>
          <p:cNvPr id="3" name="Content Placeholder 2"/>
          <p:cNvSpPr>
            <a:spLocks noGrp="1"/>
          </p:cNvSpPr>
          <p:nvPr>
            <p:ph idx="1"/>
          </p:nvPr>
        </p:nvSpPr>
        <p:spPr/>
        <p:txBody>
          <a:bodyPr/>
          <a:lstStyle/>
          <a:p>
            <a:r>
              <a:rPr lang="en-US" dirty="0" smtClean="0"/>
              <a:t>Microsoft Access is a relational DBMS for desktop systems, whereas DB2, Oracle Database, and Microsoft SQL Server are relational DBMS for large mainframes and midrange computers</a:t>
            </a:r>
          </a:p>
          <a:p>
            <a:r>
              <a:rPr lang="en-US" dirty="0" smtClean="0"/>
              <a:t>MySQL is a popular open-source DBMS, and Oracle Database Lite is a DBMS for small handheld computing devices</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18</a:t>
            </a:fld>
            <a:endParaRPr lang="en-US" dirty="0"/>
          </a:p>
        </p:txBody>
      </p:sp>
    </p:spTree>
    <p:extLst>
      <p:ext uri="{BB962C8B-B14F-4D97-AF65-F5344CB8AC3E}">
        <p14:creationId xmlns:p14="http://schemas.microsoft.com/office/powerpoint/2010/main" val="4021425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a:t>
            </a:r>
          </a:p>
        </p:txBody>
      </p:sp>
      <p:sp>
        <p:nvSpPr>
          <p:cNvPr id="3" name="Content Placeholder 2"/>
          <p:cNvSpPr>
            <a:spLocks noGrp="1"/>
          </p:cNvSpPr>
          <p:nvPr>
            <p:ph idx="1"/>
          </p:nvPr>
        </p:nvSpPr>
        <p:spPr/>
        <p:txBody>
          <a:bodyPr/>
          <a:lstStyle/>
          <a:p>
            <a:r>
              <a:rPr lang="en-US" dirty="0" smtClean="0"/>
              <a:t>Let’s look at how a relational database organizes data about suppliers and parts</a:t>
            </a:r>
            <a:endParaRPr lang="en-US" dirty="0"/>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19</a:t>
            </a:fld>
            <a:endParaRPr lang="en-US" dirty="0"/>
          </a:p>
        </p:txBody>
      </p:sp>
    </p:spTree>
    <p:extLst>
      <p:ext uri="{BB962C8B-B14F-4D97-AF65-F5344CB8AC3E}">
        <p14:creationId xmlns:p14="http://schemas.microsoft.com/office/powerpoint/2010/main" val="3958158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Most</a:t>
            </a:r>
            <a:r>
              <a:rPr lang="en-US" baseline="0" dirty="0" smtClean="0"/>
              <a:t> of the material below on databases in general is copied from</a:t>
            </a:r>
          </a:p>
          <a:p>
            <a:pPr lvl="1"/>
            <a:r>
              <a:rPr lang="en-US" dirty="0" smtClean="0"/>
              <a:t>Management Information Systems</a:t>
            </a:r>
          </a:p>
          <a:p>
            <a:pPr lvl="1"/>
            <a:r>
              <a:rPr lang="en-US" dirty="0" smtClean="0"/>
              <a:t>12th Edition</a:t>
            </a:r>
          </a:p>
          <a:p>
            <a:pPr lvl="1"/>
            <a:r>
              <a:rPr lang="en-US" dirty="0" smtClean="0"/>
              <a:t>Ken Laudon and Jane Laudon</a:t>
            </a:r>
          </a:p>
        </p:txBody>
      </p:sp>
      <p:sp>
        <p:nvSpPr>
          <p:cNvPr id="4" name="Footer Placeholder 3"/>
          <p:cNvSpPr>
            <a:spLocks noGrp="1"/>
          </p:cNvSpPr>
          <p:nvPr>
            <p:ph type="ftr" sz="quarter" idx="11"/>
          </p:nvPr>
        </p:nvSpPr>
        <p:spPr/>
        <p:txBody>
          <a:bodyPr/>
          <a:lstStyle/>
          <a:p>
            <a:pPr>
              <a:defRPr/>
            </a:pPr>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55E430A7-F4DB-46DE-AD52-4E4DCCB5846A}" type="slidenum">
              <a:rPr lang="en-US" smtClean="0"/>
              <a:pPr>
                <a:defRPr/>
              </a:pPr>
              <a:t>2</a:t>
            </a:fld>
            <a:endParaRPr lang="en-US" dirty="0"/>
          </a:p>
        </p:txBody>
      </p:sp>
    </p:spTree>
    <p:extLst>
      <p:ext uri="{BB962C8B-B14F-4D97-AF65-F5344CB8AC3E}">
        <p14:creationId xmlns:p14="http://schemas.microsoft.com/office/powerpoint/2010/main" val="87493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20</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792" y="1645920"/>
            <a:ext cx="6236208" cy="453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3869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a:t>
            </a:r>
          </a:p>
        </p:txBody>
      </p:sp>
      <p:sp>
        <p:nvSpPr>
          <p:cNvPr id="3" name="Content Placeholder 2"/>
          <p:cNvSpPr>
            <a:spLocks noGrp="1"/>
          </p:cNvSpPr>
          <p:nvPr>
            <p:ph idx="1"/>
          </p:nvPr>
        </p:nvSpPr>
        <p:spPr/>
        <p:txBody>
          <a:bodyPr/>
          <a:lstStyle/>
          <a:p>
            <a:r>
              <a:rPr lang="en-US" dirty="0" smtClean="0"/>
              <a:t>The database has a separate table for the entity SUPPLIER and a table for the entity PART</a:t>
            </a:r>
          </a:p>
          <a:p>
            <a:r>
              <a:rPr lang="en-US" dirty="0" smtClean="0"/>
              <a:t>Each table consists of a grid of columns and rows of data</a:t>
            </a:r>
          </a:p>
          <a:p>
            <a:r>
              <a:rPr lang="en-US" dirty="0" smtClean="0"/>
              <a:t>Each individual element of data for each entity is stored as a separate field, and each field represents an attribute for that entity</a:t>
            </a:r>
            <a:endParaRPr lang="en-US" dirty="0"/>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21</a:t>
            </a:fld>
            <a:endParaRPr lang="en-US" dirty="0"/>
          </a:p>
        </p:txBody>
      </p:sp>
    </p:spTree>
    <p:extLst>
      <p:ext uri="{BB962C8B-B14F-4D97-AF65-F5344CB8AC3E}">
        <p14:creationId xmlns:p14="http://schemas.microsoft.com/office/powerpoint/2010/main" val="119958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a:t>
            </a:r>
          </a:p>
        </p:txBody>
      </p:sp>
      <p:sp>
        <p:nvSpPr>
          <p:cNvPr id="3" name="Content Placeholder 2"/>
          <p:cNvSpPr>
            <a:spLocks noGrp="1"/>
          </p:cNvSpPr>
          <p:nvPr>
            <p:ph idx="1"/>
          </p:nvPr>
        </p:nvSpPr>
        <p:spPr/>
        <p:txBody>
          <a:bodyPr/>
          <a:lstStyle/>
          <a:p>
            <a:r>
              <a:rPr lang="en-US" dirty="0" smtClean="0"/>
              <a:t>The actual information about a single supplier that resides in a table is called a row</a:t>
            </a:r>
          </a:p>
          <a:p>
            <a:r>
              <a:rPr lang="en-US" dirty="0" smtClean="0"/>
              <a:t>Rows are commonly referred to as records, or in very technical terms, as tuples</a:t>
            </a:r>
          </a:p>
          <a:p>
            <a:r>
              <a:rPr lang="en-US" dirty="0" smtClean="0"/>
              <a:t>Data for the entity PART have their own separate table</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22</a:t>
            </a:fld>
            <a:endParaRPr lang="en-US" dirty="0"/>
          </a:p>
        </p:txBody>
      </p:sp>
    </p:spTree>
    <p:extLst>
      <p:ext uri="{BB962C8B-B14F-4D97-AF65-F5344CB8AC3E}">
        <p14:creationId xmlns:p14="http://schemas.microsoft.com/office/powerpoint/2010/main" val="3949410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a:t>
            </a:r>
          </a:p>
        </p:txBody>
      </p:sp>
      <p:sp>
        <p:nvSpPr>
          <p:cNvPr id="3" name="Content Placeholder 2"/>
          <p:cNvSpPr>
            <a:spLocks noGrp="1"/>
          </p:cNvSpPr>
          <p:nvPr>
            <p:ph idx="1"/>
          </p:nvPr>
        </p:nvSpPr>
        <p:spPr/>
        <p:txBody>
          <a:bodyPr/>
          <a:lstStyle/>
          <a:p>
            <a:r>
              <a:rPr lang="en-US" dirty="0" smtClean="0"/>
              <a:t>The field for Supplier_Number in the SUPPLIER table uniquely identifies each record so that the record can be retrieved, updated, or </a:t>
            </a:r>
            <a:r>
              <a:rPr lang="en-US" dirty="0" smtClean="0"/>
              <a:t>sorted</a:t>
            </a:r>
          </a:p>
          <a:p>
            <a:r>
              <a:rPr lang="en-US" dirty="0" smtClean="0"/>
              <a:t>It </a:t>
            </a:r>
            <a:r>
              <a:rPr lang="en-US" dirty="0" smtClean="0"/>
              <a:t>is called a key field</a:t>
            </a:r>
          </a:p>
          <a:p>
            <a:r>
              <a:rPr lang="en-US" dirty="0" smtClean="0"/>
              <a:t>Each table in a relational database has one field that is designated as its primary key</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23</a:t>
            </a:fld>
            <a:endParaRPr lang="en-US" dirty="0"/>
          </a:p>
        </p:txBody>
      </p:sp>
    </p:spTree>
    <p:extLst>
      <p:ext uri="{BB962C8B-B14F-4D97-AF65-F5344CB8AC3E}">
        <p14:creationId xmlns:p14="http://schemas.microsoft.com/office/powerpoint/2010/main" val="920588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a:t>
            </a:r>
          </a:p>
        </p:txBody>
      </p:sp>
      <p:sp>
        <p:nvSpPr>
          <p:cNvPr id="3" name="Content Placeholder 2"/>
          <p:cNvSpPr>
            <a:spLocks noGrp="1"/>
          </p:cNvSpPr>
          <p:nvPr>
            <p:ph idx="1"/>
          </p:nvPr>
        </p:nvSpPr>
        <p:spPr/>
        <p:txBody>
          <a:bodyPr/>
          <a:lstStyle/>
          <a:p>
            <a:r>
              <a:rPr lang="en-US" dirty="0" smtClean="0"/>
              <a:t>This key field is the unique identifier for all the information in any row of the table and this primary key cannot be duplicated</a:t>
            </a:r>
            <a:endParaRPr lang="en-US" dirty="0"/>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24</a:t>
            </a:fld>
            <a:endParaRPr lang="en-US" dirty="0"/>
          </a:p>
        </p:txBody>
      </p:sp>
    </p:spTree>
    <p:extLst>
      <p:ext uri="{BB962C8B-B14F-4D97-AF65-F5344CB8AC3E}">
        <p14:creationId xmlns:p14="http://schemas.microsoft.com/office/powerpoint/2010/main" val="2152211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a:t>
            </a:r>
          </a:p>
        </p:txBody>
      </p:sp>
      <p:sp>
        <p:nvSpPr>
          <p:cNvPr id="3" name="Content Placeholder 2"/>
          <p:cNvSpPr>
            <a:spLocks noGrp="1"/>
          </p:cNvSpPr>
          <p:nvPr>
            <p:ph idx="1"/>
          </p:nvPr>
        </p:nvSpPr>
        <p:spPr/>
        <p:txBody>
          <a:bodyPr/>
          <a:lstStyle/>
          <a:p>
            <a:r>
              <a:rPr lang="en-US" dirty="0" smtClean="0"/>
              <a:t>Relational database tables can be combined easily to deliver data required by users, provided that any two tables share a common data element</a:t>
            </a:r>
          </a:p>
          <a:p>
            <a:r>
              <a:rPr lang="en-US" dirty="0" smtClean="0"/>
              <a:t>Suppose we wanted to find in this database the names of suppliers who could provide us with part number 137 or part number 150</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25</a:t>
            </a:fld>
            <a:endParaRPr lang="en-US" dirty="0"/>
          </a:p>
        </p:txBody>
      </p:sp>
    </p:spTree>
    <p:extLst>
      <p:ext uri="{BB962C8B-B14F-4D97-AF65-F5344CB8AC3E}">
        <p14:creationId xmlns:p14="http://schemas.microsoft.com/office/powerpoint/2010/main" val="1306493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a:t>
            </a:r>
          </a:p>
        </p:txBody>
      </p:sp>
      <p:sp>
        <p:nvSpPr>
          <p:cNvPr id="3" name="Content Placeholder 2"/>
          <p:cNvSpPr>
            <a:spLocks noGrp="1"/>
          </p:cNvSpPr>
          <p:nvPr>
            <p:ph idx="1"/>
          </p:nvPr>
        </p:nvSpPr>
        <p:spPr/>
        <p:txBody>
          <a:bodyPr/>
          <a:lstStyle/>
          <a:p>
            <a:r>
              <a:rPr lang="en-US" dirty="0" smtClean="0"/>
              <a:t>We would need information from two tables: the SUPPLIER table and the PART table</a:t>
            </a:r>
          </a:p>
          <a:p>
            <a:r>
              <a:rPr lang="en-US" dirty="0" smtClean="0"/>
              <a:t>Note that these two files have a shared data element: Supplier_Number</a:t>
            </a:r>
          </a:p>
          <a:p>
            <a:r>
              <a:rPr lang="en-US" dirty="0" smtClean="0"/>
              <a:t>In a relational database, three basic operations, are used to develop useful sets of data: select, join, and project</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26</a:t>
            </a:fld>
            <a:endParaRPr lang="en-US" dirty="0"/>
          </a:p>
        </p:txBody>
      </p:sp>
    </p:spTree>
    <p:extLst>
      <p:ext uri="{BB962C8B-B14F-4D97-AF65-F5344CB8AC3E}">
        <p14:creationId xmlns:p14="http://schemas.microsoft.com/office/powerpoint/2010/main" val="2125831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a:t>
            </a:r>
          </a:p>
        </p:txBody>
      </p:sp>
      <p:sp>
        <p:nvSpPr>
          <p:cNvPr id="3" name="Content Placeholder 2"/>
          <p:cNvSpPr>
            <a:spLocks noGrp="1"/>
          </p:cNvSpPr>
          <p:nvPr>
            <p:ph idx="1"/>
          </p:nvPr>
        </p:nvSpPr>
        <p:spPr/>
        <p:txBody>
          <a:bodyPr/>
          <a:lstStyle/>
          <a:p>
            <a:r>
              <a:rPr lang="en-US" dirty="0" smtClean="0"/>
              <a:t>The select operation creates a subset consisting of all records in the file that meet stated criteria</a:t>
            </a:r>
          </a:p>
          <a:p>
            <a:r>
              <a:rPr lang="en-US" dirty="0" smtClean="0"/>
              <a:t>Select creates, in other words, a subset of rows that meet certain criteria</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27</a:t>
            </a:fld>
            <a:endParaRPr lang="en-US" dirty="0"/>
          </a:p>
        </p:txBody>
      </p:sp>
    </p:spTree>
    <p:extLst>
      <p:ext uri="{BB962C8B-B14F-4D97-AF65-F5344CB8AC3E}">
        <p14:creationId xmlns:p14="http://schemas.microsoft.com/office/powerpoint/2010/main" val="3956064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a:t>
            </a:r>
          </a:p>
        </p:txBody>
      </p:sp>
      <p:sp>
        <p:nvSpPr>
          <p:cNvPr id="3" name="Content Placeholder 2"/>
          <p:cNvSpPr>
            <a:spLocks noGrp="1"/>
          </p:cNvSpPr>
          <p:nvPr>
            <p:ph idx="1"/>
          </p:nvPr>
        </p:nvSpPr>
        <p:spPr/>
        <p:txBody>
          <a:bodyPr/>
          <a:lstStyle/>
          <a:p>
            <a:r>
              <a:rPr lang="en-US" dirty="0" smtClean="0"/>
              <a:t>In our example, we want to select records rows from the PART table where the Part_Number equals 137 or 150</a:t>
            </a:r>
          </a:p>
          <a:p>
            <a:r>
              <a:rPr lang="en-US" dirty="0" smtClean="0"/>
              <a:t>The join operation combines relational tables to provide the user with more information than is available in individual tables</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28</a:t>
            </a:fld>
            <a:endParaRPr lang="en-US" dirty="0"/>
          </a:p>
        </p:txBody>
      </p:sp>
    </p:spTree>
    <p:extLst>
      <p:ext uri="{BB962C8B-B14F-4D97-AF65-F5344CB8AC3E}">
        <p14:creationId xmlns:p14="http://schemas.microsoft.com/office/powerpoint/2010/main" val="3311422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a:t>
            </a:r>
          </a:p>
        </p:txBody>
      </p:sp>
      <p:sp>
        <p:nvSpPr>
          <p:cNvPr id="3" name="Content Placeholder 2"/>
          <p:cNvSpPr>
            <a:spLocks noGrp="1"/>
          </p:cNvSpPr>
          <p:nvPr>
            <p:ph idx="1"/>
          </p:nvPr>
        </p:nvSpPr>
        <p:spPr/>
        <p:txBody>
          <a:bodyPr/>
          <a:lstStyle/>
          <a:p>
            <a:r>
              <a:rPr lang="en-US" dirty="0" smtClean="0"/>
              <a:t>In our example, we want to join the now-shortened PART table - only parts 137 or 150 will be presented - and the SUPPLIER table into a single new table</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29</a:t>
            </a:fld>
            <a:endParaRPr lang="en-US" dirty="0"/>
          </a:p>
        </p:txBody>
      </p:sp>
    </p:spTree>
    <p:extLst>
      <p:ext uri="{BB962C8B-B14F-4D97-AF65-F5344CB8AC3E}">
        <p14:creationId xmlns:p14="http://schemas.microsoft.com/office/powerpoint/2010/main" val="162954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Database</a:t>
            </a:r>
            <a:endParaRPr lang="en-US" dirty="0"/>
          </a:p>
        </p:txBody>
      </p:sp>
      <p:sp>
        <p:nvSpPr>
          <p:cNvPr id="3" name="Content Placeholder 2"/>
          <p:cNvSpPr>
            <a:spLocks noGrp="1"/>
          </p:cNvSpPr>
          <p:nvPr>
            <p:ph idx="1"/>
          </p:nvPr>
        </p:nvSpPr>
        <p:spPr/>
        <p:txBody>
          <a:bodyPr/>
          <a:lstStyle/>
          <a:p>
            <a:r>
              <a:rPr lang="en-US" dirty="0" smtClean="0"/>
              <a:t>A database is created</a:t>
            </a:r>
            <a:r>
              <a:rPr lang="en-US" baseline="0" dirty="0" smtClean="0"/>
              <a:t> when a</a:t>
            </a:r>
            <a:r>
              <a:rPr lang="en-US" dirty="0" smtClean="0"/>
              <a:t> computer system organizes data in a hierarchy that starts with bits and bytes and progresses to fields, </a:t>
            </a:r>
            <a:r>
              <a:rPr lang="en-US" dirty="0" smtClean="0"/>
              <a:t>records</a:t>
            </a:r>
            <a:r>
              <a:rPr lang="en-US" dirty="0" smtClean="0"/>
              <a:t>, </a:t>
            </a:r>
            <a:r>
              <a:rPr lang="en-US" dirty="0" smtClean="0"/>
              <a:t>and files</a:t>
            </a:r>
            <a:endParaRPr lang="en-US" dirty="0" smtClean="0"/>
          </a:p>
          <a:p>
            <a:r>
              <a:rPr lang="en-US" dirty="0" smtClean="0"/>
              <a:t>In</a:t>
            </a:r>
            <a:r>
              <a:rPr lang="en-US" baseline="0" dirty="0" smtClean="0"/>
              <a:t> this representation</a:t>
            </a:r>
            <a:endParaRPr lang="en-US" dirty="0" smtClean="0"/>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3</a:t>
            </a:fld>
            <a:endParaRPr lang="en-US" dirty="0"/>
          </a:p>
        </p:txBody>
      </p:sp>
    </p:spTree>
    <p:extLst>
      <p:ext uri="{BB962C8B-B14F-4D97-AF65-F5344CB8AC3E}">
        <p14:creationId xmlns:p14="http://schemas.microsoft.com/office/powerpoint/2010/main" val="2739052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a:t>
            </a:r>
          </a:p>
        </p:txBody>
      </p:sp>
      <p:sp>
        <p:nvSpPr>
          <p:cNvPr id="3" name="Content Placeholder 2"/>
          <p:cNvSpPr>
            <a:spLocks noGrp="1"/>
          </p:cNvSpPr>
          <p:nvPr>
            <p:ph idx="1"/>
          </p:nvPr>
        </p:nvSpPr>
        <p:spPr/>
        <p:txBody>
          <a:bodyPr/>
          <a:lstStyle/>
          <a:p>
            <a:r>
              <a:rPr lang="en-US" dirty="0" smtClean="0"/>
              <a:t>The project operation creates a subset consisting of columns in a table, permitting the user to create new tables that contain only the information required</a:t>
            </a:r>
          </a:p>
          <a:p>
            <a:r>
              <a:rPr lang="en-US" dirty="0" smtClean="0"/>
              <a:t>In our example, we want to extract from the new table only the following columns: Part_Number, Part_Name, Supplier_Number, and Supplier_Name</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30</a:t>
            </a:fld>
            <a:endParaRPr lang="en-US" dirty="0"/>
          </a:p>
        </p:txBody>
      </p:sp>
    </p:spTree>
    <p:extLst>
      <p:ext uri="{BB962C8B-B14F-4D97-AF65-F5344CB8AC3E}">
        <p14:creationId xmlns:p14="http://schemas.microsoft.com/office/powerpoint/2010/main" val="2670406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a:t>
            </a:r>
            <a:r>
              <a:rPr lang="en-US" baseline="0" dirty="0" smtClean="0"/>
              <a:t> Oriented Database</a:t>
            </a:r>
            <a:endParaRPr lang="en-US" dirty="0"/>
          </a:p>
        </p:txBody>
      </p:sp>
      <p:sp>
        <p:nvSpPr>
          <p:cNvPr id="3" name="Content Placeholder 2"/>
          <p:cNvSpPr>
            <a:spLocks noGrp="1"/>
          </p:cNvSpPr>
          <p:nvPr>
            <p:ph idx="1"/>
          </p:nvPr>
        </p:nvSpPr>
        <p:spPr/>
        <p:txBody>
          <a:bodyPr/>
          <a:lstStyle/>
          <a:p>
            <a:r>
              <a:rPr lang="en-US" dirty="0" smtClean="0"/>
              <a:t>Many applications today and in the future require databases that can store and retrieve not only structured numbers and characters but also drawings, images, photographs, voice, and full-motion video</a:t>
            </a:r>
          </a:p>
          <a:p>
            <a:r>
              <a:rPr lang="en-US" dirty="0" smtClean="0"/>
              <a:t>DBMSs </a:t>
            </a:r>
            <a:r>
              <a:rPr lang="en-US" dirty="0" smtClean="0"/>
              <a:t>designed for organizing structured data into rows and columns are not well suited to handling graphics-based or multimedia applications</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31</a:t>
            </a:fld>
            <a:endParaRPr lang="en-US" dirty="0"/>
          </a:p>
        </p:txBody>
      </p:sp>
    </p:spTree>
    <p:extLst>
      <p:ext uri="{BB962C8B-B14F-4D97-AF65-F5344CB8AC3E}">
        <p14:creationId xmlns:p14="http://schemas.microsoft.com/office/powerpoint/2010/main" val="20129298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Oriented Database</a:t>
            </a:r>
          </a:p>
        </p:txBody>
      </p:sp>
      <p:sp>
        <p:nvSpPr>
          <p:cNvPr id="3" name="Content Placeholder 2"/>
          <p:cNvSpPr>
            <a:spLocks noGrp="1"/>
          </p:cNvSpPr>
          <p:nvPr>
            <p:ph idx="1"/>
          </p:nvPr>
        </p:nvSpPr>
        <p:spPr/>
        <p:txBody>
          <a:bodyPr/>
          <a:lstStyle/>
          <a:p>
            <a:r>
              <a:rPr lang="en-US" dirty="0" smtClean="0"/>
              <a:t>Object-oriented databases are better suited for this purpose</a:t>
            </a:r>
          </a:p>
          <a:p>
            <a:r>
              <a:rPr lang="en-US" dirty="0" smtClean="0"/>
              <a:t>An object-oriented DBMS stores the data and procedures that act on those data as objects that can be automatically retrieved and shared</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32</a:t>
            </a:fld>
            <a:endParaRPr lang="en-US" dirty="0"/>
          </a:p>
        </p:txBody>
      </p:sp>
    </p:spTree>
    <p:extLst>
      <p:ext uri="{BB962C8B-B14F-4D97-AF65-F5344CB8AC3E}">
        <p14:creationId xmlns:p14="http://schemas.microsoft.com/office/powerpoint/2010/main" val="327967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Oriented Database</a:t>
            </a:r>
          </a:p>
        </p:txBody>
      </p:sp>
      <p:sp>
        <p:nvSpPr>
          <p:cNvPr id="3" name="Content Placeholder 2"/>
          <p:cNvSpPr>
            <a:spLocks noGrp="1"/>
          </p:cNvSpPr>
          <p:nvPr>
            <p:ph idx="1"/>
          </p:nvPr>
        </p:nvSpPr>
        <p:spPr/>
        <p:txBody>
          <a:bodyPr/>
          <a:lstStyle/>
          <a:p>
            <a:r>
              <a:rPr lang="en-US" dirty="0" smtClean="0"/>
              <a:t>Object-oriented database management systems (OODBMS) are becoming popular because they can be used to manage the various multimedia components or Java applets used in Web applications, which typically integrate pieces of information from a variety of sources</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33</a:t>
            </a:fld>
            <a:endParaRPr lang="en-US" dirty="0"/>
          </a:p>
        </p:txBody>
      </p:sp>
    </p:spTree>
    <p:extLst>
      <p:ext uri="{BB962C8B-B14F-4D97-AF65-F5344CB8AC3E}">
        <p14:creationId xmlns:p14="http://schemas.microsoft.com/office/powerpoint/2010/main" val="2915380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Oriented Database</a:t>
            </a:r>
          </a:p>
        </p:txBody>
      </p:sp>
      <p:sp>
        <p:nvSpPr>
          <p:cNvPr id="3" name="Content Placeholder 2"/>
          <p:cNvSpPr>
            <a:spLocks noGrp="1"/>
          </p:cNvSpPr>
          <p:nvPr>
            <p:ph idx="1"/>
          </p:nvPr>
        </p:nvSpPr>
        <p:spPr/>
        <p:txBody>
          <a:bodyPr/>
          <a:lstStyle/>
          <a:p>
            <a:r>
              <a:rPr lang="en-US" dirty="0" smtClean="0"/>
              <a:t>Although object-oriented databases can store more complex types of information than </a:t>
            </a:r>
            <a:r>
              <a:rPr lang="en-US" dirty="0" smtClean="0"/>
              <a:t>a relational </a:t>
            </a:r>
            <a:r>
              <a:rPr lang="en-US" dirty="0" smtClean="0"/>
              <a:t>DBMS, they are relatively slow compared with relational DBMS for processing large numbers of transactions</a:t>
            </a:r>
          </a:p>
          <a:p>
            <a:r>
              <a:rPr lang="en-US" dirty="0" smtClean="0"/>
              <a:t>Hybrid object-relational DBMS systems are now available to provide capabilities of both object-oriented and relational DBMS</a:t>
            </a:r>
            <a:endParaRPr lang="en-US" dirty="0"/>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34</a:t>
            </a:fld>
            <a:endParaRPr lang="en-US" dirty="0"/>
          </a:p>
        </p:txBody>
      </p:sp>
    </p:spTree>
    <p:extLst>
      <p:ext uri="{BB962C8B-B14F-4D97-AF65-F5344CB8AC3E}">
        <p14:creationId xmlns:p14="http://schemas.microsoft.com/office/powerpoint/2010/main" val="749551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DBMS Capabilities</a:t>
            </a:r>
            <a:endParaRPr lang="en-US" dirty="0"/>
          </a:p>
        </p:txBody>
      </p:sp>
      <p:sp>
        <p:nvSpPr>
          <p:cNvPr id="3" name="Content Placeholder 2"/>
          <p:cNvSpPr>
            <a:spLocks noGrp="1"/>
          </p:cNvSpPr>
          <p:nvPr>
            <p:ph idx="1"/>
          </p:nvPr>
        </p:nvSpPr>
        <p:spPr/>
        <p:txBody>
          <a:bodyPr/>
          <a:lstStyle/>
          <a:p>
            <a:r>
              <a:rPr lang="en-US" dirty="0" smtClean="0"/>
              <a:t>A DBMS includes capabilities and tools for organizing, managing, and accessing the data in the database</a:t>
            </a:r>
          </a:p>
          <a:p>
            <a:r>
              <a:rPr lang="en-US" dirty="0" smtClean="0"/>
              <a:t>The most important are its data definition language, data dictionary, and data manipulation language</a:t>
            </a:r>
          </a:p>
          <a:p>
            <a:r>
              <a:rPr lang="en-US" dirty="0" smtClean="0"/>
              <a:t>DBMS have a data definition capability to specify the structure of the content of the database</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35</a:t>
            </a:fld>
            <a:endParaRPr lang="en-US" dirty="0"/>
          </a:p>
        </p:txBody>
      </p:sp>
    </p:spTree>
    <p:extLst>
      <p:ext uri="{BB962C8B-B14F-4D97-AF65-F5344CB8AC3E}">
        <p14:creationId xmlns:p14="http://schemas.microsoft.com/office/powerpoint/2010/main" val="22564288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DBMS Capabilities</a:t>
            </a:r>
            <a:endParaRPr lang="en-US" dirty="0"/>
          </a:p>
        </p:txBody>
      </p:sp>
      <p:sp>
        <p:nvSpPr>
          <p:cNvPr id="3" name="Content Placeholder 2"/>
          <p:cNvSpPr>
            <a:spLocks noGrp="1"/>
          </p:cNvSpPr>
          <p:nvPr>
            <p:ph idx="1"/>
          </p:nvPr>
        </p:nvSpPr>
        <p:spPr/>
        <p:txBody>
          <a:bodyPr/>
          <a:lstStyle/>
          <a:p>
            <a:r>
              <a:rPr lang="en-US" dirty="0" smtClean="0"/>
              <a:t>It would be used to create database tables and to define the characteristics of the fields in each table</a:t>
            </a:r>
          </a:p>
          <a:p>
            <a:r>
              <a:rPr lang="en-US" dirty="0" smtClean="0"/>
              <a:t>This information about the database would be documented in a data dictionary</a:t>
            </a:r>
          </a:p>
          <a:p>
            <a:r>
              <a:rPr lang="en-US" dirty="0" smtClean="0"/>
              <a:t>A data dictionary is an automated or manual file that stores definitions of data elements and their characteristics</a:t>
            </a:r>
            <a:endParaRPr lang="en-US" dirty="0"/>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36</a:t>
            </a:fld>
            <a:endParaRPr lang="en-US" dirty="0"/>
          </a:p>
        </p:txBody>
      </p:sp>
    </p:spTree>
    <p:extLst>
      <p:ext uri="{BB962C8B-B14F-4D97-AF65-F5344CB8AC3E}">
        <p14:creationId xmlns:p14="http://schemas.microsoft.com/office/powerpoint/2010/main" val="1862661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DBMS Capabilities</a:t>
            </a:r>
            <a:endParaRPr lang="en-US" dirty="0"/>
          </a:p>
        </p:txBody>
      </p:sp>
      <p:sp>
        <p:nvSpPr>
          <p:cNvPr id="3" name="Content Placeholder 2"/>
          <p:cNvSpPr>
            <a:spLocks noGrp="1"/>
          </p:cNvSpPr>
          <p:nvPr>
            <p:ph idx="1"/>
          </p:nvPr>
        </p:nvSpPr>
        <p:spPr/>
        <p:txBody>
          <a:bodyPr/>
          <a:lstStyle/>
          <a:p>
            <a:r>
              <a:rPr lang="en-US" dirty="0" smtClean="0"/>
              <a:t>A DBMS </a:t>
            </a:r>
            <a:r>
              <a:rPr lang="en-US" dirty="0" smtClean="0"/>
              <a:t>includes tools for accessing and manipulating information in databases</a:t>
            </a:r>
          </a:p>
          <a:p>
            <a:r>
              <a:rPr lang="en-US" dirty="0" smtClean="0"/>
              <a:t>Most DBMS have a specialized language called a data manipulation language that is used to add, change, delete, and retrieve the data in the database</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37</a:t>
            </a:fld>
            <a:endParaRPr lang="en-US" dirty="0"/>
          </a:p>
        </p:txBody>
      </p:sp>
    </p:spTree>
    <p:extLst>
      <p:ext uri="{BB962C8B-B14F-4D97-AF65-F5344CB8AC3E}">
        <p14:creationId xmlns:p14="http://schemas.microsoft.com/office/powerpoint/2010/main" val="4135465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DBMS Capabilities</a:t>
            </a:r>
            <a:endParaRPr lang="en-US" dirty="0"/>
          </a:p>
        </p:txBody>
      </p:sp>
      <p:sp>
        <p:nvSpPr>
          <p:cNvPr id="3" name="Content Placeholder 2"/>
          <p:cNvSpPr>
            <a:spLocks noGrp="1"/>
          </p:cNvSpPr>
          <p:nvPr>
            <p:ph idx="1"/>
          </p:nvPr>
        </p:nvSpPr>
        <p:spPr/>
        <p:txBody>
          <a:bodyPr/>
          <a:lstStyle/>
          <a:p>
            <a:r>
              <a:rPr lang="en-US" dirty="0" smtClean="0"/>
              <a:t>This language contains commands that permit end users and programming specialists to extract data from the database to satisfy information requests and develop applications</a:t>
            </a:r>
          </a:p>
          <a:p>
            <a:r>
              <a:rPr lang="en-US" dirty="0" smtClean="0"/>
              <a:t>The most prominent data manipulation language today is Structured Query Language, or SQL</a:t>
            </a:r>
            <a:endParaRPr lang="en-US" dirty="0"/>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38</a:t>
            </a:fld>
            <a:endParaRPr lang="en-US" dirty="0"/>
          </a:p>
        </p:txBody>
      </p:sp>
    </p:spTree>
    <p:extLst>
      <p:ext uri="{BB962C8B-B14F-4D97-AF65-F5344CB8AC3E}">
        <p14:creationId xmlns:p14="http://schemas.microsoft.com/office/powerpoint/2010/main" val="14430453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Databases</a:t>
            </a:r>
            <a:endParaRPr lang="en-US" dirty="0"/>
          </a:p>
        </p:txBody>
      </p:sp>
      <p:sp>
        <p:nvSpPr>
          <p:cNvPr id="3" name="Content Placeholder 2"/>
          <p:cNvSpPr>
            <a:spLocks noGrp="1"/>
          </p:cNvSpPr>
          <p:nvPr>
            <p:ph idx="1"/>
          </p:nvPr>
        </p:nvSpPr>
        <p:spPr/>
        <p:txBody>
          <a:bodyPr/>
          <a:lstStyle/>
          <a:p>
            <a:r>
              <a:rPr lang="en-US" dirty="0" smtClean="0"/>
              <a:t>To create a database, you must understand the relationships among the data, the type of data that will be maintained in the database, how the data will be used, and how the organization will need to change to manage data from a company-wide perspective</a:t>
            </a:r>
          </a:p>
          <a:p>
            <a:r>
              <a:rPr lang="en-US" dirty="0" smtClean="0"/>
              <a:t>The database requires both a conceptual design and a physical design</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39</a:t>
            </a:fld>
            <a:endParaRPr lang="en-US" dirty="0"/>
          </a:p>
        </p:txBody>
      </p:sp>
    </p:spTree>
    <p:extLst>
      <p:ext uri="{BB962C8B-B14F-4D97-AF65-F5344CB8AC3E}">
        <p14:creationId xmlns:p14="http://schemas.microsoft.com/office/powerpoint/2010/main" val="3682184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Database</a:t>
            </a:r>
            <a:endParaRPr lang="en-US" dirty="0"/>
          </a:p>
        </p:txBody>
      </p:sp>
      <p:sp>
        <p:nvSpPr>
          <p:cNvPr id="3" name="Content Placeholder 2"/>
          <p:cNvSpPr>
            <a:spLocks noGrp="1"/>
          </p:cNvSpPr>
          <p:nvPr>
            <p:ph idx="1"/>
          </p:nvPr>
        </p:nvSpPr>
        <p:spPr/>
        <p:txBody>
          <a:bodyPr/>
          <a:lstStyle/>
          <a:p>
            <a:pPr lvl="1"/>
            <a:r>
              <a:rPr lang="en-US" dirty="0" smtClean="0"/>
              <a:t>A bit represents the smallest unit of data a computer can handle</a:t>
            </a:r>
          </a:p>
          <a:p>
            <a:pPr lvl="1"/>
            <a:r>
              <a:rPr lang="en-US" dirty="0" smtClean="0"/>
              <a:t>A group of bits, called a byte, represents a single character, which can be a letter, a number, or another symbol</a:t>
            </a:r>
          </a:p>
          <a:p>
            <a:pPr lvl="1"/>
            <a:r>
              <a:rPr lang="en-US" dirty="0" smtClean="0"/>
              <a:t>A grouping of characters into a word, a group of words, or a complete number is a field</a:t>
            </a:r>
          </a:p>
          <a:p>
            <a:pPr lvl="1"/>
            <a:r>
              <a:rPr lang="en-US" dirty="0" smtClean="0"/>
              <a:t>A group of related fields, such as student name and the course taken is a record</a:t>
            </a:r>
          </a:p>
          <a:p>
            <a:pPr lvl="1"/>
            <a:r>
              <a:rPr lang="en-US" dirty="0" smtClean="0"/>
              <a:t>A group of records of the same type is a file</a:t>
            </a:r>
            <a:endParaRPr lang="en-US" dirty="0"/>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4</a:t>
            </a:fld>
            <a:endParaRPr lang="en-US" dirty="0"/>
          </a:p>
        </p:txBody>
      </p:sp>
    </p:spTree>
    <p:extLst>
      <p:ext uri="{BB962C8B-B14F-4D97-AF65-F5344CB8AC3E}">
        <p14:creationId xmlns:p14="http://schemas.microsoft.com/office/powerpoint/2010/main" val="16093422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Databases</a:t>
            </a:r>
            <a:endParaRPr lang="en-US" dirty="0"/>
          </a:p>
        </p:txBody>
      </p:sp>
      <p:sp>
        <p:nvSpPr>
          <p:cNvPr id="3" name="Content Placeholder 2"/>
          <p:cNvSpPr>
            <a:spLocks noGrp="1"/>
          </p:cNvSpPr>
          <p:nvPr>
            <p:ph idx="1"/>
          </p:nvPr>
        </p:nvSpPr>
        <p:spPr/>
        <p:txBody>
          <a:bodyPr/>
          <a:lstStyle/>
          <a:p>
            <a:r>
              <a:rPr lang="en-US" dirty="0" smtClean="0"/>
              <a:t>The conceptual, or logical, design of a database is an abstract model of the database from a business perspective, whereas the physical design shows how the database is actually arranged on direct-access storage devices</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40</a:t>
            </a:fld>
            <a:endParaRPr lang="en-US" dirty="0"/>
          </a:p>
        </p:txBody>
      </p:sp>
    </p:spTree>
    <p:extLst>
      <p:ext uri="{BB962C8B-B14F-4D97-AF65-F5344CB8AC3E}">
        <p14:creationId xmlns:p14="http://schemas.microsoft.com/office/powerpoint/2010/main" val="25437594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Databases</a:t>
            </a:r>
          </a:p>
        </p:txBody>
      </p:sp>
      <p:sp>
        <p:nvSpPr>
          <p:cNvPr id="3" name="Content Placeholder 2"/>
          <p:cNvSpPr>
            <a:spLocks noGrp="1"/>
          </p:cNvSpPr>
          <p:nvPr>
            <p:ph idx="1"/>
          </p:nvPr>
        </p:nvSpPr>
        <p:spPr/>
        <p:txBody>
          <a:bodyPr/>
          <a:lstStyle/>
          <a:p>
            <a:r>
              <a:rPr lang="en-US" dirty="0" smtClean="0"/>
              <a:t>The design process identifies relationships among data elements and the most efficient way of grouping data elements together to meet business information requirements</a:t>
            </a:r>
          </a:p>
          <a:p>
            <a:r>
              <a:rPr lang="en-US" dirty="0" smtClean="0"/>
              <a:t>The process also identifies redundant data elements and the groupings of data elements required for specific application programs</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41</a:t>
            </a:fld>
            <a:endParaRPr lang="en-US" dirty="0"/>
          </a:p>
        </p:txBody>
      </p:sp>
    </p:spTree>
    <p:extLst>
      <p:ext uri="{BB962C8B-B14F-4D97-AF65-F5344CB8AC3E}">
        <p14:creationId xmlns:p14="http://schemas.microsoft.com/office/powerpoint/2010/main" val="24901914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Databases</a:t>
            </a:r>
          </a:p>
        </p:txBody>
      </p:sp>
      <p:sp>
        <p:nvSpPr>
          <p:cNvPr id="3" name="Content Placeholder 2"/>
          <p:cNvSpPr>
            <a:spLocks noGrp="1"/>
          </p:cNvSpPr>
          <p:nvPr>
            <p:ph idx="1"/>
          </p:nvPr>
        </p:nvSpPr>
        <p:spPr/>
        <p:txBody>
          <a:bodyPr/>
          <a:lstStyle/>
          <a:p>
            <a:r>
              <a:rPr lang="en-US" dirty="0" smtClean="0"/>
              <a:t>Groups of data are organized, refined, and streamlined until an overall logical view of the relationships among all the data in the database emerges</a:t>
            </a:r>
            <a:endParaRPr lang="en-US" dirty="0"/>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42</a:t>
            </a:fld>
            <a:endParaRPr lang="en-US" dirty="0"/>
          </a:p>
        </p:txBody>
      </p:sp>
    </p:spTree>
    <p:extLst>
      <p:ext uri="{BB962C8B-B14F-4D97-AF65-F5344CB8AC3E}">
        <p14:creationId xmlns:p14="http://schemas.microsoft.com/office/powerpoint/2010/main" val="31396754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a:t>
            </a:r>
            <a:endParaRPr lang="en-US" dirty="0"/>
          </a:p>
        </p:txBody>
      </p:sp>
      <p:sp>
        <p:nvSpPr>
          <p:cNvPr id="3" name="Content Placeholder 2"/>
          <p:cNvSpPr>
            <a:spLocks noGrp="1"/>
          </p:cNvSpPr>
          <p:nvPr>
            <p:ph idx="1"/>
          </p:nvPr>
        </p:nvSpPr>
        <p:spPr/>
        <p:txBody>
          <a:bodyPr/>
          <a:lstStyle/>
          <a:p>
            <a:r>
              <a:rPr lang="en-US" dirty="0" smtClean="0"/>
              <a:t>To use a relational database model effectively, complex groupings of data must be streamlined to minimize redundant data elements and awkward many-to-many relationships</a:t>
            </a:r>
          </a:p>
          <a:p>
            <a:r>
              <a:rPr lang="en-US" dirty="0" smtClean="0"/>
              <a:t>The process of creating small, stable, yet flexible and adaptive data structures from complex groups of data is called normalization</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43</a:t>
            </a:fld>
            <a:endParaRPr lang="en-US" dirty="0"/>
          </a:p>
        </p:txBody>
      </p:sp>
    </p:spTree>
    <p:extLst>
      <p:ext uri="{BB962C8B-B14F-4D97-AF65-F5344CB8AC3E}">
        <p14:creationId xmlns:p14="http://schemas.microsoft.com/office/powerpoint/2010/main" val="32624540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Normalization</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44</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156121" cy="68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66077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Normalization</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45</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398"/>
            <a:ext cx="8220456" cy="2462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523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a:t>
            </a:r>
            <a:endParaRPr lang="en-US" dirty="0"/>
          </a:p>
        </p:txBody>
      </p:sp>
      <p:sp>
        <p:nvSpPr>
          <p:cNvPr id="3" name="Content Placeholder 2"/>
          <p:cNvSpPr>
            <a:spLocks noGrp="1"/>
          </p:cNvSpPr>
          <p:nvPr>
            <p:ph idx="1"/>
          </p:nvPr>
        </p:nvSpPr>
        <p:spPr/>
        <p:txBody>
          <a:bodyPr/>
          <a:lstStyle/>
          <a:p>
            <a:r>
              <a:rPr lang="en-US" dirty="0" smtClean="0"/>
              <a:t>Database designers document their data model with an entity-relationship diagram</a:t>
            </a:r>
          </a:p>
          <a:p>
            <a:r>
              <a:rPr lang="en-US" dirty="0" smtClean="0"/>
              <a:t>This diagram illustrates the relationship between the </a:t>
            </a:r>
            <a:r>
              <a:rPr lang="en-US" dirty="0" smtClean="0"/>
              <a:t>entities such</a:t>
            </a:r>
            <a:r>
              <a:rPr lang="en-US" baseline="0" dirty="0" smtClean="0"/>
              <a:t> as</a:t>
            </a:r>
            <a:r>
              <a:rPr lang="en-US" dirty="0" smtClean="0"/>
              <a:t> </a:t>
            </a:r>
            <a:r>
              <a:rPr lang="en-US" dirty="0" smtClean="0"/>
              <a:t>SUPPLIER, PART, LINE_ITEM, and ORDER</a:t>
            </a:r>
          </a:p>
          <a:p>
            <a:r>
              <a:rPr lang="en-US" dirty="0" smtClean="0"/>
              <a:t>The boxes represent entities</a:t>
            </a:r>
          </a:p>
          <a:p>
            <a:r>
              <a:rPr lang="en-US" dirty="0" smtClean="0"/>
              <a:t>The lines connecting the boxes represent relationships</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46</a:t>
            </a:fld>
            <a:endParaRPr lang="en-US" dirty="0"/>
          </a:p>
        </p:txBody>
      </p:sp>
    </p:spTree>
    <p:extLst>
      <p:ext uri="{BB962C8B-B14F-4D97-AF65-F5344CB8AC3E}">
        <p14:creationId xmlns:p14="http://schemas.microsoft.com/office/powerpoint/2010/main" val="16274309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Normalization</a:t>
            </a:r>
          </a:p>
        </p:txBody>
      </p:sp>
      <p:sp>
        <p:nvSpPr>
          <p:cNvPr id="3" name="Content Placeholder 2"/>
          <p:cNvSpPr>
            <a:spLocks noGrp="1"/>
          </p:cNvSpPr>
          <p:nvPr>
            <p:ph idx="1"/>
          </p:nvPr>
        </p:nvSpPr>
        <p:spPr/>
        <p:txBody>
          <a:bodyPr/>
          <a:lstStyle/>
          <a:p>
            <a:r>
              <a:rPr lang="en-US" dirty="0" smtClean="0"/>
              <a:t>A line connecting two entities that ends in two short marks designates a one-to-one relationship</a:t>
            </a:r>
          </a:p>
          <a:p>
            <a:r>
              <a:rPr lang="en-US" dirty="0" smtClean="0"/>
              <a:t>A line connecting two entities that ends with a crow’s foot topped by a short mark indicates a one-to-many relationship</a:t>
            </a:r>
          </a:p>
          <a:p>
            <a:r>
              <a:rPr lang="en-US" dirty="0" smtClean="0"/>
              <a:t>The figures show that one ORDER can contain many LINE_ITEMs</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47</a:t>
            </a:fld>
            <a:endParaRPr lang="en-US" dirty="0"/>
          </a:p>
        </p:txBody>
      </p:sp>
    </p:spTree>
    <p:extLst>
      <p:ext uri="{BB962C8B-B14F-4D97-AF65-F5344CB8AC3E}">
        <p14:creationId xmlns:p14="http://schemas.microsoft.com/office/powerpoint/2010/main" val="21818536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Normalization</a:t>
            </a:r>
          </a:p>
        </p:txBody>
      </p:sp>
      <p:sp>
        <p:nvSpPr>
          <p:cNvPr id="3" name="Content Placeholder 2"/>
          <p:cNvSpPr>
            <a:spLocks noGrp="1"/>
          </p:cNvSpPr>
          <p:nvPr>
            <p:ph idx="1"/>
          </p:nvPr>
        </p:nvSpPr>
        <p:spPr/>
        <p:txBody>
          <a:bodyPr/>
          <a:lstStyle/>
          <a:p>
            <a:r>
              <a:rPr lang="en-US" dirty="0" smtClean="0"/>
              <a:t>A PART can be ordered many times and appear many times as a line item in a single order</a:t>
            </a:r>
          </a:p>
          <a:p>
            <a:r>
              <a:rPr lang="en-US" dirty="0" smtClean="0"/>
              <a:t>Each PART can have only one SUPPLIER, but many PARTs can be provided by the same SUPPLIER</a:t>
            </a:r>
            <a:endParaRPr lang="en-US" dirty="0"/>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48</a:t>
            </a:fld>
            <a:endParaRPr lang="en-US" dirty="0"/>
          </a:p>
        </p:txBody>
      </p:sp>
    </p:spTree>
    <p:extLst>
      <p:ext uri="{BB962C8B-B14F-4D97-AF65-F5344CB8AC3E}">
        <p14:creationId xmlns:p14="http://schemas.microsoft.com/office/powerpoint/2010/main" val="8972386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Warehouse</a:t>
            </a:r>
            <a:endParaRPr lang="en-US" dirty="0"/>
          </a:p>
        </p:txBody>
      </p:sp>
      <p:sp>
        <p:nvSpPr>
          <p:cNvPr id="3" name="Content Placeholder 2"/>
          <p:cNvSpPr>
            <a:spLocks noGrp="1"/>
          </p:cNvSpPr>
          <p:nvPr>
            <p:ph idx="1"/>
          </p:nvPr>
        </p:nvSpPr>
        <p:spPr/>
        <p:txBody>
          <a:bodyPr/>
          <a:lstStyle/>
          <a:p>
            <a:r>
              <a:rPr lang="en-US" dirty="0" smtClean="0"/>
              <a:t>A data warehouse is a database that stores current and historical data of potential interest to decision makers throughout the company</a:t>
            </a:r>
          </a:p>
          <a:p>
            <a:r>
              <a:rPr lang="en-US" dirty="0" smtClean="0"/>
              <a:t>The data originate in many core operational transaction systems, such as systems for sales, customer accounts, and manufacturing, and may include data from Web site transactions</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49</a:t>
            </a:fld>
            <a:endParaRPr lang="en-US" dirty="0"/>
          </a:p>
        </p:txBody>
      </p:sp>
    </p:spTree>
    <p:extLst>
      <p:ext uri="{BB962C8B-B14F-4D97-AF65-F5344CB8AC3E}">
        <p14:creationId xmlns:p14="http://schemas.microsoft.com/office/powerpoint/2010/main" val="2854460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Database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5468" y="1600200"/>
            <a:ext cx="3947732" cy="4523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07144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Warehouse</a:t>
            </a:r>
          </a:p>
        </p:txBody>
      </p:sp>
      <p:sp>
        <p:nvSpPr>
          <p:cNvPr id="3" name="Content Placeholder 2"/>
          <p:cNvSpPr>
            <a:spLocks noGrp="1"/>
          </p:cNvSpPr>
          <p:nvPr>
            <p:ph idx="1"/>
          </p:nvPr>
        </p:nvSpPr>
        <p:spPr/>
        <p:txBody>
          <a:bodyPr/>
          <a:lstStyle/>
          <a:p>
            <a:r>
              <a:rPr lang="en-US" dirty="0" smtClean="0"/>
              <a:t>The data warehouse consolidates and standardizes information from different operational databases so that the information can be used across the enterprise for management analysis and decision making</a:t>
            </a:r>
          </a:p>
          <a:p>
            <a:r>
              <a:rPr lang="en-US" dirty="0" smtClean="0"/>
              <a:t>The data warehouse makes the data available for anyone to access as needed, but it cannot be altered</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50</a:t>
            </a:fld>
            <a:endParaRPr lang="en-US" dirty="0"/>
          </a:p>
        </p:txBody>
      </p:sp>
    </p:spTree>
    <p:extLst>
      <p:ext uri="{BB962C8B-B14F-4D97-AF65-F5344CB8AC3E}">
        <p14:creationId xmlns:p14="http://schemas.microsoft.com/office/powerpoint/2010/main" val="11033796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Warehouse</a:t>
            </a:r>
          </a:p>
        </p:txBody>
      </p:sp>
      <p:sp>
        <p:nvSpPr>
          <p:cNvPr id="3" name="Content Placeholder 2"/>
          <p:cNvSpPr>
            <a:spLocks noGrp="1"/>
          </p:cNvSpPr>
          <p:nvPr>
            <p:ph idx="1"/>
          </p:nvPr>
        </p:nvSpPr>
        <p:spPr/>
        <p:txBody>
          <a:bodyPr/>
          <a:lstStyle/>
          <a:p>
            <a:r>
              <a:rPr lang="en-US" dirty="0" smtClean="0"/>
              <a:t>A data warehouse system also provides a range of ad hoc and standardized query tools, analytical tools, and graphical reporting facilities</a:t>
            </a:r>
          </a:p>
          <a:p>
            <a:r>
              <a:rPr lang="en-US" dirty="0" smtClean="0"/>
              <a:t>Many firms use intranet portals to make the data warehouse information widely available throughout the firm</a:t>
            </a:r>
            <a:endParaRPr lang="en-US" dirty="0"/>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51</a:t>
            </a:fld>
            <a:endParaRPr lang="en-US" dirty="0"/>
          </a:p>
        </p:txBody>
      </p:sp>
    </p:spTree>
    <p:extLst>
      <p:ext uri="{BB962C8B-B14F-4D97-AF65-F5344CB8AC3E}">
        <p14:creationId xmlns:p14="http://schemas.microsoft.com/office/powerpoint/2010/main" val="32489237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OLAP</a:t>
            </a:r>
            <a:endParaRPr lang="en-US" dirty="0"/>
          </a:p>
        </p:txBody>
      </p:sp>
      <p:sp>
        <p:nvSpPr>
          <p:cNvPr id="3" name="Content Placeholder 2"/>
          <p:cNvSpPr>
            <a:spLocks noGrp="1"/>
          </p:cNvSpPr>
          <p:nvPr>
            <p:ph idx="1"/>
          </p:nvPr>
        </p:nvSpPr>
        <p:spPr/>
        <p:txBody>
          <a:bodyPr/>
          <a:lstStyle/>
          <a:p>
            <a:r>
              <a:rPr lang="en-US" dirty="0" smtClean="0"/>
              <a:t>OLAP – Online Analytical Processing supports multidimensional data analysis, enabling users to view the same data in different ways using multiple dimensions</a:t>
            </a:r>
          </a:p>
          <a:p>
            <a:r>
              <a:rPr lang="en-US" dirty="0" smtClean="0"/>
              <a:t>Each aspect of information—product, pricing, cost, region, or time period—represents a different dimension</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52</a:t>
            </a:fld>
            <a:endParaRPr lang="en-US" dirty="0"/>
          </a:p>
        </p:txBody>
      </p:sp>
    </p:spTree>
    <p:extLst>
      <p:ext uri="{BB962C8B-B14F-4D97-AF65-F5344CB8AC3E}">
        <p14:creationId xmlns:p14="http://schemas.microsoft.com/office/powerpoint/2010/main" val="28506258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OLAP</a:t>
            </a:r>
            <a:endParaRPr lang="en-US" dirty="0"/>
          </a:p>
        </p:txBody>
      </p:sp>
      <p:sp>
        <p:nvSpPr>
          <p:cNvPr id="3" name="Content Placeholder 2"/>
          <p:cNvSpPr>
            <a:spLocks noGrp="1"/>
          </p:cNvSpPr>
          <p:nvPr>
            <p:ph idx="1"/>
          </p:nvPr>
        </p:nvSpPr>
        <p:spPr/>
        <p:txBody>
          <a:bodyPr/>
          <a:lstStyle/>
          <a:p>
            <a:r>
              <a:rPr lang="en-US" dirty="0" smtClean="0"/>
              <a:t>So, a product manager could use a multidimensional data analysis tool to learn how many washers were sold in the East in June, how that compares with the previous month and the previous June, and how it compares with the sales forecast</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53</a:t>
            </a:fld>
            <a:endParaRPr lang="en-US" dirty="0"/>
          </a:p>
        </p:txBody>
      </p:sp>
    </p:spTree>
    <p:extLst>
      <p:ext uri="{BB962C8B-B14F-4D97-AF65-F5344CB8AC3E}">
        <p14:creationId xmlns:p14="http://schemas.microsoft.com/office/powerpoint/2010/main" val="16153647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OLAP</a:t>
            </a:r>
            <a:endParaRPr lang="en-US" dirty="0"/>
          </a:p>
        </p:txBody>
      </p:sp>
      <p:sp>
        <p:nvSpPr>
          <p:cNvPr id="3" name="Content Placeholder 2"/>
          <p:cNvSpPr>
            <a:spLocks noGrp="1"/>
          </p:cNvSpPr>
          <p:nvPr>
            <p:ph idx="1"/>
          </p:nvPr>
        </p:nvSpPr>
        <p:spPr/>
        <p:txBody>
          <a:bodyPr/>
          <a:lstStyle/>
          <a:p>
            <a:r>
              <a:rPr lang="en-US" dirty="0" smtClean="0"/>
              <a:t>OLAP enables users to obtain online answers to ad hoc questions such as these in a fairly rapid amount of time, even when the data are stored in very large databases, such as sales figures for multiple years</a:t>
            </a:r>
            <a:endParaRPr lang="en-US" dirty="0"/>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54</a:t>
            </a:fld>
            <a:endParaRPr lang="en-US" dirty="0"/>
          </a:p>
        </p:txBody>
      </p:sp>
    </p:spTree>
    <p:extLst>
      <p:ext uri="{BB962C8B-B14F-4D97-AF65-F5344CB8AC3E}">
        <p14:creationId xmlns:p14="http://schemas.microsoft.com/office/powerpoint/2010/main" val="1114185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a:t>
            </a:r>
            <a:endParaRPr lang="en-US" dirty="0"/>
          </a:p>
        </p:txBody>
      </p:sp>
      <p:sp>
        <p:nvSpPr>
          <p:cNvPr id="3" name="Content Placeholder 2"/>
          <p:cNvSpPr>
            <a:spLocks noGrp="1"/>
          </p:cNvSpPr>
          <p:nvPr>
            <p:ph idx="1"/>
          </p:nvPr>
        </p:nvSpPr>
        <p:spPr/>
        <p:txBody>
          <a:bodyPr/>
          <a:lstStyle/>
          <a:p>
            <a:r>
              <a:rPr lang="en-US" dirty="0" smtClean="0"/>
              <a:t>Data mining is more discovery-driven</a:t>
            </a:r>
          </a:p>
          <a:p>
            <a:r>
              <a:rPr lang="en-US" dirty="0" smtClean="0"/>
              <a:t>Data mining provides insights into corporate data that cannot be obtained with OLAP by finding hidden patterns and relationships in large databases and inferring rules from them to predict future behavior</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55</a:t>
            </a:fld>
            <a:endParaRPr lang="en-US" dirty="0"/>
          </a:p>
        </p:txBody>
      </p:sp>
    </p:spTree>
    <p:extLst>
      <p:ext uri="{BB962C8B-B14F-4D97-AF65-F5344CB8AC3E}">
        <p14:creationId xmlns:p14="http://schemas.microsoft.com/office/powerpoint/2010/main" val="4218965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r>
              <a:rPr lang="en-US" baseline="0" dirty="0" smtClean="0"/>
              <a:t> Redundancy</a:t>
            </a:r>
            <a:endParaRPr lang="en-US" dirty="0"/>
          </a:p>
        </p:txBody>
      </p:sp>
      <p:sp>
        <p:nvSpPr>
          <p:cNvPr id="3" name="Content Placeholder 2"/>
          <p:cNvSpPr>
            <a:spLocks noGrp="1"/>
          </p:cNvSpPr>
          <p:nvPr>
            <p:ph idx="1"/>
          </p:nvPr>
        </p:nvSpPr>
        <p:spPr/>
        <p:txBody>
          <a:bodyPr/>
          <a:lstStyle/>
          <a:p>
            <a:r>
              <a:rPr lang="en-US" dirty="0" smtClean="0"/>
              <a:t>In most organizations, systems </a:t>
            </a:r>
            <a:r>
              <a:rPr lang="en-US" dirty="0" smtClean="0"/>
              <a:t>tend </a:t>
            </a:r>
            <a:r>
              <a:rPr lang="en-US" dirty="0" smtClean="0"/>
              <a:t>to grow independently without a company-wide plan</a:t>
            </a:r>
          </a:p>
          <a:p>
            <a:r>
              <a:rPr lang="en-US" dirty="0" smtClean="0"/>
              <a:t>Accounting, finance, manufacturing, human resources, and sales and marketing all </a:t>
            </a:r>
            <a:r>
              <a:rPr lang="en-US" dirty="0" smtClean="0"/>
              <a:t>develop </a:t>
            </a:r>
            <a:r>
              <a:rPr lang="en-US" dirty="0" smtClean="0"/>
              <a:t>their own systems and data files</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6</a:t>
            </a:fld>
            <a:endParaRPr lang="en-US" dirty="0"/>
          </a:p>
        </p:txBody>
      </p:sp>
    </p:spTree>
    <p:extLst>
      <p:ext uri="{BB962C8B-B14F-4D97-AF65-F5344CB8AC3E}">
        <p14:creationId xmlns:p14="http://schemas.microsoft.com/office/powerpoint/2010/main" val="1354812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Redundancy</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7</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198"/>
            <a:ext cx="6918293" cy="4531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8421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Redundancy</a:t>
            </a:r>
            <a:endParaRPr lang="en-US" dirty="0"/>
          </a:p>
        </p:txBody>
      </p:sp>
      <p:sp>
        <p:nvSpPr>
          <p:cNvPr id="3" name="Content Placeholder 2"/>
          <p:cNvSpPr>
            <a:spLocks noGrp="1"/>
          </p:cNvSpPr>
          <p:nvPr>
            <p:ph idx="1"/>
          </p:nvPr>
        </p:nvSpPr>
        <p:spPr/>
        <p:txBody>
          <a:bodyPr/>
          <a:lstStyle/>
          <a:p>
            <a:r>
              <a:rPr lang="en-US" dirty="0" smtClean="0"/>
              <a:t>Data redundancy is the presence of duplicate data in multiple data files so that the same data are stored in more than place or location</a:t>
            </a:r>
          </a:p>
          <a:p>
            <a:r>
              <a:rPr lang="en-US" dirty="0" smtClean="0"/>
              <a:t>Data redundancy occurs when different groups in an organization independently collect the same piece of data and store it independently of each other</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8</a:t>
            </a:fld>
            <a:endParaRPr lang="en-US" dirty="0"/>
          </a:p>
        </p:txBody>
      </p:sp>
    </p:spTree>
    <p:extLst>
      <p:ext uri="{BB962C8B-B14F-4D97-AF65-F5344CB8AC3E}">
        <p14:creationId xmlns:p14="http://schemas.microsoft.com/office/powerpoint/2010/main" val="3558668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Inconsistency</a:t>
            </a:r>
            <a:endParaRPr lang="en-US" dirty="0"/>
          </a:p>
        </p:txBody>
      </p:sp>
      <p:sp>
        <p:nvSpPr>
          <p:cNvPr id="3" name="Content Placeholder 2"/>
          <p:cNvSpPr>
            <a:spLocks noGrp="1"/>
          </p:cNvSpPr>
          <p:nvPr>
            <p:ph idx="1"/>
          </p:nvPr>
        </p:nvSpPr>
        <p:spPr/>
        <p:txBody>
          <a:bodyPr/>
          <a:lstStyle/>
          <a:p>
            <a:r>
              <a:rPr lang="en-US" dirty="0" smtClean="0"/>
              <a:t>Data redundancy wastes storage resources and also leads to data inconsistency, where the same attribute may have different values</a:t>
            </a:r>
          </a:p>
        </p:txBody>
      </p:sp>
      <p:sp>
        <p:nvSpPr>
          <p:cNvPr id="4" name="Footer Placeholder 3"/>
          <p:cNvSpPr>
            <a:spLocks noGrp="1"/>
          </p:cNvSpPr>
          <p:nvPr>
            <p:ph type="ftr" sz="quarter" idx="11"/>
          </p:nvPr>
        </p:nvSpPr>
        <p:spPr/>
        <p:txBody>
          <a:bodyPr/>
          <a:lstStyle/>
          <a:p>
            <a:r>
              <a:rPr lang="en-US" dirty="0"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fld id="{C051DDAB-1BD7-4B53-BCB4-03044047A380}" type="slidenum">
              <a:rPr lang="en-US" smtClean="0"/>
              <a:t>9</a:t>
            </a:fld>
            <a:endParaRPr lang="en-US" dirty="0"/>
          </a:p>
        </p:txBody>
      </p:sp>
    </p:spTree>
    <p:extLst>
      <p:ext uri="{BB962C8B-B14F-4D97-AF65-F5344CB8AC3E}">
        <p14:creationId xmlns:p14="http://schemas.microsoft.com/office/powerpoint/2010/main" val="3701432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Chipps">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Chipps</Template>
  <TotalTime>391</TotalTime>
  <Words>2668</Words>
  <Application>Microsoft Office PowerPoint</Application>
  <PresentationFormat>On-screen Show (4:3)</PresentationFormat>
  <Paragraphs>269</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Chipps</vt:lpstr>
      <vt:lpstr>Database Management</vt:lpstr>
      <vt:lpstr>Sources</vt:lpstr>
      <vt:lpstr>What is a Database</vt:lpstr>
      <vt:lpstr>A Database</vt:lpstr>
      <vt:lpstr>A Database</vt:lpstr>
      <vt:lpstr>Data Redundancy</vt:lpstr>
      <vt:lpstr>Data Redundancy</vt:lpstr>
      <vt:lpstr>Data Redundancy</vt:lpstr>
      <vt:lpstr>Data Inconsistency</vt:lpstr>
      <vt:lpstr>DBMS</vt:lpstr>
      <vt:lpstr>DBMS</vt:lpstr>
      <vt:lpstr>DBMS</vt:lpstr>
      <vt:lpstr>DBMS</vt:lpstr>
      <vt:lpstr>DBMS</vt:lpstr>
      <vt:lpstr>DBMS</vt:lpstr>
      <vt:lpstr>DBMS</vt:lpstr>
      <vt:lpstr>Relational Database</vt:lpstr>
      <vt:lpstr>Relational Database</vt:lpstr>
      <vt:lpstr>Relational Database</vt:lpstr>
      <vt:lpstr>Relational Database</vt:lpstr>
      <vt:lpstr>Relational Database</vt:lpstr>
      <vt:lpstr>Relational Database</vt:lpstr>
      <vt:lpstr>Relational Database</vt:lpstr>
      <vt:lpstr>Relational Database</vt:lpstr>
      <vt:lpstr>Relational Database</vt:lpstr>
      <vt:lpstr>Relational Database</vt:lpstr>
      <vt:lpstr>Relational Database</vt:lpstr>
      <vt:lpstr>Relational Database</vt:lpstr>
      <vt:lpstr>Relational Database</vt:lpstr>
      <vt:lpstr>Relational Database</vt:lpstr>
      <vt:lpstr>Object Oriented Database</vt:lpstr>
      <vt:lpstr>Object Oriented Database</vt:lpstr>
      <vt:lpstr>Object Oriented Database</vt:lpstr>
      <vt:lpstr>Object Oriented Database</vt:lpstr>
      <vt:lpstr>DBMS Capabilities</vt:lpstr>
      <vt:lpstr>DBMS Capabilities</vt:lpstr>
      <vt:lpstr>DBMS Capabilities</vt:lpstr>
      <vt:lpstr>DBMS Capabilities</vt:lpstr>
      <vt:lpstr>Designing Databases</vt:lpstr>
      <vt:lpstr>Designing Databases</vt:lpstr>
      <vt:lpstr>Designing Databases</vt:lpstr>
      <vt:lpstr>Designing Databases</vt:lpstr>
      <vt:lpstr>Normalization</vt:lpstr>
      <vt:lpstr>Before Normalization</vt:lpstr>
      <vt:lpstr>After Normalization</vt:lpstr>
      <vt:lpstr>Normalization</vt:lpstr>
      <vt:lpstr>Normalization</vt:lpstr>
      <vt:lpstr>Normalization</vt:lpstr>
      <vt:lpstr>Data Warehouse</vt:lpstr>
      <vt:lpstr>Data Warehouse</vt:lpstr>
      <vt:lpstr>Data Warehouse</vt:lpstr>
      <vt:lpstr>OLAP</vt:lpstr>
      <vt:lpstr>OLAP</vt:lpstr>
      <vt:lpstr>OLAP</vt:lpstr>
      <vt:lpstr>Data Mining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dc:title>
  <dc:creator>Kenneth M. Chipps Ph.D.</dc:creator>
  <cp:lastModifiedBy>Kenneth M. Chipps Ph.D.</cp:lastModifiedBy>
  <cp:revision>59</cp:revision>
  <dcterms:created xsi:type="dcterms:W3CDTF">2013-09-07T22:36:25Z</dcterms:created>
  <dcterms:modified xsi:type="dcterms:W3CDTF">2014-03-19T17:29:06Z</dcterms:modified>
</cp:coreProperties>
</file>