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2"/>
  </p:notesMasterIdLst>
  <p:handoutMasterIdLst>
    <p:handoutMasterId r:id="rId73"/>
  </p:handoutMasterIdLst>
  <p:sldIdLst>
    <p:sldId id="325" r:id="rId2"/>
    <p:sldId id="260" r:id="rId3"/>
    <p:sldId id="303" r:id="rId4"/>
    <p:sldId id="294" r:id="rId5"/>
    <p:sldId id="278" r:id="rId6"/>
    <p:sldId id="279" r:id="rId7"/>
    <p:sldId id="280" r:id="rId8"/>
    <p:sldId id="281" r:id="rId9"/>
    <p:sldId id="282" r:id="rId10"/>
    <p:sldId id="296" r:id="rId11"/>
    <p:sldId id="288" r:id="rId12"/>
    <p:sldId id="289" r:id="rId13"/>
    <p:sldId id="290" r:id="rId14"/>
    <p:sldId id="297" r:id="rId15"/>
    <p:sldId id="298" r:id="rId16"/>
    <p:sldId id="292" r:id="rId17"/>
    <p:sldId id="283" r:id="rId18"/>
    <p:sldId id="293" r:id="rId19"/>
    <p:sldId id="285" r:id="rId20"/>
    <p:sldId id="291" r:id="rId21"/>
    <p:sldId id="354" r:id="rId22"/>
    <p:sldId id="355" r:id="rId23"/>
    <p:sldId id="356" r:id="rId24"/>
    <p:sldId id="301" r:id="rId25"/>
    <p:sldId id="327" r:id="rId26"/>
    <p:sldId id="302" r:id="rId27"/>
    <p:sldId id="284" r:id="rId28"/>
    <p:sldId id="300" r:id="rId29"/>
    <p:sldId id="304" r:id="rId30"/>
    <p:sldId id="312" r:id="rId31"/>
    <p:sldId id="313" r:id="rId32"/>
    <p:sldId id="314" r:id="rId33"/>
    <p:sldId id="316" r:id="rId34"/>
    <p:sldId id="317" r:id="rId35"/>
    <p:sldId id="307" r:id="rId36"/>
    <p:sldId id="309" r:id="rId37"/>
    <p:sldId id="310" r:id="rId38"/>
    <p:sldId id="311" r:id="rId39"/>
    <p:sldId id="319" r:id="rId40"/>
    <p:sldId id="320" r:id="rId41"/>
    <p:sldId id="321" r:id="rId42"/>
    <p:sldId id="322" r:id="rId43"/>
    <p:sldId id="323" r:id="rId44"/>
    <p:sldId id="326" r:id="rId45"/>
    <p:sldId id="329" r:id="rId46"/>
    <p:sldId id="330" r:id="rId47"/>
    <p:sldId id="331" r:id="rId48"/>
    <p:sldId id="332" r:id="rId49"/>
    <p:sldId id="333" r:id="rId50"/>
    <p:sldId id="336" r:id="rId51"/>
    <p:sldId id="334" r:id="rId52"/>
    <p:sldId id="337" r:id="rId53"/>
    <p:sldId id="338" r:id="rId54"/>
    <p:sldId id="335" r:id="rId55"/>
    <p:sldId id="339" r:id="rId56"/>
    <p:sldId id="340" r:id="rId57"/>
    <p:sldId id="328" r:id="rId58"/>
    <p:sldId id="341" r:id="rId59"/>
    <p:sldId id="342" r:id="rId60"/>
    <p:sldId id="343" r:id="rId61"/>
    <p:sldId id="344" r:id="rId62"/>
    <p:sldId id="349" r:id="rId63"/>
    <p:sldId id="346" r:id="rId64"/>
    <p:sldId id="347" r:id="rId65"/>
    <p:sldId id="348" r:id="rId66"/>
    <p:sldId id="350" r:id="rId67"/>
    <p:sldId id="353" r:id="rId68"/>
    <p:sldId id="351" r:id="rId69"/>
    <p:sldId id="352" r:id="rId70"/>
    <p:sldId id="286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39" autoAdjust="0"/>
  </p:normalViewPr>
  <p:slideViewPr>
    <p:cSldViewPr>
      <p:cViewPr varScale="1">
        <p:scale>
          <a:sx n="58" d="100"/>
          <a:sy n="58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C76BB-C579-42F2-BDE8-91077C5C9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43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9C828A-7816-40CE-9D19-BD036A887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25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38035D-B717-4EBD-83A8-BDDC61E0E82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7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baseline="0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F8BD-6D3A-48AF-88C0-3EFCAA3AF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D19F-9A71-4A64-847B-410282A415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DD63-B388-4F28-9B1C-5B8C6DB7B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4E73A-BAE4-42DE-83DB-C9F3C2043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9C1F-28E8-4A71-A64F-2FDD2D899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4C71-927B-4C37-8563-2EB1B6062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94DA-F60F-44A1-BD3D-FD1221801A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00EE-4329-4DB1-9721-315095E976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2D7A1-42D1-4D5C-ABD2-1728BDF40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D9E7-E64A-4FB8-BBD0-CC6015582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D829-0CBD-4642-8235-C4E4BC392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8BC14-1BED-4ACA-97DA-5F5D35CA5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A86D-8D20-4ED9-8E36-62F4AF80E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3F69-BA3A-4503-B241-AFDF68EDF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CEB360-35FD-49A2-B273-390358FC8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43434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charset="0"/>
              </a:rPr>
              <a:t>Copyright 2012-2014 Kenneth M. Chipps Ph.D. www.chipps.com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altLang="en-US" sz="32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NETW-250</a:t>
            </a:r>
            <a:br>
              <a:rPr lang="en-US" altLang="en-US" dirty="0" smtClean="0"/>
            </a:br>
            <a:r>
              <a:rPr lang="en-US" altLang="en-US" dirty="0" smtClean="0"/>
              <a:t>Video</a:t>
            </a:r>
            <a:r>
              <a:rPr lang="en-US" altLang="en-US" baseline="0" dirty="0" smtClean="0"/>
              <a:t> Traffic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sz="2400" dirty="0" smtClean="0"/>
              <a:t>Last Update 2014.03.14</a:t>
            </a:r>
            <a:br>
              <a:rPr lang="en-US" sz="2400" dirty="0" smtClean="0"/>
            </a:br>
            <a:r>
              <a:rPr lang="en-US" sz="2400" dirty="0" smtClean="0"/>
              <a:t>1.3.0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523EDCC2-12BB-4DA2-83D5-48D3F57C43B9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Video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traffic generated by IP cameras is large</a:t>
            </a:r>
            <a:r>
              <a:rPr lang="en-US" baseline="0" dirty="0" smtClean="0"/>
              <a:t> enough, it may make sense to install a network for just the cameras in parallel to the data and voice networks</a:t>
            </a:r>
          </a:p>
          <a:p>
            <a:r>
              <a:rPr lang="en-US" baseline="0" dirty="0" smtClean="0"/>
              <a:t>Video traffic is different from data and voice traffic as it is continuous</a:t>
            </a:r>
          </a:p>
          <a:p>
            <a:r>
              <a:rPr lang="en-US" baseline="0" dirty="0" smtClean="0"/>
              <a:t>Data and voice traffic is by its nature bursty</a:t>
            </a:r>
          </a:p>
          <a:p>
            <a:r>
              <a:rPr lang="en-US" baseline="0" dirty="0" smtClean="0"/>
              <a:t>This is not the case for camera traffic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Field of View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select the correct lens for the application</a:t>
            </a:r>
          </a:p>
          <a:p>
            <a:r>
              <a:rPr lang="en-US" dirty="0" smtClean="0"/>
              <a:t>You do not want too wide of a field of view with too little detail, nor to narrow a field of view that ignores significant areas that need to be monitored</a:t>
            </a:r>
          </a:p>
          <a:p>
            <a:r>
              <a:rPr lang="en-US" dirty="0" smtClean="0"/>
              <a:t>Field of View calculators assist in selecting the lens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1D4304-E84D-4F62-82DE-5BCD0F511DD2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Field of 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Pelco has an online calculator that will do this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24CFF5-E020-4AC2-9FF2-E01A01AE64A1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Pelco Field of View Calculator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00AC1F-329A-4095-8B66-D766C1228499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factors</a:t>
            </a:r>
            <a:r>
              <a:rPr lang="en-US" baseline="0" dirty="0" smtClean="0"/>
              <a:t> impact the amount of traffic a camera generates</a:t>
            </a:r>
          </a:p>
          <a:p>
            <a:pPr lvl="1"/>
            <a:r>
              <a:rPr lang="en-US" dirty="0" smtClean="0"/>
              <a:t>Frame Rate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Compression</a:t>
            </a:r>
          </a:p>
          <a:p>
            <a:pPr lvl="0"/>
            <a:r>
              <a:rPr lang="en-US" dirty="0" smtClean="0"/>
              <a:t>These three can be adjusted as</a:t>
            </a:r>
            <a:r>
              <a:rPr lang="en-US" baseline="0" dirty="0" smtClean="0"/>
              <a:t> needed for quality or to save bandwidth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Per 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FPS is the number of full video frames displayed</a:t>
            </a:r>
            <a:r>
              <a:rPr lang="en-US" baseline="0" dirty="0" smtClean="0"/>
              <a:t> in one second</a:t>
            </a:r>
          </a:p>
          <a:p>
            <a:r>
              <a:rPr lang="en-US" baseline="0" dirty="0" smtClean="0"/>
              <a:t>Movies are shown at 24 frames per second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156" t="30208" r="4688" b="10417"/>
          <a:stretch>
            <a:fillRect/>
          </a:stretch>
        </p:blipFill>
        <p:spPr bwMode="auto">
          <a:xfrm>
            <a:off x="457200" y="16002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issue of bandwidth allocation can be tricky</a:t>
            </a:r>
          </a:p>
          <a:p>
            <a:r>
              <a:rPr lang="en-US" dirty="0" smtClean="0"/>
              <a:t>Higher bandwidth correlates to higher resolution and motion, but requires a greater investment</a:t>
            </a:r>
          </a:p>
          <a:p>
            <a:r>
              <a:rPr lang="en-US" dirty="0" smtClean="0"/>
              <a:t>This equation rises exponentially when large numbers of cameras and recorders are added to a network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2F33A-47D3-44FB-A635-6BE3E1F4770B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general a good quality video stream over an Ethernet network will require 1 to 2 Mbps per stream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MPEG-4 is best for monitoring and multicast capability, while JPEG is more appropriate for higher-resolution recording</a:t>
            </a:r>
          </a:p>
          <a:p>
            <a:r>
              <a:rPr lang="en-US" dirty="0" smtClean="0"/>
              <a:t>H.264 is another method to watch</a:t>
            </a:r>
          </a:p>
          <a:p>
            <a:r>
              <a:rPr lang="en-US" dirty="0" smtClean="0"/>
              <a:t>It will cut bit rates below the MPEG levels</a:t>
            </a:r>
          </a:p>
          <a:p>
            <a:r>
              <a:rPr lang="en-US" dirty="0" smtClean="0"/>
              <a:t>Programs are available that will provide an estimate of the bandwidth that will be required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837B0-C81A-47D5-A400-4E9A7B0BE118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how to</a:t>
            </a:r>
          </a:p>
          <a:p>
            <a:pPr lvl="1" eaLnBrk="1" hangingPunct="1"/>
            <a:r>
              <a:rPr lang="en-US" dirty="0" smtClean="0"/>
              <a:t>Integrate video traffic into data networks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B7BC76-28A9-4182-8E3F-4ACDADEEAA74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Calculator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Such</a:t>
            </a:r>
            <a:r>
              <a:rPr lang="en-US" baseline="0" dirty="0" smtClean="0"/>
              <a:t> as</a:t>
            </a:r>
            <a:r>
              <a:rPr lang="en-US" dirty="0" smtClean="0"/>
              <a:t> this one from Toshiba</a:t>
            </a:r>
          </a:p>
          <a:p>
            <a:pPr lvl="1"/>
            <a:r>
              <a:rPr lang="en-US" dirty="0" smtClean="0"/>
              <a:t>www.toshibasecurity.com/support/tools/Toshiba_IP_Camera_Calculator.xls </a:t>
            </a:r>
          </a:p>
          <a:p>
            <a:r>
              <a:rPr lang="en-US" dirty="0" smtClean="0"/>
              <a:t>Consideration will need to be given to the additional power required for a camera with a housing that contains a heater or blower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3BF813-7857-45AE-AAEA-18049F7F34C0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Santiago </a:t>
            </a:r>
            <a:r>
              <a:rPr lang="en-US" dirty="0" err="1" smtClean="0"/>
              <a:t>Beron</a:t>
            </a:r>
            <a:r>
              <a:rPr lang="en-US" dirty="0" smtClean="0"/>
              <a:t> in an article</a:t>
            </a:r>
            <a:r>
              <a:rPr lang="en-US" baseline="0" dirty="0" smtClean="0"/>
              <a:t> in The Journal of Information Technology Systems by BICSI suggests that a better measure of image quality is PPF or pixels per foot</a:t>
            </a:r>
          </a:p>
          <a:p>
            <a:r>
              <a:rPr lang="en-US" baseline="0" dirty="0" smtClean="0"/>
              <a:t>Here is what he has to say about this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ppf</a:t>
            </a:r>
            <a:r>
              <a:rPr lang="en-US" dirty="0" smtClean="0"/>
              <a:t> is a function of the resolution of the camera, as well as the camera’s field of view and the distance</a:t>
            </a:r>
            <a:r>
              <a:rPr lang="en-US" baseline="0" dirty="0" smtClean="0"/>
              <a:t> to the target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72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aseline="0" dirty="0" smtClean="0"/>
              <a:t>An online calculator can be used for this or this formula can be entered in Excel</a:t>
            </a:r>
          </a:p>
          <a:p>
            <a:pPr lvl="2"/>
            <a:r>
              <a:rPr lang="en-US" dirty="0" err="1" smtClean="0"/>
              <a:t>ppf</a:t>
            </a:r>
            <a:r>
              <a:rPr lang="en-US" dirty="0" smtClean="0"/>
              <a:t>=M/(2*D*tan(0/2)</a:t>
            </a:r>
          </a:p>
          <a:p>
            <a:pPr lvl="1"/>
            <a:r>
              <a:rPr lang="en-US" dirty="0" smtClean="0"/>
              <a:t>Where</a:t>
            </a:r>
          </a:p>
          <a:p>
            <a:pPr lvl="2"/>
            <a:r>
              <a:rPr lang="en-US" dirty="0" smtClean="0"/>
              <a:t>M is the number of horizontal</a:t>
            </a:r>
            <a:r>
              <a:rPr lang="en-US" baseline="0" dirty="0" smtClean="0"/>
              <a:t> pixels in the image</a:t>
            </a:r>
          </a:p>
          <a:p>
            <a:pPr lvl="2"/>
            <a:r>
              <a:rPr lang="en-US" baseline="0" dirty="0" smtClean="0"/>
              <a:t>D is the distance to the target in feet or meters</a:t>
            </a:r>
          </a:p>
          <a:p>
            <a:pPr lvl="2"/>
            <a:r>
              <a:rPr lang="en-US" baseline="0" dirty="0" smtClean="0"/>
              <a:t>0 is the horizontal field of view of eh camera and lens combination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9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Guidelines for the use of </a:t>
            </a:r>
            <a:r>
              <a:rPr lang="en-US" baseline="0" dirty="0" err="1" smtClean="0"/>
              <a:t>ppf</a:t>
            </a:r>
            <a:r>
              <a:rPr lang="en-US" baseline="0" dirty="0" smtClean="0"/>
              <a:t> are</a:t>
            </a:r>
          </a:p>
          <a:p>
            <a:pPr lvl="1"/>
            <a:r>
              <a:rPr lang="en-US" baseline="0" dirty="0" smtClean="0"/>
              <a:t>&lt;40 for general surveillance</a:t>
            </a:r>
          </a:p>
          <a:p>
            <a:pPr lvl="1"/>
            <a:r>
              <a:rPr lang="en-US" baseline="0" dirty="0" smtClean="0"/>
              <a:t>&gt;40 for forensic detail</a:t>
            </a:r>
          </a:p>
          <a:p>
            <a:pPr lvl="1"/>
            <a:r>
              <a:rPr lang="en-US" baseline="0" dirty="0" smtClean="0"/>
              <a:t>&gt;80 for high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2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Cabling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Video typically only uses wires 7 and 8</a:t>
            </a:r>
          </a:p>
          <a:p>
            <a:r>
              <a:rPr lang="en-US" baseline="0" dirty="0" smtClean="0"/>
              <a:t>Baluns are used to convert from one type of connector to another for cable changes</a:t>
            </a:r>
          </a:p>
          <a:p>
            <a:r>
              <a:rPr lang="en-US" baseline="0" dirty="0" smtClean="0"/>
              <a:t>A problem with UTP cable is the common distance limitation of 328 feet</a:t>
            </a:r>
          </a:p>
          <a:p>
            <a:r>
              <a:rPr lang="en-US" baseline="0" dirty="0" smtClean="0"/>
              <a:t>Runs longer than this must use a powered repeater of some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Siemon says this about the type of UTP cable to 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9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75" t="22222" r="3125" b="10000"/>
          <a:stretch>
            <a:fillRect/>
          </a:stretch>
        </p:blipFill>
        <p:spPr bwMode="auto">
          <a:xfrm>
            <a:off x="457200" y="1600200"/>
            <a:ext cx="8229600" cy="339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Testing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these determinations have been made and the installation is complete, test the system response by going through the most common network usage scenarios</a:t>
            </a:r>
          </a:p>
          <a:p>
            <a:r>
              <a:rPr lang="en-US" dirty="0" smtClean="0"/>
              <a:t>Simulate as many network conditions and loads as possible for components, edge devices, and infrastructure, and provide recovery scenarios for the most common and reasonable failures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D18405-4A01-4025-AD8B-F2A6E1B95232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few standards on this subject</a:t>
            </a:r>
          </a:p>
          <a:p>
            <a:r>
              <a:rPr lang="en-US" baseline="0" dirty="0" smtClean="0"/>
              <a:t>The Open Network Video Interface Forum is working on some</a:t>
            </a:r>
          </a:p>
          <a:p>
            <a:pPr lvl="0"/>
            <a:r>
              <a:rPr lang="en-US" dirty="0" smtClean="0"/>
              <a:t>Watch the trade</a:t>
            </a:r>
            <a:r>
              <a:rPr lang="en-US" baseline="0" dirty="0" smtClean="0"/>
              <a:t> press for progress on standardizing this sort of thing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IPTV is characterized by three distinct things</a:t>
            </a:r>
          </a:p>
          <a:p>
            <a:pPr lvl="1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uses the MPEG transport stream</a:t>
            </a:r>
          </a:p>
          <a:p>
            <a:pPr lvl="1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used by service providers such as cable companies and telcos to deliver IP video</a:t>
            </a:r>
          </a:p>
          <a:p>
            <a:pPr lvl="1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more sensitive to network packet loss than any other form of video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and more video traffic is appearing on networks</a:t>
            </a:r>
            <a:r>
              <a:rPr lang="en-US" baseline="0" dirty="0" smtClean="0"/>
              <a:t> from LAN to WAN</a:t>
            </a:r>
          </a:p>
          <a:p>
            <a:r>
              <a:rPr lang="en-US" baseline="0" dirty="0" smtClean="0"/>
              <a:t>Sources include</a:t>
            </a:r>
          </a:p>
          <a:p>
            <a:pPr lvl="1"/>
            <a:r>
              <a:rPr lang="en-US" dirty="0" smtClean="0"/>
              <a:t>Surveillance</a:t>
            </a:r>
          </a:p>
          <a:p>
            <a:pPr lvl="1"/>
            <a:r>
              <a:rPr lang="en-US" dirty="0" smtClean="0"/>
              <a:t>IPTV</a:t>
            </a:r>
          </a:p>
          <a:p>
            <a:pPr lvl="1"/>
            <a:r>
              <a:rPr lang="en-US" dirty="0" smtClean="0"/>
              <a:t>Video</a:t>
            </a:r>
            <a:r>
              <a:rPr lang="en-US" baseline="0" dirty="0" smtClean="0"/>
              <a:t> Conferencing</a:t>
            </a:r>
          </a:p>
          <a:p>
            <a:pPr lvl="1"/>
            <a:r>
              <a:rPr lang="en-US" baseline="0" dirty="0" smtClean="0"/>
              <a:t>Live Streaming of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IPTV at the source, if video is captured into a file, it is often referred to as a container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Popular formats for this file include avi, mpeg, and wmv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file is intended for immediate delivery and play out, such as in IPTV provided by a service provider, the file is encapsulated in a transport stream and delivered in near real-time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these cases, UDP protocol is used and retransmissions of lost data are not possible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destination, the video is buffered very briefly for the purpose of smoothing play out with a set-top box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delay is usually no more than a few seconds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browser based method is used the steps are essentially the same as the set top box method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play out is done in the software by a video player that replaces the role of the set-top box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</a:t>
            </a:r>
            <a:r>
              <a:rPr lang="en-US" baseline="0" dirty="0" smtClean="0"/>
              <a:t>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a video file is transferred from a server to a client PC in this method and played out whenever the player has enough video for presentation, the transfer is almost always a form of TCP based file transfer, similar to when data files are moved using FTP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packets are lost or delayed, retransmission is automatic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video conferencing systems follow one of the ITU standards in the H.260 family, either H.261 or H.263 to compress the video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IP was introduced, video conferencing was very proprietary in nature and required expensive leased circuits from the telephone company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with the introduction of IP to the conferencing networks, almost everything changed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H.263 codes were still used, the vendors began to support the idea of H.264 compression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would bring them in line with the rest of the video industry in using a standard packet format and standard compression technologies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Unlike the other video types, video conferencing has two critical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video must be symmetrically passed between all endpoints</a:t>
            </a:r>
          </a:p>
          <a:p>
            <a:pPr lvl="1"/>
            <a:r>
              <a:rPr lang="en-US" sz="28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cannot be more than about one half to one second of delay between the source and the destination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last streaming technique is unique because it generally involves two-way delivery of the video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years the video conferencing industry depended on Telco circuits such as ISDN and T-1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Today, virtually all video conferencing systems use an IP backbone and many use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r>
              <a:rPr lang="en-US" baseline="0" dirty="0" smtClean="0"/>
              <a:t>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video surveillance has been done using analog cameras</a:t>
            </a:r>
          </a:p>
          <a:p>
            <a:r>
              <a:rPr lang="en-US" dirty="0" smtClean="0"/>
              <a:t>These</a:t>
            </a:r>
            <a:r>
              <a:rPr lang="en-US" baseline="0" dirty="0" smtClean="0"/>
              <a:t> types of cameras can be integrated into the data network using a video server that converts the analog coax based camera to a digital signal sent over a UTP cable through a local area network</a:t>
            </a:r>
          </a:p>
          <a:p>
            <a:r>
              <a:rPr lang="en-US" dirty="0" smtClean="0"/>
              <a:t>However the trend is toward cameras that can be directly attached to the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Conferees on a call have cameras and microphones to generate the audio and video signals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practically no buffering of these signals takes place at the source and they are compressed, encapsulated in IP, and sent immediately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two parties are conferring, the packets are nearly always carried in UDP using RTP - Real Time Protocol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third and successive caller joins, a device comprised of hardware or software called a bridge is used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audio and video from each source is transferred to the bridge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bridge, the signals are combined to create an image that shows two or more of the participants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combined signal is sent to each participant allowing all conferees to see and to hear the current 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the individual source streams and the combined stream are delivered using unicast addressing so the amount of bandwidth consumed can be considerable</a:t>
            </a:r>
          </a:p>
          <a:p>
            <a:r>
              <a:rPr lang="en-US" sz="3200" b="0" i="0" u="none" strike="noStrik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video conferencing industry has not yet embraced multicast addressing but there are reports that several vendors have products under development that will incorporate 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streaming can be done from</a:t>
            </a:r>
            <a:r>
              <a:rPr lang="en-US" baseline="0" dirty="0" smtClean="0"/>
              <a:t> a server on a local computer or from the computer to an online streaming service and then to whoever wants to view the stream</a:t>
            </a:r>
          </a:p>
          <a:p>
            <a:r>
              <a:rPr lang="en-US" baseline="0" dirty="0" smtClean="0"/>
              <a:t>There are a seeming unlimited number of live streaming servers and service providers</a:t>
            </a:r>
          </a:p>
          <a:p>
            <a:r>
              <a:rPr lang="en-US" baseline="0" dirty="0" smtClean="0"/>
              <a:t>One of these, Telestream, provides some advice on live streaming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their suggested basic setup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00" t="13848" r="18750"/>
          <a:stretch/>
        </p:blipFill>
        <p:spPr>
          <a:xfrm>
            <a:off x="1485900" y="1600200"/>
            <a:ext cx="6217920" cy="45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Their high end setup includes</a:t>
            </a:r>
            <a:r>
              <a:rPr lang="en-US" baseline="0" dirty="0" smtClean="0"/>
              <a:t>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500" t="15015" r="18750" b="4519"/>
          <a:stretch/>
        </p:blipFill>
        <p:spPr>
          <a:xfrm>
            <a:off x="1219200" y="1600199"/>
            <a:ext cx="6684264" cy="45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line required for this</a:t>
            </a:r>
            <a:r>
              <a:rPr lang="en-US" baseline="0" dirty="0" smtClean="0"/>
              <a:t> depends on the resolution used</a:t>
            </a:r>
          </a:p>
          <a:p>
            <a:r>
              <a:rPr lang="en-US" baseline="0" dirty="0" smtClean="0"/>
              <a:t>They define SD – Standard Definition as 640 x 360 at 25 to 30 frames per second</a:t>
            </a:r>
          </a:p>
          <a:p>
            <a:r>
              <a:rPr lang="en-US" baseline="0" dirty="0" smtClean="0"/>
              <a:t>HD – High Definition is 1280 x 720 at 25 to 30 frames per second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Surveillance Traffic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sound infrastructure is required to support the refresh rate and throughput required by high resolution IP cameras</a:t>
            </a:r>
          </a:p>
          <a:p>
            <a:r>
              <a:rPr lang="en-US" dirty="0" smtClean="0"/>
              <a:t>Camera and video recorder placement is an important consideration as well, particularly with regard to the wiring topology and location of network switches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0A3E7-AA21-449C-9B82-161633085147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 broadcast bitrate should be no higher than half of the data line’s upload speed to allow for peaks in the variable bit rate encoding</a:t>
            </a:r>
          </a:p>
          <a:p>
            <a:r>
              <a:rPr lang="en-US" baseline="0" dirty="0" smtClean="0"/>
              <a:t>The bandwidth needed for SD is typically 1 Mbps</a:t>
            </a:r>
          </a:p>
          <a:p>
            <a:r>
              <a:rPr lang="en-US" baseline="0" dirty="0" smtClean="0"/>
              <a:t>HD requires 3 to 4 Mbps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Ustream adds this advice</a:t>
            </a:r>
          </a:p>
          <a:p>
            <a:pPr lvl="1"/>
            <a:r>
              <a:rPr lang="en-US" dirty="0" smtClean="0"/>
              <a:t>However, really high-quality video sources can cause more harm than good</a:t>
            </a:r>
          </a:p>
          <a:p>
            <a:pPr lvl="1"/>
            <a:r>
              <a:rPr lang="en-US" dirty="0" smtClean="0"/>
              <a:t>For example, an HD camera feed into a Ustream Producer canvas set to HD resolution, then broadcast out in HD, requires a lot of work for the graphics processor</a:t>
            </a:r>
          </a:p>
          <a:p>
            <a:pPr lvl="1"/>
            <a:r>
              <a:rPr lang="en-US" dirty="0" smtClean="0"/>
              <a:t>If the frame rate starts to drop but the CPU usage stays steady, it creates a bottleneck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solution is to reduce the frame size going through Producer</a:t>
            </a:r>
          </a:p>
          <a:p>
            <a:pPr lvl="1"/>
            <a:r>
              <a:rPr lang="en-US" dirty="0" smtClean="0"/>
              <a:t>Therefore, there is no need to bring input video in at HD resolution if Ustream Producer is streaming out a lower resolution.</a:t>
            </a:r>
          </a:p>
          <a:p>
            <a:pPr lvl="1"/>
            <a:r>
              <a:rPr lang="en-US" dirty="0" smtClean="0"/>
              <a:t>Keep in mind that resizing down is good but resizing up reduces quality</a:t>
            </a:r>
          </a:p>
          <a:p>
            <a:pPr lvl="1"/>
            <a:r>
              <a:rPr lang="en-US" dirty="0" smtClean="0"/>
              <a:t>As a rule, you should try to keep your resolution as constant as possible from source to output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There is no benefit from using an HD camera if you’re only broadcasting a low resolution stream</a:t>
            </a:r>
          </a:p>
          <a:p>
            <a:pPr lvl="1"/>
            <a:r>
              <a:rPr lang="en-US" dirty="0" smtClean="0"/>
              <a:t>This only increases the work your computer must do without any increase in output quality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type of hardware also has an impact on</a:t>
            </a:r>
            <a:r>
              <a:rPr lang="en-US" baseline="0" dirty="0" smtClean="0"/>
              <a:t> successful streaming</a:t>
            </a:r>
          </a:p>
          <a:p>
            <a:r>
              <a:rPr lang="en-US" baseline="0" dirty="0" smtClean="0"/>
              <a:t>For example</a:t>
            </a:r>
          </a:p>
          <a:p>
            <a:pPr lvl="1"/>
            <a:r>
              <a:rPr lang="en-US" dirty="0" smtClean="0"/>
              <a:t>FireWire is a hardware protocol that you can use to connect devices to your computer</a:t>
            </a:r>
          </a:p>
          <a:p>
            <a:pPr lvl="1"/>
            <a:r>
              <a:rPr lang="en-US" dirty="0" smtClean="0"/>
              <a:t>But it is important to understand that saturating your FireWire bus  - using up all available bandwidth - leads to problems in Producer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As a result the audio and video appears choppy</a:t>
            </a:r>
          </a:p>
          <a:p>
            <a:pPr lvl="1"/>
            <a:r>
              <a:rPr lang="en-US" dirty="0" smtClean="0"/>
              <a:t>There is an absolute limit to the bandwidth available to your FireWire devices  - 400 or 800 megabits per second</a:t>
            </a:r>
          </a:p>
          <a:p>
            <a:pPr lvl="1"/>
            <a:r>
              <a:rPr lang="en-US" dirty="0" smtClean="0"/>
              <a:t>If the sum of your devices goes over the limit, you saturate  - use up - all the available bandwidth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For example, if you have a camera attached to the FireWire bus and you saturate the bus, you see dropped frames - choppy video</a:t>
            </a:r>
          </a:p>
          <a:p>
            <a:pPr lvl="0"/>
            <a:r>
              <a:rPr lang="en-US" dirty="0" smtClean="0"/>
              <a:t>The same is true for USB connected cameras as USB has even less available bandwidth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Ustream goes on to say</a:t>
            </a:r>
          </a:p>
          <a:p>
            <a:pPr lvl="1"/>
            <a:r>
              <a:rPr lang="en-US" dirty="0" smtClean="0"/>
              <a:t>So be mindful of this limitation when connecting hardware to your computer</a:t>
            </a:r>
          </a:p>
          <a:p>
            <a:pPr lvl="1"/>
            <a:r>
              <a:rPr lang="en-US" dirty="0" smtClean="0"/>
              <a:t>Just because your setup works when you first put it together does not mean it always works</a:t>
            </a:r>
          </a:p>
          <a:p>
            <a:pPr lvl="1"/>
            <a:r>
              <a:rPr lang="en-US" dirty="0" smtClean="0"/>
              <a:t>Experiment with your setup and make sure that you have enough FireWire bandwidth to share all of your devices without experiencing choppy video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Normally, a camera requires around 25 Mbps to deliver audio and video to Producer</a:t>
            </a:r>
          </a:p>
          <a:p>
            <a:pPr lvl="1"/>
            <a:r>
              <a:rPr lang="en-US" dirty="0" smtClean="0"/>
              <a:t>However, some cameras may require 100 Mbps or more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r>
              <a:rPr lang="en-US" baseline="0" dirty="0" smtClean="0"/>
              <a:t> of Video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look at some</a:t>
            </a:r>
            <a:r>
              <a:rPr lang="en-US" baseline="0" dirty="0" smtClean="0"/>
              <a:t> video traffic</a:t>
            </a:r>
          </a:p>
          <a:p>
            <a:r>
              <a:rPr lang="en-US" baseline="0" dirty="0" smtClean="0"/>
              <a:t>In this case it is a person speaking while the scene is being live streamed from their location to a video service to be streamed out onto the Internet</a:t>
            </a:r>
          </a:p>
          <a:p>
            <a:r>
              <a:rPr lang="en-US" baseline="0" dirty="0" smtClean="0"/>
              <a:t>The time span is 46 seconds</a:t>
            </a:r>
          </a:p>
          <a:p>
            <a:r>
              <a:rPr lang="en-US" baseline="0" dirty="0" smtClean="0"/>
              <a:t>Here are the first few frames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8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Surveillance Traffic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systems may require a distributed architecture with network video recorders located throughout the facility to help localize and optimize bandwidth use</a:t>
            </a:r>
          </a:p>
          <a:p>
            <a:r>
              <a:rPr lang="en-US" dirty="0" smtClean="0"/>
              <a:t>Environmental conditions must also be considered to ensure equipment life, especially for recording devices using hard disk drives that run continuously and generate excessive heat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5472E-9FC3-4C50-B74D-FE280224253B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1919"/>
            <a:ext cx="8168640" cy="43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193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Notice that the stream</a:t>
            </a:r>
            <a:r>
              <a:rPr lang="en-US" baseline="0" dirty="0" smtClean="0"/>
              <a:t> is being carried by RTMP – Real Time Messaging Protocol</a:t>
            </a:r>
          </a:p>
          <a:p>
            <a:r>
              <a:rPr lang="en-US" dirty="0" smtClean="0"/>
              <a:t>RTMP is designed to carry</a:t>
            </a:r>
            <a:r>
              <a:rPr lang="en-US" baseline="0" dirty="0" smtClean="0"/>
              <a:t> multi streams of audio and video traffic from one device </a:t>
            </a:r>
            <a:r>
              <a:rPr lang="en-US" baseline="0" smtClean="0"/>
              <a:t>to another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944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These move in parallel</a:t>
            </a:r>
          </a:p>
          <a:p>
            <a:r>
              <a:rPr lang="en-US" baseline="0" dirty="0" smtClean="0"/>
              <a:t>A timestamp manages the flows to ensure they are displayed in the proper order</a:t>
            </a:r>
          </a:p>
          <a:p>
            <a:pPr lvl="0"/>
            <a:r>
              <a:rPr lang="en-US" dirty="0" smtClean="0"/>
              <a:t>This is the protocol hierarchy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90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02168" cy="428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98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Let’s look at one of these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07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90560" cy="444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1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main fields in a RTMP packet are the chunk, chunk stream, and the timestamp</a:t>
            </a:r>
          </a:p>
          <a:p>
            <a:r>
              <a:rPr lang="en-US" baseline="0" dirty="0" smtClean="0"/>
              <a:t>Here is what the keeper of RTMP Adobe says about these fields</a:t>
            </a:r>
          </a:p>
          <a:p>
            <a:pPr lvl="1"/>
            <a:r>
              <a:rPr lang="en-US" baseline="0" dirty="0" smtClean="0"/>
              <a:t>Chunk</a:t>
            </a:r>
          </a:p>
          <a:p>
            <a:pPr lvl="2"/>
            <a:r>
              <a:rPr lang="en-US" baseline="0" dirty="0" smtClean="0"/>
              <a:t>A fragment of a message. The messages are broken into smaller parts and interleaved before they are sent over the network</a:t>
            </a:r>
          </a:p>
          <a:p>
            <a:pPr lvl="2"/>
            <a:r>
              <a:rPr lang="en-US" baseline="0" dirty="0" smtClean="0"/>
              <a:t>The chunks ensure timestamp-ordered end-to-end  delivery of all messages, across multiple streams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65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aseline="0" smtClean="0"/>
              <a:t>Chunk stream</a:t>
            </a:r>
          </a:p>
          <a:p>
            <a:pPr lvl="2"/>
            <a:r>
              <a:rPr lang="en-US" baseline="0" smtClean="0"/>
              <a:t>A logical channel of communication that allows flow of chunks in a particular direction</a:t>
            </a:r>
          </a:p>
          <a:p>
            <a:pPr lvl="2"/>
            <a:r>
              <a:rPr lang="en-US" baseline="0" smtClean="0"/>
              <a:t>The chunk stream can travel from the client to the server and reverse</a:t>
            </a:r>
          </a:p>
          <a:p>
            <a:pPr lvl="1"/>
            <a:r>
              <a:rPr lang="en-US" baseline="0" smtClean="0"/>
              <a:t>Chunk stream ID</a:t>
            </a:r>
          </a:p>
          <a:p>
            <a:pPr lvl="2"/>
            <a:r>
              <a:rPr lang="en-US" baseline="0" smtClean="0"/>
              <a:t>Every chunk has an ID associated with it to identify the chunk stream in which it is flowing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243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Why</a:t>
            </a:r>
            <a:r>
              <a:rPr lang="en-US" baseline="0" dirty="0" smtClean="0"/>
              <a:t> chunk, Adobe says</a:t>
            </a:r>
          </a:p>
          <a:p>
            <a:pPr lvl="1"/>
            <a:r>
              <a:rPr lang="en-US" baseline="0" dirty="0" smtClean="0"/>
              <a:t>Chunking allows large messages at the higher-level protocol to be broken into smaller messages, for example to prevent large low priority messages (such as video) from blocking smaller high-priority messages (such as audio or control)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330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Video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aseline="0" smtClean="0"/>
              <a:t>Chunking also allows small messages to be sent with less overhead, as the chunk header contains a compressed representation of information that would otherwise have to be included in the message itself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2010-2014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794DA-F60F-44A1-BD3D-FD1221801A59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Surveillance Traffic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Lighting conditions and systems should be assessed for specific monitoring assignments and to eliminate troublesome conditions, such as high contrast, and to accommodate specific camera functions, such as day/night switchover or automatic back focus</a:t>
            </a:r>
          </a:p>
          <a:p>
            <a:r>
              <a:rPr lang="en-US" dirty="0" smtClean="0"/>
              <a:t>For surveillance traffic a site survey is needed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BBA08A-C8DC-4A04-AA28-F8441B989F08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material on surveillance traffic was copied word for word from an article by Steve Surfaro with Panasonic System Solutions Company</a:t>
            </a:r>
          </a:p>
          <a:p>
            <a:r>
              <a:rPr lang="en-US" dirty="0" smtClean="0"/>
              <a:t>Additional parts were copied from a Fluke Networks</a:t>
            </a:r>
            <a:r>
              <a:rPr lang="en-US" baseline="0" dirty="0" smtClean="0"/>
              <a:t> white paper from 2010</a:t>
            </a:r>
          </a:p>
          <a:p>
            <a:r>
              <a:rPr lang="en-US" baseline="0" dirty="0" smtClean="0"/>
              <a:t>The information on live streaming is from Telestream and Ustream</a:t>
            </a:r>
            <a:endParaRPr lang="en-US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C5434C-C836-43C5-9FCD-E9D0C7C60C5E}" type="slidenum">
              <a:rPr lang="en-US" smtClean="0"/>
              <a:pPr/>
              <a:t>70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Survey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effective way to initiate the site survey is by determining zones of protection, beginning at the most remote point of contact with your facility, such as the street</a:t>
            </a:r>
          </a:p>
          <a:p>
            <a:r>
              <a:rPr lang="en-US" dirty="0" smtClean="0"/>
              <a:t>Then proceed to actual entry points, followed by internal areas of high importance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0591E-8876-4F02-9A23-F214D08ECDAE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Survey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farthest points will require good peripheral coverage, while the middle and interior locations will need more focused surveillance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Copyright 2010-2014 Kenneth M. Chipps Ph.D. www.chipps.com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C8C697-2412-4748-9A18-FF04E692142E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1322</TotalTime>
  <Words>3250</Words>
  <Application>Microsoft Office PowerPoint</Application>
  <PresentationFormat>On-screen Show (4:3)</PresentationFormat>
  <Paragraphs>376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CCNA</vt:lpstr>
      <vt:lpstr>NETW-250 Video Traffic Last Update 2014.03.14 1.3.0</vt:lpstr>
      <vt:lpstr>Objectives of This Section</vt:lpstr>
      <vt:lpstr>Video Traffic</vt:lpstr>
      <vt:lpstr>Traditional Surveillance</vt:lpstr>
      <vt:lpstr>Planning for Surveillance Traffic</vt:lpstr>
      <vt:lpstr>Planning for Surveillance Traffic</vt:lpstr>
      <vt:lpstr>Planning for Surveillance Traffic</vt:lpstr>
      <vt:lpstr>Site Survey</vt:lpstr>
      <vt:lpstr>Site Survey</vt:lpstr>
      <vt:lpstr>The Video Network</vt:lpstr>
      <vt:lpstr>Lens Field of View</vt:lpstr>
      <vt:lpstr>Lens Field of View</vt:lpstr>
      <vt:lpstr>Pelco Field of View Calculator</vt:lpstr>
      <vt:lpstr>Bandwidth Considerations</vt:lpstr>
      <vt:lpstr>Frames Per Second</vt:lpstr>
      <vt:lpstr>Resolution</vt:lpstr>
      <vt:lpstr>Bandwidth</vt:lpstr>
      <vt:lpstr>Bandwidth</vt:lpstr>
      <vt:lpstr>Bandwidth</vt:lpstr>
      <vt:lpstr>Bandwidth Calculator</vt:lpstr>
      <vt:lpstr>PPF</vt:lpstr>
      <vt:lpstr>PPF</vt:lpstr>
      <vt:lpstr>PPF</vt:lpstr>
      <vt:lpstr>Cabling System</vt:lpstr>
      <vt:lpstr>Cabling System</vt:lpstr>
      <vt:lpstr>Cabling System</vt:lpstr>
      <vt:lpstr>System Testing</vt:lpstr>
      <vt:lpstr>Standards</vt:lpstr>
      <vt:lpstr>IPTV</vt:lpstr>
      <vt:lpstr>IPTV</vt:lpstr>
      <vt:lpstr>IPTV</vt:lpstr>
      <vt:lpstr>IPTV</vt:lpstr>
      <vt:lpstr>Browser Based</vt:lpstr>
      <vt:lpstr>Browser Based</vt:lpstr>
      <vt:lpstr>Video Conferencing</vt:lpstr>
      <vt:lpstr>Video Conferencing</vt:lpstr>
      <vt:lpstr>Video Conferencing</vt:lpstr>
      <vt:lpstr>Video Conferencing</vt:lpstr>
      <vt:lpstr>Video Conferencing</vt:lpstr>
      <vt:lpstr>Video Conferencing</vt:lpstr>
      <vt:lpstr>Video Conferencing</vt:lpstr>
      <vt:lpstr>Video Conferencing</vt:lpstr>
      <vt:lpstr>Video Conferencing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Live Streaming</vt:lpstr>
      <vt:lpstr>Analysis of Video Traffic</vt:lpstr>
      <vt:lpstr>Analysis of Video Traffic</vt:lpstr>
      <vt:lpstr>Analysis of Video Traffic</vt:lpstr>
      <vt:lpstr>Analysis of Video Traffic</vt:lpstr>
      <vt:lpstr>Analysis of Video Traffic</vt:lpstr>
      <vt:lpstr>Analysis of Video Traffic</vt:lpstr>
      <vt:lpstr>Analysis of Video Traffic</vt:lpstr>
      <vt:lpstr>Analysis of Video Traffic</vt:lpstr>
      <vt:lpstr>Analysis of Video Traffic</vt:lpstr>
      <vt:lpstr>Analysis of Video Traffic</vt:lpstr>
      <vt:lpstr>Analysis of Video Traffic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Traffic</dc:title>
  <dc:creator>Chipps</dc:creator>
  <cp:lastModifiedBy>Kenneth M. Chipps Ph.D.</cp:lastModifiedBy>
  <cp:revision>165</cp:revision>
  <dcterms:created xsi:type="dcterms:W3CDTF">2000-09-27T16:26:34Z</dcterms:created>
  <dcterms:modified xsi:type="dcterms:W3CDTF">2014-03-14T22:27:58Z</dcterms:modified>
</cp:coreProperties>
</file>