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97"/>
  </p:notesMasterIdLst>
  <p:sldIdLst>
    <p:sldId id="289" r:id="rId2"/>
    <p:sldId id="257" r:id="rId3"/>
    <p:sldId id="291" r:id="rId4"/>
    <p:sldId id="290" r:id="rId5"/>
    <p:sldId id="292" r:id="rId6"/>
    <p:sldId id="359" r:id="rId7"/>
    <p:sldId id="258" r:id="rId8"/>
    <p:sldId id="293" r:id="rId9"/>
    <p:sldId id="294" r:id="rId10"/>
    <p:sldId id="259" r:id="rId11"/>
    <p:sldId id="295" r:id="rId12"/>
    <p:sldId id="315" r:id="rId13"/>
    <p:sldId id="296" r:id="rId14"/>
    <p:sldId id="260" r:id="rId15"/>
    <p:sldId id="297" r:id="rId16"/>
    <p:sldId id="261" r:id="rId17"/>
    <p:sldId id="262" r:id="rId18"/>
    <p:sldId id="263" r:id="rId19"/>
    <p:sldId id="298" r:id="rId20"/>
    <p:sldId id="264" r:id="rId21"/>
    <p:sldId id="299" r:id="rId22"/>
    <p:sldId id="360" r:id="rId23"/>
    <p:sldId id="265" r:id="rId24"/>
    <p:sldId id="352" r:id="rId25"/>
    <p:sldId id="353" r:id="rId26"/>
    <p:sldId id="354" r:id="rId27"/>
    <p:sldId id="355" r:id="rId28"/>
    <p:sldId id="366" r:id="rId29"/>
    <p:sldId id="370" r:id="rId30"/>
    <p:sldId id="342" r:id="rId31"/>
    <p:sldId id="356" r:id="rId32"/>
    <p:sldId id="343" r:id="rId33"/>
    <p:sldId id="344" r:id="rId34"/>
    <p:sldId id="345" r:id="rId35"/>
    <p:sldId id="346" r:id="rId36"/>
    <p:sldId id="347" r:id="rId37"/>
    <p:sldId id="348" r:id="rId38"/>
    <p:sldId id="349" r:id="rId39"/>
    <p:sldId id="358" r:id="rId40"/>
    <p:sldId id="357" r:id="rId41"/>
    <p:sldId id="365" r:id="rId42"/>
    <p:sldId id="367" r:id="rId43"/>
    <p:sldId id="368" r:id="rId44"/>
    <p:sldId id="268" r:id="rId45"/>
    <p:sldId id="303" r:id="rId46"/>
    <p:sldId id="269" r:id="rId47"/>
    <p:sldId id="361" r:id="rId48"/>
    <p:sldId id="304" r:id="rId49"/>
    <p:sldId id="270" r:id="rId50"/>
    <p:sldId id="305" r:id="rId51"/>
    <p:sldId id="317" r:id="rId52"/>
    <p:sldId id="271" r:id="rId53"/>
    <p:sldId id="306" r:id="rId54"/>
    <p:sldId id="272" r:id="rId55"/>
    <p:sldId id="307" r:id="rId56"/>
    <p:sldId id="362" r:id="rId57"/>
    <p:sldId id="273" r:id="rId58"/>
    <p:sldId id="274" r:id="rId59"/>
    <p:sldId id="308" r:id="rId60"/>
    <p:sldId id="374" r:id="rId61"/>
    <p:sldId id="373" r:id="rId62"/>
    <p:sldId id="372" r:id="rId63"/>
    <p:sldId id="377" r:id="rId64"/>
    <p:sldId id="378" r:id="rId65"/>
    <p:sldId id="379" r:id="rId66"/>
    <p:sldId id="380" r:id="rId67"/>
    <p:sldId id="376" r:id="rId68"/>
    <p:sldId id="275" r:id="rId69"/>
    <p:sldId id="276" r:id="rId70"/>
    <p:sldId id="363" r:id="rId71"/>
    <p:sldId id="277" r:id="rId72"/>
    <p:sldId id="279" r:id="rId73"/>
    <p:sldId id="311" r:id="rId74"/>
    <p:sldId id="369" r:id="rId75"/>
    <p:sldId id="312" r:id="rId76"/>
    <p:sldId id="282" r:id="rId77"/>
    <p:sldId id="313" r:id="rId78"/>
    <p:sldId id="283" r:id="rId79"/>
    <p:sldId id="364" r:id="rId80"/>
    <p:sldId id="285" r:id="rId81"/>
    <p:sldId id="314" r:id="rId82"/>
    <p:sldId id="322" r:id="rId83"/>
    <p:sldId id="337" r:id="rId84"/>
    <p:sldId id="324" r:id="rId85"/>
    <p:sldId id="326" r:id="rId86"/>
    <p:sldId id="325" r:id="rId87"/>
    <p:sldId id="327" r:id="rId88"/>
    <p:sldId id="328" r:id="rId89"/>
    <p:sldId id="329" r:id="rId90"/>
    <p:sldId id="330" r:id="rId91"/>
    <p:sldId id="331" r:id="rId92"/>
    <p:sldId id="333" r:id="rId93"/>
    <p:sldId id="334" r:id="rId94"/>
    <p:sldId id="335" r:id="rId95"/>
    <p:sldId id="381" r:id="rId9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615" autoAdjust="0"/>
    <p:restoredTop sz="86441" autoAdjust="0"/>
  </p:normalViewPr>
  <p:slideViewPr>
    <p:cSldViewPr>
      <p:cViewPr varScale="1">
        <p:scale>
          <a:sx n="52" d="100"/>
          <a:sy n="52" d="100"/>
        </p:scale>
        <p:origin x="-948" y="-102"/>
      </p:cViewPr>
      <p:guideLst>
        <p:guide orient="horz" pos="2160"/>
        <p:guide pos="2880"/>
      </p:guideLst>
    </p:cSldViewPr>
  </p:slideViewPr>
  <p:outlineViewPr>
    <p:cViewPr>
      <p:scale>
        <a:sx n="33" d="100"/>
        <a:sy n="33" d="100"/>
      </p:scale>
      <p:origin x="6"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viewProps" Target="viewProps.xml"/><Relationship Id="rId10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CB8ECE33-5E15-4493-8B08-002646948EE2}" type="datetimeFigureOut">
              <a:rPr lang="en-US"/>
              <a:pPr>
                <a:defRPr/>
              </a:pPr>
              <a:t>3/7/2013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1BF12554-E41F-4A59-B138-E0A1FBE00C77}" type="slidenum">
              <a:rPr lang="en-US"/>
              <a:pPr>
                <a:defRPr/>
              </a:pPr>
              <a:t>‹#›</a:t>
            </a:fld>
            <a:endParaRPr lang="en-US" dirty="0"/>
          </a:p>
        </p:txBody>
      </p:sp>
    </p:spTree>
    <p:extLst>
      <p:ext uri="{BB962C8B-B14F-4D97-AF65-F5344CB8AC3E}">
        <p14:creationId xmlns:p14="http://schemas.microsoft.com/office/powerpoint/2010/main" val="17005121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132099"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2590800" y="6245225"/>
            <a:ext cx="3962400" cy="476250"/>
          </a:xfrm>
        </p:spPr>
        <p:txBody>
          <a:bodyPr/>
          <a:lstStyle>
            <a:lvl1pPr>
              <a:defRPr sz="1400"/>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808CEE3E-6831-4C43-804D-BBCA18605065}" type="slidenum">
              <a:rPr lang="en-US"/>
              <a:pPr>
                <a:defRPr/>
              </a:pPr>
              <a:t>‹#›</a:t>
            </a:fld>
            <a:endParaRPr lang="en-US" dirty="0"/>
          </a:p>
        </p:txBody>
      </p:sp>
    </p:spTree>
    <p:extLst>
      <p:ext uri="{BB962C8B-B14F-4D97-AF65-F5344CB8AC3E}">
        <p14:creationId xmlns:p14="http://schemas.microsoft.com/office/powerpoint/2010/main" val="355017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6EE9BD-90BB-487B-8ACE-45CB2CCB9766}" type="slidenum">
              <a:rPr lang="en-US"/>
              <a:pPr>
                <a:defRPr/>
              </a:pPr>
              <a:t>‹#›</a:t>
            </a:fld>
            <a:endParaRPr lang="en-US" dirty="0"/>
          </a:p>
        </p:txBody>
      </p:sp>
    </p:spTree>
    <p:extLst>
      <p:ext uri="{BB962C8B-B14F-4D97-AF65-F5344CB8AC3E}">
        <p14:creationId xmlns:p14="http://schemas.microsoft.com/office/powerpoint/2010/main" val="2831087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45A517-B224-4743-A6C0-19860BA5260F}" type="slidenum">
              <a:rPr lang="en-US"/>
              <a:pPr>
                <a:defRPr/>
              </a:pPr>
              <a:t>‹#›</a:t>
            </a:fld>
            <a:endParaRPr lang="en-US" dirty="0"/>
          </a:p>
        </p:txBody>
      </p:sp>
    </p:spTree>
    <p:extLst>
      <p:ext uri="{BB962C8B-B14F-4D97-AF65-F5344CB8AC3E}">
        <p14:creationId xmlns:p14="http://schemas.microsoft.com/office/powerpoint/2010/main" val="18957769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D5FFDD9-D2F0-4201-953F-AF0C6BA852D7}" type="slidenum">
              <a:rPr lang="en-US"/>
              <a:pPr>
                <a:defRPr/>
              </a:pPr>
              <a:t>‹#›</a:t>
            </a:fld>
            <a:endParaRPr lang="en-US" dirty="0"/>
          </a:p>
        </p:txBody>
      </p:sp>
    </p:spTree>
    <p:extLst>
      <p:ext uri="{BB962C8B-B14F-4D97-AF65-F5344CB8AC3E}">
        <p14:creationId xmlns:p14="http://schemas.microsoft.com/office/powerpoint/2010/main" val="405899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xfrm>
            <a:off x="6553200" y="6248400"/>
            <a:ext cx="2133600" cy="476250"/>
          </a:xfrm>
        </p:spPr>
        <p:txBody>
          <a:bodyPr/>
          <a:lstStyle>
            <a:lvl1pPr>
              <a:defRPr sz="1000"/>
            </a:lvl1pPr>
          </a:lstStyle>
          <a:p>
            <a:pPr>
              <a:defRPr/>
            </a:pPr>
            <a:fld id="{53BB0FE9-653D-4993-9281-7C8B2E4C0205}" type="slidenum">
              <a:rPr lang="en-US"/>
              <a:pPr>
                <a:defRPr/>
              </a:pPr>
              <a:t>‹#›</a:t>
            </a:fld>
            <a:endParaRPr lang="en-US" dirty="0"/>
          </a:p>
        </p:txBody>
      </p:sp>
    </p:spTree>
    <p:extLst>
      <p:ext uri="{BB962C8B-B14F-4D97-AF65-F5344CB8AC3E}">
        <p14:creationId xmlns:p14="http://schemas.microsoft.com/office/powerpoint/2010/main" val="426762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2246FD-B3CB-4972-A6BF-E2749F0CFCFC}" type="slidenum">
              <a:rPr lang="en-US"/>
              <a:pPr>
                <a:defRPr/>
              </a:pPr>
              <a:t>‹#›</a:t>
            </a:fld>
            <a:endParaRPr lang="en-US" dirty="0"/>
          </a:p>
        </p:txBody>
      </p:sp>
    </p:spTree>
    <p:extLst>
      <p:ext uri="{BB962C8B-B14F-4D97-AF65-F5344CB8AC3E}">
        <p14:creationId xmlns:p14="http://schemas.microsoft.com/office/powerpoint/2010/main" val="750039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68F2D0-65D7-4A27-B95F-722FEF2AB0E7}" type="slidenum">
              <a:rPr lang="en-US"/>
              <a:pPr>
                <a:defRPr/>
              </a:pPr>
              <a:t>‹#›</a:t>
            </a:fld>
            <a:endParaRPr lang="en-US" dirty="0"/>
          </a:p>
        </p:txBody>
      </p:sp>
    </p:spTree>
    <p:extLst>
      <p:ext uri="{BB962C8B-B14F-4D97-AF65-F5344CB8AC3E}">
        <p14:creationId xmlns:p14="http://schemas.microsoft.com/office/powerpoint/2010/main" val="606829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D4E9BF-344A-4170-B55C-EB49CBB0A49B}" type="slidenum">
              <a:rPr lang="en-US"/>
              <a:pPr>
                <a:defRPr/>
              </a:pPr>
              <a:t>‹#›</a:t>
            </a:fld>
            <a:endParaRPr lang="en-US" dirty="0"/>
          </a:p>
        </p:txBody>
      </p:sp>
    </p:spTree>
    <p:extLst>
      <p:ext uri="{BB962C8B-B14F-4D97-AF65-F5344CB8AC3E}">
        <p14:creationId xmlns:p14="http://schemas.microsoft.com/office/powerpoint/2010/main" val="132684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E9D6B5-ED8A-4F40-98BF-5B21D1A1E357}" type="slidenum">
              <a:rPr lang="en-US"/>
              <a:pPr>
                <a:defRPr/>
              </a:pPr>
              <a:t>‹#›</a:t>
            </a:fld>
            <a:endParaRPr lang="en-US" dirty="0"/>
          </a:p>
        </p:txBody>
      </p:sp>
    </p:spTree>
    <p:extLst>
      <p:ext uri="{BB962C8B-B14F-4D97-AF65-F5344CB8AC3E}">
        <p14:creationId xmlns:p14="http://schemas.microsoft.com/office/powerpoint/2010/main" val="309345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AEB8E15-67C7-4D67-820F-EF80D6E43B59}" type="slidenum">
              <a:rPr lang="en-US"/>
              <a:pPr>
                <a:defRPr/>
              </a:pPr>
              <a:t>‹#›</a:t>
            </a:fld>
            <a:endParaRPr lang="en-US" dirty="0"/>
          </a:p>
        </p:txBody>
      </p:sp>
    </p:spTree>
    <p:extLst>
      <p:ext uri="{BB962C8B-B14F-4D97-AF65-F5344CB8AC3E}">
        <p14:creationId xmlns:p14="http://schemas.microsoft.com/office/powerpoint/2010/main" val="2434336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F38D6A-3FEA-4519-AE10-CE92D9F171C7}" type="slidenum">
              <a:rPr lang="en-US"/>
              <a:pPr>
                <a:defRPr/>
              </a:pPr>
              <a:t>‹#›</a:t>
            </a:fld>
            <a:endParaRPr lang="en-US" dirty="0"/>
          </a:p>
        </p:txBody>
      </p:sp>
    </p:spTree>
    <p:extLst>
      <p:ext uri="{BB962C8B-B14F-4D97-AF65-F5344CB8AC3E}">
        <p14:creationId xmlns:p14="http://schemas.microsoft.com/office/powerpoint/2010/main" val="398422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Copyright 2012-2013 Kenneth M. Chipps Ph.D. www.chipps.com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9D9D6DF-22FA-442D-837E-F952CF8080DF}" type="slidenum">
              <a:rPr lang="en-US"/>
              <a:pPr>
                <a:defRPr/>
              </a:pPr>
              <a:t>‹#›</a:t>
            </a:fld>
            <a:endParaRPr lang="en-US" dirty="0"/>
          </a:p>
        </p:txBody>
      </p:sp>
    </p:spTree>
    <p:extLst>
      <p:ext uri="{BB962C8B-B14F-4D97-AF65-F5344CB8AC3E}">
        <p14:creationId xmlns:p14="http://schemas.microsoft.com/office/powerpoint/2010/main" val="140578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310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31077"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r>
              <a:rPr lang="en-US" smtClean="0"/>
              <a:t>Copyright 2012-2013 Kenneth M. Chipps Ph.D. www.chipps.com</a:t>
            </a:r>
            <a:endParaRPr lang="en-US"/>
          </a:p>
        </p:txBody>
      </p:sp>
      <p:sp>
        <p:nvSpPr>
          <p:cNvPr id="131078"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A1E3380E-9BA6-4018-946A-60E2E9BCEF3F}"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98" r:id="rId1"/>
    <p:sldLayoutId id="2147483899"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hangingPunct="1"/>
            <a:r>
              <a:rPr lang="en-US" altLang="en-US" dirty="0" smtClean="0"/>
              <a:t>NETW-250</a:t>
            </a:r>
            <a:br>
              <a:rPr lang="en-US" altLang="en-US" dirty="0" smtClean="0"/>
            </a:br>
            <a:r>
              <a:rPr lang="en-US" altLang="en-US" dirty="0" smtClean="0"/>
              <a:t>VOIP</a:t>
            </a:r>
            <a:br>
              <a:rPr lang="en-US" altLang="en-US" dirty="0" smtClean="0"/>
            </a:br>
            <a:r>
              <a:rPr lang="en-US" altLang="en-US" dirty="0" smtClean="0"/>
              <a:t>How It Works</a:t>
            </a:r>
            <a:br>
              <a:rPr lang="en-US" altLang="en-US" dirty="0" smtClean="0"/>
            </a:br>
            <a:r>
              <a:rPr lang="en-US" sz="2400" dirty="0" smtClean="0"/>
              <a:t>Last Update </a:t>
            </a:r>
            <a:r>
              <a:rPr lang="en-US" sz="2400" dirty="0" smtClean="0"/>
              <a:t>2013.03.07</a:t>
            </a:r>
            <a:r>
              <a:rPr lang="en-US" sz="2400" dirty="0" smtClean="0"/>
              <a:t/>
            </a:r>
            <a:br>
              <a:rPr lang="en-US" sz="2400" dirty="0" smtClean="0"/>
            </a:br>
            <a:r>
              <a:rPr lang="en-US" sz="2400" dirty="0" smtClean="0"/>
              <a:t>1.1.0</a:t>
            </a:r>
            <a:endParaRPr lang="en-US" dirty="0" smtClean="0"/>
          </a:p>
        </p:txBody>
      </p:sp>
      <p:sp>
        <p:nvSpPr>
          <p:cNvPr id="4099"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10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0D7EBF2-C479-491C-9C11-79FE13558D50}" type="slidenum">
              <a:rPr lang="en-US" smtClean="0">
                <a:latin typeface="Arial" charset="0"/>
              </a:rPr>
              <a:pPr/>
              <a:t>1</a:t>
            </a:fld>
            <a:endParaRPr lang="en-US" smtClean="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Sampling and Digitizing </a:t>
            </a:r>
          </a:p>
        </p:txBody>
      </p:sp>
      <p:sp>
        <p:nvSpPr>
          <p:cNvPr id="13315" name="Rectangle 3"/>
          <p:cNvSpPr>
            <a:spLocks noGrp="1" noChangeArrowheads="1"/>
          </p:cNvSpPr>
          <p:nvPr>
            <p:ph idx="1"/>
          </p:nvPr>
        </p:nvSpPr>
        <p:spPr/>
        <p:txBody>
          <a:bodyPr/>
          <a:lstStyle/>
          <a:p>
            <a:pPr eaLnBrk="1" hangingPunct="1"/>
            <a:r>
              <a:rPr lang="en-US" smtClean="0"/>
              <a:t>Digital-to-analog conversion called DAC and analog-to-digital conversion are the processes that convert sound from the format in which it is heard — analog sound waves — into the format that VOIP uses to carry it — digital streams — and back again</a:t>
            </a:r>
          </a:p>
        </p:txBody>
      </p:sp>
      <p:sp>
        <p:nvSpPr>
          <p:cNvPr id="1331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331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2349430-970D-46D7-A2B0-882243B91257}" type="slidenum">
              <a:rPr lang="en-US" smtClean="0">
                <a:latin typeface="Arial" charset="0"/>
              </a:rPr>
              <a:pPr/>
              <a:t>10</a:t>
            </a:fld>
            <a:endParaRPr lang="en-US" smtClean="0">
              <a:latin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Sampling and Digitizing </a:t>
            </a:r>
          </a:p>
        </p:txBody>
      </p:sp>
      <p:sp>
        <p:nvSpPr>
          <p:cNvPr id="14339" name="Content Placeholder 2"/>
          <p:cNvSpPr>
            <a:spLocks noGrp="1"/>
          </p:cNvSpPr>
          <p:nvPr>
            <p:ph idx="1"/>
          </p:nvPr>
        </p:nvSpPr>
        <p:spPr/>
        <p:txBody>
          <a:bodyPr/>
          <a:lstStyle/>
          <a:p>
            <a:pPr eaLnBrk="1" hangingPunct="1"/>
            <a:r>
              <a:rPr lang="en-US" smtClean="0"/>
              <a:t>In traditional telephony, the process is fairly simple, because variations in DAC techniques are driven by requirements of different data links and devices and by regional standards variations</a:t>
            </a:r>
          </a:p>
        </p:txBody>
      </p:sp>
      <p:sp>
        <p:nvSpPr>
          <p:cNvPr id="143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43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823F54A-C9E4-4D44-9122-3156CEF8BBDC}" type="slidenum">
              <a:rPr lang="en-US" smtClean="0">
                <a:latin typeface="Arial" charset="0"/>
              </a:rPr>
              <a:pPr/>
              <a:t>11</a:t>
            </a:fld>
            <a:endParaRPr lang="en-US" smtClean="0">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Sampling and Digitizing </a:t>
            </a:r>
          </a:p>
        </p:txBody>
      </p:sp>
      <p:sp>
        <p:nvSpPr>
          <p:cNvPr id="15363" name="Content Placeholder 2"/>
          <p:cNvSpPr>
            <a:spLocks noGrp="1"/>
          </p:cNvSpPr>
          <p:nvPr>
            <p:ph idx="1"/>
          </p:nvPr>
        </p:nvSpPr>
        <p:spPr/>
        <p:txBody>
          <a:bodyPr/>
          <a:lstStyle/>
          <a:p>
            <a:pPr eaLnBrk="1" hangingPunct="1"/>
            <a:r>
              <a:rPr lang="en-US" smtClean="0"/>
              <a:t>The DAC processes employed in Voice over IP aren't tied to the data link layer, so they can vary greatly</a:t>
            </a:r>
          </a:p>
          <a:p>
            <a:pPr lvl="1" eaLnBrk="1" hangingPunct="1"/>
            <a:r>
              <a:rPr lang="en-US" smtClean="0"/>
              <a:t>Different DAC, digitizing, and compression techniques are used in different circumstances</a:t>
            </a:r>
          </a:p>
          <a:p>
            <a:pPr lvl="1" eaLnBrk="1" hangingPunct="1"/>
            <a:r>
              <a:rPr lang="en-US" smtClean="0"/>
              <a:t>The data link's properties, like bandwidth capacity and latency, are factors in the selection of these techniques </a:t>
            </a: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53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6C08AC3-144B-49B6-9AAF-47078A6EFE2F}" type="slidenum">
              <a:rPr lang="en-US" smtClean="0">
                <a:latin typeface="Arial" charset="0"/>
              </a:rPr>
              <a:pPr/>
              <a:t>12</a:t>
            </a:fld>
            <a:endParaRPr lang="en-US"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Sampling and Digitizing </a:t>
            </a:r>
          </a:p>
        </p:txBody>
      </p:sp>
      <p:sp>
        <p:nvSpPr>
          <p:cNvPr id="16387" name="Content Placeholder 2"/>
          <p:cNvSpPr>
            <a:spLocks noGrp="1"/>
          </p:cNvSpPr>
          <p:nvPr>
            <p:ph idx="1"/>
          </p:nvPr>
        </p:nvSpPr>
        <p:spPr/>
        <p:txBody>
          <a:bodyPr/>
          <a:lstStyle/>
          <a:p>
            <a:pPr eaLnBrk="1" hangingPunct="1"/>
            <a:r>
              <a:rPr lang="en-US" smtClean="0"/>
              <a:t>DAC includes the quantizing or digital sampling of sounds, filtering for bandwidth preservation, and signal compression for bandwidth efficiency </a:t>
            </a:r>
          </a:p>
          <a:p>
            <a:pPr eaLnBrk="1" hangingPunct="1"/>
            <a:r>
              <a:rPr lang="en-US" smtClean="0"/>
              <a:t>PCM - Pulse Code Modulation is the most common sampling technique used to turn audible sounds into digital signals </a:t>
            </a:r>
          </a:p>
        </p:txBody>
      </p:sp>
      <p:sp>
        <p:nvSpPr>
          <p:cNvPr id="163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63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5E74C92-2819-4874-8175-FBE512A3D7DA}" type="slidenum">
              <a:rPr lang="en-US" smtClean="0">
                <a:latin typeface="Arial" charset="0"/>
              </a:rPr>
              <a:pPr/>
              <a:t>13</a:t>
            </a:fld>
            <a:endParaRPr lang="en-US" smtClean="0">
              <a:latin typeface="Arial"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mtClean="0"/>
              <a:t>The 64 kbps Channel </a:t>
            </a:r>
          </a:p>
        </p:txBody>
      </p:sp>
      <p:sp>
        <p:nvSpPr>
          <p:cNvPr id="17411" name="Rectangle 3"/>
          <p:cNvSpPr>
            <a:spLocks noGrp="1" noChangeArrowheads="1"/>
          </p:cNvSpPr>
          <p:nvPr>
            <p:ph idx="1"/>
          </p:nvPr>
        </p:nvSpPr>
        <p:spPr/>
        <p:txBody>
          <a:bodyPr/>
          <a:lstStyle/>
          <a:p>
            <a:pPr eaLnBrk="1" hangingPunct="1"/>
            <a:r>
              <a:rPr lang="en-US" smtClean="0"/>
              <a:t>64 kbps is the fixed line speed of any POTS line</a:t>
            </a:r>
          </a:p>
          <a:p>
            <a:pPr eaLnBrk="1" hangingPunct="1"/>
            <a:r>
              <a:rPr lang="en-US" smtClean="0"/>
              <a:t>Analog and most digital telephone systems operate at the same sampling frequency, 8,000 Hz </a:t>
            </a:r>
          </a:p>
          <a:p>
            <a:pPr eaLnBrk="1" hangingPunct="1"/>
            <a:r>
              <a:rPr lang="en-US" smtClean="0"/>
              <a:t>A sampling resolution of 8 bits combined with 8,000 samples per second results in a bandwidth requirement of 64 kbps</a:t>
            </a:r>
          </a:p>
        </p:txBody>
      </p:sp>
      <p:sp>
        <p:nvSpPr>
          <p:cNvPr id="1741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74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69E04B9-A52D-408F-94DC-94E855F7F6B5}" type="slidenum">
              <a:rPr lang="en-US" smtClean="0">
                <a:latin typeface="Arial" charset="0"/>
              </a:rPr>
              <a:pPr/>
              <a:t>14</a:t>
            </a:fld>
            <a:endParaRPr lang="en-US" smtClean="0">
              <a:latin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smtClean="0"/>
              <a:t>The 64 kbps Channel </a:t>
            </a:r>
          </a:p>
        </p:txBody>
      </p:sp>
      <p:sp>
        <p:nvSpPr>
          <p:cNvPr id="18435" name="Content Placeholder 2"/>
          <p:cNvSpPr>
            <a:spLocks noGrp="1"/>
          </p:cNvSpPr>
          <p:nvPr>
            <p:ph idx="1"/>
          </p:nvPr>
        </p:nvSpPr>
        <p:spPr/>
        <p:txBody>
          <a:bodyPr/>
          <a:lstStyle/>
          <a:p>
            <a:pPr eaLnBrk="1" hangingPunct="1"/>
            <a:r>
              <a:rPr lang="en-US" smtClean="0"/>
              <a:t>The 64 kbps channel is a baseline unit for dealing with sizing issues in a VOIP network </a:t>
            </a:r>
          </a:p>
        </p:txBody>
      </p:sp>
      <p:sp>
        <p:nvSpPr>
          <p:cNvPr id="184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84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1979DCB-0518-4BB1-96CC-317740D9E2CD}" type="slidenum">
              <a:rPr lang="en-US" smtClean="0">
                <a:latin typeface="Arial" charset="0"/>
              </a:rPr>
              <a:pPr/>
              <a:t>15</a:t>
            </a:fld>
            <a:endParaRPr lang="en-US"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mtClean="0"/>
              <a:t>Framing </a:t>
            </a:r>
          </a:p>
        </p:txBody>
      </p:sp>
      <p:sp>
        <p:nvSpPr>
          <p:cNvPr id="19459" name="Rectangle 3"/>
          <p:cNvSpPr>
            <a:spLocks noGrp="1" noChangeArrowheads="1"/>
          </p:cNvSpPr>
          <p:nvPr>
            <p:ph idx="1"/>
          </p:nvPr>
        </p:nvSpPr>
        <p:spPr/>
        <p:txBody>
          <a:bodyPr/>
          <a:lstStyle/>
          <a:p>
            <a:pPr eaLnBrk="1" hangingPunct="1"/>
            <a:r>
              <a:rPr lang="en-US" smtClean="0"/>
              <a:t>Framing is the real-time process of dividing a stream of digital sound information into manageable, equal-sized hunks for transport over the network</a:t>
            </a:r>
          </a:p>
          <a:p>
            <a:pPr eaLnBrk="1" hangingPunct="1"/>
            <a:r>
              <a:rPr lang="en-US" smtClean="0"/>
              <a:t>At this rate, it takes 50 frames to represent 1 second of digitized sound </a:t>
            </a:r>
          </a:p>
        </p:txBody>
      </p:sp>
      <p:sp>
        <p:nvSpPr>
          <p:cNvPr id="194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946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7D69471-981D-4E88-B963-6883148D9107}" type="slidenum">
              <a:rPr lang="en-US" smtClean="0">
                <a:latin typeface="Arial" charset="0"/>
              </a:rPr>
              <a:pPr/>
              <a:t>16</a:t>
            </a:fld>
            <a:endParaRPr lang="en-US" smtClean="0">
              <a:latin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t>Digital V Packet Based </a:t>
            </a:r>
          </a:p>
        </p:txBody>
      </p:sp>
      <p:sp>
        <p:nvSpPr>
          <p:cNvPr id="20483" name="Rectangle 3"/>
          <p:cNvSpPr>
            <a:spLocks noGrp="1" noChangeArrowheads="1"/>
          </p:cNvSpPr>
          <p:nvPr>
            <p:ph idx="1"/>
          </p:nvPr>
        </p:nvSpPr>
        <p:spPr/>
        <p:txBody>
          <a:bodyPr/>
          <a:lstStyle/>
          <a:p>
            <a:pPr eaLnBrk="1" hangingPunct="1"/>
            <a:r>
              <a:rPr lang="en-US" smtClean="0"/>
              <a:t>The sound signals transmitted and received by an IP endpoint are digital </a:t>
            </a:r>
          </a:p>
          <a:p>
            <a:pPr eaLnBrk="1" hangingPunct="1"/>
            <a:r>
              <a:rPr lang="en-US" smtClean="0"/>
              <a:t>This makes them similar to those carried over a traditional voice T1 or ISDN circuit</a:t>
            </a:r>
          </a:p>
          <a:p>
            <a:pPr eaLnBrk="1" hangingPunct="1"/>
            <a:r>
              <a:rPr lang="en-US" smtClean="0"/>
              <a:t>VOIP calls are packet based</a:t>
            </a:r>
          </a:p>
          <a:p>
            <a:pPr eaLnBrk="1" hangingPunct="1"/>
            <a:r>
              <a:rPr lang="en-US" smtClean="0"/>
              <a:t>Traditional digital voice lines are not</a:t>
            </a:r>
          </a:p>
          <a:p>
            <a:pPr eaLnBrk="1" hangingPunct="1"/>
            <a:r>
              <a:rPr lang="en-US" smtClean="0"/>
              <a:t>VOIP uses UDP datagrams</a:t>
            </a:r>
          </a:p>
        </p:txBody>
      </p:sp>
      <p:sp>
        <p:nvSpPr>
          <p:cNvPr id="2048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048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E34D4F9-5EC8-44C6-91C4-FBBF9677CA82}" type="slidenum">
              <a:rPr lang="en-US" smtClean="0">
                <a:latin typeface="Arial" charset="0"/>
              </a:rPr>
              <a:pPr/>
              <a:t>17</a:t>
            </a:fld>
            <a:endParaRPr lang="en-US" smtClean="0">
              <a:latin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mtClean="0"/>
              <a:t>Multiplexing </a:t>
            </a:r>
          </a:p>
        </p:txBody>
      </p:sp>
      <p:sp>
        <p:nvSpPr>
          <p:cNvPr id="21507" name="Rectangle 3"/>
          <p:cNvSpPr>
            <a:spLocks noGrp="1" noChangeArrowheads="1"/>
          </p:cNvSpPr>
          <p:nvPr>
            <p:ph idx="1"/>
          </p:nvPr>
        </p:nvSpPr>
        <p:spPr/>
        <p:txBody>
          <a:bodyPr/>
          <a:lstStyle/>
          <a:p>
            <a:pPr eaLnBrk="1" hangingPunct="1"/>
            <a:r>
              <a:rPr lang="en-US" smtClean="0"/>
              <a:t>T1 - 24 simultaneous calls using two pairs of wire rather than one pair per simultaneous call</a:t>
            </a:r>
          </a:p>
          <a:p>
            <a:pPr eaLnBrk="1" hangingPunct="1"/>
            <a:r>
              <a:rPr lang="en-US" smtClean="0"/>
              <a:t>DS3 - which supports 672 individual channels or 28 T1s</a:t>
            </a:r>
          </a:p>
          <a:p>
            <a:pPr eaLnBrk="1" hangingPunct="1"/>
            <a:r>
              <a:rPr lang="en-US" smtClean="0"/>
              <a:t>The technique that is used to handle these simultaneous calls is called multiplexing</a:t>
            </a:r>
          </a:p>
        </p:txBody>
      </p:sp>
      <p:sp>
        <p:nvSpPr>
          <p:cNvPr id="215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15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D6D0D7F-295B-466E-9E79-CB836FB4CA53}" type="slidenum">
              <a:rPr lang="en-US" smtClean="0">
                <a:latin typeface="Arial" charset="0"/>
              </a:rPr>
              <a:pPr/>
              <a:t>18</a:t>
            </a:fld>
            <a:endParaRPr lang="en-US" smtClean="0">
              <a:latin typeface="Arial"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smtClean="0"/>
              <a:t>Multiplexing</a:t>
            </a:r>
          </a:p>
        </p:txBody>
      </p:sp>
      <p:sp>
        <p:nvSpPr>
          <p:cNvPr id="22531" name="Content Placeholder 2"/>
          <p:cNvSpPr>
            <a:spLocks noGrp="1"/>
          </p:cNvSpPr>
          <p:nvPr>
            <p:ph idx="1"/>
          </p:nvPr>
        </p:nvSpPr>
        <p:spPr/>
        <p:txBody>
          <a:bodyPr/>
          <a:lstStyle/>
          <a:p>
            <a:pPr eaLnBrk="1" hangingPunct="1"/>
            <a:r>
              <a:rPr lang="en-US" smtClean="0"/>
              <a:t>DS3s and OC circuits are often used by ISPs and application service providers that need very high-capacity Internet connectivity </a:t>
            </a:r>
          </a:p>
        </p:txBody>
      </p:sp>
      <p:sp>
        <p:nvSpPr>
          <p:cNvPr id="225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25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662A437-A5CE-4EF8-AEF4-CECEB9221D38}" type="slidenum">
              <a:rPr lang="en-US" smtClean="0">
                <a:latin typeface="Arial" charset="0"/>
              </a:rPr>
              <a:pPr/>
              <a:t>19</a:t>
            </a:fld>
            <a:endParaRPr lang="en-US" smtClean="0">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VOIP </a:t>
            </a:r>
          </a:p>
        </p:txBody>
      </p:sp>
      <p:sp>
        <p:nvSpPr>
          <p:cNvPr id="5123" name="Rectangle 3"/>
          <p:cNvSpPr>
            <a:spLocks noGrp="1" noChangeArrowheads="1"/>
          </p:cNvSpPr>
          <p:nvPr>
            <p:ph idx="1"/>
          </p:nvPr>
        </p:nvSpPr>
        <p:spPr/>
        <p:txBody>
          <a:bodyPr/>
          <a:lstStyle/>
          <a:p>
            <a:pPr eaLnBrk="1" hangingPunct="1"/>
            <a:r>
              <a:rPr lang="en-US" dirty="0" smtClean="0"/>
              <a:t>In a VOIP network each loop from caller to receiver is virtualized and controlled using software</a:t>
            </a:r>
          </a:p>
          <a:p>
            <a:pPr eaLnBrk="1" hangingPunct="1"/>
            <a:r>
              <a:rPr lang="en-US" dirty="0" smtClean="0"/>
              <a:t>There is no constant physical circuit as there is when a call is placed over the traditional PSTN using POTS</a:t>
            </a:r>
          </a:p>
          <a:p>
            <a:pPr eaLnBrk="1" hangingPunct="1"/>
            <a:r>
              <a:rPr lang="en-US" dirty="0" smtClean="0"/>
              <a:t>This makes for more efficient use of the circuit</a:t>
            </a:r>
          </a:p>
        </p:txBody>
      </p:sp>
      <p:sp>
        <p:nvSpPr>
          <p:cNvPr id="512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1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0CDA764-B9FB-4A37-AFB3-591C31B709A8}" type="slidenum">
              <a:rPr lang="en-US" smtClean="0">
                <a:latin typeface="Arial" charset="0"/>
              </a:rPr>
              <a:pPr/>
              <a:t>2</a:t>
            </a:fld>
            <a:endParaRPr lang="en-US" smtClean="0">
              <a:latin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Compression </a:t>
            </a:r>
          </a:p>
        </p:txBody>
      </p:sp>
      <p:sp>
        <p:nvSpPr>
          <p:cNvPr id="23555" name="Rectangle 3"/>
          <p:cNvSpPr>
            <a:spLocks noGrp="1" noChangeArrowheads="1"/>
          </p:cNvSpPr>
          <p:nvPr>
            <p:ph idx="1"/>
          </p:nvPr>
        </p:nvSpPr>
        <p:spPr/>
        <p:txBody>
          <a:bodyPr/>
          <a:lstStyle/>
          <a:p>
            <a:pPr eaLnBrk="1" hangingPunct="1"/>
            <a:r>
              <a:rPr lang="en-US" smtClean="0"/>
              <a:t>VOIP provides an even more economical way of linking PBXs together</a:t>
            </a:r>
          </a:p>
          <a:p>
            <a:pPr eaLnBrk="1" hangingPunct="1"/>
            <a:r>
              <a:rPr lang="en-US" smtClean="0"/>
              <a:t>If 100 calls at 64 kbps each were to occur at the same time using a PBX, then roughly 6 mbps of composite bandwidth is required </a:t>
            </a:r>
          </a:p>
          <a:p>
            <a:pPr eaLnBrk="1" hangingPunct="1"/>
            <a:r>
              <a:rPr lang="en-US" smtClean="0"/>
              <a:t>This would require five T1s</a:t>
            </a:r>
          </a:p>
        </p:txBody>
      </p:sp>
      <p:sp>
        <p:nvSpPr>
          <p:cNvPr id="235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355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36D0A40-FFC4-4734-96B1-4B0D9B82D3D4}" type="slidenum">
              <a:rPr lang="en-US" smtClean="0">
                <a:latin typeface="Arial" charset="0"/>
              </a:rPr>
              <a:pPr/>
              <a:t>20</a:t>
            </a:fld>
            <a:endParaRPr lang="en-US"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smtClean="0"/>
              <a:t>Compression</a:t>
            </a:r>
          </a:p>
        </p:txBody>
      </p:sp>
      <p:sp>
        <p:nvSpPr>
          <p:cNvPr id="24579" name="Content Placeholder 2"/>
          <p:cNvSpPr>
            <a:spLocks noGrp="1"/>
          </p:cNvSpPr>
          <p:nvPr>
            <p:ph idx="1"/>
          </p:nvPr>
        </p:nvSpPr>
        <p:spPr/>
        <p:txBody>
          <a:bodyPr/>
          <a:lstStyle/>
          <a:p>
            <a:pPr eaLnBrk="1" hangingPunct="1"/>
            <a:r>
              <a:rPr lang="en-US" smtClean="0"/>
              <a:t>VOIP encoding techniques allow for significant compression of the sound sample</a:t>
            </a:r>
          </a:p>
          <a:p>
            <a:pPr eaLnBrk="1" hangingPunct="1"/>
            <a:r>
              <a:rPr lang="en-US" smtClean="0"/>
              <a:t>A 64 kbps voice call can be reduced to 44 kbps without a noticeable reduction in sound quality</a:t>
            </a:r>
          </a:p>
        </p:txBody>
      </p:sp>
      <p:sp>
        <p:nvSpPr>
          <p:cNvPr id="245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45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8992865-46D9-4E22-BF8E-607470FEE736}" type="slidenum">
              <a:rPr lang="en-US" smtClean="0">
                <a:latin typeface="Arial" charset="0"/>
              </a:rPr>
              <a:pPr/>
              <a:t>21</a:t>
            </a:fld>
            <a:endParaRPr lang="en-US"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Compression</a:t>
            </a:r>
          </a:p>
        </p:txBody>
      </p:sp>
      <p:sp>
        <p:nvSpPr>
          <p:cNvPr id="25603" name="Content Placeholder 2"/>
          <p:cNvSpPr>
            <a:spLocks noGrp="1"/>
          </p:cNvSpPr>
          <p:nvPr>
            <p:ph idx="1"/>
          </p:nvPr>
        </p:nvSpPr>
        <p:spPr/>
        <p:txBody>
          <a:bodyPr/>
          <a:lstStyle/>
          <a:p>
            <a:pPr eaLnBrk="1" hangingPunct="1"/>
            <a:r>
              <a:rPr lang="en-US" dirty="0" smtClean="0"/>
              <a:t>Now, that link between PBXs uses only 4 mbps, and needs only three T1 circuits instead of five, resulting in a much cheaper trunk</a:t>
            </a:r>
          </a:p>
          <a:p>
            <a:pPr eaLnBrk="1" hangingPunct="1"/>
            <a:r>
              <a:rPr lang="en-US" dirty="0" smtClean="0"/>
              <a:t>The algorithms VOIP uses to encode sound data, and sometimes to decrease bandwidth requirements, are called codecs </a:t>
            </a:r>
          </a:p>
        </p:txBody>
      </p:sp>
      <p:sp>
        <p:nvSpPr>
          <p:cNvPr id="256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56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BB3BE4C-6921-493A-A8D2-06144D163590}" type="slidenum">
              <a:rPr lang="en-US" smtClean="0">
                <a:latin typeface="Arial" charset="0"/>
              </a:rPr>
              <a:pPr/>
              <a:t>22</a:t>
            </a:fld>
            <a:endParaRPr lang="en-US" smtClean="0">
              <a:latin typeface="Arial"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mtClean="0"/>
              <a:t>Codecs</a:t>
            </a:r>
          </a:p>
        </p:txBody>
      </p:sp>
      <p:sp>
        <p:nvSpPr>
          <p:cNvPr id="26627" name="Rectangle 3"/>
          <p:cNvSpPr>
            <a:spLocks noGrp="1" noChangeArrowheads="1"/>
          </p:cNvSpPr>
          <p:nvPr>
            <p:ph idx="1"/>
          </p:nvPr>
        </p:nvSpPr>
        <p:spPr/>
        <p:txBody>
          <a:bodyPr/>
          <a:lstStyle/>
          <a:p>
            <a:pPr eaLnBrk="1" hangingPunct="1"/>
            <a:r>
              <a:rPr lang="en-US" dirty="0" smtClean="0"/>
              <a:t>Codecs, short for coder/decoders, are algorithms for packaging multimedia data in order to transport it in real time, over the network</a:t>
            </a:r>
          </a:p>
          <a:p>
            <a:pPr eaLnBrk="1" hangingPunct="1"/>
            <a:r>
              <a:rPr lang="en-US" dirty="0" smtClean="0"/>
              <a:t>There are many codecs for audio and video</a:t>
            </a:r>
          </a:p>
          <a:p>
            <a:pPr eaLnBrk="1" hangingPunct="1"/>
            <a:r>
              <a:rPr lang="en-US" dirty="0" smtClean="0"/>
              <a:t>Most of the codecs in use on VOIP networks were defined by ITU-T recommendations of the G variety</a:t>
            </a:r>
          </a:p>
        </p:txBody>
      </p:sp>
      <p:sp>
        <p:nvSpPr>
          <p:cNvPr id="2662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662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B28B0B1-8AD2-4D8A-ADF6-3F8B87903BCF}" type="slidenum">
              <a:rPr lang="en-US" smtClean="0">
                <a:latin typeface="Arial" charset="0"/>
              </a:rPr>
              <a:pPr/>
              <a:t>23</a:t>
            </a:fld>
            <a:endParaRPr lang="en-US"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Codecs</a:t>
            </a:r>
          </a:p>
        </p:txBody>
      </p:sp>
      <p:sp>
        <p:nvSpPr>
          <p:cNvPr id="27651" name="Content Placeholder 2"/>
          <p:cNvSpPr>
            <a:spLocks noGrp="1"/>
          </p:cNvSpPr>
          <p:nvPr>
            <p:ph idx="1"/>
          </p:nvPr>
        </p:nvSpPr>
        <p:spPr/>
        <p:txBody>
          <a:bodyPr/>
          <a:lstStyle/>
          <a:p>
            <a:r>
              <a:rPr lang="en-US" smtClean="0"/>
              <a:t>Here is what Meggelen, Madsen, and Smith say about codecs in their book Asterisk The Future of Telephony</a:t>
            </a:r>
          </a:p>
          <a:p>
            <a:r>
              <a:rPr lang="en-US" smtClean="0"/>
              <a:t>Codecs are algorithms used to digitally encode and compress analog audio information</a:t>
            </a:r>
          </a:p>
          <a:p>
            <a:r>
              <a:rPr lang="en-US" smtClean="0"/>
              <a:t>These use the human brain’s ability to form an impression from incomplete information</a:t>
            </a:r>
          </a:p>
        </p:txBody>
      </p:sp>
      <p:sp>
        <p:nvSpPr>
          <p:cNvPr id="276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76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8776971-35F7-4CB2-883C-1A3445D7B4C2}" type="slidenum">
              <a:rPr lang="en-US" smtClean="0">
                <a:latin typeface="Arial" charset="0"/>
              </a:rPr>
              <a:pPr/>
              <a:t>24</a:t>
            </a:fld>
            <a:endParaRPr lang="en-US" smtClean="0">
              <a:latin typeface="Arial"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Codecs</a:t>
            </a:r>
          </a:p>
        </p:txBody>
      </p:sp>
      <p:sp>
        <p:nvSpPr>
          <p:cNvPr id="28675" name="Content Placeholder 2"/>
          <p:cNvSpPr>
            <a:spLocks noGrp="1"/>
          </p:cNvSpPr>
          <p:nvPr>
            <p:ph idx="1"/>
          </p:nvPr>
        </p:nvSpPr>
        <p:spPr/>
        <p:txBody>
          <a:bodyPr/>
          <a:lstStyle/>
          <a:p>
            <a:r>
              <a:rPr lang="en-US" dirty="0" smtClean="0"/>
              <a:t>We tend to believe we hear what we expect to hear, rather than what we actually hear</a:t>
            </a:r>
          </a:p>
          <a:p>
            <a:r>
              <a:rPr lang="en-US" dirty="0" smtClean="0"/>
              <a:t>Originally, the term codec referred to a </a:t>
            </a:r>
            <a:r>
              <a:rPr lang="en-US" dirty="0" err="1" smtClean="0"/>
              <a:t>COder</a:t>
            </a:r>
            <a:r>
              <a:rPr lang="en-US" dirty="0" smtClean="0"/>
              <a:t>/</a:t>
            </a:r>
            <a:r>
              <a:rPr lang="en-US" dirty="0" err="1" smtClean="0"/>
              <a:t>DECoder</a:t>
            </a:r>
            <a:endParaRPr lang="en-US" dirty="0" smtClean="0"/>
          </a:p>
          <a:p>
            <a:r>
              <a:rPr lang="en-US" dirty="0" smtClean="0"/>
              <a:t>In other words, a device that converts between analog and digital</a:t>
            </a:r>
          </a:p>
          <a:p>
            <a:r>
              <a:rPr lang="en-US" dirty="0" smtClean="0"/>
              <a:t>Now, the term seems to relate more to </a:t>
            </a:r>
            <a:r>
              <a:rPr lang="en-US" dirty="0" err="1" smtClean="0"/>
              <a:t>COmpression</a:t>
            </a:r>
            <a:r>
              <a:rPr lang="en-US" dirty="0" smtClean="0"/>
              <a:t>/</a:t>
            </a:r>
            <a:r>
              <a:rPr lang="en-US" dirty="0" err="1" smtClean="0"/>
              <a:t>DECompression</a:t>
            </a:r>
            <a:endParaRPr lang="en-US" dirty="0" smtClean="0"/>
          </a:p>
        </p:txBody>
      </p:sp>
      <p:sp>
        <p:nvSpPr>
          <p:cNvPr id="286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86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4923461-5643-4322-AB6E-23B6C8E51E77}" type="slidenum">
              <a:rPr lang="en-US" smtClean="0">
                <a:latin typeface="Arial" charset="0"/>
              </a:rPr>
              <a:pPr/>
              <a:t>25</a:t>
            </a:fld>
            <a:endParaRPr lang="en-US" smtClean="0">
              <a:latin typeface="Arial"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Codecs</a:t>
            </a:r>
          </a:p>
        </p:txBody>
      </p:sp>
      <p:sp>
        <p:nvSpPr>
          <p:cNvPr id="29699" name="Content Placeholder 2"/>
          <p:cNvSpPr>
            <a:spLocks noGrp="1"/>
          </p:cNvSpPr>
          <p:nvPr>
            <p:ph idx="1"/>
          </p:nvPr>
        </p:nvSpPr>
        <p:spPr/>
        <p:txBody>
          <a:bodyPr/>
          <a:lstStyle/>
          <a:p>
            <a:r>
              <a:rPr lang="en-US" dirty="0" smtClean="0"/>
              <a:t>The common ones are</a:t>
            </a:r>
          </a:p>
        </p:txBody>
      </p:sp>
      <p:sp>
        <p:nvSpPr>
          <p:cNvPr id="297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297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75C5072-1445-4F70-AE9C-22266E59FC42}" type="slidenum">
              <a:rPr lang="en-US" smtClean="0">
                <a:latin typeface="Arial" charset="0"/>
              </a:rPr>
              <a:pPr/>
              <a:t>26</a:t>
            </a:fld>
            <a:endParaRPr lang="en-US"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Codecs</a:t>
            </a:r>
          </a:p>
        </p:txBody>
      </p:sp>
      <p:sp>
        <p:nvSpPr>
          <p:cNvPr id="30723" name="Content Placeholder 2"/>
          <p:cNvSpPr>
            <a:spLocks noGrp="1"/>
          </p:cNvSpPr>
          <p:nvPr>
            <p:ph idx="1"/>
          </p:nvPr>
        </p:nvSpPr>
        <p:spPr/>
        <p:txBody>
          <a:bodyPr/>
          <a:lstStyle/>
          <a:p>
            <a:endParaRPr lang="en-US" smtClean="0"/>
          </a:p>
        </p:txBody>
      </p:sp>
      <p:sp>
        <p:nvSpPr>
          <p:cNvPr id="307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07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326205E-E09A-45D9-83C5-B2E0C926BF01}" type="slidenum">
              <a:rPr lang="en-US" smtClean="0">
                <a:latin typeface="Arial" charset="0"/>
              </a:rPr>
              <a:pPr/>
              <a:t>27</a:t>
            </a:fld>
            <a:endParaRPr lang="en-US" smtClean="0">
              <a:latin typeface="Arial" charset="0"/>
            </a:endParaRPr>
          </a:p>
        </p:txBody>
      </p:sp>
      <p:pic>
        <p:nvPicPr>
          <p:cNvPr id="30726" name="Picture 2"/>
          <p:cNvPicPr>
            <a:picLocks noChangeAspect="1" noChangeArrowheads="1"/>
          </p:cNvPicPr>
          <p:nvPr/>
        </p:nvPicPr>
        <p:blipFill>
          <a:blip r:embed="rId2">
            <a:extLst>
              <a:ext uri="{28A0092B-C50C-407E-A947-70E740481C1C}">
                <a14:useLocalDpi xmlns:a14="http://schemas.microsoft.com/office/drawing/2010/main" val="0"/>
              </a:ext>
            </a:extLst>
          </a:blip>
          <a:srcRect l="21719" t="27429" r="33125" b="26489"/>
          <a:stretch>
            <a:fillRect/>
          </a:stretch>
        </p:blipFill>
        <p:spPr bwMode="auto">
          <a:xfrm>
            <a:off x="533400" y="1676400"/>
            <a:ext cx="80899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dirty="0" smtClean="0"/>
              <a:t>Codecs</a:t>
            </a:r>
          </a:p>
        </p:txBody>
      </p:sp>
      <p:sp>
        <p:nvSpPr>
          <p:cNvPr id="31747" name="Content Placeholder 2"/>
          <p:cNvSpPr>
            <a:spLocks noGrp="1"/>
          </p:cNvSpPr>
          <p:nvPr>
            <p:ph idx="1"/>
          </p:nvPr>
        </p:nvSpPr>
        <p:spPr/>
        <p:txBody>
          <a:bodyPr/>
          <a:lstStyle/>
          <a:p>
            <a:pPr eaLnBrk="1" hangingPunct="1"/>
            <a:endParaRPr lang="en-US" smtClean="0"/>
          </a:p>
        </p:txBody>
      </p:sp>
      <p:sp>
        <p:nvSpPr>
          <p:cNvPr id="317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17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88DE812-983F-4F4A-BABB-3C542DA4DF70}" type="slidenum">
              <a:rPr lang="en-US" smtClean="0">
                <a:latin typeface="Arial" charset="0"/>
              </a:rPr>
              <a:pPr/>
              <a:t>28</a:t>
            </a:fld>
            <a:endParaRPr lang="en-US" smtClean="0">
              <a:latin typeface="Arial" charset="0"/>
            </a:endParaRPr>
          </a:p>
        </p:txBody>
      </p:sp>
      <p:pic>
        <p:nvPicPr>
          <p:cNvPr id="3175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8202613" cy="27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Cisco</a:t>
            </a:r>
            <a:endParaRPr lang="en-US" dirty="0"/>
          </a:p>
        </p:txBody>
      </p:sp>
      <p:sp>
        <p:nvSpPr>
          <p:cNvPr id="3" name="Content Placeholder 2"/>
          <p:cNvSpPr>
            <a:spLocks noGrp="1"/>
          </p:cNvSpPr>
          <p:nvPr>
            <p:ph idx="1"/>
          </p:nvPr>
        </p:nvSpPr>
        <p:spPr/>
        <p:txBody>
          <a:bodyPr/>
          <a:lstStyle/>
          <a:p>
            <a:r>
              <a:rPr lang="en-US" dirty="0" smtClean="0"/>
              <a:t>Cisco prefers G.711 and G.729</a:t>
            </a:r>
          </a:p>
          <a:p>
            <a:r>
              <a:rPr lang="en-US" dirty="0" smtClean="0"/>
              <a:t>G.711 is widely</a:t>
            </a:r>
            <a:r>
              <a:rPr lang="en-US" baseline="0" dirty="0" smtClean="0"/>
              <a:t> supported so it is the choice if interoperability with different systems is required</a:t>
            </a:r>
            <a:endParaRPr lang="en-US" dirty="0"/>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29</a:t>
            </a:fld>
            <a:endParaRPr lang="en-US" dirty="0"/>
          </a:p>
        </p:txBody>
      </p:sp>
    </p:spTree>
    <p:extLst>
      <p:ext uri="{BB962C8B-B14F-4D97-AF65-F5344CB8AC3E}">
        <p14:creationId xmlns:p14="http://schemas.microsoft.com/office/powerpoint/2010/main" val="2710650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mtClean="0"/>
              <a:t>VOIP</a:t>
            </a:r>
          </a:p>
        </p:txBody>
      </p:sp>
      <p:sp>
        <p:nvSpPr>
          <p:cNvPr id="6147" name="Content Placeholder 2"/>
          <p:cNvSpPr>
            <a:spLocks noGrp="1"/>
          </p:cNvSpPr>
          <p:nvPr>
            <p:ph idx="1"/>
          </p:nvPr>
        </p:nvSpPr>
        <p:spPr/>
        <p:txBody>
          <a:bodyPr/>
          <a:lstStyle/>
          <a:p>
            <a:pPr eaLnBrk="1" hangingPunct="1"/>
            <a:r>
              <a:rPr lang="en-US" smtClean="0"/>
              <a:t>For example, during times of silence the call's pathway doesn't need to utilize a full amount of bandwidth, and the shared resources of the network may be better utilized by another call or perhaps by another application altogether </a:t>
            </a:r>
          </a:p>
        </p:txBody>
      </p:sp>
      <p:sp>
        <p:nvSpPr>
          <p:cNvPr id="61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1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4E3FA22-43D2-4FAF-B985-BE238B80FCEC}" type="slidenum">
              <a:rPr lang="en-US" smtClean="0">
                <a:latin typeface="Arial" charset="0"/>
              </a:rPr>
              <a:pPr/>
              <a:t>3</a:t>
            </a:fld>
            <a:endParaRPr lang="en-US" smtClean="0">
              <a:latin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G.711</a:t>
            </a:r>
          </a:p>
        </p:txBody>
      </p:sp>
      <p:sp>
        <p:nvSpPr>
          <p:cNvPr id="32771" name="Content Placeholder 2"/>
          <p:cNvSpPr>
            <a:spLocks noGrp="1"/>
          </p:cNvSpPr>
          <p:nvPr>
            <p:ph idx="1"/>
          </p:nvPr>
        </p:nvSpPr>
        <p:spPr/>
        <p:txBody>
          <a:bodyPr/>
          <a:lstStyle/>
          <a:p>
            <a:pPr eaLnBrk="1" hangingPunct="1"/>
            <a:r>
              <a:rPr lang="en-US" smtClean="0"/>
              <a:t>G.711 - This codec is a 64 kbps encoding/decoding algorithm that uses straightforward 8-bit PCM digitization for 8 kHz linear audio monaural signals</a:t>
            </a:r>
          </a:p>
          <a:p>
            <a:r>
              <a:rPr lang="en-US" smtClean="0"/>
              <a:t>G.711 is the fundamental codec of the PSTN</a:t>
            </a:r>
          </a:p>
          <a:p>
            <a:r>
              <a:rPr lang="en-US" smtClean="0"/>
              <a:t>Some think of it as PCM as it is used for this purpose</a:t>
            </a:r>
          </a:p>
        </p:txBody>
      </p:sp>
      <p:sp>
        <p:nvSpPr>
          <p:cNvPr id="327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27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A05CF1B-812D-483C-A3CD-D97A6D16E90F}" type="slidenum">
              <a:rPr lang="en-US" smtClean="0">
                <a:latin typeface="Arial" charset="0"/>
              </a:rPr>
              <a:pPr/>
              <a:t>30</a:t>
            </a:fld>
            <a:endParaRPr lang="en-US" smtClean="0">
              <a:latin typeface="Arial"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G.711</a:t>
            </a:r>
          </a:p>
        </p:txBody>
      </p:sp>
      <p:sp>
        <p:nvSpPr>
          <p:cNvPr id="33795" name="Content Placeholder 2"/>
          <p:cNvSpPr>
            <a:spLocks noGrp="1"/>
          </p:cNvSpPr>
          <p:nvPr>
            <p:ph idx="1"/>
          </p:nvPr>
        </p:nvSpPr>
        <p:spPr/>
        <p:txBody>
          <a:bodyPr/>
          <a:lstStyle/>
          <a:p>
            <a:pPr eaLnBrk="1" hangingPunct="1"/>
            <a:r>
              <a:rPr lang="en-US" smtClean="0"/>
              <a:t>It's the encoding scheme used by most traditional digital telephony circuits, like T1s</a:t>
            </a:r>
          </a:p>
          <a:p>
            <a:r>
              <a:rPr lang="en-US" smtClean="0"/>
              <a:t>Many people will tell you that G.711 is an uncompressed codec</a:t>
            </a:r>
          </a:p>
          <a:p>
            <a:r>
              <a:rPr lang="en-US" smtClean="0"/>
              <a:t>This is not exactly true, as companding is considered a form of compression</a:t>
            </a:r>
          </a:p>
          <a:p>
            <a:pPr eaLnBrk="1" hangingPunct="1"/>
            <a:r>
              <a:rPr lang="en-US" smtClean="0"/>
              <a:t>It is the least processor-intensive codec</a:t>
            </a:r>
          </a:p>
        </p:txBody>
      </p:sp>
      <p:sp>
        <p:nvSpPr>
          <p:cNvPr id="337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37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70DCC45-151E-4E29-801F-49BBDC62D387}" type="slidenum">
              <a:rPr lang="en-US" smtClean="0">
                <a:latin typeface="Arial" charset="0"/>
              </a:rPr>
              <a:pPr/>
              <a:t>31</a:t>
            </a:fld>
            <a:endParaRPr lang="en-US" smtClean="0">
              <a:latin typeface="Arial"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smtClean="0"/>
              <a:t>G.726</a:t>
            </a:r>
          </a:p>
        </p:txBody>
      </p:sp>
      <p:sp>
        <p:nvSpPr>
          <p:cNvPr id="34819" name="Content Placeholder 2"/>
          <p:cNvSpPr>
            <a:spLocks noGrp="1"/>
          </p:cNvSpPr>
          <p:nvPr>
            <p:ph idx="1"/>
          </p:nvPr>
        </p:nvSpPr>
        <p:spPr/>
        <p:txBody>
          <a:bodyPr/>
          <a:lstStyle/>
          <a:p>
            <a:r>
              <a:rPr lang="en-US" smtClean="0"/>
              <a:t>This codec has been around for some time</a:t>
            </a:r>
          </a:p>
          <a:p>
            <a:r>
              <a:rPr lang="en-US" smtClean="0"/>
              <a:t>It is one of the original compressed codecs</a:t>
            </a:r>
          </a:p>
          <a:p>
            <a:r>
              <a:rPr lang="en-US" smtClean="0"/>
              <a:t>It is also known as ADPCM - Adaptive Differential Pulse-Code Modulation</a:t>
            </a:r>
          </a:p>
          <a:p>
            <a:r>
              <a:rPr lang="en-US" smtClean="0"/>
              <a:t>It can run at several bitrates</a:t>
            </a:r>
          </a:p>
          <a:p>
            <a:r>
              <a:rPr lang="en-US" smtClean="0"/>
              <a:t>The most common rates are 16 Kbps, 24 Kbps, and 32 Kbps </a:t>
            </a:r>
          </a:p>
        </p:txBody>
      </p:sp>
      <p:sp>
        <p:nvSpPr>
          <p:cNvPr id="348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48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C40C91A-3F90-441E-88EF-C69E941592B6}" type="slidenum">
              <a:rPr lang="en-US" smtClean="0">
                <a:latin typeface="Arial" charset="0"/>
              </a:rPr>
              <a:pPr/>
              <a:t>32</a:t>
            </a:fld>
            <a:endParaRPr lang="en-US" smtClean="0">
              <a:latin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G.729A</a:t>
            </a:r>
          </a:p>
        </p:txBody>
      </p:sp>
      <p:sp>
        <p:nvSpPr>
          <p:cNvPr id="35843" name="Content Placeholder 2"/>
          <p:cNvSpPr>
            <a:spLocks noGrp="1"/>
          </p:cNvSpPr>
          <p:nvPr>
            <p:ph idx="1"/>
          </p:nvPr>
        </p:nvSpPr>
        <p:spPr/>
        <p:txBody>
          <a:bodyPr/>
          <a:lstStyle/>
          <a:p>
            <a:r>
              <a:rPr lang="en-US" smtClean="0"/>
              <a:t>Considering how little bandwidth it uses, G.729A delivers impressive sound quality</a:t>
            </a:r>
          </a:p>
          <a:p>
            <a:r>
              <a:rPr lang="en-US" smtClean="0"/>
              <a:t>It does this through the use of CS-ACELP - Conjugate-Structure Algebraic-Code-Excited Linear Prediction</a:t>
            </a:r>
          </a:p>
          <a:p>
            <a:r>
              <a:rPr lang="en-US" smtClean="0"/>
              <a:t>Because of patents, you can’t use G.729A without paying a licensing fee</a:t>
            </a:r>
          </a:p>
        </p:txBody>
      </p:sp>
      <p:sp>
        <p:nvSpPr>
          <p:cNvPr id="358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58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397E4EA-1B53-4046-AE26-0B6F25D4B33E}" type="slidenum">
              <a:rPr lang="en-US" smtClean="0">
                <a:latin typeface="Arial" charset="0"/>
              </a:rPr>
              <a:pPr/>
              <a:t>33</a:t>
            </a:fld>
            <a:endParaRPr lang="en-US" smtClean="0">
              <a:latin typeface="Arial"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G.729A</a:t>
            </a:r>
          </a:p>
        </p:txBody>
      </p:sp>
      <p:sp>
        <p:nvSpPr>
          <p:cNvPr id="36867" name="Content Placeholder 2"/>
          <p:cNvSpPr>
            <a:spLocks noGrp="1"/>
          </p:cNvSpPr>
          <p:nvPr>
            <p:ph idx="1"/>
          </p:nvPr>
        </p:nvSpPr>
        <p:spPr/>
        <p:txBody>
          <a:bodyPr/>
          <a:lstStyle/>
          <a:p>
            <a:r>
              <a:rPr lang="en-US" smtClean="0"/>
              <a:t>However, it is extremely popular and is well supported on many different phones and systems</a:t>
            </a:r>
          </a:p>
          <a:p>
            <a:r>
              <a:rPr lang="en-US" smtClean="0"/>
              <a:t>To achieve its impressive compression ratio, this codec requires an equally impressive amount of effort from the CPU</a:t>
            </a:r>
          </a:p>
        </p:txBody>
      </p:sp>
      <p:sp>
        <p:nvSpPr>
          <p:cNvPr id="368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68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9B275B3-9011-46CD-BD1D-235CAD9BD67A}" type="slidenum">
              <a:rPr lang="en-US" smtClean="0">
                <a:latin typeface="Arial" charset="0"/>
              </a:rPr>
              <a:pPr/>
              <a:t>34</a:t>
            </a:fld>
            <a:endParaRPr lang="en-US" smtClean="0">
              <a:latin typeface="Arial"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GSM</a:t>
            </a:r>
          </a:p>
        </p:txBody>
      </p:sp>
      <p:sp>
        <p:nvSpPr>
          <p:cNvPr id="37891" name="Content Placeholder 2"/>
          <p:cNvSpPr>
            <a:spLocks noGrp="1"/>
          </p:cNvSpPr>
          <p:nvPr>
            <p:ph idx="1"/>
          </p:nvPr>
        </p:nvSpPr>
        <p:spPr/>
        <p:txBody>
          <a:bodyPr/>
          <a:lstStyle/>
          <a:p>
            <a:r>
              <a:rPr lang="en-US" smtClean="0"/>
              <a:t>GSM - Global System for Mobile Communications codec is the darling of Asterisk</a:t>
            </a:r>
          </a:p>
          <a:p>
            <a:r>
              <a:rPr lang="en-US" smtClean="0"/>
              <a:t>This codec does not come encumbered with a licensing requirement the way that G.729A does, and it offers outstanding performance with respect to the demand it places on the CPU</a:t>
            </a:r>
          </a:p>
        </p:txBody>
      </p:sp>
      <p:sp>
        <p:nvSpPr>
          <p:cNvPr id="378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78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66A75C2-46C2-47A7-BD00-4B4F7894B0E5}" type="slidenum">
              <a:rPr lang="en-US" smtClean="0">
                <a:latin typeface="Arial" charset="0"/>
              </a:rPr>
              <a:pPr/>
              <a:t>35</a:t>
            </a:fld>
            <a:endParaRPr lang="en-US" smtClean="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GSM</a:t>
            </a:r>
          </a:p>
        </p:txBody>
      </p:sp>
      <p:sp>
        <p:nvSpPr>
          <p:cNvPr id="38915" name="Content Placeholder 2"/>
          <p:cNvSpPr>
            <a:spLocks noGrp="1"/>
          </p:cNvSpPr>
          <p:nvPr>
            <p:ph idx="1"/>
          </p:nvPr>
        </p:nvSpPr>
        <p:spPr/>
        <p:txBody>
          <a:bodyPr/>
          <a:lstStyle/>
          <a:p>
            <a:r>
              <a:rPr lang="en-US" smtClean="0"/>
              <a:t>The sound quality is generally considered to be of a lesser grade than that produced by G.729A, but much of this comes down to personal opinion</a:t>
            </a:r>
          </a:p>
          <a:p>
            <a:r>
              <a:rPr lang="en-US" smtClean="0"/>
              <a:t>GSM operates at 13 Kbps</a:t>
            </a:r>
          </a:p>
        </p:txBody>
      </p:sp>
      <p:sp>
        <p:nvSpPr>
          <p:cNvPr id="389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89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39AF4AE-B8CF-4852-8838-764ECEDE2DA3}" type="slidenum">
              <a:rPr lang="en-US" smtClean="0">
                <a:latin typeface="Arial" charset="0"/>
              </a:rPr>
              <a:pPr/>
              <a:t>36</a:t>
            </a:fld>
            <a:endParaRPr lang="en-US" smtClean="0">
              <a:latin typeface="Arial"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iLBC</a:t>
            </a:r>
          </a:p>
        </p:txBody>
      </p:sp>
      <p:sp>
        <p:nvSpPr>
          <p:cNvPr id="39939" name="Content Placeholder 2"/>
          <p:cNvSpPr>
            <a:spLocks noGrp="1"/>
          </p:cNvSpPr>
          <p:nvPr>
            <p:ph idx="1"/>
          </p:nvPr>
        </p:nvSpPr>
        <p:spPr/>
        <p:txBody>
          <a:bodyPr/>
          <a:lstStyle/>
          <a:p>
            <a:r>
              <a:rPr lang="en-US" smtClean="0"/>
              <a:t>iLBC - Internet Low Bitrate Codec provides an attractive mix of low bandwidth usage and quality, and it is especially well suited to sustaining reasonable quality on lossy network links</a:t>
            </a:r>
          </a:p>
          <a:p>
            <a:r>
              <a:rPr lang="en-US" smtClean="0"/>
              <a:t>It is similar to G.729A, but with better resilience to packet loss</a:t>
            </a:r>
          </a:p>
        </p:txBody>
      </p:sp>
      <p:sp>
        <p:nvSpPr>
          <p:cNvPr id="399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399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6612B5A-3D0C-4F21-88CF-2A048C3E4DEE}" type="slidenum">
              <a:rPr lang="en-US" smtClean="0">
                <a:latin typeface="Arial" charset="0"/>
              </a:rPr>
              <a:pPr/>
              <a:t>37</a:t>
            </a:fld>
            <a:endParaRPr lang="en-US" smtClean="0">
              <a:latin typeface="Arial"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Speex</a:t>
            </a:r>
          </a:p>
        </p:txBody>
      </p:sp>
      <p:sp>
        <p:nvSpPr>
          <p:cNvPr id="40963" name="Content Placeholder 2"/>
          <p:cNvSpPr>
            <a:spLocks noGrp="1"/>
          </p:cNvSpPr>
          <p:nvPr>
            <p:ph idx="1"/>
          </p:nvPr>
        </p:nvSpPr>
        <p:spPr/>
        <p:txBody>
          <a:bodyPr/>
          <a:lstStyle/>
          <a:p>
            <a:r>
              <a:rPr lang="en-US" smtClean="0"/>
              <a:t>Speex is a variable bitrate codec, which means that it is able to dynamically modify its bitrate to respond to changing network conditions</a:t>
            </a:r>
          </a:p>
          <a:p>
            <a:r>
              <a:rPr lang="en-US" smtClean="0"/>
              <a:t>This allows it to change it bitrate in midstream without a new call setup</a:t>
            </a:r>
          </a:p>
          <a:p>
            <a:r>
              <a:rPr lang="en-US" smtClean="0"/>
              <a:t>It is offered in both narrowband and wideband versions, depending on whether you want telephone quality or better</a:t>
            </a:r>
          </a:p>
        </p:txBody>
      </p:sp>
      <p:sp>
        <p:nvSpPr>
          <p:cNvPr id="409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09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4C34172-2349-47EC-9FFF-955D6DBC46CB}" type="slidenum">
              <a:rPr lang="en-US" smtClean="0">
                <a:latin typeface="Arial" charset="0"/>
              </a:rPr>
              <a:pPr/>
              <a:t>38</a:t>
            </a:fld>
            <a:endParaRPr lang="en-US" smtClean="0">
              <a:latin typeface="Arial"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Speex</a:t>
            </a:r>
          </a:p>
        </p:txBody>
      </p:sp>
      <p:sp>
        <p:nvSpPr>
          <p:cNvPr id="41987" name="Content Placeholder 2"/>
          <p:cNvSpPr>
            <a:spLocks noGrp="1"/>
          </p:cNvSpPr>
          <p:nvPr>
            <p:ph idx="1"/>
          </p:nvPr>
        </p:nvSpPr>
        <p:spPr/>
        <p:txBody>
          <a:bodyPr/>
          <a:lstStyle/>
          <a:p>
            <a:r>
              <a:rPr lang="en-US" smtClean="0"/>
              <a:t>The Speex codec supports sampling rates of 8 to 32 kHz and a variable packet rate</a:t>
            </a:r>
          </a:p>
        </p:txBody>
      </p:sp>
      <p:sp>
        <p:nvSpPr>
          <p:cNvPr id="4198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19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DAD7B01-5558-459C-A385-CC8BE0A58EF5}" type="slidenum">
              <a:rPr lang="en-US" smtClean="0">
                <a:latin typeface="Arial" charset="0"/>
              </a:rPr>
              <a:pPr/>
              <a:t>39</a:t>
            </a:fld>
            <a:endParaRPr lang="en-US" smtClean="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smtClean="0"/>
              <a:t>VOIP</a:t>
            </a:r>
          </a:p>
        </p:txBody>
      </p:sp>
      <p:sp>
        <p:nvSpPr>
          <p:cNvPr id="7171" name="Content Placeholder 2"/>
          <p:cNvSpPr>
            <a:spLocks noGrp="1"/>
          </p:cNvSpPr>
          <p:nvPr>
            <p:ph idx="1"/>
          </p:nvPr>
        </p:nvSpPr>
        <p:spPr/>
        <p:txBody>
          <a:bodyPr/>
          <a:lstStyle/>
          <a:p>
            <a:pPr eaLnBrk="1" hangingPunct="1"/>
            <a:r>
              <a:rPr lang="en-US" smtClean="0"/>
              <a:t>LAN and WAN data links are just systems for moving bits, and the lower layers don't distinguish between voice and data traffic, because it's all just packets</a:t>
            </a:r>
          </a:p>
          <a:p>
            <a:pPr eaLnBrk="1" hangingPunct="1"/>
            <a:r>
              <a:rPr lang="en-US" smtClean="0"/>
              <a:t>All of VOIP's economy and flexibility come at a price</a:t>
            </a:r>
          </a:p>
          <a:p>
            <a:pPr eaLnBrk="1" hangingPunct="1"/>
            <a:r>
              <a:rPr lang="en-US" smtClean="0"/>
              <a:t>That is the lack sophistication of infrastructure in comparison to the PSTN and poor QoS</a:t>
            </a:r>
          </a:p>
        </p:txBody>
      </p:sp>
      <p:sp>
        <p:nvSpPr>
          <p:cNvPr id="71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1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25DEAF3-E1B3-41B6-9EEF-87D56F064952}" type="slidenum">
              <a:rPr lang="en-US" smtClean="0">
                <a:latin typeface="Arial" charset="0"/>
              </a:rPr>
              <a:pPr/>
              <a:t>4</a:t>
            </a:fld>
            <a:endParaRPr lang="en-US" smtClean="0">
              <a:latin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G.722</a:t>
            </a:r>
          </a:p>
        </p:txBody>
      </p:sp>
      <p:sp>
        <p:nvSpPr>
          <p:cNvPr id="43011" name="Content Placeholder 2"/>
          <p:cNvSpPr>
            <a:spLocks noGrp="1"/>
          </p:cNvSpPr>
          <p:nvPr>
            <p:ph idx="1"/>
          </p:nvPr>
        </p:nvSpPr>
        <p:spPr/>
        <p:txBody>
          <a:bodyPr/>
          <a:lstStyle/>
          <a:p>
            <a:pPr eaLnBrk="1" hangingPunct="1"/>
            <a:r>
              <a:rPr lang="en-US" smtClean="0"/>
              <a:t>This codec is called a wideband codec because it uses double the sampling rate at 16 kHz rather than 8</a:t>
            </a:r>
          </a:p>
          <a:p>
            <a:pPr eaLnBrk="1" hangingPunct="1"/>
            <a:r>
              <a:rPr lang="en-US" smtClean="0"/>
              <a:t>The effect is much higher sound quality than the other VOIP codecs</a:t>
            </a:r>
          </a:p>
          <a:p>
            <a:pPr eaLnBrk="1" hangingPunct="1"/>
            <a:r>
              <a:rPr lang="en-US" smtClean="0"/>
              <a:t>All data packets carry bits used for routing and sometimes for error correction</a:t>
            </a:r>
          </a:p>
        </p:txBody>
      </p:sp>
      <p:sp>
        <p:nvSpPr>
          <p:cNvPr id="4301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301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31C6488-45A9-4FE3-8FBB-1B33ADA59463}" type="slidenum">
              <a:rPr lang="en-US" smtClean="0">
                <a:latin typeface="Arial" charset="0"/>
              </a:rPr>
              <a:pPr/>
              <a:t>40</a:t>
            </a:fld>
            <a:endParaRPr lang="en-US" smtClean="0">
              <a:latin typeface="Arial"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mtClean="0"/>
              <a:t>Codecs </a:t>
            </a:r>
          </a:p>
        </p:txBody>
      </p:sp>
      <p:sp>
        <p:nvSpPr>
          <p:cNvPr id="44035" name="Rectangle 3"/>
          <p:cNvSpPr>
            <a:spLocks noGrp="1" noChangeArrowheads="1"/>
          </p:cNvSpPr>
          <p:nvPr>
            <p:ph idx="1"/>
          </p:nvPr>
        </p:nvSpPr>
        <p:spPr/>
        <p:txBody>
          <a:bodyPr/>
          <a:lstStyle/>
          <a:p>
            <a:pPr eaLnBrk="1" hangingPunct="1"/>
            <a:r>
              <a:rPr lang="en-US" smtClean="0"/>
              <a:t>Decoding generally takes about as much processing power as encoding, depending on the codec employed</a:t>
            </a:r>
          </a:p>
          <a:p>
            <a:pPr eaLnBrk="1" hangingPunct="1"/>
            <a:r>
              <a:rPr lang="en-US" smtClean="0"/>
              <a:t>Most IP phones and ATAs support several codecs</a:t>
            </a:r>
          </a:p>
        </p:txBody>
      </p:sp>
      <p:sp>
        <p:nvSpPr>
          <p:cNvPr id="4403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403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2FC1C14-C345-4ACE-B08A-E38DC2D6E3E1}" type="slidenum">
              <a:rPr lang="en-US" smtClean="0">
                <a:latin typeface="Arial" charset="0"/>
              </a:rPr>
              <a:pPr/>
              <a:t>41</a:t>
            </a:fld>
            <a:endParaRPr lang="en-US" smtClean="0">
              <a:latin typeface="Arial"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mtClean="0"/>
              <a:t>Transcoding </a:t>
            </a:r>
          </a:p>
        </p:txBody>
      </p:sp>
      <p:sp>
        <p:nvSpPr>
          <p:cNvPr id="45059" name="Rectangle 3"/>
          <p:cNvSpPr>
            <a:spLocks noGrp="1" noChangeArrowheads="1"/>
          </p:cNvSpPr>
          <p:nvPr>
            <p:ph idx="1"/>
          </p:nvPr>
        </p:nvSpPr>
        <p:spPr/>
        <p:txBody>
          <a:bodyPr/>
          <a:lstStyle/>
          <a:p>
            <a:pPr eaLnBrk="1" hangingPunct="1"/>
            <a:r>
              <a:rPr lang="en-US" smtClean="0"/>
              <a:t>When a call path requires it to use more than one codec, transcoding is required</a:t>
            </a:r>
          </a:p>
          <a:p>
            <a:pPr eaLnBrk="1" hangingPunct="1"/>
            <a:r>
              <a:rPr lang="en-US" smtClean="0"/>
              <a:t>Certain connectivity mediums don't provide enough bandwidth to facilitate G.711 from end to end so transcoding to bandwidth-conserving codec may be required</a:t>
            </a:r>
          </a:p>
        </p:txBody>
      </p:sp>
      <p:sp>
        <p:nvSpPr>
          <p:cNvPr id="4506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506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B4B1AA3-6586-4B0D-ADFF-91914CCC497D}" type="slidenum">
              <a:rPr lang="en-US" smtClean="0">
                <a:latin typeface="Arial" charset="0"/>
              </a:rPr>
              <a:pPr/>
              <a:t>42</a:t>
            </a:fld>
            <a:endParaRPr lang="en-US" smtClean="0">
              <a:latin typeface="Arial"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Transcoding</a:t>
            </a:r>
          </a:p>
        </p:txBody>
      </p:sp>
      <p:sp>
        <p:nvSpPr>
          <p:cNvPr id="46083" name="Content Placeholder 2"/>
          <p:cNvSpPr>
            <a:spLocks noGrp="1"/>
          </p:cNvSpPr>
          <p:nvPr>
            <p:ph idx="1"/>
          </p:nvPr>
        </p:nvSpPr>
        <p:spPr/>
        <p:txBody>
          <a:bodyPr/>
          <a:lstStyle/>
          <a:p>
            <a:pPr eaLnBrk="1" hangingPunct="1"/>
            <a:r>
              <a:rPr lang="en-US" smtClean="0"/>
              <a:t>Transcoding is a processing-intensive task, so it's a good idea to minimize the number of codecs that you support as standards on your network </a:t>
            </a:r>
          </a:p>
        </p:txBody>
      </p:sp>
      <p:sp>
        <p:nvSpPr>
          <p:cNvPr id="460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60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594D0AB-73E2-40E8-8D30-150B5BC897CD}" type="slidenum">
              <a:rPr lang="en-US" smtClean="0">
                <a:latin typeface="Arial" charset="0"/>
              </a:rPr>
              <a:pPr/>
              <a:t>43</a:t>
            </a:fld>
            <a:endParaRPr lang="en-US" smtClean="0">
              <a:latin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mtClean="0"/>
              <a:t>Codec Packet Rates </a:t>
            </a:r>
          </a:p>
        </p:txBody>
      </p:sp>
      <p:sp>
        <p:nvSpPr>
          <p:cNvPr id="47107" name="Rectangle 3"/>
          <p:cNvSpPr>
            <a:spLocks noGrp="1" noChangeArrowheads="1"/>
          </p:cNvSpPr>
          <p:nvPr>
            <p:ph idx="1"/>
          </p:nvPr>
        </p:nvSpPr>
        <p:spPr/>
        <p:txBody>
          <a:bodyPr/>
          <a:lstStyle/>
          <a:p>
            <a:pPr eaLnBrk="1" hangingPunct="1"/>
            <a:r>
              <a:rPr lang="en-US" smtClean="0"/>
              <a:t>When longer durations of sound are carried by each packet, overhead items don't have to be transmitted as often, because fewer packets are required to transport the same sound</a:t>
            </a:r>
          </a:p>
          <a:p>
            <a:pPr eaLnBrk="1" hangingPunct="1"/>
            <a:r>
              <a:rPr lang="en-US" smtClean="0"/>
              <a:t>The net result of decreasing overhead is that the application uses the network more efficiently</a:t>
            </a:r>
          </a:p>
        </p:txBody>
      </p:sp>
      <p:sp>
        <p:nvSpPr>
          <p:cNvPr id="471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71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641C6E1-6C33-4883-9B90-137B8B0C21E7}" type="slidenum">
              <a:rPr lang="en-US" smtClean="0">
                <a:latin typeface="Arial" charset="0"/>
              </a:rPr>
              <a:pPr/>
              <a:t>44</a:t>
            </a:fld>
            <a:endParaRPr lang="en-US" smtClean="0">
              <a:latin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smtClean="0"/>
              <a:t>Codec Packet Rates </a:t>
            </a:r>
          </a:p>
        </p:txBody>
      </p:sp>
      <p:sp>
        <p:nvSpPr>
          <p:cNvPr id="48131" name="Content Placeholder 2"/>
          <p:cNvSpPr>
            <a:spLocks noGrp="1"/>
          </p:cNvSpPr>
          <p:nvPr>
            <p:ph idx="1"/>
          </p:nvPr>
        </p:nvSpPr>
        <p:spPr/>
        <p:txBody>
          <a:bodyPr/>
          <a:lstStyle/>
          <a:p>
            <a:pPr eaLnBrk="1" hangingPunct="1"/>
            <a:r>
              <a:rPr lang="en-US" smtClean="0"/>
              <a:t>One way to lower overhead in a VOIP network is to reduce the number of packets per second used to transmit the sound </a:t>
            </a:r>
          </a:p>
          <a:p>
            <a:pPr eaLnBrk="1" hangingPunct="1"/>
            <a:r>
              <a:rPr lang="en-US" smtClean="0"/>
              <a:t>But this increases the impact of network errors on the voice call</a:t>
            </a:r>
          </a:p>
          <a:p>
            <a:pPr eaLnBrk="1" hangingPunct="1"/>
            <a:r>
              <a:rPr lang="en-US" smtClean="0"/>
              <a:t>There needs to be some balance between what's acceptable overhead and what's acceptable resiliency to errors</a:t>
            </a:r>
          </a:p>
        </p:txBody>
      </p:sp>
      <p:sp>
        <p:nvSpPr>
          <p:cNvPr id="481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81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49F8C2D-DED5-4A3A-8309-6CF68FD7F035}" type="slidenum">
              <a:rPr lang="en-US" smtClean="0">
                <a:latin typeface="Arial" charset="0"/>
              </a:rPr>
              <a:pPr/>
              <a:t>45</a:t>
            </a:fld>
            <a:endParaRPr lang="en-US" smtClean="0">
              <a:latin typeface="Arial" charset="0"/>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smtClean="0"/>
              <a:t>Codec Packet Rates</a:t>
            </a:r>
          </a:p>
        </p:txBody>
      </p:sp>
      <p:sp>
        <p:nvSpPr>
          <p:cNvPr id="49155" name="Rectangle 3"/>
          <p:cNvSpPr>
            <a:spLocks noGrp="1" noChangeArrowheads="1"/>
          </p:cNvSpPr>
          <p:nvPr>
            <p:ph idx="1"/>
          </p:nvPr>
        </p:nvSpPr>
        <p:spPr/>
        <p:txBody>
          <a:bodyPr/>
          <a:lstStyle/>
          <a:p>
            <a:pPr eaLnBrk="1" hangingPunct="1"/>
            <a:r>
              <a:rPr lang="en-US" smtClean="0"/>
              <a:t>Different codecs have different packet rates and overhead ratios </a:t>
            </a:r>
          </a:p>
          <a:p>
            <a:pPr eaLnBrk="1" hangingPunct="1"/>
            <a:r>
              <a:rPr lang="en-US" smtClean="0"/>
              <a:t>A diversity of available codecs gives VOIP system builders a way to fine-tune their network's voice bandwidth economy</a:t>
            </a:r>
          </a:p>
          <a:p>
            <a:pPr eaLnBrk="1" hangingPunct="1"/>
            <a:r>
              <a:rPr lang="en-US" smtClean="0"/>
              <a:t>The packet rate is the number of packets required per second of sound transmitted</a:t>
            </a:r>
          </a:p>
        </p:txBody>
      </p:sp>
      <p:sp>
        <p:nvSpPr>
          <p:cNvPr id="491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4915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9F5491A-A0EA-433D-9A61-45D85227843C}" type="slidenum">
              <a:rPr lang="en-US" smtClean="0">
                <a:latin typeface="Arial" charset="0"/>
              </a:rPr>
              <a:pPr/>
              <a:t>46</a:t>
            </a:fld>
            <a:endParaRPr lang="en-US" smtClean="0">
              <a:latin typeface="Arial"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Codec Packet Rates</a:t>
            </a:r>
          </a:p>
        </p:txBody>
      </p:sp>
      <p:sp>
        <p:nvSpPr>
          <p:cNvPr id="50179" name="Content Placeholder 2"/>
          <p:cNvSpPr>
            <a:spLocks noGrp="1"/>
          </p:cNvSpPr>
          <p:nvPr>
            <p:ph idx="1"/>
          </p:nvPr>
        </p:nvSpPr>
        <p:spPr/>
        <p:txBody>
          <a:bodyPr/>
          <a:lstStyle/>
          <a:p>
            <a:pPr eaLnBrk="1" hangingPunct="1"/>
            <a:r>
              <a:rPr lang="en-US" smtClean="0"/>
              <a:t>Different audio codecs use different rates </a:t>
            </a:r>
          </a:p>
          <a:p>
            <a:pPr eaLnBrk="1" hangingPunct="1"/>
            <a:r>
              <a:rPr lang="en-US" smtClean="0"/>
              <a:t>The gap between transmitted packets is called the packet interval</a:t>
            </a:r>
          </a:p>
          <a:p>
            <a:pPr eaLnBrk="1" hangingPunct="1"/>
            <a:r>
              <a:rPr lang="en-US" smtClean="0"/>
              <a:t>The packet interval has the most obvious effect on overhead</a:t>
            </a:r>
          </a:p>
        </p:txBody>
      </p:sp>
      <p:sp>
        <p:nvSpPr>
          <p:cNvPr id="501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01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FECF6EB-15EA-4654-8D4D-2A66FEECF26D}" type="slidenum">
              <a:rPr lang="en-US" smtClean="0">
                <a:latin typeface="Arial" charset="0"/>
              </a:rPr>
              <a:pPr/>
              <a:t>47</a:t>
            </a:fld>
            <a:endParaRPr lang="en-US" smtClean="0">
              <a:latin typeface="Arial" charset="0"/>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t>Codec Packet Rates</a:t>
            </a:r>
          </a:p>
        </p:txBody>
      </p:sp>
      <p:sp>
        <p:nvSpPr>
          <p:cNvPr id="51203" name="Content Placeholder 2"/>
          <p:cNvSpPr>
            <a:spLocks noGrp="1"/>
          </p:cNvSpPr>
          <p:nvPr>
            <p:ph idx="1"/>
          </p:nvPr>
        </p:nvSpPr>
        <p:spPr/>
        <p:txBody>
          <a:bodyPr/>
          <a:lstStyle/>
          <a:p>
            <a:pPr eaLnBrk="1" hangingPunct="1"/>
            <a:r>
              <a:rPr lang="en-US" smtClean="0"/>
              <a:t>The shorter it is, the more overhead is required to transmit the sound because you have more packets transmitted in one second</a:t>
            </a:r>
          </a:p>
          <a:p>
            <a:pPr eaLnBrk="1" hangingPunct="1"/>
            <a:r>
              <a:rPr lang="en-US" smtClean="0"/>
              <a:t>The longer it is, the less overhead is required because you have fewer packets transmitted in one second</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47EB607-9F66-43CA-BB64-1BAFDA894C1C}" type="slidenum">
              <a:rPr lang="en-US" smtClean="0">
                <a:latin typeface="Arial" charset="0"/>
              </a:rPr>
              <a:pPr/>
              <a:t>48</a:t>
            </a:fld>
            <a:endParaRPr lang="en-US" smtClean="0">
              <a:latin typeface="Arial"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smtClean="0"/>
              <a:t>Codec Packet Rates</a:t>
            </a:r>
          </a:p>
        </p:txBody>
      </p:sp>
      <p:sp>
        <p:nvSpPr>
          <p:cNvPr id="52227" name="Rectangle 3"/>
          <p:cNvSpPr>
            <a:spLocks noGrp="1" noChangeArrowheads="1"/>
          </p:cNvSpPr>
          <p:nvPr>
            <p:ph idx="1"/>
          </p:nvPr>
        </p:nvSpPr>
        <p:spPr/>
        <p:txBody>
          <a:bodyPr/>
          <a:lstStyle/>
          <a:p>
            <a:pPr eaLnBrk="1" hangingPunct="1"/>
            <a:r>
              <a:rPr lang="en-US" smtClean="0"/>
              <a:t>With longer packet intervals comes increased lag</a:t>
            </a:r>
          </a:p>
          <a:p>
            <a:pPr eaLnBrk="1" hangingPunct="1"/>
            <a:r>
              <a:rPr lang="en-US" smtClean="0"/>
              <a:t>The longer the interval, the longer the lag will be between the time the sound is spoken, the time it is encoded, transported, decoded, and played back for the listener</a:t>
            </a:r>
          </a:p>
          <a:p>
            <a:pPr eaLnBrk="1" hangingPunct="1"/>
            <a:r>
              <a:rPr lang="en-US" smtClean="0"/>
              <a:t>As with all networked apps, lag is bad</a:t>
            </a:r>
          </a:p>
          <a:p>
            <a:pPr eaLnBrk="1" hangingPunct="1"/>
            <a:r>
              <a:rPr lang="en-US" smtClean="0"/>
              <a:t>It's especially bad in VOIP</a:t>
            </a:r>
          </a:p>
        </p:txBody>
      </p:sp>
      <p:sp>
        <p:nvSpPr>
          <p:cNvPr id="5222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222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2305696-94BB-4F72-8BAE-7AC1F0AD37A1}" type="slidenum">
              <a:rPr lang="en-US" smtClean="0">
                <a:latin typeface="Arial" charset="0"/>
              </a:rPr>
              <a:pPr/>
              <a:t>49</a:t>
            </a:fld>
            <a:endParaRPr lang="en-US" smtClean="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VOIP Infrastructure</a:t>
            </a:r>
          </a:p>
        </p:txBody>
      </p:sp>
      <p:sp>
        <p:nvSpPr>
          <p:cNvPr id="8195" name="Content Placeholder 2"/>
          <p:cNvSpPr>
            <a:spLocks noGrp="1"/>
          </p:cNvSpPr>
          <p:nvPr>
            <p:ph idx="1"/>
          </p:nvPr>
        </p:nvSpPr>
        <p:spPr/>
        <p:txBody>
          <a:bodyPr/>
          <a:lstStyle/>
          <a:p>
            <a:pPr eaLnBrk="1" hangingPunct="1"/>
            <a:r>
              <a:rPr lang="en-US" smtClean="0"/>
              <a:t>The main component of the VOIP infrastructure is the softswitch or VOIP PBX that runs as a program on a standard computer that is attached in some way to the PSTN</a:t>
            </a:r>
          </a:p>
          <a:p>
            <a:pPr eaLnBrk="1" hangingPunct="1"/>
            <a:r>
              <a:rPr lang="en-US" smtClean="0"/>
              <a:t>A VOIP softswitch has two main functions</a:t>
            </a:r>
          </a:p>
          <a:p>
            <a:pPr lvl="1" eaLnBrk="1" hangingPunct="1"/>
            <a:r>
              <a:rPr lang="en-US" smtClean="0"/>
              <a:t>Call management</a:t>
            </a:r>
          </a:p>
          <a:p>
            <a:pPr lvl="1" eaLnBrk="1" hangingPunct="1"/>
            <a:r>
              <a:rPr lang="en-US" smtClean="0"/>
              <a:t>Voice transmission</a:t>
            </a:r>
          </a:p>
        </p:txBody>
      </p:sp>
      <p:sp>
        <p:nvSpPr>
          <p:cNvPr id="81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1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185994D-0418-40E3-8A77-1796F715EA13}" type="slidenum">
              <a:rPr lang="en-US" smtClean="0">
                <a:latin typeface="Arial" charset="0"/>
              </a:rPr>
              <a:pPr/>
              <a:t>5</a:t>
            </a:fld>
            <a:endParaRPr lang="en-US" smtClean="0">
              <a:latin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Codec Packet Rates</a:t>
            </a:r>
          </a:p>
        </p:txBody>
      </p:sp>
      <p:sp>
        <p:nvSpPr>
          <p:cNvPr id="53251" name="Content Placeholder 2"/>
          <p:cNvSpPr>
            <a:spLocks noGrp="1"/>
          </p:cNvSpPr>
          <p:nvPr>
            <p:ph idx="1"/>
          </p:nvPr>
        </p:nvSpPr>
        <p:spPr/>
        <p:txBody>
          <a:bodyPr/>
          <a:lstStyle/>
          <a:p>
            <a:pPr eaLnBrk="1" hangingPunct="1"/>
            <a:r>
              <a:rPr lang="en-US" smtClean="0"/>
              <a:t>Long packet intervals have another drawback</a:t>
            </a:r>
          </a:p>
          <a:p>
            <a:pPr eaLnBrk="1" hangingPunct="1"/>
            <a:r>
              <a:rPr lang="en-US" smtClean="0"/>
              <a:t>The greater the duration of sound carried by each packet, the greater the chance that a listener will notice a negative effect on the sound if a packet is dropped due to congestion or a network error</a:t>
            </a:r>
          </a:p>
        </p:txBody>
      </p:sp>
      <p:sp>
        <p:nvSpPr>
          <p:cNvPr id="532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32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4CFCB5A-18C8-42ED-B449-35338114871F}" type="slidenum">
              <a:rPr lang="en-US" smtClean="0">
                <a:latin typeface="Arial" charset="0"/>
              </a:rPr>
              <a:pPr/>
              <a:t>50</a:t>
            </a:fld>
            <a:endParaRPr lang="en-US" smtClean="0">
              <a:latin typeface="Arial"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smtClean="0"/>
              <a:t>Codec Packet Rates</a:t>
            </a:r>
          </a:p>
        </p:txBody>
      </p:sp>
      <p:sp>
        <p:nvSpPr>
          <p:cNvPr id="54275" name="Content Placeholder 2"/>
          <p:cNvSpPr>
            <a:spLocks noGrp="1"/>
          </p:cNvSpPr>
          <p:nvPr>
            <p:ph idx="1"/>
          </p:nvPr>
        </p:nvSpPr>
        <p:spPr/>
        <p:txBody>
          <a:bodyPr/>
          <a:lstStyle/>
          <a:p>
            <a:pPr eaLnBrk="1" hangingPunct="1"/>
            <a:r>
              <a:rPr lang="en-US" smtClean="0"/>
              <a:t>Generally, on Ethernet-to-Ethernet calls, the use of G.711 with a 20 ms packet interval is encouraged, because a 100 mbps data link can support hundreds of simultaneous 64 kbps calls without congestion, and a dropped packet at 20 ms interval is almost imperceptible </a:t>
            </a:r>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A10F05F-3694-46AA-B42E-F1DD84F04DDA}" type="slidenum">
              <a:rPr lang="en-US" smtClean="0">
                <a:latin typeface="Arial" charset="0"/>
              </a:rPr>
              <a:pPr/>
              <a:t>51</a:t>
            </a:fld>
            <a:endParaRPr lang="en-US" smtClean="0">
              <a:latin typeface="Arial" charset="0"/>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Codec Packet Rates</a:t>
            </a:r>
          </a:p>
        </p:txBody>
      </p:sp>
      <p:sp>
        <p:nvSpPr>
          <p:cNvPr id="55299" name="Rectangle 3"/>
          <p:cNvSpPr>
            <a:spLocks noGrp="1" noChangeArrowheads="1"/>
          </p:cNvSpPr>
          <p:nvPr>
            <p:ph idx="1"/>
          </p:nvPr>
        </p:nvSpPr>
        <p:spPr/>
        <p:txBody>
          <a:bodyPr/>
          <a:lstStyle/>
          <a:p>
            <a:pPr eaLnBrk="1" hangingPunct="1"/>
            <a:r>
              <a:rPr lang="en-US" smtClean="0"/>
              <a:t>For example</a:t>
            </a:r>
          </a:p>
          <a:p>
            <a:pPr lvl="1" eaLnBrk="1" hangingPunct="1"/>
            <a:r>
              <a:rPr lang="en-US" smtClean="0"/>
              <a:t>G.711 generates 50 pps</a:t>
            </a:r>
          </a:p>
          <a:p>
            <a:pPr lvl="1" eaLnBrk="1" hangingPunct="1"/>
            <a:r>
              <a:rPr lang="en-US" smtClean="0"/>
              <a:t>G.729A generates 100 pps</a:t>
            </a:r>
          </a:p>
        </p:txBody>
      </p:sp>
      <p:sp>
        <p:nvSpPr>
          <p:cNvPr id="5530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530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18B77AE-3AA2-4B65-8919-87DD1575F985}" type="slidenum">
              <a:rPr lang="en-US" smtClean="0">
                <a:latin typeface="Arial" charset="0"/>
              </a:rPr>
              <a:pPr/>
              <a:t>52</a:t>
            </a:fld>
            <a:endParaRPr lang="en-US" smtClean="0">
              <a:latin typeface="Arial"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smtClean="0"/>
              <a:t>Codec Packet Rates</a:t>
            </a:r>
          </a:p>
        </p:txBody>
      </p:sp>
      <p:sp>
        <p:nvSpPr>
          <p:cNvPr id="56323" name="Content Placeholder 2"/>
          <p:cNvSpPr>
            <a:spLocks noGrp="1"/>
          </p:cNvSpPr>
          <p:nvPr>
            <p:ph idx="1"/>
          </p:nvPr>
        </p:nvSpPr>
        <p:spPr/>
        <p:txBody>
          <a:bodyPr/>
          <a:lstStyle/>
          <a:p>
            <a:pPr eaLnBrk="1" hangingPunct="1"/>
            <a:endParaRPr lang="en-US" smtClean="0"/>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54EA4C5-1B2B-4C15-85D1-08D7142C5AAD}" type="slidenum">
              <a:rPr lang="en-US" smtClean="0">
                <a:latin typeface="Arial" charset="0"/>
              </a:rPr>
              <a:pPr/>
              <a:t>53</a:t>
            </a:fld>
            <a:endParaRPr lang="en-US" smtClean="0">
              <a:latin typeface="Arial" charset="0"/>
            </a:endParaRPr>
          </a:p>
        </p:txBody>
      </p:sp>
      <p:pic>
        <p:nvPicPr>
          <p:cNvPr id="5632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161338"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smtClean="0"/>
              <a:t>The T1 Carrier v VOIP </a:t>
            </a:r>
          </a:p>
        </p:txBody>
      </p:sp>
      <p:sp>
        <p:nvSpPr>
          <p:cNvPr id="57347" name="Rectangle 3"/>
          <p:cNvSpPr>
            <a:spLocks noGrp="1" noChangeArrowheads="1"/>
          </p:cNvSpPr>
          <p:nvPr>
            <p:ph idx="1"/>
          </p:nvPr>
        </p:nvSpPr>
        <p:spPr/>
        <p:txBody>
          <a:bodyPr/>
          <a:lstStyle/>
          <a:p>
            <a:pPr eaLnBrk="1" hangingPunct="1"/>
            <a:r>
              <a:rPr lang="en-US" smtClean="0"/>
              <a:t>A T1 circuit itself is one big stream of binary digits that uses TDM to divide the T1 into 24 DS0 channels</a:t>
            </a:r>
          </a:p>
          <a:p>
            <a:pPr eaLnBrk="1" hangingPunct="1"/>
            <a:r>
              <a:rPr lang="en-US" smtClean="0"/>
              <a:t>No encapsulation, so no overhead</a:t>
            </a:r>
          </a:p>
          <a:p>
            <a:pPr eaLnBrk="1" hangingPunct="1"/>
            <a:r>
              <a:rPr lang="en-US" smtClean="0"/>
              <a:t>VOIP lets you pick and choose the codec, packet interval, and transport technologies you want and thus gives you ultimate control</a:t>
            </a:r>
          </a:p>
        </p:txBody>
      </p:sp>
      <p:sp>
        <p:nvSpPr>
          <p:cNvPr id="5734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734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99DEC27-DF3E-4063-89B4-EF58FF9826DA}" type="slidenum">
              <a:rPr lang="en-US" smtClean="0">
                <a:latin typeface="Arial" charset="0"/>
              </a:rPr>
              <a:pPr/>
              <a:t>54</a:t>
            </a:fld>
            <a:endParaRPr lang="en-US" smtClean="0">
              <a:latin typeface="Arial"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smtClean="0"/>
              <a:t>The T1 Carrier v VOIP </a:t>
            </a:r>
          </a:p>
        </p:txBody>
      </p:sp>
      <p:sp>
        <p:nvSpPr>
          <p:cNvPr id="58371" name="Content Placeholder 2"/>
          <p:cNvSpPr>
            <a:spLocks noGrp="1"/>
          </p:cNvSpPr>
          <p:nvPr>
            <p:ph idx="1"/>
          </p:nvPr>
        </p:nvSpPr>
        <p:spPr/>
        <p:txBody>
          <a:bodyPr/>
          <a:lstStyle/>
          <a:p>
            <a:pPr eaLnBrk="1" hangingPunct="1"/>
            <a:r>
              <a:rPr lang="en-US" smtClean="0"/>
              <a:t>Using the G.729A codec and a T1, you could conceivably trunk hundreds of calls at once</a:t>
            </a:r>
          </a:p>
          <a:p>
            <a:pPr eaLnBrk="1" hangingPunct="1"/>
            <a:r>
              <a:rPr lang="en-US" smtClean="0"/>
              <a:t>VOIP's carrier is TCP/IP</a:t>
            </a:r>
          </a:p>
        </p:txBody>
      </p:sp>
      <p:sp>
        <p:nvSpPr>
          <p:cNvPr id="583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83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DDD5EAA-525E-4EE0-BB67-304F826A4221}" type="slidenum">
              <a:rPr lang="en-US" smtClean="0">
                <a:latin typeface="Arial" charset="0"/>
              </a:rPr>
              <a:pPr/>
              <a:t>55</a:t>
            </a:fld>
            <a:endParaRPr lang="en-US" smtClean="0">
              <a:latin typeface="Arial"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The T1 Carrier v VOIP</a:t>
            </a:r>
          </a:p>
        </p:txBody>
      </p:sp>
      <p:sp>
        <p:nvSpPr>
          <p:cNvPr id="59395" name="Content Placeholder 2"/>
          <p:cNvSpPr>
            <a:spLocks noGrp="1"/>
          </p:cNvSpPr>
          <p:nvPr>
            <p:ph idx="1"/>
          </p:nvPr>
        </p:nvSpPr>
        <p:spPr/>
        <p:txBody>
          <a:bodyPr/>
          <a:lstStyle/>
          <a:p>
            <a:pPr eaLnBrk="1" hangingPunct="1"/>
            <a:r>
              <a:rPr lang="en-US" smtClean="0"/>
              <a:t>So VOIP can traverse Ethernet, T1s, DSL lines, cable internet lines, POTS lines, frame relay networks, virtual private networks (VPNs), microwave radio, satellite connections, ATM, and just about any other link</a:t>
            </a:r>
          </a:p>
          <a:p>
            <a:pPr eaLnBrk="1" hangingPunct="1"/>
            <a:r>
              <a:rPr lang="en-US" smtClean="0"/>
              <a:t>If IP can go there, VOIP can go there—just with varying levels of quality </a:t>
            </a:r>
          </a:p>
        </p:txBody>
      </p:sp>
      <p:sp>
        <p:nvSpPr>
          <p:cNvPr id="593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593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8B3E247-43CE-4DA1-9D21-6E2402787E40}" type="slidenum">
              <a:rPr lang="en-US" smtClean="0">
                <a:latin typeface="Arial" charset="0"/>
              </a:rPr>
              <a:pPr/>
              <a:t>56</a:t>
            </a:fld>
            <a:endParaRPr lang="en-US" smtClean="0">
              <a:latin typeface="Arial" charset="0"/>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smtClean="0"/>
              <a:t>Voice Packet Structure </a:t>
            </a:r>
          </a:p>
        </p:txBody>
      </p:sp>
      <p:sp>
        <p:nvSpPr>
          <p:cNvPr id="60419" name="Rectangle 3"/>
          <p:cNvSpPr>
            <a:spLocks noGrp="1" noChangeArrowheads="1"/>
          </p:cNvSpPr>
          <p:nvPr>
            <p:ph idx="1"/>
          </p:nvPr>
        </p:nvSpPr>
        <p:spPr/>
        <p:txBody>
          <a:bodyPr/>
          <a:lstStyle/>
          <a:p>
            <a:pPr eaLnBrk="1" hangingPunct="1">
              <a:buFont typeface="Wingdings" pitchFamily="2" charset="2"/>
              <a:buNone/>
            </a:pPr>
            <a:endParaRPr lang="en-US" smtClean="0"/>
          </a:p>
        </p:txBody>
      </p:sp>
      <p:pic>
        <p:nvPicPr>
          <p:cNvPr id="60420" name="Picture 4" descr="fig 6-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1600200"/>
            <a:ext cx="4705350"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04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678CC0A-81B5-4103-8E46-BA3C9E99688A}" type="slidenum">
              <a:rPr lang="en-US" smtClean="0">
                <a:latin typeface="Arial" charset="0"/>
              </a:rPr>
              <a:pPr/>
              <a:t>57</a:t>
            </a:fld>
            <a:endParaRPr lang="en-US" smtClean="0">
              <a:latin typeface="Arial"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dirty="0" smtClean="0"/>
              <a:t>RTP</a:t>
            </a:r>
            <a:endParaRPr lang="en-US" dirty="0" smtClean="0"/>
          </a:p>
        </p:txBody>
      </p:sp>
      <p:sp>
        <p:nvSpPr>
          <p:cNvPr id="61443" name="Rectangle 3"/>
          <p:cNvSpPr>
            <a:spLocks noGrp="1" noChangeArrowheads="1"/>
          </p:cNvSpPr>
          <p:nvPr>
            <p:ph idx="1"/>
          </p:nvPr>
        </p:nvSpPr>
        <p:spPr/>
        <p:txBody>
          <a:bodyPr/>
          <a:lstStyle/>
          <a:p>
            <a:pPr eaLnBrk="1" hangingPunct="1"/>
            <a:r>
              <a:rPr lang="en-US" dirty="0" smtClean="0"/>
              <a:t>RTP </a:t>
            </a:r>
            <a:r>
              <a:rPr lang="en-US" dirty="0" smtClean="0"/>
              <a:t>- </a:t>
            </a:r>
            <a:r>
              <a:rPr lang="en-US" sz="3200" dirty="0" smtClean="0">
                <a:solidFill>
                  <a:schemeClr val="tx1"/>
                </a:solidFill>
                <a:effectLst/>
                <a:latin typeface="+mn-lt"/>
                <a:ea typeface="+mn-ea"/>
                <a:cs typeface="+mn-cs"/>
              </a:rPr>
              <a:t>Real Time Transport Protocol is</a:t>
            </a:r>
            <a:r>
              <a:rPr lang="en-US" dirty="0" smtClean="0"/>
              <a:t> </a:t>
            </a:r>
            <a:r>
              <a:rPr lang="en-US" dirty="0" smtClean="0"/>
              <a:t>responsible for transporting the encoded sound data within a UDP datagram </a:t>
            </a:r>
          </a:p>
          <a:p>
            <a:pPr eaLnBrk="1" hangingPunct="1"/>
            <a:r>
              <a:rPr lang="en-US" dirty="0" smtClean="0"/>
              <a:t>It runs on top of IP and UDP</a:t>
            </a:r>
          </a:p>
          <a:p>
            <a:pPr eaLnBrk="1" hangingPunct="1"/>
            <a:r>
              <a:rPr lang="en-US" dirty="0" smtClean="0"/>
              <a:t>RTP was designed for use outside the realm of telephony</a:t>
            </a:r>
          </a:p>
          <a:p>
            <a:pPr eaLnBrk="1" hangingPunct="1"/>
            <a:r>
              <a:rPr lang="en-US" dirty="0" smtClean="0"/>
              <a:t>Streaming audio and video for entertainment and education are common with RTP </a:t>
            </a:r>
          </a:p>
        </p:txBody>
      </p:sp>
      <p:sp>
        <p:nvSpPr>
          <p:cNvPr id="614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144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9C18338-F388-44C6-8373-4B083A8F5701}" type="slidenum">
              <a:rPr lang="en-US" smtClean="0">
                <a:latin typeface="Arial" charset="0"/>
              </a:rPr>
              <a:pPr/>
              <a:t>58</a:t>
            </a:fld>
            <a:endParaRPr lang="en-US" smtClean="0">
              <a:latin typeface="Arial" charset="0"/>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pPr eaLnBrk="1" hangingPunct="1"/>
            <a:r>
              <a:rPr lang="en-US" dirty="0" smtClean="0"/>
              <a:t>RTP</a:t>
            </a:r>
            <a:endParaRPr lang="en-US" dirty="0" smtClean="0"/>
          </a:p>
        </p:txBody>
      </p:sp>
      <p:sp>
        <p:nvSpPr>
          <p:cNvPr id="62467" name="Content Placeholder 2"/>
          <p:cNvSpPr>
            <a:spLocks noGrp="1"/>
          </p:cNvSpPr>
          <p:nvPr>
            <p:ph idx="1"/>
          </p:nvPr>
        </p:nvSpPr>
        <p:spPr/>
        <p:txBody>
          <a:bodyPr/>
          <a:lstStyle/>
          <a:p>
            <a:pPr eaLnBrk="1" hangingPunct="1"/>
            <a:r>
              <a:rPr lang="en-US" dirty="0" smtClean="0"/>
              <a:t>RTP supports mixing several streams into a single session in order to support applications like conference calling </a:t>
            </a:r>
          </a:p>
          <a:p>
            <a:r>
              <a:rPr lang="en-US" dirty="0" smtClean="0"/>
              <a:t>Once two devices attempt to establish an audio session, RTP engages and chooses a random, even UDP port number from 16,384 to 32,767 for each RTP stream</a:t>
            </a:r>
          </a:p>
          <a:p>
            <a:r>
              <a:rPr lang="en-US" dirty="0" smtClean="0"/>
              <a:t>RTP streams are one way</a:t>
            </a:r>
          </a:p>
        </p:txBody>
      </p:sp>
      <p:sp>
        <p:nvSpPr>
          <p:cNvPr id="624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24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D2AC7AA-64D5-46B3-A568-60DDA002C8E3}" type="slidenum">
              <a:rPr lang="en-US" smtClean="0">
                <a:latin typeface="Arial" charset="0"/>
              </a:rPr>
              <a:pPr/>
              <a:t>59</a:t>
            </a:fld>
            <a:endParaRPr lang="en-US" smtClean="0">
              <a:latin typeface="Arial"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mtClean="0"/>
              <a:t>Call Management</a:t>
            </a:r>
          </a:p>
        </p:txBody>
      </p:sp>
      <p:sp>
        <p:nvSpPr>
          <p:cNvPr id="9219" name="Content Placeholder 2"/>
          <p:cNvSpPr>
            <a:spLocks noGrp="1"/>
          </p:cNvSpPr>
          <p:nvPr>
            <p:ph idx="1"/>
          </p:nvPr>
        </p:nvSpPr>
        <p:spPr/>
        <p:txBody>
          <a:bodyPr/>
          <a:lstStyle/>
          <a:p>
            <a:r>
              <a:rPr lang="en-US" smtClean="0"/>
              <a:t>We will see the details on call management when we talk about the Asterisk PBX</a:t>
            </a:r>
          </a:p>
        </p:txBody>
      </p:sp>
      <p:sp>
        <p:nvSpPr>
          <p:cNvPr id="92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92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A4397DD-CC4B-451D-985F-26A873549537}" type="slidenum">
              <a:rPr lang="en-US" smtClean="0">
                <a:latin typeface="Arial" charset="0"/>
              </a:rPr>
              <a:pPr/>
              <a:t>6</a:t>
            </a:fld>
            <a:endParaRPr lang="en-US" smtClean="0">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RTP</a:t>
            </a:r>
            <a:endParaRPr lang="en-US" dirty="0"/>
          </a:p>
        </p:txBody>
      </p:sp>
      <p:sp>
        <p:nvSpPr>
          <p:cNvPr id="3" name="Content Placeholder 2"/>
          <p:cNvSpPr>
            <a:spLocks noGrp="1"/>
          </p:cNvSpPr>
          <p:nvPr>
            <p:ph idx="1"/>
          </p:nvPr>
        </p:nvSpPr>
        <p:spPr/>
        <p:txBody>
          <a:bodyPr/>
          <a:lstStyle/>
          <a:p>
            <a:pPr rtl="0" eaLnBrk="0" fontAlgn="base" hangingPunct="0"/>
            <a:r>
              <a:rPr lang="en-US" sz="3200" dirty="0" smtClean="0">
                <a:solidFill>
                  <a:schemeClr val="tx1"/>
                </a:solidFill>
                <a:effectLst/>
                <a:latin typeface="+mn-lt"/>
                <a:ea typeface="+mn-ea"/>
                <a:cs typeface="+mn-cs"/>
              </a:rPr>
              <a:t>If you are having a two-way conversation, the devices establish dual RTP streams, one in each direction</a:t>
            </a:r>
            <a:endParaRPr lang="en-US" sz="3200" dirty="0" smtClean="0">
              <a:effectLst/>
            </a:endParaRPr>
          </a:p>
          <a:p>
            <a:pPr rtl="0" eaLnBrk="0" fontAlgn="base" hangingPunct="0"/>
            <a:r>
              <a:rPr lang="en-US" sz="3200" dirty="0" smtClean="0">
                <a:solidFill>
                  <a:schemeClr val="tx1"/>
                </a:solidFill>
                <a:effectLst/>
                <a:latin typeface="+mn-lt"/>
                <a:ea typeface="+mn-ea"/>
                <a:cs typeface="+mn-cs"/>
              </a:rPr>
              <a:t>The audio stream stays on the initially chosen port for the duration of the audio session</a:t>
            </a:r>
          </a:p>
          <a:p>
            <a:pPr rtl="0" eaLnBrk="0" fontAlgn="base" hangingPunct="0"/>
            <a:r>
              <a:rPr lang="en-US" sz="3200" dirty="0" smtClean="0">
                <a:solidFill>
                  <a:schemeClr val="tx1"/>
                </a:solidFill>
                <a:effectLst/>
                <a:latin typeface="+mn-lt"/>
                <a:ea typeface="+mn-ea"/>
                <a:cs typeface="+mn-cs"/>
              </a:rPr>
              <a:t>The devices do not dynamically change ports during a phone call</a:t>
            </a:r>
            <a:endParaRPr lang="en-US" dirty="0" smtClean="0">
              <a:effectLst/>
            </a:endParaRP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60</a:t>
            </a:fld>
            <a:endParaRPr lang="en-US" dirty="0"/>
          </a:p>
        </p:txBody>
      </p:sp>
    </p:spTree>
    <p:extLst>
      <p:ext uri="{BB962C8B-B14F-4D97-AF65-F5344CB8AC3E}">
        <p14:creationId xmlns:p14="http://schemas.microsoft.com/office/powerpoint/2010/main" val="39911296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a:t>
            </a:r>
            <a:endParaRPr lang="en-US" dirty="0"/>
          </a:p>
        </p:txBody>
      </p:sp>
      <p:sp>
        <p:nvSpPr>
          <p:cNvPr id="3" name="Content Placeholder 2"/>
          <p:cNvSpPr>
            <a:spLocks noGrp="1"/>
          </p:cNvSpPr>
          <p:nvPr>
            <p:ph idx="1"/>
          </p:nvPr>
        </p:nvSpPr>
        <p:spPr/>
        <p:txBody>
          <a:bodyPr/>
          <a:lstStyle/>
          <a:p>
            <a:pPr eaLnBrk="1" hangingPunct="1"/>
            <a:r>
              <a:rPr lang="en-US" dirty="0" smtClean="0"/>
              <a:t>Control of RTP's media sessions, and collection of data relevant to those sessions, is accomplished by RTP's sister, RTCP – Real Time Transport Control Protocol</a:t>
            </a:r>
          </a:p>
          <a:p>
            <a:r>
              <a:rPr lang="en-US" dirty="0" smtClean="0"/>
              <a:t>At the time the devices establish the call, RTCP also engages</a:t>
            </a:r>
          </a:p>
          <a:p>
            <a:r>
              <a:rPr lang="en-US" smtClean="0"/>
              <a:t>Although this protocol sounds important, its primary job is statistics reporting</a:t>
            </a:r>
            <a:endParaRPr lang="en-US" dirty="0" smtClean="0"/>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61</a:t>
            </a:fld>
            <a:endParaRPr lang="en-US" dirty="0"/>
          </a:p>
        </p:txBody>
      </p:sp>
    </p:spTree>
    <p:extLst>
      <p:ext uri="{BB962C8B-B14F-4D97-AF65-F5344CB8AC3E}">
        <p14:creationId xmlns:p14="http://schemas.microsoft.com/office/powerpoint/2010/main" val="41916845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a:t>
            </a:r>
            <a:endParaRPr lang="en-US" dirty="0"/>
          </a:p>
        </p:txBody>
      </p:sp>
      <p:sp>
        <p:nvSpPr>
          <p:cNvPr id="3" name="Content Placeholder 2"/>
          <p:cNvSpPr>
            <a:spLocks noGrp="1"/>
          </p:cNvSpPr>
          <p:nvPr>
            <p:ph idx="1"/>
          </p:nvPr>
        </p:nvSpPr>
        <p:spPr/>
        <p:txBody>
          <a:bodyPr/>
          <a:lstStyle/>
          <a:p>
            <a:r>
              <a:rPr lang="en-US" dirty="0" smtClean="0"/>
              <a:t>It delivers statistics between the two devices participating in the call, which include</a:t>
            </a:r>
          </a:p>
          <a:p>
            <a:pPr lvl="1"/>
            <a:r>
              <a:rPr lang="en-US" dirty="0" smtClean="0"/>
              <a:t>Packet count</a:t>
            </a:r>
          </a:p>
          <a:p>
            <a:pPr lvl="1"/>
            <a:r>
              <a:rPr lang="en-US" dirty="0" smtClean="0"/>
              <a:t>Packet delay</a:t>
            </a:r>
          </a:p>
          <a:p>
            <a:pPr lvl="1"/>
            <a:r>
              <a:rPr lang="en-US" dirty="0" smtClean="0"/>
              <a:t>Packet loss</a:t>
            </a:r>
          </a:p>
          <a:p>
            <a:pPr lvl="1"/>
            <a:r>
              <a:rPr lang="en-US" dirty="0" smtClean="0"/>
              <a:t>Jitter</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62</a:t>
            </a:fld>
            <a:endParaRPr lang="en-US" dirty="0"/>
          </a:p>
        </p:txBody>
      </p:sp>
    </p:spTree>
    <p:extLst>
      <p:ext uri="{BB962C8B-B14F-4D97-AF65-F5344CB8AC3E}">
        <p14:creationId xmlns:p14="http://schemas.microsoft.com/office/powerpoint/2010/main" val="23690843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a:t>
            </a:r>
            <a:endParaRPr lang="en-US" dirty="0"/>
          </a:p>
        </p:txBody>
      </p:sp>
      <p:sp>
        <p:nvSpPr>
          <p:cNvPr id="3" name="Content Placeholder 2"/>
          <p:cNvSpPr>
            <a:spLocks noGrp="1"/>
          </p:cNvSpPr>
          <p:nvPr>
            <p:ph idx="1"/>
          </p:nvPr>
        </p:nvSpPr>
        <p:spPr/>
        <p:txBody>
          <a:bodyPr/>
          <a:lstStyle/>
          <a:p>
            <a:r>
              <a:rPr lang="en-US" dirty="0" smtClean="0"/>
              <a:t>Although this information is useful, it is not nearly as critical as the actual RTP audio streams</a:t>
            </a:r>
          </a:p>
          <a:p>
            <a:r>
              <a:rPr lang="en-US" dirty="0" smtClean="0"/>
              <a:t>Keep this in mind when you configure </a:t>
            </a:r>
            <a:r>
              <a:rPr lang="en-US" dirty="0" err="1" smtClean="0"/>
              <a:t>QoS</a:t>
            </a:r>
            <a:r>
              <a:rPr lang="en-US" dirty="0" smtClean="0"/>
              <a:t> settings</a:t>
            </a:r>
          </a:p>
          <a:p>
            <a:r>
              <a:rPr lang="en-US" dirty="0" smtClean="0"/>
              <a:t>As the devices establish the call, the RTP audio streams use an even UDP port from 16,384 to 32,767, as previously discussed</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63</a:t>
            </a:fld>
            <a:endParaRPr lang="en-US" dirty="0"/>
          </a:p>
        </p:txBody>
      </p:sp>
    </p:spTree>
    <p:extLst>
      <p:ext uri="{BB962C8B-B14F-4D97-AF65-F5344CB8AC3E}">
        <p14:creationId xmlns:p14="http://schemas.microsoft.com/office/powerpoint/2010/main" val="807703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a:t>
            </a:r>
            <a:endParaRPr lang="en-US" dirty="0"/>
          </a:p>
        </p:txBody>
      </p:sp>
      <p:sp>
        <p:nvSpPr>
          <p:cNvPr id="3" name="Content Placeholder 2"/>
          <p:cNvSpPr>
            <a:spLocks noGrp="1"/>
          </p:cNvSpPr>
          <p:nvPr>
            <p:ph idx="1"/>
          </p:nvPr>
        </p:nvSpPr>
        <p:spPr/>
        <p:txBody>
          <a:bodyPr/>
          <a:lstStyle/>
          <a:p>
            <a:r>
              <a:rPr lang="en-US" dirty="0" smtClean="0"/>
              <a:t>RTCP creates a separate session over UDP between the two devices by using an odd-numbered port from the same range</a:t>
            </a:r>
          </a:p>
          <a:p>
            <a:r>
              <a:rPr lang="en-US" dirty="0" smtClean="0"/>
              <a:t>Throughout the call duration, the devices send RTCP packets at least once every 5 seconds</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64</a:t>
            </a:fld>
            <a:endParaRPr lang="en-US" dirty="0"/>
          </a:p>
        </p:txBody>
      </p:sp>
    </p:spTree>
    <p:extLst>
      <p:ext uri="{BB962C8B-B14F-4D97-AF65-F5344CB8AC3E}">
        <p14:creationId xmlns:p14="http://schemas.microsoft.com/office/powerpoint/2010/main" val="27044817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a:t>
            </a:r>
            <a:endParaRPr lang="en-US" dirty="0"/>
          </a:p>
        </p:txBody>
      </p:sp>
      <p:sp>
        <p:nvSpPr>
          <p:cNvPr id="3" name="Content Placeholder 2"/>
          <p:cNvSpPr>
            <a:spLocks noGrp="1"/>
          </p:cNvSpPr>
          <p:nvPr>
            <p:ph idx="1"/>
          </p:nvPr>
        </p:nvSpPr>
        <p:spPr/>
        <p:txBody>
          <a:bodyPr/>
          <a:lstStyle/>
          <a:p>
            <a:r>
              <a:rPr lang="en-US" dirty="0" smtClean="0"/>
              <a:t>CME can log and report this information, which allows you to determine the issues that are causing call problems (such as poor audio, call disconnects, and so on) on the network</a:t>
            </a:r>
          </a:p>
          <a:p>
            <a:r>
              <a:rPr lang="en-US" dirty="0" smtClean="0"/>
              <a:t>RTCP uses the odd-numbered port following the RTP port</a:t>
            </a:r>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65</a:t>
            </a:fld>
            <a:endParaRPr lang="en-US" dirty="0"/>
          </a:p>
        </p:txBody>
      </p:sp>
    </p:spTree>
    <p:extLst>
      <p:ext uri="{BB962C8B-B14F-4D97-AF65-F5344CB8AC3E}">
        <p14:creationId xmlns:p14="http://schemas.microsoft.com/office/powerpoint/2010/main" val="8315798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RTCP</a:t>
            </a:r>
            <a:endParaRPr lang="en-US" dirty="0"/>
          </a:p>
        </p:txBody>
      </p:sp>
      <p:sp>
        <p:nvSpPr>
          <p:cNvPr id="3" name="Content Placeholder 2"/>
          <p:cNvSpPr>
            <a:spLocks noGrp="1"/>
          </p:cNvSpPr>
          <p:nvPr>
            <p:ph idx="1"/>
          </p:nvPr>
        </p:nvSpPr>
        <p:spPr/>
        <p:txBody>
          <a:bodyPr/>
          <a:lstStyle/>
          <a:p>
            <a:r>
              <a:rPr lang="en-US" smtClean="0"/>
              <a:t>For example, if the RTP audio uses port 17,654, the RTCP port for the session will be 17,655</a:t>
            </a:r>
            <a:endParaRPr lang="en-US"/>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66</a:t>
            </a:fld>
            <a:endParaRPr lang="en-US" dirty="0"/>
          </a:p>
        </p:txBody>
      </p:sp>
    </p:spTree>
    <p:extLst>
      <p:ext uri="{BB962C8B-B14F-4D97-AF65-F5344CB8AC3E}">
        <p14:creationId xmlns:p14="http://schemas.microsoft.com/office/powerpoint/2010/main" val="1477406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pPr eaLnBrk="1" hangingPunct="1"/>
            <a:r>
              <a:rPr lang="en-US" dirty="0" smtClean="0"/>
              <a:t>RTP</a:t>
            </a:r>
            <a:r>
              <a:rPr lang="en-US" baseline="0" dirty="0" smtClean="0"/>
              <a:t> and RTCP</a:t>
            </a:r>
            <a:endParaRPr lang="en-US" dirty="0" smtClean="0"/>
          </a:p>
        </p:txBody>
      </p:sp>
      <p:sp>
        <p:nvSpPr>
          <p:cNvPr id="63491" name="Content Placeholder 2"/>
          <p:cNvSpPr>
            <a:spLocks noGrp="1"/>
          </p:cNvSpPr>
          <p:nvPr>
            <p:ph idx="1"/>
          </p:nvPr>
        </p:nvSpPr>
        <p:spPr/>
        <p:txBody>
          <a:bodyPr/>
          <a:lstStyle/>
          <a:p>
            <a:pPr eaLnBrk="1" hangingPunct="1"/>
            <a:r>
              <a:rPr lang="en-US" dirty="0" smtClean="0"/>
              <a:t>Together, RTP and RTCP provide</a:t>
            </a:r>
          </a:p>
          <a:p>
            <a:pPr lvl="1" eaLnBrk="1" hangingPunct="1"/>
            <a:r>
              <a:rPr lang="en-US" dirty="0" smtClean="0"/>
              <a:t>Packetizing and transport of digitized, encoded voice or video signals, including unique identification of each RTP stream</a:t>
            </a:r>
          </a:p>
          <a:p>
            <a:pPr lvl="1" eaLnBrk="1" hangingPunct="1"/>
            <a:r>
              <a:rPr lang="en-US" dirty="0" smtClean="0"/>
              <a:t>Multicast sessions for conferencing applications</a:t>
            </a:r>
          </a:p>
          <a:p>
            <a:pPr lvl="1" eaLnBrk="1" hangingPunct="1"/>
            <a:r>
              <a:rPr lang="en-US" dirty="0" smtClean="0"/>
              <a:t>Basic performance feedback about the utilization of RTP media sessions</a:t>
            </a:r>
          </a:p>
        </p:txBody>
      </p:sp>
      <p:sp>
        <p:nvSpPr>
          <p:cNvPr id="634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34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C416643-A7E5-410B-BBDE-A8B541406982}" type="slidenum">
              <a:rPr lang="en-US" smtClean="0">
                <a:latin typeface="Arial" charset="0"/>
              </a:rPr>
              <a:pPr/>
              <a:t>67</a:t>
            </a:fld>
            <a:endParaRPr lang="en-US" smtClean="0">
              <a:latin typeface="Arial" charset="0"/>
            </a:endParaRPr>
          </a:p>
        </p:txBody>
      </p:sp>
    </p:spTree>
    <p:extLst>
      <p:ext uri="{BB962C8B-B14F-4D97-AF65-F5344CB8AC3E}">
        <p14:creationId xmlns:p14="http://schemas.microsoft.com/office/powerpoint/2010/main" val="34543707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dirty="0" smtClean="0"/>
              <a:t>Ethernet </a:t>
            </a:r>
          </a:p>
        </p:txBody>
      </p:sp>
      <p:sp>
        <p:nvSpPr>
          <p:cNvPr id="64515" name="Rectangle 3"/>
          <p:cNvSpPr>
            <a:spLocks noGrp="1" noChangeArrowheads="1"/>
          </p:cNvSpPr>
          <p:nvPr>
            <p:ph idx="1"/>
          </p:nvPr>
        </p:nvSpPr>
        <p:spPr/>
        <p:txBody>
          <a:bodyPr/>
          <a:lstStyle/>
          <a:p>
            <a:pPr eaLnBrk="1" hangingPunct="1">
              <a:buFont typeface="Wingdings" pitchFamily="2" charset="2"/>
              <a:buNone/>
            </a:pPr>
            <a:endParaRPr lang="en-US" smtClean="0"/>
          </a:p>
        </p:txBody>
      </p:sp>
      <p:pic>
        <p:nvPicPr>
          <p:cNvPr id="64516" name="Picture 4" descr="fig 6-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1676400"/>
            <a:ext cx="4319588" cy="443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4518"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AC404B6-D758-4822-BC0F-82F6DA6596FD}" type="slidenum">
              <a:rPr lang="en-US" smtClean="0">
                <a:latin typeface="Arial" charset="0"/>
              </a:rPr>
              <a:pPr/>
              <a:t>68</a:t>
            </a:fld>
            <a:endParaRPr lang="en-US" smtClean="0">
              <a:latin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smtClean="0"/>
              <a:t>Ethernet</a:t>
            </a:r>
            <a:endParaRPr lang="en-US" sz="2000" smtClean="0"/>
          </a:p>
        </p:txBody>
      </p:sp>
      <p:sp>
        <p:nvSpPr>
          <p:cNvPr id="65539" name="Rectangle 3"/>
          <p:cNvSpPr>
            <a:spLocks noGrp="1" noChangeArrowheads="1"/>
          </p:cNvSpPr>
          <p:nvPr>
            <p:ph idx="1"/>
          </p:nvPr>
        </p:nvSpPr>
        <p:spPr/>
        <p:txBody>
          <a:bodyPr/>
          <a:lstStyle/>
          <a:p>
            <a:pPr eaLnBrk="1" hangingPunct="1"/>
            <a:r>
              <a:rPr lang="en-US" smtClean="0"/>
              <a:t>Ethernet frames, are typically less than 1,500 bytes, or about 12,000 bits</a:t>
            </a:r>
          </a:p>
          <a:p>
            <a:pPr eaLnBrk="1" hangingPunct="1"/>
            <a:r>
              <a:rPr lang="en-US" smtClean="0"/>
              <a:t>VOIP packets are very rarely larger than 250 bytes, or 2,000 bits</a:t>
            </a:r>
          </a:p>
          <a:p>
            <a:pPr eaLnBrk="1" hangingPunct="1"/>
            <a:r>
              <a:rPr lang="en-US" smtClean="0"/>
              <a:t>The total size of a G.711 Ethernet VOIP frame is 1,904 bits </a:t>
            </a:r>
          </a:p>
          <a:p>
            <a:pPr eaLnBrk="1" hangingPunct="1"/>
            <a:r>
              <a:rPr lang="en-US" smtClean="0"/>
              <a:t>An Ethernet-transported voice channel using the G.711 codec requires 95.2 kbps of bandwidth</a:t>
            </a:r>
          </a:p>
        </p:txBody>
      </p:sp>
      <p:sp>
        <p:nvSpPr>
          <p:cNvPr id="65540"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554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B9CD7CC-9ABC-4485-A878-6428C44FB43B}" type="slidenum">
              <a:rPr lang="en-US" smtClean="0">
                <a:latin typeface="Arial" charset="0"/>
              </a:rPr>
              <a:pPr/>
              <a:t>69</a:t>
            </a:fld>
            <a:endParaRPr lang="en-US"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Voice Transmission</a:t>
            </a:r>
          </a:p>
        </p:txBody>
      </p:sp>
      <p:sp>
        <p:nvSpPr>
          <p:cNvPr id="10243" name="Rectangle 3"/>
          <p:cNvSpPr>
            <a:spLocks noGrp="1" noChangeArrowheads="1"/>
          </p:cNvSpPr>
          <p:nvPr>
            <p:ph idx="1"/>
          </p:nvPr>
        </p:nvSpPr>
        <p:spPr/>
        <p:txBody>
          <a:bodyPr/>
          <a:lstStyle/>
          <a:p>
            <a:pPr eaLnBrk="1" hangingPunct="1"/>
            <a:r>
              <a:rPr lang="en-US" smtClean="0"/>
              <a:t>For voice transmission a voice channel is created</a:t>
            </a:r>
          </a:p>
          <a:p>
            <a:pPr eaLnBrk="1" hangingPunct="1"/>
            <a:r>
              <a:rPr lang="en-US" smtClean="0"/>
              <a:t>This voice channel manages the packaging, transmittal, receiving, and reconstruction of the digitized voice data</a:t>
            </a:r>
          </a:p>
          <a:p>
            <a:pPr eaLnBrk="1" hangingPunct="1"/>
            <a:r>
              <a:rPr lang="en-US" smtClean="0"/>
              <a:t>It occurs inside virtualized pathways across the TCP/IP network</a:t>
            </a:r>
          </a:p>
          <a:p>
            <a:pPr eaLnBrk="1" hangingPunct="1"/>
            <a:r>
              <a:rPr lang="en-US" smtClean="0"/>
              <a:t>The word channel has a wide definition</a:t>
            </a:r>
          </a:p>
        </p:txBody>
      </p:sp>
      <p:sp>
        <p:nvSpPr>
          <p:cNvPr id="102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024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92F4DAF-BDF9-41CA-BA03-5264DFD4E070}" type="slidenum">
              <a:rPr lang="en-US" smtClean="0">
                <a:latin typeface="Arial" charset="0"/>
              </a:rPr>
              <a:pPr/>
              <a:t>7</a:t>
            </a:fld>
            <a:endParaRPr lang="en-US" smtClean="0">
              <a:latin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pPr eaLnBrk="1" hangingPunct="1"/>
            <a:r>
              <a:rPr lang="en-US" smtClean="0"/>
              <a:t>Ethernet</a:t>
            </a:r>
          </a:p>
        </p:txBody>
      </p:sp>
      <p:sp>
        <p:nvSpPr>
          <p:cNvPr id="66563" name="Content Placeholder 2"/>
          <p:cNvSpPr>
            <a:spLocks noGrp="1"/>
          </p:cNvSpPr>
          <p:nvPr>
            <p:ph idx="1"/>
          </p:nvPr>
        </p:nvSpPr>
        <p:spPr/>
        <p:txBody>
          <a:bodyPr/>
          <a:lstStyle/>
          <a:p>
            <a:pPr eaLnBrk="1" hangingPunct="1"/>
            <a:r>
              <a:rPr lang="en-US" smtClean="0"/>
              <a:t>The total bandwidth consumption of a G.729A call is 39.2 kbps</a:t>
            </a:r>
          </a:p>
        </p:txBody>
      </p:sp>
      <p:sp>
        <p:nvSpPr>
          <p:cNvPr id="665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65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1D65C0B-0E4E-4CD0-B4AA-AC9A6A0493E2}" type="slidenum">
              <a:rPr lang="en-US" smtClean="0">
                <a:latin typeface="Arial" charset="0"/>
              </a:rPr>
              <a:pPr/>
              <a:t>70</a:t>
            </a:fld>
            <a:endParaRPr lang="en-US" smtClean="0">
              <a:latin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smtClean="0"/>
              <a:t>Ethernet</a:t>
            </a:r>
            <a:endParaRPr lang="en-US" sz="2000" smtClean="0"/>
          </a:p>
        </p:txBody>
      </p:sp>
      <p:sp>
        <p:nvSpPr>
          <p:cNvPr id="67587" name="Rectangle 3"/>
          <p:cNvSpPr>
            <a:spLocks noGrp="1" noChangeArrowheads="1"/>
          </p:cNvSpPr>
          <p:nvPr>
            <p:ph idx="1"/>
          </p:nvPr>
        </p:nvSpPr>
        <p:spPr/>
        <p:txBody>
          <a:bodyPr/>
          <a:lstStyle/>
          <a:p>
            <a:pPr eaLnBrk="1" hangingPunct="1">
              <a:buFont typeface="Wingdings" pitchFamily="2" charset="2"/>
              <a:buNone/>
            </a:pPr>
            <a:endParaRPr lang="en-US" smtClean="0"/>
          </a:p>
        </p:txBody>
      </p:sp>
      <p:pic>
        <p:nvPicPr>
          <p:cNvPr id="67588"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682750"/>
            <a:ext cx="8199438" cy="2036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75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759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8347365-037B-4BE7-A06E-3620138586BA}" type="slidenum">
              <a:rPr lang="en-US" smtClean="0">
                <a:latin typeface="Arial" charset="0"/>
              </a:rPr>
              <a:pPr/>
              <a:t>71</a:t>
            </a:fld>
            <a:endParaRPr lang="en-US" smtClean="0">
              <a:latin typeface="Arial"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smtClean="0"/>
              <a:t>Degraded Playback Quality </a:t>
            </a:r>
          </a:p>
        </p:txBody>
      </p:sp>
      <p:sp>
        <p:nvSpPr>
          <p:cNvPr id="68611" name="Rectangle 3"/>
          <p:cNvSpPr>
            <a:spLocks noGrp="1" noChangeArrowheads="1"/>
          </p:cNvSpPr>
          <p:nvPr>
            <p:ph idx="1"/>
          </p:nvPr>
        </p:nvSpPr>
        <p:spPr/>
        <p:txBody>
          <a:bodyPr/>
          <a:lstStyle/>
          <a:p>
            <a:pPr eaLnBrk="1" hangingPunct="1"/>
            <a:r>
              <a:rPr lang="en-US" smtClean="0"/>
              <a:t>Jitter</a:t>
            </a:r>
          </a:p>
          <a:p>
            <a:pPr lvl="1" eaLnBrk="1" hangingPunct="1"/>
            <a:r>
              <a:rPr lang="en-US" smtClean="0"/>
              <a:t>This effect occurs when gaps between packets occur at durations greater than the packet interval</a:t>
            </a:r>
          </a:p>
          <a:p>
            <a:pPr lvl="1"/>
            <a:r>
              <a:rPr lang="en-US" smtClean="0"/>
              <a:t>Or the difference between when the packet should have arrived and when it actually did arrive</a:t>
            </a:r>
          </a:p>
          <a:p>
            <a:pPr lvl="1" eaLnBrk="1" hangingPunct="1"/>
            <a:r>
              <a:rPr lang="en-US" smtClean="0"/>
              <a:t>The effect is missing or garbled speech </a:t>
            </a:r>
          </a:p>
        </p:txBody>
      </p:sp>
      <p:sp>
        <p:nvSpPr>
          <p:cNvPr id="6861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861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199824C-F1C7-4D0C-B7A2-F49DDF2DA701}" type="slidenum">
              <a:rPr lang="en-US" smtClean="0">
                <a:latin typeface="Arial" charset="0"/>
              </a:rPr>
              <a:pPr/>
              <a:t>72</a:t>
            </a:fld>
            <a:endParaRPr lang="en-US" smtClean="0">
              <a:latin typeface="Arial"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pPr eaLnBrk="1" hangingPunct="1"/>
            <a:r>
              <a:rPr lang="en-US" smtClean="0"/>
              <a:t>Degraded Playback Quality </a:t>
            </a:r>
          </a:p>
        </p:txBody>
      </p:sp>
      <p:sp>
        <p:nvSpPr>
          <p:cNvPr id="69635" name="Content Placeholder 2"/>
          <p:cNvSpPr>
            <a:spLocks noGrp="1"/>
          </p:cNvSpPr>
          <p:nvPr>
            <p:ph idx="1"/>
          </p:nvPr>
        </p:nvSpPr>
        <p:spPr/>
        <p:txBody>
          <a:bodyPr/>
          <a:lstStyle/>
          <a:p>
            <a:pPr eaLnBrk="1" hangingPunct="1"/>
            <a:r>
              <a:rPr lang="en-US" smtClean="0"/>
              <a:t>Latency</a:t>
            </a:r>
          </a:p>
          <a:p>
            <a:pPr lvl="1" eaLnBrk="1" hangingPunct="1"/>
            <a:r>
              <a:rPr lang="en-US" smtClean="0"/>
              <a:t>The time it takes from the moment the caller speaks until the moment the listener hears what was spoken; the longer the lag, the more difficult the conversation becomes</a:t>
            </a:r>
          </a:p>
          <a:p>
            <a:pPr lvl="1"/>
            <a:r>
              <a:rPr lang="en-US" smtClean="0"/>
              <a:t>In a VOIP call there should not be more than 150 ms of delay</a:t>
            </a:r>
          </a:p>
          <a:p>
            <a:pPr lvl="1" eaLnBrk="1" hangingPunct="1"/>
            <a:r>
              <a:rPr lang="en-US" smtClean="0"/>
              <a:t>In the PSTN the lag is around 15 ms, which is practically imperceptible</a:t>
            </a:r>
          </a:p>
        </p:txBody>
      </p:sp>
      <p:sp>
        <p:nvSpPr>
          <p:cNvPr id="6963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6963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59B28F9-E186-464A-ABBE-A016A7F78CD3}" type="slidenum">
              <a:rPr lang="en-US" smtClean="0">
                <a:latin typeface="Arial" charset="0"/>
              </a:rPr>
              <a:pPr/>
              <a:t>73</a:t>
            </a:fld>
            <a:endParaRPr lang="en-US" smtClean="0">
              <a:latin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Degraded Playback Quality</a:t>
            </a:r>
          </a:p>
        </p:txBody>
      </p:sp>
      <p:sp>
        <p:nvSpPr>
          <p:cNvPr id="70659" name="Content Placeholder 2"/>
          <p:cNvSpPr>
            <a:spLocks noGrp="1"/>
          </p:cNvSpPr>
          <p:nvPr>
            <p:ph idx="1"/>
          </p:nvPr>
        </p:nvSpPr>
        <p:spPr/>
        <p:txBody>
          <a:bodyPr/>
          <a:lstStyle/>
          <a:p>
            <a:pPr lvl="1" eaLnBrk="1" hangingPunct="1"/>
            <a:r>
              <a:rPr lang="en-US" smtClean="0"/>
              <a:t>With Ethernet there is at least 20-50 ms of lag</a:t>
            </a:r>
          </a:p>
          <a:p>
            <a:pPr lvl="1" eaLnBrk="1" hangingPunct="1"/>
            <a:r>
              <a:rPr lang="en-US" smtClean="0"/>
              <a:t>On slow links like frame-relay, lag as great as 120 ms is common</a:t>
            </a:r>
          </a:p>
        </p:txBody>
      </p:sp>
      <p:sp>
        <p:nvSpPr>
          <p:cNvPr id="7066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06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7C25056-9982-407C-9ED1-54406E7AA557}" type="slidenum">
              <a:rPr lang="en-US" smtClean="0">
                <a:latin typeface="Arial" charset="0"/>
              </a:rPr>
              <a:pPr/>
              <a:t>74</a:t>
            </a:fld>
            <a:endParaRPr lang="en-US" smtClean="0">
              <a:latin typeface="Arial"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pPr eaLnBrk="1" hangingPunct="1"/>
            <a:r>
              <a:rPr lang="en-US" smtClean="0"/>
              <a:t>Degraded Playback Quality </a:t>
            </a:r>
          </a:p>
        </p:txBody>
      </p:sp>
      <p:sp>
        <p:nvSpPr>
          <p:cNvPr id="71683" name="Content Placeholder 2"/>
          <p:cNvSpPr>
            <a:spLocks noGrp="1"/>
          </p:cNvSpPr>
          <p:nvPr>
            <p:ph idx="1"/>
          </p:nvPr>
        </p:nvSpPr>
        <p:spPr/>
        <p:txBody>
          <a:bodyPr/>
          <a:lstStyle/>
          <a:p>
            <a:pPr eaLnBrk="1" hangingPunct="1"/>
            <a:r>
              <a:rPr lang="en-US" smtClean="0"/>
              <a:t>Packet loss</a:t>
            </a:r>
          </a:p>
          <a:p>
            <a:pPr lvl="1" eaLnBrk="1" hangingPunct="1"/>
            <a:r>
              <a:rPr lang="en-US" smtClean="0"/>
              <a:t>Packet loss is a fact of life</a:t>
            </a:r>
          </a:p>
          <a:p>
            <a:pPr lvl="1" eaLnBrk="1" hangingPunct="1"/>
            <a:r>
              <a:rPr lang="en-US" smtClean="0"/>
              <a:t>You will only be able to minimize, not completely eliminate, it </a:t>
            </a:r>
          </a:p>
          <a:p>
            <a:pPr lvl="1" eaLnBrk="1" hangingPunct="1"/>
            <a:r>
              <a:rPr lang="en-US" smtClean="0"/>
              <a:t>Highly compressed codecs like G.729 are at the greatest risk of quality degradation due to packet loss </a:t>
            </a:r>
          </a:p>
        </p:txBody>
      </p:sp>
      <p:sp>
        <p:nvSpPr>
          <p:cNvPr id="7168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168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34ED55A-AF9E-4A88-B69D-9B54F7CE0A87}" type="slidenum">
              <a:rPr lang="en-US" smtClean="0">
                <a:latin typeface="Arial" charset="0"/>
              </a:rPr>
              <a:pPr/>
              <a:t>75</a:t>
            </a:fld>
            <a:endParaRPr lang="en-US" smtClean="0">
              <a:latin typeface="Arial"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en-US" smtClean="0"/>
              <a:t>Call Paths </a:t>
            </a:r>
          </a:p>
        </p:txBody>
      </p:sp>
      <p:sp>
        <p:nvSpPr>
          <p:cNvPr id="72707" name="Rectangle 3"/>
          <p:cNvSpPr>
            <a:spLocks noGrp="1" noChangeArrowheads="1"/>
          </p:cNvSpPr>
          <p:nvPr>
            <p:ph idx="1"/>
          </p:nvPr>
        </p:nvSpPr>
        <p:spPr/>
        <p:txBody>
          <a:bodyPr/>
          <a:lstStyle/>
          <a:p>
            <a:pPr eaLnBrk="1" hangingPunct="1"/>
            <a:r>
              <a:rPr lang="en-US" smtClean="0"/>
              <a:t>The softPBX doesn't always sit in the call path</a:t>
            </a:r>
          </a:p>
          <a:p>
            <a:pPr eaLnBrk="1" hangingPunct="1"/>
            <a:r>
              <a:rPr lang="en-US" smtClean="0"/>
              <a:t>Most of the time it won’t</a:t>
            </a:r>
          </a:p>
          <a:p>
            <a:pPr eaLnBrk="1" hangingPunct="1"/>
            <a:r>
              <a:rPr lang="en-US" smtClean="0"/>
              <a:t>Signaling protocols allow endpoints to discover what codecs their peers support so that both endpoints will be using the same one</a:t>
            </a:r>
          </a:p>
        </p:txBody>
      </p:sp>
      <p:sp>
        <p:nvSpPr>
          <p:cNvPr id="7270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270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FFC94C8-71A7-4A46-9F56-41264AAEC914}" type="slidenum">
              <a:rPr lang="en-US" smtClean="0">
                <a:latin typeface="Arial" charset="0"/>
              </a:rPr>
              <a:pPr/>
              <a:t>76</a:t>
            </a:fld>
            <a:endParaRPr lang="en-US" smtClean="0">
              <a:latin typeface="Arial"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pPr eaLnBrk="1" hangingPunct="1"/>
            <a:r>
              <a:rPr lang="en-US" smtClean="0"/>
              <a:t>Call Paths</a:t>
            </a:r>
          </a:p>
        </p:txBody>
      </p:sp>
      <p:sp>
        <p:nvSpPr>
          <p:cNvPr id="73731" name="Content Placeholder 2"/>
          <p:cNvSpPr>
            <a:spLocks noGrp="1"/>
          </p:cNvSpPr>
          <p:nvPr>
            <p:ph idx="1"/>
          </p:nvPr>
        </p:nvSpPr>
        <p:spPr/>
        <p:txBody>
          <a:bodyPr/>
          <a:lstStyle/>
          <a:p>
            <a:pPr eaLnBrk="1" hangingPunct="1"/>
            <a:r>
              <a:rPr lang="en-US" smtClean="0"/>
              <a:t>Another purpose of signaling is to allow for multiple pathways through the voice network based on the capabilities of each endpoint and the preferences of the administrator</a:t>
            </a:r>
          </a:p>
          <a:p>
            <a:pPr eaLnBrk="1" hangingPunct="1"/>
            <a:r>
              <a:rPr lang="en-US" smtClean="0"/>
              <a:t>These pathways are known as call paths</a:t>
            </a:r>
          </a:p>
          <a:p>
            <a:pPr eaLnBrk="1" hangingPunct="1"/>
            <a:r>
              <a:rPr lang="en-US" smtClean="0"/>
              <a:t>An advantage of an independent call path is that there's less processing load incurred on the softPBX</a:t>
            </a:r>
          </a:p>
        </p:txBody>
      </p:sp>
      <p:sp>
        <p:nvSpPr>
          <p:cNvPr id="7373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37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A14F701-D1D7-42F1-8F08-8830FDCCDBB1}" type="slidenum">
              <a:rPr lang="en-US" smtClean="0">
                <a:latin typeface="Arial" charset="0"/>
              </a:rPr>
              <a:pPr/>
              <a:t>77</a:t>
            </a:fld>
            <a:endParaRPr lang="en-US" smtClean="0">
              <a:latin typeface="Arial"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r>
              <a:rPr lang="en-US" smtClean="0"/>
              <a:t>Call Paths</a:t>
            </a:r>
            <a:endParaRPr lang="en-US" sz="2000" smtClean="0"/>
          </a:p>
        </p:txBody>
      </p:sp>
      <p:sp>
        <p:nvSpPr>
          <p:cNvPr id="74755" name="Rectangle 3"/>
          <p:cNvSpPr>
            <a:spLocks noGrp="1" noChangeArrowheads="1"/>
          </p:cNvSpPr>
          <p:nvPr>
            <p:ph idx="1"/>
          </p:nvPr>
        </p:nvSpPr>
        <p:spPr/>
        <p:txBody>
          <a:bodyPr/>
          <a:lstStyle/>
          <a:p>
            <a:pPr eaLnBrk="1" hangingPunct="1"/>
            <a:r>
              <a:rPr lang="en-US" smtClean="0"/>
              <a:t>One disadvantage is that it's impossible to run centralized applications that deal with the sound stream in the call, like, say, a clandestine call-recording application</a:t>
            </a:r>
          </a:p>
          <a:p>
            <a:pPr eaLnBrk="1" hangingPunct="1"/>
            <a:r>
              <a:rPr lang="en-US" smtClean="0"/>
              <a:t>When transcoding is employed, the call path always crosses the softPBX or another gateway device that speaks all the necessary codecs </a:t>
            </a:r>
          </a:p>
        </p:txBody>
      </p:sp>
      <p:sp>
        <p:nvSpPr>
          <p:cNvPr id="7475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475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A4BF97F-8288-457B-9589-63E6F64D095B}" type="slidenum">
              <a:rPr lang="en-US" smtClean="0">
                <a:latin typeface="Arial" charset="0"/>
              </a:rPr>
              <a:pPr/>
              <a:t>78</a:t>
            </a:fld>
            <a:endParaRPr lang="en-US" smtClean="0">
              <a:latin typeface="Arial"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smtClean="0"/>
              <a:t>Call Paths</a:t>
            </a:r>
          </a:p>
        </p:txBody>
      </p:sp>
      <p:sp>
        <p:nvSpPr>
          <p:cNvPr id="75779" name="Content Placeholder 2"/>
          <p:cNvSpPr>
            <a:spLocks noGrp="1"/>
          </p:cNvSpPr>
          <p:nvPr>
            <p:ph idx="1"/>
          </p:nvPr>
        </p:nvSpPr>
        <p:spPr/>
        <p:txBody>
          <a:bodyPr/>
          <a:lstStyle/>
          <a:p>
            <a:pPr eaLnBrk="1" hangingPunct="1"/>
            <a:r>
              <a:rPr lang="en-US" smtClean="0"/>
              <a:t>Transcoding tends only to be used when a medium other than Ethernet is being used for connectivity, and a codec besides G.711 is employed for that leg of the call path</a:t>
            </a:r>
          </a:p>
        </p:txBody>
      </p:sp>
      <p:sp>
        <p:nvSpPr>
          <p:cNvPr id="7578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57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232EE36-6D3A-4E36-AA23-5E63CABCA5C0}" type="slidenum">
              <a:rPr lang="en-US" smtClean="0">
                <a:latin typeface="Arial" charset="0"/>
              </a:rPr>
              <a:pPr/>
              <a:t>79</a:t>
            </a:fld>
            <a:endParaRPr lang="en-US" smtClean="0">
              <a:latin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Voice Transmission</a:t>
            </a:r>
          </a:p>
        </p:txBody>
      </p:sp>
      <p:sp>
        <p:nvSpPr>
          <p:cNvPr id="11267" name="Content Placeholder 2"/>
          <p:cNvSpPr>
            <a:spLocks noGrp="1"/>
          </p:cNvSpPr>
          <p:nvPr>
            <p:ph idx="1"/>
          </p:nvPr>
        </p:nvSpPr>
        <p:spPr/>
        <p:txBody>
          <a:bodyPr/>
          <a:lstStyle/>
          <a:p>
            <a:pPr eaLnBrk="1" hangingPunct="1"/>
            <a:r>
              <a:rPr lang="en-US" smtClean="0"/>
              <a:t>It can be the complete virtualized transport that takes the mouth-to-ear analog signal and transports it over a great distance using networked software</a:t>
            </a:r>
          </a:p>
          <a:p>
            <a:pPr eaLnBrk="1" hangingPunct="1"/>
            <a:r>
              <a:rPr lang="en-US" smtClean="0"/>
              <a:t>There are several steps in the process of transmitting voice sounds over a channel</a:t>
            </a:r>
          </a:p>
        </p:txBody>
      </p:sp>
      <p:sp>
        <p:nvSpPr>
          <p:cNvPr id="112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12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253A335-42E5-40EC-BA02-F30E69C64E83}" type="slidenum">
              <a:rPr lang="en-US" smtClean="0">
                <a:latin typeface="Arial" charset="0"/>
              </a:rPr>
              <a:pPr/>
              <a:t>8</a:t>
            </a:fld>
            <a:endParaRPr lang="en-US" smtClean="0">
              <a:latin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eaLnBrk="1" hangingPunct="1"/>
            <a:r>
              <a:rPr lang="en-US" smtClean="0"/>
              <a:t>Silence Suppression </a:t>
            </a:r>
          </a:p>
        </p:txBody>
      </p:sp>
      <p:sp>
        <p:nvSpPr>
          <p:cNvPr id="76803" name="Rectangle 3"/>
          <p:cNvSpPr>
            <a:spLocks noGrp="1" noChangeArrowheads="1"/>
          </p:cNvSpPr>
          <p:nvPr>
            <p:ph idx="1"/>
          </p:nvPr>
        </p:nvSpPr>
        <p:spPr/>
        <p:txBody>
          <a:bodyPr/>
          <a:lstStyle/>
          <a:p>
            <a:pPr eaLnBrk="1" hangingPunct="1"/>
            <a:r>
              <a:rPr lang="en-US" smtClean="0"/>
              <a:t>When nobody is speaking, there's a great opportunity to save bandwidth, because during periods of silence, no sound data needs to be transmitted over the network</a:t>
            </a:r>
          </a:p>
          <a:p>
            <a:pPr eaLnBrk="1" hangingPunct="1"/>
            <a:r>
              <a:rPr lang="en-US" smtClean="0"/>
              <a:t>Several codecs have taken this idea to heart, such as </a:t>
            </a:r>
            <a:r>
              <a:rPr lang="en-US" sz="2800" smtClean="0"/>
              <a:t>GSM andG.723.1</a:t>
            </a:r>
          </a:p>
        </p:txBody>
      </p:sp>
      <p:sp>
        <p:nvSpPr>
          <p:cNvPr id="7680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680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838F286-AFC5-457C-8EFB-461B3251D0CA}" type="slidenum">
              <a:rPr lang="en-US" smtClean="0">
                <a:latin typeface="Arial" charset="0"/>
              </a:rPr>
              <a:pPr/>
              <a:t>80</a:t>
            </a:fld>
            <a:endParaRPr lang="en-US" smtClean="0">
              <a:latin typeface="Arial" charset="0"/>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pPr eaLnBrk="1" hangingPunct="1"/>
            <a:r>
              <a:rPr lang="en-US" smtClean="0"/>
              <a:t>Comfort Noise</a:t>
            </a:r>
          </a:p>
        </p:txBody>
      </p:sp>
      <p:sp>
        <p:nvSpPr>
          <p:cNvPr id="77827" name="Content Placeholder 2"/>
          <p:cNvSpPr>
            <a:spLocks noGrp="1"/>
          </p:cNvSpPr>
          <p:nvPr>
            <p:ph idx="1"/>
          </p:nvPr>
        </p:nvSpPr>
        <p:spPr/>
        <p:txBody>
          <a:bodyPr/>
          <a:lstStyle/>
          <a:p>
            <a:pPr eaLnBrk="1" hangingPunct="1"/>
            <a:r>
              <a:rPr lang="en-US" smtClean="0"/>
              <a:t>In order to create a seamless experience for the person listening to that silence, silence suppression is usually accompanied by comfort noise generation, or a small amount of white noise </a:t>
            </a:r>
          </a:p>
          <a:p>
            <a:pPr eaLnBrk="1" hangingPunct="1"/>
            <a:r>
              <a:rPr lang="en-US" smtClean="0"/>
              <a:t>Codec selection schemes are often based on bandwidth availability on different data links </a:t>
            </a:r>
          </a:p>
        </p:txBody>
      </p:sp>
      <p:sp>
        <p:nvSpPr>
          <p:cNvPr id="7782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78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B19BD14-7CA0-4022-8017-8C88918056F4}" type="slidenum">
              <a:rPr lang="en-US" smtClean="0">
                <a:latin typeface="Arial" charset="0"/>
              </a:rPr>
              <a:pPr/>
              <a:t>81</a:t>
            </a:fld>
            <a:endParaRPr lang="en-US" smtClean="0">
              <a:latin typeface="Arial"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smtClean="0"/>
              <a:t>Signaling Protocols</a:t>
            </a:r>
          </a:p>
        </p:txBody>
      </p:sp>
      <p:sp>
        <p:nvSpPr>
          <p:cNvPr id="78851" name="Content Placeholder 2"/>
          <p:cNvSpPr>
            <a:spLocks noGrp="1"/>
          </p:cNvSpPr>
          <p:nvPr>
            <p:ph idx="1"/>
          </p:nvPr>
        </p:nvSpPr>
        <p:spPr/>
        <p:txBody>
          <a:bodyPr/>
          <a:lstStyle/>
          <a:p>
            <a:r>
              <a:rPr lang="en-US" smtClean="0"/>
              <a:t>The mechanism for carrying a VoIP connection generally involves a series of signaling transactions between the endpoints and any gateways in between, culminating in two persistent media streams - one for each direction - that carry the actual conversation</a:t>
            </a:r>
          </a:p>
          <a:p>
            <a:r>
              <a:rPr lang="en-US" smtClean="0"/>
              <a:t>There are several protocols in existence to handle this</a:t>
            </a:r>
          </a:p>
        </p:txBody>
      </p:sp>
      <p:sp>
        <p:nvSpPr>
          <p:cNvPr id="7885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88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1C1E3A9-1906-4619-BDCC-A7913C64CE7C}" type="slidenum">
              <a:rPr lang="en-US" smtClean="0">
                <a:latin typeface="Arial" charset="0"/>
              </a:rPr>
              <a:pPr/>
              <a:t>82</a:t>
            </a:fld>
            <a:endParaRPr lang="en-US" smtClean="0">
              <a:latin typeface="Arial"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smtClean="0"/>
              <a:t>Signaling Protocols</a:t>
            </a:r>
          </a:p>
        </p:txBody>
      </p:sp>
      <p:sp>
        <p:nvSpPr>
          <p:cNvPr id="3" name="Content Placeholder 2"/>
          <p:cNvSpPr>
            <a:spLocks noGrp="1"/>
          </p:cNvSpPr>
          <p:nvPr>
            <p:ph idx="1"/>
          </p:nvPr>
        </p:nvSpPr>
        <p:spPr/>
        <p:txBody>
          <a:bodyPr/>
          <a:lstStyle/>
          <a:p>
            <a:pPr>
              <a:defRPr/>
            </a:pPr>
            <a:r>
              <a:rPr lang="en-US" dirty="0" smtClean="0"/>
              <a:t>These are</a:t>
            </a:r>
          </a:p>
          <a:p>
            <a:pPr lvl="1">
              <a:defRPr/>
            </a:pPr>
            <a:r>
              <a:rPr lang="en-US" dirty="0" smtClean="0"/>
              <a:t>Open Source</a:t>
            </a:r>
          </a:p>
          <a:p>
            <a:pPr lvl="2">
              <a:defRPr/>
            </a:pPr>
            <a:r>
              <a:rPr lang="en-US" dirty="0" smtClean="0"/>
              <a:t>IAX</a:t>
            </a:r>
          </a:p>
          <a:p>
            <a:pPr lvl="1">
              <a:defRPr/>
            </a:pPr>
            <a:r>
              <a:rPr lang="en-US" dirty="0" smtClean="0"/>
              <a:t>Standards Based</a:t>
            </a:r>
          </a:p>
          <a:p>
            <a:pPr lvl="2">
              <a:defRPr/>
            </a:pPr>
            <a:r>
              <a:rPr lang="en-US" dirty="0" smtClean="0"/>
              <a:t>SIP</a:t>
            </a:r>
          </a:p>
          <a:p>
            <a:pPr lvl="2">
              <a:defRPr/>
            </a:pPr>
            <a:r>
              <a:rPr lang="en-US" dirty="0" smtClean="0"/>
              <a:t>H.323</a:t>
            </a:r>
          </a:p>
          <a:p>
            <a:pPr lvl="2">
              <a:defRPr/>
            </a:pPr>
            <a:r>
              <a:rPr lang="en-US" dirty="0" smtClean="0"/>
              <a:t>MCSP</a:t>
            </a:r>
          </a:p>
          <a:p>
            <a:pPr lvl="1">
              <a:defRPr/>
            </a:pPr>
            <a:r>
              <a:rPr lang="en-US" dirty="0" smtClean="0"/>
              <a:t>Proprietary</a:t>
            </a:r>
          </a:p>
          <a:p>
            <a:pPr lvl="2">
              <a:defRPr/>
            </a:pPr>
            <a:r>
              <a:rPr lang="en-US" dirty="0" smtClean="0"/>
              <a:t>SCCP – Skinny</a:t>
            </a:r>
          </a:p>
          <a:p>
            <a:pPr lvl="2" indent="-285750">
              <a:buFontTx/>
              <a:buChar char="–"/>
              <a:defRPr/>
            </a:pPr>
            <a:r>
              <a:rPr lang="en-US" dirty="0" smtClean="0"/>
              <a:t>UNISTIM</a:t>
            </a:r>
          </a:p>
        </p:txBody>
      </p:sp>
      <p:sp>
        <p:nvSpPr>
          <p:cNvPr id="798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798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5F8386C-94C8-4F7F-87AC-047FC133E5BA}" type="slidenum">
              <a:rPr lang="en-US" smtClean="0">
                <a:latin typeface="Arial" charset="0"/>
              </a:rPr>
              <a:pPr/>
              <a:t>83</a:t>
            </a:fld>
            <a:endParaRPr lang="en-US" smtClean="0">
              <a:latin typeface="Arial" charset="0"/>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latin typeface="+mn-lt"/>
                <a:ea typeface="+mn-ea"/>
                <a:cs typeface="+mn-cs"/>
              </a:rPr>
              <a:t>IAX</a:t>
            </a:r>
            <a:endParaRPr lang="en-US" dirty="0"/>
          </a:p>
        </p:txBody>
      </p:sp>
      <p:sp>
        <p:nvSpPr>
          <p:cNvPr id="80899" name="Content Placeholder 2"/>
          <p:cNvSpPr>
            <a:spLocks noGrp="1"/>
          </p:cNvSpPr>
          <p:nvPr>
            <p:ph idx="1"/>
          </p:nvPr>
        </p:nvSpPr>
        <p:spPr/>
        <p:txBody>
          <a:bodyPr/>
          <a:lstStyle/>
          <a:p>
            <a:r>
              <a:rPr lang="en-US" smtClean="0"/>
              <a:t>IAX - Inter-Asterisk eXchange protocol</a:t>
            </a:r>
          </a:p>
          <a:p>
            <a:r>
              <a:rPr lang="en-US" smtClean="0"/>
              <a:t>This is pronounced a little oddly as eeks</a:t>
            </a:r>
          </a:p>
          <a:p>
            <a:r>
              <a:rPr lang="en-US" smtClean="0"/>
              <a:t>IAX protocol was developed by Digium to allow Asterisk servers to talk to each other</a:t>
            </a:r>
          </a:p>
          <a:p>
            <a:r>
              <a:rPr lang="en-US" smtClean="0"/>
              <a:t>IAX is not limited to Asterisk</a:t>
            </a:r>
          </a:p>
        </p:txBody>
      </p:sp>
      <p:sp>
        <p:nvSpPr>
          <p:cNvPr id="8090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09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3EEEDEE-B8B8-4E47-A4F0-5BAF2C847AB6}" type="slidenum">
              <a:rPr lang="en-US" smtClean="0">
                <a:latin typeface="Arial" charset="0"/>
              </a:rPr>
              <a:pPr/>
              <a:t>84</a:t>
            </a:fld>
            <a:endParaRPr lang="en-US" smtClean="0">
              <a:latin typeface="Arial" charset="0"/>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smtClean="0"/>
              <a:t>IAX</a:t>
            </a:r>
          </a:p>
        </p:txBody>
      </p:sp>
      <p:sp>
        <p:nvSpPr>
          <p:cNvPr id="81923" name="Content Placeholder 2"/>
          <p:cNvSpPr>
            <a:spLocks noGrp="1"/>
          </p:cNvSpPr>
          <p:nvPr>
            <p:ph idx="1"/>
          </p:nvPr>
        </p:nvSpPr>
        <p:spPr/>
        <p:txBody>
          <a:bodyPr/>
          <a:lstStyle/>
          <a:p>
            <a:r>
              <a:rPr lang="en-US" smtClean="0"/>
              <a:t>The standard is open for anyone to use, and it is supported by many other open source telecom projects, as well as by several hardware vendors</a:t>
            </a:r>
          </a:p>
          <a:p>
            <a:r>
              <a:rPr lang="en-US" smtClean="0"/>
              <a:t>IAX uses a single UDP port – 4569 - for both the channel signaling and media streams</a:t>
            </a:r>
          </a:p>
        </p:txBody>
      </p:sp>
      <p:sp>
        <p:nvSpPr>
          <p:cNvPr id="819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19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03399D0-BA64-4B08-BC25-EDC8913EE6E5}" type="slidenum">
              <a:rPr lang="en-US" smtClean="0">
                <a:latin typeface="Arial" charset="0"/>
              </a:rPr>
              <a:pPr/>
              <a:t>85</a:t>
            </a:fld>
            <a:endParaRPr lang="en-US" smtClean="0">
              <a:latin typeface="Arial" charset="0"/>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smtClean="0"/>
              <a:t>SIP</a:t>
            </a:r>
          </a:p>
        </p:txBody>
      </p:sp>
      <p:sp>
        <p:nvSpPr>
          <p:cNvPr id="82947" name="Content Placeholder 2"/>
          <p:cNvSpPr>
            <a:spLocks noGrp="1"/>
          </p:cNvSpPr>
          <p:nvPr>
            <p:ph idx="1"/>
          </p:nvPr>
        </p:nvSpPr>
        <p:spPr/>
        <p:txBody>
          <a:bodyPr/>
          <a:lstStyle/>
          <a:p>
            <a:r>
              <a:rPr lang="en-US" smtClean="0"/>
              <a:t>SIP - Session Initiation Protocol is the protocol of choice these days</a:t>
            </a:r>
          </a:p>
          <a:p>
            <a:r>
              <a:rPr lang="en-US" smtClean="0"/>
              <a:t>It has replaced H.323</a:t>
            </a:r>
          </a:p>
          <a:p>
            <a:r>
              <a:rPr lang="en-US" smtClean="0"/>
              <a:t>The premise of SIP is that each end of a connection is a peer</a:t>
            </a:r>
          </a:p>
          <a:p>
            <a:r>
              <a:rPr lang="en-US" smtClean="0"/>
              <a:t>The protocol negotiates capabilities between them</a:t>
            </a:r>
          </a:p>
        </p:txBody>
      </p:sp>
      <p:sp>
        <p:nvSpPr>
          <p:cNvPr id="8294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29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7F9D6B2-B080-4E3C-9F7E-3B5D704A5765}" type="slidenum">
              <a:rPr lang="en-US" smtClean="0">
                <a:latin typeface="Arial" charset="0"/>
              </a:rPr>
              <a:pPr/>
              <a:t>86</a:t>
            </a:fld>
            <a:endParaRPr lang="en-US" smtClean="0">
              <a:latin typeface="Arial" charset="0"/>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smtClean="0"/>
              <a:t>SIP</a:t>
            </a:r>
          </a:p>
        </p:txBody>
      </p:sp>
      <p:sp>
        <p:nvSpPr>
          <p:cNvPr id="83971" name="Content Placeholder 2"/>
          <p:cNvSpPr>
            <a:spLocks noGrp="1"/>
          </p:cNvSpPr>
          <p:nvPr>
            <p:ph idx="1"/>
          </p:nvPr>
        </p:nvSpPr>
        <p:spPr/>
        <p:txBody>
          <a:bodyPr/>
          <a:lstStyle/>
          <a:p>
            <a:r>
              <a:rPr lang="en-US" smtClean="0"/>
              <a:t>What makes SIP compelling is that it is a relatively simple protocol, with a syntax similar to that of other familiar protocols such as HTTP and SMTP</a:t>
            </a:r>
          </a:p>
          <a:p>
            <a:r>
              <a:rPr lang="en-US" smtClean="0"/>
              <a:t>SIP is an application-layer signaling protocol that uses port 5060 for communications</a:t>
            </a:r>
          </a:p>
          <a:p>
            <a:r>
              <a:rPr lang="en-US" smtClean="0"/>
              <a:t>SIP can be transported with either the UDP or TCP transport-layer protocols</a:t>
            </a:r>
          </a:p>
        </p:txBody>
      </p:sp>
      <p:sp>
        <p:nvSpPr>
          <p:cNvPr id="8397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39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BA3755B3-1BAE-4970-9072-9F10DCE0433A}" type="slidenum">
              <a:rPr lang="en-US" smtClean="0">
                <a:latin typeface="Arial" charset="0"/>
              </a:rPr>
              <a:pPr/>
              <a:t>87</a:t>
            </a:fld>
            <a:endParaRPr lang="en-US" smtClean="0">
              <a:latin typeface="Arial" charset="0"/>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smtClean="0"/>
              <a:t>SIP</a:t>
            </a:r>
          </a:p>
        </p:txBody>
      </p:sp>
      <p:sp>
        <p:nvSpPr>
          <p:cNvPr id="84995" name="Content Placeholder 2"/>
          <p:cNvSpPr>
            <a:spLocks noGrp="1"/>
          </p:cNvSpPr>
          <p:nvPr>
            <p:ph idx="1"/>
          </p:nvPr>
        </p:nvSpPr>
        <p:spPr/>
        <p:txBody>
          <a:bodyPr/>
          <a:lstStyle/>
          <a:p>
            <a:r>
              <a:rPr lang="en-US" smtClean="0"/>
              <a:t>But it always uses UDP as TCP would make no sense for this type of traffic</a:t>
            </a:r>
          </a:p>
          <a:p>
            <a:r>
              <a:rPr lang="en-US" smtClean="0"/>
              <a:t>SIP is used to establish, modify, and terminate multimedia sessions such as Internet telephony calls.</a:t>
            </a:r>
          </a:p>
          <a:p>
            <a:r>
              <a:rPr lang="en-US" smtClean="0"/>
              <a:t>SIP does not transport media, such as voice, between endpoints</a:t>
            </a:r>
          </a:p>
        </p:txBody>
      </p:sp>
      <p:sp>
        <p:nvSpPr>
          <p:cNvPr id="8499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49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EC195EE1-0154-4EC2-A02C-F24EEA889946}" type="slidenum">
              <a:rPr lang="en-US" smtClean="0">
                <a:latin typeface="Arial" charset="0"/>
              </a:rPr>
              <a:pPr/>
              <a:t>88</a:t>
            </a:fld>
            <a:endParaRPr lang="en-US" smtClean="0">
              <a:latin typeface="Arial" charset="0"/>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smtClean="0"/>
              <a:t>SIP</a:t>
            </a:r>
          </a:p>
        </p:txBody>
      </p:sp>
      <p:sp>
        <p:nvSpPr>
          <p:cNvPr id="86019" name="Content Placeholder 2"/>
          <p:cNvSpPr>
            <a:spLocks noGrp="1"/>
          </p:cNvSpPr>
          <p:nvPr>
            <p:ph idx="1"/>
          </p:nvPr>
        </p:nvSpPr>
        <p:spPr/>
        <p:txBody>
          <a:bodyPr/>
          <a:lstStyle/>
          <a:p>
            <a:r>
              <a:rPr lang="en-US" smtClean="0"/>
              <a:t>RTP - Real-time Transport Protocol is used for this</a:t>
            </a:r>
          </a:p>
          <a:p>
            <a:r>
              <a:rPr lang="en-US" smtClean="0"/>
              <a:t>RTP uses high-numbered, unprivileged ports in Asterisk from 10,000 through 20,000</a:t>
            </a:r>
          </a:p>
          <a:p>
            <a:r>
              <a:rPr lang="en-US" smtClean="0"/>
              <a:t>For example</a:t>
            </a:r>
          </a:p>
        </p:txBody>
      </p:sp>
      <p:sp>
        <p:nvSpPr>
          <p:cNvPr id="860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60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126B592-98F9-4337-BDF9-FD31C5837387}" type="slidenum">
              <a:rPr lang="en-US" smtClean="0">
                <a:latin typeface="Arial" charset="0"/>
              </a:rPr>
              <a:pPr/>
              <a:t>89</a:t>
            </a:fld>
            <a:endParaRPr lang="en-US"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Voice Transmission</a:t>
            </a:r>
          </a:p>
        </p:txBody>
      </p:sp>
      <p:sp>
        <p:nvSpPr>
          <p:cNvPr id="12291" name="Content Placeholder 2"/>
          <p:cNvSpPr>
            <a:spLocks noGrp="1"/>
          </p:cNvSpPr>
          <p:nvPr>
            <p:ph idx="1"/>
          </p:nvPr>
        </p:nvSpPr>
        <p:spPr/>
        <p:txBody>
          <a:bodyPr/>
          <a:lstStyle/>
          <a:p>
            <a:pPr eaLnBrk="1" hangingPunct="1"/>
            <a:r>
              <a:rPr lang="en-US" smtClean="0"/>
              <a:t>These include</a:t>
            </a:r>
          </a:p>
          <a:p>
            <a:pPr lvl="1" eaLnBrk="1" hangingPunct="1"/>
            <a:r>
              <a:rPr lang="en-US" smtClean="0"/>
              <a:t>Sampling</a:t>
            </a:r>
          </a:p>
          <a:p>
            <a:pPr lvl="1" eaLnBrk="1" hangingPunct="1"/>
            <a:r>
              <a:rPr lang="en-US" smtClean="0"/>
              <a:t>Digitizing</a:t>
            </a:r>
          </a:p>
          <a:p>
            <a:pPr lvl="1" eaLnBrk="1" hangingPunct="1"/>
            <a:r>
              <a:rPr lang="en-US" smtClean="0"/>
              <a:t>Encoding</a:t>
            </a:r>
          </a:p>
          <a:p>
            <a:pPr lvl="1" eaLnBrk="1" hangingPunct="1"/>
            <a:r>
              <a:rPr lang="en-US" smtClean="0"/>
              <a:t>Transport</a:t>
            </a:r>
          </a:p>
          <a:p>
            <a:pPr lvl="1" eaLnBrk="1" hangingPunct="1"/>
            <a:r>
              <a:rPr lang="en-US" smtClean="0"/>
              <a:t>Decoding</a:t>
            </a:r>
          </a:p>
          <a:p>
            <a:pPr lvl="1" eaLnBrk="1" hangingPunct="1"/>
            <a:r>
              <a:rPr lang="en-US" smtClean="0"/>
              <a:t>Playback</a:t>
            </a:r>
          </a:p>
        </p:txBody>
      </p:sp>
      <p:sp>
        <p:nvSpPr>
          <p:cNvPr id="122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122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2FEF7CC-0D0C-4168-BF98-1BECF350EBCD}" type="slidenum">
              <a:rPr lang="en-US" smtClean="0">
                <a:latin typeface="Arial" charset="0"/>
              </a:rPr>
              <a:pPr/>
              <a:t>9</a:t>
            </a:fld>
            <a:endParaRPr lang="en-US" smtClean="0">
              <a:latin typeface="Arial" charset="0"/>
            </a:endParaRPr>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smtClean="0"/>
              <a:t>SIP</a:t>
            </a:r>
          </a:p>
        </p:txBody>
      </p:sp>
      <p:sp>
        <p:nvSpPr>
          <p:cNvPr id="87043" name="Content Placeholder 2"/>
          <p:cNvSpPr>
            <a:spLocks noGrp="1"/>
          </p:cNvSpPr>
          <p:nvPr>
            <p:ph idx="1"/>
          </p:nvPr>
        </p:nvSpPr>
        <p:spPr/>
        <p:txBody>
          <a:bodyPr/>
          <a:lstStyle/>
          <a:p>
            <a:endParaRPr lang="en-US" smtClean="0"/>
          </a:p>
        </p:txBody>
      </p:sp>
      <p:sp>
        <p:nvSpPr>
          <p:cNvPr id="8704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70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1BE478D-0625-4714-8A2F-009C954D5392}" type="slidenum">
              <a:rPr lang="en-US" smtClean="0">
                <a:latin typeface="Arial" charset="0"/>
              </a:rPr>
              <a:pPr/>
              <a:t>90</a:t>
            </a:fld>
            <a:endParaRPr lang="en-US" smtClean="0">
              <a:latin typeface="Arial" charset="0"/>
            </a:endParaRPr>
          </a:p>
        </p:txBody>
      </p:sp>
      <p:pic>
        <p:nvPicPr>
          <p:cNvPr id="87046" name="Picture 2"/>
          <p:cNvPicPr>
            <a:picLocks noChangeAspect="1" noChangeArrowheads="1"/>
          </p:cNvPicPr>
          <p:nvPr/>
        </p:nvPicPr>
        <p:blipFill>
          <a:blip r:embed="rId2">
            <a:extLst>
              <a:ext uri="{28A0092B-C50C-407E-A947-70E740481C1C}">
                <a14:useLocalDpi xmlns:a14="http://schemas.microsoft.com/office/drawing/2010/main" val="0"/>
              </a:ext>
            </a:extLst>
          </a:blip>
          <a:srcRect l="22812" t="47179" r="21094" b="10503"/>
          <a:stretch>
            <a:fillRect/>
          </a:stretch>
        </p:blipFill>
        <p:spPr bwMode="auto">
          <a:xfrm>
            <a:off x="457200" y="1676400"/>
            <a:ext cx="8207375" cy="3086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smtClean="0"/>
              <a:t>H.323</a:t>
            </a:r>
          </a:p>
        </p:txBody>
      </p:sp>
      <p:sp>
        <p:nvSpPr>
          <p:cNvPr id="88067" name="Content Placeholder 2"/>
          <p:cNvSpPr>
            <a:spLocks noGrp="1"/>
          </p:cNvSpPr>
          <p:nvPr>
            <p:ph idx="1"/>
          </p:nvPr>
        </p:nvSpPr>
        <p:spPr/>
        <p:txBody>
          <a:bodyPr/>
          <a:lstStyle/>
          <a:p>
            <a:r>
              <a:rPr lang="en-US" smtClean="0"/>
              <a:t>H.323 was developed by the ITU - International Telecommunication Union as an IP transport mechanism for videoconferencing</a:t>
            </a:r>
          </a:p>
          <a:p>
            <a:r>
              <a:rPr lang="en-US" smtClean="0"/>
              <a:t>It is widely used in IP-based video-conferencing equipment</a:t>
            </a:r>
          </a:p>
          <a:p>
            <a:r>
              <a:rPr lang="en-US" smtClean="0"/>
              <a:t>H.323 has been replaced in VOIP by IAX and SIP</a:t>
            </a:r>
          </a:p>
        </p:txBody>
      </p:sp>
      <p:sp>
        <p:nvSpPr>
          <p:cNvPr id="88068"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806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4FD67A6-D980-4336-8ED5-F931C1444272}" type="slidenum">
              <a:rPr lang="en-US" smtClean="0">
                <a:latin typeface="Arial" charset="0"/>
              </a:rPr>
              <a:pPr/>
              <a:t>91</a:t>
            </a:fld>
            <a:endParaRPr lang="en-US" smtClean="0">
              <a:latin typeface="Arial" charset="0"/>
            </a:endParaRP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latin typeface="+mn-lt"/>
                <a:ea typeface="+mn-ea"/>
                <a:cs typeface="+mn-cs"/>
              </a:rPr>
              <a:t>MGCP</a:t>
            </a:r>
            <a:endParaRPr lang="en-US" dirty="0"/>
          </a:p>
        </p:txBody>
      </p:sp>
      <p:sp>
        <p:nvSpPr>
          <p:cNvPr id="89091" name="Content Placeholder 2"/>
          <p:cNvSpPr>
            <a:spLocks noGrp="1"/>
          </p:cNvSpPr>
          <p:nvPr>
            <p:ph idx="1"/>
          </p:nvPr>
        </p:nvSpPr>
        <p:spPr/>
        <p:txBody>
          <a:bodyPr/>
          <a:lstStyle/>
          <a:p>
            <a:r>
              <a:rPr lang="en-US" smtClean="0"/>
              <a:t>MGCP - Media Gateway Control Protocol is an IETF protocol</a:t>
            </a:r>
          </a:p>
          <a:p>
            <a:r>
              <a:rPr lang="en-US" smtClean="0"/>
              <a:t>It is losing ground to protocols such as SIP and IAX as well</a:t>
            </a:r>
          </a:p>
        </p:txBody>
      </p:sp>
      <p:sp>
        <p:nvSpPr>
          <p:cNvPr id="89092"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8909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5D3575B-0F01-4191-AAA7-E9D4977BAF6B}" type="slidenum">
              <a:rPr lang="en-US" smtClean="0">
                <a:latin typeface="Arial" charset="0"/>
              </a:rPr>
              <a:pPr/>
              <a:t>92</a:t>
            </a:fld>
            <a:endParaRPr lang="en-US" smtClean="0">
              <a:latin typeface="Arial" charset="0"/>
            </a:endParaRP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latin typeface="+mn-lt"/>
                <a:ea typeface="+mn-ea"/>
                <a:cs typeface="+mn-cs"/>
              </a:rPr>
              <a:t>SCCP - Skinny</a:t>
            </a:r>
            <a:endParaRPr lang="en-US" dirty="0"/>
          </a:p>
        </p:txBody>
      </p:sp>
      <p:sp>
        <p:nvSpPr>
          <p:cNvPr id="90115" name="Content Placeholder 2"/>
          <p:cNvSpPr>
            <a:spLocks noGrp="1"/>
          </p:cNvSpPr>
          <p:nvPr>
            <p:ph idx="1"/>
          </p:nvPr>
        </p:nvSpPr>
        <p:spPr/>
        <p:txBody>
          <a:bodyPr/>
          <a:lstStyle/>
          <a:p>
            <a:r>
              <a:rPr lang="en-US" smtClean="0"/>
              <a:t>SCCP - Skinny Client Control Protocol is proprietary to Cisco VoIP equipment</a:t>
            </a:r>
          </a:p>
          <a:p>
            <a:r>
              <a:rPr lang="en-US" smtClean="0"/>
              <a:t>Cisco is supposed to be moving away from this to SIP</a:t>
            </a:r>
          </a:p>
        </p:txBody>
      </p:sp>
      <p:sp>
        <p:nvSpPr>
          <p:cNvPr id="9011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901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DF1DB530-C80C-494F-B137-7789956CB042}" type="slidenum">
              <a:rPr lang="en-US" smtClean="0">
                <a:latin typeface="Arial" charset="0"/>
              </a:rPr>
              <a:pPr/>
              <a:t>93</a:t>
            </a:fld>
            <a:endParaRPr lang="en-US" smtClean="0">
              <a:latin typeface="Arial" charset="0"/>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solidFill>
                  <a:schemeClr val="tx1"/>
                </a:solidFill>
                <a:latin typeface="+mn-lt"/>
                <a:ea typeface="+mn-ea"/>
                <a:cs typeface="+mn-cs"/>
              </a:rPr>
              <a:t>UNISTIM</a:t>
            </a:r>
            <a:endParaRPr lang="en-US" dirty="0"/>
          </a:p>
        </p:txBody>
      </p:sp>
      <p:sp>
        <p:nvSpPr>
          <p:cNvPr id="91139" name="Content Placeholder 2"/>
          <p:cNvSpPr>
            <a:spLocks noGrp="1"/>
          </p:cNvSpPr>
          <p:nvPr>
            <p:ph idx="1"/>
          </p:nvPr>
        </p:nvSpPr>
        <p:spPr/>
        <p:txBody>
          <a:bodyPr/>
          <a:lstStyle/>
          <a:p>
            <a:r>
              <a:rPr lang="en-US" dirty="0" smtClean="0"/>
              <a:t>Nortel’s proprietary VoIP protocol is </a:t>
            </a:r>
            <a:r>
              <a:rPr lang="en-US" dirty="0" smtClean="0"/>
              <a:t>UNISTIM</a:t>
            </a:r>
          </a:p>
        </p:txBody>
      </p:sp>
      <p:sp>
        <p:nvSpPr>
          <p:cNvPr id="9114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mtClean="0">
                <a:latin typeface="Arial" charset="0"/>
              </a:rPr>
              <a:t>Copyright 2012-2013 Kenneth M. Chipps Ph.D. www.chipps.com</a:t>
            </a:r>
            <a:endParaRPr lang="en-US" smtClean="0">
              <a:latin typeface="Arial" charset="0"/>
            </a:endParaRPr>
          </a:p>
        </p:txBody>
      </p:sp>
      <p:sp>
        <p:nvSpPr>
          <p:cNvPr id="911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6B2730F-F84F-4AB5-943C-1B93C1122E21}" type="slidenum">
              <a:rPr lang="en-US" smtClean="0">
                <a:latin typeface="Arial" charset="0"/>
              </a:rPr>
              <a:pPr/>
              <a:t>94</a:t>
            </a:fld>
            <a:endParaRPr lang="en-US" smtClean="0">
              <a:latin typeface="Arial" charset="0"/>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t>Some of the RTP and RTCP detail is copied from Official Cert Guide CCNA Voice and </a:t>
            </a:r>
            <a:r>
              <a:rPr lang="en-US" dirty="0" err="1" smtClean="0"/>
              <a:t>Cioara</a:t>
            </a:r>
            <a:r>
              <a:rPr lang="en-US" dirty="0" smtClean="0"/>
              <a:t> and Valentine</a:t>
            </a:r>
            <a:endParaRPr lang="en-US" dirty="0"/>
          </a:p>
        </p:txBody>
      </p:sp>
      <p:sp>
        <p:nvSpPr>
          <p:cNvPr id="4" name="Footer Placeholder 3"/>
          <p:cNvSpPr>
            <a:spLocks noGrp="1"/>
          </p:cNvSpPr>
          <p:nvPr>
            <p:ph type="ftr" sz="quarter" idx="11"/>
          </p:nvPr>
        </p:nvSpPr>
        <p:spPr/>
        <p:txBody>
          <a:bodyPr/>
          <a:lstStyle/>
          <a:p>
            <a:pPr>
              <a:defRPr/>
            </a:pPr>
            <a:r>
              <a:rPr lang="en-US" smtClean="0"/>
              <a:t>Copyright 2012-2013 Kenneth M. Chipps Ph.D. www.chipps.com</a:t>
            </a:r>
            <a:endParaRPr lang="en-US"/>
          </a:p>
        </p:txBody>
      </p:sp>
      <p:sp>
        <p:nvSpPr>
          <p:cNvPr id="5" name="Slide Number Placeholder 4"/>
          <p:cNvSpPr>
            <a:spLocks noGrp="1"/>
          </p:cNvSpPr>
          <p:nvPr>
            <p:ph type="sldNum" sz="quarter" idx="12"/>
          </p:nvPr>
        </p:nvSpPr>
        <p:spPr/>
        <p:txBody>
          <a:bodyPr/>
          <a:lstStyle/>
          <a:p>
            <a:pPr>
              <a:defRPr/>
            </a:pPr>
            <a:fld id="{53BB0FE9-653D-4993-9281-7C8B2E4C0205}" type="slidenum">
              <a:rPr lang="en-US" smtClean="0"/>
              <a:pPr>
                <a:defRPr/>
              </a:pPr>
              <a:t>95</a:t>
            </a:fld>
            <a:endParaRPr lang="en-US" dirty="0"/>
          </a:p>
        </p:txBody>
      </p:sp>
    </p:spTree>
    <p:extLst>
      <p:ext uri="{BB962C8B-B14F-4D97-AF65-F5344CB8AC3E}">
        <p14:creationId xmlns:p14="http://schemas.microsoft.com/office/powerpoint/2010/main" val="674667843"/>
      </p:ext>
    </p:extLst>
  </p:cSld>
  <p:clrMapOvr>
    <a:masterClrMapping/>
  </p:clrMapOvr>
</p:sld>
</file>

<file path=ppt/theme/theme1.xml><?xml version="1.0" encoding="utf-8"?>
<a:theme xmlns:a="http://schemas.openxmlformats.org/drawingml/2006/main" name="Chipps">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Chipps</Template>
  <TotalTime>1039</TotalTime>
  <Words>4381</Words>
  <Application>Microsoft Office PowerPoint</Application>
  <PresentationFormat>On-screen Show (4:3)</PresentationFormat>
  <Paragraphs>519</Paragraphs>
  <Slides>95</Slides>
  <Notes>0</Notes>
  <HiddenSlides>0</HiddenSlides>
  <MMClips>0</MMClips>
  <ScaleCrop>false</ScaleCrop>
  <HeadingPairs>
    <vt:vector size="4" baseType="variant">
      <vt:variant>
        <vt:lpstr>Theme</vt:lpstr>
      </vt:variant>
      <vt:variant>
        <vt:i4>1</vt:i4>
      </vt:variant>
      <vt:variant>
        <vt:lpstr>Slide Titles</vt:lpstr>
      </vt:variant>
      <vt:variant>
        <vt:i4>95</vt:i4>
      </vt:variant>
    </vt:vector>
  </HeadingPairs>
  <TitlesOfParts>
    <vt:vector size="96" baseType="lpstr">
      <vt:lpstr>Chipps</vt:lpstr>
      <vt:lpstr>NETW-250 VOIP How It Works Last Update 2013.03.07 1.1.0</vt:lpstr>
      <vt:lpstr>VOIP </vt:lpstr>
      <vt:lpstr>VOIP</vt:lpstr>
      <vt:lpstr>VOIP</vt:lpstr>
      <vt:lpstr>VOIP Infrastructure</vt:lpstr>
      <vt:lpstr>Call Management</vt:lpstr>
      <vt:lpstr>Voice Transmission</vt:lpstr>
      <vt:lpstr>Voice Transmission</vt:lpstr>
      <vt:lpstr>Voice Transmission</vt:lpstr>
      <vt:lpstr>Sampling and Digitizing </vt:lpstr>
      <vt:lpstr>Sampling and Digitizing </vt:lpstr>
      <vt:lpstr>Sampling and Digitizing </vt:lpstr>
      <vt:lpstr>Sampling and Digitizing </vt:lpstr>
      <vt:lpstr>The 64 kbps Channel </vt:lpstr>
      <vt:lpstr>The 64 kbps Channel </vt:lpstr>
      <vt:lpstr>Framing </vt:lpstr>
      <vt:lpstr>Digital V Packet Based </vt:lpstr>
      <vt:lpstr>Multiplexing </vt:lpstr>
      <vt:lpstr>Multiplexing</vt:lpstr>
      <vt:lpstr>Compression </vt:lpstr>
      <vt:lpstr>Compression</vt:lpstr>
      <vt:lpstr>Compression</vt:lpstr>
      <vt:lpstr>Codecs</vt:lpstr>
      <vt:lpstr>Codecs</vt:lpstr>
      <vt:lpstr>Codecs</vt:lpstr>
      <vt:lpstr>Codecs</vt:lpstr>
      <vt:lpstr>Codecs</vt:lpstr>
      <vt:lpstr>Codecs</vt:lpstr>
      <vt:lpstr>Cisco</vt:lpstr>
      <vt:lpstr>G.711</vt:lpstr>
      <vt:lpstr>G.711</vt:lpstr>
      <vt:lpstr>G.726</vt:lpstr>
      <vt:lpstr>G.729A</vt:lpstr>
      <vt:lpstr>G.729A</vt:lpstr>
      <vt:lpstr>GSM</vt:lpstr>
      <vt:lpstr>GSM</vt:lpstr>
      <vt:lpstr>iLBC</vt:lpstr>
      <vt:lpstr>Speex</vt:lpstr>
      <vt:lpstr>Speex</vt:lpstr>
      <vt:lpstr>G.722</vt:lpstr>
      <vt:lpstr>Codecs </vt:lpstr>
      <vt:lpstr>Transcoding </vt:lpstr>
      <vt:lpstr>Transcoding</vt:lpstr>
      <vt:lpstr>Codec Packet Rates </vt:lpstr>
      <vt:lpstr>Codec Packet Rates </vt:lpstr>
      <vt:lpstr>Codec Packet Rates</vt:lpstr>
      <vt:lpstr>Codec Packet Rates</vt:lpstr>
      <vt:lpstr>Codec Packet Rates</vt:lpstr>
      <vt:lpstr>Codec Packet Rates</vt:lpstr>
      <vt:lpstr>Codec Packet Rates</vt:lpstr>
      <vt:lpstr>Codec Packet Rates</vt:lpstr>
      <vt:lpstr>Codec Packet Rates</vt:lpstr>
      <vt:lpstr>Codec Packet Rates</vt:lpstr>
      <vt:lpstr>The T1 Carrier v VOIP </vt:lpstr>
      <vt:lpstr>The T1 Carrier v VOIP </vt:lpstr>
      <vt:lpstr>The T1 Carrier v VOIP</vt:lpstr>
      <vt:lpstr>Voice Packet Structure </vt:lpstr>
      <vt:lpstr>RTP</vt:lpstr>
      <vt:lpstr>RTP</vt:lpstr>
      <vt:lpstr>RTP</vt:lpstr>
      <vt:lpstr>RTCP</vt:lpstr>
      <vt:lpstr>RTCP</vt:lpstr>
      <vt:lpstr>RTCP</vt:lpstr>
      <vt:lpstr>RTCP</vt:lpstr>
      <vt:lpstr>RTCP</vt:lpstr>
      <vt:lpstr>RTCP</vt:lpstr>
      <vt:lpstr>RTP and RTCP</vt:lpstr>
      <vt:lpstr>Ethernet </vt:lpstr>
      <vt:lpstr>Ethernet</vt:lpstr>
      <vt:lpstr>Ethernet</vt:lpstr>
      <vt:lpstr>Ethernet</vt:lpstr>
      <vt:lpstr>Degraded Playback Quality </vt:lpstr>
      <vt:lpstr>Degraded Playback Quality </vt:lpstr>
      <vt:lpstr>Degraded Playback Quality</vt:lpstr>
      <vt:lpstr>Degraded Playback Quality </vt:lpstr>
      <vt:lpstr>Call Paths </vt:lpstr>
      <vt:lpstr>Call Paths</vt:lpstr>
      <vt:lpstr>Call Paths</vt:lpstr>
      <vt:lpstr>Call Paths</vt:lpstr>
      <vt:lpstr>Silence Suppression </vt:lpstr>
      <vt:lpstr>Comfort Noise</vt:lpstr>
      <vt:lpstr>Signaling Protocols</vt:lpstr>
      <vt:lpstr>Signaling Protocols</vt:lpstr>
      <vt:lpstr>IAX</vt:lpstr>
      <vt:lpstr>IAX</vt:lpstr>
      <vt:lpstr>SIP</vt:lpstr>
      <vt:lpstr>SIP</vt:lpstr>
      <vt:lpstr>SIP</vt:lpstr>
      <vt:lpstr>SIP</vt:lpstr>
      <vt:lpstr>SIP</vt:lpstr>
      <vt:lpstr>H.323</vt:lpstr>
      <vt:lpstr>MGCP</vt:lpstr>
      <vt:lpstr>SCCP - Skinny</vt:lpstr>
      <vt:lpstr>UNISTIM</vt:lpstr>
      <vt:lpstr>Sources</vt:lpstr>
    </vt:vector>
  </TitlesOfParts>
  <Company>Devry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VOIP How It Works</dc:title>
  <dc:creator>Kenneth M. Chipps Ph.D.</dc:creator>
  <cp:lastModifiedBy>Kenneth M. Chipps Ph.D.</cp:lastModifiedBy>
  <cp:revision>73</cp:revision>
  <dcterms:created xsi:type="dcterms:W3CDTF">2007-09-10T21:08:36Z</dcterms:created>
  <dcterms:modified xsi:type="dcterms:W3CDTF">2013-03-08T02:16:31Z</dcterms:modified>
</cp:coreProperties>
</file>