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2"/>
  </p:notesMasterIdLst>
  <p:sldIdLst>
    <p:sldId id="277" r:id="rId2"/>
    <p:sldId id="291" r:id="rId3"/>
    <p:sldId id="292" r:id="rId4"/>
    <p:sldId id="296" r:id="rId5"/>
    <p:sldId id="297" r:id="rId6"/>
    <p:sldId id="298" r:id="rId7"/>
    <p:sldId id="299" r:id="rId8"/>
    <p:sldId id="300" r:id="rId9"/>
    <p:sldId id="295" r:id="rId10"/>
    <p:sldId id="293" r:id="rId11"/>
    <p:sldId id="257" r:id="rId12"/>
    <p:sldId id="258" r:id="rId13"/>
    <p:sldId id="278" r:id="rId14"/>
    <p:sldId id="279" r:id="rId15"/>
    <p:sldId id="261" r:id="rId16"/>
    <p:sldId id="281" r:id="rId17"/>
    <p:sldId id="262" r:id="rId18"/>
    <p:sldId id="263" r:id="rId19"/>
    <p:sldId id="282" r:id="rId20"/>
    <p:sldId id="264" r:id="rId21"/>
    <p:sldId id="283" r:id="rId22"/>
    <p:sldId id="265" r:id="rId23"/>
    <p:sldId id="284" r:id="rId24"/>
    <p:sldId id="266" r:id="rId25"/>
    <p:sldId id="285" r:id="rId26"/>
    <p:sldId id="272" r:id="rId27"/>
    <p:sldId id="273" r:id="rId28"/>
    <p:sldId id="287" r:id="rId29"/>
    <p:sldId id="274" r:id="rId30"/>
    <p:sldId id="288"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441" autoAdjust="0"/>
  </p:normalViewPr>
  <p:slideViewPr>
    <p:cSldViewPr>
      <p:cViewPr varScale="1">
        <p:scale>
          <a:sx n="52" d="100"/>
          <a:sy n="52" d="100"/>
        </p:scale>
        <p:origin x="-948" y="-102"/>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cs typeface="+mn-cs"/>
              </a:defRPr>
            </a:lvl1pPr>
          </a:lstStyle>
          <a:p>
            <a:pPr>
              <a:defRPr/>
            </a:pPr>
            <a:fld id="{C5188719-0B49-4CCC-88C9-7A778F23FDDA}" type="datetimeFigureOut">
              <a:rPr lang="en-US"/>
              <a:pPr>
                <a:defRPr/>
              </a:pPr>
              <a:t>3/7/2013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cs typeface="+mn-cs"/>
              </a:defRPr>
            </a:lvl1pPr>
          </a:lstStyle>
          <a:p>
            <a:pPr>
              <a:defRPr/>
            </a:pPr>
            <a:fld id="{3A9FE747-4AC7-401B-814D-638E27082034}" type="slidenum">
              <a:rPr lang="en-US"/>
              <a:pPr>
                <a:defRPr/>
              </a:pPr>
              <a:t>‹#›</a:t>
            </a:fld>
            <a:endParaRPr lang="en-US" dirty="0"/>
          </a:p>
        </p:txBody>
      </p:sp>
    </p:spTree>
    <p:extLst>
      <p:ext uri="{BB962C8B-B14F-4D97-AF65-F5344CB8AC3E}">
        <p14:creationId xmlns:p14="http://schemas.microsoft.com/office/powerpoint/2010/main" val="17462826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132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2590800" y="6245225"/>
            <a:ext cx="3962400" cy="476250"/>
          </a:xfrm>
        </p:spPr>
        <p:txBody>
          <a:bodyPr/>
          <a:lstStyle>
            <a:lvl1pPr>
              <a:defRPr sz="1400"/>
            </a:lvl1pPr>
          </a:lstStyle>
          <a:p>
            <a:pPr>
              <a:defRPr/>
            </a:pPr>
            <a:r>
              <a:rPr lang="en-US" smtClean="0"/>
              <a:t>Copyright 2012-2013 Kenneth M. Chipps Ph.D. www.chipps.com</a:t>
            </a:r>
            <a:endParaRPr 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69134B3A-0D13-4B14-B748-332675ECC14F}" type="slidenum">
              <a:rPr lang="en-US"/>
              <a:pPr>
                <a:defRPr/>
              </a:pPr>
              <a:t>‹#›</a:t>
            </a:fld>
            <a:endParaRPr lang="en-US" dirty="0"/>
          </a:p>
        </p:txBody>
      </p:sp>
    </p:spTree>
    <p:extLst>
      <p:ext uri="{BB962C8B-B14F-4D97-AF65-F5344CB8AC3E}">
        <p14:creationId xmlns:p14="http://schemas.microsoft.com/office/powerpoint/2010/main" val="4092228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0FC9C6-5962-48BA-B6ED-6DD4BC56CB0B}" type="slidenum">
              <a:rPr lang="en-US"/>
              <a:pPr>
                <a:defRPr/>
              </a:pPr>
              <a:t>‹#›</a:t>
            </a:fld>
            <a:endParaRPr lang="en-US" dirty="0"/>
          </a:p>
        </p:txBody>
      </p:sp>
    </p:spTree>
    <p:extLst>
      <p:ext uri="{BB962C8B-B14F-4D97-AF65-F5344CB8AC3E}">
        <p14:creationId xmlns:p14="http://schemas.microsoft.com/office/powerpoint/2010/main" val="1291220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9DA4B6-621C-4DAE-8276-29C115C1A001}" type="slidenum">
              <a:rPr lang="en-US"/>
              <a:pPr>
                <a:defRPr/>
              </a:pPr>
              <a:t>‹#›</a:t>
            </a:fld>
            <a:endParaRPr lang="en-US" dirty="0"/>
          </a:p>
        </p:txBody>
      </p:sp>
    </p:spTree>
    <p:extLst>
      <p:ext uri="{BB962C8B-B14F-4D97-AF65-F5344CB8AC3E}">
        <p14:creationId xmlns:p14="http://schemas.microsoft.com/office/powerpoint/2010/main" val="2854718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8375EC-03A8-4338-9348-07C03488D434}" type="slidenum">
              <a:rPr lang="en-US"/>
              <a:pPr>
                <a:defRPr/>
              </a:pPr>
              <a:t>‹#›</a:t>
            </a:fld>
            <a:endParaRPr lang="en-US" dirty="0"/>
          </a:p>
        </p:txBody>
      </p:sp>
    </p:spTree>
    <p:extLst>
      <p:ext uri="{BB962C8B-B14F-4D97-AF65-F5344CB8AC3E}">
        <p14:creationId xmlns:p14="http://schemas.microsoft.com/office/powerpoint/2010/main" val="1286008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Copyright 2012-2013 Kenneth M. Chipps Ph.D. www.chipps.com</a:t>
            </a:r>
            <a:endParaRPr lang="en-US"/>
          </a:p>
        </p:txBody>
      </p:sp>
      <p:sp>
        <p:nvSpPr>
          <p:cNvPr id="6" name="Rectangle 6"/>
          <p:cNvSpPr>
            <a:spLocks noGrp="1" noChangeArrowheads="1"/>
          </p:cNvSpPr>
          <p:nvPr>
            <p:ph type="sldNum" sz="quarter" idx="12"/>
          </p:nvPr>
        </p:nvSpPr>
        <p:spPr>
          <a:xfrm>
            <a:off x="6553200" y="6248400"/>
            <a:ext cx="2133600" cy="476250"/>
          </a:xfrm>
        </p:spPr>
        <p:txBody>
          <a:bodyPr/>
          <a:lstStyle>
            <a:lvl1pPr>
              <a:defRPr sz="1000"/>
            </a:lvl1pPr>
          </a:lstStyle>
          <a:p>
            <a:pPr>
              <a:defRPr/>
            </a:pPr>
            <a:fld id="{712650BA-8228-4608-9FC9-67A4F5405834}" type="slidenum">
              <a:rPr lang="en-US"/>
              <a:pPr>
                <a:defRPr/>
              </a:pPr>
              <a:t>‹#›</a:t>
            </a:fld>
            <a:endParaRPr lang="en-US" dirty="0"/>
          </a:p>
        </p:txBody>
      </p:sp>
    </p:spTree>
    <p:extLst>
      <p:ext uri="{BB962C8B-B14F-4D97-AF65-F5344CB8AC3E}">
        <p14:creationId xmlns:p14="http://schemas.microsoft.com/office/powerpoint/2010/main" val="1124254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982EAF-5A43-4531-A9B0-7D8BD94D6420}" type="slidenum">
              <a:rPr lang="en-US"/>
              <a:pPr>
                <a:defRPr/>
              </a:pPr>
              <a:t>‹#›</a:t>
            </a:fld>
            <a:endParaRPr lang="en-US" dirty="0"/>
          </a:p>
        </p:txBody>
      </p:sp>
    </p:spTree>
    <p:extLst>
      <p:ext uri="{BB962C8B-B14F-4D97-AF65-F5344CB8AC3E}">
        <p14:creationId xmlns:p14="http://schemas.microsoft.com/office/powerpoint/2010/main" val="192002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D9452F-8B29-42F4-B8DC-6F3ED5A228A3}" type="slidenum">
              <a:rPr lang="en-US"/>
              <a:pPr>
                <a:defRPr/>
              </a:pPr>
              <a:t>‹#›</a:t>
            </a:fld>
            <a:endParaRPr lang="en-US" dirty="0"/>
          </a:p>
        </p:txBody>
      </p:sp>
    </p:spTree>
    <p:extLst>
      <p:ext uri="{BB962C8B-B14F-4D97-AF65-F5344CB8AC3E}">
        <p14:creationId xmlns:p14="http://schemas.microsoft.com/office/powerpoint/2010/main" val="268374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BCAE168-ABFA-48B1-93B8-4735297F289E}" type="slidenum">
              <a:rPr lang="en-US"/>
              <a:pPr>
                <a:defRPr/>
              </a:pPr>
              <a:t>‹#›</a:t>
            </a:fld>
            <a:endParaRPr lang="en-US" dirty="0"/>
          </a:p>
        </p:txBody>
      </p:sp>
    </p:spTree>
    <p:extLst>
      <p:ext uri="{BB962C8B-B14F-4D97-AF65-F5344CB8AC3E}">
        <p14:creationId xmlns:p14="http://schemas.microsoft.com/office/powerpoint/2010/main" val="558162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3FF918F-6693-4599-BFDE-DB450FBAB473}" type="slidenum">
              <a:rPr lang="en-US"/>
              <a:pPr>
                <a:defRPr/>
              </a:pPr>
              <a:t>‹#›</a:t>
            </a:fld>
            <a:endParaRPr lang="en-US" dirty="0"/>
          </a:p>
        </p:txBody>
      </p:sp>
    </p:spTree>
    <p:extLst>
      <p:ext uri="{BB962C8B-B14F-4D97-AF65-F5344CB8AC3E}">
        <p14:creationId xmlns:p14="http://schemas.microsoft.com/office/powerpoint/2010/main" val="28743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2BB3CD7-CCEB-4BD0-AEB9-3F26172D8DD1}" type="slidenum">
              <a:rPr lang="en-US"/>
              <a:pPr>
                <a:defRPr/>
              </a:pPr>
              <a:t>‹#›</a:t>
            </a:fld>
            <a:endParaRPr lang="en-US" dirty="0"/>
          </a:p>
        </p:txBody>
      </p:sp>
    </p:spTree>
    <p:extLst>
      <p:ext uri="{BB962C8B-B14F-4D97-AF65-F5344CB8AC3E}">
        <p14:creationId xmlns:p14="http://schemas.microsoft.com/office/powerpoint/2010/main" val="323941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B4A68D-DC01-45D5-BA37-65B2EAC0085C}" type="slidenum">
              <a:rPr lang="en-US"/>
              <a:pPr>
                <a:defRPr/>
              </a:pPr>
              <a:t>‹#›</a:t>
            </a:fld>
            <a:endParaRPr lang="en-US" dirty="0"/>
          </a:p>
        </p:txBody>
      </p:sp>
    </p:spTree>
    <p:extLst>
      <p:ext uri="{BB962C8B-B14F-4D97-AF65-F5344CB8AC3E}">
        <p14:creationId xmlns:p14="http://schemas.microsoft.com/office/powerpoint/2010/main" val="336033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C2FCC3-9B82-46FE-9DF3-9874F21EC34D}" type="slidenum">
              <a:rPr lang="en-US"/>
              <a:pPr>
                <a:defRPr/>
              </a:pPr>
              <a:t>‹#›</a:t>
            </a:fld>
            <a:endParaRPr lang="en-US" dirty="0"/>
          </a:p>
        </p:txBody>
      </p:sp>
    </p:spTree>
    <p:extLst>
      <p:ext uri="{BB962C8B-B14F-4D97-AF65-F5344CB8AC3E}">
        <p14:creationId xmlns:p14="http://schemas.microsoft.com/office/powerpoint/2010/main" val="109143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1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cs typeface="+mn-cs"/>
              </a:defRPr>
            </a:lvl1pPr>
          </a:lstStyle>
          <a:p>
            <a:pPr>
              <a:defRPr/>
            </a:pPr>
            <a:endParaRPr lang="en-US"/>
          </a:p>
        </p:txBody>
      </p:sp>
      <p:sp>
        <p:nvSpPr>
          <p:cNvPr id="131077"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latin typeface="Arial" charset="0"/>
                <a:cs typeface="+mn-cs"/>
              </a:defRPr>
            </a:lvl1pPr>
          </a:lstStyle>
          <a:p>
            <a:pPr>
              <a:defRPr/>
            </a:pPr>
            <a:r>
              <a:rPr lang="en-US" smtClean="0"/>
              <a:t>Copyright 2012-2013 Kenneth M. Chipps Ph.D. www.chipps.com</a:t>
            </a:r>
            <a:endParaRPr lang="en-US"/>
          </a:p>
        </p:txBody>
      </p:sp>
      <p:sp>
        <p:nvSpPr>
          <p:cNvPr id="131078"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cs typeface="+mn-cs"/>
              </a:defRPr>
            </a:lvl1pPr>
          </a:lstStyle>
          <a:p>
            <a:pPr>
              <a:defRPr/>
            </a:pPr>
            <a:fld id="{01473AEA-F4D1-4572-BDAC-9338DC5B2B2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4099" name="Rectangle 2"/>
          <p:cNvSpPr>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eaLnBrk="0" hangingPunct="0">
              <a:spcBef>
                <a:spcPct val="20000"/>
              </a:spcBef>
            </a:pPr>
            <a:endParaRPr lang="en-US" altLang="en-US" sz="3200"/>
          </a:p>
        </p:txBody>
      </p:sp>
      <p:sp>
        <p:nvSpPr>
          <p:cNvPr id="4100" name="Rectangle 3"/>
          <p:cNvSpPr>
            <a:spLocks noGrp="1" noChangeArrowheads="1"/>
          </p:cNvSpPr>
          <p:nvPr>
            <p:ph type="ctrTitle"/>
          </p:nvPr>
        </p:nvSpPr>
        <p:spPr/>
        <p:txBody>
          <a:bodyPr/>
          <a:lstStyle/>
          <a:p>
            <a:pPr eaLnBrk="1" hangingPunct="1"/>
            <a:r>
              <a:rPr lang="en-US" altLang="en-US" dirty="0" smtClean="0"/>
              <a:t>NETW-250</a:t>
            </a:r>
            <a:br>
              <a:rPr lang="en-US" altLang="en-US" dirty="0" smtClean="0"/>
            </a:br>
            <a:r>
              <a:rPr lang="en-US" altLang="en-US" dirty="0" smtClean="0"/>
              <a:t>The VOIP Concept</a:t>
            </a:r>
            <a:br>
              <a:rPr lang="en-US" altLang="en-US" dirty="0" smtClean="0"/>
            </a:br>
            <a:r>
              <a:rPr lang="en-US" sz="2400" dirty="0" smtClean="0"/>
              <a:t>Last </a:t>
            </a:r>
            <a:r>
              <a:rPr lang="en-US" sz="2400" smtClean="0"/>
              <a:t>Update </a:t>
            </a:r>
            <a:r>
              <a:rPr lang="en-US" sz="2400" smtClean="0"/>
              <a:t>2013.03.07</a:t>
            </a:r>
            <a:r>
              <a:rPr lang="en-US" sz="2400" smtClean="0"/>
              <a:t/>
            </a:r>
            <a:br>
              <a:rPr lang="en-US" sz="2400" smtClean="0"/>
            </a:br>
            <a:r>
              <a:rPr lang="en-US" sz="2400" smtClean="0"/>
              <a:t>1.1.0</a:t>
            </a:r>
            <a:endParaRPr lang="en-US" sz="2400" dirty="0" smtClean="0"/>
          </a:p>
        </p:txBody>
      </p:sp>
      <p:sp>
        <p:nvSpPr>
          <p:cNvPr id="4101"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7236AE83-1238-40C4-8361-A016A501B2D9}" type="slidenum">
              <a:rPr lang="en-US" smtClean="0">
                <a:latin typeface="Arial" charset="0"/>
              </a:rPr>
              <a:pPr>
                <a:defRPr/>
              </a:pPr>
              <a:t>1</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VOIP Problem Areas</a:t>
            </a:r>
            <a:endParaRPr lang="en-US" dirty="0" smtClean="0"/>
          </a:p>
        </p:txBody>
      </p:sp>
      <p:sp>
        <p:nvSpPr>
          <p:cNvPr id="7171" name="Rectangle 3"/>
          <p:cNvSpPr>
            <a:spLocks noGrp="1" noChangeArrowheads="1"/>
          </p:cNvSpPr>
          <p:nvPr>
            <p:ph idx="1"/>
          </p:nvPr>
        </p:nvSpPr>
        <p:spPr/>
        <p:txBody>
          <a:bodyPr/>
          <a:lstStyle/>
          <a:p>
            <a:pPr eaLnBrk="1" hangingPunct="1"/>
            <a:r>
              <a:rPr lang="en-US" dirty="0" smtClean="0"/>
              <a:t>VOIP </a:t>
            </a:r>
            <a:r>
              <a:rPr lang="en-US" dirty="0" smtClean="0"/>
              <a:t>is more than just call management and voice conversations</a:t>
            </a:r>
          </a:p>
          <a:p>
            <a:pPr eaLnBrk="1" hangingPunct="1"/>
            <a:r>
              <a:rPr lang="en-US" dirty="0" smtClean="0"/>
              <a:t>It is also a comprehensive set of methods to deal with quality of service</a:t>
            </a:r>
          </a:p>
          <a:p>
            <a:pPr eaLnBrk="1" hangingPunct="1"/>
            <a:r>
              <a:rPr lang="en-US" dirty="0" smtClean="0"/>
              <a:t>Lack of attention to these aspects of VOIP will doom even the most well-intentioned implementer</a:t>
            </a:r>
            <a:endParaRPr lang="en-US" dirty="0" smtClean="0"/>
          </a:p>
        </p:txBody>
      </p:sp>
      <p:sp>
        <p:nvSpPr>
          <p:cNvPr id="31748" name="Footer Placeholder 1"/>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31749" name="Slide Number Placeholder 2"/>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95129F45-4BE1-4CD3-B0EA-57B24F02223D}" type="slidenum">
              <a:rPr lang="en-US" smtClean="0">
                <a:latin typeface="Arial" charset="0"/>
              </a:rPr>
              <a:pPr>
                <a:defRPr/>
              </a:pPr>
              <a:t>10</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p:txBody>
          <a:bodyPr/>
          <a:lstStyle/>
          <a:p>
            <a:pPr eaLnBrk="1" hangingPunct="1"/>
            <a:r>
              <a:rPr lang="en-US" dirty="0" smtClean="0"/>
              <a:t>In networks that use TCP/IP at the software layers a conversational approach to data exchange is used</a:t>
            </a:r>
          </a:p>
          <a:p>
            <a:pPr eaLnBrk="1" hangingPunct="1"/>
            <a:r>
              <a:rPr lang="en-US" dirty="0" smtClean="0"/>
              <a:t>Messages are communicated using datagrams or when they are fragmented packets</a:t>
            </a:r>
          </a:p>
          <a:p>
            <a:pPr eaLnBrk="1" hangingPunct="1"/>
            <a:r>
              <a:rPr lang="en-US" dirty="0" smtClean="0"/>
              <a:t>Voice delivered over these networks as packets is the essence of VOIP</a:t>
            </a:r>
          </a:p>
        </p:txBody>
      </p:sp>
      <p:sp>
        <p:nvSpPr>
          <p:cNvPr id="9219" name="Title 1"/>
          <p:cNvSpPr>
            <a:spLocks noGrp="1"/>
          </p:cNvSpPr>
          <p:nvPr>
            <p:ph type="title"/>
          </p:nvPr>
        </p:nvSpPr>
        <p:spPr/>
        <p:txBody>
          <a:bodyPr/>
          <a:lstStyle/>
          <a:p>
            <a:pPr eaLnBrk="1" hangingPunct="1"/>
            <a:r>
              <a:rPr lang="en-US" dirty="0" smtClean="0"/>
              <a:t>Messages</a:t>
            </a:r>
          </a:p>
        </p:txBody>
      </p:sp>
      <p:sp>
        <p:nvSpPr>
          <p:cNvPr id="5124"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5125"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79C46898-F406-4E89-B2E8-AF0E7171524A}" type="slidenum">
              <a:rPr lang="en-US" smtClean="0">
                <a:latin typeface="Arial" charset="0"/>
              </a:rPr>
              <a:pPr>
                <a:defRPr/>
              </a:pPr>
              <a:t>11</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VOIP or IP Telephony</a:t>
            </a:r>
          </a:p>
        </p:txBody>
      </p:sp>
      <p:sp>
        <p:nvSpPr>
          <p:cNvPr id="10243" name="Rectangle 3"/>
          <p:cNvSpPr>
            <a:spLocks noGrp="1" noChangeArrowheads="1"/>
          </p:cNvSpPr>
          <p:nvPr>
            <p:ph idx="1"/>
          </p:nvPr>
        </p:nvSpPr>
        <p:spPr/>
        <p:txBody>
          <a:bodyPr/>
          <a:lstStyle/>
          <a:p>
            <a:pPr eaLnBrk="1" hangingPunct="1"/>
            <a:r>
              <a:rPr lang="en-US" smtClean="0"/>
              <a:t>Two similar terms are often seen in the literature referring to VOIP or IP Telephony</a:t>
            </a:r>
          </a:p>
          <a:p>
            <a:pPr eaLnBrk="1" hangingPunct="1"/>
            <a:r>
              <a:rPr lang="en-US" smtClean="0"/>
              <a:t>In one view</a:t>
            </a:r>
          </a:p>
          <a:p>
            <a:pPr lvl="1" eaLnBrk="1" hangingPunct="1"/>
            <a:r>
              <a:rPr lang="en-US" smtClean="0"/>
              <a:t>IP telephony is an IP-based voice offering</a:t>
            </a:r>
          </a:p>
          <a:p>
            <a:pPr lvl="1" eaLnBrk="1" hangingPunct="1"/>
            <a:r>
              <a:rPr lang="en-US" smtClean="0"/>
              <a:t>Whereas VOIP refers to the specific act of transmitting digitized sound data on an IP network</a:t>
            </a:r>
          </a:p>
        </p:txBody>
      </p:sp>
      <p:sp>
        <p:nvSpPr>
          <p:cNvPr id="6148" name="Footer Placeholder 1"/>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6149" name="Slide Number Placeholder 2"/>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086657B5-2562-4BB4-B7BD-93981600481E}" type="slidenum">
              <a:rPr lang="en-US" smtClean="0">
                <a:latin typeface="Arial" charset="0"/>
              </a:rPr>
              <a:pPr>
                <a:defRPr/>
              </a:pPr>
              <a:t>12</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t>VOIP or IP Telephony</a:t>
            </a:r>
          </a:p>
        </p:txBody>
      </p:sp>
      <p:sp>
        <p:nvSpPr>
          <p:cNvPr id="11267" name="Content Placeholder 2"/>
          <p:cNvSpPr>
            <a:spLocks noGrp="1"/>
          </p:cNvSpPr>
          <p:nvPr>
            <p:ph idx="1"/>
          </p:nvPr>
        </p:nvSpPr>
        <p:spPr/>
        <p:txBody>
          <a:bodyPr/>
          <a:lstStyle/>
          <a:p>
            <a:pPr eaLnBrk="1" hangingPunct="1"/>
            <a:r>
              <a:rPr lang="en-US" smtClean="0"/>
              <a:t>In another view</a:t>
            </a:r>
          </a:p>
          <a:p>
            <a:pPr lvl="1" eaLnBrk="1" hangingPunct="1"/>
            <a:r>
              <a:rPr lang="en-US" smtClean="0"/>
              <a:t>VOIP refers to the overall technology family</a:t>
            </a:r>
          </a:p>
          <a:p>
            <a:pPr lvl="1" eaLnBrk="1" hangingPunct="1"/>
            <a:r>
              <a:rPr lang="en-US" smtClean="0"/>
              <a:t>Whereas IP telephony is the act of mimicking traditional telephony applications</a:t>
            </a:r>
          </a:p>
          <a:p>
            <a:pPr eaLnBrk="1" hangingPunct="1"/>
            <a:r>
              <a:rPr lang="en-US" smtClean="0"/>
              <a:t>In general VOIP and IP telephony can be used interchangeably with VOIP the preferred term</a:t>
            </a:r>
          </a:p>
        </p:txBody>
      </p:sp>
      <p:sp>
        <p:nvSpPr>
          <p:cNvPr id="7172" name="Footer Placeholder 3"/>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7173"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49E9A836-50A5-4EC6-8188-EDB3BE4E6E0C}" type="slidenum">
              <a:rPr lang="en-US" smtClean="0">
                <a:latin typeface="Arial" charset="0"/>
              </a:rPr>
              <a:pPr>
                <a:defRPr/>
              </a:pPr>
              <a:t>13</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smtClean="0"/>
              <a:t>Network Convergence</a:t>
            </a:r>
          </a:p>
        </p:txBody>
      </p:sp>
      <p:sp>
        <p:nvSpPr>
          <p:cNvPr id="12291" name="Content Placeholder 2"/>
          <p:cNvSpPr>
            <a:spLocks noGrp="1"/>
          </p:cNvSpPr>
          <p:nvPr>
            <p:ph idx="1"/>
          </p:nvPr>
        </p:nvSpPr>
        <p:spPr/>
        <p:txBody>
          <a:bodyPr/>
          <a:lstStyle/>
          <a:p>
            <a:pPr eaLnBrk="1" hangingPunct="1"/>
            <a:r>
              <a:rPr lang="en-US" smtClean="0"/>
              <a:t>A single converged network means there is only one network to manage</a:t>
            </a:r>
          </a:p>
          <a:p>
            <a:pPr eaLnBrk="1" hangingPunct="1"/>
            <a:r>
              <a:rPr lang="en-US" smtClean="0"/>
              <a:t>A single network also means that a failure can bring down both the data and phone systems</a:t>
            </a:r>
          </a:p>
        </p:txBody>
      </p:sp>
      <p:sp>
        <p:nvSpPr>
          <p:cNvPr id="9220" name="Footer Placeholder 3"/>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9221"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734E3B08-E8DC-406C-8EB0-711FD01F7E1E}" type="slidenum">
              <a:rPr lang="en-US" smtClean="0">
                <a:latin typeface="Arial" charset="0"/>
              </a:rPr>
              <a:pPr>
                <a:defRPr/>
              </a:pPr>
              <a:t>14</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The Layers of a VOIP Network</a:t>
            </a:r>
          </a:p>
        </p:txBody>
      </p:sp>
      <p:sp>
        <p:nvSpPr>
          <p:cNvPr id="13315" name="Rectangle 3"/>
          <p:cNvSpPr>
            <a:spLocks noGrp="1" noChangeArrowheads="1"/>
          </p:cNvSpPr>
          <p:nvPr>
            <p:ph idx="1"/>
          </p:nvPr>
        </p:nvSpPr>
        <p:spPr/>
        <p:txBody>
          <a:bodyPr/>
          <a:lstStyle/>
          <a:p>
            <a:pPr eaLnBrk="1" hangingPunct="1"/>
            <a:r>
              <a:rPr lang="en-US" smtClean="0"/>
              <a:t>Recall that there are two hardware based layers</a:t>
            </a:r>
          </a:p>
          <a:p>
            <a:pPr lvl="1" eaLnBrk="1" hangingPunct="1"/>
            <a:r>
              <a:rPr lang="en-US" smtClean="0"/>
              <a:t>The Physical Layer</a:t>
            </a:r>
          </a:p>
          <a:p>
            <a:pPr lvl="2" eaLnBrk="1" hangingPunct="1"/>
            <a:r>
              <a:rPr lang="en-US" smtClean="0"/>
              <a:t>The layer that provides for the electrical, mechanical, radiant, or optical signaling pathways</a:t>
            </a:r>
          </a:p>
          <a:p>
            <a:pPr lvl="1" eaLnBrk="1" hangingPunct="1"/>
            <a:r>
              <a:rPr lang="en-US" smtClean="0"/>
              <a:t>The Data Link Layer</a:t>
            </a:r>
          </a:p>
          <a:p>
            <a:pPr lvl="2" eaLnBrk="1" hangingPunct="1"/>
            <a:r>
              <a:rPr lang="en-US" smtClean="0"/>
              <a:t>The layer that provides a medium for detecting errors</a:t>
            </a:r>
          </a:p>
          <a:p>
            <a:pPr lvl="2" eaLnBrk="1" hangingPunct="1"/>
            <a:r>
              <a:rPr lang="en-US" smtClean="0"/>
              <a:t>It works link by link</a:t>
            </a:r>
          </a:p>
          <a:p>
            <a:pPr lvl="2" eaLnBrk="1" hangingPunct="1"/>
            <a:r>
              <a:rPr lang="en-US" smtClean="0"/>
              <a:t>The data is carried by a frame</a:t>
            </a:r>
          </a:p>
        </p:txBody>
      </p:sp>
      <p:sp>
        <p:nvSpPr>
          <p:cNvPr id="10244" name="Footer Placeholder 1"/>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10245" name="Slide Number Placeholder 2"/>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7AE84F8A-219C-4BBE-8887-11D64B22CC05}" type="slidenum">
              <a:rPr lang="en-US" smtClean="0">
                <a:latin typeface="Arial" charset="0"/>
              </a:rPr>
              <a:pPr>
                <a:defRPr/>
              </a:pPr>
              <a:t>15</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t>The Layers of a VOIP Network</a:t>
            </a:r>
          </a:p>
        </p:txBody>
      </p:sp>
      <p:sp>
        <p:nvSpPr>
          <p:cNvPr id="14339" name="Content Placeholder 2"/>
          <p:cNvSpPr>
            <a:spLocks noGrp="1"/>
          </p:cNvSpPr>
          <p:nvPr>
            <p:ph idx="1"/>
          </p:nvPr>
        </p:nvSpPr>
        <p:spPr/>
        <p:txBody>
          <a:bodyPr/>
          <a:lstStyle/>
          <a:p>
            <a:pPr eaLnBrk="1" hangingPunct="1"/>
            <a:r>
              <a:rPr lang="en-US" smtClean="0"/>
              <a:t>And there are several software based layers</a:t>
            </a:r>
          </a:p>
          <a:p>
            <a:pPr lvl="1" eaLnBrk="1" hangingPunct="1"/>
            <a:r>
              <a:rPr lang="en-US" smtClean="0"/>
              <a:t>The Network Layer</a:t>
            </a:r>
          </a:p>
          <a:p>
            <a:pPr lvl="2" eaLnBrk="1" hangingPunct="1"/>
            <a:r>
              <a:rPr lang="en-US" smtClean="0"/>
              <a:t>It provides a scheme for data routing across wide area links</a:t>
            </a:r>
          </a:p>
          <a:p>
            <a:pPr lvl="2" eaLnBrk="1" hangingPunct="1"/>
            <a:r>
              <a:rPr lang="en-US" smtClean="0"/>
              <a:t>It provides an addressing scheme, so that disparate physical connections can be referenced by higher-layer services and by each other</a:t>
            </a:r>
          </a:p>
          <a:p>
            <a:pPr lvl="2" eaLnBrk="1" hangingPunct="1"/>
            <a:r>
              <a:rPr lang="en-US" smtClean="0"/>
              <a:t>Provides a definition for connection-oriented and connectionless datagram structures</a:t>
            </a:r>
          </a:p>
        </p:txBody>
      </p:sp>
      <p:sp>
        <p:nvSpPr>
          <p:cNvPr id="11268" name="Footer Placeholder 3"/>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11269"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5AE293E0-6779-4BC0-A3A4-2F7776911700}" type="slidenum">
              <a:rPr lang="en-US" smtClean="0">
                <a:latin typeface="Arial" charset="0"/>
              </a:rPr>
              <a:pPr>
                <a:defRPr/>
              </a:pPr>
              <a:t>16</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t>The Layers of a VOIP Network</a:t>
            </a:r>
          </a:p>
        </p:txBody>
      </p:sp>
      <p:sp>
        <p:nvSpPr>
          <p:cNvPr id="15363" name="Rectangle 3"/>
          <p:cNvSpPr>
            <a:spLocks noGrp="1" noChangeArrowheads="1"/>
          </p:cNvSpPr>
          <p:nvPr>
            <p:ph idx="1"/>
          </p:nvPr>
        </p:nvSpPr>
        <p:spPr/>
        <p:txBody>
          <a:bodyPr/>
          <a:lstStyle/>
          <a:p>
            <a:pPr lvl="1" eaLnBrk="1" hangingPunct="1"/>
            <a:r>
              <a:rPr lang="en-US" smtClean="0"/>
              <a:t>The Transport Layer</a:t>
            </a:r>
            <a:endParaRPr lang="en-US" sz="2200" smtClean="0"/>
          </a:p>
          <a:p>
            <a:pPr lvl="2" eaLnBrk="1" hangingPunct="1"/>
            <a:r>
              <a:rPr lang="en-US" smtClean="0"/>
              <a:t>This layer provides error control across the entire network – from sender to receiver – regardless of the number of physical links between them</a:t>
            </a:r>
          </a:p>
          <a:p>
            <a:pPr lvl="2" eaLnBrk="1" hangingPunct="1"/>
            <a:r>
              <a:rPr lang="en-US" smtClean="0"/>
              <a:t>It provides for two kinds of service</a:t>
            </a:r>
          </a:p>
          <a:p>
            <a:pPr lvl="3" eaLnBrk="1" hangingPunct="1"/>
            <a:r>
              <a:rPr lang="en-US" smtClean="0"/>
              <a:t>High reliability using TCP that is complex with high overhead</a:t>
            </a:r>
          </a:p>
          <a:p>
            <a:pPr lvl="3" eaLnBrk="1" hangingPunct="1"/>
            <a:r>
              <a:rPr lang="en-US" smtClean="0"/>
              <a:t>Less reliability using UDP that is less complex with low overhead</a:t>
            </a:r>
            <a:endParaRPr lang="en-US" sz="1700" smtClean="0"/>
          </a:p>
          <a:p>
            <a:pPr lvl="2" eaLnBrk="1" hangingPunct="1"/>
            <a:r>
              <a:rPr lang="en-US" smtClean="0"/>
              <a:t>VOIP generates 30 to 50 datagrams per second, therefore UDP is used</a:t>
            </a:r>
          </a:p>
          <a:p>
            <a:pPr lvl="2" eaLnBrk="1" hangingPunct="1"/>
            <a:r>
              <a:rPr lang="en-US" smtClean="0"/>
              <a:t>Call setup and signaling may use TCP</a:t>
            </a:r>
          </a:p>
        </p:txBody>
      </p:sp>
      <p:sp>
        <p:nvSpPr>
          <p:cNvPr id="12292" name="Footer Placeholder 1"/>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12293" name="Slide Number Placeholder 2"/>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FAAC5F9D-7BD9-42E8-9093-62318406E3A2}" type="slidenum">
              <a:rPr lang="en-US" smtClean="0">
                <a:latin typeface="Arial" charset="0"/>
              </a:rPr>
              <a:pPr>
                <a:defRPr/>
              </a:pPr>
              <a:t>17</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The Layers of a VOIP Network</a:t>
            </a:r>
          </a:p>
        </p:txBody>
      </p:sp>
      <p:sp>
        <p:nvSpPr>
          <p:cNvPr id="16387" name="Rectangle 3"/>
          <p:cNvSpPr>
            <a:spLocks noGrp="1" noChangeArrowheads="1"/>
          </p:cNvSpPr>
          <p:nvPr>
            <p:ph idx="1"/>
          </p:nvPr>
        </p:nvSpPr>
        <p:spPr/>
        <p:txBody>
          <a:bodyPr/>
          <a:lstStyle/>
          <a:p>
            <a:pPr eaLnBrk="1" hangingPunct="1"/>
            <a:r>
              <a:rPr lang="en-US" smtClean="0"/>
              <a:t>The Application Layer</a:t>
            </a:r>
          </a:p>
          <a:p>
            <a:pPr lvl="1" eaLnBrk="1" hangingPunct="1"/>
            <a:r>
              <a:rPr lang="en-US" smtClean="0"/>
              <a:t>The Application Layer provides the services needed by the application sending and receiving the VOIP call as signaling and traffic management</a:t>
            </a:r>
          </a:p>
        </p:txBody>
      </p:sp>
      <p:sp>
        <p:nvSpPr>
          <p:cNvPr id="13316" name="Footer Placeholder 1"/>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13317" name="Slide Number Placeholder 2"/>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7D49E8A1-5896-4AAE-BD21-AE3BAD996A46}" type="slidenum">
              <a:rPr lang="en-US" smtClean="0">
                <a:latin typeface="Arial" charset="0"/>
              </a:rPr>
              <a:pPr>
                <a:defRPr/>
              </a:pPr>
              <a:t>18</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The Layer of a VOIP Network</a:t>
            </a:r>
          </a:p>
        </p:txBody>
      </p:sp>
      <p:sp>
        <p:nvSpPr>
          <p:cNvPr id="17411" name="Content Placeholder 2"/>
          <p:cNvSpPr>
            <a:spLocks noGrp="1"/>
          </p:cNvSpPr>
          <p:nvPr>
            <p:ph idx="1"/>
          </p:nvPr>
        </p:nvSpPr>
        <p:spPr/>
        <p:txBody>
          <a:bodyPr/>
          <a:lstStyle/>
          <a:p>
            <a:pPr marL="0" indent="0" eaLnBrk="1" hangingPunct="1">
              <a:buFontTx/>
              <a:buNone/>
            </a:pPr>
            <a:endParaRPr lang="en-US" smtClean="0"/>
          </a:p>
        </p:txBody>
      </p:sp>
      <p:pic>
        <p:nvPicPr>
          <p:cNvPr id="17412" name="Picture 4" descr="voip_os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275" y="1668463"/>
            <a:ext cx="7858125"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Footer Placeholder 4"/>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14342"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B8660724-3913-487F-8F93-CF8282C449C1}" type="slidenum">
              <a:rPr lang="en-US" smtClean="0">
                <a:latin typeface="Arial" charset="0"/>
              </a:rPr>
              <a:pPr>
                <a:defRPr/>
              </a:pPr>
              <a:t>19</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VOIP</a:t>
            </a:r>
          </a:p>
        </p:txBody>
      </p:sp>
      <p:sp>
        <p:nvSpPr>
          <p:cNvPr id="5123" name="Rectangle 3"/>
          <p:cNvSpPr>
            <a:spLocks noGrp="1" noChangeArrowheads="1"/>
          </p:cNvSpPr>
          <p:nvPr>
            <p:ph idx="1"/>
          </p:nvPr>
        </p:nvSpPr>
        <p:spPr/>
        <p:txBody>
          <a:bodyPr/>
          <a:lstStyle/>
          <a:p>
            <a:pPr eaLnBrk="1" hangingPunct="1"/>
            <a:r>
              <a:rPr lang="en-US" dirty="0" smtClean="0"/>
              <a:t>There is an alternative way of sending calls over the PSTN using its ability to handle both voice and data traffic</a:t>
            </a:r>
          </a:p>
          <a:p>
            <a:pPr eaLnBrk="1" hangingPunct="1"/>
            <a:r>
              <a:rPr lang="en-US" dirty="0" smtClean="0"/>
              <a:t>This alternate way is to place the voice into a frame for conversion to a packet for transmission over the Internet</a:t>
            </a:r>
          </a:p>
          <a:p>
            <a:pPr eaLnBrk="1" hangingPunct="1"/>
            <a:r>
              <a:rPr lang="en-US" dirty="0" smtClean="0"/>
              <a:t>Thus it is called VOIP – Voice Over Internet Protocol</a:t>
            </a:r>
          </a:p>
        </p:txBody>
      </p:sp>
      <p:sp>
        <p:nvSpPr>
          <p:cNvPr id="29700" name="Footer Placeholder 1"/>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29701" name="Slide Number Placeholder 2"/>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0BF1ED66-9F7D-4623-AC26-CB601D94EE83}" type="slidenum">
              <a:rPr lang="en-US" smtClean="0">
                <a:latin typeface="Arial" charset="0"/>
              </a:rPr>
              <a:pPr>
                <a:defRPr/>
              </a:pPr>
              <a:t>2</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VOIP Servers</a:t>
            </a:r>
          </a:p>
        </p:txBody>
      </p:sp>
      <p:sp>
        <p:nvSpPr>
          <p:cNvPr id="18435" name="Rectangle 3"/>
          <p:cNvSpPr>
            <a:spLocks noGrp="1" noChangeArrowheads="1"/>
          </p:cNvSpPr>
          <p:nvPr>
            <p:ph idx="1"/>
          </p:nvPr>
        </p:nvSpPr>
        <p:spPr/>
        <p:txBody>
          <a:bodyPr/>
          <a:lstStyle/>
          <a:p>
            <a:pPr eaLnBrk="1" hangingPunct="1"/>
            <a:r>
              <a:rPr lang="en-US" smtClean="0"/>
              <a:t>VOIP servers are software-based devices that direct or participate in VOIP conversations in order to facilitate calling and other VOIP applications, such as</a:t>
            </a:r>
          </a:p>
          <a:p>
            <a:pPr lvl="1" eaLnBrk="1" hangingPunct="1"/>
            <a:r>
              <a:rPr lang="en-US" smtClean="0"/>
              <a:t>Call switching and management like a traditional PBX</a:t>
            </a:r>
          </a:p>
          <a:p>
            <a:pPr lvl="1" eaLnBrk="1" hangingPunct="1"/>
            <a:r>
              <a:rPr lang="en-US" smtClean="0"/>
              <a:t>Call recording and autoattendant functions like a voice mail system</a:t>
            </a:r>
          </a:p>
          <a:p>
            <a:pPr lvl="1" eaLnBrk="1" hangingPunct="1"/>
            <a:r>
              <a:rPr lang="en-US" smtClean="0"/>
              <a:t>Call conferencing</a:t>
            </a:r>
          </a:p>
        </p:txBody>
      </p:sp>
      <p:sp>
        <p:nvSpPr>
          <p:cNvPr id="15364" name="Footer Placeholder 1"/>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15365" name="Slide Number Placeholder 2"/>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24E18D37-BD2A-4D7D-B73F-AABBBADD759F}" type="slidenum">
              <a:rPr lang="en-US" smtClean="0">
                <a:latin typeface="Arial" charset="0"/>
              </a:rPr>
              <a:pPr>
                <a:defRPr/>
              </a:pPr>
              <a:t>20</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VOIP Servers</a:t>
            </a:r>
          </a:p>
        </p:txBody>
      </p:sp>
      <p:sp>
        <p:nvSpPr>
          <p:cNvPr id="19459" name="Content Placeholder 2"/>
          <p:cNvSpPr>
            <a:spLocks noGrp="1"/>
          </p:cNvSpPr>
          <p:nvPr>
            <p:ph idx="1"/>
          </p:nvPr>
        </p:nvSpPr>
        <p:spPr/>
        <p:txBody>
          <a:bodyPr/>
          <a:lstStyle/>
          <a:p>
            <a:pPr eaLnBrk="1" hangingPunct="1"/>
            <a:r>
              <a:rPr lang="en-US" smtClean="0"/>
              <a:t>VOIP servers and voice endpoints in the same network make a SoftPBX system</a:t>
            </a:r>
          </a:p>
        </p:txBody>
      </p:sp>
      <p:sp>
        <p:nvSpPr>
          <p:cNvPr id="16388" name="Footer Placeholder 3"/>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16389"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0733C404-1040-4A95-A56A-9E3F0B4CFB74}" type="slidenum">
              <a:rPr lang="en-US" smtClean="0">
                <a:latin typeface="Arial" charset="0"/>
              </a:rPr>
              <a:pPr>
                <a:defRPr/>
              </a:pPr>
              <a:t>21</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VOIP Endpoints</a:t>
            </a:r>
          </a:p>
        </p:txBody>
      </p:sp>
      <p:sp>
        <p:nvSpPr>
          <p:cNvPr id="20483" name="Rectangle 3"/>
          <p:cNvSpPr>
            <a:spLocks noGrp="1" noChangeArrowheads="1"/>
          </p:cNvSpPr>
          <p:nvPr>
            <p:ph idx="1"/>
          </p:nvPr>
        </p:nvSpPr>
        <p:spPr/>
        <p:txBody>
          <a:bodyPr/>
          <a:lstStyle/>
          <a:p>
            <a:pPr eaLnBrk="1" hangingPunct="1"/>
            <a:r>
              <a:rPr lang="en-US" smtClean="0"/>
              <a:t>Endpoints are valid hosts on the IP network</a:t>
            </a:r>
          </a:p>
          <a:p>
            <a:pPr eaLnBrk="1" hangingPunct="1"/>
            <a:r>
              <a:rPr lang="en-US" smtClean="0"/>
              <a:t>Phones that connect directly into the network are IP Phones</a:t>
            </a:r>
          </a:p>
          <a:p>
            <a:pPr eaLnBrk="1" hangingPunct="1"/>
            <a:r>
              <a:rPr lang="en-US" smtClean="0"/>
              <a:t>Voice applications that run on an IP phone allow it to act like a traditional phone</a:t>
            </a:r>
          </a:p>
          <a:p>
            <a:pPr eaLnBrk="1" hangingPunct="1"/>
            <a:r>
              <a:rPr lang="en-US" smtClean="0"/>
              <a:t>Traditional analog phones can be connected to the network using a ATA - Analog Telephone Adapter</a:t>
            </a:r>
          </a:p>
        </p:txBody>
      </p:sp>
      <p:sp>
        <p:nvSpPr>
          <p:cNvPr id="17412" name="Footer Placeholder 1"/>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17413" name="Slide Number Placeholder 2"/>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EF4FDFE7-9645-414F-9138-AB2F4CC82129}" type="slidenum">
              <a:rPr lang="en-US" smtClean="0">
                <a:latin typeface="Arial" charset="0"/>
              </a:rPr>
              <a:pPr>
                <a:defRPr/>
              </a:pPr>
              <a:t>22</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VOIP Endpoints</a:t>
            </a:r>
          </a:p>
        </p:txBody>
      </p:sp>
      <p:sp>
        <p:nvSpPr>
          <p:cNvPr id="21507" name="Content Placeholder 2"/>
          <p:cNvSpPr>
            <a:spLocks noGrp="1"/>
          </p:cNvSpPr>
          <p:nvPr>
            <p:ph idx="1"/>
          </p:nvPr>
        </p:nvSpPr>
        <p:spPr/>
        <p:txBody>
          <a:bodyPr/>
          <a:lstStyle/>
          <a:p>
            <a:pPr eaLnBrk="1" hangingPunct="1"/>
            <a:r>
              <a:rPr lang="en-US" smtClean="0"/>
              <a:t>Being IP hosts means that IP Phones must have a compatible IP address</a:t>
            </a:r>
          </a:p>
        </p:txBody>
      </p:sp>
      <p:sp>
        <p:nvSpPr>
          <p:cNvPr id="18436" name="Footer Placeholder 3"/>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18437"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B7D85594-F1FC-4283-88E6-D84A62E2F127}" type="slidenum">
              <a:rPr lang="en-US" smtClean="0">
                <a:latin typeface="Arial" charset="0"/>
              </a:rPr>
              <a:pPr>
                <a:defRPr/>
              </a:pPr>
              <a:t>23</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Type of Phone</a:t>
            </a:r>
          </a:p>
        </p:txBody>
      </p:sp>
      <p:sp>
        <p:nvSpPr>
          <p:cNvPr id="22531" name="Rectangle 3"/>
          <p:cNvSpPr>
            <a:spLocks noGrp="1" noChangeArrowheads="1"/>
          </p:cNvSpPr>
          <p:nvPr>
            <p:ph idx="1"/>
          </p:nvPr>
        </p:nvSpPr>
        <p:spPr/>
        <p:txBody>
          <a:bodyPr/>
          <a:lstStyle/>
          <a:p>
            <a:pPr eaLnBrk="1" hangingPunct="1"/>
            <a:r>
              <a:rPr lang="en-US" smtClean="0"/>
              <a:t>Using existing traditional phones mean less capital investment</a:t>
            </a:r>
          </a:p>
          <a:p>
            <a:pPr eaLnBrk="1" hangingPunct="1"/>
            <a:r>
              <a:rPr lang="en-US" smtClean="0"/>
              <a:t>IP phones tend to have greater feature sets and programmability</a:t>
            </a:r>
          </a:p>
          <a:p>
            <a:pPr eaLnBrk="1" hangingPunct="1"/>
            <a:r>
              <a:rPr lang="en-US" smtClean="0"/>
              <a:t>IP phones can be completely software-based, so they can run as an application on a PC, Mac or Linux box</a:t>
            </a:r>
          </a:p>
        </p:txBody>
      </p:sp>
      <p:sp>
        <p:nvSpPr>
          <p:cNvPr id="19460" name="Footer Placeholder 1"/>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19461" name="Slide Number Placeholder 2"/>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1191B47D-5FAF-488E-A07F-6D7741C829F1}" type="slidenum">
              <a:rPr lang="en-US" smtClean="0">
                <a:latin typeface="Arial" charset="0"/>
              </a:rPr>
              <a:pPr>
                <a:defRPr/>
              </a:pPr>
              <a:t>24</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Type of Phone</a:t>
            </a:r>
          </a:p>
        </p:txBody>
      </p:sp>
      <p:sp>
        <p:nvSpPr>
          <p:cNvPr id="23555" name="Content Placeholder 2"/>
          <p:cNvSpPr>
            <a:spLocks noGrp="1"/>
          </p:cNvSpPr>
          <p:nvPr>
            <p:ph idx="1"/>
          </p:nvPr>
        </p:nvSpPr>
        <p:spPr/>
        <p:txBody>
          <a:bodyPr/>
          <a:lstStyle/>
          <a:p>
            <a:pPr eaLnBrk="1" hangingPunct="1"/>
            <a:r>
              <a:rPr lang="en-US" smtClean="0"/>
              <a:t>Wireless IP Phones can solve the wiring challenge but can introduce some problems of their own, such as a lack of QoS</a:t>
            </a:r>
          </a:p>
          <a:p>
            <a:pPr eaLnBrk="1" hangingPunct="1"/>
            <a:r>
              <a:rPr lang="en-US" smtClean="0"/>
              <a:t>100BaseT Ethernet and Cat 5e are the minimum for connecting IP phones</a:t>
            </a:r>
          </a:p>
        </p:txBody>
      </p:sp>
      <p:sp>
        <p:nvSpPr>
          <p:cNvPr id="20484" name="Footer Placeholder 3"/>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20485"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245C7D87-CCD6-4BC7-866A-95799944B79F}" type="slidenum">
              <a:rPr lang="en-US" smtClean="0">
                <a:latin typeface="Arial" charset="0"/>
              </a:rPr>
              <a:pPr>
                <a:defRPr/>
              </a:pPr>
              <a:t>25</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Network Convergence</a:t>
            </a:r>
          </a:p>
        </p:txBody>
      </p:sp>
      <p:sp>
        <p:nvSpPr>
          <p:cNvPr id="24579" name="Rectangle 3"/>
          <p:cNvSpPr>
            <a:spLocks noGrp="1" noChangeArrowheads="1"/>
          </p:cNvSpPr>
          <p:nvPr>
            <p:ph idx="1"/>
          </p:nvPr>
        </p:nvSpPr>
        <p:spPr/>
        <p:txBody>
          <a:bodyPr/>
          <a:lstStyle/>
          <a:p>
            <a:pPr eaLnBrk="1" hangingPunct="1"/>
            <a:r>
              <a:rPr lang="en-US" smtClean="0"/>
              <a:t>When you support only one transport type for all networked applications, including telecommunications, you’ve achieved complete convergence</a:t>
            </a:r>
          </a:p>
          <a:p>
            <a:pPr eaLnBrk="1" hangingPunct="1"/>
            <a:r>
              <a:rPr lang="en-US" smtClean="0"/>
              <a:t>Convergence increases administrator productivity</a:t>
            </a:r>
          </a:p>
          <a:p>
            <a:pPr eaLnBrk="1" hangingPunct="1"/>
            <a:r>
              <a:rPr lang="en-US" smtClean="0"/>
              <a:t>Costs drop the more voice and data networks are converged</a:t>
            </a:r>
          </a:p>
        </p:txBody>
      </p:sp>
      <p:sp>
        <p:nvSpPr>
          <p:cNvPr id="21508" name="Footer Placeholder 1"/>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21509" name="Slide Number Placeholder 2"/>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DA76E4E7-00E6-44C1-85F2-B2DAADEB9C4A}" type="slidenum">
              <a:rPr lang="en-US" smtClean="0">
                <a:latin typeface="Arial" charset="0"/>
              </a:rPr>
              <a:pPr>
                <a:defRPr/>
              </a:pPr>
              <a:t>26</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Pure IP or IP Enabled</a:t>
            </a:r>
          </a:p>
        </p:txBody>
      </p:sp>
      <p:sp>
        <p:nvSpPr>
          <p:cNvPr id="25603" name="Rectangle 3"/>
          <p:cNvSpPr>
            <a:spLocks noGrp="1" noChangeArrowheads="1"/>
          </p:cNvSpPr>
          <p:nvPr>
            <p:ph idx="1"/>
          </p:nvPr>
        </p:nvSpPr>
        <p:spPr/>
        <p:txBody>
          <a:bodyPr/>
          <a:lstStyle/>
          <a:p>
            <a:pPr eaLnBrk="1" hangingPunct="1"/>
            <a:r>
              <a:rPr lang="en-US" smtClean="0"/>
              <a:t>Pure IP voice switches can’t make direct use of traditional circuit-switched telephones and trunks</a:t>
            </a:r>
          </a:p>
          <a:p>
            <a:pPr eaLnBrk="1" hangingPunct="1"/>
            <a:r>
              <a:rPr lang="en-US" smtClean="0"/>
              <a:t>Switches are totally packet-based</a:t>
            </a:r>
          </a:p>
          <a:p>
            <a:pPr eaLnBrk="1" hangingPunct="1"/>
            <a:r>
              <a:rPr lang="en-US" smtClean="0"/>
              <a:t>Connections to outside non-IP systems, like PSTN require outboard hardware</a:t>
            </a:r>
          </a:p>
        </p:txBody>
      </p:sp>
      <p:sp>
        <p:nvSpPr>
          <p:cNvPr id="22532" name="Footer Placeholder 1"/>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22533" name="Slide Number Placeholder 2"/>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67F6D780-FFCA-4FE8-B3A8-DDE018659467}" type="slidenum">
              <a:rPr lang="en-US" smtClean="0">
                <a:latin typeface="Arial" charset="0"/>
              </a:rPr>
              <a:pPr>
                <a:defRPr/>
              </a:pPr>
              <a:t>27</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Pure IP or IP Enabled</a:t>
            </a:r>
          </a:p>
        </p:txBody>
      </p:sp>
      <p:sp>
        <p:nvSpPr>
          <p:cNvPr id="26627" name="Content Placeholder 2"/>
          <p:cNvSpPr>
            <a:spLocks noGrp="1"/>
          </p:cNvSpPr>
          <p:nvPr>
            <p:ph idx="1"/>
          </p:nvPr>
        </p:nvSpPr>
        <p:spPr/>
        <p:txBody>
          <a:bodyPr/>
          <a:lstStyle/>
          <a:p>
            <a:pPr marL="0" indent="0" eaLnBrk="1" hangingPunct="1">
              <a:buFontTx/>
              <a:buNone/>
            </a:pPr>
            <a:endParaRPr lang="en-US" smtClean="0"/>
          </a:p>
        </p:txBody>
      </p:sp>
      <p:pic>
        <p:nvPicPr>
          <p:cNvPr id="26628" name="Picture 4" descr="Pure IP swit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1863" y="1600200"/>
            <a:ext cx="7145337" cy="45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Footer Placeholder 4"/>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23558"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5BF99D59-7A49-4764-A7A5-1032E1DADE9B}" type="slidenum">
              <a:rPr lang="en-US" smtClean="0">
                <a:latin typeface="Arial" charset="0"/>
              </a:rPr>
              <a:pPr>
                <a:defRPr/>
              </a:pPr>
              <a:t>28</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Pure IP or IP Enabled</a:t>
            </a:r>
            <a:endParaRPr lang="en-US" sz="2400" smtClean="0"/>
          </a:p>
        </p:txBody>
      </p:sp>
      <p:sp>
        <p:nvSpPr>
          <p:cNvPr id="27651" name="Rectangle 3"/>
          <p:cNvSpPr>
            <a:spLocks noGrp="1" noChangeArrowheads="1"/>
          </p:cNvSpPr>
          <p:nvPr>
            <p:ph idx="1"/>
          </p:nvPr>
        </p:nvSpPr>
        <p:spPr/>
        <p:txBody>
          <a:bodyPr/>
          <a:lstStyle/>
          <a:p>
            <a:pPr eaLnBrk="1" hangingPunct="1"/>
            <a:r>
              <a:rPr lang="en-US" smtClean="0"/>
              <a:t>The media interfacing required to use traditional telephony devices with an IP-enabled switch is all contained within the switch chassis</a:t>
            </a:r>
          </a:p>
          <a:p>
            <a:pPr eaLnBrk="1" hangingPunct="1"/>
            <a:r>
              <a:rPr lang="en-US" smtClean="0"/>
              <a:t>IP-enabled switches are sometimes called hybrid switches</a:t>
            </a:r>
          </a:p>
        </p:txBody>
      </p:sp>
      <p:sp>
        <p:nvSpPr>
          <p:cNvPr id="24580" name="Footer Placeholder 1"/>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24581" name="Slide Number Placeholder 2"/>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0A527D95-465F-4760-858B-C39C3E56E89E}" type="slidenum">
              <a:rPr lang="en-US" smtClean="0">
                <a:latin typeface="Arial" charset="0"/>
              </a:rPr>
              <a:pPr>
                <a:defRPr/>
              </a:pPr>
              <a:t>29</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VOIP</a:t>
            </a:r>
          </a:p>
        </p:txBody>
      </p:sp>
      <p:sp>
        <p:nvSpPr>
          <p:cNvPr id="6147" name="Rectangle 3"/>
          <p:cNvSpPr>
            <a:spLocks noGrp="1" noChangeArrowheads="1"/>
          </p:cNvSpPr>
          <p:nvPr>
            <p:ph idx="1"/>
          </p:nvPr>
        </p:nvSpPr>
        <p:spPr/>
        <p:txBody>
          <a:bodyPr/>
          <a:lstStyle/>
          <a:p>
            <a:pPr eaLnBrk="1" hangingPunct="1"/>
            <a:r>
              <a:rPr lang="en-US" dirty="0" smtClean="0"/>
              <a:t>This can be used as a replacement for traditional telephony even though it runs over the PSTN</a:t>
            </a:r>
          </a:p>
          <a:p>
            <a:pPr eaLnBrk="1" hangingPunct="1"/>
            <a:r>
              <a:rPr lang="en-US" dirty="0" smtClean="0"/>
              <a:t>Using this method a PBX can be implemented on a </a:t>
            </a:r>
            <a:r>
              <a:rPr lang="en-US" dirty="0" smtClean="0"/>
              <a:t>PC</a:t>
            </a:r>
            <a:endParaRPr lang="en-US" dirty="0" smtClean="0"/>
          </a:p>
        </p:txBody>
      </p:sp>
      <p:sp>
        <p:nvSpPr>
          <p:cNvPr id="30724" name="Footer Placeholder 1"/>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30725" name="Slide Number Placeholder 2"/>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E82515BD-DA91-46ED-BDC4-53F42E344293}" type="slidenum">
              <a:rPr lang="en-US" smtClean="0">
                <a:latin typeface="Arial" charset="0"/>
              </a:rPr>
              <a:pPr>
                <a:defRPr/>
              </a:pPr>
              <a:t>3</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Pure IP or IP Enabled</a:t>
            </a:r>
          </a:p>
        </p:txBody>
      </p:sp>
      <p:sp>
        <p:nvSpPr>
          <p:cNvPr id="28675" name="Content Placeholder 2"/>
          <p:cNvSpPr>
            <a:spLocks noGrp="1"/>
          </p:cNvSpPr>
          <p:nvPr>
            <p:ph idx="1"/>
          </p:nvPr>
        </p:nvSpPr>
        <p:spPr/>
        <p:txBody>
          <a:bodyPr/>
          <a:lstStyle/>
          <a:p>
            <a:pPr eaLnBrk="1" hangingPunct="1"/>
            <a:endParaRPr lang="en-US" smtClean="0"/>
          </a:p>
        </p:txBody>
      </p:sp>
      <p:pic>
        <p:nvPicPr>
          <p:cNvPr id="28676" name="Picture 4" descr="IP enabled swit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8438" y="1600200"/>
            <a:ext cx="6167437" cy="448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Footer Placeholder 4"/>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r>
              <a:rPr lang="en-US" smtClean="0">
                <a:latin typeface="Arial" charset="0"/>
              </a:rPr>
              <a:t>Copyright 2012-2013 Kenneth M. Chipps Ph.D. www.chipps.com</a:t>
            </a:r>
            <a:endParaRPr lang="en-US" dirty="0" smtClean="0">
              <a:latin typeface="Arial" charset="0"/>
            </a:endParaRPr>
          </a:p>
        </p:txBody>
      </p:sp>
      <p:sp>
        <p:nvSpPr>
          <p:cNvPr id="25606"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fld id="{DB443510-4AE9-4C33-9FB8-B5255F08BEDA}" type="slidenum">
              <a:rPr lang="en-US" smtClean="0">
                <a:latin typeface="Arial" charset="0"/>
              </a:rPr>
              <a:pPr>
                <a:defRPr/>
              </a:pPr>
              <a:t>30</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VOIP Advantages</a:t>
            </a:r>
            <a:endParaRPr lang="en-US" dirty="0"/>
          </a:p>
        </p:txBody>
      </p:sp>
      <p:sp>
        <p:nvSpPr>
          <p:cNvPr id="3" name="Content Placeholder 2"/>
          <p:cNvSpPr>
            <a:spLocks noGrp="1"/>
          </p:cNvSpPr>
          <p:nvPr>
            <p:ph idx="1"/>
          </p:nvPr>
        </p:nvSpPr>
        <p:spPr/>
        <p:txBody>
          <a:bodyPr/>
          <a:lstStyle/>
          <a:p>
            <a:r>
              <a:rPr lang="en-US" sz="3200" b="0" i="0" u="none" strike="noStrike" baseline="0" dirty="0" smtClean="0">
                <a:solidFill>
                  <a:schemeClr val="tx1"/>
                </a:solidFill>
                <a:latin typeface="+mn-lt"/>
                <a:ea typeface="+mn-ea"/>
                <a:cs typeface="+mn-cs"/>
              </a:rPr>
              <a:t>The CCNA Voice certification prep book by </a:t>
            </a:r>
            <a:r>
              <a:rPr lang="en-US" sz="3200" b="0" i="0" u="none" strike="noStrike" baseline="0" dirty="0" err="1" smtClean="0">
                <a:solidFill>
                  <a:schemeClr val="tx1"/>
                </a:solidFill>
                <a:latin typeface="+mn-lt"/>
                <a:ea typeface="+mn-ea"/>
                <a:cs typeface="+mn-cs"/>
              </a:rPr>
              <a:t>Cioara</a:t>
            </a:r>
            <a:r>
              <a:rPr lang="en-US" sz="3200" b="0" i="0" u="none" strike="noStrike" baseline="0" dirty="0" smtClean="0">
                <a:solidFill>
                  <a:schemeClr val="tx1"/>
                </a:solidFill>
                <a:latin typeface="+mn-lt"/>
                <a:ea typeface="+mn-ea"/>
                <a:cs typeface="+mn-cs"/>
              </a:rPr>
              <a:t> and Valentine provide this list of advantages to VOIP over the PSTN</a:t>
            </a:r>
          </a:p>
          <a:p>
            <a:pPr lvl="1"/>
            <a:r>
              <a:rPr lang="en-US" sz="2800" b="0" i="0" u="none" strike="noStrike" baseline="0" dirty="0" smtClean="0">
                <a:solidFill>
                  <a:schemeClr val="tx1"/>
                </a:solidFill>
                <a:latin typeface="+mn-lt"/>
                <a:ea typeface="+mn-ea"/>
                <a:cs typeface="+mn-cs"/>
              </a:rPr>
              <a:t>Reduced cost of communicating</a:t>
            </a:r>
          </a:p>
          <a:p>
            <a:pPr lvl="2"/>
            <a:r>
              <a:rPr lang="en-US" sz="2400" b="0" i="0" u="none" strike="noStrike" baseline="0" dirty="0" smtClean="0">
                <a:solidFill>
                  <a:schemeClr val="tx1"/>
                </a:solidFill>
                <a:latin typeface="+mn-lt"/>
                <a:ea typeface="+mn-ea"/>
                <a:cs typeface="+mn-cs"/>
              </a:rPr>
              <a:t>Instead of relying on expensive tie lines or toll charges to communicate between offices, </a:t>
            </a:r>
            <a:r>
              <a:rPr lang="en-US" sz="2400" b="0" i="0" u="none" strike="noStrike" baseline="0" dirty="0" err="1" smtClean="0">
                <a:solidFill>
                  <a:schemeClr val="tx1"/>
                </a:solidFill>
                <a:latin typeface="+mn-lt"/>
                <a:ea typeface="+mn-ea"/>
                <a:cs typeface="+mn-cs"/>
              </a:rPr>
              <a:t>VoiP</a:t>
            </a:r>
            <a:r>
              <a:rPr lang="en-US" sz="2400" b="0" i="0" u="none" strike="noStrike" baseline="0" dirty="0" smtClean="0">
                <a:solidFill>
                  <a:schemeClr val="tx1"/>
                </a:solidFill>
                <a:latin typeface="+mn-lt"/>
                <a:ea typeface="+mn-ea"/>
                <a:cs typeface="+mn-cs"/>
              </a:rPr>
              <a:t> allows you to forward calls over WAN connections</a:t>
            </a:r>
          </a:p>
        </p:txBody>
      </p:sp>
      <p:sp>
        <p:nvSpPr>
          <p:cNvPr id="4" name="Footer Placeholder 3"/>
          <p:cNvSpPr>
            <a:spLocks noGrp="1"/>
          </p:cNvSpPr>
          <p:nvPr>
            <p:ph type="ftr" sz="quarter" idx="11"/>
          </p:nvPr>
        </p:nvSpPr>
        <p:spPr/>
        <p:txBody>
          <a:bodyPr/>
          <a:lstStyle/>
          <a:p>
            <a:pPr>
              <a:defRPr/>
            </a:pPr>
            <a:r>
              <a:rPr lang="en-US" smtClean="0"/>
              <a:t>Copyright 2012-2013 Kenneth M. Chipps Ph.D. www.chipps.com</a:t>
            </a:r>
            <a:endParaRPr lang="en-US"/>
          </a:p>
        </p:txBody>
      </p:sp>
      <p:sp>
        <p:nvSpPr>
          <p:cNvPr id="5" name="Slide Number Placeholder 4"/>
          <p:cNvSpPr>
            <a:spLocks noGrp="1"/>
          </p:cNvSpPr>
          <p:nvPr>
            <p:ph type="sldNum" sz="quarter" idx="12"/>
          </p:nvPr>
        </p:nvSpPr>
        <p:spPr/>
        <p:txBody>
          <a:bodyPr/>
          <a:lstStyle/>
          <a:p>
            <a:pPr>
              <a:defRPr/>
            </a:pPr>
            <a:fld id="{712650BA-8228-4608-9FC9-67A4F5405834}" type="slidenum">
              <a:rPr lang="en-US" smtClean="0"/>
              <a:pPr>
                <a:defRPr/>
              </a:pPr>
              <a:t>4</a:t>
            </a:fld>
            <a:endParaRPr lang="en-US" dirty="0"/>
          </a:p>
        </p:txBody>
      </p:sp>
    </p:spTree>
    <p:extLst>
      <p:ext uri="{BB962C8B-B14F-4D97-AF65-F5344CB8AC3E}">
        <p14:creationId xmlns:p14="http://schemas.microsoft.com/office/powerpoint/2010/main" val="3187090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VOIP Advantages</a:t>
            </a:r>
          </a:p>
        </p:txBody>
      </p:sp>
      <p:sp>
        <p:nvSpPr>
          <p:cNvPr id="3" name="Content Placeholder 2"/>
          <p:cNvSpPr>
            <a:spLocks noGrp="1"/>
          </p:cNvSpPr>
          <p:nvPr>
            <p:ph idx="1"/>
          </p:nvPr>
        </p:nvSpPr>
        <p:spPr/>
        <p:txBody>
          <a:bodyPr/>
          <a:lstStyle/>
          <a:p>
            <a:pPr lvl="1"/>
            <a:r>
              <a:rPr lang="en-US" sz="2800" b="0" i="0" u="none" strike="noStrike" baseline="0" dirty="0" smtClean="0">
                <a:solidFill>
                  <a:schemeClr val="tx1"/>
                </a:solidFill>
                <a:latin typeface="+mn-lt"/>
                <a:ea typeface="+mn-ea"/>
                <a:cs typeface="+mn-cs"/>
              </a:rPr>
              <a:t>Reduced cost of cabling</a:t>
            </a:r>
          </a:p>
          <a:p>
            <a:pPr lvl="2"/>
            <a:r>
              <a:rPr lang="en-US" sz="2400" b="0" i="0" u="none" strike="noStrike" baseline="0" dirty="0" err="1" smtClean="0">
                <a:solidFill>
                  <a:schemeClr val="tx1"/>
                </a:solidFill>
                <a:latin typeface="+mn-lt"/>
                <a:ea typeface="+mn-ea"/>
                <a:cs typeface="+mn-cs"/>
              </a:rPr>
              <a:t>VoiP</a:t>
            </a:r>
            <a:r>
              <a:rPr lang="en-US" sz="2400" b="0" i="0" u="none" strike="noStrike" baseline="0" dirty="0" smtClean="0">
                <a:solidFill>
                  <a:schemeClr val="tx1"/>
                </a:solidFill>
                <a:latin typeface="+mn-lt"/>
                <a:ea typeface="+mn-ea"/>
                <a:cs typeface="+mn-cs"/>
              </a:rPr>
              <a:t> deployments typically cut cabling costs in half by running a single Ethernet connection instead of both voice and data cables</a:t>
            </a:r>
          </a:p>
          <a:p>
            <a:pPr lvl="1"/>
            <a:r>
              <a:rPr lang="en-US" sz="2800" b="0" i="0" u="none" strike="noStrike" baseline="0" dirty="0" smtClean="0">
                <a:solidFill>
                  <a:schemeClr val="tx1"/>
                </a:solidFill>
                <a:latin typeface="+mn-lt"/>
                <a:ea typeface="+mn-ea"/>
                <a:cs typeface="+mn-cs"/>
              </a:rPr>
              <a:t>Seamless voice networks</a:t>
            </a:r>
          </a:p>
          <a:p>
            <a:pPr lvl="2"/>
            <a:r>
              <a:rPr lang="en-US" sz="2400" b="0" i="0" u="none" strike="noStrike" baseline="0" dirty="0" smtClean="0">
                <a:solidFill>
                  <a:schemeClr val="tx1"/>
                </a:solidFill>
                <a:latin typeface="+mn-lt"/>
                <a:ea typeface="+mn-ea"/>
                <a:cs typeface="+mn-cs"/>
              </a:rPr>
              <a:t>Because data networks connect offices, mobile workers, and telecommuters, </a:t>
            </a:r>
            <a:r>
              <a:rPr lang="en-US" sz="2400" b="0" i="0" u="none" strike="noStrike" baseline="0" dirty="0" err="1" smtClean="0">
                <a:solidFill>
                  <a:schemeClr val="tx1"/>
                </a:solidFill>
                <a:latin typeface="+mn-lt"/>
                <a:ea typeface="+mn-ea"/>
                <a:cs typeface="+mn-cs"/>
              </a:rPr>
              <a:t>VoiP</a:t>
            </a:r>
            <a:r>
              <a:rPr lang="en-US" sz="2400" b="0" i="0" u="none" strike="noStrike" baseline="0" dirty="0" smtClean="0">
                <a:solidFill>
                  <a:schemeClr val="tx1"/>
                </a:solidFill>
                <a:latin typeface="+mn-lt"/>
                <a:ea typeface="+mn-ea"/>
                <a:cs typeface="+mn-cs"/>
              </a:rPr>
              <a:t> naturally inherits this property</a:t>
            </a:r>
          </a:p>
          <a:p>
            <a:pPr lvl="2"/>
            <a:r>
              <a:rPr lang="en-US" sz="2400" b="0" i="0" u="none" strike="noStrike" baseline="0" dirty="0" smtClean="0">
                <a:solidFill>
                  <a:schemeClr val="tx1"/>
                </a:solidFill>
                <a:latin typeface="+mn-lt"/>
                <a:ea typeface="+mn-ea"/>
                <a:cs typeface="+mn-cs"/>
              </a:rPr>
              <a:t>The voice traffic is crossing "your network" (relatively speaking) rather than exiting to the PSTN</a:t>
            </a:r>
          </a:p>
        </p:txBody>
      </p:sp>
      <p:sp>
        <p:nvSpPr>
          <p:cNvPr id="4" name="Footer Placeholder 3"/>
          <p:cNvSpPr>
            <a:spLocks noGrp="1"/>
          </p:cNvSpPr>
          <p:nvPr>
            <p:ph type="ftr" sz="quarter" idx="11"/>
          </p:nvPr>
        </p:nvSpPr>
        <p:spPr/>
        <p:txBody>
          <a:bodyPr/>
          <a:lstStyle/>
          <a:p>
            <a:pPr>
              <a:defRPr/>
            </a:pPr>
            <a:r>
              <a:rPr lang="en-US" smtClean="0"/>
              <a:t>Copyright 2012-2013 Kenneth M. Chipps Ph.D. www.chipps.com</a:t>
            </a:r>
            <a:endParaRPr lang="en-US"/>
          </a:p>
        </p:txBody>
      </p:sp>
      <p:sp>
        <p:nvSpPr>
          <p:cNvPr id="5" name="Slide Number Placeholder 4"/>
          <p:cNvSpPr>
            <a:spLocks noGrp="1"/>
          </p:cNvSpPr>
          <p:nvPr>
            <p:ph type="sldNum" sz="quarter" idx="12"/>
          </p:nvPr>
        </p:nvSpPr>
        <p:spPr/>
        <p:txBody>
          <a:bodyPr/>
          <a:lstStyle/>
          <a:p>
            <a:pPr>
              <a:defRPr/>
            </a:pPr>
            <a:fld id="{712650BA-8228-4608-9FC9-67A4F5405834}" type="slidenum">
              <a:rPr lang="en-US" smtClean="0"/>
              <a:pPr>
                <a:defRPr/>
              </a:pPr>
              <a:t>5</a:t>
            </a:fld>
            <a:endParaRPr lang="en-US" dirty="0"/>
          </a:p>
        </p:txBody>
      </p:sp>
    </p:spTree>
    <p:extLst>
      <p:ext uri="{BB962C8B-B14F-4D97-AF65-F5344CB8AC3E}">
        <p14:creationId xmlns:p14="http://schemas.microsoft.com/office/powerpoint/2010/main" val="2260218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VOIP Advantages</a:t>
            </a:r>
          </a:p>
        </p:txBody>
      </p:sp>
      <p:sp>
        <p:nvSpPr>
          <p:cNvPr id="3" name="Content Placeholder 2"/>
          <p:cNvSpPr>
            <a:spLocks noGrp="1"/>
          </p:cNvSpPr>
          <p:nvPr>
            <p:ph idx="1"/>
          </p:nvPr>
        </p:nvSpPr>
        <p:spPr/>
        <p:txBody>
          <a:bodyPr/>
          <a:lstStyle/>
          <a:p>
            <a:pPr lvl="1"/>
            <a:r>
              <a:rPr lang="en-US" sz="2800" b="0" i="0" u="none" strike="noStrike" baseline="0" dirty="0" smtClean="0">
                <a:solidFill>
                  <a:schemeClr val="tx1"/>
                </a:solidFill>
                <a:latin typeface="+mn-lt"/>
                <a:ea typeface="+mn-ea"/>
                <a:cs typeface="+mn-cs"/>
              </a:rPr>
              <a:t>Take your phone with you</a:t>
            </a:r>
          </a:p>
          <a:p>
            <a:pPr lvl="2"/>
            <a:r>
              <a:rPr lang="en-US" sz="2400" b="0" i="0" u="none" strike="noStrike" baseline="0" dirty="0" smtClean="0">
                <a:solidFill>
                  <a:schemeClr val="tx1"/>
                </a:solidFill>
                <a:latin typeface="+mn-lt"/>
                <a:ea typeface="+mn-ea"/>
                <a:cs typeface="+mn-cs"/>
              </a:rPr>
              <a:t>Cost estimates for moves, adds, and changes to a traditional PBX system range from $55 to $295 per MAC</a:t>
            </a:r>
          </a:p>
          <a:p>
            <a:pPr lvl="2"/>
            <a:r>
              <a:rPr lang="en-US" sz="2400" b="0" i="0" u="none" strike="noStrike" baseline="0" dirty="0" smtClean="0">
                <a:solidFill>
                  <a:schemeClr val="tx1"/>
                </a:solidFill>
                <a:latin typeface="+mn-lt"/>
                <a:ea typeface="+mn-ea"/>
                <a:cs typeface="+mn-cs"/>
              </a:rPr>
              <a:t>With </a:t>
            </a:r>
            <a:r>
              <a:rPr lang="en-US" sz="2400" b="0" i="0" u="none" strike="noStrike" baseline="0" dirty="0" err="1" smtClean="0">
                <a:solidFill>
                  <a:schemeClr val="tx1"/>
                </a:solidFill>
                <a:latin typeface="+mn-lt"/>
                <a:ea typeface="+mn-ea"/>
                <a:cs typeface="+mn-cs"/>
              </a:rPr>
              <a:t>VoiP</a:t>
            </a:r>
            <a:r>
              <a:rPr lang="en-US" sz="2400" b="0" i="0" u="none" strike="noStrike" baseline="0" dirty="0" smtClean="0">
                <a:solidFill>
                  <a:schemeClr val="tx1"/>
                </a:solidFill>
                <a:latin typeface="+mn-lt"/>
                <a:ea typeface="+mn-ea"/>
                <a:cs typeface="+mn-cs"/>
              </a:rPr>
              <a:t> phone systems, this cost is virtually eliminated</a:t>
            </a:r>
          </a:p>
        </p:txBody>
      </p:sp>
      <p:sp>
        <p:nvSpPr>
          <p:cNvPr id="4" name="Footer Placeholder 3"/>
          <p:cNvSpPr>
            <a:spLocks noGrp="1"/>
          </p:cNvSpPr>
          <p:nvPr>
            <p:ph type="ftr" sz="quarter" idx="11"/>
          </p:nvPr>
        </p:nvSpPr>
        <p:spPr/>
        <p:txBody>
          <a:bodyPr/>
          <a:lstStyle/>
          <a:p>
            <a:pPr>
              <a:defRPr/>
            </a:pPr>
            <a:r>
              <a:rPr lang="en-US" smtClean="0"/>
              <a:t>Copyright 2012-2013 Kenneth M. Chipps Ph.D. www.chipps.com</a:t>
            </a:r>
            <a:endParaRPr lang="en-US"/>
          </a:p>
        </p:txBody>
      </p:sp>
      <p:sp>
        <p:nvSpPr>
          <p:cNvPr id="5" name="Slide Number Placeholder 4"/>
          <p:cNvSpPr>
            <a:spLocks noGrp="1"/>
          </p:cNvSpPr>
          <p:nvPr>
            <p:ph type="sldNum" sz="quarter" idx="12"/>
          </p:nvPr>
        </p:nvSpPr>
        <p:spPr/>
        <p:txBody>
          <a:bodyPr/>
          <a:lstStyle/>
          <a:p>
            <a:pPr>
              <a:defRPr/>
            </a:pPr>
            <a:fld id="{712650BA-8228-4608-9FC9-67A4F5405834}" type="slidenum">
              <a:rPr lang="en-US" smtClean="0"/>
              <a:pPr>
                <a:defRPr/>
              </a:pPr>
              <a:t>6</a:t>
            </a:fld>
            <a:endParaRPr lang="en-US" dirty="0"/>
          </a:p>
        </p:txBody>
      </p:sp>
    </p:spTree>
    <p:extLst>
      <p:ext uri="{BB962C8B-B14F-4D97-AF65-F5344CB8AC3E}">
        <p14:creationId xmlns:p14="http://schemas.microsoft.com/office/powerpoint/2010/main" val="3713233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VOIP Advantages</a:t>
            </a:r>
          </a:p>
        </p:txBody>
      </p:sp>
      <p:sp>
        <p:nvSpPr>
          <p:cNvPr id="3" name="Content Placeholder 2"/>
          <p:cNvSpPr>
            <a:spLocks noGrp="1"/>
          </p:cNvSpPr>
          <p:nvPr>
            <p:ph idx="1"/>
          </p:nvPr>
        </p:nvSpPr>
        <p:spPr/>
        <p:txBody>
          <a:bodyPr/>
          <a:lstStyle/>
          <a:p>
            <a:pPr lvl="1"/>
            <a:r>
              <a:rPr lang="en-US" sz="2800" b="0" i="0" u="none" strike="noStrike" baseline="0" dirty="0" smtClean="0">
                <a:solidFill>
                  <a:schemeClr val="tx1"/>
                </a:solidFill>
                <a:latin typeface="+mn-lt"/>
                <a:ea typeface="+mn-ea"/>
                <a:cs typeface="+mn-cs"/>
              </a:rPr>
              <a:t>IP </a:t>
            </a:r>
            <a:r>
              <a:rPr lang="en-US" sz="2800" b="0" i="0" u="none" strike="noStrike" baseline="0" dirty="0" err="1" smtClean="0">
                <a:solidFill>
                  <a:schemeClr val="tx1"/>
                </a:solidFill>
                <a:latin typeface="+mn-lt"/>
                <a:ea typeface="+mn-ea"/>
                <a:cs typeface="+mn-cs"/>
              </a:rPr>
              <a:t>SoftPhones</a:t>
            </a:r>
            <a:endParaRPr lang="en-US" sz="2800" b="0" i="0" u="none" strike="noStrike" baseline="0" dirty="0" smtClean="0">
              <a:solidFill>
                <a:schemeClr val="tx1"/>
              </a:solidFill>
              <a:latin typeface="+mn-lt"/>
              <a:ea typeface="+mn-ea"/>
              <a:cs typeface="+mn-cs"/>
            </a:endParaRPr>
          </a:p>
          <a:p>
            <a:pPr lvl="2"/>
            <a:r>
              <a:rPr lang="en-US" sz="2400" b="0" i="0" u="none" strike="noStrike" baseline="0" dirty="0" err="1" smtClean="0">
                <a:solidFill>
                  <a:schemeClr val="tx1"/>
                </a:solidFill>
                <a:latin typeface="+mn-lt"/>
                <a:ea typeface="+mn-ea"/>
                <a:cs typeface="+mn-cs"/>
              </a:rPr>
              <a:t>SoftPhones</a:t>
            </a:r>
            <a:r>
              <a:rPr lang="en-US" sz="2400" b="0" i="0" u="none" strike="noStrike" baseline="0" dirty="0" smtClean="0">
                <a:solidFill>
                  <a:schemeClr val="tx1"/>
                </a:solidFill>
                <a:latin typeface="+mn-lt"/>
                <a:ea typeface="+mn-ea"/>
                <a:cs typeface="+mn-cs"/>
              </a:rPr>
              <a:t> represent an ideal example of the possibilities when combining voice and data networks</a:t>
            </a:r>
          </a:p>
          <a:p>
            <a:pPr lvl="2"/>
            <a:r>
              <a:rPr lang="en-US" sz="2400" b="0" i="0" u="none" strike="noStrike" baseline="0" dirty="0" smtClean="0">
                <a:solidFill>
                  <a:schemeClr val="tx1"/>
                </a:solidFill>
                <a:latin typeface="+mn-lt"/>
                <a:ea typeface="+mn-ea"/>
                <a:cs typeface="+mn-cs"/>
              </a:rPr>
              <a:t>Users can now plug a headset into their laptop or desktop and allow it to act as their phone</a:t>
            </a:r>
          </a:p>
          <a:p>
            <a:pPr lvl="1"/>
            <a:r>
              <a:rPr lang="en-US" sz="2800" b="0" i="0" u="none" strike="noStrike" baseline="0" dirty="0" smtClean="0">
                <a:solidFill>
                  <a:schemeClr val="tx1"/>
                </a:solidFill>
                <a:latin typeface="+mn-lt"/>
                <a:ea typeface="+mn-ea"/>
                <a:cs typeface="+mn-cs"/>
              </a:rPr>
              <a:t>Unified e-mail, voicemail, fax</a:t>
            </a:r>
          </a:p>
          <a:p>
            <a:pPr lvl="2"/>
            <a:r>
              <a:rPr lang="en-US" sz="2400" b="0" i="0" u="none" strike="noStrike" baseline="0" dirty="0" smtClean="0">
                <a:solidFill>
                  <a:schemeClr val="tx1"/>
                </a:solidFill>
                <a:latin typeface="+mn-lt"/>
                <a:ea typeface="+mn-ea"/>
                <a:cs typeface="+mn-cs"/>
              </a:rPr>
              <a:t>All messaging can be sent to a user's e-mail inbox</a:t>
            </a:r>
          </a:p>
          <a:p>
            <a:pPr lvl="2"/>
            <a:r>
              <a:rPr lang="en-US" sz="2400" b="0" i="0" u="none" strike="noStrike" baseline="0" dirty="0" smtClean="0">
                <a:solidFill>
                  <a:schemeClr val="tx1"/>
                </a:solidFill>
                <a:latin typeface="+mn-lt"/>
                <a:ea typeface="+mn-ea"/>
                <a:cs typeface="+mn-cs"/>
              </a:rPr>
              <a:t>This allows users to get all messages in one place and easily reply, forward, or archive messages</a:t>
            </a:r>
          </a:p>
        </p:txBody>
      </p:sp>
      <p:sp>
        <p:nvSpPr>
          <p:cNvPr id="4" name="Footer Placeholder 3"/>
          <p:cNvSpPr>
            <a:spLocks noGrp="1"/>
          </p:cNvSpPr>
          <p:nvPr>
            <p:ph type="ftr" sz="quarter" idx="11"/>
          </p:nvPr>
        </p:nvSpPr>
        <p:spPr/>
        <p:txBody>
          <a:bodyPr/>
          <a:lstStyle/>
          <a:p>
            <a:pPr>
              <a:defRPr/>
            </a:pPr>
            <a:r>
              <a:rPr lang="en-US" smtClean="0"/>
              <a:t>Copyright 2012-2013 Kenneth M. Chipps Ph.D. www.chipps.com</a:t>
            </a:r>
            <a:endParaRPr lang="en-US"/>
          </a:p>
        </p:txBody>
      </p:sp>
      <p:sp>
        <p:nvSpPr>
          <p:cNvPr id="5" name="Slide Number Placeholder 4"/>
          <p:cNvSpPr>
            <a:spLocks noGrp="1"/>
          </p:cNvSpPr>
          <p:nvPr>
            <p:ph type="sldNum" sz="quarter" idx="12"/>
          </p:nvPr>
        </p:nvSpPr>
        <p:spPr/>
        <p:txBody>
          <a:bodyPr/>
          <a:lstStyle/>
          <a:p>
            <a:pPr>
              <a:defRPr/>
            </a:pPr>
            <a:fld id="{712650BA-8228-4608-9FC9-67A4F5405834}" type="slidenum">
              <a:rPr lang="en-US" smtClean="0"/>
              <a:pPr>
                <a:defRPr/>
              </a:pPr>
              <a:t>7</a:t>
            </a:fld>
            <a:endParaRPr lang="en-US" dirty="0"/>
          </a:p>
        </p:txBody>
      </p:sp>
    </p:spTree>
    <p:extLst>
      <p:ext uri="{BB962C8B-B14F-4D97-AF65-F5344CB8AC3E}">
        <p14:creationId xmlns:p14="http://schemas.microsoft.com/office/powerpoint/2010/main" val="3786815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VOIP Advantages</a:t>
            </a:r>
          </a:p>
        </p:txBody>
      </p:sp>
      <p:sp>
        <p:nvSpPr>
          <p:cNvPr id="3" name="Content Placeholder 2"/>
          <p:cNvSpPr>
            <a:spLocks noGrp="1"/>
          </p:cNvSpPr>
          <p:nvPr>
            <p:ph idx="1"/>
          </p:nvPr>
        </p:nvSpPr>
        <p:spPr/>
        <p:txBody>
          <a:bodyPr/>
          <a:lstStyle/>
          <a:p>
            <a:pPr lvl="1"/>
            <a:r>
              <a:rPr lang="en-US" sz="2800" b="0" i="0" u="none" strike="noStrike" baseline="0" dirty="0" smtClean="0">
                <a:solidFill>
                  <a:schemeClr val="tx1"/>
                </a:solidFill>
                <a:latin typeface="+mn-lt"/>
                <a:ea typeface="+mn-ea"/>
                <a:cs typeface="+mn-cs"/>
              </a:rPr>
              <a:t>Open, compatible standards</a:t>
            </a:r>
          </a:p>
          <a:p>
            <a:pPr lvl="2"/>
            <a:r>
              <a:rPr lang="en-US" sz="2400" b="0" i="0" u="none" strike="noStrike" baseline="0" dirty="0" smtClean="0">
                <a:solidFill>
                  <a:schemeClr val="tx1"/>
                </a:solidFill>
                <a:latin typeface="+mn-lt"/>
                <a:ea typeface="+mn-ea"/>
                <a:cs typeface="+mn-cs"/>
              </a:rPr>
              <a:t>In the same way that you can network Apple, Dell, and IBM PCs together, you can now connect devices from different telephony vendors together. Although this benefit has yet to be fully realized, this will allow businesses to choose the best equipment for their network, regardless of the manufacturer</a:t>
            </a:r>
            <a:endParaRPr lang="en-US" dirty="0"/>
          </a:p>
        </p:txBody>
      </p:sp>
      <p:sp>
        <p:nvSpPr>
          <p:cNvPr id="4" name="Footer Placeholder 3"/>
          <p:cNvSpPr>
            <a:spLocks noGrp="1"/>
          </p:cNvSpPr>
          <p:nvPr>
            <p:ph type="ftr" sz="quarter" idx="11"/>
          </p:nvPr>
        </p:nvSpPr>
        <p:spPr/>
        <p:txBody>
          <a:bodyPr/>
          <a:lstStyle/>
          <a:p>
            <a:pPr>
              <a:defRPr/>
            </a:pPr>
            <a:r>
              <a:rPr lang="en-US" smtClean="0"/>
              <a:t>Copyright 2012-2013 Kenneth M. Chipps Ph.D. www.chipps.com</a:t>
            </a:r>
            <a:endParaRPr lang="en-US"/>
          </a:p>
        </p:txBody>
      </p:sp>
      <p:sp>
        <p:nvSpPr>
          <p:cNvPr id="5" name="Slide Number Placeholder 4"/>
          <p:cNvSpPr>
            <a:spLocks noGrp="1"/>
          </p:cNvSpPr>
          <p:nvPr>
            <p:ph type="sldNum" sz="quarter" idx="12"/>
          </p:nvPr>
        </p:nvSpPr>
        <p:spPr/>
        <p:txBody>
          <a:bodyPr/>
          <a:lstStyle/>
          <a:p>
            <a:pPr>
              <a:defRPr/>
            </a:pPr>
            <a:fld id="{712650BA-8228-4608-9FC9-67A4F5405834}" type="slidenum">
              <a:rPr lang="en-US" smtClean="0"/>
              <a:pPr>
                <a:defRPr/>
              </a:pPr>
              <a:t>8</a:t>
            </a:fld>
            <a:endParaRPr lang="en-US" dirty="0"/>
          </a:p>
        </p:txBody>
      </p:sp>
    </p:spTree>
    <p:extLst>
      <p:ext uri="{BB962C8B-B14F-4D97-AF65-F5344CB8AC3E}">
        <p14:creationId xmlns:p14="http://schemas.microsoft.com/office/powerpoint/2010/main" val="130237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VOIP Problem Areas</a:t>
            </a:r>
            <a:endParaRPr lang="en-US" dirty="0"/>
          </a:p>
        </p:txBody>
      </p:sp>
      <p:sp>
        <p:nvSpPr>
          <p:cNvPr id="3" name="Content Placeholder 2"/>
          <p:cNvSpPr>
            <a:spLocks noGrp="1"/>
          </p:cNvSpPr>
          <p:nvPr>
            <p:ph idx="1"/>
          </p:nvPr>
        </p:nvSpPr>
        <p:spPr/>
        <p:txBody>
          <a:bodyPr/>
          <a:lstStyle/>
          <a:p>
            <a:pPr eaLnBrk="1" hangingPunct="1"/>
            <a:r>
              <a:rPr lang="en-US" dirty="0" smtClean="0"/>
              <a:t>How you choose to migrate from your conventional telephone system to VOIP is important</a:t>
            </a:r>
          </a:p>
          <a:p>
            <a:pPr eaLnBrk="1" hangingPunct="1"/>
            <a:r>
              <a:rPr lang="en-US" dirty="0" smtClean="0"/>
              <a:t>The quality and reliability of the VOIP system is tied directly to the underlying data network</a:t>
            </a:r>
          </a:p>
          <a:p>
            <a:pPr eaLnBrk="1" hangingPunct="1"/>
            <a:r>
              <a:rPr lang="en-US" dirty="0" smtClean="0"/>
              <a:t>Poor perceived call quality is the leading cause of failed VOIP implementation</a:t>
            </a:r>
            <a:endParaRPr lang="en-US" dirty="0" smtClean="0"/>
          </a:p>
        </p:txBody>
      </p:sp>
      <p:sp>
        <p:nvSpPr>
          <p:cNvPr id="4" name="Footer Placeholder 3"/>
          <p:cNvSpPr>
            <a:spLocks noGrp="1"/>
          </p:cNvSpPr>
          <p:nvPr>
            <p:ph type="ftr" sz="quarter" idx="11"/>
          </p:nvPr>
        </p:nvSpPr>
        <p:spPr/>
        <p:txBody>
          <a:bodyPr/>
          <a:lstStyle/>
          <a:p>
            <a:pPr>
              <a:defRPr/>
            </a:pPr>
            <a:r>
              <a:rPr lang="en-US" smtClean="0"/>
              <a:t>Copyright 2012-2013 Kenneth M. Chipps Ph.D. www.chipps.com</a:t>
            </a:r>
            <a:endParaRPr lang="en-US"/>
          </a:p>
        </p:txBody>
      </p:sp>
      <p:sp>
        <p:nvSpPr>
          <p:cNvPr id="5" name="Slide Number Placeholder 4"/>
          <p:cNvSpPr>
            <a:spLocks noGrp="1"/>
          </p:cNvSpPr>
          <p:nvPr>
            <p:ph type="sldNum" sz="quarter" idx="12"/>
          </p:nvPr>
        </p:nvSpPr>
        <p:spPr/>
        <p:txBody>
          <a:bodyPr/>
          <a:lstStyle/>
          <a:p>
            <a:pPr>
              <a:defRPr/>
            </a:pPr>
            <a:fld id="{712650BA-8228-4608-9FC9-67A4F5405834}" type="slidenum">
              <a:rPr lang="en-US" smtClean="0"/>
              <a:pPr>
                <a:defRPr/>
              </a:pPr>
              <a:t>9</a:t>
            </a:fld>
            <a:endParaRPr lang="en-US" dirty="0"/>
          </a:p>
        </p:txBody>
      </p:sp>
    </p:spTree>
    <p:extLst>
      <p:ext uri="{BB962C8B-B14F-4D97-AF65-F5344CB8AC3E}">
        <p14:creationId xmlns:p14="http://schemas.microsoft.com/office/powerpoint/2010/main" val="345835014"/>
      </p:ext>
    </p:extLst>
  </p:cSld>
  <p:clrMapOvr>
    <a:masterClrMapping/>
  </p:clrMapOvr>
</p:sld>
</file>

<file path=ppt/theme/theme1.xml><?xml version="1.0" encoding="utf-8"?>
<a:theme xmlns:a="http://schemas.openxmlformats.org/drawingml/2006/main" name="Chipps">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Chipps</Template>
  <TotalTime>622</TotalTime>
  <Words>1468</Words>
  <Application>Microsoft Office PowerPoint</Application>
  <PresentationFormat>On-screen Show (4:3)</PresentationFormat>
  <Paragraphs>177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Chipps</vt:lpstr>
      <vt:lpstr>NETW-250 The VOIP Concept Last Update 2013.03.07 1.1.0</vt:lpstr>
      <vt:lpstr>VOIP</vt:lpstr>
      <vt:lpstr>VOIP</vt:lpstr>
      <vt:lpstr>VOIP Advantages</vt:lpstr>
      <vt:lpstr>VOIP Advantages</vt:lpstr>
      <vt:lpstr>VOIP Advantages</vt:lpstr>
      <vt:lpstr>VOIP Advantages</vt:lpstr>
      <vt:lpstr>VOIP Advantages</vt:lpstr>
      <vt:lpstr>VOIP Problem Areas</vt:lpstr>
      <vt:lpstr>VOIP Problem Areas</vt:lpstr>
      <vt:lpstr>Messages</vt:lpstr>
      <vt:lpstr>VOIP or IP Telephony</vt:lpstr>
      <vt:lpstr>VOIP or IP Telephony</vt:lpstr>
      <vt:lpstr>Network Convergence</vt:lpstr>
      <vt:lpstr>The Layers of a VOIP Network</vt:lpstr>
      <vt:lpstr>The Layers of a VOIP Network</vt:lpstr>
      <vt:lpstr>The Layers of a VOIP Network</vt:lpstr>
      <vt:lpstr>The Layers of a VOIP Network</vt:lpstr>
      <vt:lpstr>The Layer of a VOIP Network</vt:lpstr>
      <vt:lpstr>VOIP Servers</vt:lpstr>
      <vt:lpstr>VOIP Servers</vt:lpstr>
      <vt:lpstr>VOIP Endpoints</vt:lpstr>
      <vt:lpstr>VOIP Endpoints</vt:lpstr>
      <vt:lpstr>Type of Phone</vt:lpstr>
      <vt:lpstr>Type of Phone</vt:lpstr>
      <vt:lpstr>Network Convergence</vt:lpstr>
      <vt:lpstr>Pure IP or IP Enabled</vt:lpstr>
      <vt:lpstr>Pure IP or IP Enabled</vt:lpstr>
      <vt:lpstr>Pure IP or IP Enabled</vt:lpstr>
      <vt:lpstr>Pure IP or IP Enabled</vt:lpstr>
    </vt:vector>
  </TitlesOfParts>
  <Company>Devry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VOIP Concept</dc:title>
  <dc:creator>Kenneth M. Chipps Ph.D.</dc:creator>
  <cp:lastModifiedBy>Kenneth M. Chipps Ph.D.</cp:lastModifiedBy>
  <cp:revision>48</cp:revision>
  <cp:lastPrinted>1601-01-01T00:00:00Z</cp:lastPrinted>
  <dcterms:created xsi:type="dcterms:W3CDTF">2007-07-20T20:58:10Z</dcterms:created>
  <dcterms:modified xsi:type="dcterms:W3CDTF">2013-03-08T01:52:45Z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