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68"/>
  </p:notesMasterIdLst>
  <p:sldIdLst>
    <p:sldId id="305" r:id="rId2"/>
    <p:sldId id="258" r:id="rId3"/>
    <p:sldId id="336" r:id="rId4"/>
    <p:sldId id="337" r:id="rId5"/>
    <p:sldId id="259" r:id="rId6"/>
    <p:sldId id="306" r:id="rId7"/>
    <p:sldId id="307" r:id="rId8"/>
    <p:sldId id="260" r:id="rId9"/>
    <p:sldId id="334" r:id="rId10"/>
    <p:sldId id="261" r:id="rId11"/>
    <p:sldId id="308" r:id="rId12"/>
    <p:sldId id="262" r:id="rId13"/>
    <p:sldId id="263" r:id="rId14"/>
    <p:sldId id="309" r:id="rId15"/>
    <p:sldId id="264" r:id="rId16"/>
    <p:sldId id="310" r:id="rId17"/>
    <p:sldId id="265" r:id="rId18"/>
    <p:sldId id="311" r:id="rId19"/>
    <p:sldId id="266" r:id="rId20"/>
    <p:sldId id="313" r:id="rId21"/>
    <p:sldId id="267" r:id="rId22"/>
    <p:sldId id="312" r:id="rId23"/>
    <p:sldId id="268" r:id="rId24"/>
    <p:sldId id="314" r:id="rId25"/>
    <p:sldId id="269" r:id="rId26"/>
    <p:sldId id="316" r:id="rId27"/>
    <p:sldId id="315" r:id="rId28"/>
    <p:sldId id="271" r:id="rId29"/>
    <p:sldId id="272" r:id="rId30"/>
    <p:sldId id="317" r:id="rId31"/>
    <p:sldId id="273" r:id="rId32"/>
    <p:sldId id="318" r:id="rId33"/>
    <p:sldId id="338" r:id="rId34"/>
    <p:sldId id="274" r:id="rId35"/>
    <p:sldId id="320" r:id="rId36"/>
    <p:sldId id="321" r:id="rId37"/>
    <p:sldId id="322" r:id="rId38"/>
    <p:sldId id="275" r:id="rId39"/>
    <p:sldId id="323" r:id="rId40"/>
    <p:sldId id="276" r:id="rId41"/>
    <p:sldId id="335" r:id="rId42"/>
    <p:sldId id="277" r:id="rId43"/>
    <p:sldId id="339" r:id="rId44"/>
    <p:sldId id="279" r:id="rId45"/>
    <p:sldId id="325" r:id="rId46"/>
    <p:sldId id="283" r:id="rId47"/>
    <p:sldId id="284" r:id="rId48"/>
    <p:sldId id="326" r:id="rId49"/>
    <p:sldId id="285" r:id="rId50"/>
    <p:sldId id="327" r:id="rId51"/>
    <p:sldId id="286" r:id="rId52"/>
    <p:sldId id="287" r:id="rId53"/>
    <p:sldId id="328" r:id="rId54"/>
    <p:sldId id="288" r:id="rId55"/>
    <p:sldId id="329" r:id="rId56"/>
    <p:sldId id="330" r:id="rId57"/>
    <p:sldId id="289" r:id="rId58"/>
    <p:sldId id="290" r:id="rId59"/>
    <p:sldId id="331" r:id="rId60"/>
    <p:sldId id="291" r:id="rId61"/>
    <p:sldId id="292" r:id="rId62"/>
    <p:sldId id="332" r:id="rId63"/>
    <p:sldId id="293" r:id="rId64"/>
    <p:sldId id="294" r:id="rId65"/>
    <p:sldId id="333" r:id="rId66"/>
    <p:sldId id="295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41" autoAdjust="0"/>
  </p:normalViewPr>
  <p:slideViewPr>
    <p:cSldViewPr>
      <p:cViewPr varScale="1">
        <p:scale>
          <a:sx n="59" d="100"/>
          <a:sy n="59" d="100"/>
        </p:scale>
        <p:origin x="7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D5A639-49BD-4BC8-A166-090F92CF901E}" type="datetimeFigureOut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08B32F-4A05-4A8D-8433-393D266BF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51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E7EE4A5-74C8-4AE3-9CDA-1BBCA0CF36BB}" type="slidenum">
              <a:rPr lang="en-US" smtClean="0"/>
              <a:pPr/>
              <a:t>57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460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39624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EBCBB-2FC9-48A4-A1AE-E63EF9568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1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0E87C-CB7F-4109-8D6D-DE740FFB1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8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B995-75D3-4F7E-B87F-D15425690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0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8BF5-CCE0-46BC-AB50-963592B5D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2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90A18719-E75B-4934-8680-B2D619AF4C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E5078-5379-43A5-90FC-E8CEACA026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5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7109D-EF68-4630-B9F7-DB74CA4F6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97AA-D3DB-4036-B2E9-4F0F8686B4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1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9D6E4-A14D-4428-8BD8-0D4924E53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9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7A572-CB05-44E0-8DEA-470F446558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9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8BCDC-1DCA-42A7-8236-D3F70E0BC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3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59E3B-20AB-4919-BD9B-829DA70D5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Copyright 2012-2014 Kenneth M. Chipps Ph.D. www.chipps.com</a:t>
            </a: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2C3FEF8-A124-48D2-8A99-88A76CE6E2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NETW-250</a:t>
            </a:r>
            <a:br>
              <a:rPr lang="en-US" altLang="en-US" dirty="0" smtClean="0"/>
            </a:br>
            <a:r>
              <a:rPr lang="en-US" altLang="en-US" dirty="0" smtClean="0"/>
              <a:t>Troubleshooting</a:t>
            </a:r>
            <a:br>
              <a:rPr lang="en-US" altLang="en-US" dirty="0" smtClean="0"/>
            </a:br>
            <a:r>
              <a:rPr lang="en-US" sz="2400" dirty="0" smtClean="0"/>
              <a:t>Last </a:t>
            </a:r>
            <a:r>
              <a:rPr lang="en-US" sz="2400" smtClean="0"/>
              <a:t>Update </a:t>
            </a:r>
            <a:r>
              <a:rPr lang="en-US" sz="2400" smtClean="0"/>
              <a:t>2014.02.19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dirty="0" smtClean="0"/>
              <a:t>1.0.1</a:t>
            </a:r>
            <a:endParaRPr lang="en-US" sz="2400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F15926E-BF4B-44BA-A5F0-8EA5E39C5B9C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SIP Traffic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look an example from the book to see the overall process used</a:t>
            </a:r>
          </a:p>
          <a:p>
            <a:pPr eaLnBrk="1" hangingPunct="1"/>
            <a:r>
              <a:rPr lang="en-US" smtClean="0"/>
              <a:t>Here is what it says</a:t>
            </a:r>
          </a:p>
          <a:p>
            <a:pPr lvl="1" eaLnBrk="1" hangingPunct="1"/>
            <a:r>
              <a:rPr lang="en-US" smtClean="0"/>
              <a:t>First set up a filter to capture SIP registration signals in two scenarios</a:t>
            </a:r>
          </a:p>
          <a:p>
            <a:pPr lvl="2" eaLnBrk="1" hangingPunct="1"/>
            <a:r>
              <a:rPr lang="en-US" smtClean="0"/>
              <a:t>One for a successful SIP registration</a:t>
            </a:r>
          </a:p>
          <a:p>
            <a:pPr lvl="2" eaLnBrk="1" hangingPunct="1"/>
            <a:r>
              <a:rPr lang="en-US" smtClean="0"/>
              <a:t>Another for a failed SIP registration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79576D-46FD-4457-8B37-616C29A78162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SIP Traffic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Next configure the SIP softphone</a:t>
            </a:r>
          </a:p>
          <a:p>
            <a:pPr lvl="2" eaLnBrk="1" hangingPunct="1"/>
            <a:r>
              <a:rPr lang="en-US" smtClean="0"/>
              <a:t>Configure the softphone to register using a number and password to match what you've established in the dial-plan configuration on the SIP server </a:t>
            </a:r>
          </a:p>
          <a:p>
            <a:pPr lvl="2" eaLnBrk="1" hangingPunct="1"/>
            <a:r>
              <a:rPr lang="en-US" smtClean="0"/>
              <a:t>If registration was successful, you'll see Logged-in as in the UI display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F4333D8-CE38-42C2-B3CC-22C86CDDCAFA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SIP Traffic</a:t>
            </a:r>
          </a:p>
        </p:txBody>
      </p:sp>
      <p:pic>
        <p:nvPicPr>
          <p:cNvPr id="15363" name="Picture 4" descr="fig 1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328612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5F23B1C-D8CB-4BF8-96EA-C8548E62FF44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SIP Traffic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In order to limit the kind of traffic that Wireshark will capture, you'll need to use a filter string</a:t>
            </a:r>
          </a:p>
          <a:p>
            <a:pPr lvl="1" eaLnBrk="1" hangingPunct="1"/>
            <a:r>
              <a:rPr lang="en-US" smtClean="0"/>
              <a:t>Wireshark has a rather sophisticated syntax for this string, which instructs Wireshark what to capture and what to ignore</a:t>
            </a: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768DC16-F345-4410-B41C-339BC87E9E64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SIP Traffic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In this case, our SIP server is 10.1.1.10, and the standard port for SIP traffic is UDP 5060</a:t>
            </a:r>
          </a:p>
          <a:p>
            <a:pPr lvl="1" eaLnBrk="1" hangingPunct="1"/>
            <a:r>
              <a:rPr lang="en-US" smtClean="0"/>
              <a:t>We want to capture traffic in both directions—that is, to the SIP server and to the softphone running on the same host as Wireshark</a:t>
            </a:r>
          </a:p>
          <a:p>
            <a:pPr lvl="1" eaLnBrk="1" hangingPunct="1"/>
            <a:r>
              <a:rPr lang="en-US" smtClean="0"/>
              <a:t>The string that achieves this is</a:t>
            </a:r>
          </a:p>
          <a:p>
            <a:pPr lvl="2" eaLnBrk="1" hangingPunct="1"/>
            <a:r>
              <a:rPr lang="en-US" smtClean="0"/>
              <a:t>host 10.1.1.10 and udp port 5060 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FE4F521-911C-421B-8B1F-2BAE4847BBD6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Observe SIP Registration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Restart X-Lite</a:t>
            </a:r>
          </a:p>
          <a:p>
            <a:pPr lvl="1" eaLnBrk="1" hangingPunct="1"/>
            <a:r>
              <a:rPr lang="en-US" smtClean="0"/>
              <a:t>It will attempt to register automatically with the SIP server upon startup</a:t>
            </a:r>
          </a:p>
          <a:p>
            <a:pPr lvl="1" eaLnBrk="1" hangingPunct="1"/>
            <a:r>
              <a:rPr lang="en-US" smtClean="0"/>
              <a:t>Status of 200 Ok in Packet 6 indicates success</a:t>
            </a: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BB3301E-9262-4443-AAA1-F6D4C2538512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Observe SIP Registration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32125EB-7395-42C8-BD99-7DA8E9A4A70C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pic>
        <p:nvPicPr>
          <p:cNvPr id="19462" name="Picture 4" descr="fig 11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4838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Observe Registration Failure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In this example we alter the registration username of the SIP profile in X-Lite to one that doesn't match a SIP peer on the SIP server</a:t>
            </a:r>
          </a:p>
          <a:p>
            <a:pPr lvl="1" eaLnBrk="1" hangingPunct="1"/>
            <a:r>
              <a:rPr lang="en-US" smtClean="0"/>
              <a:t>403 Forbidden indicates a name mismatch</a:t>
            </a:r>
          </a:p>
          <a:p>
            <a:pPr lvl="1" eaLnBrk="1" hangingPunct="1"/>
            <a:r>
              <a:rPr lang="en-US" smtClean="0"/>
              <a:t>401 Unauthorized indicates a password failure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598E0F6-C33C-4180-B338-77F8D7480C19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Observe Registration Failure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99A5AAB-3B1F-414D-BC04-B4BF0516A68C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pic>
        <p:nvPicPr>
          <p:cNvPr id="21510" name="Picture 4" descr="fig 11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7914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SDP Negotiation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The SDP - Session Description Protocol is an essential part of SIP call signaling</a:t>
            </a:r>
          </a:p>
          <a:p>
            <a:pPr lvl="2" eaLnBrk="1" hangingPunct="1"/>
            <a:r>
              <a:rPr lang="en-US" smtClean="0"/>
              <a:t>Its elements are text tokens sent in SIP packets with the SDP content-type header</a:t>
            </a:r>
          </a:p>
          <a:p>
            <a:pPr lvl="2" eaLnBrk="1" hangingPunct="1"/>
            <a:r>
              <a:rPr lang="en-US" smtClean="0"/>
              <a:t>Tokens advertise the capabilities and requirements of each endpoint according to the parameters of the application, be it a telephone call, instant message, or something else</a:t>
            </a:r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46F8ED1-D34D-4BC2-9182-400E91DB5CCA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VOIP Troubleshooting Tools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useful VOIP troubleshooting tools include</a:t>
            </a:r>
          </a:p>
          <a:p>
            <a:pPr lvl="1" eaLnBrk="1" hangingPunct="1"/>
            <a:r>
              <a:rPr lang="en-US" smtClean="0"/>
              <a:t>A softphone, because softphones tend to be easier to configure than hardphones, as well as providing more useful logging output </a:t>
            </a:r>
          </a:p>
          <a:p>
            <a:pPr lvl="1" eaLnBrk="1" hangingPunct="1"/>
            <a:r>
              <a:rPr lang="en-US" smtClean="0"/>
              <a:t>A network analyzer such as Wireshark</a:t>
            </a:r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FABD478-7C10-40D7-AE86-FEDDF20B5232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SDP Negotiation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During call setup, specifically during the SIP INVITE, the SDP payload is sent from one endpoint to the other</a:t>
            </a:r>
          </a:p>
          <a:p>
            <a:pPr lvl="2" eaLnBrk="1" hangingPunct="1"/>
            <a:r>
              <a:rPr lang="en-US" smtClean="0"/>
              <a:t>A SIP 200 OK response indicates agreement with the SDP parameters, while a 4xx response indicates disagreement or incapability 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3D804B1-42A6-4C69-8BB2-50E9E5AED0FB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SDP Negotiation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When you place the call on X-Lite, capture the SIP packets and zero in on the SDP content carried in the INVITE methods and 200 OK responses</a:t>
            </a:r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458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1A02FDE-103B-4FD0-9D1D-A7C419D4A8CE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SDP Negotiation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CFD0442-FA41-4278-8D34-261378F21AE7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pic>
        <p:nvPicPr>
          <p:cNvPr id="25606" name="Picture 4" descr="fig 11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1676400"/>
            <a:ext cx="5435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Failed Negotiation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We will simulate a codec capabilities mismatch, so the SIP client won't be able to pass the SDP negotiation, and call setups will fail </a:t>
            </a:r>
          </a:p>
          <a:p>
            <a:pPr lvl="1" eaLnBrk="1" hangingPunct="1"/>
            <a:r>
              <a:rPr lang="en-US" smtClean="0"/>
              <a:t>This packet contains the SDP with a list of supported codecs</a:t>
            </a: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98488C8-9033-4ACA-AEB0-CE2477C13817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Failed Negotiation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5137E6A-2F86-4BD9-9B6C-CBAD93F86176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pic>
        <p:nvPicPr>
          <p:cNvPr id="27654" name="Picture 4" descr="fig 11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4650"/>
            <a:ext cx="8240713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Failed Negotiation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The 200 OK response sent by the receiver to the sender has an SDP payload that presents no audio codecs at all in its media attributes</a:t>
            </a:r>
          </a:p>
          <a:p>
            <a:pPr lvl="1" eaLnBrk="1" hangingPunct="1"/>
            <a:r>
              <a:rPr lang="en-US" smtClean="0"/>
              <a:t>Without any matching SDP media attributes to establish the RTP media channel, the receiver selects attribute reference number 101 using SDP's M token</a:t>
            </a:r>
          </a:p>
        </p:txBody>
      </p:sp>
      <p:sp>
        <p:nvSpPr>
          <p:cNvPr id="2867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1035121-B617-4B07-917A-0F8CFAAA85CA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Failed Negotiation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101 means there’s no valid capabilities match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09BB6C1-8595-418C-9981-4E213B6AA4B9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Inspect Failed Negotiation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6A7725B-F23C-43AA-8C31-49A6903E7F4B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pic>
        <p:nvPicPr>
          <p:cNvPr id="30726" name="Picture 4" descr="fig 11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851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81000"/>
            <a:ext cx="8001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Log Comparison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Configure Asterisk to require an MD5 secret for a SIP peer, without informing the SIP client, X-Lite, what the MD5 secret is</a:t>
            </a:r>
          </a:p>
          <a:p>
            <a:pPr lvl="1" eaLnBrk="1" hangingPunct="1"/>
            <a:r>
              <a:rPr lang="en-US" smtClean="0"/>
              <a:t>You can require an MD5 secret for any SIP peer by finding the section for the peer in /etc/asterisk/sip.conf and adding md5secret=whatever</a:t>
            </a:r>
          </a:p>
        </p:txBody>
      </p:sp>
      <p:sp>
        <p:nvSpPr>
          <p:cNvPr id="3174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17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712F4CE-99A3-4D7E-801F-6CC5624BFB68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57200"/>
            <a:ext cx="80010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Log Comparison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Using X-Lite's Diagnostic Log window, you can see the REGISTER method that the SIP client is sending to the Asterisk server notice the Call-ID generated by the SIP User Agent to uniquely identify this particular signal exchange</a:t>
            </a:r>
          </a:p>
        </p:txBody>
      </p:sp>
      <p:sp>
        <p:nvSpPr>
          <p:cNvPr id="3277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27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4812639-1590-4BAF-913A-91D1BD06E00D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VOIP Troubleshooting Problems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troubleshooting from behind a firewall, access to an unfirewalled public IP address will be needed as SIP can be stymied by NAT firewalls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341063A-5008-40AC-90A6-C9679BF25FB6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Comparison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1400" smtClean="0"/>
              <a:t>SEND TIME: 158566682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SEND &gt;&gt; 10.1.1.10:5060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REGISTER sip:10.1.1.10 SIP/2.0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Via: SIP/2.0/UDP    10.1.1.201:    5060;rport;branch=z9hG4bKA98898C43B1E11D99DF4000A958240F6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From: Ted Wallingford &lt;sip:203@10.1.1.10&gt;;tag=1055640066    To: Ted Wallingford &lt;sip:203@10.1.1.10&gt;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Contact: "Ted Wallingford" &lt;sip:203@10.1.1.201:5060&gt;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Call-ID: 383F74D93AA611D99DF4000A958240F6@10.1.1.10    CSeq: 62767 REGISTER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Expires: 1800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Max-Forwards: 70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User-Agent: X-Lite release 1103m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	Content-Length: 0 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7309C4A-542E-473F-BFEB-323656AAF05D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096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Log Comparison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Here is the failure response</a:t>
            </a:r>
          </a:p>
          <a:p>
            <a:pPr lvl="1" eaLnBrk="1" hangingPunct="1"/>
            <a:r>
              <a:rPr lang="en-US" smtClean="0"/>
              <a:t>Notice the 403 Forbidden</a:t>
            </a:r>
          </a:p>
        </p:txBody>
      </p:sp>
      <p:sp>
        <p:nvSpPr>
          <p:cNvPr id="3482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482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F116542-A5F5-4EF2-9E67-2CFEFBB2E8F8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Comparison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RECEIVE TIME: 158747423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RECEIVE &lt;&lt; 10.1.1.10:5060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SIP/2.0 403 Forbidden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Via: SIP/2.0/UDP 10.1.1.201:5060;branch=z9hG4bK15429F973B1F11D99DF4000A958240F6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From: Ted Wallingford &lt;sip:203@10.1.1.10&gt;;tag=1055640066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To: Ted Wallingford &lt;sip:203@10.1.1.10&gt;;tag=as0e35e19d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Call-ID: 383F74D93AA611D99DF4000A958240F6@10.1.1.10  CSeq: 62774 REGISTER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User-Agent: Asterisk PBX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Allow: INVITE, ACK, CANCEL, OPTIONS, BYE, REFER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Contact: &lt;sip:203@10.1.1.10&gt;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400" smtClean="0"/>
              <a:t>Content-Length: 0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AB5706F-97B7-406B-9692-52BA7FEE1639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Comparison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Nothing obvious here</a:t>
            </a:r>
          </a:p>
          <a:p>
            <a:pPr lvl="1" eaLnBrk="1" hangingPunct="1"/>
            <a:r>
              <a:rPr lang="en-US" smtClean="0"/>
              <a:t>Let’s check out the log files on the Server 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0111584-02DB-4C42-A65F-AC82AAE8E663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Comparison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800600"/>
          </a:xfrm>
        </p:spPr>
        <p:txBody>
          <a:bodyPr/>
          <a:lstStyle/>
          <a:p>
            <a:pPr lvl="1" eaLnBrk="1" hangingPunct="1"/>
            <a:r>
              <a:rPr lang="en-US" smtClean="0"/>
              <a:t>Assume that we've got a highly detailed Asterisk message log at /var/log/asterisk/full </a:t>
            </a:r>
          </a:p>
          <a:p>
            <a:pPr lvl="1" eaLnBrk="1" hangingPunct="1"/>
            <a:r>
              <a:rPr lang="en-US" smtClean="0"/>
              <a:t>Issue the Unix (Linux) command</a:t>
            </a:r>
          </a:p>
          <a:p>
            <a:pPr lvl="2" eaLnBrk="1" hangingPunct="1"/>
            <a:r>
              <a:rPr lang="en-US" smtClean="0"/>
              <a:t># cd /var/log/asterisk    </a:t>
            </a:r>
          </a:p>
          <a:p>
            <a:pPr lvl="2" eaLnBrk="1" hangingPunct="1"/>
            <a:r>
              <a:rPr lang="en-US" smtClean="0"/>
              <a:t># cat full | grep 383F74D93AA611D99DF4000A958240F6@10.1.1.10 | more </a:t>
            </a:r>
          </a:p>
        </p:txBody>
      </p:sp>
      <p:sp>
        <p:nvSpPr>
          <p:cNvPr id="3789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789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FEA64B-2FBB-43D0-BD95-FCC43C6B49E4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Comparison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And we receive an output of</a:t>
            </a:r>
          </a:p>
          <a:p>
            <a:pPr lvl="2" eaLnBrk="1" hangingPunct="1"/>
            <a:r>
              <a:rPr lang="en-US" smtClean="0"/>
              <a:t>Nov 20 12:23:17 DEBUG[</a:t>
            </a:r>
            <a:r>
              <a:rPr lang="en-US" b="1" smtClean="0"/>
              <a:t>1090935488</a:t>
            </a:r>
            <a:r>
              <a:rPr lang="en-US" smtClean="0"/>
              <a:t>]: Auto destroying call    '383F74D93AA611D99DF4000A958240F6@10.1.1.10'    Nov 20 12:23:17 VERBOSE[</a:t>
            </a:r>
            <a:r>
              <a:rPr lang="en-US" b="1" smtClean="0"/>
              <a:t>1090935488</a:t>
            </a:r>
            <a:r>
              <a:rPr lang="en-US" smtClean="0"/>
              <a:t>]: Destroying call    '383F74D93AA611D99DF4000A958240F6@10.1.1.10' 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EE2B1C-AE20-4C4E-9AAA-2AC6E2510405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Comparison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Which provides us with the Linux Thread ID of:1090935488</a:t>
            </a:r>
          </a:p>
          <a:p>
            <a:pPr lvl="1" eaLnBrk="1" hangingPunct="1"/>
            <a:r>
              <a:rPr lang="en-US" smtClean="0"/>
              <a:t>Now, examine all the output related to thread 1090935488 by issuing the command</a:t>
            </a:r>
          </a:p>
          <a:p>
            <a:pPr lvl="2" eaLnBrk="1" hangingPunct="1"/>
            <a:r>
              <a:rPr lang="en-US" smtClean="0"/>
              <a:t># cat full | grep 1090935488 | grep "Nov 20 12:2" | more</a:t>
            </a:r>
          </a:p>
          <a:p>
            <a:pPr lvl="2" eaLnBrk="1" hangingPunct="1"/>
            <a:r>
              <a:rPr lang="en-US" smtClean="0"/>
              <a:t>The result in part is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9CBD72C-7514-4A2B-9810-DCC274B1F3C2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Comparison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 eaLnBrk="1" hangingPunct="1"/>
            <a:r>
              <a:rPr lang="en-US" smtClean="0"/>
              <a:t>Nov 20 12:26:01 DEBUG[1090935488]: Setting NAT on RTP to 0    Nov 20 12:26:01 VERBOSE[1090935488]: Found user '203'    Nov 20 12:26:01 NOTICE[1090935488]: Failed to authenticate user Ted Wallingford    &lt;sip:203@10.1.1.10&gt;;tag=435868921 </a:t>
            </a: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66ABD3-FA88-473A-8346-3B24E07843E3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Troubleshooting </a:t>
            </a:r>
            <a:r>
              <a:rPr lang="en-US" dirty="0" err="1" smtClean="0"/>
              <a:t>QoS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 issues are affected by many disciplines of networking such as switching, routing, QoS, and packetization </a:t>
            </a:r>
          </a:p>
          <a:p>
            <a:pPr eaLnBrk="1" hangingPunct="1"/>
            <a:r>
              <a:rPr lang="en-US" smtClean="0"/>
              <a:t>The way congestion on a routed link shows up is in dropouts, or in busy signals if you're using a QoS solution </a:t>
            </a:r>
          </a:p>
          <a:p>
            <a:pPr eaLnBrk="1" hangingPunct="1"/>
            <a:r>
              <a:rPr lang="en-US" smtClean="0"/>
              <a:t>As with signaling, good diagnostic logging is valuable for troubleshooting</a:t>
            </a:r>
          </a:p>
        </p:txBody>
      </p:sp>
      <p:sp>
        <p:nvSpPr>
          <p:cNvPr id="4198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19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8F6C8C0-CF86-4A9B-8B4E-982AE485EA66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Troubleshooting </a:t>
            </a:r>
            <a:r>
              <a:rPr lang="en-US" dirty="0" err="1" smtClean="0"/>
              <a:t>QoS</a:t>
            </a:r>
            <a:endParaRPr 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analysis is less useful when examining sound quality problems</a:t>
            </a:r>
          </a:p>
          <a:p>
            <a:pPr eaLnBrk="1" hangingPunct="1"/>
            <a:r>
              <a:rPr lang="en-US" smtClean="0"/>
              <a:t>To identify jitter across IP links, use tools like traceroute and pathping, which succinctly show the variances in round-trip latency on every hop of a route</a:t>
            </a: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F44D396-E769-448D-A111-528EF3280453}" type="slidenum">
              <a:rPr lang="en-US" smtClean="0">
                <a:latin typeface="Arial" charset="0"/>
              </a:rPr>
              <a:pPr/>
              <a:t>39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Things to Watch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assess a network carrying VOIP traffic the following must be examined</a:t>
            </a:r>
          </a:p>
          <a:p>
            <a:pPr lvl="1" eaLnBrk="1" hangingPunct="1"/>
            <a:r>
              <a:rPr lang="en-US" smtClean="0"/>
              <a:t>Latency</a:t>
            </a:r>
          </a:p>
          <a:p>
            <a:pPr lvl="1" eaLnBrk="1" hangingPunct="1"/>
            <a:r>
              <a:rPr lang="en-US" smtClean="0"/>
              <a:t>Jitter</a:t>
            </a:r>
          </a:p>
          <a:p>
            <a:pPr lvl="1" eaLnBrk="1" hangingPunct="1"/>
            <a:r>
              <a:rPr lang="en-US" smtClean="0"/>
              <a:t>Signaling and interoperability problems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8FD4948-C7E4-4EFB-8602-DCC6DB5305A1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Packet Analysis Tools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firewalls or other filters block ICMP or TCP traffic along the call path you're troubleshooting, then you may need to use a packet capture tool with advanced VOIP capabilities</a:t>
            </a:r>
          </a:p>
        </p:txBody>
      </p:sp>
      <p:sp>
        <p:nvSpPr>
          <p:cNvPr id="4403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403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E00E559-2393-4CA5-A470-1570F8BC11E9}" type="slidenum">
              <a:rPr lang="en-US" smtClean="0">
                <a:latin typeface="Arial" charset="0"/>
              </a:rPr>
              <a:pPr/>
              <a:t>40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Packet Analysis Tools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Both permit analysis of signaling and media packets, readily understand the structure of RTP, can identify jitter, and can reveal sources of congestion on your network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7EC8FD2-5475-4283-BE63-E64EA9E895BD}" type="slidenum">
              <a:rPr lang="en-US" smtClean="0">
                <a:latin typeface="Arial" charset="0"/>
              </a:rPr>
              <a:pPr/>
              <a:t>41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Pesky Users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human ear is a great instrument for troubleshooting</a:t>
            </a:r>
          </a:p>
          <a:p>
            <a:pPr eaLnBrk="1" hangingPunct="1"/>
            <a:r>
              <a:rPr lang="en-US" smtClean="0"/>
              <a:t>Carry an IP phone from one server closet to the next, listening to calls to the same destination from different points along the call path</a:t>
            </a:r>
          </a:p>
        </p:txBody>
      </p:sp>
      <p:sp>
        <p:nvSpPr>
          <p:cNvPr id="4608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60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26B1F25-AF1B-43F1-BE14-D1D336B8B603}" type="slidenum">
              <a:rPr lang="en-US" smtClean="0">
                <a:latin typeface="Arial" charset="0"/>
              </a:rPr>
              <a:pPr/>
              <a:t>42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Pesky Users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Ask users to make a call that you expect to traverse the call path you're looking at, and then ask them how it sounds or if they get a busy signal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144759B-0107-40E2-B236-8B0292C30B72}" type="slidenum">
              <a:rPr lang="en-US" smtClean="0">
                <a:latin typeface="Arial" charset="0"/>
              </a:rPr>
              <a:pPr/>
              <a:t>43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Simulating Loads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bandwidth requirements of a VOIP call can be calculated by adding overhead factors such as RTP and IP headers and Ethernet framing to the size of the actual audio frame</a:t>
            </a:r>
          </a:p>
          <a:p>
            <a:pPr eaLnBrk="1" hangingPunct="1"/>
            <a:r>
              <a:rPr lang="en-US" smtClean="0"/>
              <a:t>That gives the packet size, which can be multiplied by the packet rate in order to figure out the bandwidth required for the call</a:t>
            </a:r>
          </a:p>
        </p:txBody>
      </p:sp>
      <p:sp>
        <p:nvSpPr>
          <p:cNvPr id="4813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813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77CA351-12A0-47A5-978E-30A336C4E27B}" type="slidenum">
              <a:rPr lang="en-US" smtClean="0">
                <a:latin typeface="Arial" charset="0"/>
              </a:rPr>
              <a:pPr/>
              <a:t>44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Simulating Loads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great tool for adding load to a network is IPerf</a:t>
            </a:r>
          </a:p>
          <a:p>
            <a:pPr lvl="1" eaLnBrk="1" hangingPunct="1"/>
            <a:r>
              <a:rPr lang="en-US" smtClean="0"/>
              <a:t>This package can create streams of UDP traffic that use up the amount of bandwidth specified</a:t>
            </a:r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1B62929-7F7E-44C5-839F-59C11B6BB122}" type="slidenum">
              <a:rPr lang="en-US" smtClean="0">
                <a:latin typeface="Arial" charset="0"/>
              </a:rPr>
              <a:pPr/>
              <a:t>45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people you call complain about echo</a:t>
            </a:r>
          </a:p>
          <a:p>
            <a:pPr lvl="1" eaLnBrk="1" hangingPunct="1"/>
            <a:r>
              <a:rPr lang="en-US" smtClean="0"/>
              <a:t>Echo is at its worst when end-to-end latency is high</a:t>
            </a:r>
          </a:p>
          <a:p>
            <a:pPr lvl="1" eaLnBrk="1" hangingPunct="1"/>
            <a:r>
              <a:rPr lang="en-US" smtClean="0"/>
              <a:t>If end-to-end latency is below 150 ms, echo should be nearly imperceptible</a:t>
            </a:r>
          </a:p>
          <a:p>
            <a:pPr lvl="1" eaLnBrk="1" hangingPunct="1"/>
            <a:r>
              <a:rPr lang="en-US" smtClean="0"/>
              <a:t>Remove echo by removing latency</a:t>
            </a:r>
          </a:p>
          <a:p>
            <a:pPr lvl="1" eaLnBrk="1" hangingPunct="1"/>
            <a:r>
              <a:rPr lang="en-US" smtClean="0"/>
              <a:t>Using bigger packet sizes, which are often used with low-bandwidth codecs, can increase latency</a:t>
            </a:r>
          </a:p>
        </p:txBody>
      </p:sp>
      <p:sp>
        <p:nvSpPr>
          <p:cNvPr id="5018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018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199D548-5BA6-4318-BE6D-17A1235DE842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phone rings, but callers cannot hear you</a:t>
            </a:r>
          </a:p>
          <a:p>
            <a:pPr lvl="1" eaLnBrk="1" hangingPunct="1"/>
            <a:r>
              <a:rPr lang="en-US" smtClean="0"/>
              <a:t>This problem can occur when a NAT firewall exists between the caller and the recipient</a:t>
            </a:r>
          </a:p>
          <a:p>
            <a:pPr lvl="1" eaLnBrk="1" hangingPunct="1"/>
            <a:r>
              <a:rPr lang="en-US" smtClean="0"/>
              <a:t>NAT cannot keep track of connectionless applications that use more than one socket pair, like a two-way phone conversation</a:t>
            </a:r>
          </a:p>
        </p:txBody>
      </p:sp>
      <p:sp>
        <p:nvSpPr>
          <p:cNvPr id="5120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120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02CC728-9097-4599-AC09-C1C5F27FD0EA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3EB2804-EBAB-4BF9-8198-768722955FD4}" type="slidenum">
              <a:rPr lang="en-US" smtClean="0">
                <a:latin typeface="Arial" charset="0"/>
              </a:rPr>
              <a:pPr/>
              <a:t>48</a:t>
            </a:fld>
            <a:endParaRPr lang="en-US" smtClean="0">
              <a:latin typeface="Arial" charset="0"/>
            </a:endParaRPr>
          </a:p>
        </p:txBody>
      </p:sp>
      <p:pic>
        <p:nvPicPr>
          <p:cNvPr id="52230" name="Picture 4" descr="fig 15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676400"/>
            <a:ext cx="784383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phone rings, but callers cannot hear you</a:t>
            </a:r>
          </a:p>
          <a:p>
            <a:pPr lvl="1" eaLnBrk="1" hangingPunct="1"/>
            <a:r>
              <a:rPr lang="en-US" smtClean="0"/>
              <a:t>Solution 1</a:t>
            </a:r>
          </a:p>
          <a:p>
            <a:pPr lvl="2" eaLnBrk="1" hangingPunct="1"/>
            <a:r>
              <a:rPr lang="en-US" smtClean="0"/>
              <a:t>To solve this problem, add a SIP proxy server between phone A and firewall B </a:t>
            </a:r>
          </a:p>
          <a:p>
            <a:pPr lvl="2" eaLnBrk="1" hangingPunct="1"/>
            <a:r>
              <a:rPr lang="en-US" smtClean="0"/>
              <a:t>Configure the SIP phone so that it places all calls through the SIP proxy </a:t>
            </a:r>
          </a:p>
          <a:p>
            <a:pPr lvl="2" eaLnBrk="1" hangingPunct="1"/>
            <a:r>
              <a:rPr lang="en-US" smtClean="0"/>
              <a:t>The SIP proxy knows how to handle the RTP data sent to, and received from, many SIP endpoints simultaneously</a:t>
            </a:r>
          </a:p>
        </p:txBody>
      </p:sp>
      <p:sp>
        <p:nvSpPr>
          <p:cNvPr id="5325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325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E89B3F-C06C-44F2-82AF-89BB4DCD45F7}" type="slidenum">
              <a:rPr lang="en-US" smtClean="0">
                <a:latin typeface="Arial" charset="0"/>
              </a:rPr>
              <a:pPr/>
              <a:t>49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Things To Watch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</a:t>
            </a:r>
          </a:p>
          <a:p>
            <a:pPr lvl="1" eaLnBrk="1" hangingPunct="1"/>
            <a:r>
              <a:rPr lang="en-US" smtClean="0"/>
              <a:t>On the Internet, the round-trip latency of a phone call can be relatively stable from one moment to the next, but vary heavily from one day to the next</a:t>
            </a:r>
          </a:p>
          <a:p>
            <a:pPr lvl="1" eaLnBrk="1" hangingPunct="1"/>
            <a:r>
              <a:rPr lang="en-US" smtClean="0"/>
              <a:t>Use troubleshooting tools to find the sources of latency that can make VOIP call quality fluctuate 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652974B-3FC2-422C-8419-0453A57756A5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en-US" smtClean="0"/>
              <a:t>The SIP proxy would need to reside on a DMZ between A and B, so that it can have a publicly routable IP address </a:t>
            </a:r>
          </a:p>
          <a:p>
            <a:pPr lvl="2" eaLnBrk="1" hangingPunct="1"/>
            <a:r>
              <a:rPr lang="en-US" smtClean="0"/>
              <a:t>The SIP proxy could also reside on the same host as the firewall, if public IP addresses aren't abundant</a:t>
            </a:r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762EDC4-541E-4DAD-A2AE-503346EB6CE5}" type="slidenum">
              <a:rPr lang="en-US" smtClean="0">
                <a:latin typeface="Arial" charset="0"/>
              </a:rPr>
              <a:pPr/>
              <a:t>50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phone rings, but callers cannot hear you</a:t>
            </a:r>
          </a:p>
          <a:p>
            <a:pPr lvl="1" eaLnBrk="1" hangingPunct="1"/>
            <a:r>
              <a:rPr lang="en-US" smtClean="0"/>
              <a:t>Solution 2</a:t>
            </a:r>
          </a:p>
          <a:p>
            <a:pPr lvl="2" eaLnBrk="1" hangingPunct="1"/>
            <a:r>
              <a:rPr lang="en-US" smtClean="0"/>
              <a:t>Another way to approach the NAT problem is to use a STUN - Simple Traversal of UDP NAT server</a:t>
            </a:r>
          </a:p>
          <a:p>
            <a:pPr lvl="2" eaLnBrk="1" hangingPunct="1"/>
            <a:r>
              <a:rPr lang="en-US" smtClean="0"/>
              <a:t>This server assists endpoint devices in figuring out what sockets to use in signaling a VOIP call setup, so that UDP NAT traversal can occur without a DMZ</a:t>
            </a:r>
          </a:p>
          <a:p>
            <a:pPr lvl="2" eaLnBrk="1" hangingPunct="1"/>
            <a:r>
              <a:rPr lang="en-US" smtClean="0"/>
              <a:t>STUN is described in RFC 3489</a:t>
            </a:r>
          </a:p>
        </p:txBody>
      </p:sp>
      <p:sp>
        <p:nvSpPr>
          <p:cNvPr id="5530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530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20A4F22-99E3-48FA-B267-50224EC3D2AF}" type="slidenum">
              <a:rPr lang="en-US" smtClean="0">
                <a:latin typeface="Arial" charset="0"/>
              </a:rPr>
              <a:pPr/>
              <a:t>51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IP phone can't make any calls</a:t>
            </a:r>
          </a:p>
          <a:p>
            <a:pPr lvl="1" eaLnBrk="1" hangingPunct="1"/>
            <a:r>
              <a:rPr lang="en-US" smtClean="0"/>
              <a:t>Is the phone's IP configuration correct</a:t>
            </a:r>
          </a:p>
          <a:p>
            <a:pPr lvl="1" eaLnBrk="1" hangingPunct="1"/>
            <a:r>
              <a:rPr lang="en-US" smtClean="0"/>
              <a:t>This problem normally occurs when the phone is unable to register or log on to the SIP registrar or H.323 gatekeeper server</a:t>
            </a:r>
          </a:p>
          <a:p>
            <a:pPr eaLnBrk="1" hangingPunct="1"/>
            <a:r>
              <a:rPr lang="en-US" smtClean="0"/>
              <a:t>To resolve the failed registration, be certain the phone's user ID and password match those stored in the registrar or softPBX</a:t>
            </a:r>
          </a:p>
        </p:txBody>
      </p:sp>
      <p:sp>
        <p:nvSpPr>
          <p:cNvPr id="5632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632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AECCA47-12C4-4088-9A89-006A561D437C}" type="slidenum">
              <a:rPr lang="en-US" smtClean="0">
                <a:latin typeface="Arial" charset="0"/>
              </a:rPr>
              <a:pPr/>
              <a:t>52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MD5 is being used, make sure that both ends support it and the they both have the correct key</a:t>
            </a:r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83DA235-598D-475B-A7D3-FD811E063FCD}" type="slidenum">
              <a:rPr lang="en-US" smtClean="0">
                <a:latin typeface="Arial" charset="0"/>
              </a:rPr>
              <a:pPr/>
              <a:t>53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Past a certain number of simultaneous calls, quality breaks down or calls are disconnected</a:t>
            </a:r>
          </a:p>
          <a:p>
            <a:pPr eaLnBrk="1" hangingPunct="1"/>
            <a:r>
              <a:rPr lang="en-US" smtClean="0"/>
              <a:t>Levels of utilization that result in a performance loss, or performance limits, are a result of improper planning or provisioning</a:t>
            </a:r>
          </a:p>
        </p:txBody>
      </p:sp>
      <p:sp>
        <p:nvSpPr>
          <p:cNvPr id="5837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83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4F5F246-308C-42F3-B692-53B2C542F267}" type="slidenum">
              <a:rPr lang="en-US" smtClean="0">
                <a:latin typeface="Arial" charset="0"/>
              </a:rPr>
              <a:pPr/>
              <a:t>54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can mean a number of things</a:t>
            </a:r>
          </a:p>
          <a:p>
            <a:pPr lvl="1" eaLnBrk="1" hangingPunct="1"/>
            <a:r>
              <a:rPr lang="en-US" smtClean="0"/>
              <a:t>The RAM and processor power of servers along the call path may be too low to handle a high number of simultaneous calls</a:t>
            </a:r>
          </a:p>
          <a:p>
            <a:pPr lvl="1" eaLnBrk="1" hangingPunct="1"/>
            <a:r>
              <a:rPr lang="en-US" smtClean="0"/>
              <a:t>There's no hard and fast rule for provisioning these</a:t>
            </a:r>
          </a:p>
          <a:p>
            <a:pPr lvl="1" eaLnBrk="1" hangingPunct="1"/>
            <a:r>
              <a:rPr lang="en-US" smtClean="0"/>
              <a:t>But the test lab is the best place to establish the specifications for your servers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00A6ABD-9ACD-40B4-87EB-872C963008BC}" type="slidenum">
              <a:rPr lang="en-US" smtClean="0">
                <a:latin typeface="Arial" charset="0"/>
              </a:rPr>
              <a:pPr/>
              <a:t>55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The bandwidth availability on a data link in the call path, such as an Ethernet segment or frame-relay virtual circuit may not be large enough</a:t>
            </a:r>
          </a:p>
          <a:p>
            <a:pPr lvl="1" eaLnBrk="1" hangingPunct="1"/>
            <a:r>
              <a:rPr lang="en-US" dirty="0" smtClean="0"/>
              <a:t>An old-fashioned calculator will suffice for bandwidth projections</a:t>
            </a:r>
          </a:p>
          <a:p>
            <a:pPr lvl="1" eaLnBrk="1" hangingPunct="1"/>
            <a:r>
              <a:rPr lang="en-US" dirty="0" smtClean="0"/>
              <a:t>Perhaps the wrong type of codecs are being used, resulting in unnecessary processing </a:t>
            </a:r>
            <a:r>
              <a:rPr lang="en-US" dirty="0" smtClean="0"/>
              <a:t>load</a:t>
            </a:r>
            <a:endParaRPr lang="en-US" dirty="0" smtClean="0"/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FF73F40-7D1D-44C2-B767-42ACB5666F31}" type="slidenum">
              <a:rPr lang="en-US" smtClean="0">
                <a:latin typeface="Arial" charset="0"/>
              </a:rPr>
              <a:pPr/>
              <a:t>56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For example, running G.729A over Ethernet isn't really necessary</a:t>
            </a:r>
          </a:p>
          <a:p>
            <a:pPr eaLnBrk="1" hangingPunct="1"/>
            <a:r>
              <a:rPr lang="en-US" dirty="0" smtClean="0"/>
              <a:t>You </a:t>
            </a:r>
            <a:r>
              <a:rPr lang="en-US" dirty="0" smtClean="0"/>
              <a:t>lose the dial-tone every few days or so, and you can't receive any calls from the PSTN</a:t>
            </a:r>
          </a:p>
          <a:p>
            <a:pPr lvl="1" eaLnBrk="1" hangingPunct="1"/>
            <a:r>
              <a:rPr lang="en-US" dirty="0" smtClean="0"/>
              <a:t>This problem usually occurs if the access router that connects to the Internet service provider is configured for DHCP, and its IP address has changed because the router's DHCP lease </a:t>
            </a:r>
            <a:r>
              <a:rPr lang="en-US" dirty="0" smtClean="0"/>
              <a:t>expired</a:t>
            </a:r>
            <a:endParaRPr lang="en-US" dirty="0" smtClean="0"/>
          </a:p>
        </p:txBody>
      </p:sp>
      <p:sp>
        <p:nvSpPr>
          <p:cNvPr id="6144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144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5A48A3B-38F0-4B06-B8EF-61CE5FE4FDB8}" type="slidenum">
              <a:rPr lang="en-US" smtClean="0">
                <a:latin typeface="Arial" charset="0"/>
              </a:rPr>
              <a:pPr/>
              <a:t>57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The best way to eliminate this problem is to get a static IP address from the ISP</a:t>
            </a:r>
          </a:p>
          <a:p>
            <a:pPr eaLnBrk="1" hangingPunct="1"/>
            <a:r>
              <a:rPr lang="en-US" dirty="0" smtClean="0"/>
              <a:t>Dialed </a:t>
            </a:r>
            <a:r>
              <a:rPr lang="en-US" dirty="0" smtClean="0"/>
              <a:t>digits work to place calls but not to interact with IVR prompts</a:t>
            </a:r>
          </a:p>
          <a:p>
            <a:pPr lvl="1" eaLnBrk="1" hangingPunct="1"/>
            <a:r>
              <a:rPr lang="en-US" dirty="0" smtClean="0"/>
              <a:t>The network can transmit dialed digits in two ways: in-band and out-of-band</a:t>
            </a:r>
          </a:p>
          <a:p>
            <a:pPr lvl="1" eaLnBrk="1" hangingPunct="1"/>
            <a:r>
              <a:rPr lang="en-US" dirty="0" smtClean="0"/>
              <a:t>This problem occurs most often when in-band signaling of digits are used</a:t>
            </a:r>
          </a:p>
          <a:p>
            <a:pPr lvl="1" eaLnBrk="1" hangingPunct="1"/>
            <a:r>
              <a:rPr lang="en-US" dirty="0" smtClean="0"/>
              <a:t>It is possible that the signals can be distorted during encoding, transport, and decoding</a:t>
            </a:r>
          </a:p>
        </p:txBody>
      </p:sp>
      <p:sp>
        <p:nvSpPr>
          <p:cNvPr id="6246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246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9593A56-0735-48B8-A0B9-2E4D402ED5C0}" type="slidenum">
              <a:rPr lang="en-US" smtClean="0">
                <a:latin typeface="Arial" charset="0"/>
              </a:rPr>
              <a:pPr/>
              <a:t>58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avoid this issue, configure the SIP endpoints and ATAs to use an out-of-band DTMF signaling approach such as the SIP INFO method</a:t>
            </a:r>
          </a:p>
        </p:txBody>
      </p:sp>
      <p:sp>
        <p:nvSpPr>
          <p:cNvPr id="634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95AC205-934C-4BFB-81D1-447E137CE86F}" type="slidenum">
              <a:rPr lang="en-US" smtClean="0">
                <a:latin typeface="Arial" charset="0"/>
              </a:rPr>
              <a:pPr/>
              <a:t>59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Things To Watch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Jitter</a:t>
            </a:r>
          </a:p>
          <a:p>
            <a:pPr lvl="1" eaLnBrk="1" hangingPunct="1"/>
            <a:r>
              <a:rPr lang="en-US" smtClean="0"/>
              <a:t>On the Internet, moment-to-moment changes in latency are called jitter</a:t>
            </a:r>
          </a:p>
          <a:p>
            <a:pPr lvl="1" eaLnBrk="1" hangingPunct="1"/>
            <a:r>
              <a:rPr lang="en-US" smtClean="0"/>
              <a:t>Jitter is a huge problem</a:t>
            </a:r>
          </a:p>
          <a:p>
            <a:pPr lvl="1" eaLnBrk="1" hangingPunct="1"/>
            <a:r>
              <a:rPr lang="en-US" smtClean="0"/>
              <a:t>Troubleshooting tools are used to identify the root causes of jitter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3FB6055-F948-49A0-B674-B1BE96BBE443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Common Problem Situations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Callers sound robotic, or they say you do</a:t>
            </a:r>
          </a:p>
          <a:p>
            <a:pPr lvl="1" eaLnBrk="1" hangingPunct="1"/>
            <a:r>
              <a:rPr lang="en-US" smtClean="0"/>
              <a:t>The human voice can be distorted when many subsequent digital/analog conversions or encoding/decoding operations occur</a:t>
            </a:r>
          </a:p>
          <a:p>
            <a:pPr lvl="1" eaLnBrk="1" hangingPunct="1"/>
            <a:r>
              <a:rPr lang="en-US" smtClean="0"/>
              <a:t>Unfortunately, most of the control over this issue resides with the service providers</a:t>
            </a:r>
          </a:p>
          <a:p>
            <a:pPr lvl="1" eaLnBrk="1" hangingPunct="1"/>
            <a:r>
              <a:rPr lang="en-US" smtClean="0"/>
              <a:t>Most problems involve cell phone systems GSM codecs which use SS7, which is out of the reach of most enterprise VOIP users</a:t>
            </a:r>
          </a:p>
        </p:txBody>
      </p:sp>
      <p:sp>
        <p:nvSpPr>
          <p:cNvPr id="6451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451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539E6F7-3BEC-4AEE-869F-E325A494D312}" type="slidenum">
              <a:rPr lang="en-US" smtClean="0">
                <a:latin typeface="Arial" charset="0"/>
              </a:rPr>
              <a:pPr/>
              <a:t>60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Dropouts in the Audio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Dropouts generally means that the latency or jitter on the call path's route is a problem </a:t>
            </a:r>
          </a:p>
          <a:p>
            <a:pPr eaLnBrk="1" hangingPunct="1"/>
            <a:r>
              <a:rPr lang="en-US" smtClean="0"/>
              <a:t>If the wide area link is used for voice and data, use routers that support IP precedence to promote VOIP over non-VOIP traffic </a:t>
            </a:r>
          </a:p>
        </p:txBody>
      </p:sp>
      <p:sp>
        <p:nvSpPr>
          <p:cNvPr id="6554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554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5DD3804-D03C-4BF0-A845-D15886CF8DE8}" type="slidenum">
              <a:rPr lang="en-US" smtClean="0">
                <a:latin typeface="Arial" charset="0"/>
              </a:rPr>
              <a:pPr/>
              <a:t>61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Dropouts in the Audio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link is running at capacity, consider increasing its capacity or using a bandwidth-reservation QoS measure across the link </a:t>
            </a:r>
          </a:p>
          <a:p>
            <a:pPr eaLnBrk="1" hangingPunct="1"/>
            <a:r>
              <a:rPr lang="en-US" smtClean="0"/>
              <a:t>For call paths that have limited bandwidth, calls should be using a narrow band codec not G.711</a:t>
            </a:r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D540A9A-0D4D-4326-88DF-E37B91856542}" type="slidenum">
              <a:rPr lang="en-US" smtClean="0">
                <a:latin typeface="Arial" charset="0"/>
              </a:rPr>
              <a:pPr/>
              <a:t>62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Stepping On Each Other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start to talk while the other person is talking</a:t>
            </a:r>
          </a:p>
          <a:p>
            <a:pPr eaLnBrk="1" hangingPunct="1"/>
            <a:r>
              <a:rPr lang="en-US" smtClean="0"/>
              <a:t>This is often caused by latency in the path</a:t>
            </a:r>
          </a:p>
          <a:p>
            <a:pPr lvl="1" eaLnBrk="1" hangingPunct="1"/>
            <a:r>
              <a:rPr lang="en-US" smtClean="0"/>
              <a:t>Decrease latency on this call path</a:t>
            </a:r>
          </a:p>
          <a:p>
            <a:pPr lvl="2" eaLnBrk="1" hangingPunct="1"/>
            <a:r>
              <a:rPr lang="en-US" smtClean="0"/>
              <a:t>Use a small packet interval to reduce latency </a:t>
            </a:r>
          </a:p>
          <a:p>
            <a:pPr lvl="2" eaLnBrk="1" hangingPunct="1"/>
            <a:r>
              <a:rPr lang="en-US" smtClean="0"/>
              <a:t>Use packet-loss concealment</a:t>
            </a:r>
          </a:p>
          <a:p>
            <a:pPr lvl="2" eaLnBrk="1" hangingPunct="1"/>
            <a:r>
              <a:rPr lang="en-US" smtClean="0"/>
              <a:t>Use you jitter buffering</a:t>
            </a:r>
          </a:p>
          <a:p>
            <a:pPr lvl="2" eaLnBrk="1" hangingPunct="1"/>
            <a:r>
              <a:rPr lang="en-US" smtClean="0"/>
              <a:t>Increase the link speed</a:t>
            </a:r>
          </a:p>
          <a:p>
            <a:pPr lvl="2" eaLnBrk="1" hangingPunct="1"/>
            <a:r>
              <a:rPr lang="en-US" smtClean="0"/>
              <a:t>Do not use a VPN</a:t>
            </a:r>
          </a:p>
        </p:txBody>
      </p:sp>
      <p:sp>
        <p:nvSpPr>
          <p:cNvPr id="6758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75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16E766A-90D0-42CA-8814-7854F7E7DB42}" type="slidenum">
              <a:rPr lang="en-US" smtClean="0">
                <a:latin typeface="Arial" charset="0"/>
              </a:rPr>
              <a:pPr/>
              <a:t>63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Can't Hear the First Word or So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the first words cannot be heard often this problem is caused by poor silence suppression techniques</a:t>
            </a:r>
          </a:p>
          <a:p>
            <a:pPr eaLnBrk="1" hangingPunct="1"/>
            <a:r>
              <a:rPr lang="en-US" smtClean="0"/>
              <a:t>Silence suppression conserves bandwidth by not transmitting sound frames during periods of silence</a:t>
            </a:r>
          </a:p>
          <a:p>
            <a:pPr eaLnBrk="1" hangingPunct="1"/>
            <a:r>
              <a:rPr lang="en-US" smtClean="0"/>
              <a:t>Any cessation of sampling during silence-suppressed periods indicates poor design</a:t>
            </a:r>
          </a:p>
        </p:txBody>
      </p:sp>
      <p:sp>
        <p:nvSpPr>
          <p:cNvPr id="6861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861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3A51128-C3EB-4097-AB4B-B8CB1281BEF2}" type="slidenum">
              <a:rPr lang="en-US" smtClean="0">
                <a:latin typeface="Arial" charset="0"/>
              </a:rPr>
              <a:pPr/>
              <a:t>64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Can't Hear the First Word or So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phones that support silence suppression with, and without, that feature enabled </a:t>
            </a:r>
          </a:p>
        </p:txBody>
      </p:sp>
      <p:sp>
        <p:nvSpPr>
          <p:cNvPr id="6963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E5F87BA-B78E-464E-A264-B0BFBDC3AACB}" type="slidenum">
              <a:rPr lang="en-US" smtClean="0">
                <a:latin typeface="Arial" charset="0"/>
              </a:rPr>
              <a:pPr/>
              <a:t>65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Power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provisioning is a common challenge with IP telephony</a:t>
            </a:r>
          </a:p>
          <a:p>
            <a:pPr eaLnBrk="1" hangingPunct="1"/>
            <a:r>
              <a:rPr lang="en-US" smtClean="0"/>
              <a:t>Use 802.3af to provide power to the IP phones with proper power backup</a:t>
            </a:r>
          </a:p>
        </p:txBody>
      </p:sp>
      <p:sp>
        <p:nvSpPr>
          <p:cNvPr id="7066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7066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DEC6E3D-486C-49D7-9EB0-21CD813AA9DE}" type="slidenum">
              <a:rPr lang="en-US" smtClean="0">
                <a:latin typeface="Arial" charset="0"/>
              </a:rPr>
              <a:pPr/>
              <a:t>66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Things To Watch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Signaling and interoperability problems</a:t>
            </a:r>
          </a:p>
          <a:p>
            <a:pPr lvl="1" eaLnBrk="1" hangingPunct="1"/>
            <a:r>
              <a:rPr lang="en-US" smtClean="0"/>
              <a:t>Perhaps the most difficult to isolate, interoperability problems require a working knowledge of the signaling protocols that are used on the VOIP network</a:t>
            </a:r>
          </a:p>
          <a:p>
            <a:pPr lvl="1" eaLnBrk="1" hangingPunct="1"/>
            <a:r>
              <a:rPr lang="en-US" smtClean="0"/>
              <a:t>Interoperability problems are avoided by sticking with a single standard, or even a single vendor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9E446E3-AAD7-464B-8EC8-C6028A215738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SIP Packet Inspection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packet telephony applications, capture tools aren't just the last resort they're a primary troubleshooting tool</a:t>
            </a:r>
          </a:p>
          <a:p>
            <a:pPr eaLnBrk="1" hangingPunct="1"/>
            <a:r>
              <a:rPr lang="en-US" smtClean="0"/>
              <a:t>Using a protocol analyzer, you can capture and dissect call setups, teardowns, and other signals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126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326E137-3656-4377-8F8A-041885129235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SIP Packet Inspection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can zero in on capabilities to figure out why two particular phones can't call each other while the rest of the network functions fine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charset="0"/>
              </a:rPr>
              <a:t>Copyright 2012-2014 Kenneth M. Chipps Ph.D. www.chipps.com</a:t>
            </a:r>
            <a:endParaRPr lang="en-US" smtClean="0">
              <a:latin typeface="Arial" charset="0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965C3CC-B668-4AAE-BAAB-0A6DAEB22DE3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pps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Chipps</Template>
  <TotalTime>1923</TotalTime>
  <Words>3087</Words>
  <Application>Microsoft Office PowerPoint</Application>
  <PresentationFormat>On-screen Show (4:3)</PresentationFormat>
  <Paragraphs>370</Paragraphs>
  <Slides>66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1" baseType="lpstr">
      <vt:lpstr>Arial</vt:lpstr>
      <vt:lpstr>Calibri</vt:lpstr>
      <vt:lpstr>Verdana</vt:lpstr>
      <vt:lpstr>Wingdings</vt:lpstr>
      <vt:lpstr>Chipps</vt:lpstr>
      <vt:lpstr>NETW-250 Troubleshooting Last Update 2014.02.19 1.0.1</vt:lpstr>
      <vt:lpstr>VOIP Troubleshooting Tools </vt:lpstr>
      <vt:lpstr>VOIP Troubleshooting Problems</vt:lpstr>
      <vt:lpstr>Things to Watch</vt:lpstr>
      <vt:lpstr>Things To Watch</vt:lpstr>
      <vt:lpstr>Things To Watch</vt:lpstr>
      <vt:lpstr>Things To Watch</vt:lpstr>
      <vt:lpstr>SIP Packet Inspection </vt:lpstr>
      <vt:lpstr>SIP Packet Inspection </vt:lpstr>
      <vt:lpstr>Inspect SIP Traffic</vt:lpstr>
      <vt:lpstr>Inspect SIP Traffic</vt:lpstr>
      <vt:lpstr>Inspect SIP Traffic</vt:lpstr>
      <vt:lpstr>Inspect SIP Traffic </vt:lpstr>
      <vt:lpstr>Inspect SIP Traffic</vt:lpstr>
      <vt:lpstr>Observe SIP Registration</vt:lpstr>
      <vt:lpstr>Observe SIP Registration</vt:lpstr>
      <vt:lpstr>Observe Registration Failure </vt:lpstr>
      <vt:lpstr>Observe Registration Failure </vt:lpstr>
      <vt:lpstr>Inspect SDP Negotiation </vt:lpstr>
      <vt:lpstr>Inspect SDP Negotiation </vt:lpstr>
      <vt:lpstr>Inspect SDP Negotiation</vt:lpstr>
      <vt:lpstr>Inspect SDP Negotiation</vt:lpstr>
      <vt:lpstr>Inspect Failed Negotiation </vt:lpstr>
      <vt:lpstr>Inspect Failed Negotiation</vt:lpstr>
      <vt:lpstr>Inspect Failed Negotiation </vt:lpstr>
      <vt:lpstr>Inspect Failed Negotiation</vt:lpstr>
      <vt:lpstr>Inspect Failed Negotiation </vt:lpstr>
      <vt:lpstr>Log Comparison </vt:lpstr>
      <vt:lpstr>Log Comparison </vt:lpstr>
      <vt:lpstr>Log Comparison</vt:lpstr>
      <vt:lpstr>Log Comparison </vt:lpstr>
      <vt:lpstr>Log Comparison</vt:lpstr>
      <vt:lpstr>Log Comparison</vt:lpstr>
      <vt:lpstr>Log Comparison</vt:lpstr>
      <vt:lpstr>Log Comparison</vt:lpstr>
      <vt:lpstr>Log Comparison</vt:lpstr>
      <vt:lpstr>Log Comparison</vt:lpstr>
      <vt:lpstr>Troubleshooting QoS</vt:lpstr>
      <vt:lpstr>Troubleshooting QoS</vt:lpstr>
      <vt:lpstr>Packet Analysis Tools </vt:lpstr>
      <vt:lpstr>Packet Analysis Tools </vt:lpstr>
      <vt:lpstr>Use Pesky Users </vt:lpstr>
      <vt:lpstr>Use Pesky Users</vt:lpstr>
      <vt:lpstr>Simulating Loads </vt:lpstr>
      <vt:lpstr>Simulating Loads</vt:lpstr>
      <vt:lpstr>Common Problem Situations 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Common Problem Situations</vt:lpstr>
      <vt:lpstr>Dropouts in the Audio</vt:lpstr>
      <vt:lpstr>Dropouts in the Audio</vt:lpstr>
      <vt:lpstr>Stepping On Each Other</vt:lpstr>
      <vt:lpstr>Can't Hear the First Word or So</vt:lpstr>
      <vt:lpstr>Can't Hear the First Word or So</vt:lpstr>
      <vt:lpstr>No Power</vt:lpstr>
    </vt:vector>
  </TitlesOfParts>
  <Company>Devry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VOIP Troubleshooting</dc:title>
  <dc:creator>Kenneth M. Chipps Ph.D.</dc:creator>
  <cp:lastModifiedBy>Microsoft account</cp:lastModifiedBy>
  <cp:revision>40</cp:revision>
  <dcterms:created xsi:type="dcterms:W3CDTF">2007-08-03T22:24:18Z</dcterms:created>
  <dcterms:modified xsi:type="dcterms:W3CDTF">2014-02-19T20:39:54Z</dcterms:modified>
</cp:coreProperties>
</file>