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92"/>
  </p:notesMasterIdLst>
  <p:sldIdLst>
    <p:sldId id="310" r:id="rId2"/>
    <p:sldId id="257" r:id="rId3"/>
    <p:sldId id="311" r:id="rId4"/>
    <p:sldId id="312" r:id="rId5"/>
    <p:sldId id="258" r:id="rId6"/>
    <p:sldId id="314" r:id="rId7"/>
    <p:sldId id="313" r:id="rId8"/>
    <p:sldId id="259" r:id="rId9"/>
    <p:sldId id="260" r:id="rId10"/>
    <p:sldId id="315" r:id="rId11"/>
    <p:sldId id="261" r:id="rId12"/>
    <p:sldId id="316" r:id="rId13"/>
    <p:sldId id="262" r:id="rId14"/>
    <p:sldId id="317" r:id="rId15"/>
    <p:sldId id="318" r:id="rId16"/>
    <p:sldId id="263" r:id="rId17"/>
    <p:sldId id="319" r:id="rId18"/>
    <p:sldId id="264" r:id="rId19"/>
    <p:sldId id="265" r:id="rId20"/>
    <p:sldId id="364" r:id="rId21"/>
    <p:sldId id="320" r:id="rId22"/>
    <p:sldId id="266" r:id="rId23"/>
    <p:sldId id="321" r:id="rId24"/>
    <p:sldId id="267" r:id="rId25"/>
    <p:sldId id="322" r:id="rId26"/>
    <p:sldId id="268" r:id="rId27"/>
    <p:sldId id="269" r:id="rId28"/>
    <p:sldId id="323" r:id="rId29"/>
    <p:sldId id="270" r:id="rId30"/>
    <p:sldId id="365" r:id="rId31"/>
    <p:sldId id="324" r:id="rId32"/>
    <p:sldId id="325" r:id="rId33"/>
    <p:sldId id="271" r:id="rId34"/>
    <p:sldId id="326" r:id="rId35"/>
    <p:sldId id="327" r:id="rId36"/>
    <p:sldId id="328" r:id="rId37"/>
    <p:sldId id="272" r:id="rId38"/>
    <p:sldId id="329" r:id="rId39"/>
    <p:sldId id="273" r:id="rId40"/>
    <p:sldId id="274" r:id="rId41"/>
    <p:sldId id="330" r:id="rId42"/>
    <p:sldId id="276" r:id="rId43"/>
    <p:sldId id="275" r:id="rId44"/>
    <p:sldId id="331" r:id="rId45"/>
    <p:sldId id="332" r:id="rId46"/>
    <p:sldId id="277" r:id="rId47"/>
    <p:sldId id="278" r:id="rId48"/>
    <p:sldId id="333" r:id="rId49"/>
    <p:sldId id="334" r:id="rId50"/>
    <p:sldId id="279" r:id="rId51"/>
    <p:sldId id="335" r:id="rId52"/>
    <p:sldId id="336" r:id="rId53"/>
    <p:sldId id="280" r:id="rId54"/>
    <p:sldId id="337" r:id="rId55"/>
    <p:sldId id="285" r:id="rId56"/>
    <p:sldId id="338" r:id="rId57"/>
    <p:sldId id="339" r:id="rId58"/>
    <p:sldId id="287" r:id="rId59"/>
    <p:sldId id="340" r:id="rId60"/>
    <p:sldId id="341" r:id="rId61"/>
    <p:sldId id="342" r:id="rId62"/>
    <p:sldId id="288" r:id="rId63"/>
    <p:sldId id="343" r:id="rId64"/>
    <p:sldId id="366" r:id="rId65"/>
    <p:sldId id="290" r:id="rId66"/>
    <p:sldId id="345" r:id="rId67"/>
    <p:sldId id="344" r:id="rId68"/>
    <p:sldId id="291" r:id="rId69"/>
    <p:sldId id="346" r:id="rId70"/>
    <p:sldId id="292" r:id="rId71"/>
    <p:sldId id="347" r:id="rId72"/>
    <p:sldId id="293" r:id="rId73"/>
    <p:sldId id="349" r:id="rId74"/>
    <p:sldId id="348" r:id="rId75"/>
    <p:sldId id="294" r:id="rId76"/>
    <p:sldId id="350" r:id="rId77"/>
    <p:sldId id="351" r:id="rId78"/>
    <p:sldId id="295" r:id="rId79"/>
    <p:sldId id="352" r:id="rId80"/>
    <p:sldId id="300" r:id="rId81"/>
    <p:sldId id="301" r:id="rId82"/>
    <p:sldId id="302" r:id="rId83"/>
    <p:sldId id="354" r:id="rId84"/>
    <p:sldId id="355" r:id="rId85"/>
    <p:sldId id="303" r:id="rId86"/>
    <p:sldId id="356" r:id="rId87"/>
    <p:sldId id="304" r:id="rId88"/>
    <p:sldId id="357" r:id="rId89"/>
    <p:sldId id="358" r:id="rId90"/>
    <p:sldId id="359" r:id="rId9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41" autoAdjust="0"/>
  </p:normalViewPr>
  <p:slideViewPr>
    <p:cSldViewPr>
      <p:cViewPr varScale="1">
        <p:scale>
          <a:sx n="52" d="100"/>
          <a:sy n="52" d="100"/>
        </p:scale>
        <p:origin x="-1404" y="-102"/>
      </p:cViewPr>
      <p:guideLst>
        <p:guide orient="horz" pos="2160"/>
        <p:guide pos="2880"/>
      </p:guideLst>
    </p:cSldViewPr>
  </p:slideViewPr>
  <p:outlineViewPr>
    <p:cViewPr>
      <p:scale>
        <a:sx n="33" d="100"/>
        <a:sy n="33" d="100"/>
      </p:scale>
      <p:origin x="0" y="5884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87D8F1C-2074-49C9-BDC8-E6D44A9C4631}" type="datetimeFigureOut">
              <a:rPr lang="en-US"/>
              <a:pPr>
                <a:defRPr/>
              </a:pPr>
              <a:t>4/1/2013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222A7ED-2045-4579-B35B-5FEDE95CE76D}" type="slidenum">
              <a:rPr lang="en-US"/>
              <a:pPr>
                <a:defRPr/>
              </a:pPr>
              <a:t>‹#›</a:t>
            </a:fld>
            <a:endParaRPr lang="en-US"/>
          </a:p>
        </p:txBody>
      </p:sp>
    </p:spTree>
    <p:extLst>
      <p:ext uri="{BB962C8B-B14F-4D97-AF65-F5344CB8AC3E}">
        <p14:creationId xmlns:p14="http://schemas.microsoft.com/office/powerpoint/2010/main" val="3981799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132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590800" y="6245225"/>
            <a:ext cx="3962400" cy="476250"/>
          </a:xfrm>
        </p:spPr>
        <p:txBody>
          <a:bodyPr/>
          <a:lstStyle>
            <a:lvl1pPr>
              <a:defRPr sz="1400"/>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953B883E-C7DA-4EF4-966B-1F42AAA12E8C}" type="slidenum">
              <a:rPr lang="en-US"/>
              <a:pPr>
                <a:defRPr/>
              </a:pPr>
              <a:t>‹#›</a:t>
            </a:fld>
            <a:endParaRPr lang="en-US"/>
          </a:p>
        </p:txBody>
      </p:sp>
    </p:spTree>
    <p:extLst>
      <p:ext uri="{BB962C8B-B14F-4D97-AF65-F5344CB8AC3E}">
        <p14:creationId xmlns:p14="http://schemas.microsoft.com/office/powerpoint/2010/main" val="1568361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BA3716D0-F496-45D7-8DE8-4648DF77099A}" type="slidenum">
              <a:rPr lang="en-US"/>
              <a:pPr>
                <a:defRPr/>
              </a:pPr>
              <a:t>‹#›</a:t>
            </a:fld>
            <a:endParaRPr lang="en-US"/>
          </a:p>
        </p:txBody>
      </p:sp>
    </p:spTree>
    <p:extLst>
      <p:ext uri="{BB962C8B-B14F-4D97-AF65-F5344CB8AC3E}">
        <p14:creationId xmlns:p14="http://schemas.microsoft.com/office/powerpoint/2010/main" val="2337831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FF12C173-9ACD-471C-8CD0-19154498103F}" type="slidenum">
              <a:rPr lang="en-US"/>
              <a:pPr>
                <a:defRPr/>
              </a:pPr>
              <a:t>‹#›</a:t>
            </a:fld>
            <a:endParaRPr lang="en-US"/>
          </a:p>
        </p:txBody>
      </p:sp>
    </p:spTree>
    <p:extLst>
      <p:ext uri="{BB962C8B-B14F-4D97-AF65-F5344CB8AC3E}">
        <p14:creationId xmlns:p14="http://schemas.microsoft.com/office/powerpoint/2010/main" val="1251227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5866495C-DA6E-4C8B-A952-5412C12DD97D}" type="slidenum">
              <a:rPr lang="en-US"/>
              <a:pPr>
                <a:defRPr/>
              </a:pPr>
              <a:t>‹#›</a:t>
            </a:fld>
            <a:endParaRPr lang="en-US"/>
          </a:p>
        </p:txBody>
      </p:sp>
    </p:spTree>
    <p:extLst>
      <p:ext uri="{BB962C8B-B14F-4D97-AF65-F5344CB8AC3E}">
        <p14:creationId xmlns:p14="http://schemas.microsoft.com/office/powerpoint/2010/main" val="1938997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xfrm>
            <a:off x="6553200" y="6248400"/>
            <a:ext cx="2133600" cy="476250"/>
          </a:xfrm>
        </p:spPr>
        <p:txBody>
          <a:bodyPr/>
          <a:lstStyle>
            <a:lvl1pPr>
              <a:defRPr sz="1000"/>
            </a:lvl1pPr>
          </a:lstStyle>
          <a:p>
            <a:pPr>
              <a:defRPr/>
            </a:pPr>
            <a:fld id="{E0DDD5ED-B477-467E-8D5F-B4546764BD29}" type="slidenum">
              <a:rPr lang="en-US"/>
              <a:pPr>
                <a:defRPr/>
              </a:pPr>
              <a:t>‹#›</a:t>
            </a:fld>
            <a:endParaRPr lang="en-US"/>
          </a:p>
        </p:txBody>
      </p:sp>
    </p:spTree>
    <p:extLst>
      <p:ext uri="{BB962C8B-B14F-4D97-AF65-F5344CB8AC3E}">
        <p14:creationId xmlns:p14="http://schemas.microsoft.com/office/powerpoint/2010/main" val="16355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52B30D8E-7116-4E8E-9F72-01190CB9F11C}" type="slidenum">
              <a:rPr lang="en-US"/>
              <a:pPr>
                <a:defRPr/>
              </a:pPr>
              <a:t>‹#›</a:t>
            </a:fld>
            <a:endParaRPr lang="en-US"/>
          </a:p>
        </p:txBody>
      </p:sp>
    </p:spTree>
    <p:extLst>
      <p:ext uri="{BB962C8B-B14F-4D97-AF65-F5344CB8AC3E}">
        <p14:creationId xmlns:p14="http://schemas.microsoft.com/office/powerpoint/2010/main" val="2070973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A5CCD43B-F262-4367-BA5A-6E3B4C7FF070}" type="slidenum">
              <a:rPr lang="en-US"/>
              <a:pPr>
                <a:defRPr/>
              </a:pPr>
              <a:t>‹#›</a:t>
            </a:fld>
            <a:endParaRPr lang="en-US"/>
          </a:p>
        </p:txBody>
      </p:sp>
    </p:spTree>
    <p:extLst>
      <p:ext uri="{BB962C8B-B14F-4D97-AF65-F5344CB8AC3E}">
        <p14:creationId xmlns:p14="http://schemas.microsoft.com/office/powerpoint/2010/main" val="2688111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FF391D44-2C06-4748-B1BA-611D677E5690}" type="slidenum">
              <a:rPr lang="en-US"/>
              <a:pPr>
                <a:defRPr/>
              </a:pPr>
              <a:t>‹#›</a:t>
            </a:fld>
            <a:endParaRPr lang="en-US"/>
          </a:p>
        </p:txBody>
      </p:sp>
    </p:spTree>
    <p:extLst>
      <p:ext uri="{BB962C8B-B14F-4D97-AF65-F5344CB8AC3E}">
        <p14:creationId xmlns:p14="http://schemas.microsoft.com/office/powerpoint/2010/main" val="1147351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5" name="Rectangle 6"/>
          <p:cNvSpPr>
            <a:spLocks noGrp="1" noChangeArrowheads="1"/>
          </p:cNvSpPr>
          <p:nvPr>
            <p:ph type="sldNum" sz="quarter" idx="12"/>
          </p:nvPr>
        </p:nvSpPr>
        <p:spPr>
          <a:ln/>
        </p:spPr>
        <p:txBody>
          <a:bodyPr/>
          <a:lstStyle>
            <a:lvl1pPr>
              <a:defRPr/>
            </a:lvl1pPr>
          </a:lstStyle>
          <a:p>
            <a:pPr>
              <a:defRPr/>
            </a:pPr>
            <a:fld id="{A5B2BC33-D3F2-4B1D-9604-2D6D96EA17F1}" type="slidenum">
              <a:rPr lang="en-US"/>
              <a:pPr>
                <a:defRPr/>
              </a:pPr>
              <a:t>‹#›</a:t>
            </a:fld>
            <a:endParaRPr lang="en-US"/>
          </a:p>
        </p:txBody>
      </p:sp>
    </p:spTree>
    <p:extLst>
      <p:ext uri="{BB962C8B-B14F-4D97-AF65-F5344CB8AC3E}">
        <p14:creationId xmlns:p14="http://schemas.microsoft.com/office/powerpoint/2010/main" val="166691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4" name="Rectangle 6"/>
          <p:cNvSpPr>
            <a:spLocks noGrp="1" noChangeArrowheads="1"/>
          </p:cNvSpPr>
          <p:nvPr>
            <p:ph type="sldNum" sz="quarter" idx="12"/>
          </p:nvPr>
        </p:nvSpPr>
        <p:spPr>
          <a:ln/>
        </p:spPr>
        <p:txBody>
          <a:bodyPr/>
          <a:lstStyle>
            <a:lvl1pPr>
              <a:defRPr/>
            </a:lvl1pPr>
          </a:lstStyle>
          <a:p>
            <a:pPr>
              <a:defRPr/>
            </a:pPr>
            <a:fld id="{A0C5EBFF-4D2D-4EBC-A440-4C96D8162DAE}" type="slidenum">
              <a:rPr lang="en-US"/>
              <a:pPr>
                <a:defRPr/>
              </a:pPr>
              <a:t>‹#›</a:t>
            </a:fld>
            <a:endParaRPr lang="en-US"/>
          </a:p>
        </p:txBody>
      </p:sp>
    </p:spTree>
    <p:extLst>
      <p:ext uri="{BB962C8B-B14F-4D97-AF65-F5344CB8AC3E}">
        <p14:creationId xmlns:p14="http://schemas.microsoft.com/office/powerpoint/2010/main" val="1845059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4ECA2DD4-5F47-4FAB-A919-B9F774A7EEDE}" type="slidenum">
              <a:rPr lang="en-US"/>
              <a:pPr>
                <a:defRPr/>
              </a:pPr>
              <a:t>‹#›</a:t>
            </a:fld>
            <a:endParaRPr lang="en-US"/>
          </a:p>
        </p:txBody>
      </p:sp>
    </p:spTree>
    <p:extLst>
      <p:ext uri="{BB962C8B-B14F-4D97-AF65-F5344CB8AC3E}">
        <p14:creationId xmlns:p14="http://schemas.microsoft.com/office/powerpoint/2010/main" val="1557116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04924589-DC10-43C3-94FB-63C0AA664E49}" type="slidenum">
              <a:rPr lang="en-US"/>
              <a:pPr>
                <a:defRPr/>
              </a:pPr>
              <a:t>‹#›</a:t>
            </a:fld>
            <a:endParaRPr lang="en-US"/>
          </a:p>
        </p:txBody>
      </p:sp>
    </p:spTree>
    <p:extLst>
      <p:ext uri="{BB962C8B-B14F-4D97-AF65-F5344CB8AC3E}">
        <p14:creationId xmlns:p14="http://schemas.microsoft.com/office/powerpoint/2010/main" val="2133660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1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3107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r>
              <a:rPr lang="en-US"/>
              <a:t>Copyright 2012 Kenneth M. Chipps Ph.D. www.chipps.com</a:t>
            </a:r>
          </a:p>
        </p:txBody>
      </p:sp>
      <p:sp>
        <p:nvSpPr>
          <p:cNvPr id="13107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4EC7345-DEE1-4360-AB8C-3B33CB9756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099" name="Rectangle 2"/>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spcBef>
                <a:spcPct val="20000"/>
              </a:spcBef>
            </a:pPr>
            <a:endParaRPr lang="en-US" altLang="en-US" sz="3200"/>
          </a:p>
        </p:txBody>
      </p:sp>
      <p:sp>
        <p:nvSpPr>
          <p:cNvPr id="4100" name="Rectangle 3"/>
          <p:cNvSpPr>
            <a:spLocks noGrp="1" noChangeArrowheads="1"/>
          </p:cNvSpPr>
          <p:nvPr>
            <p:ph type="ctrTitle"/>
          </p:nvPr>
        </p:nvSpPr>
        <p:spPr/>
        <p:txBody>
          <a:bodyPr/>
          <a:lstStyle/>
          <a:p>
            <a:pPr eaLnBrk="1" hangingPunct="1"/>
            <a:r>
              <a:rPr lang="en-US" altLang="en-US" dirty="0" smtClean="0"/>
              <a:t>NETW-250</a:t>
            </a:r>
            <a:br>
              <a:rPr lang="en-US" altLang="en-US" dirty="0" smtClean="0"/>
            </a:br>
            <a:r>
              <a:rPr lang="en-US" altLang="en-US" dirty="0" err="1" smtClean="0"/>
              <a:t>QoS</a:t>
            </a:r>
            <a:r>
              <a:rPr lang="en-US" altLang="en-US" dirty="0" smtClean="0"/>
              <a:t> For VOIP</a:t>
            </a:r>
            <a:br>
              <a:rPr lang="en-US" altLang="en-US" dirty="0" smtClean="0"/>
            </a:br>
            <a:r>
              <a:rPr lang="en-US" sz="2400" dirty="0" smtClean="0"/>
              <a:t>Last Update 2012.09.29</a:t>
            </a:r>
            <a:br>
              <a:rPr lang="en-US" sz="2400" dirty="0" smtClean="0"/>
            </a:br>
            <a:r>
              <a:rPr lang="en-US" sz="2400" dirty="0" smtClean="0"/>
              <a:t>1.0.0</a:t>
            </a:r>
          </a:p>
        </p:txBody>
      </p:sp>
      <p:sp>
        <p:nvSpPr>
          <p:cNvPr id="41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27527E1-8FDC-49F8-B92F-9CFB8862D5E3}" type="slidenum">
              <a:rPr lang="en-US" smtClean="0">
                <a:latin typeface="Arial" charset="0"/>
              </a:rPr>
              <a:pPr/>
              <a:t>1</a:t>
            </a:fld>
            <a:endParaRPr lang="en-US"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t>Distortion</a:t>
            </a:r>
          </a:p>
        </p:txBody>
      </p:sp>
      <p:sp>
        <p:nvSpPr>
          <p:cNvPr id="13315" name="Content Placeholder 2"/>
          <p:cNvSpPr>
            <a:spLocks noGrp="1"/>
          </p:cNvSpPr>
          <p:nvPr>
            <p:ph idx="1"/>
          </p:nvPr>
        </p:nvSpPr>
        <p:spPr/>
        <p:txBody>
          <a:bodyPr/>
          <a:lstStyle/>
          <a:p>
            <a:pPr eaLnBrk="1" hangingPunct="1"/>
            <a:r>
              <a:rPr lang="en-US" smtClean="0"/>
              <a:t>Distortion can be either additive or subtractive </a:t>
            </a:r>
          </a:p>
          <a:p>
            <a:pPr eaLnBrk="1" hangingPunct="1"/>
            <a:r>
              <a:rPr lang="en-US" smtClean="0"/>
              <a:t>Additive distortion sources are things like background noise and amplification </a:t>
            </a:r>
          </a:p>
          <a:p>
            <a:pPr eaLnBrk="1" hangingPunct="1"/>
            <a:r>
              <a:rPr lang="en-US" smtClean="0"/>
              <a:t>Subtractive distortion is caused by signal loss and attenuation </a:t>
            </a:r>
          </a:p>
          <a:p>
            <a:pPr eaLnBrk="1" hangingPunct="1"/>
            <a:r>
              <a:rPr lang="en-US" smtClean="0"/>
              <a:t>While noise cannot be entirely avoided, it should be minimized</a:t>
            </a:r>
          </a:p>
        </p:txBody>
      </p:sp>
      <p:sp>
        <p:nvSpPr>
          <p:cNvPr id="133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A4DADF7-B5F7-453C-8FC8-EC2CC062619F}" type="slidenum">
              <a:rPr lang="en-US" smtClean="0">
                <a:latin typeface="Arial" charset="0"/>
              </a:rPr>
              <a:pPr/>
              <a:t>10</a:t>
            </a:fld>
            <a:endParaRPr lang="en-US"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err="1" smtClean="0"/>
              <a:t>QoS</a:t>
            </a:r>
            <a:r>
              <a:rPr lang="en-US" dirty="0" smtClean="0"/>
              <a:t> is Two Things </a:t>
            </a:r>
          </a:p>
        </p:txBody>
      </p:sp>
      <p:sp>
        <p:nvSpPr>
          <p:cNvPr id="14339" name="Rectangle 3"/>
          <p:cNvSpPr>
            <a:spLocks noGrp="1" noChangeArrowheads="1"/>
          </p:cNvSpPr>
          <p:nvPr>
            <p:ph idx="1"/>
          </p:nvPr>
        </p:nvSpPr>
        <p:spPr/>
        <p:txBody>
          <a:bodyPr/>
          <a:lstStyle/>
          <a:p>
            <a:pPr eaLnBrk="1" hangingPunct="1"/>
            <a:r>
              <a:rPr lang="en-US" smtClean="0"/>
              <a:t>QoS is made up of</a:t>
            </a:r>
          </a:p>
          <a:p>
            <a:pPr lvl="1" eaLnBrk="1" hangingPunct="1"/>
            <a:r>
              <a:rPr lang="en-US" smtClean="0"/>
              <a:t>The network design concept </a:t>
            </a:r>
          </a:p>
          <a:p>
            <a:pPr lvl="1" eaLnBrk="1" hangingPunct="1"/>
            <a:r>
              <a:rPr lang="en-US" smtClean="0"/>
              <a:t>A set of standards for bandwidth reservation on the network</a:t>
            </a:r>
          </a:p>
          <a:p>
            <a:pPr eaLnBrk="1" hangingPunct="1"/>
            <a:r>
              <a:rPr lang="en-US" smtClean="0"/>
              <a:t>The QoS concept deals with the fundamental detractors from quality</a:t>
            </a:r>
          </a:p>
          <a:p>
            <a:pPr lvl="1" eaLnBrk="1" hangingPunct="1"/>
            <a:r>
              <a:rPr lang="en-US" smtClean="0"/>
              <a:t>Packet loss</a:t>
            </a:r>
          </a:p>
          <a:p>
            <a:pPr lvl="1" eaLnBrk="1" hangingPunct="1"/>
            <a:r>
              <a:rPr lang="en-US" smtClean="0"/>
              <a:t>Latency</a:t>
            </a:r>
          </a:p>
          <a:p>
            <a:pPr eaLnBrk="1" hangingPunct="1"/>
            <a:r>
              <a:rPr lang="en-US" smtClean="0"/>
              <a:t>The cure is sound network design 	</a:t>
            </a:r>
          </a:p>
        </p:txBody>
      </p:sp>
      <p:sp>
        <p:nvSpPr>
          <p:cNvPr id="1434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434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42462B8-EDE6-4CC6-B59D-F29DB54FF99E}" type="slidenum">
              <a:rPr lang="en-US" smtClean="0">
                <a:latin typeface="Arial" charset="0"/>
              </a:rPr>
              <a:pPr/>
              <a:t>11</a:t>
            </a:fld>
            <a:endParaRPr lang="en-US"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err="1" smtClean="0"/>
              <a:t>QoS</a:t>
            </a:r>
            <a:r>
              <a:rPr lang="en-US" dirty="0" smtClean="0"/>
              <a:t> is Two Things</a:t>
            </a:r>
          </a:p>
        </p:txBody>
      </p:sp>
      <p:sp>
        <p:nvSpPr>
          <p:cNvPr id="15363" name="Content Placeholder 2"/>
          <p:cNvSpPr>
            <a:spLocks noGrp="1"/>
          </p:cNvSpPr>
          <p:nvPr>
            <p:ph idx="1"/>
          </p:nvPr>
        </p:nvSpPr>
        <p:spPr/>
        <p:txBody>
          <a:bodyPr/>
          <a:lstStyle/>
          <a:p>
            <a:pPr eaLnBrk="1" hangingPunct="1"/>
            <a:r>
              <a:rPr lang="en-US" smtClean="0"/>
              <a:t>Most network engineers, when faced with bottlenecks, instinctively seek to add more bandwidth</a:t>
            </a:r>
          </a:p>
          <a:p>
            <a:pPr lvl="1" eaLnBrk="1" hangingPunct="1"/>
            <a:r>
              <a:rPr lang="en-US" smtClean="0"/>
              <a:t>It's not the most elegant or cost-effective way of dealing with the problem</a:t>
            </a:r>
          </a:p>
          <a:p>
            <a:pPr lvl="1" eaLnBrk="1" hangingPunct="1"/>
            <a:r>
              <a:rPr lang="en-US" smtClean="0"/>
              <a:t>It's quality of service that's needed, not quantity of service</a:t>
            </a:r>
          </a:p>
        </p:txBody>
      </p:sp>
      <p:sp>
        <p:nvSpPr>
          <p:cNvPr id="153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53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D02CD83-AB03-4246-A446-CA74B79671AC}" type="slidenum">
              <a:rPr lang="en-US" smtClean="0">
                <a:latin typeface="Arial" charset="0"/>
              </a:rPr>
              <a:pPr/>
              <a:t>12</a:t>
            </a:fld>
            <a:endParaRPr lang="en-US"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Is </a:t>
            </a:r>
            <a:r>
              <a:rPr lang="en-US" dirty="0" err="1" smtClean="0"/>
              <a:t>QoS</a:t>
            </a:r>
            <a:r>
              <a:rPr lang="en-US" dirty="0" smtClean="0"/>
              <a:t> Really Needed</a:t>
            </a:r>
          </a:p>
        </p:txBody>
      </p:sp>
      <p:sp>
        <p:nvSpPr>
          <p:cNvPr id="16387" name="Rectangle 3"/>
          <p:cNvSpPr>
            <a:spLocks noGrp="1" noChangeArrowheads="1"/>
          </p:cNvSpPr>
          <p:nvPr>
            <p:ph idx="1"/>
          </p:nvPr>
        </p:nvSpPr>
        <p:spPr/>
        <p:txBody>
          <a:bodyPr/>
          <a:lstStyle/>
          <a:p>
            <a:pPr eaLnBrk="1" hangingPunct="1"/>
            <a:r>
              <a:rPr lang="en-US" smtClean="0"/>
              <a:t>Some will argue that the solution to QoS is to design in so much capacity that quality problems are unlikely to occur</a:t>
            </a:r>
          </a:p>
          <a:p>
            <a:pPr lvl="1" eaLnBrk="1" hangingPunct="1"/>
            <a:r>
              <a:rPr lang="en-US" smtClean="0"/>
              <a:t>This may work for web surfing and database applications, but it doesn't always work for voice </a:t>
            </a:r>
          </a:p>
          <a:p>
            <a:pPr lvl="1" eaLnBrk="1" hangingPunct="1"/>
            <a:r>
              <a:rPr lang="en-US" smtClean="0"/>
              <a:t>Excess capacity increases the cost</a:t>
            </a:r>
          </a:p>
        </p:txBody>
      </p:sp>
      <p:sp>
        <p:nvSpPr>
          <p:cNvPr id="1638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638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A99F5A3-A204-4900-8C01-B14A643EC200}" type="slidenum">
              <a:rPr lang="en-US" smtClean="0">
                <a:latin typeface="Arial" charset="0"/>
              </a:rPr>
              <a:pPr/>
              <a:t>13</a:t>
            </a:fld>
            <a:endParaRPr lang="en-US" smtClean="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Is </a:t>
            </a:r>
            <a:r>
              <a:rPr lang="en-US" dirty="0" err="1" smtClean="0"/>
              <a:t>QoS</a:t>
            </a:r>
            <a:r>
              <a:rPr lang="en-US" dirty="0" smtClean="0"/>
              <a:t> Really Needed</a:t>
            </a:r>
          </a:p>
        </p:txBody>
      </p:sp>
      <p:sp>
        <p:nvSpPr>
          <p:cNvPr id="17411" name="Content Placeholder 2"/>
          <p:cNvSpPr>
            <a:spLocks noGrp="1"/>
          </p:cNvSpPr>
          <p:nvPr>
            <p:ph idx="1"/>
          </p:nvPr>
        </p:nvSpPr>
        <p:spPr/>
        <p:txBody>
          <a:bodyPr/>
          <a:lstStyle/>
          <a:p>
            <a:pPr eaLnBrk="1" hangingPunct="1"/>
            <a:r>
              <a:rPr lang="en-US" smtClean="0"/>
              <a:t>QoS protocols approach this matter with an assumption of limited bandwidth resources</a:t>
            </a:r>
          </a:p>
          <a:p>
            <a:pPr eaLnBrk="1" hangingPunct="1"/>
            <a:r>
              <a:rPr lang="en-US" smtClean="0"/>
              <a:t>Their purpose is to increase the availability of the network for high-priority traffic</a:t>
            </a:r>
          </a:p>
          <a:p>
            <a:pPr eaLnBrk="1" hangingPunct="1"/>
            <a:r>
              <a:rPr lang="en-US" smtClean="0"/>
              <a:t>Sometimes, this means handling voice packets before handling other kinds of traffic called precedence</a:t>
            </a:r>
          </a:p>
        </p:txBody>
      </p:sp>
      <p:sp>
        <p:nvSpPr>
          <p:cNvPr id="174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E91DB5C-CF16-4A44-9D16-7808A7799A98}" type="slidenum">
              <a:rPr lang="en-US" smtClean="0">
                <a:latin typeface="Arial" charset="0"/>
              </a:rPr>
              <a:pPr/>
              <a:t>14</a:t>
            </a:fld>
            <a:endParaRPr lang="en-US"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Is </a:t>
            </a:r>
            <a:r>
              <a:rPr lang="en-US" dirty="0" err="1" smtClean="0"/>
              <a:t>QoS</a:t>
            </a:r>
            <a:r>
              <a:rPr lang="en-US" dirty="0" smtClean="0"/>
              <a:t> Really Needed</a:t>
            </a:r>
          </a:p>
        </p:txBody>
      </p:sp>
      <p:sp>
        <p:nvSpPr>
          <p:cNvPr id="18435" name="Content Placeholder 2"/>
          <p:cNvSpPr>
            <a:spLocks noGrp="1"/>
          </p:cNvSpPr>
          <p:nvPr>
            <p:ph idx="1"/>
          </p:nvPr>
        </p:nvSpPr>
        <p:spPr/>
        <p:txBody>
          <a:bodyPr/>
          <a:lstStyle/>
          <a:p>
            <a:pPr eaLnBrk="1" hangingPunct="1"/>
            <a:r>
              <a:rPr lang="en-US" smtClean="0"/>
              <a:t>Other times, it means allocating a logical channel of dedicated bandwidth across the entire network from caller to receiver</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9D4C6B8-68A4-42F1-A407-23E08E661DDD}" type="slidenum">
              <a:rPr lang="en-US" smtClean="0">
                <a:latin typeface="Arial" charset="0"/>
              </a:rPr>
              <a:pPr/>
              <a:t>15</a:t>
            </a:fld>
            <a:endParaRPr lang="en-US"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err="1" smtClean="0"/>
              <a:t>QoS</a:t>
            </a:r>
            <a:endParaRPr lang="en-US" dirty="0" smtClean="0"/>
          </a:p>
        </p:txBody>
      </p:sp>
      <p:sp>
        <p:nvSpPr>
          <p:cNvPr id="19459" name="Rectangle 3"/>
          <p:cNvSpPr>
            <a:spLocks noGrp="1" noChangeArrowheads="1"/>
          </p:cNvSpPr>
          <p:nvPr>
            <p:ph idx="1"/>
          </p:nvPr>
        </p:nvSpPr>
        <p:spPr/>
        <p:txBody>
          <a:bodyPr/>
          <a:lstStyle/>
          <a:p>
            <a:pPr eaLnBrk="1" hangingPunct="1"/>
            <a:r>
              <a:rPr lang="en-US" smtClean="0"/>
              <a:t>Some of the QoS methods work on a coarse, or single-link basis</a:t>
            </a:r>
          </a:p>
          <a:p>
            <a:pPr eaLnBrk="1" hangingPunct="1"/>
            <a:r>
              <a:rPr lang="en-US" smtClean="0"/>
              <a:t>Others work on a fine, or end-to-end basis </a:t>
            </a:r>
          </a:p>
        </p:txBody>
      </p:sp>
      <p:sp>
        <p:nvSpPr>
          <p:cNvPr id="1946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946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B91A52C-F85F-46A9-BE76-B0467444A148}" type="slidenum">
              <a:rPr lang="en-US" smtClean="0">
                <a:latin typeface="Arial" charset="0"/>
              </a:rPr>
              <a:pPr/>
              <a:t>16</a:t>
            </a:fld>
            <a:endParaRPr lang="en-US"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err="1" smtClean="0"/>
              <a:t>QoS</a:t>
            </a:r>
            <a:endParaRPr lang="en-US" dirty="0" smtClean="0"/>
          </a:p>
        </p:txBody>
      </p:sp>
      <p:sp>
        <p:nvSpPr>
          <p:cNvPr id="20483" name="Content Placeholder 2"/>
          <p:cNvSpPr>
            <a:spLocks noGrp="1"/>
          </p:cNvSpPr>
          <p:nvPr>
            <p:ph idx="1"/>
          </p:nvPr>
        </p:nvSpPr>
        <p:spPr/>
        <p:txBody>
          <a:bodyPr/>
          <a:lstStyle/>
          <a:p>
            <a:pPr eaLnBrk="1" hangingPunct="1"/>
            <a:endParaRPr lang="en-US" smtClean="0"/>
          </a:p>
        </p:txBody>
      </p:sp>
      <p:sp>
        <p:nvSpPr>
          <p:cNvPr id="204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06A6CBE-A146-45F3-A7D0-3215A32D91A7}" type="slidenum">
              <a:rPr lang="en-US" smtClean="0">
                <a:latin typeface="Arial" charset="0"/>
              </a:rPr>
              <a:pPr/>
              <a:t>17</a:t>
            </a:fld>
            <a:endParaRPr lang="en-US" smtClean="0">
              <a:latin typeface="Arial" charset="0"/>
            </a:endParaRPr>
          </a:p>
        </p:txBody>
      </p:sp>
      <p:pic>
        <p:nvPicPr>
          <p:cNvPr id="204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281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err="1" smtClean="0"/>
              <a:t>QoS</a:t>
            </a:r>
            <a:endParaRPr lang="en-US" dirty="0" smtClean="0"/>
          </a:p>
        </p:txBody>
      </p:sp>
      <p:sp>
        <p:nvSpPr>
          <p:cNvPr id="21507" name="Rectangle 3"/>
          <p:cNvSpPr>
            <a:spLocks noGrp="1" noChangeArrowheads="1"/>
          </p:cNvSpPr>
          <p:nvPr>
            <p:ph idx="1"/>
          </p:nvPr>
        </p:nvSpPr>
        <p:spPr/>
        <p:txBody>
          <a:bodyPr/>
          <a:lstStyle/>
          <a:p>
            <a:pPr eaLnBrk="1" hangingPunct="1">
              <a:buFont typeface="Wingdings" pitchFamily="2" charset="2"/>
              <a:buNone/>
            </a:pPr>
            <a:endParaRPr lang="en-US" smtClean="0"/>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02613"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151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C00D780-52CF-467B-8A0F-1773DA3C8E1C}" type="slidenum">
              <a:rPr lang="en-US" smtClean="0">
                <a:latin typeface="Arial" charset="0"/>
              </a:rPr>
              <a:pPr/>
              <a:t>18</a:t>
            </a:fld>
            <a:endParaRPr lang="en-US"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t>Latency Packet Loss Jitter </a:t>
            </a:r>
          </a:p>
        </p:txBody>
      </p:sp>
      <p:sp>
        <p:nvSpPr>
          <p:cNvPr id="22531" name="Rectangle 3"/>
          <p:cNvSpPr>
            <a:spLocks noGrp="1" noChangeArrowheads="1"/>
          </p:cNvSpPr>
          <p:nvPr>
            <p:ph idx="1"/>
          </p:nvPr>
        </p:nvSpPr>
        <p:spPr/>
        <p:txBody>
          <a:bodyPr/>
          <a:lstStyle/>
          <a:p>
            <a:pPr eaLnBrk="1" hangingPunct="1"/>
            <a:r>
              <a:rPr lang="en-US" smtClean="0"/>
              <a:t>Three factors are the chief cause of poor perceived call quality</a:t>
            </a:r>
          </a:p>
          <a:p>
            <a:pPr lvl="1" eaLnBrk="1" hangingPunct="1"/>
            <a:r>
              <a:rPr lang="en-US" smtClean="0"/>
              <a:t>Latency</a:t>
            </a:r>
          </a:p>
          <a:p>
            <a:pPr lvl="1" eaLnBrk="1" hangingPunct="1"/>
            <a:r>
              <a:rPr lang="en-US" smtClean="0"/>
              <a:t>Packet Loss</a:t>
            </a:r>
          </a:p>
          <a:p>
            <a:pPr lvl="1" eaLnBrk="1" hangingPunct="1"/>
            <a:r>
              <a:rPr lang="en-US" smtClean="0"/>
              <a:t>Jitter</a:t>
            </a:r>
          </a:p>
          <a:p>
            <a:pPr eaLnBrk="1" hangingPunct="1"/>
            <a:r>
              <a:rPr lang="en-US" smtClean="0"/>
              <a:t>These are caused primarily by slow network links </a:t>
            </a:r>
          </a:p>
        </p:txBody>
      </p:sp>
      <p:sp>
        <p:nvSpPr>
          <p:cNvPr id="2253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253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394EC8F-73E5-4898-81BB-D91A94C93EA5}" type="slidenum">
              <a:rPr lang="en-US" smtClean="0">
                <a:latin typeface="Arial" charset="0"/>
              </a:rPr>
              <a:pPr/>
              <a:t>19</a:t>
            </a:fld>
            <a:endParaRPr lang="en-US"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err="1" smtClean="0"/>
              <a:t>QoS</a:t>
            </a:r>
            <a:r>
              <a:rPr lang="en-US" dirty="0" smtClean="0"/>
              <a:t> Past and Present </a:t>
            </a:r>
          </a:p>
        </p:txBody>
      </p:sp>
      <p:sp>
        <p:nvSpPr>
          <p:cNvPr id="5123" name="Rectangle 3"/>
          <p:cNvSpPr>
            <a:spLocks noGrp="1" noChangeArrowheads="1"/>
          </p:cNvSpPr>
          <p:nvPr>
            <p:ph idx="1"/>
          </p:nvPr>
        </p:nvSpPr>
        <p:spPr/>
        <p:txBody>
          <a:bodyPr/>
          <a:lstStyle/>
          <a:p>
            <a:pPr eaLnBrk="1" hangingPunct="1"/>
            <a:r>
              <a:rPr lang="en-US" smtClean="0"/>
              <a:t>In traditional telephony quality of service is guaranteed by the constant availability of dedicated bandwidth</a:t>
            </a:r>
          </a:p>
          <a:p>
            <a:pPr eaLnBrk="1" hangingPunct="1"/>
            <a:r>
              <a:rPr lang="en-US" smtClean="0"/>
              <a:t>Digitally encoded call paths on the PSTN use the same codec, G.711, so transcoding isn't necessary</a:t>
            </a:r>
          </a:p>
        </p:txBody>
      </p:sp>
      <p:sp>
        <p:nvSpPr>
          <p:cNvPr id="512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1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3FCE6CE-41B7-4FAD-BB19-8FC69F8C582A}" type="slidenum">
              <a:rPr lang="en-US" smtClean="0">
                <a:latin typeface="Arial" charset="0"/>
              </a:rPr>
              <a:pPr/>
              <a:t>2</a:t>
            </a:fld>
            <a:endParaRPr lang="en-US"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Latency</a:t>
            </a:r>
          </a:p>
        </p:txBody>
      </p:sp>
      <p:sp>
        <p:nvSpPr>
          <p:cNvPr id="23555" name="Content Placeholder 2"/>
          <p:cNvSpPr>
            <a:spLocks noGrp="1"/>
          </p:cNvSpPr>
          <p:nvPr>
            <p:ph idx="1"/>
          </p:nvPr>
        </p:nvSpPr>
        <p:spPr/>
        <p:txBody>
          <a:bodyPr/>
          <a:lstStyle/>
          <a:p>
            <a:pPr eaLnBrk="1" hangingPunct="1"/>
            <a:r>
              <a:rPr lang="en-US" smtClean="0"/>
              <a:t>End-to-end latency is the time it takes from the instant the caller utters something until the time the receiver hears that utterance</a:t>
            </a:r>
          </a:p>
          <a:p>
            <a:pPr eaLnBrk="1" hangingPunct="1"/>
            <a:r>
              <a:rPr lang="en-US" smtClean="0"/>
              <a:t>Round-trip latency less than 150 ms is not immediately noticeable</a:t>
            </a:r>
          </a:p>
          <a:p>
            <a:pPr eaLnBrk="1" hangingPunct="1"/>
            <a:r>
              <a:rPr lang="en-US" smtClean="0"/>
              <a:t>Latency higher than 150 ms is discouraged</a:t>
            </a:r>
          </a:p>
        </p:txBody>
      </p:sp>
      <p:sp>
        <p:nvSpPr>
          <p:cNvPr id="235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7FBA552-27B7-45B0-8280-80F9FEA5C330}" type="slidenum">
              <a:rPr lang="en-US" smtClean="0">
                <a:latin typeface="Arial" charset="0"/>
              </a:rPr>
              <a:pPr/>
              <a:t>20</a:t>
            </a:fld>
            <a:endParaRPr lang="en-US"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smtClean="0"/>
              <a:t>Latency</a:t>
            </a:r>
          </a:p>
        </p:txBody>
      </p:sp>
      <p:sp>
        <p:nvSpPr>
          <p:cNvPr id="24579" name="Content Placeholder 2"/>
          <p:cNvSpPr>
            <a:spLocks noGrp="1"/>
          </p:cNvSpPr>
          <p:nvPr>
            <p:ph idx="1"/>
          </p:nvPr>
        </p:nvSpPr>
        <p:spPr/>
        <p:txBody>
          <a:bodyPr/>
          <a:lstStyle/>
          <a:p>
            <a:pPr eaLnBrk="1" hangingPunct="1"/>
            <a:r>
              <a:rPr lang="en-US" smtClean="0"/>
              <a:t>Some state that latency higher than 300 ms is unacceptable</a:t>
            </a:r>
          </a:p>
          <a:p>
            <a:pPr eaLnBrk="1" hangingPunct="1"/>
            <a:r>
              <a:rPr lang="en-US" smtClean="0"/>
              <a:t>Cisco states that round-trip latency higher than just 150 ms is unacceptable</a:t>
            </a:r>
          </a:p>
        </p:txBody>
      </p:sp>
      <p:sp>
        <p:nvSpPr>
          <p:cNvPr id="245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45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8784A60-9B2D-4B46-ACD7-7A0ED763D37B}" type="slidenum">
              <a:rPr lang="en-US" smtClean="0">
                <a:latin typeface="Arial" charset="0"/>
              </a:rPr>
              <a:pPr/>
              <a:t>21</a:t>
            </a:fld>
            <a:endParaRPr lang="en-US"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t>Latency</a:t>
            </a:r>
            <a:endParaRPr lang="en-US" sz="2400" dirty="0" smtClean="0"/>
          </a:p>
        </p:txBody>
      </p:sp>
      <p:sp>
        <p:nvSpPr>
          <p:cNvPr id="25603" name="Rectangle 3"/>
          <p:cNvSpPr>
            <a:spLocks noGrp="1" noChangeArrowheads="1"/>
          </p:cNvSpPr>
          <p:nvPr>
            <p:ph idx="1"/>
          </p:nvPr>
        </p:nvSpPr>
        <p:spPr/>
        <p:txBody>
          <a:bodyPr/>
          <a:lstStyle/>
          <a:p>
            <a:pPr eaLnBrk="1" hangingPunct="1"/>
            <a:r>
              <a:rPr lang="en-US" smtClean="0"/>
              <a:t>Latency has the following effects on telephony applications</a:t>
            </a:r>
          </a:p>
          <a:p>
            <a:pPr lvl="1" eaLnBrk="1" hangingPunct="1"/>
            <a:r>
              <a:rPr lang="en-US" smtClean="0"/>
              <a:t>It can slow down the human conversation</a:t>
            </a:r>
          </a:p>
          <a:p>
            <a:pPr lvl="1" eaLnBrk="1" hangingPunct="1"/>
            <a:r>
              <a:rPr lang="en-US" smtClean="0"/>
              <a:t>It can result in caller and receiver unintentionally interrupting each other</a:t>
            </a:r>
          </a:p>
          <a:p>
            <a:pPr lvl="1" eaLnBrk="1" hangingPunct="1"/>
            <a:r>
              <a:rPr lang="en-US" smtClean="0"/>
              <a:t>It can cause echo</a:t>
            </a:r>
          </a:p>
          <a:p>
            <a:pPr lvl="1" eaLnBrk="1" hangingPunct="1"/>
            <a:r>
              <a:rPr lang="en-US" smtClean="0"/>
              <a:t>It can cause synchronization delays in conference-calling applications</a:t>
            </a:r>
          </a:p>
        </p:txBody>
      </p:sp>
      <p:sp>
        <p:nvSpPr>
          <p:cNvPr id="2560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560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2C1F405-4315-4CDA-87E9-0D4F85DAC613}" type="slidenum">
              <a:rPr lang="en-US" smtClean="0">
                <a:latin typeface="Arial" charset="0"/>
              </a:rPr>
              <a:pPr/>
              <a:t>22</a:t>
            </a:fld>
            <a:endParaRPr lang="en-US" smtClean="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dirty="0" smtClean="0"/>
              <a:t>Latency</a:t>
            </a:r>
          </a:p>
        </p:txBody>
      </p:sp>
      <p:sp>
        <p:nvSpPr>
          <p:cNvPr id="26627" name="Content Placeholder 2"/>
          <p:cNvSpPr>
            <a:spLocks noGrp="1"/>
          </p:cNvSpPr>
          <p:nvPr>
            <p:ph idx="1"/>
          </p:nvPr>
        </p:nvSpPr>
        <p:spPr/>
        <p:txBody>
          <a:bodyPr/>
          <a:lstStyle/>
          <a:p>
            <a:pPr eaLnBrk="1" hangingPunct="1"/>
            <a:r>
              <a:rPr lang="en-US" smtClean="0"/>
              <a:t>The best ways to beat latency are</a:t>
            </a:r>
          </a:p>
          <a:p>
            <a:pPr lvl="1" eaLnBrk="1" hangingPunct="1"/>
            <a:r>
              <a:rPr lang="en-US" smtClean="0"/>
              <a:t>Use low-packet-interval codecs</a:t>
            </a:r>
          </a:p>
          <a:p>
            <a:pPr lvl="1" eaLnBrk="1" hangingPunct="1"/>
            <a:r>
              <a:rPr lang="en-US" smtClean="0"/>
              <a:t>Maintain fast network links </a:t>
            </a:r>
          </a:p>
          <a:p>
            <a:pPr eaLnBrk="1" hangingPunct="1"/>
            <a:r>
              <a:rPr lang="en-US" smtClean="0"/>
              <a:t>QoS protocols alone cannot directly improve latency's impact</a:t>
            </a:r>
          </a:p>
          <a:p>
            <a:pPr eaLnBrk="1" hangingPunct="1"/>
            <a:r>
              <a:rPr lang="en-US" smtClean="0"/>
              <a:t>QoS protocols can not speed up the network</a:t>
            </a:r>
          </a:p>
        </p:txBody>
      </p:sp>
      <p:sp>
        <p:nvSpPr>
          <p:cNvPr id="266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66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FCA857D-A400-4BFD-8D2C-D72677B6F32E}" type="slidenum">
              <a:rPr lang="en-US" smtClean="0">
                <a:latin typeface="Arial" charset="0"/>
              </a:rPr>
              <a:pPr/>
              <a:t>23</a:t>
            </a:fld>
            <a:endParaRPr lang="en-US" smtClean="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smtClean="0"/>
              <a:t>Latency</a:t>
            </a:r>
            <a:endParaRPr lang="en-US" sz="2400" dirty="0" smtClean="0"/>
          </a:p>
        </p:txBody>
      </p:sp>
      <p:sp>
        <p:nvSpPr>
          <p:cNvPr id="27651" name="Rectangle 3"/>
          <p:cNvSpPr>
            <a:spLocks noGrp="1" noChangeArrowheads="1"/>
          </p:cNvSpPr>
          <p:nvPr>
            <p:ph idx="1"/>
          </p:nvPr>
        </p:nvSpPr>
        <p:spPr/>
        <p:txBody>
          <a:bodyPr/>
          <a:lstStyle/>
          <a:p>
            <a:pPr eaLnBrk="1" hangingPunct="1"/>
            <a:r>
              <a:rPr lang="en-US" smtClean="0"/>
              <a:t>Some codec-based solutions to packet loss and jitter add significant latency</a:t>
            </a:r>
          </a:p>
          <a:p>
            <a:pPr eaLnBrk="1" hangingPunct="1"/>
            <a:r>
              <a:rPr lang="en-US" smtClean="0"/>
              <a:t>Many things contribute to latency</a:t>
            </a:r>
          </a:p>
          <a:p>
            <a:pPr lvl="1" eaLnBrk="1" hangingPunct="1"/>
            <a:r>
              <a:rPr lang="en-US" smtClean="0"/>
              <a:t>Framing and packetization</a:t>
            </a:r>
          </a:p>
          <a:p>
            <a:pPr lvl="1" eaLnBrk="1" hangingPunct="1"/>
            <a:r>
              <a:rPr lang="en-US" smtClean="0"/>
              <a:t>Software processing</a:t>
            </a:r>
          </a:p>
          <a:p>
            <a:pPr lvl="1" eaLnBrk="1" hangingPunct="1"/>
            <a:r>
              <a:rPr lang="en-US" smtClean="0"/>
              <a:t>Jitter buffering</a:t>
            </a:r>
          </a:p>
          <a:p>
            <a:pPr lvl="1" eaLnBrk="1" hangingPunct="1"/>
            <a:r>
              <a:rPr lang="en-US" smtClean="0"/>
              <a:t>Routing and firewall traversal</a:t>
            </a:r>
          </a:p>
          <a:p>
            <a:pPr lvl="1" eaLnBrk="1" hangingPunct="1"/>
            <a:r>
              <a:rPr lang="en-US" smtClean="0"/>
              <a:t>Transcoding</a:t>
            </a:r>
          </a:p>
          <a:p>
            <a:pPr lvl="1" eaLnBrk="1" hangingPunct="1"/>
            <a:r>
              <a:rPr lang="en-US" smtClean="0"/>
              <a:t>Media access and network interfacing</a:t>
            </a:r>
          </a:p>
        </p:txBody>
      </p:sp>
      <p:sp>
        <p:nvSpPr>
          <p:cNvPr id="2765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765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5EC5448-A32C-4AB9-8EC7-8C7F910BAF3C}" type="slidenum">
              <a:rPr lang="en-US" smtClean="0">
                <a:latin typeface="Arial" charset="0"/>
              </a:rPr>
              <a:pPr/>
              <a:t>24</a:t>
            </a:fld>
            <a:endParaRPr lang="en-US" smtClean="0">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t>Latency</a:t>
            </a:r>
          </a:p>
        </p:txBody>
      </p:sp>
      <p:sp>
        <p:nvSpPr>
          <p:cNvPr id="28675" name="Content Placeholder 2"/>
          <p:cNvSpPr>
            <a:spLocks noGrp="1"/>
          </p:cNvSpPr>
          <p:nvPr>
            <p:ph idx="1"/>
          </p:nvPr>
        </p:nvSpPr>
        <p:spPr/>
        <p:txBody>
          <a:bodyPr/>
          <a:lstStyle/>
          <a:p>
            <a:pPr eaLnBrk="1" hangingPunct="1"/>
            <a:r>
              <a:rPr lang="en-US" smtClean="0"/>
              <a:t>The biggest sources of latency are</a:t>
            </a:r>
          </a:p>
          <a:p>
            <a:pPr lvl="1" eaLnBrk="1" hangingPunct="1"/>
            <a:r>
              <a:rPr lang="en-US" smtClean="0"/>
              <a:t>Framing or packetization</a:t>
            </a:r>
          </a:p>
          <a:p>
            <a:pPr lvl="2" eaLnBrk="1" hangingPunct="1"/>
            <a:r>
              <a:rPr lang="en-US" smtClean="0"/>
              <a:t>Which can add up to 30 ms of latency</a:t>
            </a:r>
          </a:p>
          <a:p>
            <a:pPr lvl="1" eaLnBrk="1" hangingPunct="1"/>
            <a:r>
              <a:rPr lang="en-US" smtClean="0"/>
              <a:t>Routing </a:t>
            </a:r>
          </a:p>
          <a:p>
            <a:pPr lvl="2" eaLnBrk="1" hangingPunct="1"/>
            <a:r>
              <a:rPr lang="en-US" smtClean="0"/>
              <a:t>Which can add 5-50 ms per hop </a:t>
            </a:r>
          </a:p>
          <a:p>
            <a:pPr lvl="1" eaLnBrk="1" hangingPunct="1"/>
            <a:r>
              <a:rPr lang="en-US" smtClean="0"/>
              <a:t>Transcoding</a:t>
            </a:r>
          </a:p>
        </p:txBody>
      </p:sp>
      <p:sp>
        <p:nvSpPr>
          <p:cNvPr id="286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B31B9BF-56F5-4745-A63D-5CF576FD4CA0}" type="slidenum">
              <a:rPr lang="en-US" smtClean="0">
                <a:latin typeface="Arial" charset="0"/>
              </a:rPr>
              <a:pPr/>
              <a:t>25</a:t>
            </a:fld>
            <a:endParaRPr lang="en-US" smtClean="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Latency</a:t>
            </a:r>
            <a:endParaRPr lang="en-US" sz="2400" dirty="0" smtClean="0"/>
          </a:p>
        </p:txBody>
      </p:sp>
      <p:sp>
        <p:nvSpPr>
          <p:cNvPr id="29699" name="Rectangle 3"/>
          <p:cNvSpPr>
            <a:spLocks noGrp="1" noChangeArrowheads="1"/>
          </p:cNvSpPr>
          <p:nvPr>
            <p:ph idx="1"/>
          </p:nvPr>
        </p:nvSpPr>
        <p:spPr/>
        <p:txBody>
          <a:bodyPr/>
          <a:lstStyle/>
          <a:p>
            <a:pPr eaLnBrk="1" hangingPunct="1"/>
            <a:endParaRPr lang="en-US" smtClean="0"/>
          </a:p>
        </p:txBody>
      </p:sp>
      <p:pic>
        <p:nvPicPr>
          <p:cNvPr id="297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238" y="1673225"/>
            <a:ext cx="8183562"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970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C11C6D0-97D9-4033-88EE-2B53774AE8AC}" type="slidenum">
              <a:rPr lang="en-US" smtClean="0">
                <a:latin typeface="Arial" charset="0"/>
              </a:rPr>
              <a:pPr/>
              <a:t>26</a:t>
            </a:fld>
            <a:endParaRPr lang="en-US" smtClean="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smtClean="0"/>
              <a:t>Packet Loss</a:t>
            </a:r>
            <a:endParaRPr lang="en-US" sz="2400" dirty="0" smtClean="0"/>
          </a:p>
        </p:txBody>
      </p:sp>
      <p:sp>
        <p:nvSpPr>
          <p:cNvPr id="30723" name="Rectangle 3"/>
          <p:cNvSpPr>
            <a:spLocks noGrp="1" noChangeArrowheads="1"/>
          </p:cNvSpPr>
          <p:nvPr>
            <p:ph idx="1"/>
          </p:nvPr>
        </p:nvSpPr>
        <p:spPr/>
        <p:txBody>
          <a:bodyPr/>
          <a:lstStyle/>
          <a:p>
            <a:pPr eaLnBrk="1" hangingPunct="1"/>
            <a:r>
              <a:rPr lang="en-US" smtClean="0"/>
              <a:t>Packet loss is very damaging to VOIP calls</a:t>
            </a:r>
          </a:p>
          <a:p>
            <a:pPr eaLnBrk="1" hangingPunct="1"/>
            <a:r>
              <a:rPr lang="en-US" smtClean="0"/>
              <a:t>The chief cause is network congestion</a:t>
            </a:r>
          </a:p>
          <a:p>
            <a:pPr eaLnBrk="1" hangingPunct="1"/>
            <a:r>
              <a:rPr lang="en-US" smtClean="0"/>
              <a:t>PLC - Packet Loss Concealment is a feature of some codecs that allows perceptions of a quality breakdown to be minimized through vectoring algorithms</a:t>
            </a:r>
          </a:p>
        </p:txBody>
      </p:sp>
      <p:sp>
        <p:nvSpPr>
          <p:cNvPr id="3072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B1334AE-B811-4BC1-853B-797524944E15}" type="slidenum">
              <a:rPr lang="en-US" smtClean="0">
                <a:latin typeface="Arial" charset="0"/>
              </a:rPr>
              <a:pPr/>
              <a:t>27</a:t>
            </a:fld>
            <a:endParaRPr lang="en-US" smtClean="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t>Packet Loss</a:t>
            </a:r>
          </a:p>
        </p:txBody>
      </p:sp>
      <p:sp>
        <p:nvSpPr>
          <p:cNvPr id="31747" name="Content Placeholder 2"/>
          <p:cNvSpPr>
            <a:spLocks noGrp="1"/>
          </p:cNvSpPr>
          <p:nvPr>
            <p:ph idx="1"/>
          </p:nvPr>
        </p:nvSpPr>
        <p:spPr/>
        <p:txBody>
          <a:bodyPr/>
          <a:lstStyle/>
          <a:p>
            <a:pPr eaLnBrk="1" hangingPunct="1"/>
            <a:r>
              <a:rPr lang="en-US" smtClean="0"/>
              <a:t>They work by replacing the sound that would presumably have been produced by a packet that was lost with sound that is predicted based on the sequence of packets received before it and when extensive buffering is used after it</a:t>
            </a:r>
          </a:p>
          <a:p>
            <a:pPr eaLnBrk="1" hangingPunct="1"/>
            <a:r>
              <a:rPr lang="en-US" smtClean="0"/>
              <a:t>Packet loss rates on a VOIP network should be kept below 1%</a:t>
            </a:r>
          </a:p>
        </p:txBody>
      </p:sp>
      <p:sp>
        <p:nvSpPr>
          <p:cNvPr id="317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17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8968F33-78A3-49F6-933C-11BF838A557F}" type="slidenum">
              <a:rPr lang="en-US" smtClean="0">
                <a:latin typeface="Arial" charset="0"/>
              </a:rPr>
              <a:pPr/>
              <a:t>28</a:t>
            </a:fld>
            <a:endParaRPr lang="en-US" smtClean="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Packet Loss</a:t>
            </a:r>
            <a:endParaRPr lang="en-US" sz="2400" dirty="0" smtClean="0"/>
          </a:p>
        </p:txBody>
      </p:sp>
      <p:sp>
        <p:nvSpPr>
          <p:cNvPr id="32771" name="Rectangle 3"/>
          <p:cNvSpPr>
            <a:spLocks noGrp="1" noChangeArrowheads="1"/>
          </p:cNvSpPr>
          <p:nvPr>
            <p:ph idx="1"/>
          </p:nvPr>
        </p:nvSpPr>
        <p:spPr/>
        <p:txBody>
          <a:bodyPr/>
          <a:lstStyle/>
          <a:p>
            <a:pPr eaLnBrk="1" hangingPunct="1"/>
            <a:r>
              <a:rPr lang="en-US" smtClean="0"/>
              <a:t>A drawback of PLC is that it can increase latency </a:t>
            </a:r>
          </a:p>
        </p:txBody>
      </p:sp>
      <p:sp>
        <p:nvSpPr>
          <p:cNvPr id="3277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277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FD3F0FF-DCF0-43E5-95C3-2867FC162B68}" type="slidenum">
              <a:rPr lang="en-US" smtClean="0">
                <a:latin typeface="Arial" charset="0"/>
              </a:rPr>
              <a:pPr/>
              <a:t>29</a:t>
            </a:fld>
            <a:endParaRPr lang="en-US" smtClean="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err="1" smtClean="0"/>
              <a:t>QoS</a:t>
            </a:r>
            <a:r>
              <a:rPr lang="en-US" dirty="0" smtClean="0"/>
              <a:t> Past and Present</a:t>
            </a:r>
          </a:p>
        </p:txBody>
      </p:sp>
      <p:sp>
        <p:nvSpPr>
          <p:cNvPr id="6147" name="Content Placeholder 2"/>
          <p:cNvSpPr>
            <a:spLocks noGrp="1"/>
          </p:cNvSpPr>
          <p:nvPr>
            <p:ph idx="1"/>
          </p:nvPr>
        </p:nvSpPr>
        <p:spPr/>
        <p:txBody>
          <a:bodyPr/>
          <a:lstStyle/>
          <a:p>
            <a:pPr eaLnBrk="1" hangingPunct="1"/>
            <a:r>
              <a:rPr lang="en-US" smtClean="0"/>
              <a:t>If the PSTN and SS7 can't establish a full-bandwidth path through the network, the call just doesn't get connected and the caller hears a trouble tone</a:t>
            </a:r>
          </a:p>
          <a:p>
            <a:pPr eaLnBrk="1" hangingPunct="1"/>
            <a:r>
              <a:rPr lang="en-US" smtClean="0"/>
              <a:t>Packet networks work the other way where when bandwidth availability drops, as more packets are sent on the network, throughput slows</a:t>
            </a:r>
          </a:p>
        </p:txBody>
      </p:sp>
      <p:sp>
        <p:nvSpPr>
          <p:cNvPr id="61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C2BE6DD-F01D-4866-BB46-0AD779EDF58E}" type="slidenum">
              <a:rPr lang="en-US" smtClean="0">
                <a:latin typeface="Arial" charset="0"/>
              </a:rPr>
              <a:pPr/>
              <a:t>3</a:t>
            </a:fld>
            <a:endParaRPr lang="en-US" smtClean="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Jitter</a:t>
            </a:r>
          </a:p>
        </p:txBody>
      </p:sp>
      <p:sp>
        <p:nvSpPr>
          <p:cNvPr id="33795" name="Content Placeholder 2"/>
          <p:cNvSpPr>
            <a:spLocks noGrp="1"/>
          </p:cNvSpPr>
          <p:nvPr>
            <p:ph idx="1"/>
          </p:nvPr>
        </p:nvSpPr>
        <p:spPr/>
        <p:txBody>
          <a:bodyPr/>
          <a:lstStyle/>
          <a:p>
            <a:pPr eaLnBrk="1" hangingPunct="1"/>
            <a:r>
              <a:rPr lang="en-US" smtClean="0"/>
              <a:t>Jitter is a more complex problem than latency and packet loss</a:t>
            </a:r>
          </a:p>
          <a:p>
            <a:pPr lvl="1" eaLnBrk="1" hangingPunct="1"/>
            <a:r>
              <a:rPr lang="en-US" smtClean="0"/>
              <a:t>Jitter is the variation in latency time from one packet to the next</a:t>
            </a:r>
          </a:p>
          <a:p>
            <a:pPr lvl="1" eaLnBrk="1" hangingPunct="1"/>
            <a:r>
              <a:rPr lang="en-US" smtClean="0"/>
              <a:t>It can cause packets to arrive out of order</a:t>
            </a:r>
          </a:p>
          <a:p>
            <a:pPr eaLnBrk="1" hangingPunct="1"/>
            <a:r>
              <a:rPr lang="en-US" smtClean="0"/>
              <a:t>Jitter is at its worst when voice traffic must travel through several routers on the network</a:t>
            </a:r>
          </a:p>
        </p:txBody>
      </p:sp>
      <p:sp>
        <p:nvSpPr>
          <p:cNvPr id="337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37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1EE82B2-6DB0-437B-A491-84BEDA31A9AE}" type="slidenum">
              <a:rPr lang="en-US" smtClean="0">
                <a:latin typeface="Arial" charset="0"/>
              </a:rPr>
              <a:pPr/>
              <a:t>30</a:t>
            </a:fld>
            <a:endParaRPr lang="en-US" smtClean="0">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dirty="0" smtClean="0"/>
              <a:t>Jitter</a:t>
            </a:r>
          </a:p>
        </p:txBody>
      </p:sp>
      <p:sp>
        <p:nvSpPr>
          <p:cNvPr id="34819" name="Content Placeholder 2"/>
          <p:cNvSpPr>
            <a:spLocks noGrp="1"/>
          </p:cNvSpPr>
          <p:nvPr>
            <p:ph idx="1"/>
          </p:nvPr>
        </p:nvSpPr>
        <p:spPr/>
        <p:txBody>
          <a:bodyPr/>
          <a:lstStyle/>
          <a:p>
            <a:pPr eaLnBrk="1" hangingPunct="1"/>
            <a:r>
              <a:rPr lang="en-US" smtClean="0"/>
              <a:t>Different routers may be configured to queue and forward different kinds of traffic in different ways</a:t>
            </a:r>
          </a:p>
          <a:p>
            <a:pPr eaLnBrk="1" hangingPunct="1"/>
            <a:r>
              <a:rPr lang="en-US" smtClean="0"/>
              <a:t>A router may also be load-balancing, which can contribute to jitter</a:t>
            </a:r>
          </a:p>
          <a:p>
            <a:pPr eaLnBrk="1" hangingPunct="1"/>
            <a:r>
              <a:rPr lang="en-US" smtClean="0"/>
              <a:t>The primary objective of QoS protocols is to eliminate jitter</a:t>
            </a:r>
          </a:p>
        </p:txBody>
      </p:sp>
      <p:sp>
        <p:nvSpPr>
          <p:cNvPr id="348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48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4312ADB-1CAD-41F8-B9F4-8628A2A00950}" type="slidenum">
              <a:rPr lang="en-US" smtClean="0">
                <a:latin typeface="Arial" charset="0"/>
              </a:rPr>
              <a:pPr/>
              <a:t>31</a:t>
            </a:fld>
            <a:endParaRPr lang="en-US" smtClean="0">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Jitter</a:t>
            </a:r>
          </a:p>
        </p:txBody>
      </p:sp>
      <p:sp>
        <p:nvSpPr>
          <p:cNvPr id="35843" name="Content Placeholder 2"/>
          <p:cNvSpPr>
            <a:spLocks noGrp="1"/>
          </p:cNvSpPr>
          <p:nvPr>
            <p:ph idx="1"/>
          </p:nvPr>
        </p:nvSpPr>
        <p:spPr/>
        <p:txBody>
          <a:bodyPr/>
          <a:lstStyle/>
          <a:p>
            <a:pPr eaLnBrk="1" hangingPunct="1"/>
            <a:r>
              <a:rPr lang="en-US" dirty="0" smtClean="0"/>
              <a:t>Jitter buffers, in endpoints and VOIP servers, can minimize the effect of jitter but, they do so by increasing latency</a:t>
            </a:r>
          </a:p>
          <a:p>
            <a:pPr eaLnBrk="1" hangingPunct="1"/>
            <a:r>
              <a:rPr lang="en-US" dirty="0" smtClean="0"/>
              <a:t>Jitter should be 30ms</a:t>
            </a:r>
            <a:r>
              <a:rPr lang="en-US" baseline="0" dirty="0" smtClean="0"/>
              <a:t> or less</a:t>
            </a:r>
            <a:endParaRPr lang="en-US" dirty="0" smtClean="0"/>
          </a:p>
        </p:txBody>
      </p:sp>
      <p:sp>
        <p:nvSpPr>
          <p:cNvPr id="358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58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EFA4D17-2DD7-4347-BBE5-36EF150AC01C}" type="slidenum">
              <a:rPr lang="en-US" smtClean="0">
                <a:latin typeface="Arial" charset="0"/>
              </a:rPr>
              <a:pPr/>
              <a:t>32</a:t>
            </a:fld>
            <a:endParaRPr lang="en-US" smtClean="0">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Echo</a:t>
            </a:r>
          </a:p>
        </p:txBody>
      </p:sp>
      <p:sp>
        <p:nvSpPr>
          <p:cNvPr id="36867" name="Rectangle 3"/>
          <p:cNvSpPr>
            <a:spLocks noGrp="1" noChangeArrowheads="1"/>
          </p:cNvSpPr>
          <p:nvPr>
            <p:ph idx="1"/>
          </p:nvPr>
        </p:nvSpPr>
        <p:spPr>
          <a:xfrm>
            <a:off x="566738" y="1752600"/>
            <a:ext cx="8001000" cy="5105400"/>
          </a:xfrm>
        </p:spPr>
        <p:txBody>
          <a:bodyPr/>
          <a:lstStyle/>
          <a:p>
            <a:pPr eaLnBrk="1" hangingPunct="1"/>
            <a:r>
              <a:rPr lang="en-US" smtClean="0"/>
              <a:t>When you hear the words you've just spoken repeated back to you a split second later on the telephone, you're experiencing echo</a:t>
            </a:r>
          </a:p>
          <a:p>
            <a:pPr eaLnBrk="1" hangingPunct="1"/>
            <a:r>
              <a:rPr lang="en-US" smtClean="0"/>
              <a:t>If the echo occurs less than 150 ms from the time you actually said the words, then you won't notice it</a:t>
            </a:r>
          </a:p>
        </p:txBody>
      </p:sp>
      <p:sp>
        <p:nvSpPr>
          <p:cNvPr id="3686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686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444823F-366E-4742-A8E0-D0E435D2D5D5}" type="slidenum">
              <a:rPr lang="en-US" smtClean="0">
                <a:latin typeface="Arial" charset="0"/>
              </a:rPr>
              <a:pPr/>
              <a:t>33</a:t>
            </a:fld>
            <a:endParaRPr lang="en-US" smtClean="0">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t>Echo</a:t>
            </a:r>
          </a:p>
        </p:txBody>
      </p:sp>
      <p:sp>
        <p:nvSpPr>
          <p:cNvPr id="37891" name="Content Placeholder 2"/>
          <p:cNvSpPr>
            <a:spLocks noGrp="1"/>
          </p:cNvSpPr>
          <p:nvPr>
            <p:ph idx="1"/>
          </p:nvPr>
        </p:nvSpPr>
        <p:spPr/>
        <p:txBody>
          <a:bodyPr/>
          <a:lstStyle/>
          <a:p>
            <a:pPr eaLnBrk="1" hangingPunct="1"/>
            <a:r>
              <a:rPr lang="en-US" smtClean="0"/>
              <a:t>Echo is a by-product of the gateway electronics that bridge soft-based PBX systems to analog or TDM links</a:t>
            </a:r>
          </a:p>
          <a:p>
            <a:pPr eaLnBrk="1" hangingPunct="1"/>
            <a:r>
              <a:rPr lang="en-US" smtClean="0"/>
              <a:t>It is caused by three conditions, and it's at its worst when they exist together</a:t>
            </a:r>
          </a:p>
          <a:p>
            <a:pPr lvl="1" eaLnBrk="1" hangingPunct="1"/>
            <a:r>
              <a:rPr lang="en-US" smtClean="0"/>
              <a:t>Interfacing between TDM and VOIP endpoints or analog and VOIP endpoints</a:t>
            </a:r>
          </a:p>
          <a:p>
            <a:pPr lvl="2" eaLnBrk="1" hangingPunct="1"/>
            <a:r>
              <a:rPr lang="en-US" smtClean="0"/>
              <a:t>The more interface points in the network, the worse echo is likely to be</a:t>
            </a:r>
          </a:p>
        </p:txBody>
      </p:sp>
      <p:sp>
        <p:nvSpPr>
          <p:cNvPr id="378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B7A59ED-AD3E-4B85-AA18-21A667FC6CA7}" type="slidenum">
              <a:rPr lang="en-US" smtClean="0">
                <a:latin typeface="Arial" charset="0"/>
              </a:rPr>
              <a:pPr/>
              <a:t>34</a:t>
            </a:fld>
            <a:endParaRPr lang="en-US" smtClean="0">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t>Echo</a:t>
            </a:r>
          </a:p>
        </p:txBody>
      </p:sp>
      <p:sp>
        <p:nvSpPr>
          <p:cNvPr id="38915" name="Content Placeholder 2"/>
          <p:cNvSpPr>
            <a:spLocks noGrp="1"/>
          </p:cNvSpPr>
          <p:nvPr>
            <p:ph idx="1"/>
          </p:nvPr>
        </p:nvSpPr>
        <p:spPr/>
        <p:txBody>
          <a:bodyPr/>
          <a:lstStyle/>
          <a:p>
            <a:pPr lvl="1" eaLnBrk="1" hangingPunct="1"/>
            <a:r>
              <a:rPr lang="en-US" smtClean="0"/>
              <a:t>Long round-trip latency between caller and receiver</a:t>
            </a:r>
          </a:p>
          <a:p>
            <a:pPr lvl="2" eaLnBrk="1" hangingPunct="1"/>
            <a:r>
              <a:rPr lang="en-US" smtClean="0"/>
              <a:t>The higher the latency, the more annoying echo is likely to be</a:t>
            </a:r>
          </a:p>
          <a:p>
            <a:pPr lvl="1" eaLnBrk="1" hangingPunct="1"/>
            <a:r>
              <a:rPr lang="en-US" smtClean="0"/>
              <a:t>Interfacing of a call path between two-wire analog and TDM or four-wire analog devices</a:t>
            </a:r>
          </a:p>
          <a:p>
            <a:pPr lvl="2" eaLnBrk="1" hangingPunct="1"/>
            <a:r>
              <a:rPr lang="en-US" smtClean="0"/>
              <a:t>In this case, echo is caused by an inability of the TDM or four-wire circuit to cancel the local side-tone signal on the two-wire device </a:t>
            </a:r>
          </a:p>
        </p:txBody>
      </p:sp>
      <p:sp>
        <p:nvSpPr>
          <p:cNvPr id="389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89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5122AE8-71CC-4278-ACCC-4B056D4D37BD}" type="slidenum">
              <a:rPr lang="en-US" smtClean="0">
                <a:latin typeface="Arial" charset="0"/>
              </a:rPr>
              <a:pPr/>
              <a:t>35</a:t>
            </a:fld>
            <a:endParaRPr lang="en-US" smtClean="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Echo</a:t>
            </a:r>
          </a:p>
        </p:txBody>
      </p:sp>
      <p:sp>
        <p:nvSpPr>
          <p:cNvPr id="39939" name="Content Placeholder 2"/>
          <p:cNvSpPr>
            <a:spLocks noGrp="1"/>
          </p:cNvSpPr>
          <p:nvPr>
            <p:ph idx="1"/>
          </p:nvPr>
        </p:nvSpPr>
        <p:spPr/>
        <p:txBody>
          <a:bodyPr/>
          <a:lstStyle/>
          <a:p>
            <a:pPr eaLnBrk="1" hangingPunct="1"/>
            <a:r>
              <a:rPr lang="en-US" smtClean="0"/>
              <a:t>The keys to removing echo are minimizing the use of gateway devices that use hybrids, which, today, are quite hard to avoid, and reducing latency as much as possible</a:t>
            </a:r>
          </a:p>
        </p:txBody>
      </p:sp>
      <p:sp>
        <p:nvSpPr>
          <p:cNvPr id="399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99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E52658B-5BBD-45A4-8A7A-D250AB49CDA8}" type="slidenum">
              <a:rPr lang="en-US" smtClean="0">
                <a:latin typeface="Arial" charset="0"/>
              </a:rPr>
              <a:pPr/>
              <a:t>36</a:t>
            </a:fld>
            <a:endParaRPr lang="en-US" smtClean="0">
              <a:latin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Class of Service</a:t>
            </a:r>
          </a:p>
        </p:txBody>
      </p:sp>
      <p:sp>
        <p:nvSpPr>
          <p:cNvPr id="40963" name="Rectangle 3"/>
          <p:cNvSpPr>
            <a:spLocks noGrp="1" noChangeArrowheads="1"/>
          </p:cNvSpPr>
          <p:nvPr>
            <p:ph idx="1"/>
          </p:nvPr>
        </p:nvSpPr>
        <p:spPr/>
        <p:txBody>
          <a:bodyPr/>
          <a:lstStyle/>
          <a:p>
            <a:pPr eaLnBrk="1" hangingPunct="1"/>
            <a:r>
              <a:rPr lang="en-US" smtClean="0"/>
              <a:t>COS – Class of Service systems work to prioritize traffic on a single data link</a:t>
            </a:r>
          </a:p>
          <a:p>
            <a:pPr eaLnBrk="1" hangingPunct="1"/>
            <a:r>
              <a:rPr lang="en-US" smtClean="0"/>
              <a:t>For example, an Ethernet switch providing CoS packet prioritization to and from a single host</a:t>
            </a:r>
          </a:p>
          <a:p>
            <a:pPr eaLnBrk="1" hangingPunct="1"/>
            <a:r>
              <a:rPr lang="en-US" smtClean="0"/>
              <a:t>Whereas QoS refers to the greater network, such as a group of routers participating in a more elaborate, end-to-end QoS solution</a:t>
            </a:r>
          </a:p>
        </p:txBody>
      </p:sp>
      <p:sp>
        <p:nvSpPr>
          <p:cNvPr id="409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096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63D6D90-3F1A-4F30-9FD7-059A52D3487D}" type="slidenum">
              <a:rPr lang="en-US" smtClean="0">
                <a:latin typeface="Arial" charset="0"/>
              </a:rPr>
              <a:pPr/>
              <a:t>37</a:t>
            </a:fld>
            <a:endParaRPr lang="en-US" smtClean="0">
              <a:latin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Class of Service</a:t>
            </a:r>
          </a:p>
        </p:txBody>
      </p:sp>
      <p:sp>
        <p:nvSpPr>
          <p:cNvPr id="41987" name="Content Placeholder 2"/>
          <p:cNvSpPr>
            <a:spLocks noGrp="1"/>
          </p:cNvSpPr>
          <p:nvPr>
            <p:ph idx="1"/>
          </p:nvPr>
        </p:nvSpPr>
        <p:spPr/>
        <p:txBody>
          <a:bodyPr/>
          <a:lstStyle/>
          <a:p>
            <a:pPr eaLnBrk="1" hangingPunct="1"/>
            <a:r>
              <a:rPr lang="en-US" smtClean="0"/>
              <a:t>Two key standards support CoS</a:t>
            </a:r>
          </a:p>
          <a:p>
            <a:pPr lvl="1" eaLnBrk="1" hangingPunct="1"/>
            <a:r>
              <a:rPr lang="en-US" smtClean="0"/>
              <a:t>802.1p</a:t>
            </a:r>
          </a:p>
          <a:p>
            <a:pPr lvl="1" eaLnBrk="1" hangingPunct="1"/>
            <a:r>
              <a:rPr lang="en-US" smtClean="0"/>
              <a:t>DiffServ</a:t>
            </a:r>
          </a:p>
        </p:txBody>
      </p:sp>
      <p:sp>
        <p:nvSpPr>
          <p:cNvPr id="419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19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67D1895-D181-4BA9-88F6-4A377AAC326C}" type="slidenum">
              <a:rPr lang="en-US" smtClean="0">
                <a:latin typeface="Arial" charset="0"/>
              </a:rPr>
              <a:pPr/>
              <a:t>38</a:t>
            </a:fld>
            <a:endParaRPr lang="en-US" smtClean="0">
              <a:latin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802.1p</a:t>
            </a:r>
          </a:p>
        </p:txBody>
      </p:sp>
      <p:sp>
        <p:nvSpPr>
          <p:cNvPr id="43011" name="Rectangle 3"/>
          <p:cNvSpPr>
            <a:spLocks noGrp="1" noChangeArrowheads="1"/>
          </p:cNvSpPr>
          <p:nvPr>
            <p:ph idx="1"/>
          </p:nvPr>
        </p:nvSpPr>
        <p:spPr/>
        <p:txBody>
          <a:bodyPr/>
          <a:lstStyle/>
          <a:p>
            <a:pPr eaLnBrk="1" hangingPunct="1"/>
            <a:r>
              <a:rPr lang="en-US" smtClean="0"/>
              <a:t>802.1p uses a 3-bit portion of the Ethernet frame header to classify each packet into a particular level of precedence on the local data link</a:t>
            </a:r>
          </a:p>
          <a:p>
            <a:pPr eaLnBrk="1" hangingPunct="1"/>
            <a:r>
              <a:rPr lang="en-US" smtClean="0"/>
              <a:t>The ToS - Type of Service field is the portion of the frame’s header where precedence information is stored</a:t>
            </a:r>
          </a:p>
          <a:p>
            <a:pPr eaLnBrk="1" hangingPunct="1"/>
            <a:r>
              <a:rPr lang="en-US" smtClean="0"/>
              <a:t>802.1p and ToS tend to be used together when TCP/IP is the networking protocol </a:t>
            </a:r>
          </a:p>
        </p:txBody>
      </p:sp>
      <p:sp>
        <p:nvSpPr>
          <p:cNvPr id="4301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301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8D72C1E-2AFB-4C78-9081-390F1122E77A}" type="slidenum">
              <a:rPr lang="en-US" smtClean="0">
                <a:latin typeface="Arial" charset="0"/>
              </a:rPr>
              <a:pPr/>
              <a:t>39</a:t>
            </a:fld>
            <a:endParaRPr lang="en-US" smtClean="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err="1" smtClean="0"/>
              <a:t>QoS</a:t>
            </a:r>
            <a:r>
              <a:rPr lang="en-US" dirty="0" smtClean="0"/>
              <a:t> Past and Present</a:t>
            </a:r>
          </a:p>
        </p:txBody>
      </p:sp>
      <p:sp>
        <p:nvSpPr>
          <p:cNvPr id="7171" name="Content Placeholder 2"/>
          <p:cNvSpPr>
            <a:spLocks noGrp="1"/>
          </p:cNvSpPr>
          <p:nvPr>
            <p:ph idx="1"/>
          </p:nvPr>
        </p:nvSpPr>
        <p:spPr/>
        <p:txBody>
          <a:bodyPr/>
          <a:lstStyle/>
          <a:p>
            <a:pPr eaLnBrk="1" hangingPunct="1"/>
            <a:r>
              <a:rPr lang="en-US" smtClean="0"/>
              <a:t>Slowness of transmission - latency - is the enemy of </a:t>
            </a:r>
            <a:r>
              <a:rPr lang="en-US" smtClean="0"/>
              <a:t>VOIP</a:t>
            </a:r>
          </a:p>
          <a:p>
            <a:pPr eaLnBrk="1" hangingPunct="1"/>
            <a:r>
              <a:rPr lang="en-US" smtClean="0"/>
              <a:t>The </a:t>
            </a:r>
            <a:r>
              <a:rPr lang="en-US" smtClean="0"/>
              <a:t>solution to the latency problem is </a:t>
            </a:r>
            <a:r>
              <a:rPr lang="en-US" dirty="0" err="1" smtClean="0"/>
              <a:t>QoS</a:t>
            </a:r>
            <a:r>
              <a:rPr lang="en-US" dirty="0" smtClean="0"/>
              <a:t> protocols and standards, such as 802.1p, 802.1q VLAN, </a:t>
            </a:r>
            <a:r>
              <a:rPr lang="en-US" dirty="0" err="1" smtClean="0"/>
              <a:t>DiffServ</a:t>
            </a:r>
            <a:r>
              <a:rPr lang="en-US" dirty="0" smtClean="0"/>
              <a:t>, RSVP, and MPLS </a:t>
            </a:r>
          </a:p>
        </p:txBody>
      </p:sp>
      <p:sp>
        <p:nvSpPr>
          <p:cNvPr id="71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51BECA8-DA94-46B8-A0B5-83C6F847E6CD}" type="slidenum">
              <a:rPr lang="en-US" smtClean="0">
                <a:latin typeface="Arial" charset="0"/>
              </a:rPr>
              <a:pPr/>
              <a:t>4</a:t>
            </a:fld>
            <a:endParaRPr lang="en-US" smtClean="0">
              <a:latin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802.1p</a:t>
            </a:r>
            <a:endParaRPr lang="en-US" sz="2000" smtClean="0"/>
          </a:p>
        </p:txBody>
      </p:sp>
      <p:sp>
        <p:nvSpPr>
          <p:cNvPr id="44035" name="Rectangle 3"/>
          <p:cNvSpPr>
            <a:spLocks noGrp="1" noChangeArrowheads="1"/>
          </p:cNvSpPr>
          <p:nvPr>
            <p:ph idx="1"/>
          </p:nvPr>
        </p:nvSpPr>
        <p:spPr/>
        <p:txBody>
          <a:bodyPr/>
          <a:lstStyle/>
          <a:p>
            <a:pPr eaLnBrk="1" hangingPunct="1"/>
            <a:r>
              <a:rPr lang="en-US" smtClean="0"/>
              <a:t>Each hop along the path of the traffic would have to support the same per-hop precedence behavior in order to make the QoS policy consistent across a routed WAN </a:t>
            </a:r>
          </a:p>
        </p:txBody>
      </p:sp>
      <p:sp>
        <p:nvSpPr>
          <p:cNvPr id="4403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403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48FFE4E-686A-4C43-9639-F5CCA433DB9A}" type="slidenum">
              <a:rPr lang="en-US" smtClean="0">
                <a:latin typeface="Arial" charset="0"/>
              </a:rPr>
              <a:pPr/>
              <a:t>40</a:t>
            </a:fld>
            <a:endParaRPr lang="en-US" smtClean="0">
              <a:latin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t>802.1p</a:t>
            </a:r>
          </a:p>
        </p:txBody>
      </p:sp>
      <p:sp>
        <p:nvSpPr>
          <p:cNvPr id="45059" name="Content Placeholder 2"/>
          <p:cNvSpPr>
            <a:spLocks noGrp="1"/>
          </p:cNvSpPr>
          <p:nvPr>
            <p:ph idx="1"/>
          </p:nvPr>
        </p:nvSpPr>
        <p:spPr/>
        <p:txBody>
          <a:bodyPr/>
          <a:lstStyle/>
          <a:p>
            <a:pPr eaLnBrk="1" hangingPunct="1"/>
            <a:endParaRPr lang="en-US" smtClean="0"/>
          </a:p>
        </p:txBody>
      </p:sp>
      <p:sp>
        <p:nvSpPr>
          <p:cNvPr id="450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50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1A8CC7B-B31B-44E2-8898-82AEE4548C07}" type="slidenum">
              <a:rPr lang="en-US" smtClean="0">
                <a:latin typeface="Arial" charset="0"/>
              </a:rPr>
              <a:pPr/>
              <a:t>41</a:t>
            </a:fld>
            <a:endParaRPr lang="en-US" smtClean="0">
              <a:latin typeface="Arial" charset="0"/>
            </a:endParaRPr>
          </a:p>
        </p:txBody>
      </p:sp>
      <p:pic>
        <p:nvPicPr>
          <p:cNvPr id="4506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8202613" cy="261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802.1p Frame Tagging Method</a:t>
            </a:r>
          </a:p>
        </p:txBody>
      </p:sp>
      <p:sp>
        <p:nvSpPr>
          <p:cNvPr id="46083" name="Rectangle 3"/>
          <p:cNvSpPr>
            <a:spLocks noGrp="1" noChangeArrowheads="1"/>
          </p:cNvSpPr>
          <p:nvPr>
            <p:ph idx="1"/>
          </p:nvPr>
        </p:nvSpPr>
        <p:spPr/>
        <p:txBody>
          <a:bodyPr/>
          <a:lstStyle/>
          <a:p>
            <a:pPr eaLnBrk="1" hangingPunct="1">
              <a:buFont typeface="Wingdings" pitchFamily="2" charset="2"/>
              <a:buNone/>
            </a:pPr>
            <a:endParaRPr lang="en-US" smtClean="0"/>
          </a:p>
        </p:txBody>
      </p:sp>
      <p:pic>
        <p:nvPicPr>
          <p:cNvPr id="460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76400"/>
            <a:ext cx="6551613"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971800"/>
            <a:ext cx="6418263"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4114800"/>
            <a:ext cx="48387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608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B527BD6-4D18-479D-9E7F-5D9CE6F688F2}" type="slidenum">
              <a:rPr lang="en-US" smtClean="0">
                <a:latin typeface="Arial" charset="0"/>
              </a:rPr>
              <a:pPr/>
              <a:t>42</a:t>
            </a:fld>
            <a:endParaRPr lang="en-US" smtClean="0">
              <a:latin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DiffServ</a:t>
            </a:r>
          </a:p>
        </p:txBody>
      </p:sp>
      <p:sp>
        <p:nvSpPr>
          <p:cNvPr id="47107" name="Rectangle 3"/>
          <p:cNvSpPr>
            <a:spLocks noGrp="1" noChangeArrowheads="1"/>
          </p:cNvSpPr>
          <p:nvPr>
            <p:ph idx="1"/>
          </p:nvPr>
        </p:nvSpPr>
        <p:spPr/>
        <p:txBody>
          <a:bodyPr/>
          <a:lstStyle/>
          <a:p>
            <a:pPr marL="571500" indent="-571500" eaLnBrk="1" hangingPunct="1"/>
            <a:r>
              <a:rPr lang="en-US" smtClean="0"/>
              <a:t>DiffServ is a CoS standard that uses ToS tags in a more elaborate manner than 802.1p</a:t>
            </a:r>
          </a:p>
          <a:p>
            <a:pPr marL="571500" indent="-571500" eaLnBrk="1" hangingPunct="1"/>
            <a:r>
              <a:rPr lang="en-US" smtClean="0"/>
              <a:t>DiffServ is used to support routed point-to-point WANs</a:t>
            </a:r>
          </a:p>
        </p:txBody>
      </p:sp>
      <p:sp>
        <p:nvSpPr>
          <p:cNvPr id="4710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71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6C9F712-B61F-4D13-9D67-C3677A8F2DB7}" type="slidenum">
              <a:rPr lang="en-US" smtClean="0">
                <a:latin typeface="Arial" charset="0"/>
              </a:rPr>
              <a:pPr/>
              <a:t>43</a:t>
            </a:fld>
            <a:endParaRPr lang="en-US" smtClean="0">
              <a:latin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smtClean="0"/>
              <a:t>DiffServ</a:t>
            </a:r>
          </a:p>
        </p:txBody>
      </p:sp>
      <p:sp>
        <p:nvSpPr>
          <p:cNvPr id="48131" name="Content Placeholder 2"/>
          <p:cNvSpPr>
            <a:spLocks noGrp="1"/>
          </p:cNvSpPr>
          <p:nvPr>
            <p:ph idx="1"/>
          </p:nvPr>
        </p:nvSpPr>
        <p:spPr/>
        <p:txBody>
          <a:bodyPr/>
          <a:lstStyle/>
          <a:p>
            <a:pPr marL="571500" indent="-571500" eaLnBrk="1" hangingPunct="1"/>
            <a:r>
              <a:rPr lang="en-US" smtClean="0"/>
              <a:t>The process is</a:t>
            </a:r>
          </a:p>
          <a:p>
            <a:pPr marL="971550" lvl="1" indent="-571500" eaLnBrk="1" hangingPunct="1"/>
            <a:r>
              <a:rPr lang="en-US" smtClean="0"/>
              <a:t>A packet reaches the edge of the network</a:t>
            </a:r>
          </a:p>
          <a:p>
            <a:pPr marL="971550" lvl="1" indent="-571500" eaLnBrk="1" hangingPunct="1"/>
            <a:r>
              <a:rPr lang="en-US" smtClean="0"/>
              <a:t>DiffServ tags that packet's ToS header based on the priority established for that packet by policy</a:t>
            </a:r>
          </a:p>
          <a:p>
            <a:pPr marL="971550" lvl="1" indent="-571500" eaLnBrk="1" hangingPunct="1"/>
            <a:r>
              <a:rPr lang="en-US" smtClean="0"/>
              <a:t>All subsequent router hops must enforce the priority set by the edge router that admitted the packet</a:t>
            </a:r>
          </a:p>
        </p:txBody>
      </p:sp>
      <p:sp>
        <p:nvSpPr>
          <p:cNvPr id="481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81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68F7770-BD89-47D3-A6FF-ED670C7F0721}" type="slidenum">
              <a:rPr lang="en-US" smtClean="0">
                <a:latin typeface="Arial" charset="0"/>
              </a:rPr>
              <a:pPr/>
              <a:t>44</a:t>
            </a:fld>
            <a:endParaRPr lang="en-US" smtClean="0">
              <a:latin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smtClean="0"/>
              <a:t>DiffServ</a:t>
            </a:r>
          </a:p>
        </p:txBody>
      </p:sp>
      <p:sp>
        <p:nvSpPr>
          <p:cNvPr id="49155" name="Content Placeholder 2"/>
          <p:cNvSpPr>
            <a:spLocks noGrp="1"/>
          </p:cNvSpPr>
          <p:nvPr>
            <p:ph idx="1"/>
          </p:nvPr>
        </p:nvSpPr>
        <p:spPr/>
        <p:txBody>
          <a:bodyPr/>
          <a:lstStyle/>
          <a:p>
            <a:pPr marL="571500" indent="-571500" eaLnBrk="1" hangingPunct="1"/>
            <a:r>
              <a:rPr lang="en-US" smtClean="0"/>
              <a:t>The majority of bottlenecks occur on the edge of the network rather than within the core network where there's usually considerable bandwidth</a:t>
            </a:r>
          </a:p>
          <a:p>
            <a:pPr marL="571500" indent="-571500" eaLnBrk="1" hangingPunct="1"/>
            <a:r>
              <a:rPr lang="en-US" smtClean="0"/>
              <a:t>DiffServ may be the only Quality-of-Service standard necessary</a:t>
            </a:r>
          </a:p>
          <a:p>
            <a:pPr marL="571500" indent="-571500" eaLnBrk="1" hangingPunct="1"/>
            <a:r>
              <a:rPr lang="en-US" smtClean="0"/>
              <a:t>Its policy decision points are always at the edge of the network </a:t>
            </a:r>
          </a:p>
        </p:txBody>
      </p:sp>
      <p:sp>
        <p:nvSpPr>
          <p:cNvPr id="491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91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B98D6D0-1AF8-4BB6-A6BC-98044D2F3A06}" type="slidenum">
              <a:rPr lang="en-US" smtClean="0">
                <a:latin typeface="Arial" charset="0"/>
              </a:rPr>
              <a:pPr/>
              <a:t>45</a:t>
            </a:fld>
            <a:endParaRPr lang="en-US" smtClean="0">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Policy Servers </a:t>
            </a:r>
          </a:p>
        </p:txBody>
      </p:sp>
      <p:sp>
        <p:nvSpPr>
          <p:cNvPr id="50179" name="Rectangle 3"/>
          <p:cNvSpPr>
            <a:spLocks noGrp="1" noChangeArrowheads="1"/>
          </p:cNvSpPr>
          <p:nvPr>
            <p:ph idx="1"/>
          </p:nvPr>
        </p:nvSpPr>
        <p:spPr/>
        <p:txBody>
          <a:bodyPr/>
          <a:lstStyle/>
          <a:p>
            <a:pPr eaLnBrk="1" hangingPunct="1"/>
            <a:r>
              <a:rPr lang="en-US" smtClean="0"/>
              <a:t>COPS - Common Open Policy Service is a centralized method of storing and querying centralized policy information on the network </a:t>
            </a:r>
          </a:p>
          <a:p>
            <a:pPr eaLnBrk="1" hangingPunct="1"/>
            <a:r>
              <a:rPr lang="en-US" smtClean="0"/>
              <a:t>It is used by DiffServ to determine how to handle traffic coming into the network</a:t>
            </a:r>
          </a:p>
          <a:p>
            <a:pPr eaLnBrk="1" hangingPunct="1"/>
            <a:r>
              <a:rPr lang="en-US" smtClean="0"/>
              <a:t>COPS is a product of the IETF Resource Allocation Protocol working group </a:t>
            </a:r>
          </a:p>
        </p:txBody>
      </p:sp>
      <p:sp>
        <p:nvSpPr>
          <p:cNvPr id="5018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018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07C5F82-C555-4B1D-ADD4-0792A9C12F16}" type="slidenum">
              <a:rPr lang="en-US" smtClean="0">
                <a:latin typeface="Arial" charset="0"/>
              </a:rPr>
              <a:pPr/>
              <a:t>46</a:t>
            </a:fld>
            <a:endParaRPr lang="en-US" smtClean="0">
              <a:latin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DiffServ Code Points Classes</a:t>
            </a:r>
          </a:p>
        </p:txBody>
      </p:sp>
      <p:sp>
        <p:nvSpPr>
          <p:cNvPr id="51203" name="Rectangle 3"/>
          <p:cNvSpPr>
            <a:spLocks noGrp="1" noChangeArrowheads="1"/>
          </p:cNvSpPr>
          <p:nvPr>
            <p:ph idx="1"/>
          </p:nvPr>
        </p:nvSpPr>
        <p:spPr/>
        <p:txBody>
          <a:bodyPr/>
          <a:lstStyle/>
          <a:p>
            <a:pPr eaLnBrk="1" hangingPunct="1"/>
            <a:r>
              <a:rPr lang="en-US" smtClean="0"/>
              <a:t>Six bits in are defined in the IP header for this</a:t>
            </a:r>
          </a:p>
          <a:p>
            <a:pPr eaLnBrk="1" hangingPunct="1"/>
            <a:r>
              <a:rPr lang="en-US" smtClean="0"/>
              <a:t>They are used by DiffServ to assign different levels of importance</a:t>
            </a:r>
          </a:p>
          <a:p>
            <a:pPr eaLnBrk="1" hangingPunct="1"/>
            <a:r>
              <a:rPr lang="en-US" smtClean="0"/>
              <a:t>The remaining 3 bits are for future expansion</a:t>
            </a:r>
          </a:p>
        </p:txBody>
      </p:sp>
      <p:sp>
        <p:nvSpPr>
          <p:cNvPr id="5120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120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061FB8D-C59C-49AC-BA05-8D5E3B900F2F}" type="slidenum">
              <a:rPr lang="en-US" smtClean="0">
                <a:latin typeface="Arial" charset="0"/>
              </a:rPr>
              <a:pPr/>
              <a:t>47</a:t>
            </a:fld>
            <a:endParaRPr lang="en-US" smtClean="0">
              <a:latin typeface="Arial"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smtClean="0"/>
              <a:t>DiffServ Code Points Classes</a:t>
            </a:r>
          </a:p>
        </p:txBody>
      </p:sp>
      <p:sp>
        <p:nvSpPr>
          <p:cNvPr id="52227" name="Content Placeholder 2"/>
          <p:cNvSpPr>
            <a:spLocks noGrp="1"/>
          </p:cNvSpPr>
          <p:nvPr>
            <p:ph idx="1"/>
          </p:nvPr>
        </p:nvSpPr>
        <p:spPr/>
        <p:txBody>
          <a:bodyPr/>
          <a:lstStyle/>
          <a:p>
            <a:pPr eaLnBrk="1" hangingPunct="1"/>
            <a:r>
              <a:rPr lang="en-US" smtClean="0"/>
              <a:t>Per-hop behaviors break down into three basic groups</a:t>
            </a:r>
          </a:p>
          <a:p>
            <a:pPr lvl="1" eaLnBrk="1" hangingPunct="1"/>
            <a:r>
              <a:rPr lang="en-US" smtClean="0"/>
              <a:t>AF - Assured Forwarding, is a highly expedient DSCP class, sometimes used to tag signaling packets such as H.245/H.225 and SIP packets</a:t>
            </a:r>
          </a:p>
          <a:p>
            <a:pPr lvl="1" eaLnBrk="1" hangingPunct="1"/>
            <a:r>
              <a:rPr lang="en-US" smtClean="0"/>
              <a:t>EF - Expedited Forwarding, is the most expedient DSCP class, used to tag packets carrying actual sound data </a:t>
            </a:r>
          </a:p>
        </p:txBody>
      </p:sp>
      <p:sp>
        <p:nvSpPr>
          <p:cNvPr id="522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22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75D97D4-0D23-45DD-A37C-824CA518B3EE}" type="slidenum">
              <a:rPr lang="en-US" smtClean="0">
                <a:latin typeface="Arial" charset="0"/>
              </a:rPr>
              <a:pPr/>
              <a:t>48</a:t>
            </a:fld>
            <a:endParaRPr lang="en-US" smtClean="0">
              <a:latin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mtClean="0"/>
              <a:t>DiffServ Code Points Classes</a:t>
            </a:r>
          </a:p>
        </p:txBody>
      </p:sp>
      <p:sp>
        <p:nvSpPr>
          <p:cNvPr id="53251" name="Content Placeholder 2"/>
          <p:cNvSpPr>
            <a:spLocks noGrp="1"/>
          </p:cNvSpPr>
          <p:nvPr>
            <p:ph idx="1"/>
          </p:nvPr>
        </p:nvSpPr>
        <p:spPr/>
        <p:txBody>
          <a:bodyPr/>
          <a:lstStyle/>
          <a:p>
            <a:pPr lvl="1" eaLnBrk="1" hangingPunct="1"/>
            <a:r>
              <a:rPr lang="en-US" smtClean="0"/>
              <a:t>BE - Best Effort, is a nonexpedient DSCP class, used to tag non-voice packets</a:t>
            </a:r>
          </a:p>
          <a:p>
            <a:pPr lvl="1" eaLnBrk="1" hangingPunct="1"/>
            <a:r>
              <a:rPr lang="en-US" smtClean="0"/>
              <a:t>Many DiffServ decision points don't use BE</a:t>
            </a:r>
          </a:p>
          <a:p>
            <a:pPr eaLnBrk="1" hangingPunct="1"/>
            <a:r>
              <a:rPr lang="en-US" smtClean="0"/>
              <a:t>If you use DiffServ, configure the routers or softPBX to use Expedited Forwarding for all voice traffic</a:t>
            </a:r>
          </a:p>
        </p:txBody>
      </p:sp>
      <p:sp>
        <p:nvSpPr>
          <p:cNvPr id="532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32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97EFD9C-BD8C-478D-A3F8-5DAEF5031C6F}" type="slidenum">
              <a:rPr lang="en-US" smtClean="0">
                <a:latin typeface="Arial" charset="0"/>
              </a:rPr>
              <a:pPr/>
              <a:t>49</a:t>
            </a:fld>
            <a:endParaRPr lang="en-US"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Call Quality Scoring </a:t>
            </a:r>
          </a:p>
        </p:txBody>
      </p:sp>
      <p:sp>
        <p:nvSpPr>
          <p:cNvPr id="8195" name="Rectangle 3"/>
          <p:cNvSpPr>
            <a:spLocks noGrp="1" noChangeArrowheads="1"/>
          </p:cNvSpPr>
          <p:nvPr>
            <p:ph idx="1"/>
          </p:nvPr>
        </p:nvSpPr>
        <p:spPr/>
        <p:txBody>
          <a:bodyPr/>
          <a:lstStyle/>
          <a:p>
            <a:pPr eaLnBrk="1" hangingPunct="1"/>
            <a:r>
              <a:rPr lang="en-US" smtClean="0"/>
              <a:t>Historically, the quality of a phone calls‘s audio has been measured using the MOS - Mean Opinion Score from a group of listeners </a:t>
            </a:r>
          </a:p>
          <a:p>
            <a:pPr eaLnBrk="1" hangingPunct="1"/>
            <a:r>
              <a:rPr lang="en-US" smtClean="0"/>
              <a:t>The sample's quality is judged on a scale of 1 to 5, with 5 being the best quality</a:t>
            </a:r>
          </a:p>
        </p:txBody>
      </p:sp>
      <p:sp>
        <p:nvSpPr>
          <p:cNvPr id="819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19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0F97EDE-F15C-4D1E-BCB5-E8ED7EF78842}" type="slidenum">
              <a:rPr lang="en-US" smtClean="0">
                <a:latin typeface="Arial" charset="0"/>
              </a:rPr>
              <a:pPr/>
              <a:t>5</a:t>
            </a:fld>
            <a:endParaRPr lang="en-US" smtClean="0">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DiffServ CoS Process </a:t>
            </a:r>
          </a:p>
        </p:txBody>
      </p:sp>
      <p:sp>
        <p:nvSpPr>
          <p:cNvPr id="54275" name="Rectangle 3"/>
          <p:cNvSpPr>
            <a:spLocks noGrp="1" noChangeArrowheads="1"/>
          </p:cNvSpPr>
          <p:nvPr>
            <p:ph idx="1"/>
          </p:nvPr>
        </p:nvSpPr>
        <p:spPr/>
        <p:txBody>
          <a:bodyPr/>
          <a:lstStyle/>
          <a:p>
            <a:pPr marL="571500" indent="-571500" eaLnBrk="1" hangingPunct="1"/>
            <a:r>
              <a:rPr lang="en-US" smtClean="0"/>
              <a:t>DiffServ begins operation during call setup, when an RTP media session is being established</a:t>
            </a:r>
          </a:p>
          <a:p>
            <a:pPr marL="571500" indent="-571500" eaLnBrk="1" hangingPunct="1"/>
            <a:r>
              <a:rPr lang="en-US" smtClean="0"/>
              <a:t>It proceeds this way</a:t>
            </a:r>
          </a:p>
          <a:p>
            <a:pPr marL="971550" lvl="1" indent="-571500" eaLnBrk="1" hangingPunct="1"/>
            <a:r>
              <a:rPr lang="en-US" smtClean="0"/>
              <a:t>While the calling party is transmitting its first packets of audio, a classification lookup is conducted against the COPS policy server in order to determine the priority of that RTP session</a:t>
            </a:r>
          </a:p>
        </p:txBody>
      </p:sp>
      <p:sp>
        <p:nvSpPr>
          <p:cNvPr id="5427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427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2DF1D9A-9E23-4CEF-8C9A-E959F7A0701A}" type="slidenum">
              <a:rPr lang="en-US" smtClean="0">
                <a:latin typeface="Arial" charset="0"/>
              </a:rPr>
              <a:pPr/>
              <a:t>50</a:t>
            </a:fld>
            <a:endParaRPr lang="en-US" smtClean="0">
              <a:latin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smtClean="0"/>
              <a:t>DiffServ CoS Process</a:t>
            </a:r>
          </a:p>
        </p:txBody>
      </p:sp>
      <p:sp>
        <p:nvSpPr>
          <p:cNvPr id="55299" name="Content Placeholder 2"/>
          <p:cNvSpPr>
            <a:spLocks noGrp="1"/>
          </p:cNvSpPr>
          <p:nvPr>
            <p:ph idx="1"/>
          </p:nvPr>
        </p:nvSpPr>
        <p:spPr/>
        <p:txBody>
          <a:bodyPr/>
          <a:lstStyle/>
          <a:p>
            <a:pPr marL="971550" lvl="1" indent="-571500" eaLnBrk="1" hangingPunct="1"/>
            <a:r>
              <a:rPr lang="en-US" smtClean="0"/>
              <a:t>The COPS server informs the edge router which of the three DSCP classes each packet should carry</a:t>
            </a:r>
          </a:p>
          <a:p>
            <a:pPr marL="971550" lvl="1" indent="-571500" eaLnBrk="1" hangingPunct="1"/>
            <a:r>
              <a:rPr lang="en-US" smtClean="0"/>
              <a:t>The edge router tags the packet with the DSCP </a:t>
            </a:r>
          </a:p>
          <a:p>
            <a:pPr marL="971550" lvl="1" indent="-571500" eaLnBrk="1" hangingPunct="1"/>
            <a:r>
              <a:rPr lang="en-US" smtClean="0"/>
              <a:t>The edge router then remembers the policy rule that applies to all subsequent packets in this particular RTP session</a:t>
            </a:r>
          </a:p>
        </p:txBody>
      </p:sp>
      <p:sp>
        <p:nvSpPr>
          <p:cNvPr id="553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53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558601B-AB2D-432F-8C26-8A1379DC9E0B}" type="slidenum">
              <a:rPr lang="en-US" smtClean="0">
                <a:latin typeface="Arial" charset="0"/>
              </a:rPr>
              <a:pPr/>
              <a:t>51</a:t>
            </a:fld>
            <a:endParaRPr lang="en-US" smtClean="0">
              <a:latin typeface="Arial"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smtClean="0"/>
              <a:t>DiffServ CoS Process</a:t>
            </a:r>
          </a:p>
        </p:txBody>
      </p:sp>
      <p:sp>
        <p:nvSpPr>
          <p:cNvPr id="56323" name="Content Placeholder 2"/>
          <p:cNvSpPr>
            <a:spLocks noGrp="1"/>
          </p:cNvSpPr>
          <p:nvPr>
            <p:ph idx="1"/>
          </p:nvPr>
        </p:nvSpPr>
        <p:spPr/>
        <p:txBody>
          <a:bodyPr/>
          <a:lstStyle/>
          <a:p>
            <a:pPr marL="571500" indent="-571500" eaLnBrk="1" hangingPunct="1"/>
            <a:r>
              <a:rPr lang="en-US" smtClean="0"/>
              <a:t>DSCP classes are backwardly compatible with ToS classes </a:t>
            </a:r>
          </a:p>
          <a:p>
            <a:pPr marL="571500" indent="-571500" eaLnBrk="1" hangingPunct="1"/>
            <a:r>
              <a:rPr lang="en-US" smtClean="0"/>
              <a:t>Core routers are spared the task of having to look up the policy repeatedly because the RTP traffic has already been classified</a:t>
            </a:r>
          </a:p>
        </p:txBody>
      </p:sp>
      <p:sp>
        <p:nvSpPr>
          <p:cNvPr id="563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63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E1402E3-31CF-4FBB-BAA2-D00D5B5BC515}" type="slidenum">
              <a:rPr lang="en-US" smtClean="0">
                <a:latin typeface="Arial" charset="0"/>
              </a:rPr>
              <a:pPr/>
              <a:t>52</a:t>
            </a:fld>
            <a:endParaRPr lang="en-US" smtClean="0">
              <a:latin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DiffServ CoS Process</a:t>
            </a:r>
            <a:endParaRPr lang="en-US" sz="2400" smtClean="0"/>
          </a:p>
        </p:txBody>
      </p:sp>
      <p:sp>
        <p:nvSpPr>
          <p:cNvPr id="57347" name="Rectangle 3"/>
          <p:cNvSpPr>
            <a:spLocks noGrp="1" noChangeArrowheads="1"/>
          </p:cNvSpPr>
          <p:nvPr>
            <p:ph idx="1"/>
          </p:nvPr>
        </p:nvSpPr>
        <p:spPr/>
        <p:txBody>
          <a:bodyPr/>
          <a:lstStyle/>
          <a:p>
            <a:pPr eaLnBrk="1" hangingPunct="1"/>
            <a:r>
              <a:rPr lang="en-US" smtClean="0"/>
              <a:t>DiffServ has several advantages including</a:t>
            </a:r>
          </a:p>
          <a:p>
            <a:pPr lvl="1" eaLnBrk="1" hangingPunct="1"/>
            <a:r>
              <a:rPr lang="en-US" smtClean="0"/>
              <a:t>As an IP-only solution, it is usually managed with the same equipment used to manage the WAN link</a:t>
            </a:r>
          </a:p>
          <a:p>
            <a:pPr lvl="1" eaLnBrk="1" hangingPunct="1"/>
            <a:r>
              <a:rPr lang="en-US" smtClean="0"/>
              <a:t>It can run transparently alongside other QoS solutions including 802.1p and RSVP</a:t>
            </a:r>
          </a:p>
          <a:p>
            <a:pPr lvl="1" eaLnBrk="1" hangingPunct="1"/>
            <a:r>
              <a:rPr lang="en-US" smtClean="0"/>
              <a:t>It is easy to set up on small to mid-sized routed enterprise networks</a:t>
            </a:r>
          </a:p>
        </p:txBody>
      </p:sp>
      <p:sp>
        <p:nvSpPr>
          <p:cNvPr id="5734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734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476F985-CAC4-4AD6-A10B-A32861A44B92}" type="slidenum">
              <a:rPr lang="en-US" smtClean="0">
                <a:latin typeface="Arial" charset="0"/>
              </a:rPr>
              <a:pPr/>
              <a:t>53</a:t>
            </a:fld>
            <a:endParaRPr lang="en-US" smtClean="0">
              <a:latin typeface="Arial"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smtClean="0"/>
              <a:t>DiffServ CoS Process</a:t>
            </a:r>
          </a:p>
        </p:txBody>
      </p:sp>
      <p:sp>
        <p:nvSpPr>
          <p:cNvPr id="58371" name="Content Placeholder 2"/>
          <p:cNvSpPr>
            <a:spLocks noGrp="1"/>
          </p:cNvSpPr>
          <p:nvPr>
            <p:ph idx="1"/>
          </p:nvPr>
        </p:nvSpPr>
        <p:spPr/>
        <p:txBody>
          <a:bodyPr/>
          <a:lstStyle/>
          <a:p>
            <a:pPr lvl="1" eaLnBrk="1" hangingPunct="1"/>
            <a:r>
              <a:rPr lang="en-US" smtClean="0"/>
              <a:t>It can be optionally policy-based using COPS or LDAP</a:t>
            </a:r>
          </a:p>
          <a:p>
            <a:pPr lvl="1" eaLnBrk="1" hangingPunct="1"/>
            <a:r>
              <a:rPr lang="en-US" smtClean="0"/>
              <a:t>It pushes QoS decisions to the edge of the network, resulting in less complexity</a:t>
            </a:r>
          </a:p>
          <a:p>
            <a:pPr lvl="1" eaLnBrk="1" hangingPunct="1"/>
            <a:r>
              <a:rPr lang="en-US" smtClean="0"/>
              <a:t>It is compatible with IPv4 and IPv6</a:t>
            </a:r>
          </a:p>
          <a:p>
            <a:pPr eaLnBrk="1" hangingPunct="1"/>
            <a:r>
              <a:rPr lang="en-US" smtClean="0"/>
              <a:t>In networks with no centralized policy servers, the DiffServ router admitting the traffic into the edge can have policy rules programmed into its onboard memory</a:t>
            </a:r>
          </a:p>
        </p:txBody>
      </p:sp>
      <p:sp>
        <p:nvSpPr>
          <p:cNvPr id="583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83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D1FBB0F-27BB-4918-833B-ECD4CEF9D4DF}" type="slidenum">
              <a:rPr lang="en-US" smtClean="0">
                <a:latin typeface="Arial" charset="0"/>
              </a:rPr>
              <a:pPr/>
              <a:t>54</a:t>
            </a:fld>
            <a:endParaRPr lang="en-US" smtClean="0">
              <a:latin typeface="Arial"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CoS Over VLAN Trunks </a:t>
            </a:r>
          </a:p>
        </p:txBody>
      </p:sp>
      <p:sp>
        <p:nvSpPr>
          <p:cNvPr id="59395" name="Rectangle 3"/>
          <p:cNvSpPr>
            <a:spLocks noGrp="1" noChangeArrowheads="1"/>
          </p:cNvSpPr>
          <p:nvPr>
            <p:ph idx="1"/>
          </p:nvPr>
        </p:nvSpPr>
        <p:spPr/>
        <p:txBody>
          <a:bodyPr/>
          <a:lstStyle/>
          <a:p>
            <a:pPr eaLnBrk="1" hangingPunct="1"/>
            <a:r>
              <a:rPr lang="en-US" smtClean="0"/>
              <a:t>VLAN traffic contains 802.1q tagging, which identifies which VLAN each frame belongs to and which user priority the frame has</a:t>
            </a:r>
          </a:p>
          <a:p>
            <a:pPr eaLnBrk="1" hangingPunct="1"/>
            <a:r>
              <a:rPr lang="en-US" smtClean="0"/>
              <a:t>This user priority field ranges from 0 to 7, with 7 being the highest priority</a:t>
            </a:r>
          </a:p>
        </p:txBody>
      </p:sp>
      <p:sp>
        <p:nvSpPr>
          <p:cNvPr id="5939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939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ADACD16-E7B8-4B55-A747-4070B05F0645}" type="slidenum">
              <a:rPr lang="en-US" smtClean="0">
                <a:latin typeface="Arial" charset="0"/>
              </a:rPr>
              <a:pPr/>
              <a:t>55</a:t>
            </a:fld>
            <a:endParaRPr lang="en-US" smtClean="0">
              <a:latin typeface="Arial"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smtClean="0"/>
              <a:t>CoS Over VLAN Trunks</a:t>
            </a:r>
          </a:p>
        </p:txBody>
      </p:sp>
      <p:sp>
        <p:nvSpPr>
          <p:cNvPr id="60419" name="Content Placeholder 2"/>
          <p:cNvSpPr>
            <a:spLocks noGrp="1"/>
          </p:cNvSpPr>
          <p:nvPr>
            <p:ph idx="1"/>
          </p:nvPr>
        </p:nvSpPr>
        <p:spPr/>
        <p:txBody>
          <a:bodyPr/>
          <a:lstStyle/>
          <a:p>
            <a:pPr eaLnBrk="1" hangingPunct="1"/>
            <a:r>
              <a:rPr lang="en-US" smtClean="0"/>
              <a:t>Priority traffic is sent across the VLAN trunk first and, when received on the other end, is sent to the receiving switch's backplane first</a:t>
            </a:r>
          </a:p>
          <a:p>
            <a:pPr eaLnBrk="1" hangingPunct="1"/>
            <a:r>
              <a:rPr lang="en-US" smtClean="0"/>
              <a:t>Lower-priority traffic is queued and ultimately dropped if the switch runs out of buffer space</a:t>
            </a:r>
          </a:p>
        </p:txBody>
      </p:sp>
      <p:sp>
        <p:nvSpPr>
          <p:cNvPr id="604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04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CA5082A-FE18-4EEA-B50E-F13E59D63A15}" type="slidenum">
              <a:rPr lang="en-US" smtClean="0">
                <a:latin typeface="Arial" charset="0"/>
              </a:rPr>
              <a:pPr/>
              <a:t>56</a:t>
            </a:fld>
            <a:endParaRPr lang="en-US" smtClean="0">
              <a:latin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smtClean="0"/>
              <a:t>CoS Over VLAN Trunks</a:t>
            </a:r>
          </a:p>
        </p:txBody>
      </p:sp>
      <p:sp>
        <p:nvSpPr>
          <p:cNvPr id="61443" name="Content Placeholder 2"/>
          <p:cNvSpPr>
            <a:spLocks noGrp="1"/>
          </p:cNvSpPr>
          <p:nvPr>
            <p:ph idx="1"/>
          </p:nvPr>
        </p:nvSpPr>
        <p:spPr/>
        <p:txBody>
          <a:bodyPr/>
          <a:lstStyle/>
          <a:p>
            <a:pPr eaLnBrk="1" hangingPunct="1"/>
            <a:r>
              <a:rPr lang="en-US" smtClean="0"/>
              <a:t>VLANs accomplishes several things that can improve VOIP service</a:t>
            </a:r>
          </a:p>
          <a:p>
            <a:pPr lvl="1" eaLnBrk="1" hangingPunct="1"/>
            <a:r>
              <a:rPr lang="en-US" smtClean="0"/>
              <a:t>It divides and partitions Ethernet broadcast domains</a:t>
            </a:r>
          </a:p>
          <a:p>
            <a:pPr lvl="1" eaLnBrk="1" hangingPunct="1"/>
            <a:r>
              <a:rPr lang="en-US" smtClean="0"/>
              <a:t>It provides a best-effort CoS prioritization scheme for traffic on each switch's backplane</a:t>
            </a:r>
          </a:p>
          <a:p>
            <a:pPr lvl="1" eaLnBrk="1" hangingPunct="1"/>
            <a:r>
              <a:rPr lang="en-US" smtClean="0"/>
              <a:t>It creates a standard for dividing traffic logically across large routed and switched networks using VLAN trunking</a:t>
            </a:r>
          </a:p>
        </p:txBody>
      </p:sp>
      <p:sp>
        <p:nvSpPr>
          <p:cNvPr id="614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14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67B44E0-1404-4A3B-AFDA-6AD4F114C055}" type="slidenum">
              <a:rPr lang="en-US" smtClean="0">
                <a:latin typeface="Arial" charset="0"/>
              </a:rPr>
              <a:pPr/>
              <a:t>57</a:t>
            </a:fld>
            <a:endParaRPr lang="en-US" smtClean="0">
              <a:latin typeface="Arial"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Intserv and RSVP </a:t>
            </a:r>
          </a:p>
        </p:txBody>
      </p:sp>
      <p:sp>
        <p:nvSpPr>
          <p:cNvPr id="62467" name="Rectangle 3"/>
          <p:cNvSpPr>
            <a:spLocks noGrp="1" noChangeArrowheads="1"/>
          </p:cNvSpPr>
          <p:nvPr>
            <p:ph idx="1"/>
          </p:nvPr>
        </p:nvSpPr>
        <p:spPr/>
        <p:txBody>
          <a:bodyPr/>
          <a:lstStyle/>
          <a:p>
            <a:pPr eaLnBrk="1" hangingPunct="1"/>
            <a:r>
              <a:rPr lang="en-US" smtClean="0"/>
              <a:t>Intserv - Integrated Services is an IETF recommendation for providing dedicated bandwidth to individual media channels on an IP network</a:t>
            </a:r>
          </a:p>
          <a:p>
            <a:pPr eaLnBrk="1" hangingPunct="1"/>
            <a:r>
              <a:rPr lang="en-US" smtClean="0"/>
              <a:t>Media channels are referred to by their socket numbers as they are in DiffServ </a:t>
            </a:r>
          </a:p>
        </p:txBody>
      </p:sp>
      <p:sp>
        <p:nvSpPr>
          <p:cNvPr id="6246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246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0F8664A-C1FD-4AE0-A5FF-4D0EC44E0A0E}" type="slidenum">
              <a:rPr lang="en-US" smtClean="0">
                <a:latin typeface="Arial" charset="0"/>
              </a:rPr>
              <a:pPr/>
              <a:t>58</a:t>
            </a:fld>
            <a:endParaRPr lang="en-US" smtClean="0">
              <a:latin typeface="Arial"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smtClean="0"/>
              <a:t>Intserv and RSVP </a:t>
            </a:r>
          </a:p>
        </p:txBody>
      </p:sp>
      <p:sp>
        <p:nvSpPr>
          <p:cNvPr id="63491" name="Content Placeholder 2"/>
          <p:cNvSpPr>
            <a:spLocks noGrp="1"/>
          </p:cNvSpPr>
          <p:nvPr>
            <p:ph idx="1"/>
          </p:nvPr>
        </p:nvSpPr>
        <p:spPr/>
        <p:txBody>
          <a:bodyPr/>
          <a:lstStyle/>
          <a:p>
            <a:pPr eaLnBrk="1" hangingPunct="1"/>
            <a:r>
              <a:rPr lang="en-US" smtClean="0"/>
              <a:t>All routers, whether at the edge or core of the network, play an active role in the policy decision process that results in dedicated bandwidth for each successful request</a:t>
            </a:r>
          </a:p>
          <a:p>
            <a:pPr eaLnBrk="1" hangingPunct="1"/>
            <a:r>
              <a:rPr lang="en-US" smtClean="0"/>
              <a:t>RSVP - Resource Reservation Protocol is the recommended signaling protocol for Intserv</a:t>
            </a:r>
          </a:p>
        </p:txBody>
      </p:sp>
      <p:sp>
        <p:nvSpPr>
          <p:cNvPr id="634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34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9FA536E-6076-40CF-8D8A-074F84F81683}" type="slidenum">
              <a:rPr lang="en-US" smtClean="0">
                <a:latin typeface="Arial" charset="0"/>
              </a:rPr>
              <a:pPr/>
              <a:t>59</a:t>
            </a:fld>
            <a:endParaRPr lang="en-US"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t>Call Quality Scoring</a:t>
            </a:r>
          </a:p>
        </p:txBody>
      </p:sp>
      <p:sp>
        <p:nvSpPr>
          <p:cNvPr id="9219" name="Content Placeholder 2"/>
          <p:cNvSpPr>
            <a:spLocks noGrp="1"/>
          </p:cNvSpPr>
          <p:nvPr>
            <p:ph idx="1"/>
          </p:nvPr>
        </p:nvSpPr>
        <p:spPr/>
        <p:txBody>
          <a:bodyPr/>
          <a:lstStyle/>
          <a:p>
            <a:pPr eaLnBrk="1" hangingPunct="1"/>
            <a:r>
              <a:rPr lang="en-US" smtClean="0"/>
              <a:t>The quality of a sound sample is altered by the choice of codecs, transcoding combinations, packet interval, and packet loss rate</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C13DB9E-40DA-4EAA-B9A8-DCBADA09BD4F}" type="slidenum">
              <a:rPr lang="en-US" smtClean="0">
                <a:latin typeface="Arial" charset="0"/>
              </a:rPr>
              <a:pPr/>
              <a:t>6</a:t>
            </a:fld>
            <a:endParaRPr lang="en-US" smtClean="0">
              <a:latin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smtClean="0"/>
              <a:t>Intserv and RSVP </a:t>
            </a:r>
          </a:p>
        </p:txBody>
      </p:sp>
      <p:sp>
        <p:nvSpPr>
          <p:cNvPr id="64515" name="Content Placeholder 2"/>
          <p:cNvSpPr>
            <a:spLocks noGrp="1"/>
          </p:cNvSpPr>
          <p:nvPr>
            <p:ph idx="1"/>
          </p:nvPr>
        </p:nvSpPr>
        <p:spPr/>
        <p:txBody>
          <a:bodyPr/>
          <a:lstStyle/>
          <a:p>
            <a:pPr eaLnBrk="1" hangingPunct="1"/>
            <a:r>
              <a:rPr lang="en-US" smtClean="0"/>
              <a:t>The purpose of RSVP is to ensure that the network has enough bandwidth to support each call, before any data is passed through the media channel</a:t>
            </a:r>
          </a:p>
          <a:p>
            <a:pPr eaLnBrk="1" hangingPunct="1"/>
            <a:r>
              <a:rPr lang="en-US" smtClean="0"/>
              <a:t>RSVP adds decision-making points to the core network, increasing the processing overhead requirement on core routers</a:t>
            </a:r>
          </a:p>
        </p:txBody>
      </p:sp>
      <p:sp>
        <p:nvSpPr>
          <p:cNvPr id="645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45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A4EB9BC-1FE6-4AD4-AC23-A25922B5E87E}" type="slidenum">
              <a:rPr lang="en-US" smtClean="0">
                <a:latin typeface="Arial" charset="0"/>
              </a:rPr>
              <a:pPr/>
              <a:t>60</a:t>
            </a:fld>
            <a:endParaRPr lang="en-US" smtClean="0">
              <a:latin typeface="Arial"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smtClean="0"/>
              <a:t>Intserv and RSVP </a:t>
            </a:r>
          </a:p>
        </p:txBody>
      </p:sp>
      <p:sp>
        <p:nvSpPr>
          <p:cNvPr id="65539" name="Content Placeholder 2"/>
          <p:cNvSpPr>
            <a:spLocks noGrp="1"/>
          </p:cNvSpPr>
          <p:nvPr>
            <p:ph idx="1"/>
          </p:nvPr>
        </p:nvSpPr>
        <p:spPr/>
        <p:txBody>
          <a:bodyPr/>
          <a:lstStyle/>
          <a:p>
            <a:pPr eaLnBrk="1" hangingPunct="1"/>
            <a:r>
              <a:rPr lang="en-US" smtClean="0"/>
              <a:t>The increased overhead tends to discourage RSVP's use in networks with plenty of bandwidth</a:t>
            </a:r>
          </a:p>
          <a:p>
            <a:pPr eaLnBrk="1" hangingPunct="1"/>
            <a:r>
              <a:rPr lang="en-US" smtClean="0"/>
              <a:t>RSVP is the perfect solution for bandwidth allocation over slower links, because it guarantees availability for each RTP stream </a:t>
            </a:r>
          </a:p>
        </p:txBody>
      </p:sp>
      <p:sp>
        <p:nvSpPr>
          <p:cNvPr id="655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55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41921CB-7CF5-468F-8A05-ADCA973B497D}" type="slidenum">
              <a:rPr lang="en-US" smtClean="0">
                <a:latin typeface="Arial" charset="0"/>
              </a:rPr>
              <a:pPr/>
              <a:t>61</a:t>
            </a:fld>
            <a:endParaRPr lang="en-US" smtClean="0">
              <a:latin typeface="Arial"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Intserv and RSVP</a:t>
            </a:r>
            <a:endParaRPr lang="en-US" sz="2000" smtClean="0"/>
          </a:p>
        </p:txBody>
      </p:sp>
      <p:sp>
        <p:nvSpPr>
          <p:cNvPr id="66563" name="Rectangle 3"/>
          <p:cNvSpPr>
            <a:spLocks noGrp="1" noChangeArrowheads="1"/>
          </p:cNvSpPr>
          <p:nvPr>
            <p:ph idx="1"/>
          </p:nvPr>
        </p:nvSpPr>
        <p:spPr/>
        <p:txBody>
          <a:bodyPr/>
          <a:lstStyle/>
          <a:p>
            <a:pPr eaLnBrk="1" hangingPunct="1"/>
            <a:r>
              <a:rPr lang="en-US" smtClean="0"/>
              <a:t>Voice systems can tell routers, at the edge and the core, to reserve dedicated bandwidth for the duration of each call</a:t>
            </a:r>
          </a:p>
          <a:p>
            <a:pPr eaLnBrk="1" hangingPunct="1"/>
            <a:r>
              <a:rPr lang="en-US" smtClean="0"/>
              <a:t>So RSVP is QoS, not CoS</a:t>
            </a:r>
          </a:p>
          <a:p>
            <a:pPr eaLnBrk="1" hangingPunct="1"/>
            <a:r>
              <a:rPr lang="en-US" smtClean="0"/>
              <a:t>It is an end-to-end solution that sets up a reservation across every hop that the call path crosses</a:t>
            </a:r>
          </a:p>
        </p:txBody>
      </p:sp>
      <p:sp>
        <p:nvSpPr>
          <p:cNvPr id="665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656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513C3AA-7AEE-44FE-A7E5-5520B4A24A67}" type="slidenum">
              <a:rPr lang="en-US" smtClean="0">
                <a:latin typeface="Arial" charset="0"/>
              </a:rPr>
              <a:pPr/>
              <a:t>62</a:t>
            </a:fld>
            <a:endParaRPr lang="en-US" smtClean="0">
              <a:latin typeface="Arial"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smtClean="0"/>
              <a:t>Intserv and RSVP </a:t>
            </a:r>
          </a:p>
        </p:txBody>
      </p:sp>
      <p:sp>
        <p:nvSpPr>
          <p:cNvPr id="67587" name="Content Placeholder 2"/>
          <p:cNvSpPr>
            <a:spLocks noGrp="1"/>
          </p:cNvSpPr>
          <p:nvPr>
            <p:ph idx="1"/>
          </p:nvPr>
        </p:nvSpPr>
        <p:spPr/>
        <p:txBody>
          <a:bodyPr/>
          <a:lstStyle/>
          <a:p>
            <a:pPr eaLnBrk="1" hangingPunct="1"/>
            <a:r>
              <a:rPr lang="en-US" smtClean="0"/>
              <a:t>RSVP uses the session ID of the RTP stream in order to identify a bandwidth reservation request</a:t>
            </a:r>
          </a:p>
          <a:p>
            <a:pPr eaLnBrk="1" hangingPunct="1"/>
            <a:r>
              <a:rPr lang="en-US" smtClean="0"/>
              <a:t>RSVP isn't needed in small setups</a:t>
            </a:r>
          </a:p>
          <a:p>
            <a:pPr eaLnBrk="1" hangingPunct="1"/>
            <a:r>
              <a:rPr lang="en-US" smtClean="0"/>
              <a:t>If you have a two-office VOIP network with 50 endpoints at each office, RSVP is overkill</a:t>
            </a:r>
          </a:p>
        </p:txBody>
      </p:sp>
      <p:sp>
        <p:nvSpPr>
          <p:cNvPr id="675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75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2790C0C-13B3-4ECF-9531-5668E986365E}" type="slidenum">
              <a:rPr lang="en-US" smtClean="0">
                <a:latin typeface="Arial" charset="0"/>
              </a:rPr>
              <a:pPr/>
              <a:t>63</a:t>
            </a:fld>
            <a:endParaRPr lang="en-US" smtClean="0">
              <a:latin typeface="Arial"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mtClean="0"/>
              <a:t>Intserv and RSVP</a:t>
            </a:r>
          </a:p>
        </p:txBody>
      </p:sp>
      <p:sp>
        <p:nvSpPr>
          <p:cNvPr id="68611" name="Content Placeholder 2"/>
          <p:cNvSpPr>
            <a:spLocks noGrp="1"/>
          </p:cNvSpPr>
          <p:nvPr>
            <p:ph idx="1"/>
          </p:nvPr>
        </p:nvSpPr>
        <p:spPr/>
        <p:txBody>
          <a:bodyPr/>
          <a:lstStyle/>
          <a:p>
            <a:pPr eaLnBrk="1" hangingPunct="1"/>
            <a:r>
              <a:rPr lang="en-US" smtClean="0"/>
              <a:t>Simplify the QoS approach by using 802.1p and, if you must, DiffServ on your routers and switches</a:t>
            </a:r>
          </a:p>
        </p:txBody>
      </p:sp>
      <p:sp>
        <p:nvSpPr>
          <p:cNvPr id="686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86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6F3F915-3E5E-4D92-AB5C-FF4D030DA5D3}" type="slidenum">
              <a:rPr lang="en-US" smtClean="0">
                <a:latin typeface="Arial" charset="0"/>
              </a:rPr>
              <a:pPr/>
              <a:t>64</a:t>
            </a:fld>
            <a:endParaRPr lang="en-US" smtClean="0">
              <a:latin typeface="Arial"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mtClean="0"/>
              <a:t>Controlled Loads</a:t>
            </a:r>
          </a:p>
        </p:txBody>
      </p:sp>
      <p:sp>
        <p:nvSpPr>
          <p:cNvPr id="69635" name="Rectangle 3"/>
          <p:cNvSpPr>
            <a:spLocks noGrp="1" noChangeArrowheads="1"/>
          </p:cNvSpPr>
          <p:nvPr>
            <p:ph idx="1"/>
          </p:nvPr>
        </p:nvSpPr>
        <p:spPr/>
        <p:txBody>
          <a:bodyPr/>
          <a:lstStyle/>
          <a:p>
            <a:pPr eaLnBrk="1" hangingPunct="1"/>
            <a:r>
              <a:rPr lang="en-US" smtClean="0"/>
              <a:t>RSVP defines three service levels in RFC 2211</a:t>
            </a:r>
          </a:p>
          <a:p>
            <a:pPr lvl="1" eaLnBrk="1" hangingPunct="1"/>
            <a:r>
              <a:rPr lang="en-US" smtClean="0"/>
              <a:t>Best Effort</a:t>
            </a:r>
          </a:p>
          <a:p>
            <a:pPr lvl="2" eaLnBrk="1" hangingPunct="1"/>
            <a:r>
              <a:rPr lang="en-US" smtClean="0"/>
              <a:t>A class of service that has no QoS measures whatsoever, wherein RSVP ADSPECs and RMs can be used to collect data about network conditions but not actually enforce any bandwidth allocations</a:t>
            </a:r>
          </a:p>
          <a:p>
            <a:pPr lvl="2" eaLnBrk="1" hangingPunct="1"/>
            <a:r>
              <a:rPr lang="en-US" smtClean="0"/>
              <a:t>On Cisco routers, the fair-queuing feature is used to enable Best Effort service</a:t>
            </a:r>
          </a:p>
        </p:txBody>
      </p:sp>
      <p:sp>
        <p:nvSpPr>
          <p:cNvPr id="6963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963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8BD1E5D-2C74-4A03-830A-8BCB25064158}" type="slidenum">
              <a:rPr lang="en-US" smtClean="0">
                <a:latin typeface="Arial" charset="0"/>
              </a:rPr>
              <a:pPr/>
              <a:t>65</a:t>
            </a:fld>
            <a:endParaRPr lang="en-US" smtClean="0">
              <a:latin typeface="Arial"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smtClean="0"/>
              <a:t>Controlled Loads</a:t>
            </a:r>
          </a:p>
        </p:txBody>
      </p:sp>
      <p:sp>
        <p:nvSpPr>
          <p:cNvPr id="70659" name="Content Placeholder 2"/>
          <p:cNvSpPr>
            <a:spLocks noGrp="1"/>
          </p:cNvSpPr>
          <p:nvPr>
            <p:ph idx="1"/>
          </p:nvPr>
        </p:nvSpPr>
        <p:spPr/>
        <p:txBody>
          <a:bodyPr/>
          <a:lstStyle/>
          <a:p>
            <a:pPr lvl="1" eaLnBrk="1" hangingPunct="1"/>
            <a:r>
              <a:rPr lang="en-US" smtClean="0"/>
              <a:t>Controlled Load</a:t>
            </a:r>
          </a:p>
          <a:p>
            <a:pPr lvl="2" eaLnBrk="1" hangingPunct="1"/>
            <a:r>
              <a:rPr lang="en-US" smtClean="0"/>
              <a:t>More like CoS, Controlled Load allows prioritization of traffic over multiple routers like DiffServ but includes core routers in the decision-making process</a:t>
            </a:r>
          </a:p>
          <a:p>
            <a:pPr lvl="1" eaLnBrk="1" hangingPunct="1"/>
            <a:r>
              <a:rPr lang="en-US" smtClean="0"/>
              <a:t>Guaranteed</a:t>
            </a:r>
          </a:p>
          <a:p>
            <a:pPr lvl="2" eaLnBrk="1" hangingPunct="1"/>
            <a:r>
              <a:rPr lang="en-US" smtClean="0"/>
              <a:t>The ultimate application for RSVP, Guaranteed means that no packets will be lost, bandwidth will be constant, and delay will be within the prescribed ranges set up in the traffic contract</a:t>
            </a:r>
          </a:p>
        </p:txBody>
      </p:sp>
      <p:sp>
        <p:nvSpPr>
          <p:cNvPr id="706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06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E53814B-0D37-4CFC-890D-1C463234E7D9}" type="slidenum">
              <a:rPr lang="en-US" smtClean="0">
                <a:latin typeface="Arial" charset="0"/>
              </a:rPr>
              <a:pPr/>
              <a:t>66</a:t>
            </a:fld>
            <a:endParaRPr lang="en-US" smtClean="0">
              <a:latin typeface="Arial"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smtClean="0"/>
              <a:t>Controlled Loads</a:t>
            </a:r>
          </a:p>
        </p:txBody>
      </p:sp>
      <p:sp>
        <p:nvSpPr>
          <p:cNvPr id="71683" name="Content Placeholder 2"/>
          <p:cNvSpPr>
            <a:spLocks noGrp="1"/>
          </p:cNvSpPr>
          <p:nvPr>
            <p:ph idx="1"/>
          </p:nvPr>
        </p:nvSpPr>
        <p:spPr/>
        <p:txBody>
          <a:bodyPr/>
          <a:lstStyle/>
          <a:p>
            <a:pPr eaLnBrk="1" hangingPunct="1"/>
            <a:r>
              <a:rPr lang="en-US" smtClean="0"/>
              <a:t>The decision of which level of service to enforce with RSVP is up to the administrator </a:t>
            </a:r>
          </a:p>
          <a:p>
            <a:pPr eaLnBrk="1" hangingPunct="1"/>
            <a:r>
              <a:rPr lang="en-US" smtClean="0"/>
              <a:t>If you aren't going to use Guaranteed, you may do just as well to use DiffServ</a:t>
            </a:r>
          </a:p>
        </p:txBody>
      </p:sp>
      <p:sp>
        <p:nvSpPr>
          <p:cNvPr id="716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16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D1B517E-E04E-4A07-BF94-43F9E83AD8FF}" type="slidenum">
              <a:rPr lang="en-US" smtClean="0">
                <a:latin typeface="Arial" charset="0"/>
              </a:rPr>
              <a:pPr/>
              <a:t>67</a:t>
            </a:fld>
            <a:endParaRPr lang="en-US" smtClean="0">
              <a:latin typeface="Arial"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mtClean="0"/>
              <a:t>Controlled Loads</a:t>
            </a:r>
          </a:p>
        </p:txBody>
      </p:sp>
      <p:sp>
        <p:nvSpPr>
          <p:cNvPr id="72707" name="Rectangle 3"/>
          <p:cNvSpPr>
            <a:spLocks noGrp="1" noChangeArrowheads="1"/>
          </p:cNvSpPr>
          <p:nvPr>
            <p:ph idx="1"/>
          </p:nvPr>
        </p:nvSpPr>
        <p:spPr/>
        <p:txBody>
          <a:bodyPr/>
          <a:lstStyle/>
          <a:p>
            <a:pPr eaLnBrk="1" hangingPunct="1"/>
            <a:r>
              <a:rPr lang="en-US" smtClean="0"/>
              <a:t>RSVP has the following general characteristics</a:t>
            </a:r>
          </a:p>
          <a:p>
            <a:pPr lvl="1" eaLnBrk="1" hangingPunct="1"/>
            <a:r>
              <a:rPr lang="en-US" smtClean="0"/>
              <a:t>It is enforced with routers like DiffServ</a:t>
            </a:r>
          </a:p>
          <a:p>
            <a:pPr lvl="1" eaLnBrk="1" hangingPunct="1"/>
            <a:r>
              <a:rPr lang="en-US" smtClean="0"/>
              <a:t>It can run transparently alongside other QoS solutions especially 802.1p</a:t>
            </a:r>
          </a:p>
          <a:p>
            <a:pPr lvl="1" eaLnBrk="1" hangingPunct="1"/>
            <a:r>
              <a:rPr lang="en-US" smtClean="0"/>
              <a:t>It is intended for networks with limited through bandwidth or networks with voice traffic typically greater than its non-voice traffic</a:t>
            </a:r>
          </a:p>
          <a:p>
            <a:pPr lvl="1" eaLnBrk="1" hangingPunct="1"/>
            <a:r>
              <a:rPr lang="en-US" smtClean="0"/>
              <a:t>It can be optionally policy based</a:t>
            </a:r>
          </a:p>
        </p:txBody>
      </p:sp>
      <p:sp>
        <p:nvSpPr>
          <p:cNvPr id="7270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27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E4A7541-8F6C-43A9-852D-7EFBC76B01A6}" type="slidenum">
              <a:rPr lang="en-US" smtClean="0">
                <a:latin typeface="Arial" charset="0"/>
              </a:rPr>
              <a:pPr/>
              <a:t>68</a:t>
            </a:fld>
            <a:endParaRPr lang="en-US" smtClean="0">
              <a:latin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smtClean="0"/>
              <a:t>Controlled Loads</a:t>
            </a:r>
          </a:p>
        </p:txBody>
      </p:sp>
      <p:sp>
        <p:nvSpPr>
          <p:cNvPr id="73731" name="Content Placeholder 2"/>
          <p:cNvSpPr>
            <a:spLocks noGrp="1"/>
          </p:cNvSpPr>
          <p:nvPr>
            <p:ph idx="1"/>
          </p:nvPr>
        </p:nvSpPr>
        <p:spPr/>
        <p:txBody>
          <a:bodyPr/>
          <a:lstStyle/>
          <a:p>
            <a:pPr lvl="1" eaLnBrk="1" hangingPunct="1"/>
            <a:r>
              <a:rPr lang="en-US" smtClean="0"/>
              <a:t>It keeps QoS decisions to the core of the network and therefore has more complex signaling than DiffServ</a:t>
            </a:r>
          </a:p>
          <a:p>
            <a:pPr lvl="1" eaLnBrk="1" hangingPunct="1"/>
            <a:r>
              <a:rPr lang="en-US" smtClean="0"/>
              <a:t>It is compatible with IPv4 and IPv6</a:t>
            </a:r>
          </a:p>
        </p:txBody>
      </p:sp>
      <p:sp>
        <p:nvSpPr>
          <p:cNvPr id="737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37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BD19DB4-4D04-43FD-A117-0AB56ACA9C45}" type="slidenum">
              <a:rPr lang="en-US" smtClean="0">
                <a:latin typeface="Arial" charset="0"/>
              </a:rPr>
              <a:pPr/>
              <a:t>69</a:t>
            </a:fld>
            <a:endParaRPr lang="en-US"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Call Quality Scoring</a:t>
            </a:r>
          </a:p>
        </p:txBody>
      </p:sp>
      <p:sp>
        <p:nvSpPr>
          <p:cNvPr id="10243" name="Content Placeholder 2"/>
          <p:cNvSpPr>
            <a:spLocks noGrp="1"/>
          </p:cNvSpPr>
          <p:nvPr>
            <p:ph idx="1"/>
          </p:nvPr>
        </p:nvSpPr>
        <p:spPr/>
        <p:txBody>
          <a:bodyPr/>
          <a:lstStyle/>
          <a:p>
            <a:pPr eaLnBrk="1" hangingPunct="1"/>
            <a:r>
              <a:rPr lang="en-US" smtClean="0"/>
              <a:t>Researchers have determined that, with no packet loss, G.711's highest perceived quality score is 4.4</a:t>
            </a:r>
          </a:p>
          <a:p>
            <a:pPr eaLnBrk="1" hangingPunct="1"/>
            <a:r>
              <a:rPr lang="en-US" smtClean="0"/>
              <a:t>G.729A's is only 3.6</a:t>
            </a:r>
          </a:p>
        </p:txBody>
      </p:sp>
      <p:sp>
        <p:nvSpPr>
          <p:cNvPr id="102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D273BFB-67C2-47F6-AB1C-F36598FBB1A8}" type="slidenum">
              <a:rPr lang="en-US" smtClean="0">
                <a:latin typeface="Arial" charset="0"/>
              </a:rPr>
              <a:pPr/>
              <a:t>7</a:t>
            </a:fld>
            <a:endParaRPr lang="en-US" smtClean="0">
              <a:latin typeface="Arial"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mtClean="0"/>
              <a:t>MPLS </a:t>
            </a:r>
          </a:p>
        </p:txBody>
      </p:sp>
      <p:sp>
        <p:nvSpPr>
          <p:cNvPr id="74755" name="Rectangle 3"/>
          <p:cNvSpPr>
            <a:spLocks noGrp="1" noChangeArrowheads="1"/>
          </p:cNvSpPr>
          <p:nvPr>
            <p:ph idx="1"/>
          </p:nvPr>
        </p:nvSpPr>
        <p:spPr/>
        <p:txBody>
          <a:bodyPr/>
          <a:lstStyle/>
          <a:p>
            <a:pPr eaLnBrk="1" hangingPunct="1"/>
            <a:r>
              <a:rPr lang="en-US" smtClean="0"/>
              <a:t>Multiprotocol Label Switching is the most advanced QoS measure available for enterprise VOIP networks </a:t>
            </a:r>
          </a:p>
          <a:p>
            <a:pPr eaLnBrk="1" hangingPunct="1"/>
            <a:r>
              <a:rPr lang="en-US" smtClean="0"/>
              <a:t>MPLS's role is in carrier-grade networks or extremely large enterprise networks with tens of thousands of nodes</a:t>
            </a:r>
          </a:p>
          <a:p>
            <a:pPr eaLnBrk="1" hangingPunct="1"/>
            <a:r>
              <a:rPr lang="en-US" smtClean="0"/>
              <a:t>MPLS can be supported by just about any modern topology</a:t>
            </a:r>
          </a:p>
        </p:txBody>
      </p:sp>
      <p:sp>
        <p:nvSpPr>
          <p:cNvPr id="7475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475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9F01A6B-D6AF-471D-8070-DD2EAD4BE6D1}" type="slidenum">
              <a:rPr lang="en-US" smtClean="0">
                <a:latin typeface="Arial" charset="0"/>
              </a:rPr>
              <a:pPr/>
              <a:t>70</a:t>
            </a:fld>
            <a:endParaRPr lang="en-US" smtClean="0">
              <a:latin typeface="Arial"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r>
              <a:rPr lang="en-US" smtClean="0"/>
              <a:t>MPLS</a:t>
            </a:r>
          </a:p>
        </p:txBody>
      </p:sp>
      <p:sp>
        <p:nvSpPr>
          <p:cNvPr id="75779" name="Content Placeholder 2"/>
          <p:cNvSpPr>
            <a:spLocks noGrp="1"/>
          </p:cNvSpPr>
          <p:nvPr>
            <p:ph idx="1"/>
          </p:nvPr>
        </p:nvSpPr>
        <p:spPr/>
        <p:txBody>
          <a:bodyPr/>
          <a:lstStyle/>
          <a:p>
            <a:pPr eaLnBrk="1" hangingPunct="1"/>
            <a:r>
              <a:rPr lang="en-US" smtClean="0"/>
              <a:t>The purpose of MPLS labels is to identify the paths and priorities associated with each packet</a:t>
            </a:r>
          </a:p>
          <a:p>
            <a:pPr lvl="1" eaLnBrk="1" hangingPunct="1"/>
            <a:r>
              <a:rPr lang="en-US" smtClean="0"/>
              <a:t>Paths correspond to the media channel of the VOIP call</a:t>
            </a:r>
          </a:p>
          <a:p>
            <a:pPr lvl="1" eaLnBrk="1" hangingPunct="1"/>
            <a:r>
              <a:rPr lang="en-US" smtClean="0"/>
              <a:t>Priorities respond to the QoS level of service negotiated for those channels</a:t>
            </a:r>
          </a:p>
        </p:txBody>
      </p:sp>
      <p:sp>
        <p:nvSpPr>
          <p:cNvPr id="757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57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0031072-E8E4-4E7C-97AF-952167F46208}" type="slidenum">
              <a:rPr lang="en-US" smtClean="0">
                <a:latin typeface="Arial" charset="0"/>
              </a:rPr>
              <a:pPr/>
              <a:t>71</a:t>
            </a:fld>
            <a:endParaRPr lang="en-US" smtClean="0">
              <a:latin typeface="Arial"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smtClean="0"/>
              <a:t>MPLS</a:t>
            </a:r>
            <a:endParaRPr lang="en-US" sz="2000" smtClean="0"/>
          </a:p>
        </p:txBody>
      </p:sp>
      <p:sp>
        <p:nvSpPr>
          <p:cNvPr id="76803" name="Rectangle 3"/>
          <p:cNvSpPr>
            <a:spLocks noGrp="1" noChangeArrowheads="1"/>
          </p:cNvSpPr>
          <p:nvPr>
            <p:ph idx="1"/>
          </p:nvPr>
        </p:nvSpPr>
        <p:spPr/>
        <p:txBody>
          <a:bodyPr/>
          <a:lstStyle/>
          <a:p>
            <a:pPr eaLnBrk="1" hangingPunct="1"/>
            <a:r>
              <a:rPr lang="en-US" smtClean="0"/>
              <a:t>MPLS can use a dumb network core</a:t>
            </a:r>
          </a:p>
          <a:p>
            <a:pPr lvl="1" eaLnBrk="1" hangingPunct="1"/>
            <a:r>
              <a:rPr lang="en-US" smtClean="0"/>
              <a:t>If a packet is carrying a label, all a router has to do is send it along the labeled path, rather than making a redundant assessment of the packet's payload </a:t>
            </a:r>
          </a:p>
          <a:p>
            <a:pPr eaLnBrk="1" hangingPunct="1"/>
            <a:r>
              <a:rPr lang="en-US" smtClean="0"/>
              <a:t>MPLS has the following general characteristics</a:t>
            </a:r>
          </a:p>
          <a:p>
            <a:pPr lvl="1" eaLnBrk="1" hangingPunct="1"/>
            <a:r>
              <a:rPr lang="en-US" smtClean="0"/>
              <a:t>Is usually managed with switches</a:t>
            </a:r>
          </a:p>
        </p:txBody>
      </p:sp>
      <p:sp>
        <p:nvSpPr>
          <p:cNvPr id="7680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680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FAB8873-40F3-4EEE-B889-1795DB13A7AE}" type="slidenum">
              <a:rPr lang="en-US" smtClean="0">
                <a:latin typeface="Arial" charset="0"/>
              </a:rPr>
              <a:pPr/>
              <a:t>72</a:t>
            </a:fld>
            <a:endParaRPr lang="en-US" smtClean="0">
              <a:latin typeface="Arial"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smtClean="0"/>
              <a:t>MPLS</a:t>
            </a:r>
          </a:p>
        </p:txBody>
      </p:sp>
      <p:sp>
        <p:nvSpPr>
          <p:cNvPr id="77827" name="Content Placeholder 2"/>
          <p:cNvSpPr>
            <a:spLocks noGrp="1"/>
          </p:cNvSpPr>
          <p:nvPr>
            <p:ph idx="1"/>
          </p:nvPr>
        </p:nvSpPr>
        <p:spPr/>
        <p:txBody>
          <a:bodyPr/>
          <a:lstStyle/>
          <a:p>
            <a:pPr lvl="1" eaLnBrk="1" hangingPunct="1"/>
            <a:r>
              <a:rPr lang="en-US" smtClean="0"/>
              <a:t>It can run transparently within other labeled switching solutions such as ATM</a:t>
            </a:r>
          </a:p>
          <a:p>
            <a:pPr lvl="1" eaLnBrk="1" hangingPunct="1"/>
            <a:r>
              <a:rPr lang="en-US" smtClean="0"/>
              <a:t>It is intended for carrier-grade networks</a:t>
            </a:r>
          </a:p>
          <a:p>
            <a:pPr lvl="1" eaLnBrk="1" hangingPunct="1"/>
            <a:r>
              <a:rPr lang="en-US" smtClean="0"/>
              <a:t>It mimics ATM in function, but can be used across a variety of non-ATM networks, such as TCP/IP</a:t>
            </a:r>
          </a:p>
          <a:p>
            <a:pPr lvl="1" eaLnBrk="1" hangingPunct="1"/>
            <a:r>
              <a:rPr lang="en-US" smtClean="0"/>
              <a:t>It is the most flexible, and the most sophisticated, QoS mechanism for VOIP systems</a:t>
            </a:r>
          </a:p>
        </p:txBody>
      </p:sp>
      <p:sp>
        <p:nvSpPr>
          <p:cNvPr id="778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78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CB14145-AB70-4509-ABB6-6BB46B2D7023}" type="slidenum">
              <a:rPr lang="en-US" smtClean="0">
                <a:latin typeface="Arial" charset="0"/>
              </a:rPr>
              <a:pPr/>
              <a:t>73</a:t>
            </a:fld>
            <a:endParaRPr lang="en-US" smtClean="0">
              <a:latin typeface="Arial"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en-US" smtClean="0"/>
              <a:t>MPLS</a:t>
            </a:r>
          </a:p>
        </p:txBody>
      </p:sp>
      <p:sp>
        <p:nvSpPr>
          <p:cNvPr id="78851" name="Content Placeholder 2"/>
          <p:cNvSpPr>
            <a:spLocks noGrp="1"/>
          </p:cNvSpPr>
          <p:nvPr>
            <p:ph idx="1"/>
          </p:nvPr>
        </p:nvSpPr>
        <p:spPr/>
        <p:txBody>
          <a:bodyPr/>
          <a:lstStyle/>
          <a:p>
            <a:pPr eaLnBrk="1" hangingPunct="1"/>
            <a:r>
              <a:rPr lang="en-US" smtClean="0"/>
              <a:t>For small- to mid-size VOIP networks with a few hundred endpoints, you can safely forego MPLS switching</a:t>
            </a:r>
          </a:p>
          <a:p>
            <a:pPr eaLnBrk="1" hangingPunct="1"/>
            <a:r>
              <a:rPr lang="en-US" smtClean="0"/>
              <a:t>MPLS is aimed at networks that operate with extremely high volumes of real-time traffic</a:t>
            </a:r>
          </a:p>
          <a:p>
            <a:pPr eaLnBrk="1" hangingPunct="1"/>
            <a:r>
              <a:rPr lang="en-US" smtClean="0"/>
              <a:t>Use MPLS switching in environments with carrier-grade requirements or thousands of endpoints</a:t>
            </a:r>
          </a:p>
        </p:txBody>
      </p:sp>
      <p:sp>
        <p:nvSpPr>
          <p:cNvPr id="788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88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137EDA0-6F0F-496D-83D2-2C828FF4B5F4}" type="slidenum">
              <a:rPr lang="en-US" smtClean="0">
                <a:latin typeface="Arial" charset="0"/>
              </a:rPr>
              <a:pPr/>
              <a:t>74</a:t>
            </a:fld>
            <a:endParaRPr lang="en-US" smtClean="0">
              <a:latin typeface="Arial"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mtClean="0"/>
              <a:t>Residential QoS </a:t>
            </a:r>
          </a:p>
        </p:txBody>
      </p:sp>
      <p:sp>
        <p:nvSpPr>
          <p:cNvPr id="79875" name="Rectangle 3"/>
          <p:cNvSpPr>
            <a:spLocks noGrp="1" noChangeArrowheads="1"/>
          </p:cNvSpPr>
          <p:nvPr>
            <p:ph idx="1"/>
          </p:nvPr>
        </p:nvSpPr>
        <p:spPr/>
        <p:txBody>
          <a:bodyPr/>
          <a:lstStyle/>
          <a:p>
            <a:pPr eaLnBrk="1" hangingPunct="1"/>
            <a:r>
              <a:rPr lang="en-US" smtClean="0"/>
              <a:t>Providing reliable voice quality using VOIP in the home or small office is a challenge</a:t>
            </a:r>
          </a:p>
          <a:p>
            <a:pPr eaLnBrk="1" hangingPunct="1"/>
            <a:r>
              <a:rPr lang="en-US" smtClean="0"/>
              <a:t>Residential broadband connections aren't always operated by the same people operating the VOIP service</a:t>
            </a:r>
          </a:p>
          <a:p>
            <a:pPr eaLnBrk="1" hangingPunct="1"/>
            <a:r>
              <a:rPr lang="en-US" smtClean="0"/>
              <a:t>Most broadband Internet connections aren't supported by a backbone that has QoS measures</a:t>
            </a:r>
          </a:p>
        </p:txBody>
      </p:sp>
      <p:sp>
        <p:nvSpPr>
          <p:cNvPr id="7987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987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FDC86BF-0387-4B93-9EA7-B36D61912272}" type="slidenum">
              <a:rPr lang="en-US" smtClean="0">
                <a:latin typeface="Arial" charset="0"/>
              </a:rPr>
              <a:pPr/>
              <a:t>75</a:t>
            </a:fld>
            <a:endParaRPr lang="en-US" smtClean="0">
              <a:latin typeface="Arial"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hangingPunct="1"/>
            <a:r>
              <a:rPr lang="en-US" smtClean="0"/>
              <a:t>Residential QoS </a:t>
            </a:r>
          </a:p>
        </p:txBody>
      </p:sp>
      <p:sp>
        <p:nvSpPr>
          <p:cNvPr id="80899" name="Content Placeholder 2"/>
          <p:cNvSpPr>
            <a:spLocks noGrp="1"/>
          </p:cNvSpPr>
          <p:nvPr>
            <p:ph idx="1"/>
          </p:nvPr>
        </p:nvSpPr>
        <p:spPr/>
        <p:txBody>
          <a:bodyPr/>
          <a:lstStyle/>
          <a:p>
            <a:pPr eaLnBrk="1" hangingPunct="1"/>
            <a:r>
              <a:rPr lang="en-US" smtClean="0"/>
              <a:t>It is common for many ISPs to prioritize in the style of 802.1p</a:t>
            </a:r>
          </a:p>
          <a:p>
            <a:pPr eaLnBrk="1" hangingPunct="1"/>
            <a:r>
              <a:rPr lang="en-US" smtClean="0"/>
              <a:t>Almost none of them guarantee a service level </a:t>
            </a:r>
          </a:p>
          <a:p>
            <a:pPr eaLnBrk="1" hangingPunct="1"/>
            <a:r>
              <a:rPr lang="en-US" smtClean="0"/>
              <a:t>Residential broadband routers haven't historically supported any QoS measures internally, though this is changing</a:t>
            </a:r>
          </a:p>
          <a:p>
            <a:pPr eaLnBrk="1" hangingPunct="1"/>
            <a:r>
              <a:rPr lang="en-US" smtClean="0"/>
              <a:t>Experimenting with QoS measures doesn't require a pricey Cisco router</a:t>
            </a:r>
          </a:p>
        </p:txBody>
      </p:sp>
      <p:sp>
        <p:nvSpPr>
          <p:cNvPr id="809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09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B6B2A76-4E90-4E3F-89B3-E500732A08F5}" type="slidenum">
              <a:rPr lang="en-US" smtClean="0">
                <a:latin typeface="Arial" charset="0"/>
              </a:rPr>
              <a:pPr/>
              <a:t>76</a:t>
            </a:fld>
            <a:endParaRPr lang="en-US" smtClean="0">
              <a:latin typeface="Arial"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hangingPunct="1"/>
            <a:r>
              <a:rPr lang="en-US" smtClean="0"/>
              <a:t>Residential QoS </a:t>
            </a:r>
          </a:p>
        </p:txBody>
      </p:sp>
      <p:sp>
        <p:nvSpPr>
          <p:cNvPr id="81923" name="Content Placeholder 2"/>
          <p:cNvSpPr>
            <a:spLocks noGrp="1"/>
          </p:cNvSpPr>
          <p:nvPr>
            <p:ph idx="1"/>
          </p:nvPr>
        </p:nvSpPr>
        <p:spPr/>
        <p:txBody>
          <a:bodyPr/>
          <a:lstStyle/>
          <a:p>
            <a:pPr eaLnBrk="1" hangingPunct="1"/>
            <a:r>
              <a:rPr lang="en-US" smtClean="0"/>
              <a:t>A Linux computer can configured as a gateway router to implement DiffServ </a:t>
            </a:r>
          </a:p>
        </p:txBody>
      </p:sp>
      <p:sp>
        <p:nvSpPr>
          <p:cNvPr id="819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19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04D6189-2F31-4AD5-8476-7C044C3535BB}" type="slidenum">
              <a:rPr lang="en-US" smtClean="0">
                <a:latin typeface="Arial" charset="0"/>
              </a:rPr>
              <a:pPr/>
              <a:t>77</a:t>
            </a:fld>
            <a:endParaRPr lang="en-US" smtClean="0">
              <a:latin typeface="Arial"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mtClean="0"/>
              <a:t>Dial-Tone Providers and QoS </a:t>
            </a:r>
          </a:p>
        </p:txBody>
      </p:sp>
      <p:sp>
        <p:nvSpPr>
          <p:cNvPr id="82947" name="Rectangle 3"/>
          <p:cNvSpPr>
            <a:spLocks noGrp="1" noChangeArrowheads="1"/>
          </p:cNvSpPr>
          <p:nvPr>
            <p:ph idx="1"/>
          </p:nvPr>
        </p:nvSpPr>
        <p:spPr/>
        <p:txBody>
          <a:bodyPr/>
          <a:lstStyle/>
          <a:p>
            <a:pPr eaLnBrk="1" hangingPunct="1"/>
            <a:r>
              <a:rPr lang="en-US" smtClean="0"/>
              <a:t>Some Internet service providers now offer telephone service via VOIP using broadband connections that they own</a:t>
            </a:r>
          </a:p>
          <a:p>
            <a:pPr eaLnBrk="1" hangingPunct="1"/>
            <a:r>
              <a:rPr lang="en-US" smtClean="0"/>
              <a:t>This service tends to be more expensive than that which comes from a third-party provider that doesn't own the last-mile data link</a:t>
            </a:r>
          </a:p>
          <a:p>
            <a:pPr eaLnBrk="1" hangingPunct="1"/>
            <a:r>
              <a:rPr lang="en-US" smtClean="0"/>
              <a:t>There's a greater likelihood that this type of service will have end-to-end QoS</a:t>
            </a:r>
          </a:p>
        </p:txBody>
      </p:sp>
      <p:sp>
        <p:nvSpPr>
          <p:cNvPr id="8294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294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64DB9A0-B095-481E-8CAC-A8770D6725E1}" type="slidenum">
              <a:rPr lang="en-US" smtClean="0">
                <a:latin typeface="Arial" charset="0"/>
              </a:rPr>
              <a:pPr/>
              <a:t>78</a:t>
            </a:fld>
            <a:endParaRPr lang="en-US" smtClean="0">
              <a:latin typeface="Arial"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hangingPunct="1"/>
            <a:r>
              <a:rPr lang="en-US" smtClean="0"/>
              <a:t>Dial-Tone Providers and QoS </a:t>
            </a:r>
          </a:p>
        </p:txBody>
      </p:sp>
      <p:sp>
        <p:nvSpPr>
          <p:cNvPr id="83971" name="Content Placeholder 2"/>
          <p:cNvSpPr>
            <a:spLocks noGrp="1"/>
          </p:cNvSpPr>
          <p:nvPr>
            <p:ph idx="1"/>
          </p:nvPr>
        </p:nvSpPr>
        <p:spPr/>
        <p:txBody>
          <a:bodyPr/>
          <a:lstStyle/>
          <a:p>
            <a:pPr eaLnBrk="1" hangingPunct="1"/>
            <a:r>
              <a:rPr lang="en-US" smtClean="0"/>
              <a:t>IP-Centrex is a way the telephone company can deliver dial-tone services to a PBX system or a group of IP phones with a VOIP gateway router </a:t>
            </a:r>
          </a:p>
          <a:p>
            <a:pPr eaLnBrk="1" hangingPunct="1"/>
            <a:r>
              <a:rPr lang="en-US" smtClean="0"/>
              <a:t>Dial-tone services are trunked from the phone company to the subscriber using IP-based packet streams </a:t>
            </a:r>
          </a:p>
          <a:p>
            <a:pPr eaLnBrk="1" hangingPunct="1"/>
            <a:r>
              <a:rPr lang="en-US" smtClean="0"/>
              <a:t>IP-Centrex offerings tend to be equipped with QoS</a:t>
            </a:r>
          </a:p>
        </p:txBody>
      </p:sp>
      <p:sp>
        <p:nvSpPr>
          <p:cNvPr id="839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39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DF31563-805A-456D-B530-AC6552CF0C5B}" type="slidenum">
              <a:rPr lang="en-US" smtClean="0">
                <a:latin typeface="Arial" charset="0"/>
              </a:rPr>
              <a:pPr/>
              <a:t>79</a:t>
            </a:fld>
            <a:endParaRPr lang="en-US"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MOS</a:t>
            </a:r>
          </a:p>
        </p:txBody>
      </p:sp>
      <p:sp>
        <p:nvSpPr>
          <p:cNvPr id="11267" name="Rectangle 3"/>
          <p:cNvSpPr>
            <a:spLocks noGrp="1" noChangeArrowheads="1"/>
          </p:cNvSpPr>
          <p:nvPr>
            <p:ph idx="1"/>
          </p:nvPr>
        </p:nvSpPr>
        <p:spPr/>
        <p:txBody>
          <a:bodyPr/>
          <a:lstStyle/>
          <a:p>
            <a:pPr eaLnBrk="1" hangingPunct="1"/>
            <a:r>
              <a:rPr lang="en-US" smtClean="0"/>
              <a:t>To measure the MOS place a series of test calls across each call path and then record the MOS opinions of each call </a:t>
            </a:r>
          </a:p>
          <a:p>
            <a:pPr eaLnBrk="1" hangingPunct="1"/>
            <a:r>
              <a:rPr lang="en-US" smtClean="0"/>
              <a:t>Do this before you replace your legacy links with VOIP</a:t>
            </a:r>
          </a:p>
          <a:p>
            <a:pPr eaLnBrk="1" hangingPunct="1"/>
            <a:r>
              <a:rPr lang="en-US" smtClean="0"/>
              <a:t>You can use the scores as a guide when selecting standards and equipment for the new VOIP system </a:t>
            </a:r>
          </a:p>
        </p:txBody>
      </p:sp>
      <p:sp>
        <p:nvSpPr>
          <p:cNvPr id="1126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126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5DF43B8-D684-4579-A40A-69D6058882DB}" type="slidenum">
              <a:rPr lang="en-US" smtClean="0">
                <a:latin typeface="Arial" charset="0"/>
              </a:rPr>
              <a:pPr/>
              <a:t>8</a:t>
            </a:fld>
            <a:endParaRPr lang="en-US" smtClean="0">
              <a:latin typeface="Arial"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mtClean="0"/>
              <a:t>Best Practices for QoS </a:t>
            </a:r>
          </a:p>
        </p:txBody>
      </p:sp>
      <p:sp>
        <p:nvSpPr>
          <p:cNvPr id="84995" name="Rectangle 3"/>
          <p:cNvSpPr>
            <a:spLocks noGrp="1" noChangeArrowheads="1"/>
          </p:cNvSpPr>
          <p:nvPr>
            <p:ph idx="1"/>
          </p:nvPr>
        </p:nvSpPr>
        <p:spPr/>
        <p:txBody>
          <a:bodyPr/>
          <a:lstStyle/>
          <a:p>
            <a:pPr eaLnBrk="1" hangingPunct="1"/>
            <a:r>
              <a:rPr lang="en-US" smtClean="0"/>
              <a:t>Best practice for QoS include</a:t>
            </a:r>
          </a:p>
          <a:p>
            <a:pPr lvl="1" eaLnBrk="1" hangingPunct="1"/>
            <a:r>
              <a:rPr lang="en-US" smtClean="0"/>
              <a:t>Selecting the right standards</a:t>
            </a:r>
          </a:p>
          <a:p>
            <a:pPr lvl="1" eaLnBrk="1" hangingPunct="1"/>
            <a:r>
              <a:rPr lang="en-US" smtClean="0"/>
              <a:t>Using multiple QoS standards that can complement one another, but don't overdo it</a:t>
            </a:r>
          </a:p>
          <a:p>
            <a:pPr lvl="1" eaLnBrk="1" hangingPunct="1"/>
            <a:r>
              <a:rPr lang="en-US" smtClean="0"/>
              <a:t>If the network traffic is more than 70% data to voice, use a packet prioritization technique like DiffServ or 802.1p</a:t>
            </a:r>
          </a:p>
          <a:p>
            <a:pPr lvl="1" eaLnBrk="1" hangingPunct="1"/>
            <a:r>
              <a:rPr lang="en-US" smtClean="0"/>
              <a:t>If the network is large, such as hundreds of voice nodes and relatively busy, use DiffServ</a:t>
            </a:r>
          </a:p>
        </p:txBody>
      </p:sp>
      <p:sp>
        <p:nvSpPr>
          <p:cNvPr id="8499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499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4F097D0-0469-4035-8343-8622CCFF246D}" type="slidenum">
              <a:rPr lang="en-US" smtClean="0">
                <a:latin typeface="Arial" charset="0"/>
              </a:rPr>
              <a:pPr/>
              <a:t>80</a:t>
            </a:fld>
            <a:endParaRPr lang="en-US" smtClean="0">
              <a:latin typeface="Arial"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smtClean="0"/>
              <a:t>Best Practices for QoS</a:t>
            </a:r>
          </a:p>
        </p:txBody>
      </p:sp>
      <p:sp>
        <p:nvSpPr>
          <p:cNvPr id="86019" name="Rectangle 3"/>
          <p:cNvSpPr>
            <a:spLocks noGrp="1" noChangeArrowheads="1"/>
          </p:cNvSpPr>
          <p:nvPr>
            <p:ph idx="1"/>
          </p:nvPr>
        </p:nvSpPr>
        <p:spPr/>
        <p:txBody>
          <a:bodyPr/>
          <a:lstStyle/>
          <a:p>
            <a:pPr lvl="1" eaLnBrk="1" hangingPunct="1"/>
            <a:r>
              <a:rPr lang="en-US" smtClean="0"/>
              <a:t>If the network is especially congested or very large use RSVP</a:t>
            </a:r>
          </a:p>
          <a:p>
            <a:pPr eaLnBrk="1" hangingPunct="1"/>
            <a:r>
              <a:rPr lang="en-US" smtClean="0"/>
              <a:t>Use the standards correctly</a:t>
            </a:r>
          </a:p>
          <a:p>
            <a:pPr lvl="1" eaLnBrk="1" hangingPunct="1"/>
            <a:r>
              <a:rPr lang="en-US" smtClean="0"/>
              <a:t>In DiffServ setups, classify IP voice traffic as EF - Expedited Forwarding</a:t>
            </a:r>
          </a:p>
          <a:p>
            <a:pPr lvl="1" eaLnBrk="1" hangingPunct="1"/>
            <a:r>
              <a:rPr lang="en-US" smtClean="0"/>
              <a:t>In 802.1p setups, classify IP voice traffic using IP precedence tag 5</a:t>
            </a:r>
          </a:p>
        </p:txBody>
      </p:sp>
      <p:sp>
        <p:nvSpPr>
          <p:cNvPr id="8602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602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62F1D2C-E33D-4F01-9EF9-6EBCAEF84123}" type="slidenum">
              <a:rPr lang="en-US" smtClean="0">
                <a:latin typeface="Arial" charset="0"/>
              </a:rPr>
              <a:pPr/>
              <a:t>81</a:t>
            </a:fld>
            <a:endParaRPr lang="en-US" smtClean="0">
              <a:latin typeface="Arial"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smtClean="0"/>
              <a:t>Best Practices for QoS</a:t>
            </a:r>
          </a:p>
        </p:txBody>
      </p:sp>
      <p:sp>
        <p:nvSpPr>
          <p:cNvPr id="87043" name="Rectangle 3"/>
          <p:cNvSpPr>
            <a:spLocks noGrp="1" noChangeArrowheads="1"/>
          </p:cNvSpPr>
          <p:nvPr>
            <p:ph idx="1"/>
          </p:nvPr>
        </p:nvSpPr>
        <p:spPr/>
        <p:txBody>
          <a:bodyPr/>
          <a:lstStyle/>
          <a:p>
            <a:pPr eaLnBrk="1" hangingPunct="1"/>
            <a:r>
              <a:rPr lang="en-US" smtClean="0"/>
              <a:t>Build the network to favor VOIP</a:t>
            </a:r>
          </a:p>
          <a:p>
            <a:pPr lvl="1" eaLnBrk="1" hangingPunct="1"/>
            <a:r>
              <a:rPr lang="en-US" smtClean="0"/>
              <a:t>Use 802.1q VLAN, and establish one or more separate VLANs for IP phones and VOIP servers</a:t>
            </a:r>
          </a:p>
          <a:p>
            <a:pPr lvl="1" eaLnBrk="1" hangingPunct="1"/>
            <a:r>
              <a:rPr lang="en-US" smtClean="0"/>
              <a:t>To be on the safe side, assume every data link will need an additional 20 to 30 percent overhead bandwidth for call-signaling and routing protocols aside from that normally used by the voice traffic itself</a:t>
            </a:r>
          </a:p>
        </p:txBody>
      </p:sp>
      <p:sp>
        <p:nvSpPr>
          <p:cNvPr id="870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704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D195A38-F6E1-4F3C-A1A8-170875A102BA}" type="slidenum">
              <a:rPr lang="en-US" smtClean="0">
                <a:latin typeface="Arial" charset="0"/>
              </a:rPr>
              <a:pPr/>
              <a:t>82</a:t>
            </a:fld>
            <a:endParaRPr lang="en-US" smtClean="0">
              <a:latin typeface="Arial"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pPr eaLnBrk="1" hangingPunct="1"/>
            <a:r>
              <a:rPr lang="en-US" smtClean="0"/>
              <a:t>Best Practices for QoS</a:t>
            </a:r>
          </a:p>
        </p:txBody>
      </p:sp>
      <p:sp>
        <p:nvSpPr>
          <p:cNvPr id="88067" name="Content Placeholder 2"/>
          <p:cNvSpPr>
            <a:spLocks noGrp="1"/>
          </p:cNvSpPr>
          <p:nvPr>
            <p:ph idx="1"/>
          </p:nvPr>
        </p:nvSpPr>
        <p:spPr/>
        <p:txBody>
          <a:bodyPr/>
          <a:lstStyle/>
          <a:p>
            <a:pPr lvl="1" eaLnBrk="1" hangingPunct="1"/>
            <a:r>
              <a:rPr lang="en-US" smtClean="0"/>
              <a:t>If you are able to manage queuing on your IP routers, use low-latency queuing</a:t>
            </a:r>
          </a:p>
          <a:p>
            <a:pPr lvl="1" eaLnBrk="1" hangingPunct="1"/>
            <a:r>
              <a:rPr lang="en-US" smtClean="0"/>
              <a:t>Use network links with faster speeds</a:t>
            </a:r>
          </a:p>
          <a:p>
            <a:pPr lvl="1" eaLnBrk="1" hangingPunct="1"/>
            <a:r>
              <a:rPr lang="en-US" smtClean="0"/>
              <a:t>Adding capacity is an acceptable, albeit inelegant and sometimes noneconomical, way of solving QoS issues</a:t>
            </a:r>
          </a:p>
          <a:p>
            <a:pPr lvl="1" eaLnBrk="1" hangingPunct="1"/>
            <a:r>
              <a:rPr lang="en-US" smtClean="0"/>
              <a:t>Don't use slow links at all</a:t>
            </a:r>
          </a:p>
          <a:p>
            <a:pPr lvl="1" eaLnBrk="1" hangingPunct="1"/>
            <a:r>
              <a:rPr lang="en-US" smtClean="0"/>
              <a:t>Don't use wireless Ethernet for large workgroups of VOIP users</a:t>
            </a:r>
          </a:p>
        </p:txBody>
      </p:sp>
      <p:sp>
        <p:nvSpPr>
          <p:cNvPr id="880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80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94AC68E-5CC8-4610-9FDE-98EBE8B40139}" type="slidenum">
              <a:rPr lang="en-US" smtClean="0">
                <a:latin typeface="Arial" charset="0"/>
              </a:rPr>
              <a:pPr/>
              <a:t>83</a:t>
            </a:fld>
            <a:endParaRPr lang="en-US" smtClean="0">
              <a:latin typeface="Arial"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pPr eaLnBrk="1" hangingPunct="1"/>
            <a:r>
              <a:rPr lang="en-US" smtClean="0"/>
              <a:t>Best Practices for QoS</a:t>
            </a:r>
          </a:p>
        </p:txBody>
      </p:sp>
      <p:sp>
        <p:nvSpPr>
          <p:cNvPr id="89091" name="Content Placeholder 2"/>
          <p:cNvSpPr>
            <a:spLocks noGrp="1"/>
          </p:cNvSpPr>
          <p:nvPr>
            <p:ph idx="1"/>
          </p:nvPr>
        </p:nvSpPr>
        <p:spPr/>
        <p:txBody>
          <a:bodyPr/>
          <a:lstStyle/>
          <a:p>
            <a:pPr lvl="1" eaLnBrk="1" hangingPunct="1"/>
            <a:r>
              <a:rPr lang="en-US" smtClean="0"/>
              <a:t>Avoid running VOIP sessions through a VPN unless absolutely necessary, as VPNs have a lot of overhead</a:t>
            </a:r>
          </a:p>
          <a:p>
            <a:pPr lvl="1" eaLnBrk="1" hangingPunct="1"/>
            <a:r>
              <a:rPr lang="en-US" smtClean="0"/>
              <a:t>Use digital PRI circuits or IP based trunks rather than analog POTS or Centrex trunks to connect to the phone company as this can lessen the amount of digital/analog conversion and subsequent latency</a:t>
            </a:r>
          </a:p>
        </p:txBody>
      </p:sp>
      <p:sp>
        <p:nvSpPr>
          <p:cNvPr id="890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90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81C7F06-EED6-43BF-94D4-AD39D4881B26}" type="slidenum">
              <a:rPr lang="en-US" smtClean="0">
                <a:latin typeface="Arial" charset="0"/>
              </a:rPr>
              <a:pPr/>
              <a:t>84</a:t>
            </a:fld>
            <a:endParaRPr lang="en-US" smtClean="0">
              <a:latin typeface="Arial"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smtClean="0"/>
              <a:t>Best Practices for QoS</a:t>
            </a:r>
          </a:p>
        </p:txBody>
      </p:sp>
      <p:sp>
        <p:nvSpPr>
          <p:cNvPr id="90115" name="Rectangle 3"/>
          <p:cNvSpPr>
            <a:spLocks noGrp="1" noChangeArrowheads="1"/>
          </p:cNvSpPr>
          <p:nvPr>
            <p:ph idx="1"/>
          </p:nvPr>
        </p:nvSpPr>
        <p:spPr/>
        <p:txBody>
          <a:bodyPr/>
          <a:lstStyle/>
          <a:p>
            <a:pPr eaLnBrk="1" hangingPunct="1"/>
            <a:r>
              <a:rPr lang="en-US" smtClean="0"/>
              <a:t>Use voice coding techniques that enhance QoS</a:t>
            </a:r>
          </a:p>
          <a:p>
            <a:pPr lvl="1" eaLnBrk="1" hangingPunct="1"/>
            <a:r>
              <a:rPr lang="en-US" smtClean="0"/>
              <a:t>Use the G.711 codec as often as possible</a:t>
            </a:r>
          </a:p>
          <a:p>
            <a:pPr lvl="1" eaLnBrk="1" hangingPunct="1"/>
            <a:r>
              <a:rPr lang="en-US" smtClean="0"/>
              <a:t>It is the most resilient waveform codec with a negligible packaging delay</a:t>
            </a:r>
          </a:p>
          <a:p>
            <a:pPr lvl="1" eaLnBrk="1" hangingPunct="1"/>
            <a:r>
              <a:rPr lang="en-US" smtClean="0"/>
              <a:t>Some codecs offer packet loss concealment</a:t>
            </a:r>
          </a:p>
          <a:p>
            <a:pPr lvl="1" eaLnBrk="1" hangingPunct="1"/>
            <a:r>
              <a:rPr lang="en-US" smtClean="0"/>
              <a:t>Use them to decrease perceived quality problems related to packet loss, but use them sparingly, as they can create latency</a:t>
            </a:r>
          </a:p>
        </p:txBody>
      </p:sp>
      <p:sp>
        <p:nvSpPr>
          <p:cNvPr id="9011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011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10D7B21-BF1D-4443-B7DD-E6648CBC3615}" type="slidenum">
              <a:rPr lang="en-US" smtClean="0">
                <a:latin typeface="Arial" charset="0"/>
              </a:rPr>
              <a:pPr/>
              <a:t>85</a:t>
            </a:fld>
            <a:endParaRPr lang="en-US" smtClean="0">
              <a:latin typeface="Arial"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eaLnBrk="1" hangingPunct="1"/>
            <a:r>
              <a:rPr lang="en-US" smtClean="0"/>
              <a:t>Best Practices for QoS</a:t>
            </a:r>
          </a:p>
        </p:txBody>
      </p:sp>
      <p:sp>
        <p:nvSpPr>
          <p:cNvPr id="91139" name="Content Placeholder 2"/>
          <p:cNvSpPr>
            <a:spLocks noGrp="1"/>
          </p:cNvSpPr>
          <p:nvPr>
            <p:ph idx="1"/>
          </p:nvPr>
        </p:nvSpPr>
        <p:spPr/>
        <p:txBody>
          <a:bodyPr/>
          <a:lstStyle/>
          <a:p>
            <a:pPr lvl="1" eaLnBrk="1" hangingPunct="1"/>
            <a:r>
              <a:rPr lang="en-US" smtClean="0"/>
              <a:t>To minimize latency, decrease the packet interval</a:t>
            </a:r>
          </a:p>
          <a:p>
            <a:pPr lvl="1" eaLnBrk="1" hangingPunct="1"/>
            <a:r>
              <a:rPr lang="en-US" smtClean="0"/>
              <a:t>Intervals can go as short as 10 ms, but 20 is typical</a:t>
            </a:r>
          </a:p>
          <a:p>
            <a:pPr lvl="1" eaLnBrk="1" hangingPunct="1"/>
            <a:r>
              <a:rPr lang="en-US" smtClean="0"/>
              <a:t>Decrease the use of jitter buffers by avoiding features like PLC, if possible</a:t>
            </a:r>
          </a:p>
          <a:p>
            <a:pPr lvl="1" eaLnBrk="1" hangingPunct="1"/>
            <a:r>
              <a:rPr lang="en-US" smtClean="0"/>
              <a:t>Avoid transcoding if possible</a:t>
            </a:r>
          </a:p>
          <a:p>
            <a:pPr lvl="1" eaLnBrk="1" hangingPunct="1"/>
            <a:r>
              <a:rPr lang="en-US" smtClean="0"/>
              <a:t>If absolutely necessary, use IP endpoints and VOIP servers that support wireless codecs such as GSM</a:t>
            </a:r>
          </a:p>
        </p:txBody>
      </p:sp>
      <p:sp>
        <p:nvSpPr>
          <p:cNvPr id="911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11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40B0EE6-6536-43F8-8E8E-0B727D9D4125}" type="slidenum">
              <a:rPr lang="en-US" smtClean="0">
                <a:latin typeface="Arial" charset="0"/>
              </a:rPr>
              <a:pPr/>
              <a:t>86</a:t>
            </a:fld>
            <a:endParaRPr lang="en-US" smtClean="0">
              <a:latin typeface="Arial"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smtClean="0"/>
              <a:t>Best Practices for QoS</a:t>
            </a:r>
          </a:p>
        </p:txBody>
      </p:sp>
      <p:sp>
        <p:nvSpPr>
          <p:cNvPr id="92163" name="Rectangle 3"/>
          <p:cNvSpPr>
            <a:spLocks noGrp="1" noChangeArrowheads="1"/>
          </p:cNvSpPr>
          <p:nvPr>
            <p:ph idx="1"/>
          </p:nvPr>
        </p:nvSpPr>
        <p:spPr/>
        <p:txBody>
          <a:bodyPr/>
          <a:lstStyle/>
          <a:p>
            <a:pPr lvl="1" eaLnBrk="1" hangingPunct="1"/>
            <a:r>
              <a:rPr lang="en-US" smtClean="0"/>
              <a:t>If echo is a problem, use codecs that support echo cancellation</a:t>
            </a:r>
          </a:p>
          <a:p>
            <a:pPr eaLnBrk="1" hangingPunct="1"/>
            <a:r>
              <a:rPr lang="en-US" smtClean="0"/>
              <a:t>Watch network utilization rates</a:t>
            </a:r>
          </a:p>
          <a:p>
            <a:pPr lvl="1" eaLnBrk="1" hangingPunct="1"/>
            <a:r>
              <a:rPr lang="en-US" smtClean="0"/>
              <a:t>Keep total packet loss on each Ethernet segment below 1%</a:t>
            </a:r>
          </a:p>
          <a:p>
            <a:pPr lvl="1" eaLnBrk="1" hangingPunct="1"/>
            <a:r>
              <a:rPr lang="en-US" smtClean="0"/>
              <a:t>Keep packet loss on T1s and other point-to-point connections at 0%</a:t>
            </a:r>
          </a:p>
        </p:txBody>
      </p:sp>
      <p:sp>
        <p:nvSpPr>
          <p:cNvPr id="921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216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735E893-AA1C-4DA5-BB43-D91922DE99BB}" type="slidenum">
              <a:rPr lang="en-US" smtClean="0">
                <a:latin typeface="Arial" charset="0"/>
              </a:rPr>
              <a:pPr/>
              <a:t>87</a:t>
            </a:fld>
            <a:endParaRPr lang="en-US" smtClean="0">
              <a:latin typeface="Arial"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pPr eaLnBrk="1" hangingPunct="1"/>
            <a:r>
              <a:rPr lang="en-US" smtClean="0"/>
              <a:t>Best Practices for QoS</a:t>
            </a:r>
          </a:p>
        </p:txBody>
      </p:sp>
      <p:sp>
        <p:nvSpPr>
          <p:cNvPr id="93187" name="Content Placeholder 2"/>
          <p:cNvSpPr>
            <a:spLocks noGrp="1"/>
          </p:cNvSpPr>
          <p:nvPr>
            <p:ph idx="1"/>
          </p:nvPr>
        </p:nvSpPr>
        <p:spPr/>
        <p:txBody>
          <a:bodyPr/>
          <a:lstStyle/>
          <a:p>
            <a:pPr lvl="1" eaLnBrk="1" hangingPunct="1"/>
            <a:r>
              <a:rPr lang="en-US" smtClean="0"/>
              <a:t>Keep packet loss and jitter on frame-relay connections, VPNs, and other network clouds as low as possible</a:t>
            </a:r>
          </a:p>
          <a:p>
            <a:pPr lvl="1" eaLnBrk="1" hangingPunct="1"/>
            <a:r>
              <a:rPr lang="en-US" smtClean="0"/>
              <a:t>Negotiate an SLA with the service provider to enforce this</a:t>
            </a:r>
          </a:p>
        </p:txBody>
      </p:sp>
      <p:sp>
        <p:nvSpPr>
          <p:cNvPr id="931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31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785F783-367C-454B-9C51-290984F7BFFE}" type="slidenum">
              <a:rPr lang="en-US" smtClean="0">
                <a:latin typeface="Arial" charset="0"/>
              </a:rPr>
              <a:pPr/>
              <a:t>88</a:t>
            </a:fld>
            <a:endParaRPr lang="en-US" smtClean="0">
              <a:latin typeface="Arial"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pPr eaLnBrk="1" hangingPunct="1"/>
            <a:r>
              <a:rPr lang="en-US" smtClean="0"/>
              <a:t>Best Practices for QoS</a:t>
            </a:r>
          </a:p>
        </p:txBody>
      </p:sp>
      <p:sp>
        <p:nvSpPr>
          <p:cNvPr id="94211" name="Content Placeholder 2"/>
          <p:cNvSpPr>
            <a:spLocks noGrp="1"/>
          </p:cNvSpPr>
          <p:nvPr>
            <p:ph idx="1"/>
          </p:nvPr>
        </p:nvSpPr>
        <p:spPr/>
        <p:txBody>
          <a:bodyPr/>
          <a:lstStyle/>
          <a:p>
            <a:pPr eaLnBrk="1" hangingPunct="1"/>
            <a:r>
              <a:rPr lang="en-US" smtClean="0"/>
              <a:t>Establish a service-level agreement</a:t>
            </a:r>
          </a:p>
          <a:p>
            <a:pPr lvl="1" eaLnBrk="1" hangingPunct="1"/>
            <a:r>
              <a:rPr lang="en-US" smtClean="0"/>
              <a:t>Before building the VOIP system, determine the MOS rating of all call paths on the current system</a:t>
            </a:r>
          </a:p>
          <a:p>
            <a:pPr lvl="1" eaLnBrk="1" hangingPunct="1"/>
            <a:r>
              <a:rPr lang="en-US" smtClean="0"/>
              <a:t>Use these scores as a minimum effort when selecting standards and equipment for your new VOIP system</a:t>
            </a:r>
          </a:p>
        </p:txBody>
      </p:sp>
      <p:sp>
        <p:nvSpPr>
          <p:cNvPr id="942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42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E9BFD75-3EDC-4710-BEBE-8C364A1A365D}" type="slidenum">
              <a:rPr lang="en-US" smtClean="0">
                <a:latin typeface="Arial" charset="0"/>
              </a:rPr>
              <a:pPr/>
              <a:t>89</a:t>
            </a:fld>
            <a:endParaRPr lang="en-US"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Noise </a:t>
            </a:r>
          </a:p>
        </p:txBody>
      </p:sp>
      <p:sp>
        <p:nvSpPr>
          <p:cNvPr id="12291" name="Rectangle 3"/>
          <p:cNvSpPr>
            <a:spLocks noGrp="1" noChangeArrowheads="1"/>
          </p:cNvSpPr>
          <p:nvPr>
            <p:ph idx="1"/>
          </p:nvPr>
        </p:nvSpPr>
        <p:spPr/>
        <p:txBody>
          <a:bodyPr/>
          <a:lstStyle/>
          <a:p>
            <a:pPr eaLnBrk="1" hangingPunct="1"/>
            <a:r>
              <a:rPr lang="en-US" smtClean="0"/>
              <a:t>VOIP introduces new kinds of noise </a:t>
            </a:r>
          </a:p>
          <a:p>
            <a:pPr eaLnBrk="1" hangingPunct="1"/>
            <a:r>
              <a:rPr lang="en-US" smtClean="0"/>
              <a:t>Background noise and signal interference </a:t>
            </a:r>
          </a:p>
          <a:p>
            <a:pPr eaLnBrk="1" hangingPunct="1"/>
            <a:r>
              <a:rPr lang="en-US" smtClean="0"/>
              <a:t>Transcoding distortions that occur when the lossiness of a particular codec is compounded by the lossiness of a second codec </a:t>
            </a:r>
          </a:p>
          <a:p>
            <a:pPr eaLnBrk="1" hangingPunct="1"/>
            <a:r>
              <a:rPr lang="en-US" smtClean="0"/>
              <a:t>The resulting signal may sound robotic or machine-like </a:t>
            </a:r>
          </a:p>
        </p:txBody>
      </p:sp>
      <p:sp>
        <p:nvSpPr>
          <p:cNvPr id="1229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229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EB3FA47-9670-46B4-B856-4339231E09AF}" type="slidenum">
              <a:rPr lang="en-US" smtClean="0">
                <a:latin typeface="Arial" charset="0"/>
              </a:rPr>
              <a:pPr/>
              <a:t>9</a:t>
            </a:fld>
            <a:endParaRPr lang="en-US" smtClean="0">
              <a:latin typeface="Arial"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pPr eaLnBrk="1" hangingPunct="1"/>
            <a:r>
              <a:rPr lang="en-US" smtClean="0"/>
              <a:t>Best Practices for QoS</a:t>
            </a:r>
          </a:p>
        </p:txBody>
      </p:sp>
      <p:sp>
        <p:nvSpPr>
          <p:cNvPr id="95235" name="Content Placeholder 2"/>
          <p:cNvSpPr>
            <a:spLocks noGrp="1"/>
          </p:cNvSpPr>
          <p:nvPr>
            <p:ph idx="1"/>
          </p:nvPr>
        </p:nvSpPr>
        <p:spPr/>
        <p:txBody>
          <a:bodyPr/>
          <a:lstStyle/>
          <a:p>
            <a:pPr lvl="1" eaLnBrk="1" hangingPunct="1"/>
            <a:r>
              <a:rPr lang="en-US" dirty="0" smtClean="0"/>
              <a:t>After the implementation, particularly in large corporate or carrier-class networks, establish an SLA between you and your users that provides an MOS expectation for every call path</a:t>
            </a:r>
          </a:p>
          <a:p>
            <a:pPr lvl="1" eaLnBrk="1" hangingPunct="1"/>
            <a:r>
              <a:rPr lang="en-US" dirty="0" smtClean="0"/>
              <a:t>Use this SLA and associated MOS scores as a metric to show your success</a:t>
            </a:r>
          </a:p>
        </p:txBody>
      </p:sp>
      <p:sp>
        <p:nvSpPr>
          <p:cNvPr id="952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52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78193BD-2D98-43C5-A80C-D72FBCDC6CE8}" type="slidenum">
              <a:rPr lang="en-US" smtClean="0">
                <a:latin typeface="Arial" charset="0"/>
              </a:rPr>
              <a:pPr/>
              <a:t>90</a:t>
            </a:fld>
            <a:endParaRPr lang="en-US"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ipps">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Chipps</Template>
  <TotalTime>2734</TotalTime>
  <Words>4512</Words>
  <Application>Microsoft Office PowerPoint</Application>
  <PresentationFormat>On-screen Show (4:3)</PresentationFormat>
  <Paragraphs>529</Paragraphs>
  <Slides>90</Slides>
  <Notes>0</Notes>
  <HiddenSlides>0</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Chipps</vt:lpstr>
      <vt:lpstr>NETW-250 QoS For VOIP Last Update 2012.09.29 1.0.0</vt:lpstr>
      <vt:lpstr>QoS Past and Present </vt:lpstr>
      <vt:lpstr>QoS Past and Present</vt:lpstr>
      <vt:lpstr>QoS Past and Present</vt:lpstr>
      <vt:lpstr>Call Quality Scoring </vt:lpstr>
      <vt:lpstr>Call Quality Scoring</vt:lpstr>
      <vt:lpstr>Call Quality Scoring</vt:lpstr>
      <vt:lpstr>MOS</vt:lpstr>
      <vt:lpstr>Noise </vt:lpstr>
      <vt:lpstr>Distortion</vt:lpstr>
      <vt:lpstr>QoS is Two Things </vt:lpstr>
      <vt:lpstr>QoS is Two Things</vt:lpstr>
      <vt:lpstr>Is QoS Really Needed</vt:lpstr>
      <vt:lpstr>Is QoS Really Needed</vt:lpstr>
      <vt:lpstr>Is QoS Really Needed</vt:lpstr>
      <vt:lpstr>QoS</vt:lpstr>
      <vt:lpstr>QoS</vt:lpstr>
      <vt:lpstr>QoS</vt:lpstr>
      <vt:lpstr>Latency Packet Loss Jitter </vt:lpstr>
      <vt:lpstr>Latency</vt:lpstr>
      <vt:lpstr>Latency</vt:lpstr>
      <vt:lpstr>Latency</vt:lpstr>
      <vt:lpstr>Latency</vt:lpstr>
      <vt:lpstr>Latency</vt:lpstr>
      <vt:lpstr>Latency</vt:lpstr>
      <vt:lpstr>Latency</vt:lpstr>
      <vt:lpstr>Packet Loss</vt:lpstr>
      <vt:lpstr>Packet Loss</vt:lpstr>
      <vt:lpstr>Packet Loss</vt:lpstr>
      <vt:lpstr>Jitter</vt:lpstr>
      <vt:lpstr>Jitter</vt:lpstr>
      <vt:lpstr>Jitter</vt:lpstr>
      <vt:lpstr>Echo</vt:lpstr>
      <vt:lpstr>Echo</vt:lpstr>
      <vt:lpstr>Echo</vt:lpstr>
      <vt:lpstr>Echo</vt:lpstr>
      <vt:lpstr>Class of Service</vt:lpstr>
      <vt:lpstr>Class of Service</vt:lpstr>
      <vt:lpstr>802.1p</vt:lpstr>
      <vt:lpstr>802.1p</vt:lpstr>
      <vt:lpstr>802.1p</vt:lpstr>
      <vt:lpstr>802.1p Frame Tagging Method</vt:lpstr>
      <vt:lpstr>DiffServ</vt:lpstr>
      <vt:lpstr>DiffServ</vt:lpstr>
      <vt:lpstr>DiffServ</vt:lpstr>
      <vt:lpstr>Policy Servers </vt:lpstr>
      <vt:lpstr>DiffServ Code Points Classes</vt:lpstr>
      <vt:lpstr>DiffServ Code Points Classes</vt:lpstr>
      <vt:lpstr>DiffServ Code Points Classes</vt:lpstr>
      <vt:lpstr>DiffServ CoS Process </vt:lpstr>
      <vt:lpstr>DiffServ CoS Process</vt:lpstr>
      <vt:lpstr>DiffServ CoS Process</vt:lpstr>
      <vt:lpstr>DiffServ CoS Process</vt:lpstr>
      <vt:lpstr>DiffServ CoS Process</vt:lpstr>
      <vt:lpstr>CoS Over VLAN Trunks </vt:lpstr>
      <vt:lpstr>CoS Over VLAN Trunks</vt:lpstr>
      <vt:lpstr>CoS Over VLAN Trunks</vt:lpstr>
      <vt:lpstr>Intserv and RSVP </vt:lpstr>
      <vt:lpstr>Intserv and RSVP </vt:lpstr>
      <vt:lpstr>Intserv and RSVP </vt:lpstr>
      <vt:lpstr>Intserv and RSVP </vt:lpstr>
      <vt:lpstr>Intserv and RSVP</vt:lpstr>
      <vt:lpstr>Intserv and RSVP </vt:lpstr>
      <vt:lpstr>Intserv and RSVP</vt:lpstr>
      <vt:lpstr>Controlled Loads</vt:lpstr>
      <vt:lpstr>Controlled Loads</vt:lpstr>
      <vt:lpstr>Controlled Loads</vt:lpstr>
      <vt:lpstr>Controlled Loads</vt:lpstr>
      <vt:lpstr>Controlled Loads</vt:lpstr>
      <vt:lpstr>MPLS </vt:lpstr>
      <vt:lpstr>MPLS</vt:lpstr>
      <vt:lpstr>MPLS</vt:lpstr>
      <vt:lpstr>MPLS</vt:lpstr>
      <vt:lpstr>MPLS</vt:lpstr>
      <vt:lpstr>Residential QoS </vt:lpstr>
      <vt:lpstr>Residential QoS </vt:lpstr>
      <vt:lpstr>Residential QoS </vt:lpstr>
      <vt:lpstr>Dial-Tone Providers and QoS </vt:lpstr>
      <vt:lpstr>Dial-Tone Providers and QoS </vt:lpstr>
      <vt:lpstr>Best Practices for QoS </vt:lpstr>
      <vt:lpstr>Best Practices for QoS</vt:lpstr>
      <vt:lpstr>Best Practices for QoS</vt:lpstr>
      <vt:lpstr>Best Practices for QoS</vt:lpstr>
      <vt:lpstr>Best Practices for QoS</vt:lpstr>
      <vt:lpstr>Best Practices for QoS</vt:lpstr>
      <vt:lpstr>Best Practices for QoS</vt:lpstr>
      <vt:lpstr>Best Practices for QoS</vt:lpstr>
      <vt:lpstr>Best Practices for QoS</vt:lpstr>
      <vt:lpstr>Best Practices for QoS</vt:lpstr>
      <vt:lpstr>Best Practices for QoS</vt:lpstr>
    </vt:vector>
  </TitlesOfParts>
  <Company>Devry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QoS in VOIP</dc:title>
  <dc:creator>Kenneth M. Chipps Ph.D.</dc:creator>
  <cp:lastModifiedBy>Kenneth M. Chipps Ph.D.</cp:lastModifiedBy>
  <cp:revision>64</cp:revision>
  <dcterms:created xsi:type="dcterms:W3CDTF">2007-09-07T21:54:12Z</dcterms:created>
  <dcterms:modified xsi:type="dcterms:W3CDTF">2013-04-02T03:37:49Z</dcterms:modified>
</cp:coreProperties>
</file>