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8"/>
  </p:notesMasterIdLst>
  <p:sldIdLst>
    <p:sldId id="275" r:id="rId2"/>
    <p:sldId id="257" r:id="rId3"/>
    <p:sldId id="300" r:id="rId4"/>
    <p:sldId id="318" r:id="rId5"/>
    <p:sldId id="307" r:id="rId6"/>
    <p:sldId id="303" r:id="rId7"/>
    <p:sldId id="309" r:id="rId8"/>
    <p:sldId id="305" r:id="rId9"/>
    <p:sldId id="393" r:id="rId10"/>
    <p:sldId id="328" r:id="rId11"/>
    <p:sldId id="330" r:id="rId12"/>
    <p:sldId id="329"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85" r:id="rId27"/>
    <p:sldId id="386" r:id="rId28"/>
    <p:sldId id="387" r:id="rId29"/>
    <p:sldId id="345" r:id="rId30"/>
    <p:sldId id="346" r:id="rId31"/>
    <p:sldId id="347" r:id="rId32"/>
    <p:sldId id="382" r:id="rId33"/>
    <p:sldId id="348" r:id="rId34"/>
    <p:sldId id="376" r:id="rId35"/>
    <p:sldId id="378" r:id="rId36"/>
    <p:sldId id="380" r:id="rId37"/>
    <p:sldId id="388" r:id="rId38"/>
    <p:sldId id="383" r:id="rId39"/>
    <p:sldId id="377" r:id="rId40"/>
    <p:sldId id="357" r:id="rId41"/>
    <p:sldId id="358" r:id="rId42"/>
    <p:sldId id="389" r:id="rId43"/>
    <p:sldId id="359" r:id="rId44"/>
    <p:sldId id="360" r:id="rId45"/>
    <p:sldId id="361" r:id="rId46"/>
    <p:sldId id="362" r:id="rId47"/>
    <p:sldId id="384" r:id="rId48"/>
    <p:sldId id="369" r:id="rId49"/>
    <p:sldId id="344" r:id="rId50"/>
    <p:sldId id="266" r:id="rId51"/>
    <p:sldId id="390" r:id="rId52"/>
    <p:sldId id="391" r:id="rId53"/>
    <p:sldId id="392" r:id="rId54"/>
    <p:sldId id="394" r:id="rId55"/>
    <p:sldId id="395" r:id="rId56"/>
    <p:sldId id="396"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52" d="100"/>
          <a:sy n="52" d="100"/>
        </p:scale>
        <p:origin x="-1404" y="-102"/>
      </p:cViewPr>
      <p:guideLst>
        <p:guide orient="horz" pos="2160"/>
        <p:guide pos="2880"/>
      </p:guideLst>
    </p:cSldViewPr>
  </p:slideViewPr>
  <p:outlineViewPr>
    <p:cViewPr>
      <p:scale>
        <a:sx n="33" d="100"/>
        <a:sy n="33" d="100"/>
      </p:scale>
      <p:origin x="0" y="301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CBE98C43-A356-4CAC-878D-30724D2D5D6B}" type="datetimeFigureOut">
              <a:rPr lang="en-US"/>
              <a:pPr>
                <a:defRPr/>
              </a:pPr>
              <a:t>11/15/2012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12CBCB8B-75A2-4EEE-ADF6-1D95BF9C7DD3}" type="slidenum">
              <a:rPr lang="en-US"/>
              <a:pPr>
                <a:defRPr/>
              </a:pPr>
              <a:t>‹#›</a:t>
            </a:fld>
            <a:endParaRPr lang="en-US" dirty="0"/>
          </a:p>
        </p:txBody>
      </p:sp>
    </p:spTree>
    <p:extLst>
      <p:ext uri="{BB962C8B-B14F-4D97-AF65-F5344CB8AC3E}">
        <p14:creationId xmlns:p14="http://schemas.microsoft.com/office/powerpoint/2010/main" val="186323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590800" y="6245225"/>
            <a:ext cx="3962400" cy="476250"/>
          </a:xfrm>
        </p:spPr>
        <p:txBody>
          <a:bodyPr/>
          <a:lstStyle>
            <a:lvl1pPr>
              <a:defRPr sz="1400"/>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15C0036-D763-4FEE-94A6-4B8A18C8E6E2}" type="slidenum">
              <a:rPr lang="en-US"/>
              <a:pPr>
                <a:defRPr/>
              </a:pPr>
              <a:t>‹#›</a:t>
            </a:fld>
            <a:endParaRPr lang="en-US" dirty="0"/>
          </a:p>
        </p:txBody>
      </p:sp>
    </p:spTree>
    <p:extLst>
      <p:ext uri="{BB962C8B-B14F-4D97-AF65-F5344CB8AC3E}">
        <p14:creationId xmlns:p14="http://schemas.microsoft.com/office/powerpoint/2010/main" val="3106639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3D0BF5A1-8922-4038-94B9-A470E6A99C80}" type="slidenum">
              <a:rPr lang="en-US"/>
              <a:pPr>
                <a:defRPr/>
              </a:pPr>
              <a:t>‹#›</a:t>
            </a:fld>
            <a:endParaRPr lang="en-US" dirty="0"/>
          </a:p>
        </p:txBody>
      </p:sp>
    </p:spTree>
    <p:extLst>
      <p:ext uri="{BB962C8B-B14F-4D97-AF65-F5344CB8AC3E}">
        <p14:creationId xmlns:p14="http://schemas.microsoft.com/office/powerpoint/2010/main" val="160650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0A839941-3140-40B8-8B35-B9B5D7CAE131}" type="slidenum">
              <a:rPr lang="en-US"/>
              <a:pPr>
                <a:defRPr/>
              </a:pPr>
              <a:t>‹#›</a:t>
            </a:fld>
            <a:endParaRPr lang="en-US" dirty="0"/>
          </a:p>
        </p:txBody>
      </p:sp>
    </p:spTree>
    <p:extLst>
      <p:ext uri="{BB962C8B-B14F-4D97-AF65-F5344CB8AC3E}">
        <p14:creationId xmlns:p14="http://schemas.microsoft.com/office/powerpoint/2010/main" val="392271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5296637F-6DC6-4D25-A75B-1A12148BE8A5}" type="slidenum">
              <a:rPr lang="en-US"/>
              <a:pPr>
                <a:defRPr/>
              </a:pPr>
              <a:t>‹#›</a:t>
            </a:fld>
            <a:endParaRPr lang="en-US" dirty="0"/>
          </a:p>
        </p:txBody>
      </p:sp>
    </p:spTree>
    <p:extLst>
      <p:ext uri="{BB962C8B-B14F-4D97-AF65-F5344CB8AC3E}">
        <p14:creationId xmlns:p14="http://schemas.microsoft.com/office/powerpoint/2010/main" val="44251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xfrm>
            <a:off x="6553200" y="6248400"/>
            <a:ext cx="2133600" cy="476250"/>
          </a:xfrm>
        </p:spPr>
        <p:txBody>
          <a:bodyPr/>
          <a:lstStyle>
            <a:lvl1pPr>
              <a:defRPr sz="1000"/>
            </a:lvl1pPr>
          </a:lstStyle>
          <a:p>
            <a:pPr>
              <a:defRPr/>
            </a:pPr>
            <a:fld id="{1D8C8F1A-EF4E-4AA2-A454-FB47E8783526}" type="slidenum">
              <a:rPr lang="en-US"/>
              <a:pPr>
                <a:defRPr/>
              </a:pPr>
              <a:t>‹#›</a:t>
            </a:fld>
            <a:endParaRPr lang="en-US" dirty="0"/>
          </a:p>
        </p:txBody>
      </p:sp>
    </p:spTree>
    <p:extLst>
      <p:ext uri="{BB962C8B-B14F-4D97-AF65-F5344CB8AC3E}">
        <p14:creationId xmlns:p14="http://schemas.microsoft.com/office/powerpoint/2010/main" val="312963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6" name="Rectangle 6"/>
          <p:cNvSpPr>
            <a:spLocks noGrp="1" noChangeArrowheads="1"/>
          </p:cNvSpPr>
          <p:nvPr>
            <p:ph type="sldNum" sz="quarter" idx="12"/>
          </p:nvPr>
        </p:nvSpPr>
        <p:spPr>
          <a:ln/>
        </p:spPr>
        <p:txBody>
          <a:bodyPr/>
          <a:lstStyle>
            <a:lvl1pPr>
              <a:defRPr/>
            </a:lvl1pPr>
          </a:lstStyle>
          <a:p>
            <a:pPr>
              <a:defRPr/>
            </a:pPr>
            <a:fld id="{A0642A93-C2A9-46AB-8993-0EA1D7BE7A6E}" type="slidenum">
              <a:rPr lang="en-US"/>
              <a:pPr>
                <a:defRPr/>
              </a:pPr>
              <a:t>‹#›</a:t>
            </a:fld>
            <a:endParaRPr lang="en-US" dirty="0"/>
          </a:p>
        </p:txBody>
      </p:sp>
    </p:spTree>
    <p:extLst>
      <p:ext uri="{BB962C8B-B14F-4D97-AF65-F5344CB8AC3E}">
        <p14:creationId xmlns:p14="http://schemas.microsoft.com/office/powerpoint/2010/main" val="263088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B7F607B5-3C8D-4031-8F74-765A4192D33B}" type="slidenum">
              <a:rPr lang="en-US"/>
              <a:pPr>
                <a:defRPr/>
              </a:pPr>
              <a:t>‹#›</a:t>
            </a:fld>
            <a:endParaRPr lang="en-US" dirty="0"/>
          </a:p>
        </p:txBody>
      </p:sp>
    </p:spTree>
    <p:extLst>
      <p:ext uri="{BB962C8B-B14F-4D97-AF65-F5344CB8AC3E}">
        <p14:creationId xmlns:p14="http://schemas.microsoft.com/office/powerpoint/2010/main" val="19119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9" name="Rectangle 6"/>
          <p:cNvSpPr>
            <a:spLocks noGrp="1" noChangeArrowheads="1"/>
          </p:cNvSpPr>
          <p:nvPr>
            <p:ph type="sldNum" sz="quarter" idx="12"/>
          </p:nvPr>
        </p:nvSpPr>
        <p:spPr>
          <a:ln/>
        </p:spPr>
        <p:txBody>
          <a:bodyPr/>
          <a:lstStyle>
            <a:lvl1pPr>
              <a:defRPr/>
            </a:lvl1pPr>
          </a:lstStyle>
          <a:p>
            <a:pPr>
              <a:defRPr/>
            </a:pPr>
            <a:fld id="{1801EF2B-2883-4F33-B80E-826D05B1A6E1}" type="slidenum">
              <a:rPr lang="en-US"/>
              <a:pPr>
                <a:defRPr/>
              </a:pPr>
              <a:t>‹#›</a:t>
            </a:fld>
            <a:endParaRPr lang="en-US" dirty="0"/>
          </a:p>
        </p:txBody>
      </p:sp>
    </p:spTree>
    <p:extLst>
      <p:ext uri="{BB962C8B-B14F-4D97-AF65-F5344CB8AC3E}">
        <p14:creationId xmlns:p14="http://schemas.microsoft.com/office/powerpoint/2010/main" val="418982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5" name="Rectangle 6"/>
          <p:cNvSpPr>
            <a:spLocks noGrp="1" noChangeArrowheads="1"/>
          </p:cNvSpPr>
          <p:nvPr>
            <p:ph type="sldNum" sz="quarter" idx="12"/>
          </p:nvPr>
        </p:nvSpPr>
        <p:spPr>
          <a:ln/>
        </p:spPr>
        <p:txBody>
          <a:bodyPr/>
          <a:lstStyle>
            <a:lvl1pPr>
              <a:defRPr/>
            </a:lvl1pPr>
          </a:lstStyle>
          <a:p>
            <a:pPr>
              <a:defRPr/>
            </a:pPr>
            <a:fld id="{25394B04-5F51-4771-9685-FD2D60230061}" type="slidenum">
              <a:rPr lang="en-US"/>
              <a:pPr>
                <a:defRPr/>
              </a:pPr>
              <a:t>‹#›</a:t>
            </a:fld>
            <a:endParaRPr lang="en-US" dirty="0"/>
          </a:p>
        </p:txBody>
      </p:sp>
    </p:spTree>
    <p:extLst>
      <p:ext uri="{BB962C8B-B14F-4D97-AF65-F5344CB8AC3E}">
        <p14:creationId xmlns:p14="http://schemas.microsoft.com/office/powerpoint/2010/main" val="370841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4" name="Rectangle 6"/>
          <p:cNvSpPr>
            <a:spLocks noGrp="1" noChangeArrowheads="1"/>
          </p:cNvSpPr>
          <p:nvPr>
            <p:ph type="sldNum" sz="quarter" idx="12"/>
          </p:nvPr>
        </p:nvSpPr>
        <p:spPr>
          <a:ln/>
        </p:spPr>
        <p:txBody>
          <a:bodyPr/>
          <a:lstStyle>
            <a:lvl1pPr>
              <a:defRPr/>
            </a:lvl1pPr>
          </a:lstStyle>
          <a:p>
            <a:pPr>
              <a:defRPr/>
            </a:pPr>
            <a:fld id="{8614DA09-BF30-4AB0-8EE7-A41731C0539F}" type="slidenum">
              <a:rPr lang="en-US"/>
              <a:pPr>
                <a:defRPr/>
              </a:pPr>
              <a:t>‹#›</a:t>
            </a:fld>
            <a:endParaRPr lang="en-US" dirty="0"/>
          </a:p>
        </p:txBody>
      </p:sp>
    </p:spTree>
    <p:extLst>
      <p:ext uri="{BB962C8B-B14F-4D97-AF65-F5344CB8AC3E}">
        <p14:creationId xmlns:p14="http://schemas.microsoft.com/office/powerpoint/2010/main" val="16789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22B6F7D4-F7B8-48ED-BC6C-28AB79158CDA}" type="slidenum">
              <a:rPr lang="en-US"/>
              <a:pPr>
                <a:defRPr/>
              </a:pPr>
              <a:t>‹#›</a:t>
            </a:fld>
            <a:endParaRPr lang="en-US" dirty="0"/>
          </a:p>
        </p:txBody>
      </p:sp>
    </p:spTree>
    <p:extLst>
      <p:ext uri="{BB962C8B-B14F-4D97-AF65-F5344CB8AC3E}">
        <p14:creationId xmlns:p14="http://schemas.microsoft.com/office/powerpoint/2010/main" val="42873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2012 Kenneth M. Chipps Ph.D. www.chipps.com</a:t>
            </a:r>
          </a:p>
        </p:txBody>
      </p:sp>
      <p:sp>
        <p:nvSpPr>
          <p:cNvPr id="7" name="Rectangle 6"/>
          <p:cNvSpPr>
            <a:spLocks noGrp="1" noChangeArrowheads="1"/>
          </p:cNvSpPr>
          <p:nvPr>
            <p:ph type="sldNum" sz="quarter" idx="12"/>
          </p:nvPr>
        </p:nvSpPr>
        <p:spPr>
          <a:ln/>
        </p:spPr>
        <p:txBody>
          <a:bodyPr/>
          <a:lstStyle>
            <a:lvl1pPr>
              <a:defRPr/>
            </a:lvl1pPr>
          </a:lstStyle>
          <a:p>
            <a:pPr>
              <a:defRPr/>
            </a:pPr>
            <a:fld id="{0102526B-2E94-47E1-90D8-A599EE457652}" type="slidenum">
              <a:rPr lang="en-US"/>
              <a:pPr>
                <a:defRPr/>
              </a:pPr>
              <a:t>‹#›</a:t>
            </a:fld>
            <a:endParaRPr lang="en-US" dirty="0"/>
          </a:p>
        </p:txBody>
      </p:sp>
    </p:spTree>
    <p:extLst>
      <p:ext uri="{BB962C8B-B14F-4D97-AF65-F5344CB8AC3E}">
        <p14:creationId xmlns:p14="http://schemas.microsoft.com/office/powerpoint/2010/main" val="21679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Arial" charset="0"/>
                <a:cs typeface="+mn-cs"/>
              </a:defRPr>
            </a:lvl1pPr>
          </a:lstStyle>
          <a:p>
            <a:pPr>
              <a:defRPr/>
            </a:pPr>
            <a:r>
              <a:rPr lang="en-US"/>
              <a:t>Copyright 2012 Kenneth M. Chipps Ph.D. www.chipps.com</a:t>
            </a:r>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a:defRPr/>
            </a:pPr>
            <a:fld id="{59DDCCB5-2B6E-4D2E-8091-9AC2C796C2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4099"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pPr>
            <a:endParaRPr lang="en-US" altLang="en-US" sz="3200"/>
          </a:p>
        </p:txBody>
      </p:sp>
      <p:sp>
        <p:nvSpPr>
          <p:cNvPr id="4100" name="Rectangle 3"/>
          <p:cNvSpPr>
            <a:spLocks noGrp="1" noChangeArrowheads="1"/>
          </p:cNvSpPr>
          <p:nvPr>
            <p:ph type="ctrTitle"/>
          </p:nvPr>
        </p:nvSpPr>
        <p:spPr/>
        <p:txBody>
          <a:bodyPr/>
          <a:lstStyle/>
          <a:p>
            <a:pPr eaLnBrk="1" hangingPunct="1"/>
            <a:r>
              <a:rPr lang="en-US" altLang="en-US" smtClean="0"/>
              <a:t>NETW-250</a:t>
            </a:r>
            <a:br>
              <a:rPr lang="en-US" altLang="en-US" smtClean="0"/>
            </a:br>
            <a:r>
              <a:rPr lang="en-US" altLang="en-US" smtClean="0"/>
              <a:t>PSTN</a:t>
            </a:r>
            <a:br>
              <a:rPr lang="en-US" altLang="en-US" smtClean="0"/>
            </a:br>
            <a:r>
              <a:rPr lang="en-US" altLang="en-US" smtClean="0"/>
              <a:t>The Past and The Future</a:t>
            </a:r>
            <a:br>
              <a:rPr lang="en-US" altLang="en-US" smtClean="0"/>
            </a:br>
            <a:r>
              <a:rPr lang="en-US" sz="2400" smtClean="0"/>
              <a:t>Last Update 2012.08.01</a:t>
            </a:r>
            <a:br>
              <a:rPr lang="en-US" sz="2400" smtClean="0"/>
            </a:br>
            <a:r>
              <a:rPr lang="en-US" sz="2400" smtClean="0"/>
              <a:t>1.0.0</a:t>
            </a:r>
          </a:p>
        </p:txBody>
      </p:sp>
      <p:sp>
        <p:nvSpPr>
          <p:cNvPr id="410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CA749173-5B31-493A-BB9B-ADB7E1DBA142}" type="slidenum">
              <a:rPr lang="en-US" smtClean="0">
                <a:latin typeface="Arial" charset="0"/>
              </a:rPr>
              <a:pPr>
                <a:defRPr/>
              </a:pPr>
              <a:t>1</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History of Communication</a:t>
            </a:r>
          </a:p>
        </p:txBody>
      </p:sp>
      <p:sp>
        <p:nvSpPr>
          <p:cNvPr id="13315" name="Content Placeholder 2"/>
          <p:cNvSpPr>
            <a:spLocks noGrp="1"/>
          </p:cNvSpPr>
          <p:nvPr>
            <p:ph idx="1"/>
          </p:nvPr>
        </p:nvSpPr>
        <p:spPr/>
        <p:txBody>
          <a:bodyPr/>
          <a:lstStyle/>
          <a:p>
            <a:r>
              <a:rPr lang="en-US" smtClean="0"/>
              <a:t>Let’s look the development of long distance communication and how the PSTN was developed, before we spend the rest of the course seeing where it is going</a:t>
            </a:r>
          </a:p>
          <a:p>
            <a:r>
              <a:rPr lang="en-US" smtClean="0"/>
              <a:t>This order of events is from the lecture notes of James Sterbenz of the University of Kansas from 2011</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E24F9F9C-0520-4C64-9262-A057686D5D4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Human Messengers</a:t>
            </a:r>
          </a:p>
        </p:txBody>
      </p:sp>
      <p:sp>
        <p:nvSpPr>
          <p:cNvPr id="14339" name="Content Placeholder 2"/>
          <p:cNvSpPr>
            <a:spLocks noGrp="1"/>
          </p:cNvSpPr>
          <p:nvPr>
            <p:ph idx="1"/>
          </p:nvPr>
        </p:nvSpPr>
        <p:spPr/>
        <p:txBody>
          <a:bodyPr/>
          <a:lstStyle/>
          <a:p>
            <a:r>
              <a:rPr lang="en-US" smtClean="0"/>
              <a:t>The first form of long distance communication as reported in the earliest historical records was the use of messengers to travel from point to point such as the run by a messenger from Marathon to Athens to announce the Greek victory over the Persians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B2AA25F8-FEDF-4CDB-AD18-90505559819C}"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Horse Mounted Messengers</a:t>
            </a:r>
          </a:p>
        </p:txBody>
      </p:sp>
      <p:sp>
        <p:nvSpPr>
          <p:cNvPr id="15363" name="Content Placeholder 2"/>
          <p:cNvSpPr>
            <a:spLocks noGrp="1"/>
          </p:cNvSpPr>
          <p:nvPr>
            <p:ph idx="1"/>
          </p:nvPr>
        </p:nvSpPr>
        <p:spPr/>
        <p:txBody>
          <a:bodyPr/>
          <a:lstStyle/>
          <a:p>
            <a:r>
              <a:rPr lang="en-US" smtClean="0"/>
              <a:t>Along with humans on foot, horse mounted messengers were used as well</a:t>
            </a:r>
          </a:p>
          <a:p>
            <a:r>
              <a:rPr lang="en-US" smtClean="0"/>
              <a:t>This could be as a single messenger or as part of a sequence of riders between established stations</a:t>
            </a:r>
          </a:p>
          <a:p>
            <a:r>
              <a:rPr lang="en-US" smtClean="0"/>
              <a:t>Over time this turned into a postal service around 1200 in China</a:t>
            </a:r>
          </a:p>
          <a:p>
            <a:r>
              <a:rPr lang="en-US" smtClean="0"/>
              <a:t>In the US this was seen in the Pony Express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511CDE87-1513-4A77-9ACC-A57083A65E40}"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Horse Mounted Messengers</a:t>
            </a:r>
          </a:p>
        </p:txBody>
      </p:sp>
      <p:sp>
        <p:nvSpPr>
          <p:cNvPr id="16387" name="Content Placeholder 2"/>
          <p:cNvSpPr>
            <a:spLocks noGrp="1"/>
          </p:cNvSpPr>
          <p:nvPr>
            <p:ph idx="1"/>
          </p:nvPr>
        </p:nvSpPr>
        <p:spPr/>
        <p:txBody>
          <a:bodyPr/>
          <a:lstStyle/>
          <a:p>
            <a:r>
              <a:rPr lang="en-US" smtClean="0"/>
              <a:t>Here is a map of this route from the lecture notes of James Sterbenz of the University of Kansas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0E512EDB-4B12-4506-885A-EF2871275462}"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Horse Mounted Messengers</a:t>
            </a:r>
          </a:p>
        </p:txBody>
      </p:sp>
      <p:sp>
        <p:nvSpPr>
          <p:cNvPr id="1741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809EB1EB-E254-482E-879B-ADFCF7AA63A9}" type="slidenum">
              <a:rPr lang="en-US" smtClean="0"/>
              <a:pPr>
                <a:defRPr/>
              </a:pPr>
              <a:t>14</a:t>
            </a:fld>
            <a:endParaRPr lang="en-US" dirty="0"/>
          </a:p>
        </p:txBody>
      </p:sp>
      <p:pic>
        <p:nvPicPr>
          <p:cNvPr id="17414" name="Picture 2"/>
          <p:cNvPicPr>
            <a:picLocks noChangeAspect="1" noChangeArrowheads="1"/>
          </p:cNvPicPr>
          <p:nvPr/>
        </p:nvPicPr>
        <p:blipFill>
          <a:blip r:embed="rId2">
            <a:extLst>
              <a:ext uri="{28A0092B-C50C-407E-A947-70E740481C1C}">
                <a14:useLocalDpi xmlns:a14="http://schemas.microsoft.com/office/drawing/2010/main" val="0"/>
              </a:ext>
            </a:extLst>
          </a:blip>
          <a:srcRect l="23750" t="18652" r="22031" b="2666"/>
          <a:stretch>
            <a:fillRect/>
          </a:stretch>
        </p:blipFill>
        <p:spPr bwMode="auto">
          <a:xfrm>
            <a:off x="1395413" y="1600200"/>
            <a:ext cx="6280150"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Carrier Pigeons</a:t>
            </a:r>
          </a:p>
        </p:txBody>
      </p:sp>
      <p:sp>
        <p:nvSpPr>
          <p:cNvPr id="18435" name="Content Placeholder 2"/>
          <p:cNvSpPr>
            <a:spLocks noGrp="1"/>
          </p:cNvSpPr>
          <p:nvPr>
            <p:ph idx="1"/>
          </p:nvPr>
        </p:nvSpPr>
        <p:spPr/>
        <p:txBody>
          <a:bodyPr/>
          <a:lstStyle/>
          <a:p>
            <a:r>
              <a:rPr lang="en-US" smtClean="0"/>
              <a:t>In addition to horses, carrier pigeons were used from ancient times as well</a:t>
            </a:r>
          </a:p>
          <a:p>
            <a:r>
              <a:rPr lang="en-US" smtClean="0"/>
              <a:t>Not to jump too far ahead but be sure you examine RFCs 1149, 2549, and 6214 in relation to the current use of this transmission method</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8F7863BB-DE5D-46F5-A48E-D0D9026A054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Telegraph</a:t>
            </a:r>
          </a:p>
        </p:txBody>
      </p:sp>
      <p:sp>
        <p:nvSpPr>
          <p:cNvPr id="19459" name="Content Placeholder 2"/>
          <p:cNvSpPr>
            <a:spLocks noGrp="1"/>
          </p:cNvSpPr>
          <p:nvPr>
            <p:ph idx="1"/>
          </p:nvPr>
        </p:nvSpPr>
        <p:spPr/>
        <p:txBody>
          <a:bodyPr/>
          <a:lstStyle/>
          <a:p>
            <a:r>
              <a:rPr lang="en-US" smtClean="0"/>
              <a:t>Several forms of telegraphs have been developed over the centuries</a:t>
            </a:r>
          </a:p>
          <a:p>
            <a:r>
              <a:rPr lang="en-US" smtClean="0"/>
              <a:t>Let’s look at these</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A3C5E8F9-2B30-4664-A7FF-BDCB1D2FD779}"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Beacons</a:t>
            </a:r>
          </a:p>
        </p:txBody>
      </p:sp>
      <p:sp>
        <p:nvSpPr>
          <p:cNvPr id="20483" name="Content Placeholder 2"/>
          <p:cNvSpPr>
            <a:spLocks noGrp="1"/>
          </p:cNvSpPr>
          <p:nvPr>
            <p:ph idx="1"/>
          </p:nvPr>
        </p:nvSpPr>
        <p:spPr/>
        <p:txBody>
          <a:bodyPr/>
          <a:lstStyle/>
          <a:p>
            <a:r>
              <a:rPr lang="en-US" smtClean="0"/>
              <a:t>Beacons of various forms have been used since ancient times in the form of fire beacons, smoke signals, and most well know Chappe’s semaphore signals from 1794</a:t>
            </a:r>
          </a:p>
          <a:p>
            <a:r>
              <a:rPr lang="en-US" smtClean="0"/>
              <a:t>First an illustration from Wikipedia of the Chappe system and then the layout of the network from Sterbenz</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5912DE9D-CA45-499D-8D6F-DEEEAD632AF6}"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Beacons</a:t>
            </a:r>
          </a:p>
        </p:txBody>
      </p:sp>
      <p:pic>
        <p:nvPicPr>
          <p:cNvPr id="2150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6713" y="1600200"/>
            <a:ext cx="3330575" cy="4525963"/>
          </a:xfrm>
        </p:spPr>
      </p:pic>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63E4C8A3-A54A-4D8F-AEDD-092A28CB872B}"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Beacons</a:t>
            </a:r>
          </a:p>
        </p:txBody>
      </p:sp>
      <p:sp>
        <p:nvSpPr>
          <p:cNvPr id="2253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FCC3FFD4-7D42-4D24-9A5C-8973827B0CB0}" type="slidenum">
              <a:rPr lang="en-US" smtClean="0"/>
              <a:pPr>
                <a:defRPr/>
              </a:pPr>
              <a:t>19</a:t>
            </a:fld>
            <a:endParaRPr lang="en-US" dirty="0"/>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l="23593" t="18965" r="21249"/>
          <a:stretch>
            <a:fillRect/>
          </a:stretch>
        </p:blipFill>
        <p:spPr bwMode="auto">
          <a:xfrm>
            <a:off x="1433513" y="1600200"/>
            <a:ext cx="6186487"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smtClean="0"/>
              <a:t>Telephony</a:t>
            </a:r>
          </a:p>
        </p:txBody>
      </p:sp>
      <p:sp>
        <p:nvSpPr>
          <p:cNvPr id="5123" name="Text Placeholder 3"/>
          <p:cNvSpPr>
            <a:spLocks noGrp="1"/>
          </p:cNvSpPr>
          <p:nvPr>
            <p:ph type="body" idx="4294967295"/>
          </p:nvPr>
        </p:nvSpPr>
        <p:spPr/>
        <p:txBody>
          <a:bodyPr/>
          <a:lstStyle/>
          <a:p>
            <a:pPr eaLnBrk="1" hangingPunct="1"/>
            <a:r>
              <a:rPr lang="en-US" smtClean="0"/>
              <a:t>Telephony is the communication of spoken information between two or more participants</a:t>
            </a:r>
          </a:p>
          <a:p>
            <a:pPr eaLnBrk="1" hangingPunct="1"/>
            <a:r>
              <a:rPr lang="en-US" smtClean="0"/>
              <a:t>These days this is commonly done in whole or at least always in part over the PSTN</a:t>
            </a:r>
          </a:p>
        </p:txBody>
      </p:sp>
      <p:sp>
        <p:nvSpPr>
          <p:cNvPr id="5124"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5125"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8DDF13ED-CEAD-4324-BF8B-59ADF4A0AC26}" type="slidenum">
              <a:rPr lang="en-US" smtClean="0">
                <a:latin typeface="Arial" charset="0"/>
              </a:rPr>
              <a:pPr>
                <a:defRPr/>
              </a:pPr>
              <a:t>2</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Beacons</a:t>
            </a:r>
          </a:p>
        </p:txBody>
      </p:sp>
      <p:sp>
        <p:nvSpPr>
          <p:cNvPr id="23555" name="Content Placeholder 2"/>
          <p:cNvSpPr>
            <a:spLocks noGrp="1"/>
          </p:cNvSpPr>
          <p:nvPr>
            <p:ph idx="1"/>
          </p:nvPr>
        </p:nvSpPr>
        <p:spPr/>
        <p:txBody>
          <a:bodyPr/>
          <a:lstStyle/>
          <a:p>
            <a:r>
              <a:rPr lang="en-US" smtClean="0"/>
              <a:t>Edelcrantz improved on Chappe’s system when he introduced the optical shutter method</a:t>
            </a:r>
          </a:p>
          <a:p>
            <a:r>
              <a:rPr lang="en-US" smtClean="0"/>
              <a:t>More modern forms of this system are the light shutter system used for ship to ship communication in the 20th century</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85ED2B74-7A08-46B0-8769-C799E456BDE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Flag Signals</a:t>
            </a:r>
          </a:p>
        </p:txBody>
      </p:sp>
      <p:sp>
        <p:nvSpPr>
          <p:cNvPr id="24579" name="Content Placeholder 2"/>
          <p:cNvSpPr>
            <a:spLocks noGrp="1"/>
          </p:cNvSpPr>
          <p:nvPr>
            <p:ph idx="1"/>
          </p:nvPr>
        </p:nvSpPr>
        <p:spPr/>
        <p:txBody>
          <a:bodyPr/>
          <a:lstStyle/>
          <a:p>
            <a:r>
              <a:rPr lang="en-US" smtClean="0"/>
              <a:t>Flag based signaling systems appeared in the 1800s</a:t>
            </a:r>
          </a:p>
          <a:p>
            <a:r>
              <a:rPr lang="en-US" smtClean="0"/>
              <a:t>These are were most commonly used between ships</a:t>
            </a:r>
          </a:p>
          <a:p>
            <a:r>
              <a:rPr lang="en-US" smtClean="0"/>
              <a:t>Be sure to read RFC 4824 for more on this in relation to packet transmission</a:t>
            </a:r>
          </a:p>
          <a:p>
            <a:r>
              <a:rPr lang="en-US" smtClean="0"/>
              <a:t>Here is an example from Sterbenz</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49F4EEA1-81CF-4C06-A3FE-61325A2B0C43}"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Flag Signals</a:t>
            </a:r>
          </a:p>
        </p:txBody>
      </p:sp>
      <p:sp>
        <p:nvSpPr>
          <p:cNvPr id="2560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EA52C992-9370-4802-9A40-D422BC07604D}" type="slidenum">
              <a:rPr lang="en-US" smtClean="0"/>
              <a:pPr>
                <a:defRPr/>
              </a:pPr>
              <a:t>22</a:t>
            </a:fld>
            <a:endParaRPr lang="en-US" dirty="0"/>
          </a:p>
        </p:txBody>
      </p:sp>
      <p:pic>
        <p:nvPicPr>
          <p:cNvPr id="25606" name="Picture 2"/>
          <p:cNvPicPr>
            <a:picLocks noChangeAspect="1" noChangeArrowheads="1"/>
          </p:cNvPicPr>
          <p:nvPr/>
        </p:nvPicPr>
        <p:blipFill>
          <a:blip r:embed="rId2">
            <a:extLst>
              <a:ext uri="{28A0092B-C50C-407E-A947-70E740481C1C}">
                <a14:useLocalDpi xmlns:a14="http://schemas.microsoft.com/office/drawing/2010/main" val="0"/>
              </a:ext>
            </a:extLst>
          </a:blip>
          <a:srcRect l="23438" t="18965" r="21562" b="2350"/>
          <a:stretch>
            <a:fillRect/>
          </a:stretch>
        </p:blipFill>
        <p:spPr bwMode="auto">
          <a:xfrm>
            <a:off x="1311275" y="1600200"/>
            <a:ext cx="63087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Electric Telegraphs</a:t>
            </a:r>
          </a:p>
        </p:txBody>
      </p:sp>
      <p:sp>
        <p:nvSpPr>
          <p:cNvPr id="26627" name="Content Placeholder 2"/>
          <p:cNvSpPr>
            <a:spLocks noGrp="1"/>
          </p:cNvSpPr>
          <p:nvPr>
            <p:ph idx="1"/>
          </p:nvPr>
        </p:nvSpPr>
        <p:spPr/>
        <p:txBody>
          <a:bodyPr/>
          <a:lstStyle/>
          <a:p>
            <a:r>
              <a:rPr lang="en-US" smtClean="0"/>
              <a:t>With the mastery of electricity the telegraph became possible</a:t>
            </a:r>
          </a:p>
          <a:p>
            <a:r>
              <a:rPr lang="en-US" smtClean="0"/>
              <a:t>This was an important advance as the telegraph did not require line of site</a:t>
            </a:r>
          </a:p>
          <a:p>
            <a:r>
              <a:rPr lang="en-US" smtClean="0"/>
              <a:t>Worldwide communication became possible with the laying of oceanic cables</a:t>
            </a:r>
          </a:p>
          <a:p>
            <a:r>
              <a:rPr lang="en-US" smtClean="0"/>
              <a:t>Telegrams are similar to email messages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00890FF5-2227-4BCD-99D8-CE0090F395C9}"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Radio Telegraphy</a:t>
            </a:r>
          </a:p>
        </p:txBody>
      </p:sp>
      <p:sp>
        <p:nvSpPr>
          <p:cNvPr id="27651" name="Content Placeholder 2"/>
          <p:cNvSpPr>
            <a:spLocks noGrp="1"/>
          </p:cNvSpPr>
          <p:nvPr>
            <p:ph idx="1"/>
          </p:nvPr>
        </p:nvSpPr>
        <p:spPr/>
        <p:txBody>
          <a:bodyPr/>
          <a:lstStyle/>
          <a:p>
            <a:r>
              <a:rPr lang="en-US" smtClean="0"/>
              <a:t>With the development of telegraphy over radio waves the distances could be increased</a:t>
            </a:r>
          </a:p>
          <a:p>
            <a:r>
              <a:rPr lang="en-US" smtClean="0"/>
              <a:t>Wires were no longer needed</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446603A8-0ECC-40A5-8BF0-669645AA52E1}"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PSTN</a:t>
            </a:r>
          </a:p>
        </p:txBody>
      </p:sp>
      <p:sp>
        <p:nvSpPr>
          <p:cNvPr id="28675" name="Content Placeholder 2"/>
          <p:cNvSpPr>
            <a:spLocks noGrp="1"/>
          </p:cNvSpPr>
          <p:nvPr>
            <p:ph idx="1"/>
          </p:nvPr>
        </p:nvSpPr>
        <p:spPr/>
        <p:txBody>
          <a:bodyPr/>
          <a:lstStyle/>
          <a:p>
            <a:r>
              <a:rPr lang="en-US" smtClean="0"/>
              <a:t>The next advance in communication was the development of the telephone and the subsequent PSTN – Public Switched Telephone Network</a:t>
            </a:r>
          </a:p>
          <a:p>
            <a:r>
              <a:rPr lang="en-US" smtClean="0"/>
              <a:t>The PSTN developed from the original Bell Telephone Company formed by Alexander Graham Bell and his business partners in 1877</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B2F43703-62BA-4266-982D-8BF9499C2889}"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The Bell System</a:t>
            </a:r>
          </a:p>
        </p:txBody>
      </p:sp>
      <p:sp>
        <p:nvSpPr>
          <p:cNvPr id="29699" name="Content Placeholder 2"/>
          <p:cNvSpPr>
            <a:spLocks noGrp="1"/>
          </p:cNvSpPr>
          <p:nvPr>
            <p:ph idx="1"/>
          </p:nvPr>
        </p:nvSpPr>
        <p:spPr/>
        <p:txBody>
          <a:bodyPr/>
          <a:lstStyle/>
          <a:p>
            <a:r>
              <a:rPr lang="en-US" smtClean="0"/>
              <a:t>The first telephones were directly connected to each other</a:t>
            </a:r>
          </a:p>
          <a:p>
            <a:r>
              <a:rPr lang="en-US" smtClean="0"/>
              <a:t>It became obvious very quickly that this would not scale well</a:t>
            </a:r>
          </a:p>
          <a:p>
            <a:r>
              <a:rPr lang="en-US" smtClean="0"/>
              <a:t>The solution was to run all wires to a central point</a:t>
            </a:r>
          </a:p>
          <a:p>
            <a:r>
              <a:rPr lang="en-US" smtClean="0"/>
              <a:t>The first Bell system exchange went into operation in 1878 in New Haven Connecticut</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B6323ACD-A7DB-4993-8316-F03447E4E26F}"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The Bell System</a:t>
            </a:r>
          </a:p>
        </p:txBody>
      </p:sp>
      <p:sp>
        <p:nvSpPr>
          <p:cNvPr id="30723" name="Content Placeholder 2"/>
          <p:cNvSpPr>
            <a:spLocks noGrp="1"/>
          </p:cNvSpPr>
          <p:nvPr>
            <p:ph idx="1"/>
          </p:nvPr>
        </p:nvSpPr>
        <p:spPr/>
        <p:txBody>
          <a:bodyPr/>
          <a:lstStyle/>
          <a:p>
            <a:r>
              <a:rPr lang="en-US" smtClean="0"/>
              <a:t>By 1878 most major urban areas had a telephone exchange that operated under a license from the Bell System</a:t>
            </a:r>
          </a:p>
          <a:p>
            <a:r>
              <a:rPr lang="en-US" smtClean="0"/>
              <a:t>In this period before Bell's second patent expired in 1894, only Bell Telephone and its licensees could legally operate telephone systems in the United States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3CD8E095-2204-4592-BEB4-6CD09559575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Competition</a:t>
            </a:r>
          </a:p>
        </p:txBody>
      </p:sp>
      <p:sp>
        <p:nvSpPr>
          <p:cNvPr id="31747" name="Content Placeholder 2"/>
          <p:cNvSpPr>
            <a:spLocks noGrp="1"/>
          </p:cNvSpPr>
          <p:nvPr>
            <p:ph idx="1"/>
          </p:nvPr>
        </p:nvSpPr>
        <p:spPr/>
        <p:txBody>
          <a:bodyPr/>
          <a:lstStyle/>
          <a:p>
            <a:r>
              <a:rPr lang="en-US" smtClean="0"/>
              <a:t>With the expiration of the patent the number of phone companies grew to over six thousand by 1904</a:t>
            </a:r>
          </a:p>
          <a:p>
            <a:r>
              <a:rPr lang="en-US" smtClean="0"/>
              <a:t>The number of telephones in operation went from 285,000 to 3,317,000</a:t>
            </a:r>
          </a:p>
          <a:p>
            <a:r>
              <a:rPr lang="en-US" smtClean="0"/>
              <a:t>This large number of telephone companies created a new set of problems such as the interconnection of customers to different telephone companies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4A4C1A15-9AE6-4FC2-958B-0B6155553128}"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The Bell System</a:t>
            </a:r>
          </a:p>
        </p:txBody>
      </p:sp>
      <p:sp>
        <p:nvSpPr>
          <p:cNvPr id="32771" name="Content Placeholder 2"/>
          <p:cNvSpPr>
            <a:spLocks noGrp="1"/>
          </p:cNvSpPr>
          <p:nvPr>
            <p:ph idx="1"/>
          </p:nvPr>
        </p:nvSpPr>
        <p:spPr/>
        <p:txBody>
          <a:bodyPr/>
          <a:lstStyle/>
          <a:p>
            <a:r>
              <a:rPr lang="en-US" smtClean="0"/>
              <a:t>From its formation the Bell system sought to gain control of the entire US telephone network</a:t>
            </a:r>
          </a:p>
          <a:p>
            <a:r>
              <a:rPr lang="en-US" smtClean="0"/>
              <a:t>Over time they were able to do this</a:t>
            </a:r>
          </a:p>
          <a:p>
            <a:r>
              <a:rPr lang="en-US" smtClean="0"/>
              <a:t>This form was maintained until 1984</a:t>
            </a:r>
          </a:p>
          <a:p>
            <a:r>
              <a:rPr lang="en-US" smtClean="0"/>
              <a:t>In its final form AT&amp;T consisted of</a:t>
            </a:r>
          </a:p>
          <a:p>
            <a:pPr lvl="1"/>
            <a:r>
              <a:rPr lang="en-US" smtClean="0"/>
              <a:t>The AT&amp;T company with its long distance operation</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62DA3F1A-FACE-4ED2-B956-8D767705CEE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The PSTN</a:t>
            </a:r>
          </a:p>
        </p:txBody>
      </p:sp>
      <p:sp>
        <p:nvSpPr>
          <p:cNvPr id="6147" name="Content Placeholder 2"/>
          <p:cNvSpPr>
            <a:spLocks noGrp="1"/>
          </p:cNvSpPr>
          <p:nvPr>
            <p:ph idx="1"/>
          </p:nvPr>
        </p:nvSpPr>
        <p:spPr/>
        <p:txBody>
          <a:bodyPr/>
          <a:lstStyle/>
          <a:p>
            <a:pPr eaLnBrk="1" hangingPunct="1"/>
            <a:r>
              <a:rPr lang="en-US" smtClean="0"/>
              <a:t>The PSTN is the Public Switched Telephone Network first deployed in the 1880s</a:t>
            </a:r>
          </a:p>
          <a:p>
            <a:pPr eaLnBrk="1" hangingPunct="1"/>
            <a:r>
              <a:rPr lang="en-US" smtClean="0"/>
              <a:t>Traditional wired landlines as used by the PSTN peaked in about 2000 at 192,512,992 according to Google</a:t>
            </a:r>
          </a:p>
          <a:p>
            <a:pPr eaLnBrk="1" hangingPunct="1"/>
            <a:r>
              <a:rPr lang="en-US" smtClean="0"/>
              <a:t>They have been in decline ever since as more and more households use only a cellular phone connection</a:t>
            </a:r>
          </a:p>
        </p:txBody>
      </p:sp>
      <p:sp>
        <p:nvSpPr>
          <p:cNvPr id="614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614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E3BF78E1-1D25-4F95-BFDD-D4C27AC56EDD}" type="slidenum">
              <a:rPr lang="en-US" smtClean="0">
                <a:latin typeface="Arial" charset="0"/>
              </a:rPr>
              <a:pPr>
                <a:defRPr/>
              </a:pPr>
              <a:t>3</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The Bell System</a:t>
            </a:r>
          </a:p>
        </p:txBody>
      </p:sp>
      <p:sp>
        <p:nvSpPr>
          <p:cNvPr id="33795" name="Content Placeholder 2"/>
          <p:cNvSpPr>
            <a:spLocks noGrp="1"/>
          </p:cNvSpPr>
          <p:nvPr>
            <p:ph idx="1"/>
          </p:nvPr>
        </p:nvSpPr>
        <p:spPr/>
        <p:txBody>
          <a:bodyPr/>
          <a:lstStyle/>
          <a:p>
            <a:pPr lvl="1"/>
            <a:r>
              <a:rPr lang="en-US" smtClean="0"/>
              <a:t>The 22 operating companies providing local service in their area of the country</a:t>
            </a:r>
          </a:p>
          <a:p>
            <a:pPr lvl="1"/>
            <a:r>
              <a:rPr lang="en-US" smtClean="0"/>
              <a:t>Western Electric providing the equipment</a:t>
            </a:r>
          </a:p>
          <a:p>
            <a:pPr lvl="1"/>
            <a:r>
              <a:rPr lang="en-US" smtClean="0"/>
              <a:t>Bell Labs providing the research arm</a:t>
            </a:r>
          </a:p>
          <a:p>
            <a:r>
              <a:rPr lang="en-US" smtClean="0"/>
              <a:t>In all AT&amp;T constituted a complete vertical monopoly of the PSTN which by this time had become the dominate form of communication</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0F151EC9-0046-4E72-9708-1660DB7787ED}"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Kingsbury Commitment</a:t>
            </a:r>
          </a:p>
        </p:txBody>
      </p:sp>
      <p:sp>
        <p:nvSpPr>
          <p:cNvPr id="34819" name="Content Placeholder 2"/>
          <p:cNvSpPr>
            <a:spLocks noGrp="1"/>
          </p:cNvSpPr>
          <p:nvPr>
            <p:ph idx="1"/>
          </p:nvPr>
        </p:nvSpPr>
        <p:spPr/>
        <p:txBody>
          <a:bodyPr/>
          <a:lstStyle/>
          <a:p>
            <a:r>
              <a:rPr lang="en-US" smtClean="0"/>
              <a:t>In the period from 1877 to 1984 the Bell company came under increasing degrees of oversight by the government</a:t>
            </a:r>
          </a:p>
          <a:p>
            <a:r>
              <a:rPr lang="en-US" smtClean="0"/>
              <a:t>The first time the government restricted the actions of AT&amp;T was the Kingsbury Commitment from 1913 that recognized AT&amp;T as a regulated monopoly</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6D52B4B3-8FFE-4E0C-9FC9-CD40FCEE749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F08B27BB-C8D5-452D-BD2C-E195E52033DC}" type="slidenum">
              <a:rPr lang="en-US"/>
              <a:pPr>
                <a:defRPr/>
              </a:pPr>
              <a:t>32</a:t>
            </a:fld>
            <a:endParaRPr lang="en-US" dirty="0"/>
          </a:p>
        </p:txBody>
      </p:sp>
      <p:sp>
        <p:nvSpPr>
          <p:cNvPr id="35844" name="Rectangle 2050"/>
          <p:cNvSpPr>
            <a:spLocks noGrp="1" noChangeArrowheads="1"/>
          </p:cNvSpPr>
          <p:nvPr>
            <p:ph type="title"/>
          </p:nvPr>
        </p:nvSpPr>
        <p:spPr/>
        <p:txBody>
          <a:bodyPr/>
          <a:lstStyle/>
          <a:p>
            <a:r>
              <a:rPr lang="en-US" smtClean="0"/>
              <a:t>Kingsbury Commitment</a:t>
            </a:r>
          </a:p>
        </p:txBody>
      </p:sp>
      <p:sp>
        <p:nvSpPr>
          <p:cNvPr id="35845" name="Rectangle 2051"/>
          <p:cNvSpPr>
            <a:spLocks noGrp="1" noChangeArrowheads="1"/>
          </p:cNvSpPr>
          <p:nvPr>
            <p:ph type="body" idx="1"/>
          </p:nvPr>
        </p:nvSpPr>
        <p:spPr/>
        <p:txBody>
          <a:bodyPr/>
          <a:lstStyle/>
          <a:p>
            <a:r>
              <a:rPr lang="en-US" smtClean="0"/>
              <a:t>A regulated monopoly is allowed to provide a service without competition, but with oversight and some constraints on exactly what it can offer</a:t>
            </a:r>
          </a:p>
          <a:p>
            <a:r>
              <a:rPr lang="en-US" smtClean="0"/>
              <a:t>In this case the government set the rates</a:t>
            </a:r>
          </a:p>
          <a:p>
            <a:r>
              <a:rPr lang="en-US" smtClean="0"/>
              <a:t>Other natural monopolies are</a:t>
            </a:r>
          </a:p>
          <a:p>
            <a:pPr lvl="1"/>
            <a:r>
              <a:rPr lang="en-US" smtClean="0"/>
              <a:t>National Defense</a:t>
            </a:r>
          </a:p>
          <a:p>
            <a:pPr lvl="1"/>
            <a:r>
              <a:rPr lang="en-US" smtClean="0"/>
              <a:t>Sewer Service</a:t>
            </a:r>
          </a:p>
          <a:p>
            <a:pPr lvl="1"/>
            <a:r>
              <a:rPr lang="en-US" smtClean="0"/>
              <a:t>Postal Service, at least for letters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Kingsbury Commitment</a:t>
            </a:r>
          </a:p>
        </p:txBody>
      </p:sp>
      <p:sp>
        <p:nvSpPr>
          <p:cNvPr id="36867" name="Content Placeholder 2"/>
          <p:cNvSpPr>
            <a:spLocks noGrp="1"/>
          </p:cNvSpPr>
          <p:nvPr>
            <p:ph idx="1"/>
          </p:nvPr>
        </p:nvSpPr>
        <p:spPr/>
        <p:txBody>
          <a:bodyPr/>
          <a:lstStyle/>
          <a:p>
            <a:r>
              <a:rPr lang="en-US" smtClean="0"/>
              <a:t>The idea behind a natural monody is that control by a single entity is the best way to deliver a service, but that these monopolies need to be watched</a:t>
            </a:r>
          </a:p>
          <a:p>
            <a:r>
              <a:rPr lang="en-US" smtClean="0"/>
              <a:t>There were other smaller PSTN companies but AT&amp;T was by far the dominate and only nationwide PSTN company</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087BF773-0120-4349-989B-6179E36383B6}"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ECCC2FBE-B418-4EB0-AC6C-B9DAD6062B8E}" type="slidenum">
              <a:rPr lang="en-US"/>
              <a:pPr>
                <a:defRPr/>
              </a:pPr>
              <a:t>34</a:t>
            </a:fld>
            <a:endParaRPr lang="en-US" dirty="0"/>
          </a:p>
        </p:txBody>
      </p:sp>
      <p:sp>
        <p:nvSpPr>
          <p:cNvPr id="37892" name="Rectangle 2"/>
          <p:cNvSpPr>
            <a:spLocks noGrp="1" noChangeArrowheads="1"/>
          </p:cNvSpPr>
          <p:nvPr>
            <p:ph type="title"/>
          </p:nvPr>
        </p:nvSpPr>
        <p:spPr/>
        <p:txBody>
          <a:bodyPr/>
          <a:lstStyle/>
          <a:p>
            <a:r>
              <a:rPr lang="en-US" smtClean="0"/>
              <a:t>Graham-Willis Act of 1921</a:t>
            </a:r>
          </a:p>
        </p:txBody>
      </p:sp>
      <p:sp>
        <p:nvSpPr>
          <p:cNvPr id="37893" name="Rectangle 3"/>
          <p:cNvSpPr>
            <a:spLocks noGrp="1" noChangeArrowheads="1"/>
          </p:cNvSpPr>
          <p:nvPr>
            <p:ph type="body" idx="1"/>
          </p:nvPr>
        </p:nvSpPr>
        <p:spPr/>
        <p:txBody>
          <a:bodyPr/>
          <a:lstStyle/>
          <a:p>
            <a:r>
              <a:rPr lang="en-US" smtClean="0"/>
              <a:t>This commitment was an agreement with AT&amp;T, not legislation</a:t>
            </a:r>
          </a:p>
          <a:p>
            <a:r>
              <a:rPr lang="en-US" smtClean="0"/>
              <a:t>The Graham-Willis Act of 1921 formalized the Kingsbury Commitment in legislation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2000-2003 Ken Chipps All Rights Reserved</a:t>
            </a:r>
          </a:p>
        </p:txBody>
      </p:sp>
      <p:sp>
        <p:nvSpPr>
          <p:cNvPr id="7" name="Slide Number Placeholder 5"/>
          <p:cNvSpPr>
            <a:spLocks noGrp="1"/>
          </p:cNvSpPr>
          <p:nvPr>
            <p:ph type="sldNum" sz="quarter" idx="12"/>
          </p:nvPr>
        </p:nvSpPr>
        <p:spPr/>
        <p:txBody>
          <a:bodyPr/>
          <a:lstStyle/>
          <a:p>
            <a:pPr>
              <a:defRPr/>
            </a:pPr>
            <a:fld id="{035C367C-C737-4BBF-A912-3752C145CD5D}" type="slidenum">
              <a:rPr lang="en-US"/>
              <a:pPr>
                <a:defRPr/>
              </a:pPr>
              <a:t>35</a:t>
            </a:fld>
            <a:endParaRPr lang="en-US" dirty="0"/>
          </a:p>
        </p:txBody>
      </p:sp>
      <p:sp>
        <p:nvSpPr>
          <p:cNvPr id="38916" name="Rectangle 2"/>
          <p:cNvSpPr>
            <a:spLocks noGrp="1" noChangeArrowheads="1"/>
          </p:cNvSpPr>
          <p:nvPr>
            <p:ph type="title"/>
          </p:nvPr>
        </p:nvSpPr>
        <p:spPr/>
        <p:txBody>
          <a:bodyPr/>
          <a:lstStyle/>
          <a:p>
            <a:r>
              <a:rPr lang="en-US" smtClean="0"/>
              <a:t>Communications Act of 1934</a:t>
            </a:r>
          </a:p>
        </p:txBody>
      </p:sp>
      <p:sp>
        <p:nvSpPr>
          <p:cNvPr id="38917" name="Rectangle 3"/>
          <p:cNvSpPr>
            <a:spLocks noGrp="1" noChangeArrowheads="1"/>
          </p:cNvSpPr>
          <p:nvPr>
            <p:ph type="body" idx="1"/>
          </p:nvPr>
        </p:nvSpPr>
        <p:spPr/>
        <p:txBody>
          <a:bodyPr/>
          <a:lstStyle/>
          <a:p>
            <a:r>
              <a:rPr lang="en-US" smtClean="0"/>
              <a:t>The regulatory environment we see today started in 1934 with the Communications Act of 1934</a:t>
            </a:r>
          </a:p>
          <a:p>
            <a:r>
              <a:rPr lang="en-US" smtClean="0"/>
              <a:t>This legislation grew out of the Graham-Willis Act of 1921</a:t>
            </a:r>
          </a:p>
          <a:p>
            <a:r>
              <a:rPr lang="en-US" smtClean="0"/>
              <a:t>In addition to being a natural monopoly, it was recognized that this monopoly required at least some regulation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ED8F360E-B56D-4E30-8B2D-B56C9670EF6B}" type="slidenum">
              <a:rPr lang="en-US"/>
              <a:pPr>
                <a:defRPr/>
              </a:pPr>
              <a:t>36</a:t>
            </a:fld>
            <a:endParaRPr lang="en-US" dirty="0"/>
          </a:p>
        </p:txBody>
      </p:sp>
      <p:sp>
        <p:nvSpPr>
          <p:cNvPr id="39940" name="Rectangle 2"/>
          <p:cNvSpPr>
            <a:spLocks noGrp="1" noChangeArrowheads="1"/>
          </p:cNvSpPr>
          <p:nvPr>
            <p:ph type="title"/>
          </p:nvPr>
        </p:nvSpPr>
        <p:spPr/>
        <p:txBody>
          <a:bodyPr/>
          <a:lstStyle/>
          <a:p>
            <a:r>
              <a:rPr lang="en-US" smtClean="0"/>
              <a:t>Communications Act of 1934</a:t>
            </a:r>
          </a:p>
        </p:txBody>
      </p:sp>
      <p:sp>
        <p:nvSpPr>
          <p:cNvPr id="39941" name="Rectangle 3"/>
          <p:cNvSpPr>
            <a:spLocks noGrp="1" noChangeArrowheads="1"/>
          </p:cNvSpPr>
          <p:nvPr>
            <p:ph type="body" idx="1"/>
          </p:nvPr>
        </p:nvSpPr>
        <p:spPr/>
        <p:txBody>
          <a:bodyPr/>
          <a:lstStyle/>
          <a:p>
            <a:r>
              <a:rPr lang="en-US" smtClean="0"/>
              <a:t>This watching was done by the FCC - Federal Communications Commission</a:t>
            </a:r>
          </a:p>
          <a:p>
            <a:r>
              <a:rPr lang="en-US" smtClean="0"/>
              <a:t>The government let AT&amp;T be that monopoly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Growth of the PSTN</a:t>
            </a:r>
          </a:p>
        </p:txBody>
      </p:sp>
      <p:sp>
        <p:nvSpPr>
          <p:cNvPr id="40963" name="Content Placeholder 2"/>
          <p:cNvSpPr>
            <a:spLocks noGrp="1"/>
          </p:cNvSpPr>
          <p:nvPr>
            <p:ph idx="1"/>
          </p:nvPr>
        </p:nvSpPr>
        <p:spPr/>
        <p:txBody>
          <a:bodyPr/>
          <a:lstStyle/>
          <a:p>
            <a:r>
              <a:rPr lang="en-US" smtClean="0"/>
              <a:t>By 1945 fifty percent of US households had phone service</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94BBDE5D-97F2-439F-B9E9-A0C571359F96}"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2000-2003 Ken Chipps All Rights Reserved</a:t>
            </a:r>
          </a:p>
        </p:txBody>
      </p:sp>
      <p:sp>
        <p:nvSpPr>
          <p:cNvPr id="7" name="Slide Number Placeholder 5"/>
          <p:cNvSpPr>
            <a:spLocks noGrp="1"/>
          </p:cNvSpPr>
          <p:nvPr>
            <p:ph type="sldNum" sz="quarter" idx="12"/>
          </p:nvPr>
        </p:nvSpPr>
        <p:spPr/>
        <p:txBody>
          <a:bodyPr/>
          <a:lstStyle/>
          <a:p>
            <a:pPr>
              <a:defRPr/>
            </a:pPr>
            <a:fld id="{E647C725-E370-40AA-B5B1-B088C1C0837E}" type="slidenum">
              <a:rPr lang="en-US"/>
              <a:pPr>
                <a:defRPr/>
              </a:pPr>
              <a:t>38</a:t>
            </a:fld>
            <a:endParaRPr lang="en-US" dirty="0"/>
          </a:p>
        </p:txBody>
      </p:sp>
      <p:sp>
        <p:nvSpPr>
          <p:cNvPr id="41988" name="Rectangle 2050"/>
          <p:cNvSpPr>
            <a:spLocks noGrp="1" noChangeArrowheads="1"/>
          </p:cNvSpPr>
          <p:nvPr>
            <p:ph type="title"/>
          </p:nvPr>
        </p:nvSpPr>
        <p:spPr/>
        <p:txBody>
          <a:bodyPr/>
          <a:lstStyle/>
          <a:p>
            <a:r>
              <a:rPr lang="en-US" smtClean="0"/>
              <a:t>1956 Consent Decree</a:t>
            </a:r>
          </a:p>
        </p:txBody>
      </p:sp>
      <p:sp>
        <p:nvSpPr>
          <p:cNvPr id="41989" name="Rectangle 2051"/>
          <p:cNvSpPr>
            <a:spLocks noGrp="1" noChangeArrowheads="1"/>
          </p:cNvSpPr>
          <p:nvPr>
            <p:ph type="body" idx="1"/>
          </p:nvPr>
        </p:nvSpPr>
        <p:spPr/>
        <p:txBody>
          <a:bodyPr/>
          <a:lstStyle/>
          <a:p>
            <a:r>
              <a:rPr lang="en-US" smtClean="0"/>
              <a:t>Things were fine until the 1950s</a:t>
            </a:r>
          </a:p>
          <a:p>
            <a:r>
              <a:rPr lang="en-US" smtClean="0"/>
              <a:t>From the 1930’s through the early 1950’s the FCC decided that AT&amp;T was getting out of hand</a:t>
            </a:r>
          </a:p>
          <a:p>
            <a:r>
              <a:rPr lang="en-US" smtClean="0"/>
              <a:t>After much argument – note the 1956 date – the FCC got to more closely regulate AT&amp;T</a:t>
            </a:r>
          </a:p>
          <a:p>
            <a:r>
              <a:rPr lang="en-US" smtClean="0"/>
              <a:t>AT&amp;T got a monopoly over most long distance service as their part of the deal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Hush-a-Phone Decision</a:t>
            </a:r>
          </a:p>
        </p:txBody>
      </p:sp>
      <p:sp>
        <p:nvSpPr>
          <p:cNvPr id="43011" name="Content Placeholder 2"/>
          <p:cNvSpPr>
            <a:spLocks noGrp="1"/>
          </p:cNvSpPr>
          <p:nvPr>
            <p:ph idx="1"/>
          </p:nvPr>
        </p:nvSpPr>
        <p:spPr/>
        <p:txBody>
          <a:bodyPr/>
          <a:lstStyle/>
          <a:p>
            <a:r>
              <a:rPr lang="en-US" smtClean="0"/>
              <a:t>The first attempt to penetrate this monopoly was the Hush-a-Phone decision from 1956 that forced AT&amp;T to allow equipment other than that provided by Western Electric to be attached to the PSTN</a:t>
            </a:r>
          </a:p>
          <a:p>
            <a:r>
              <a:rPr lang="en-US" smtClean="0"/>
              <a:t>In this case it was just an attachment to AT&amp;T equipment</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FBB5570E-B18D-437F-929E-F844E8B4E81C}"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The PSTN</a:t>
            </a:r>
          </a:p>
        </p:txBody>
      </p:sp>
      <p:sp>
        <p:nvSpPr>
          <p:cNvPr id="7171" name="Content Placeholder 2"/>
          <p:cNvSpPr>
            <a:spLocks noGrp="1"/>
          </p:cNvSpPr>
          <p:nvPr>
            <p:ph idx="1"/>
          </p:nvPr>
        </p:nvSpPr>
        <p:spPr/>
        <p:txBody>
          <a:bodyPr/>
          <a:lstStyle/>
          <a:p>
            <a:pPr eaLnBrk="1" hangingPunct="1"/>
            <a:r>
              <a:rPr lang="en-US" smtClean="0"/>
              <a:t>Here is a nice illustration of this from Google</a:t>
            </a:r>
          </a:p>
        </p:txBody>
      </p:sp>
      <p:sp>
        <p:nvSpPr>
          <p:cNvPr id="7172"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7173"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AAC8C891-F8FC-4918-A6CF-E80A89A5D8DC}" type="slidenum">
              <a:rPr lang="en-US" smtClean="0">
                <a:latin typeface="Arial" charset="0"/>
              </a:rPr>
              <a:pPr>
                <a:defRPr/>
              </a:pPr>
              <a:t>4</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2000-2003 Ken Chipps All Rights Reserved</a:t>
            </a:r>
          </a:p>
        </p:txBody>
      </p:sp>
      <p:sp>
        <p:nvSpPr>
          <p:cNvPr id="7" name="Slide Number Placeholder 5"/>
          <p:cNvSpPr>
            <a:spLocks noGrp="1"/>
          </p:cNvSpPr>
          <p:nvPr>
            <p:ph type="sldNum" sz="quarter" idx="12"/>
          </p:nvPr>
        </p:nvSpPr>
        <p:spPr/>
        <p:txBody>
          <a:bodyPr/>
          <a:lstStyle/>
          <a:p>
            <a:pPr>
              <a:defRPr/>
            </a:pPr>
            <a:fld id="{82D6C18F-6FA0-4501-9FFC-3A3BF071120D}" type="slidenum">
              <a:rPr lang="en-US"/>
              <a:pPr>
                <a:defRPr/>
              </a:pPr>
              <a:t>40</a:t>
            </a:fld>
            <a:endParaRPr lang="en-US" dirty="0"/>
          </a:p>
        </p:txBody>
      </p:sp>
      <p:sp>
        <p:nvSpPr>
          <p:cNvPr id="44036" name="Rectangle 2"/>
          <p:cNvSpPr>
            <a:spLocks noGrp="1" noChangeArrowheads="1"/>
          </p:cNvSpPr>
          <p:nvPr>
            <p:ph type="title"/>
          </p:nvPr>
        </p:nvSpPr>
        <p:spPr/>
        <p:txBody>
          <a:bodyPr/>
          <a:lstStyle/>
          <a:p>
            <a:r>
              <a:rPr lang="en-US" smtClean="0"/>
              <a:t>Carterphone Decision of 1968</a:t>
            </a:r>
          </a:p>
        </p:txBody>
      </p:sp>
      <p:sp>
        <p:nvSpPr>
          <p:cNvPr id="44037" name="Rectangle 3"/>
          <p:cNvSpPr>
            <a:spLocks noGrp="1" noChangeArrowheads="1"/>
          </p:cNvSpPr>
          <p:nvPr>
            <p:ph type="body" idx="1"/>
          </p:nvPr>
        </p:nvSpPr>
        <p:spPr/>
        <p:txBody>
          <a:bodyPr/>
          <a:lstStyle/>
          <a:p>
            <a:r>
              <a:rPr lang="en-US" smtClean="0"/>
              <a:t>The first hole in the natural monopoly held by AT&amp;T appeared in the 1960s</a:t>
            </a:r>
          </a:p>
          <a:p>
            <a:r>
              <a:rPr lang="en-US" smtClean="0"/>
              <a:t>The Carterphone company decided to make a device, that they would sell directly to phone users, that would use AT&amp;Ts natural monopoly network</a:t>
            </a:r>
          </a:p>
          <a:p>
            <a:r>
              <a:rPr lang="en-US" smtClean="0"/>
              <a:t>AT&amp;T said no, no, no</a:t>
            </a:r>
          </a:p>
          <a:p>
            <a:r>
              <a:rPr lang="en-US" smtClean="0"/>
              <a:t>We have a monopoly on making stuff that plugs into the network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F3E4FC14-3DB6-4484-BDB8-3FE069AD4ACD}" type="slidenum">
              <a:rPr lang="en-US"/>
              <a:pPr>
                <a:defRPr/>
              </a:pPr>
              <a:t>41</a:t>
            </a:fld>
            <a:endParaRPr lang="en-US" dirty="0"/>
          </a:p>
        </p:txBody>
      </p:sp>
      <p:sp>
        <p:nvSpPr>
          <p:cNvPr id="45060" name="Rectangle 2"/>
          <p:cNvSpPr>
            <a:spLocks noGrp="1" noChangeArrowheads="1"/>
          </p:cNvSpPr>
          <p:nvPr>
            <p:ph type="title"/>
          </p:nvPr>
        </p:nvSpPr>
        <p:spPr/>
        <p:txBody>
          <a:bodyPr/>
          <a:lstStyle/>
          <a:p>
            <a:r>
              <a:rPr lang="en-US" smtClean="0"/>
              <a:t>Carterphone Decision of 1968</a:t>
            </a:r>
          </a:p>
        </p:txBody>
      </p:sp>
      <p:sp>
        <p:nvSpPr>
          <p:cNvPr id="45061" name="Rectangle 3"/>
          <p:cNvSpPr>
            <a:spLocks noGrp="1" noChangeArrowheads="1"/>
          </p:cNvSpPr>
          <p:nvPr>
            <p:ph type="body" idx="1"/>
          </p:nvPr>
        </p:nvSpPr>
        <p:spPr/>
        <p:txBody>
          <a:bodyPr/>
          <a:lstStyle/>
          <a:p>
            <a:r>
              <a:rPr lang="en-US" smtClean="0"/>
              <a:t>The courts said yes, anyone could make equipment for the telephone network</a:t>
            </a:r>
          </a:p>
          <a:p>
            <a:r>
              <a:rPr lang="en-US" smtClean="0"/>
              <a:t>This allowed everyone to make stuff to attach to the phone company network, which they do now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Full Service</a:t>
            </a:r>
          </a:p>
        </p:txBody>
      </p:sp>
      <p:sp>
        <p:nvSpPr>
          <p:cNvPr id="46083" name="Content Placeholder 2"/>
          <p:cNvSpPr>
            <a:spLocks noGrp="1"/>
          </p:cNvSpPr>
          <p:nvPr>
            <p:ph idx="1"/>
          </p:nvPr>
        </p:nvSpPr>
        <p:spPr/>
        <p:txBody>
          <a:bodyPr/>
          <a:lstStyle/>
          <a:p>
            <a:r>
              <a:rPr lang="en-US" smtClean="0"/>
              <a:t>By 1969 ninety percent of US households had PSTN service which is as close to universal service as possible</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1295C94F-5E8D-42AF-827F-05F3D23BDBDE}"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2000-2003 Ken Chipps All Rights Reserved</a:t>
            </a:r>
          </a:p>
        </p:txBody>
      </p:sp>
      <p:sp>
        <p:nvSpPr>
          <p:cNvPr id="7" name="Slide Number Placeholder 5"/>
          <p:cNvSpPr>
            <a:spLocks noGrp="1"/>
          </p:cNvSpPr>
          <p:nvPr>
            <p:ph type="sldNum" sz="quarter" idx="12"/>
          </p:nvPr>
        </p:nvSpPr>
        <p:spPr/>
        <p:txBody>
          <a:bodyPr/>
          <a:lstStyle/>
          <a:p>
            <a:pPr>
              <a:defRPr/>
            </a:pPr>
            <a:fld id="{BEFB3FA3-D672-4805-8D80-087F866A4B0C}" type="slidenum">
              <a:rPr lang="en-US"/>
              <a:pPr>
                <a:defRPr/>
              </a:pPr>
              <a:t>43</a:t>
            </a:fld>
            <a:endParaRPr lang="en-US" dirty="0"/>
          </a:p>
        </p:txBody>
      </p:sp>
      <p:sp>
        <p:nvSpPr>
          <p:cNvPr id="47108" name="Rectangle 2"/>
          <p:cNvSpPr>
            <a:spLocks noGrp="1" noChangeArrowheads="1"/>
          </p:cNvSpPr>
          <p:nvPr>
            <p:ph type="title"/>
          </p:nvPr>
        </p:nvSpPr>
        <p:spPr/>
        <p:txBody>
          <a:bodyPr/>
          <a:lstStyle/>
          <a:p>
            <a:r>
              <a:rPr lang="en-US" smtClean="0"/>
              <a:t>Modification of Final Judgment</a:t>
            </a:r>
          </a:p>
        </p:txBody>
      </p:sp>
      <p:sp>
        <p:nvSpPr>
          <p:cNvPr id="47109" name="Rectangle 3"/>
          <p:cNvSpPr>
            <a:spLocks noGrp="1" noChangeArrowheads="1"/>
          </p:cNvSpPr>
          <p:nvPr>
            <p:ph type="body" idx="1"/>
          </p:nvPr>
        </p:nvSpPr>
        <p:spPr/>
        <p:txBody>
          <a:bodyPr/>
          <a:lstStyle/>
          <a:p>
            <a:r>
              <a:rPr lang="en-US" smtClean="0"/>
              <a:t>Judge Harold Greene messed up this nice, well organized, and understandable arrangement in 1984</a:t>
            </a:r>
          </a:p>
          <a:p>
            <a:r>
              <a:rPr lang="en-US" smtClean="0"/>
              <a:t>He decided that the phone system was not a natural monopoly</a:t>
            </a:r>
          </a:p>
          <a:p>
            <a:r>
              <a:rPr lang="en-US" smtClean="0"/>
              <a:t>The result of this decision was the breakup of AT&amp;T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1455D054-C2A1-4817-A6EA-2BB6F3021635}" type="slidenum">
              <a:rPr lang="en-US"/>
              <a:pPr>
                <a:defRPr/>
              </a:pPr>
              <a:t>44</a:t>
            </a:fld>
            <a:endParaRPr lang="en-US" dirty="0"/>
          </a:p>
        </p:txBody>
      </p:sp>
      <p:sp>
        <p:nvSpPr>
          <p:cNvPr id="48132" name="Rectangle 2"/>
          <p:cNvSpPr>
            <a:spLocks noGrp="1" noChangeArrowheads="1"/>
          </p:cNvSpPr>
          <p:nvPr>
            <p:ph type="title"/>
          </p:nvPr>
        </p:nvSpPr>
        <p:spPr/>
        <p:txBody>
          <a:bodyPr/>
          <a:lstStyle/>
          <a:p>
            <a:r>
              <a:rPr lang="en-US" smtClean="0"/>
              <a:t>Modification of Final Judgment</a:t>
            </a:r>
          </a:p>
        </p:txBody>
      </p:sp>
      <p:sp>
        <p:nvSpPr>
          <p:cNvPr id="48133" name="Rectangle 3"/>
          <p:cNvSpPr>
            <a:spLocks noGrp="1" noChangeArrowheads="1"/>
          </p:cNvSpPr>
          <p:nvPr>
            <p:ph type="body" idx="1"/>
          </p:nvPr>
        </p:nvSpPr>
        <p:spPr/>
        <p:txBody>
          <a:bodyPr/>
          <a:lstStyle/>
          <a:p>
            <a:r>
              <a:rPr lang="en-US" smtClean="0"/>
              <a:t>Now we have</a:t>
            </a:r>
          </a:p>
          <a:p>
            <a:pPr lvl="1"/>
            <a:r>
              <a:rPr lang="en-US" smtClean="0"/>
              <a:t>ILECs</a:t>
            </a:r>
          </a:p>
          <a:p>
            <a:pPr lvl="1"/>
            <a:r>
              <a:rPr lang="en-US" smtClean="0"/>
              <a:t>CLECs</a:t>
            </a:r>
          </a:p>
          <a:p>
            <a:pPr lvl="1"/>
            <a:r>
              <a:rPr lang="en-US" smtClean="0"/>
              <a:t>and so 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Copyright 2000-2003 Ken Chipps All Rights Reserved</a:t>
            </a:r>
          </a:p>
        </p:txBody>
      </p:sp>
      <p:sp>
        <p:nvSpPr>
          <p:cNvPr id="7" name="Slide Number Placeholder 5"/>
          <p:cNvSpPr>
            <a:spLocks noGrp="1"/>
          </p:cNvSpPr>
          <p:nvPr>
            <p:ph type="sldNum" sz="quarter" idx="12"/>
          </p:nvPr>
        </p:nvSpPr>
        <p:spPr/>
        <p:txBody>
          <a:bodyPr/>
          <a:lstStyle/>
          <a:p>
            <a:pPr>
              <a:defRPr/>
            </a:pPr>
            <a:fld id="{448B3399-5654-47BE-89F9-F12B890AB4E3}" type="slidenum">
              <a:rPr lang="en-US"/>
              <a:pPr>
                <a:defRPr/>
              </a:pPr>
              <a:t>45</a:t>
            </a:fld>
            <a:endParaRPr lang="en-US" dirty="0"/>
          </a:p>
        </p:txBody>
      </p:sp>
      <p:sp>
        <p:nvSpPr>
          <p:cNvPr id="49156" name="Rectangle 2"/>
          <p:cNvSpPr>
            <a:spLocks noGrp="1" noChangeArrowheads="1"/>
          </p:cNvSpPr>
          <p:nvPr>
            <p:ph type="title"/>
          </p:nvPr>
        </p:nvSpPr>
        <p:spPr/>
        <p:txBody>
          <a:bodyPr/>
          <a:lstStyle/>
          <a:p>
            <a:r>
              <a:rPr lang="en-US" smtClean="0"/>
              <a:t>Telecommunications Act</a:t>
            </a:r>
          </a:p>
        </p:txBody>
      </p:sp>
      <p:sp>
        <p:nvSpPr>
          <p:cNvPr id="49157" name="Rectangle 3"/>
          <p:cNvSpPr>
            <a:spLocks noGrp="1" noChangeArrowheads="1"/>
          </p:cNvSpPr>
          <p:nvPr>
            <p:ph type="body" idx="1"/>
          </p:nvPr>
        </p:nvSpPr>
        <p:spPr/>
        <p:txBody>
          <a:bodyPr/>
          <a:lstStyle/>
          <a:p>
            <a:r>
              <a:rPr lang="en-US" smtClean="0"/>
              <a:t>To spur on competition, the Congress decided to pass the Telecommunications Act of 1996</a:t>
            </a:r>
          </a:p>
          <a:p>
            <a:r>
              <a:rPr lang="en-US" smtClean="0"/>
              <a:t>This act decided that everyone should be in everyone else’s business, just as soon as everyone else was in all the other businesses</a:t>
            </a:r>
          </a:p>
          <a:p>
            <a:r>
              <a:rPr lang="en-US" smtClean="0"/>
              <a:t>Confusing isn’t it</a:t>
            </a:r>
          </a:p>
          <a:p>
            <a:r>
              <a:rPr lang="en-US" smtClean="0"/>
              <a:t>So is this act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8146F9F5-6089-43F8-9743-457A258B8F53}" type="slidenum">
              <a:rPr lang="en-US"/>
              <a:pPr>
                <a:defRPr/>
              </a:pPr>
              <a:t>46</a:t>
            </a:fld>
            <a:endParaRPr lang="en-US" dirty="0"/>
          </a:p>
        </p:txBody>
      </p:sp>
      <p:sp>
        <p:nvSpPr>
          <p:cNvPr id="50180" name="Rectangle 2"/>
          <p:cNvSpPr>
            <a:spLocks noGrp="1" noChangeArrowheads="1"/>
          </p:cNvSpPr>
          <p:nvPr>
            <p:ph type="title"/>
          </p:nvPr>
        </p:nvSpPr>
        <p:spPr/>
        <p:txBody>
          <a:bodyPr/>
          <a:lstStyle/>
          <a:p>
            <a:r>
              <a:rPr lang="en-US" smtClean="0"/>
              <a:t>Telecommunications Act</a:t>
            </a:r>
          </a:p>
        </p:txBody>
      </p:sp>
      <p:sp>
        <p:nvSpPr>
          <p:cNvPr id="50181" name="Rectangle 3"/>
          <p:cNvSpPr>
            <a:spLocks noGrp="1" noChangeArrowheads="1"/>
          </p:cNvSpPr>
          <p:nvPr>
            <p:ph type="body" idx="1"/>
          </p:nvPr>
        </p:nvSpPr>
        <p:spPr/>
        <p:txBody>
          <a:bodyPr/>
          <a:lstStyle/>
          <a:p>
            <a:r>
              <a:rPr lang="en-US" smtClean="0"/>
              <a:t>Basically it lets any company do anything</a:t>
            </a:r>
          </a:p>
          <a:p>
            <a:r>
              <a:rPr lang="en-US" smtClean="0"/>
              <a:t>It was meant to give everyone full choice by promoting competition</a:t>
            </a:r>
          </a:p>
          <a:p>
            <a:r>
              <a:rPr lang="en-US" smtClean="0"/>
              <a:t>More specifically the legislation was supposed to</a:t>
            </a:r>
          </a:p>
          <a:p>
            <a:pPr lvl="1"/>
            <a:r>
              <a:rPr lang="en-US" smtClean="0"/>
              <a:t>Open local service to competition</a:t>
            </a:r>
          </a:p>
          <a:p>
            <a:pPr lvl="1"/>
            <a:r>
              <a:rPr lang="en-US" smtClean="0"/>
              <a:t>Let the regional Bell operating companies provide long-distance service</a:t>
            </a:r>
          </a:p>
          <a:p>
            <a:pPr lvl="1"/>
            <a:r>
              <a:rPr lang="en-US" smtClean="0"/>
              <a:t>Deregulate some cable rates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Telecommunications Act</a:t>
            </a:r>
          </a:p>
        </p:txBody>
      </p:sp>
      <p:sp>
        <p:nvSpPr>
          <p:cNvPr id="51203" name="Content Placeholder 2"/>
          <p:cNvSpPr>
            <a:spLocks noGrp="1"/>
          </p:cNvSpPr>
          <p:nvPr>
            <p:ph idx="1"/>
          </p:nvPr>
        </p:nvSpPr>
        <p:spPr/>
        <p:txBody>
          <a:bodyPr/>
          <a:lstStyle/>
          <a:p>
            <a:pPr lvl="1"/>
            <a:r>
              <a:rPr lang="en-US" smtClean="0"/>
              <a:t>Let local telephone companies sell video services</a:t>
            </a:r>
          </a:p>
          <a:p>
            <a:pPr lvl="1"/>
            <a:r>
              <a:rPr lang="en-US" smtClean="0"/>
              <a:t>Protect Universal Service</a:t>
            </a:r>
          </a:p>
          <a:p>
            <a:pPr lvl="1"/>
            <a:r>
              <a:rPr lang="en-US" smtClean="0"/>
              <a:t>Change broadcast ownership rules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FBEA5490-947E-41DD-9403-63C21291265F}"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Copyright 2000-2003 Ken Chipps All Rights Reserved</a:t>
            </a:r>
          </a:p>
        </p:txBody>
      </p:sp>
      <p:sp>
        <p:nvSpPr>
          <p:cNvPr id="6" name="Slide Number Placeholder 5"/>
          <p:cNvSpPr>
            <a:spLocks noGrp="1"/>
          </p:cNvSpPr>
          <p:nvPr>
            <p:ph type="sldNum" sz="quarter" idx="12"/>
          </p:nvPr>
        </p:nvSpPr>
        <p:spPr/>
        <p:txBody>
          <a:bodyPr/>
          <a:lstStyle/>
          <a:p>
            <a:pPr>
              <a:defRPr/>
            </a:pPr>
            <a:fld id="{DCC39F73-AFBE-40F9-AFD6-E91234C2AD7D}" type="slidenum">
              <a:rPr lang="en-US"/>
              <a:pPr>
                <a:defRPr/>
              </a:pPr>
              <a:t>48</a:t>
            </a:fld>
            <a:endParaRPr lang="en-US" dirty="0"/>
          </a:p>
        </p:txBody>
      </p:sp>
      <p:sp>
        <p:nvSpPr>
          <p:cNvPr id="52228" name="Rectangle 2"/>
          <p:cNvSpPr>
            <a:spLocks noGrp="1" noChangeArrowheads="1"/>
          </p:cNvSpPr>
          <p:nvPr>
            <p:ph type="title"/>
          </p:nvPr>
        </p:nvSpPr>
        <p:spPr/>
        <p:txBody>
          <a:bodyPr/>
          <a:lstStyle/>
          <a:p>
            <a:r>
              <a:rPr lang="en-US" smtClean="0"/>
              <a:t>Why Doesn’t Competition Exist</a:t>
            </a:r>
          </a:p>
        </p:txBody>
      </p:sp>
      <p:sp>
        <p:nvSpPr>
          <p:cNvPr id="52229" name="Rectangle 3"/>
          <p:cNvSpPr>
            <a:spLocks noGrp="1" noChangeArrowheads="1"/>
          </p:cNvSpPr>
          <p:nvPr>
            <p:ph type="body" idx="1"/>
          </p:nvPr>
        </p:nvSpPr>
        <p:spPr/>
        <p:txBody>
          <a:bodyPr/>
          <a:lstStyle/>
          <a:p>
            <a:r>
              <a:rPr lang="en-US" smtClean="0"/>
              <a:t>The problem with the 1996 Communications Act is nothing changed</a:t>
            </a:r>
          </a:p>
          <a:p>
            <a:r>
              <a:rPr lang="en-US" smtClean="0"/>
              <a:t>The ILECs still control the last mile</a:t>
            </a:r>
          </a:p>
          <a:p>
            <a:r>
              <a:rPr lang="en-US" smtClean="0"/>
              <a:t>Real competition does not exist</a:t>
            </a:r>
          </a:p>
          <a:p>
            <a:r>
              <a:rPr lang="en-US" smtClean="0"/>
              <a:t>For example, the ILECs say they cannot charge enough to cover their costs and still rent access to the customer connection for a reasonable rate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The Current PSTN</a:t>
            </a:r>
          </a:p>
        </p:txBody>
      </p:sp>
      <p:sp>
        <p:nvSpPr>
          <p:cNvPr id="53251" name="Content Placeholder 2"/>
          <p:cNvSpPr>
            <a:spLocks noGrp="1"/>
          </p:cNvSpPr>
          <p:nvPr>
            <p:ph idx="1"/>
          </p:nvPr>
        </p:nvSpPr>
        <p:spPr/>
        <p:txBody>
          <a:bodyPr/>
          <a:lstStyle/>
          <a:p>
            <a:r>
              <a:rPr lang="en-US" smtClean="0"/>
              <a:t>After all of this the PSTN now consists of three companies that control it</a:t>
            </a:r>
          </a:p>
          <a:p>
            <a:pPr lvl="1"/>
            <a:r>
              <a:rPr lang="en-US" smtClean="0"/>
              <a:t>Verizon</a:t>
            </a:r>
          </a:p>
          <a:p>
            <a:pPr lvl="1"/>
            <a:r>
              <a:rPr lang="en-US" smtClean="0"/>
              <a:t>AT&amp;T</a:t>
            </a:r>
          </a:p>
          <a:p>
            <a:pPr lvl="1"/>
            <a:r>
              <a:rPr lang="en-US" smtClean="0"/>
              <a:t>Qwest</a:t>
            </a:r>
          </a:p>
          <a:p>
            <a:r>
              <a:rPr lang="en-US" smtClean="0"/>
              <a:t>Is this starting to look like the original AT&amp;T monopoly all over again</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B12EFDB0-D480-4FDC-924C-99353DC40504}"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The PSTN</a:t>
            </a:r>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824038"/>
            <a:ext cx="6248400" cy="4078287"/>
          </a:xfrm>
        </p:spPr>
      </p:pic>
      <p:sp>
        <p:nvSpPr>
          <p:cNvPr id="8196" name="Footer Placeholder 2"/>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8197"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8B7E987A-7FAF-4D7C-96E8-6EF03D085194}" type="slidenum">
              <a:rPr lang="en-US" smtClean="0">
                <a:latin typeface="Arial" charset="0"/>
              </a:rPr>
              <a:pPr>
                <a:defRPr/>
              </a:pPr>
              <a:t>5</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Limits of Traditional Telephony</a:t>
            </a:r>
          </a:p>
        </p:txBody>
      </p:sp>
      <p:sp>
        <p:nvSpPr>
          <p:cNvPr id="54275" name="Rectangle 3"/>
          <p:cNvSpPr>
            <a:spLocks noGrp="1" noChangeArrowheads="1"/>
          </p:cNvSpPr>
          <p:nvPr>
            <p:ph idx="1"/>
          </p:nvPr>
        </p:nvSpPr>
        <p:spPr/>
        <p:txBody>
          <a:bodyPr/>
          <a:lstStyle/>
          <a:p>
            <a:pPr eaLnBrk="1" hangingPunct="1"/>
            <a:r>
              <a:rPr lang="en-US" smtClean="0"/>
              <a:t>While working well for over 100 hundred years the PSTN has some disadvantages in today’s telecommunications market</a:t>
            </a:r>
          </a:p>
          <a:p>
            <a:pPr lvl="1" eaLnBrk="1" hangingPunct="1"/>
            <a:r>
              <a:rPr lang="en-US" smtClean="0"/>
              <a:t>New features take a while to roll out</a:t>
            </a:r>
          </a:p>
          <a:p>
            <a:pPr lvl="1" eaLnBrk="1" hangingPunct="1"/>
            <a:r>
              <a:rPr lang="en-US" smtClean="0"/>
              <a:t>New features usually require new hardware</a:t>
            </a:r>
          </a:p>
          <a:p>
            <a:pPr lvl="1" eaLnBrk="1" hangingPunct="1"/>
            <a:r>
              <a:rPr lang="en-US" smtClean="0"/>
              <a:t>There are capacity and cost constraints</a:t>
            </a:r>
          </a:p>
          <a:p>
            <a:pPr lvl="1" eaLnBrk="1" hangingPunct="1"/>
            <a:r>
              <a:rPr lang="en-US" smtClean="0"/>
              <a:t>Data has overtaken voice as the main driver of traffic</a:t>
            </a:r>
          </a:p>
        </p:txBody>
      </p:sp>
      <p:sp>
        <p:nvSpPr>
          <p:cNvPr id="28676"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28677"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8901F348-9E2B-4BAA-AD57-9D731C060473}" type="slidenum">
              <a:rPr lang="en-US" smtClean="0">
                <a:latin typeface="Arial" charset="0"/>
              </a:rPr>
              <a:pPr>
                <a:defRPr/>
              </a:pPr>
              <a:t>50</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Voice or Data</a:t>
            </a:r>
          </a:p>
        </p:txBody>
      </p:sp>
      <p:sp>
        <p:nvSpPr>
          <p:cNvPr id="55299" name="Content Placeholder 2"/>
          <p:cNvSpPr>
            <a:spLocks noGrp="1"/>
          </p:cNvSpPr>
          <p:nvPr>
            <p:ph idx="1"/>
          </p:nvPr>
        </p:nvSpPr>
        <p:spPr/>
        <p:txBody>
          <a:bodyPr/>
          <a:lstStyle/>
          <a:p>
            <a:r>
              <a:rPr lang="en-US" smtClean="0"/>
              <a:t>By mid 2000 the PSTN designed for voice was carrying more data than voice traffic</a:t>
            </a:r>
          </a:p>
          <a:p>
            <a:r>
              <a:rPr lang="en-US" smtClean="0"/>
              <a:t>Of course the PSTN had from the earliest days carried more than just voice</a:t>
            </a:r>
          </a:p>
          <a:p>
            <a:r>
              <a:rPr lang="en-US" smtClean="0"/>
              <a:t>In the 1920s radio programs and wire photos began to be carried</a:t>
            </a:r>
          </a:p>
          <a:p>
            <a:r>
              <a:rPr lang="en-US" smtClean="0"/>
              <a:t>In the 1930s teletypewriter service sent text as digital signals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C986AF43-C2B6-4A38-B3B3-9134C79FE9BB}"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Voice or Data</a:t>
            </a:r>
          </a:p>
        </p:txBody>
      </p:sp>
      <p:sp>
        <p:nvSpPr>
          <p:cNvPr id="56323" name="Content Placeholder 2"/>
          <p:cNvSpPr>
            <a:spLocks noGrp="1"/>
          </p:cNvSpPr>
          <p:nvPr>
            <p:ph idx="1"/>
          </p:nvPr>
        </p:nvSpPr>
        <p:spPr/>
        <p:txBody>
          <a:bodyPr/>
          <a:lstStyle/>
          <a:p>
            <a:r>
              <a:rPr lang="en-US" smtClean="0"/>
              <a:t>Television was sent over the wires in the 1940s</a:t>
            </a:r>
          </a:p>
          <a:p>
            <a:r>
              <a:rPr lang="en-US" smtClean="0"/>
              <a:t>By mid 2000 more data was carried than voice over the PSTN</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1489FDDE-ABAF-4A09-BF32-D359BBED30BB}"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Transition of the PSTN</a:t>
            </a:r>
          </a:p>
        </p:txBody>
      </p:sp>
      <p:sp>
        <p:nvSpPr>
          <p:cNvPr id="57347" name="Content Placeholder 2"/>
          <p:cNvSpPr>
            <a:spLocks noGrp="1"/>
          </p:cNvSpPr>
          <p:nvPr>
            <p:ph idx="1"/>
          </p:nvPr>
        </p:nvSpPr>
        <p:spPr/>
        <p:txBody>
          <a:bodyPr/>
          <a:lstStyle/>
          <a:p>
            <a:r>
              <a:rPr lang="en-US" smtClean="0"/>
              <a:t>In 1958 modems allowed computers to transmit digital data over voice grade analog telephone circuits</a:t>
            </a:r>
          </a:p>
          <a:p>
            <a:r>
              <a:rPr lang="en-US" smtClean="0"/>
              <a:t>At this point computers were still mainframe based networks owned by a few companies</a:t>
            </a:r>
          </a:p>
          <a:p>
            <a:r>
              <a:rPr lang="en-US" smtClean="0"/>
              <a:t>By the late 1970s the transmission of digital data increased dramatically between these networks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B25C1A9B-47DF-4D11-9B11-EA042DE378C7}"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Transition of the PSTN</a:t>
            </a:r>
          </a:p>
        </p:txBody>
      </p:sp>
      <p:sp>
        <p:nvSpPr>
          <p:cNvPr id="58371" name="Content Placeholder 2"/>
          <p:cNvSpPr>
            <a:spLocks noGrp="1"/>
          </p:cNvSpPr>
          <p:nvPr>
            <p:ph idx="1"/>
          </p:nvPr>
        </p:nvSpPr>
        <p:spPr/>
        <p:txBody>
          <a:bodyPr/>
          <a:lstStyle/>
          <a:p>
            <a:r>
              <a:rPr lang="en-US" smtClean="0"/>
              <a:t>Then in the 1980s with the rise of personal computers and local area networks the need to send data over the PSTN increased rapidly every year</a:t>
            </a:r>
          </a:p>
          <a:p>
            <a:r>
              <a:rPr lang="en-US" smtClean="0"/>
              <a:t>The origins of the Internet began in 1969 with the ARPANET funded by the Advanced Research Projects Agency of the Department of Defense</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4BE2B438-8E7C-4DB0-B6E7-242F1A63FC1A}"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Transition of the PSTN</a:t>
            </a:r>
          </a:p>
        </p:txBody>
      </p:sp>
      <p:sp>
        <p:nvSpPr>
          <p:cNvPr id="59395" name="Content Placeholder 2"/>
          <p:cNvSpPr>
            <a:spLocks noGrp="1"/>
          </p:cNvSpPr>
          <p:nvPr>
            <p:ph idx="1"/>
          </p:nvPr>
        </p:nvSpPr>
        <p:spPr/>
        <p:txBody>
          <a:bodyPr/>
          <a:lstStyle/>
          <a:p>
            <a:r>
              <a:rPr lang="en-US" smtClean="0"/>
              <a:t>This was the first standards based internetwork</a:t>
            </a:r>
          </a:p>
          <a:p>
            <a:r>
              <a:rPr lang="en-US" smtClean="0"/>
              <a:t>Unlike the proprietary networks that only allowed transmission of data between machines of the same company the ARPANET was designed to interconnect any type of device</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19D0DDBB-F8AA-411E-A98A-561C10E2AD2E}"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Transition of the PSTN</a:t>
            </a:r>
          </a:p>
        </p:txBody>
      </p:sp>
      <p:sp>
        <p:nvSpPr>
          <p:cNvPr id="60419" name="Content Placeholder 2"/>
          <p:cNvSpPr>
            <a:spLocks noGrp="1"/>
          </p:cNvSpPr>
          <p:nvPr>
            <p:ph idx="1"/>
          </p:nvPr>
        </p:nvSpPr>
        <p:spPr/>
        <p:txBody>
          <a:bodyPr/>
          <a:lstStyle/>
          <a:p>
            <a:r>
              <a:rPr lang="en-US" smtClean="0"/>
              <a:t>The first connected nodes were UCLA, Stanford Research Institute, University of California at Santa Barbara, and University of Utah</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2E2AF06E-C467-4DF8-AC09-F2D1705F20E6}"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The PSTN</a:t>
            </a:r>
          </a:p>
        </p:txBody>
      </p:sp>
      <p:sp>
        <p:nvSpPr>
          <p:cNvPr id="9219" name="Content Placeholder 2"/>
          <p:cNvSpPr>
            <a:spLocks noGrp="1"/>
          </p:cNvSpPr>
          <p:nvPr>
            <p:ph idx="1"/>
          </p:nvPr>
        </p:nvSpPr>
        <p:spPr/>
        <p:txBody>
          <a:bodyPr/>
          <a:lstStyle/>
          <a:p>
            <a:pPr eaLnBrk="1" hangingPunct="1"/>
            <a:r>
              <a:rPr lang="en-US" smtClean="0"/>
              <a:t>These wireless calls are only wireless over the last mile or the distance from the user to the cell tower</a:t>
            </a:r>
          </a:p>
          <a:p>
            <a:pPr eaLnBrk="1" hangingPunct="1"/>
            <a:r>
              <a:rPr lang="en-US" smtClean="0"/>
              <a:t>From the cell tower it is back to the traditional wired PSTN</a:t>
            </a:r>
          </a:p>
        </p:txBody>
      </p:sp>
      <p:sp>
        <p:nvSpPr>
          <p:cNvPr id="9220"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922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174CDF20-D59B-42BF-9513-D536AD706DAD}" type="slidenum">
              <a:rPr lang="en-US" smtClean="0">
                <a:latin typeface="Arial" charset="0"/>
              </a:rPr>
              <a:pPr>
                <a:defRPr/>
              </a:pPr>
              <a:t>6</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The PSTN</a:t>
            </a:r>
          </a:p>
        </p:txBody>
      </p:sp>
      <p:sp>
        <p:nvSpPr>
          <p:cNvPr id="10243" name="Content Placeholder 2"/>
          <p:cNvSpPr>
            <a:spLocks noGrp="1"/>
          </p:cNvSpPr>
          <p:nvPr>
            <p:ph idx="1"/>
          </p:nvPr>
        </p:nvSpPr>
        <p:spPr/>
        <p:txBody>
          <a:bodyPr/>
          <a:lstStyle/>
          <a:p>
            <a:pPr eaLnBrk="1" hangingPunct="1"/>
            <a:r>
              <a:rPr lang="en-US" smtClean="0"/>
              <a:t>As such the PSTN will not disappear as fiber optic cables are much better than the older style microwave radio frequency backhauls that were once used to carry long distance calls across the country</a:t>
            </a:r>
          </a:p>
        </p:txBody>
      </p:sp>
      <p:sp>
        <p:nvSpPr>
          <p:cNvPr id="10244"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10245"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AD98047B-4E3F-45CE-8D36-8521D35AACA9}" type="slidenum">
              <a:rPr lang="en-US" smtClean="0">
                <a:latin typeface="Arial" charset="0"/>
              </a:rPr>
              <a:pPr>
                <a:defRPr/>
              </a:pPr>
              <a:t>7</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The PSTN</a:t>
            </a:r>
          </a:p>
        </p:txBody>
      </p:sp>
      <p:sp>
        <p:nvSpPr>
          <p:cNvPr id="11267" name="Content Placeholder 2"/>
          <p:cNvSpPr>
            <a:spLocks noGrp="1"/>
          </p:cNvSpPr>
          <p:nvPr>
            <p:ph idx="1"/>
          </p:nvPr>
        </p:nvSpPr>
        <p:spPr/>
        <p:txBody>
          <a:bodyPr/>
          <a:lstStyle/>
          <a:p>
            <a:pPr eaLnBrk="1" hangingPunct="1"/>
            <a:r>
              <a:rPr lang="en-US" smtClean="0"/>
              <a:t>The problem for the PSTN is the last mile</a:t>
            </a:r>
          </a:p>
          <a:p>
            <a:pPr eaLnBrk="1" hangingPunct="1"/>
            <a:r>
              <a:rPr lang="en-US" smtClean="0"/>
              <a:t>This is the connection from the customer to the local telephone office</a:t>
            </a:r>
          </a:p>
          <a:p>
            <a:pPr eaLnBrk="1" hangingPunct="1"/>
            <a:r>
              <a:rPr lang="en-US" smtClean="0"/>
              <a:t>The only thing that will save the landline over the last mile is for the ILECs to replace the copper with singlemode fiber optic cable</a:t>
            </a:r>
          </a:p>
        </p:txBody>
      </p:sp>
      <p:sp>
        <p:nvSpPr>
          <p:cNvPr id="1126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dirty="0" smtClean="0">
                <a:latin typeface="Arial" charset="0"/>
              </a:rPr>
              <a:t>Copyright 2012 Kenneth M. Chipps Ph.D. www.chipps.com</a:t>
            </a:r>
          </a:p>
        </p:txBody>
      </p:sp>
      <p:sp>
        <p:nvSpPr>
          <p:cNvPr id="11269"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CE54195A-FC00-4421-BD08-AAD1E8071BF6}" type="slidenum">
              <a:rPr lang="en-US" smtClean="0">
                <a:latin typeface="Arial" charset="0"/>
              </a:rPr>
              <a:pPr>
                <a:defRPr/>
              </a:pPr>
              <a:t>8</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PSTN</a:t>
            </a:r>
          </a:p>
        </p:txBody>
      </p:sp>
      <p:sp>
        <p:nvSpPr>
          <p:cNvPr id="12291" name="Content Placeholder 2"/>
          <p:cNvSpPr>
            <a:spLocks noGrp="1"/>
          </p:cNvSpPr>
          <p:nvPr>
            <p:ph idx="1"/>
          </p:nvPr>
        </p:nvSpPr>
        <p:spPr/>
        <p:txBody>
          <a:bodyPr/>
          <a:lstStyle/>
          <a:p>
            <a:pPr eaLnBrk="1" hangingPunct="1"/>
            <a:r>
              <a:rPr lang="en-US" smtClean="0"/>
              <a:t>Verizon has done this with their FIOS service as has AT&amp;T with the U-verse offering</a:t>
            </a:r>
          </a:p>
          <a:p>
            <a:pPr eaLnBrk="1" hangingPunct="1"/>
            <a:r>
              <a:rPr lang="en-US" smtClean="0"/>
              <a:t>The problem is these are limited deployments</a:t>
            </a:r>
          </a:p>
        </p:txBody>
      </p:sp>
      <p:sp>
        <p:nvSpPr>
          <p:cNvPr id="4" name="Footer Placeholder 3"/>
          <p:cNvSpPr>
            <a:spLocks noGrp="1"/>
          </p:cNvSpPr>
          <p:nvPr>
            <p:ph type="ftr" sz="quarter" idx="11"/>
          </p:nvPr>
        </p:nvSpPr>
        <p:spPr/>
        <p:txBody>
          <a:bodyPr/>
          <a:lstStyle/>
          <a:p>
            <a:pPr>
              <a:defRPr/>
            </a:pPr>
            <a:r>
              <a:rPr lang="en-US" smtClean="0"/>
              <a:t>Copyright 2012 Kenneth M. Chipps Ph.D. www.chipps.com</a:t>
            </a:r>
            <a:endParaRPr lang="en-US"/>
          </a:p>
        </p:txBody>
      </p:sp>
      <p:sp>
        <p:nvSpPr>
          <p:cNvPr id="5" name="Slide Number Placeholder 4"/>
          <p:cNvSpPr>
            <a:spLocks noGrp="1"/>
          </p:cNvSpPr>
          <p:nvPr>
            <p:ph type="sldNum" sz="quarter" idx="12"/>
          </p:nvPr>
        </p:nvSpPr>
        <p:spPr/>
        <p:txBody>
          <a:bodyPr/>
          <a:lstStyle/>
          <a:p>
            <a:pPr>
              <a:defRPr/>
            </a:pPr>
            <a:fld id="{220E9ED8-B2CE-42A9-BA53-B954AA0DFFF5}"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4068</TotalTime>
  <Words>2492</Words>
  <Application>Microsoft Office PowerPoint</Application>
  <PresentationFormat>On-screen Show (4:3)</PresentationFormat>
  <Paragraphs>307</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Verdana</vt:lpstr>
      <vt:lpstr>Arial</vt:lpstr>
      <vt:lpstr>Calibri</vt:lpstr>
      <vt:lpstr>Chipps</vt:lpstr>
      <vt:lpstr>NETW-250 PSTN The Past and The Future Last Update 2012.08.01 1.0.0</vt:lpstr>
      <vt:lpstr>Telephony</vt:lpstr>
      <vt:lpstr>The PSTN</vt:lpstr>
      <vt:lpstr>The PSTN</vt:lpstr>
      <vt:lpstr>The PSTN</vt:lpstr>
      <vt:lpstr>The PSTN</vt:lpstr>
      <vt:lpstr>The PSTN</vt:lpstr>
      <vt:lpstr>The PSTN</vt:lpstr>
      <vt:lpstr>The PSTN</vt:lpstr>
      <vt:lpstr>History of Communication</vt:lpstr>
      <vt:lpstr>Human Messengers</vt:lpstr>
      <vt:lpstr>Horse Mounted Messengers</vt:lpstr>
      <vt:lpstr>Horse Mounted Messengers</vt:lpstr>
      <vt:lpstr>Horse Mounted Messengers</vt:lpstr>
      <vt:lpstr>Carrier Pigeons</vt:lpstr>
      <vt:lpstr>Telegraph</vt:lpstr>
      <vt:lpstr>Beacons</vt:lpstr>
      <vt:lpstr>Beacons</vt:lpstr>
      <vt:lpstr>Beacons</vt:lpstr>
      <vt:lpstr>Beacons</vt:lpstr>
      <vt:lpstr>Flag Signals</vt:lpstr>
      <vt:lpstr>Flag Signals</vt:lpstr>
      <vt:lpstr>Electric Telegraphs</vt:lpstr>
      <vt:lpstr>Radio Telegraphy</vt:lpstr>
      <vt:lpstr>PSTN</vt:lpstr>
      <vt:lpstr>The Bell System</vt:lpstr>
      <vt:lpstr>The Bell System</vt:lpstr>
      <vt:lpstr>Competition</vt:lpstr>
      <vt:lpstr>The Bell System</vt:lpstr>
      <vt:lpstr>The Bell System</vt:lpstr>
      <vt:lpstr>Kingsbury Commitment</vt:lpstr>
      <vt:lpstr>Kingsbury Commitment</vt:lpstr>
      <vt:lpstr>Kingsbury Commitment</vt:lpstr>
      <vt:lpstr>Graham-Willis Act of 1921</vt:lpstr>
      <vt:lpstr>Communications Act of 1934</vt:lpstr>
      <vt:lpstr>Communications Act of 1934</vt:lpstr>
      <vt:lpstr>Growth of the PSTN</vt:lpstr>
      <vt:lpstr>1956 Consent Decree</vt:lpstr>
      <vt:lpstr>Hush-a-Phone Decision</vt:lpstr>
      <vt:lpstr>Carterphone Decision of 1968</vt:lpstr>
      <vt:lpstr>Carterphone Decision of 1968</vt:lpstr>
      <vt:lpstr>Full Service</vt:lpstr>
      <vt:lpstr>Modification of Final Judgment</vt:lpstr>
      <vt:lpstr>Modification of Final Judgment</vt:lpstr>
      <vt:lpstr>Telecommunications Act</vt:lpstr>
      <vt:lpstr>Telecommunications Act</vt:lpstr>
      <vt:lpstr>Telecommunications Act</vt:lpstr>
      <vt:lpstr>Why Doesn’t Competition Exist</vt:lpstr>
      <vt:lpstr>The Current PSTN</vt:lpstr>
      <vt:lpstr>Limits of Traditional Telephony</vt:lpstr>
      <vt:lpstr>Voice or Data</vt:lpstr>
      <vt:lpstr>Voice or Data</vt:lpstr>
      <vt:lpstr>Transition of the PSTN</vt:lpstr>
      <vt:lpstr>Transition of the PSTN</vt:lpstr>
      <vt:lpstr>Transition of the PSTN</vt:lpstr>
      <vt:lpstr>Transition of the PSTN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PSTN Past and Future</dc:title>
  <dc:creator>Kenneth M. Chipps Ph.D.</dc:creator>
  <cp:lastModifiedBy>Kenneth M. Chipps Ph.D.</cp:lastModifiedBy>
  <cp:revision>104</cp:revision>
  <dcterms:created xsi:type="dcterms:W3CDTF">2007-07-18T21:41:59Z</dcterms:created>
  <dcterms:modified xsi:type="dcterms:W3CDTF">2012-11-15T23:17:12Z</dcterms:modified>
</cp:coreProperties>
</file>