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204"/>
  </p:notesMasterIdLst>
  <p:sldIdLst>
    <p:sldId id="311" r:id="rId2"/>
    <p:sldId id="518" r:id="rId3"/>
    <p:sldId id="361" r:id="rId4"/>
    <p:sldId id="379" r:id="rId5"/>
    <p:sldId id="377" r:id="rId6"/>
    <p:sldId id="378" r:id="rId7"/>
    <p:sldId id="643" r:id="rId8"/>
    <p:sldId id="368" r:id="rId9"/>
    <p:sldId id="369" r:id="rId10"/>
    <p:sldId id="363" r:id="rId11"/>
    <p:sldId id="371" r:id="rId12"/>
    <p:sldId id="364" r:id="rId13"/>
    <p:sldId id="365" r:id="rId14"/>
    <p:sldId id="376" r:id="rId15"/>
    <p:sldId id="367" r:id="rId16"/>
    <p:sldId id="372" r:id="rId17"/>
    <p:sldId id="373" r:id="rId18"/>
    <p:sldId id="374" r:id="rId19"/>
    <p:sldId id="375" r:id="rId20"/>
    <p:sldId id="370" r:id="rId21"/>
    <p:sldId id="651" r:id="rId22"/>
    <p:sldId id="519" r:id="rId23"/>
    <p:sldId id="657" r:id="rId24"/>
    <p:sldId id="522" r:id="rId25"/>
    <p:sldId id="523" r:id="rId26"/>
    <p:sldId id="525" r:id="rId27"/>
    <p:sldId id="658" r:id="rId28"/>
    <p:sldId id="659" r:id="rId29"/>
    <p:sldId id="526" r:id="rId30"/>
    <p:sldId id="527" r:id="rId31"/>
    <p:sldId id="514" r:id="rId32"/>
    <p:sldId id="538" r:id="rId33"/>
    <p:sldId id="539" r:id="rId34"/>
    <p:sldId id="540" r:id="rId35"/>
    <p:sldId id="664" r:id="rId36"/>
    <p:sldId id="662" r:id="rId37"/>
    <p:sldId id="663" r:id="rId38"/>
    <p:sldId id="644" r:id="rId39"/>
    <p:sldId id="647" r:id="rId40"/>
    <p:sldId id="546" r:id="rId41"/>
    <p:sldId id="547" r:id="rId42"/>
    <p:sldId id="648" r:id="rId43"/>
    <p:sldId id="549" r:id="rId44"/>
    <p:sldId id="551" r:id="rId45"/>
    <p:sldId id="552" r:id="rId46"/>
    <p:sldId id="660" r:id="rId47"/>
    <p:sldId id="568" r:id="rId48"/>
    <p:sldId id="569" r:id="rId49"/>
    <p:sldId id="597" r:id="rId50"/>
    <p:sldId id="553" r:id="rId51"/>
    <p:sldId id="554" r:id="rId52"/>
    <p:sldId id="678" r:id="rId53"/>
    <p:sldId id="680" r:id="rId54"/>
    <p:sldId id="682" r:id="rId55"/>
    <p:sldId id="679" r:id="rId56"/>
    <p:sldId id="683" r:id="rId57"/>
    <p:sldId id="686" r:id="rId58"/>
    <p:sldId id="684" r:id="rId59"/>
    <p:sldId id="687" r:id="rId60"/>
    <p:sldId id="685" r:id="rId61"/>
    <p:sldId id="688" r:id="rId62"/>
    <p:sldId id="691" r:id="rId63"/>
    <p:sldId id="689" r:id="rId64"/>
    <p:sldId id="690" r:id="rId65"/>
    <p:sldId id="692" r:id="rId66"/>
    <p:sldId id="528" r:id="rId67"/>
    <p:sldId id="380" r:id="rId68"/>
    <p:sldId id="396" r:id="rId69"/>
    <p:sldId id="397" r:id="rId70"/>
    <p:sldId id="529" r:id="rId71"/>
    <p:sldId id="530" r:id="rId72"/>
    <p:sldId id="398" r:id="rId73"/>
    <p:sldId id="531" r:id="rId74"/>
    <p:sldId id="399" r:id="rId75"/>
    <p:sldId id="677" r:id="rId76"/>
    <p:sldId id="381" r:id="rId77"/>
    <p:sldId id="401" r:id="rId78"/>
    <p:sldId id="532" r:id="rId79"/>
    <p:sldId id="533" r:id="rId80"/>
    <p:sldId id="403" r:id="rId81"/>
    <p:sldId id="404" r:id="rId82"/>
    <p:sldId id="405" r:id="rId83"/>
    <p:sldId id="406" r:id="rId84"/>
    <p:sldId id="345" r:id="rId85"/>
    <p:sldId id="484" r:id="rId86"/>
    <p:sldId id="485" r:id="rId87"/>
    <p:sldId id="486" r:id="rId88"/>
    <p:sldId id="487" r:id="rId89"/>
    <p:sldId id="571" r:id="rId90"/>
    <p:sldId id="572" r:id="rId91"/>
    <p:sldId id="488" r:id="rId92"/>
    <p:sldId id="535" r:id="rId93"/>
    <p:sldId id="541" r:id="rId94"/>
    <p:sldId id="536" r:id="rId95"/>
    <p:sldId id="537" r:id="rId96"/>
    <p:sldId id="628" r:id="rId97"/>
    <p:sldId id="629" r:id="rId98"/>
    <p:sldId id="630" r:id="rId99"/>
    <p:sldId id="631" r:id="rId100"/>
    <p:sldId id="632" r:id="rId101"/>
    <p:sldId id="633" r:id="rId102"/>
    <p:sldId id="634" r:id="rId103"/>
    <p:sldId id="635" r:id="rId104"/>
    <p:sldId id="636" r:id="rId105"/>
    <p:sldId id="386" r:id="rId106"/>
    <p:sldId id="417" r:id="rId107"/>
    <p:sldId id="418" r:id="rId108"/>
    <p:sldId id="419" r:id="rId109"/>
    <p:sldId id="421" r:id="rId110"/>
    <p:sldId id="422" r:id="rId111"/>
    <p:sldId id="423" r:id="rId112"/>
    <p:sldId id="424" r:id="rId113"/>
    <p:sldId id="354" r:id="rId114"/>
    <p:sldId id="672" r:id="rId115"/>
    <p:sldId id="355" r:id="rId116"/>
    <p:sldId id="359" r:id="rId117"/>
    <p:sldId id="360" r:id="rId118"/>
    <p:sldId id="357" r:id="rId119"/>
    <p:sldId id="358" r:id="rId120"/>
    <p:sldId id="591" r:id="rId121"/>
    <p:sldId id="592" r:id="rId122"/>
    <p:sldId id="593" r:id="rId123"/>
    <p:sldId id="582" r:id="rId124"/>
    <p:sldId id="583" r:id="rId125"/>
    <p:sldId id="584" r:id="rId126"/>
    <p:sldId id="580" r:id="rId127"/>
    <p:sldId id="585" r:id="rId128"/>
    <p:sldId id="586" r:id="rId129"/>
    <p:sldId id="588" r:id="rId130"/>
    <p:sldId id="589" r:id="rId131"/>
    <p:sldId id="590" r:id="rId132"/>
    <p:sldId id="578" r:id="rId133"/>
    <p:sldId id="606" r:id="rId134"/>
    <p:sldId id="665" r:id="rId135"/>
    <p:sldId id="666" r:id="rId136"/>
    <p:sldId id="667" r:id="rId137"/>
    <p:sldId id="668" r:id="rId138"/>
    <p:sldId id="669" r:id="rId139"/>
    <p:sldId id="607" r:id="rId140"/>
    <p:sldId id="608" r:id="rId141"/>
    <p:sldId id="609" r:id="rId142"/>
    <p:sldId id="495" r:id="rId143"/>
    <p:sldId id="496" r:id="rId144"/>
    <p:sldId id="497" r:id="rId145"/>
    <p:sldId id="612" r:id="rId146"/>
    <p:sldId id="661" r:id="rId147"/>
    <p:sldId id="613" r:id="rId148"/>
    <p:sldId id="614" r:id="rId149"/>
    <p:sldId id="615" r:id="rId150"/>
    <p:sldId id="616" r:id="rId151"/>
    <p:sldId id="617" r:id="rId152"/>
    <p:sldId id="618" r:id="rId153"/>
    <p:sldId id="673" r:id="rId154"/>
    <p:sldId id="280" r:id="rId155"/>
    <p:sldId id="638" r:id="rId156"/>
    <p:sldId id="639" r:id="rId157"/>
    <p:sldId id="640" r:id="rId158"/>
    <p:sldId id="641" r:id="rId159"/>
    <p:sldId id="642" r:id="rId160"/>
    <p:sldId id="675" r:id="rId161"/>
    <p:sldId id="676" r:id="rId162"/>
    <p:sldId id="622" r:id="rId163"/>
    <p:sldId id="674" r:id="rId164"/>
    <p:sldId id="624" r:id="rId165"/>
    <p:sldId id="317" r:id="rId166"/>
    <p:sldId id="671" r:id="rId167"/>
    <p:sldId id="318" r:id="rId168"/>
    <p:sldId id="319" r:id="rId169"/>
    <p:sldId id="320" r:id="rId170"/>
    <p:sldId id="321" r:id="rId171"/>
    <p:sldId id="322" r:id="rId172"/>
    <p:sldId id="323" r:id="rId173"/>
    <p:sldId id="324" r:id="rId174"/>
    <p:sldId id="325" r:id="rId175"/>
    <p:sldId id="326" r:id="rId176"/>
    <p:sldId id="327" r:id="rId177"/>
    <p:sldId id="328" r:id="rId178"/>
    <p:sldId id="329" r:id="rId179"/>
    <p:sldId id="330" r:id="rId180"/>
    <p:sldId id="331" r:id="rId181"/>
    <p:sldId id="332" r:id="rId182"/>
    <p:sldId id="333" r:id="rId183"/>
    <p:sldId id="334" r:id="rId184"/>
    <p:sldId id="335" r:id="rId185"/>
    <p:sldId id="336" r:id="rId186"/>
    <p:sldId id="337" r:id="rId187"/>
    <p:sldId id="338" r:id="rId188"/>
    <p:sldId id="339" r:id="rId189"/>
    <p:sldId id="389" r:id="rId190"/>
    <p:sldId id="446" r:id="rId191"/>
    <p:sldId id="448" r:id="rId192"/>
    <p:sldId id="449" r:id="rId193"/>
    <p:sldId id="390" r:id="rId194"/>
    <p:sldId id="450" r:id="rId195"/>
    <p:sldId id="391" r:id="rId196"/>
    <p:sldId id="451" r:id="rId197"/>
    <p:sldId id="452" r:id="rId198"/>
    <p:sldId id="453" r:id="rId199"/>
    <p:sldId id="454" r:id="rId200"/>
    <p:sldId id="392" r:id="rId201"/>
    <p:sldId id="393" r:id="rId202"/>
    <p:sldId id="464" r:id="rId2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1" autoAdjust="0"/>
  </p:normalViewPr>
  <p:slideViewPr>
    <p:cSldViewPr>
      <p:cViewPr varScale="1">
        <p:scale>
          <a:sx n="52" d="100"/>
          <a:sy n="52" d="100"/>
        </p:scale>
        <p:origin x="-1380" y="-10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cs typeface="+mn-cs"/>
              </a:defRPr>
            </a:lvl1pPr>
          </a:lstStyle>
          <a:p>
            <a:pPr>
              <a:defRPr/>
            </a:pPr>
            <a:fld id="{C0FEED77-6FC9-4DBA-96EE-63F1DE65EE29}" type="datetimeFigureOut">
              <a:rPr lang="en-US"/>
              <a:pPr>
                <a:defRPr/>
              </a:pPr>
              <a:t>11/15/2012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cs typeface="+mn-cs"/>
              </a:defRPr>
            </a:lvl1pPr>
          </a:lstStyle>
          <a:p>
            <a:pPr>
              <a:defRPr/>
            </a:pPr>
            <a:fld id="{B269766D-A98B-4435-905B-B1960B363F80}" type="slidenum">
              <a:rPr lang="en-US"/>
              <a:pPr>
                <a:defRPr/>
              </a:pPr>
              <a:t>‹#›</a:t>
            </a:fld>
            <a:endParaRPr lang="en-US"/>
          </a:p>
        </p:txBody>
      </p:sp>
    </p:spTree>
    <p:extLst>
      <p:ext uri="{BB962C8B-B14F-4D97-AF65-F5344CB8AC3E}">
        <p14:creationId xmlns:p14="http://schemas.microsoft.com/office/powerpoint/2010/main" val="2326630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132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590800" y="6245225"/>
            <a:ext cx="3962400" cy="476250"/>
          </a:xfrm>
        </p:spPr>
        <p:txBody>
          <a:bodyPr/>
          <a:lstStyle>
            <a:lvl1pPr>
              <a:defRPr sz="1400"/>
            </a:lvl1pPr>
          </a:lstStyle>
          <a:p>
            <a:pPr>
              <a:defRPr/>
            </a:pPr>
            <a:r>
              <a:rPr lang="en-US"/>
              <a:t>Copyright 2012 Kenneth M. Chipps Ph.D. www.chipps.com</a:t>
            </a:r>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E3D76228-A377-44F1-B487-A95AEC730779}" type="slidenum">
              <a:rPr lang="en-US"/>
              <a:pPr>
                <a:defRPr/>
              </a:pPr>
              <a:t>‹#›</a:t>
            </a:fld>
            <a:endParaRPr lang="en-US"/>
          </a:p>
        </p:txBody>
      </p:sp>
    </p:spTree>
    <p:extLst>
      <p:ext uri="{BB962C8B-B14F-4D97-AF65-F5344CB8AC3E}">
        <p14:creationId xmlns:p14="http://schemas.microsoft.com/office/powerpoint/2010/main" val="2491321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5D7A3ED5-C6E7-4847-A5FB-4E7BEFA2680A}" type="slidenum">
              <a:rPr lang="en-US"/>
              <a:pPr>
                <a:defRPr/>
              </a:pPr>
              <a:t>‹#›</a:t>
            </a:fld>
            <a:endParaRPr lang="en-US"/>
          </a:p>
        </p:txBody>
      </p:sp>
    </p:spTree>
    <p:extLst>
      <p:ext uri="{BB962C8B-B14F-4D97-AF65-F5344CB8AC3E}">
        <p14:creationId xmlns:p14="http://schemas.microsoft.com/office/powerpoint/2010/main" val="343477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4EEB2CE6-7A23-4AC9-9287-08DE40D9CC59}" type="slidenum">
              <a:rPr lang="en-US"/>
              <a:pPr>
                <a:defRPr/>
              </a:pPr>
              <a:t>‹#›</a:t>
            </a:fld>
            <a:endParaRPr lang="en-US"/>
          </a:p>
        </p:txBody>
      </p:sp>
    </p:spTree>
    <p:extLst>
      <p:ext uri="{BB962C8B-B14F-4D97-AF65-F5344CB8AC3E}">
        <p14:creationId xmlns:p14="http://schemas.microsoft.com/office/powerpoint/2010/main" val="257726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smtClean="0"/>
              <a:t>Click icon to add table</a:t>
            </a:r>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641D3567-608A-4949-8A95-B6E2BC4EB087}" type="slidenum">
              <a:rPr lang="en-US"/>
              <a:pPr>
                <a:defRPr/>
              </a:pPr>
              <a:t>‹#›</a:t>
            </a:fld>
            <a:endParaRPr lang="en-US"/>
          </a:p>
        </p:txBody>
      </p:sp>
    </p:spTree>
    <p:extLst>
      <p:ext uri="{BB962C8B-B14F-4D97-AF65-F5344CB8AC3E}">
        <p14:creationId xmlns:p14="http://schemas.microsoft.com/office/powerpoint/2010/main" val="425974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Copyright 2012 Kenneth M. Chipps Ph.D. www.chipps.com</a:t>
            </a:r>
          </a:p>
        </p:txBody>
      </p:sp>
      <p:sp>
        <p:nvSpPr>
          <p:cNvPr id="6" name="Rectangle 6"/>
          <p:cNvSpPr>
            <a:spLocks noGrp="1" noChangeArrowheads="1"/>
          </p:cNvSpPr>
          <p:nvPr>
            <p:ph type="sldNum" sz="quarter" idx="12"/>
          </p:nvPr>
        </p:nvSpPr>
        <p:spPr>
          <a:xfrm>
            <a:off x="6553200" y="6248400"/>
            <a:ext cx="2133600" cy="476250"/>
          </a:xfrm>
        </p:spPr>
        <p:txBody>
          <a:bodyPr/>
          <a:lstStyle>
            <a:lvl1pPr>
              <a:defRPr sz="1000"/>
            </a:lvl1pPr>
          </a:lstStyle>
          <a:p>
            <a:pPr>
              <a:defRPr/>
            </a:pPr>
            <a:fld id="{E0C5AB99-80BD-4CC0-A17C-754704F579BA}" type="slidenum">
              <a:rPr lang="en-US"/>
              <a:pPr>
                <a:defRPr/>
              </a:pPr>
              <a:t>‹#›</a:t>
            </a:fld>
            <a:endParaRPr lang="en-US"/>
          </a:p>
        </p:txBody>
      </p:sp>
    </p:spTree>
    <p:extLst>
      <p:ext uri="{BB962C8B-B14F-4D97-AF65-F5344CB8AC3E}">
        <p14:creationId xmlns:p14="http://schemas.microsoft.com/office/powerpoint/2010/main" val="106623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52664534-A84E-44C1-910E-B07BDC84352C}" type="slidenum">
              <a:rPr lang="en-US"/>
              <a:pPr>
                <a:defRPr/>
              </a:pPr>
              <a:t>‹#›</a:t>
            </a:fld>
            <a:endParaRPr lang="en-US"/>
          </a:p>
        </p:txBody>
      </p:sp>
    </p:spTree>
    <p:extLst>
      <p:ext uri="{BB962C8B-B14F-4D97-AF65-F5344CB8AC3E}">
        <p14:creationId xmlns:p14="http://schemas.microsoft.com/office/powerpoint/2010/main" val="410298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ECCC6D65-42D7-44FD-B967-BC01D05448DF}" type="slidenum">
              <a:rPr lang="en-US"/>
              <a:pPr>
                <a:defRPr/>
              </a:pPr>
              <a:t>‹#›</a:t>
            </a:fld>
            <a:endParaRPr lang="en-US"/>
          </a:p>
        </p:txBody>
      </p:sp>
    </p:spTree>
    <p:extLst>
      <p:ext uri="{BB962C8B-B14F-4D97-AF65-F5344CB8AC3E}">
        <p14:creationId xmlns:p14="http://schemas.microsoft.com/office/powerpoint/2010/main" val="116517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9" name="Rectangle 6"/>
          <p:cNvSpPr>
            <a:spLocks noGrp="1" noChangeArrowheads="1"/>
          </p:cNvSpPr>
          <p:nvPr>
            <p:ph type="sldNum" sz="quarter" idx="12"/>
          </p:nvPr>
        </p:nvSpPr>
        <p:spPr>
          <a:ln/>
        </p:spPr>
        <p:txBody>
          <a:bodyPr/>
          <a:lstStyle>
            <a:lvl1pPr>
              <a:defRPr/>
            </a:lvl1pPr>
          </a:lstStyle>
          <a:p>
            <a:pPr>
              <a:defRPr/>
            </a:pPr>
            <a:fld id="{69C109D3-7FD1-46D9-98BE-97B82BEB3FB4}" type="slidenum">
              <a:rPr lang="en-US"/>
              <a:pPr>
                <a:defRPr/>
              </a:pPr>
              <a:t>‹#›</a:t>
            </a:fld>
            <a:endParaRPr lang="en-US"/>
          </a:p>
        </p:txBody>
      </p:sp>
    </p:spTree>
    <p:extLst>
      <p:ext uri="{BB962C8B-B14F-4D97-AF65-F5344CB8AC3E}">
        <p14:creationId xmlns:p14="http://schemas.microsoft.com/office/powerpoint/2010/main" val="417617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5" name="Rectangle 6"/>
          <p:cNvSpPr>
            <a:spLocks noGrp="1" noChangeArrowheads="1"/>
          </p:cNvSpPr>
          <p:nvPr>
            <p:ph type="sldNum" sz="quarter" idx="12"/>
          </p:nvPr>
        </p:nvSpPr>
        <p:spPr>
          <a:ln/>
        </p:spPr>
        <p:txBody>
          <a:bodyPr/>
          <a:lstStyle>
            <a:lvl1pPr>
              <a:defRPr/>
            </a:lvl1pPr>
          </a:lstStyle>
          <a:p>
            <a:pPr>
              <a:defRPr/>
            </a:pPr>
            <a:fld id="{9C981130-A828-479B-A06A-F366E17516F1}" type="slidenum">
              <a:rPr lang="en-US"/>
              <a:pPr>
                <a:defRPr/>
              </a:pPr>
              <a:t>‹#›</a:t>
            </a:fld>
            <a:endParaRPr lang="en-US"/>
          </a:p>
        </p:txBody>
      </p:sp>
    </p:spTree>
    <p:extLst>
      <p:ext uri="{BB962C8B-B14F-4D97-AF65-F5344CB8AC3E}">
        <p14:creationId xmlns:p14="http://schemas.microsoft.com/office/powerpoint/2010/main" val="13698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4" name="Rectangle 6"/>
          <p:cNvSpPr>
            <a:spLocks noGrp="1" noChangeArrowheads="1"/>
          </p:cNvSpPr>
          <p:nvPr>
            <p:ph type="sldNum" sz="quarter" idx="12"/>
          </p:nvPr>
        </p:nvSpPr>
        <p:spPr>
          <a:ln/>
        </p:spPr>
        <p:txBody>
          <a:bodyPr/>
          <a:lstStyle>
            <a:lvl1pPr>
              <a:defRPr/>
            </a:lvl1pPr>
          </a:lstStyle>
          <a:p>
            <a:pPr>
              <a:defRPr/>
            </a:pPr>
            <a:fld id="{796789FA-86E9-4FAA-8BFA-D2FF695BA5E7}" type="slidenum">
              <a:rPr lang="en-US"/>
              <a:pPr>
                <a:defRPr/>
              </a:pPr>
              <a:t>‹#›</a:t>
            </a:fld>
            <a:endParaRPr lang="en-US"/>
          </a:p>
        </p:txBody>
      </p:sp>
    </p:spTree>
    <p:extLst>
      <p:ext uri="{BB962C8B-B14F-4D97-AF65-F5344CB8AC3E}">
        <p14:creationId xmlns:p14="http://schemas.microsoft.com/office/powerpoint/2010/main" val="2707642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71EC724E-1E60-455E-95AF-61018DC805B1}" type="slidenum">
              <a:rPr lang="en-US"/>
              <a:pPr>
                <a:defRPr/>
              </a:pPr>
              <a:t>‹#›</a:t>
            </a:fld>
            <a:endParaRPr lang="en-US"/>
          </a:p>
        </p:txBody>
      </p:sp>
    </p:spTree>
    <p:extLst>
      <p:ext uri="{BB962C8B-B14F-4D97-AF65-F5344CB8AC3E}">
        <p14:creationId xmlns:p14="http://schemas.microsoft.com/office/powerpoint/2010/main" val="904056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2012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367A516B-ED9B-48C0-84B1-17F908171272}" type="slidenum">
              <a:rPr lang="en-US"/>
              <a:pPr>
                <a:defRPr/>
              </a:pPr>
              <a:t>‹#›</a:t>
            </a:fld>
            <a:endParaRPr lang="en-US"/>
          </a:p>
        </p:txBody>
      </p:sp>
    </p:spTree>
    <p:extLst>
      <p:ext uri="{BB962C8B-B14F-4D97-AF65-F5344CB8AC3E}">
        <p14:creationId xmlns:p14="http://schemas.microsoft.com/office/powerpoint/2010/main" val="7788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1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mn-cs"/>
              </a:defRPr>
            </a:lvl1pPr>
          </a:lstStyle>
          <a:p>
            <a:pPr>
              <a:defRPr/>
            </a:pPr>
            <a:endParaRPr lang="en-US"/>
          </a:p>
        </p:txBody>
      </p:sp>
      <p:sp>
        <p:nvSpPr>
          <p:cNvPr id="131077"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a:latin typeface="Arial" charset="0"/>
                <a:cs typeface="+mn-cs"/>
              </a:defRPr>
            </a:lvl1pPr>
          </a:lstStyle>
          <a:p>
            <a:pPr>
              <a:defRPr/>
            </a:pPr>
            <a:r>
              <a:rPr lang="en-US"/>
              <a:t>Copyright 2012 Kenneth M. Chipps Ph.D. www.chipps.com</a:t>
            </a:r>
          </a:p>
        </p:txBody>
      </p:sp>
      <p:sp>
        <p:nvSpPr>
          <p:cNvPr id="131078"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pPr>
              <a:defRPr/>
            </a:pPr>
            <a:fld id="{D4856D21-7140-4379-83FA-3D50CB956B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099" name="Rectangle 2"/>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endParaRPr lang="en-US" altLang="en-US" sz="3200"/>
          </a:p>
        </p:txBody>
      </p:sp>
      <p:sp>
        <p:nvSpPr>
          <p:cNvPr id="4100" name="Rectangle 3"/>
          <p:cNvSpPr>
            <a:spLocks noGrp="1" noChangeArrowheads="1"/>
          </p:cNvSpPr>
          <p:nvPr>
            <p:ph type="ctrTitle"/>
          </p:nvPr>
        </p:nvSpPr>
        <p:spPr/>
        <p:txBody>
          <a:bodyPr/>
          <a:lstStyle/>
          <a:p>
            <a:pPr eaLnBrk="1" hangingPunct="1"/>
            <a:r>
              <a:rPr lang="en-US" altLang="en-US" smtClean="0"/>
              <a:t>NETW-250</a:t>
            </a:r>
            <a:br>
              <a:rPr lang="en-US" altLang="en-US" smtClean="0"/>
            </a:br>
            <a:r>
              <a:rPr lang="en-US" altLang="en-US" smtClean="0"/>
              <a:t>PSTN</a:t>
            </a:r>
            <a:br>
              <a:rPr lang="en-US" altLang="en-US" smtClean="0"/>
            </a:br>
            <a:r>
              <a:rPr lang="en-US" altLang="en-US" smtClean="0"/>
              <a:t>How It Works</a:t>
            </a:r>
            <a:br>
              <a:rPr lang="en-US" altLang="en-US" smtClean="0"/>
            </a:br>
            <a:r>
              <a:rPr lang="en-US" sz="2400" smtClean="0"/>
              <a:t>Last Update 2012.09.03</a:t>
            </a:r>
            <a:br>
              <a:rPr lang="en-US" sz="2400" smtClean="0"/>
            </a:br>
            <a:r>
              <a:rPr lang="en-US" sz="2400" smtClean="0"/>
              <a:t>1.0.0</a:t>
            </a:r>
          </a:p>
        </p:txBody>
      </p:sp>
      <p:sp>
        <p:nvSpPr>
          <p:cNvPr id="4101"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B08633F8-D1FA-4167-B928-DE9B40DBFA3A}" type="slidenum">
              <a:rPr lang="en-US" smtClean="0">
                <a:latin typeface="Arial" charset="0"/>
              </a:rPr>
              <a:pPr>
                <a:defRPr/>
              </a:pPr>
              <a:t>1</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Operators</a:t>
            </a:r>
          </a:p>
        </p:txBody>
      </p:sp>
      <p:sp>
        <p:nvSpPr>
          <p:cNvPr id="13315" name="Content Placeholder 2"/>
          <p:cNvSpPr>
            <a:spLocks noGrp="1"/>
          </p:cNvSpPr>
          <p:nvPr>
            <p:ph idx="1"/>
          </p:nvPr>
        </p:nvSpPr>
        <p:spPr/>
        <p:txBody>
          <a:bodyPr/>
          <a:lstStyle/>
          <a:p>
            <a:r>
              <a:rPr lang="en-US" smtClean="0"/>
              <a:t>These exchanges required operators and switchboards in order to create the end to end connection</a:t>
            </a:r>
          </a:p>
          <a:p>
            <a:r>
              <a:rPr lang="en-US" smtClean="0"/>
              <a:t>The operators at first wrote down the number the person wanted to call, and then called back the originator of the call once the connection was ready</a:t>
            </a:r>
          </a:p>
          <a:p>
            <a:r>
              <a:rPr lang="en-US" smtClean="0"/>
              <a:t>The route of the call was built from office to office operator by operator</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15E999C-9771-4815-BE5F-D991301A6D09}"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mtClean="0"/>
              <a:t>PSTN Numbering Plans</a:t>
            </a:r>
          </a:p>
        </p:txBody>
      </p:sp>
      <p:sp>
        <p:nvSpPr>
          <p:cNvPr id="105475" name="Content Placeholder 2"/>
          <p:cNvSpPr>
            <a:spLocks noGrp="1"/>
          </p:cNvSpPr>
          <p:nvPr>
            <p:ph idx="1"/>
          </p:nvPr>
        </p:nvSpPr>
        <p:spPr/>
        <p:txBody>
          <a:bodyPr/>
          <a:lstStyle/>
          <a:p>
            <a:r>
              <a:rPr lang="en-US" smtClean="0"/>
              <a:t>This will become more and more prevalent as more devices require telephone numbers</a:t>
            </a:r>
          </a:p>
          <a:p>
            <a:r>
              <a:rPr lang="en-US" smtClean="0"/>
              <a:t>The need to dial 10 digits for a local number is normally due to an overlay</a:t>
            </a:r>
          </a:p>
          <a:p>
            <a:r>
              <a:rPr lang="en-US" smtClean="0"/>
              <a:t>An overlay can result in next-door neighbors having different area codes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DF77472-9AB5-48A3-A37B-DC90C6FD058B}" type="slidenum">
              <a:rPr lang="en-US" smtClean="0"/>
              <a:pPr>
                <a:defRPr/>
              </a:pPr>
              <a:t>100</a:t>
            </a:fld>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smtClean="0"/>
              <a:t>PSTN Numbering Plans</a:t>
            </a:r>
          </a:p>
        </p:txBody>
      </p:sp>
      <p:sp>
        <p:nvSpPr>
          <p:cNvPr id="106499" name="Content Placeholder 2"/>
          <p:cNvSpPr>
            <a:spLocks noGrp="1"/>
          </p:cNvSpPr>
          <p:nvPr>
            <p:ph idx="1"/>
          </p:nvPr>
        </p:nvSpPr>
        <p:spPr/>
        <p:txBody>
          <a:bodyPr/>
          <a:lstStyle/>
          <a:p>
            <a:r>
              <a:rPr lang="en-US" smtClean="0"/>
              <a:t>An overlay is when a region within an existing area code has another area code overlaid</a:t>
            </a:r>
          </a:p>
          <a:p>
            <a:r>
              <a:rPr lang="en-US" smtClean="0"/>
              <a:t>This offers the existing customers the benefits of not having to switch area codes, but forces everyone in that region to dial 10 digits to call anywhere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C245F66-71B9-4F5F-AF3D-9A06F5EA337C}" type="slidenum">
              <a:rPr lang="en-US" smtClean="0"/>
              <a:pPr>
                <a:defRPr/>
              </a:pPr>
              <a:t>101</a:t>
            </a:fld>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smtClean="0"/>
              <a:t>PSTN Numbering Plans</a:t>
            </a:r>
          </a:p>
        </p:txBody>
      </p:sp>
      <p:sp>
        <p:nvSpPr>
          <p:cNvPr id="107523" name="Content Placeholder 2"/>
          <p:cNvSpPr>
            <a:spLocks noGrp="1"/>
          </p:cNvSpPr>
          <p:nvPr>
            <p:ph idx="1"/>
          </p:nvPr>
        </p:nvSpPr>
        <p:spPr/>
        <p:txBody>
          <a:bodyPr/>
          <a:lstStyle/>
          <a:p>
            <a:r>
              <a:rPr lang="en-US" smtClean="0"/>
              <a:t>NANP is an 10-digit dialing plan that contains three parts</a:t>
            </a:r>
          </a:p>
          <a:p>
            <a:pPr lvl="1"/>
            <a:r>
              <a:rPr lang="en-US" smtClean="0"/>
              <a:t>The NPA - Numbering Plan Area also referring to as area code)</a:t>
            </a:r>
          </a:p>
          <a:p>
            <a:pPr lvl="1"/>
            <a:r>
              <a:rPr lang="en-US" smtClean="0"/>
              <a:t>The NXX Central Office Code</a:t>
            </a:r>
          </a:p>
          <a:p>
            <a:pPr lvl="1"/>
            <a:r>
              <a:rPr lang="en-US" smtClean="0"/>
              <a:t>The Station Number</a:t>
            </a:r>
          </a:p>
          <a:p>
            <a:r>
              <a:rPr lang="en-US" smtClean="0"/>
              <a:t>This plan is often referred to as NPA-NXX-XXXX</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2E5769E-4B9E-4678-8EF4-2A96AAD07080}" type="slidenum">
              <a:rPr lang="en-US" smtClean="0"/>
              <a:pPr>
                <a:defRPr/>
              </a:pPr>
              <a:t>102</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smtClean="0"/>
              <a:t>PSTN Numbering Plans</a:t>
            </a:r>
          </a:p>
        </p:txBody>
      </p:sp>
      <p:sp>
        <p:nvSpPr>
          <p:cNvPr id="108547" name="Content Placeholder 2"/>
          <p:cNvSpPr>
            <a:spLocks noGrp="1"/>
          </p:cNvSpPr>
          <p:nvPr>
            <p:ph idx="1"/>
          </p:nvPr>
        </p:nvSpPr>
        <p:spPr/>
        <p:txBody>
          <a:bodyPr/>
          <a:lstStyle/>
          <a:p>
            <a:r>
              <a:rPr lang="en-US" smtClean="0"/>
              <a:t>NPA codes use the following format</a:t>
            </a:r>
          </a:p>
          <a:p>
            <a:pPr lvl="1"/>
            <a:r>
              <a:rPr lang="en-US" smtClean="0"/>
              <a:t>NXX, where N is a value between 2–9 and X is a value between 0–9</a:t>
            </a:r>
          </a:p>
          <a:p>
            <a:pPr lvl="1"/>
            <a:r>
              <a:rPr lang="en-US" smtClean="0"/>
              <a:t>NANP is also referred to as 1+10</a:t>
            </a:r>
          </a:p>
          <a:p>
            <a:pPr lvl="1"/>
            <a:r>
              <a:rPr lang="en-US" smtClean="0"/>
              <a:t>This means that when a 1 is the first number dialed, and then the 10-digit NPA-NXX-XXXX number</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A30D51B2-D971-4DDA-972E-0B2E726FE460}" type="slidenum">
              <a:rPr lang="en-US" smtClean="0"/>
              <a:pPr>
                <a:defRPr/>
              </a:pPr>
              <a:t>103</a:t>
            </a:fld>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mtClean="0"/>
              <a:t>PSTN Numbering Plans</a:t>
            </a:r>
          </a:p>
        </p:txBody>
      </p:sp>
      <p:sp>
        <p:nvSpPr>
          <p:cNvPr id="109571" name="Content Placeholder 2"/>
          <p:cNvSpPr>
            <a:spLocks noGrp="1"/>
          </p:cNvSpPr>
          <p:nvPr>
            <p:ph idx="1"/>
          </p:nvPr>
        </p:nvSpPr>
        <p:spPr/>
        <p:txBody>
          <a:bodyPr/>
          <a:lstStyle/>
          <a:p>
            <a:r>
              <a:rPr lang="en-US" smtClean="0"/>
              <a:t>This enables the end office switch to determine whether it should expect a 7 or 10 digit telephone number</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E44DD23-BFE2-4E39-89DB-C7A4FB485CC2}" type="slidenum">
              <a:rPr lang="en-US" smtClean="0"/>
              <a:pPr>
                <a:defRPr/>
              </a:pPr>
              <a:t>104</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smtClean="0"/>
              <a:t>Applications</a:t>
            </a:r>
          </a:p>
        </p:txBody>
      </p:sp>
      <p:sp>
        <p:nvSpPr>
          <p:cNvPr id="110595" name="Content Placeholder 2"/>
          <p:cNvSpPr>
            <a:spLocks noGrp="1"/>
          </p:cNvSpPr>
          <p:nvPr>
            <p:ph idx="1"/>
          </p:nvPr>
        </p:nvSpPr>
        <p:spPr/>
        <p:txBody>
          <a:bodyPr/>
          <a:lstStyle/>
          <a:p>
            <a:r>
              <a:rPr lang="en-US" smtClean="0"/>
              <a:t>As with almost every industry, it is usually better and easier to acquire additional business from current customers than it is to go out and get new customers</a:t>
            </a:r>
          </a:p>
          <a:p>
            <a:r>
              <a:rPr lang="en-US" smtClean="0"/>
              <a:t>The PSTN is no different</a:t>
            </a:r>
          </a:p>
          <a:p>
            <a:r>
              <a:rPr lang="en-US" smtClean="0"/>
              <a:t>To grow the system the Local Exchange Carriers have been increasing the features they offer to create a higher revenue stream per consumer</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D9B2228-DB4A-42FF-A5D6-17F2B804EF3A}" type="slidenum">
              <a:rPr lang="en-US" smtClean="0"/>
              <a:pPr>
                <a:defRPr/>
              </a:pPr>
              <a:t>105</a:t>
            </a:fld>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mtClean="0"/>
              <a:t>Applications</a:t>
            </a:r>
          </a:p>
        </p:txBody>
      </p:sp>
      <p:sp>
        <p:nvSpPr>
          <p:cNvPr id="111619" name="Content Placeholder 2"/>
          <p:cNvSpPr>
            <a:spLocks noGrp="1"/>
          </p:cNvSpPr>
          <p:nvPr>
            <p:ph idx="1"/>
          </p:nvPr>
        </p:nvSpPr>
        <p:spPr/>
        <p:txBody>
          <a:bodyPr/>
          <a:lstStyle/>
          <a:p>
            <a:r>
              <a:rPr lang="en-US" smtClean="0"/>
              <a:t>Numerous services are now available, for example, which were not available just a few years ago</a:t>
            </a:r>
          </a:p>
          <a:p>
            <a:r>
              <a:rPr lang="en-US" smtClean="0"/>
              <a:t>These services come in two common flavors</a:t>
            </a:r>
          </a:p>
          <a:p>
            <a:pPr lvl="1"/>
            <a:r>
              <a:rPr lang="en-US" smtClean="0"/>
              <a:t>Custom calling features</a:t>
            </a:r>
          </a:p>
          <a:p>
            <a:pPr lvl="1"/>
            <a:r>
              <a:rPr lang="en-US" smtClean="0"/>
              <a:t>CLASS features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AFC2BFDE-9F0A-431C-AB0F-64A574945FAD}" type="slidenum">
              <a:rPr lang="en-US" smtClean="0"/>
              <a:pPr>
                <a:defRPr/>
              </a:pPr>
              <a:t>106</a:t>
            </a:fld>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Applications</a:t>
            </a:r>
          </a:p>
        </p:txBody>
      </p:sp>
      <p:sp>
        <p:nvSpPr>
          <p:cNvPr id="112643" name="Content Placeholder 2"/>
          <p:cNvSpPr>
            <a:spLocks noGrp="1"/>
          </p:cNvSpPr>
          <p:nvPr>
            <p:ph idx="1"/>
          </p:nvPr>
        </p:nvSpPr>
        <p:spPr/>
        <p:txBody>
          <a:bodyPr/>
          <a:lstStyle/>
          <a:p>
            <a:r>
              <a:rPr lang="en-US" smtClean="0"/>
              <a:t>Custom calling features rely upon the end office switch, not the entire PSTN, to carry information from circuit-switch to circuit-switch</a:t>
            </a:r>
          </a:p>
          <a:p>
            <a:r>
              <a:rPr lang="en-US" smtClean="0"/>
              <a:t>CLASS features, however, require SS7 connectivity to carry these features from end to end in the PSTN</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B7E747E1-FED8-4144-B899-C2E7A4A126B5}" type="slidenum">
              <a:rPr lang="en-US" smtClean="0"/>
              <a:pPr>
                <a:defRPr/>
              </a:pPr>
              <a:t>107</a:t>
            </a:fld>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mtClean="0"/>
              <a:t>Applications</a:t>
            </a:r>
          </a:p>
        </p:txBody>
      </p:sp>
      <p:sp>
        <p:nvSpPr>
          <p:cNvPr id="113667" name="Content Placeholder 2"/>
          <p:cNvSpPr>
            <a:spLocks noGrp="1"/>
          </p:cNvSpPr>
          <p:nvPr>
            <p:ph idx="1"/>
          </p:nvPr>
        </p:nvSpPr>
        <p:spPr/>
        <p:txBody>
          <a:bodyPr/>
          <a:lstStyle/>
          <a:p>
            <a:r>
              <a:rPr lang="en-US" smtClean="0"/>
              <a:t>A few of the popular custom calling features commonly available are</a:t>
            </a:r>
          </a:p>
          <a:p>
            <a:pPr lvl="1"/>
            <a:r>
              <a:rPr lang="en-US" smtClean="0"/>
              <a:t>Call waiting</a:t>
            </a:r>
          </a:p>
          <a:p>
            <a:pPr lvl="2"/>
            <a:r>
              <a:rPr lang="en-US" smtClean="0"/>
              <a:t>This notifies customers who already placed a call that they are receiving an incoming call</a:t>
            </a:r>
          </a:p>
          <a:p>
            <a:pPr lvl="1"/>
            <a:r>
              <a:rPr lang="en-US" smtClean="0"/>
              <a:t>Call forwarding</a:t>
            </a:r>
          </a:p>
          <a:p>
            <a:pPr lvl="2"/>
            <a:r>
              <a:rPr lang="en-US" smtClean="0"/>
              <a:t>This enables a subscriber to forward incoming calls to a different destination</a:t>
            </a:r>
          </a:p>
          <a:p>
            <a:pPr lvl="1"/>
            <a:r>
              <a:rPr lang="en-US" smtClean="0"/>
              <a:t>Three-way calling</a:t>
            </a:r>
          </a:p>
          <a:p>
            <a:pPr lvl="2"/>
            <a:r>
              <a:rPr lang="en-US" smtClean="0"/>
              <a:t>This enables conference calling</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CFF9895-4031-4B0D-BE18-8EAAA1F170C2}" type="slidenum">
              <a:rPr lang="en-US" smtClean="0"/>
              <a:pPr>
                <a:defRPr/>
              </a:pPr>
              <a:t>108</a:t>
            </a:fld>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mtClean="0"/>
              <a:t>Applications</a:t>
            </a:r>
          </a:p>
        </p:txBody>
      </p:sp>
      <p:sp>
        <p:nvSpPr>
          <p:cNvPr id="114691" name="Content Placeholder 2"/>
          <p:cNvSpPr>
            <a:spLocks noGrp="1"/>
          </p:cNvSpPr>
          <p:nvPr>
            <p:ph idx="1"/>
          </p:nvPr>
        </p:nvSpPr>
        <p:spPr/>
        <p:txBody>
          <a:bodyPr/>
          <a:lstStyle/>
          <a:p>
            <a:r>
              <a:rPr lang="en-US" smtClean="0"/>
              <a:t>Some of the CLASS features are</a:t>
            </a:r>
          </a:p>
          <a:p>
            <a:pPr lvl="1"/>
            <a:r>
              <a:rPr lang="en-US" smtClean="0"/>
              <a:t>Display</a:t>
            </a:r>
          </a:p>
          <a:p>
            <a:pPr lvl="2"/>
            <a:r>
              <a:rPr lang="en-US" smtClean="0"/>
              <a:t>Displays the calling party’s directory number, or Automatic Number Identification</a:t>
            </a:r>
          </a:p>
          <a:p>
            <a:pPr lvl="1"/>
            <a:r>
              <a:rPr lang="en-US" smtClean="0"/>
              <a:t>Call blocking</a:t>
            </a:r>
          </a:p>
          <a:p>
            <a:pPr lvl="2"/>
            <a:r>
              <a:rPr lang="en-US" smtClean="0"/>
              <a:t>Blocks specific incoming numbers so that callers are greeted with a message saying the call is not accepted</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FBC215F1-82C0-41FB-AEF4-268465C45E4C}" type="slidenum">
              <a:rPr lang="en-US" smtClean="0"/>
              <a:pPr>
                <a:defRPr/>
              </a:pPr>
              <a:t>109</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Switching</a:t>
            </a:r>
          </a:p>
        </p:txBody>
      </p:sp>
      <p:sp>
        <p:nvSpPr>
          <p:cNvPr id="14339" name="Content Placeholder 2"/>
          <p:cNvSpPr>
            <a:spLocks noGrp="1"/>
          </p:cNvSpPr>
          <p:nvPr>
            <p:ph idx="1"/>
          </p:nvPr>
        </p:nvSpPr>
        <p:spPr/>
        <p:txBody>
          <a:bodyPr/>
          <a:lstStyle/>
          <a:p>
            <a:r>
              <a:rPr lang="en-US" smtClean="0"/>
              <a:t>Operator assisted calls began to be automated in 1926 with the Combined Line and Recording method</a:t>
            </a:r>
          </a:p>
          <a:p>
            <a:r>
              <a:rPr lang="en-US" smtClean="0"/>
              <a:t>With it the first operator the customer spoke to was the one who built up the circuit and placed the call</a:t>
            </a:r>
          </a:p>
          <a:p>
            <a:r>
              <a:rPr lang="en-US" smtClean="0"/>
              <a:t>For the first time, most calls were completed while the customer stayed on the line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135BF5F-8C34-466C-A792-657406DCD3CB}"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t>Applications</a:t>
            </a:r>
          </a:p>
        </p:txBody>
      </p:sp>
      <p:sp>
        <p:nvSpPr>
          <p:cNvPr id="115715" name="Content Placeholder 2"/>
          <p:cNvSpPr>
            <a:spLocks noGrp="1"/>
          </p:cNvSpPr>
          <p:nvPr>
            <p:ph idx="1"/>
          </p:nvPr>
        </p:nvSpPr>
        <p:spPr/>
        <p:txBody>
          <a:bodyPr/>
          <a:lstStyle/>
          <a:p>
            <a:pPr lvl="1"/>
            <a:r>
              <a:rPr lang="en-US" smtClean="0"/>
              <a:t>Calling line ID blocking</a:t>
            </a:r>
          </a:p>
          <a:p>
            <a:pPr lvl="2"/>
            <a:r>
              <a:rPr lang="en-US" smtClean="0"/>
              <a:t>Blocks the outgoing directory number from being shown on someone else’s display</a:t>
            </a:r>
          </a:p>
          <a:p>
            <a:pPr lvl="1"/>
            <a:r>
              <a:rPr lang="en-US" smtClean="0"/>
              <a:t>Automatic callback</a:t>
            </a:r>
          </a:p>
          <a:p>
            <a:pPr lvl="2"/>
            <a:r>
              <a:rPr lang="en-US" smtClean="0"/>
              <a:t>Enables you to put a hold on the last number dialed if a busy signal is received, and then place the call after the line is free</a:t>
            </a:r>
          </a:p>
          <a:p>
            <a:pPr lvl="1"/>
            <a:r>
              <a:rPr lang="en-US" smtClean="0"/>
              <a:t>Call return</a:t>
            </a:r>
          </a:p>
          <a:p>
            <a:pPr lvl="2"/>
            <a:r>
              <a:rPr lang="en-US" smtClean="0"/>
              <a:t>Enables users to quickly reply to missed calls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076808-B306-440B-8E16-AC75C6EC1767}" type="slidenum">
              <a:rPr lang="en-US" smtClean="0"/>
              <a:pPr>
                <a:defRPr/>
              </a:pPr>
              <a:t>110</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t>Applications</a:t>
            </a:r>
          </a:p>
        </p:txBody>
      </p:sp>
      <p:sp>
        <p:nvSpPr>
          <p:cNvPr id="116739" name="Content Placeholder 2"/>
          <p:cNvSpPr>
            <a:spLocks noGrp="1"/>
          </p:cNvSpPr>
          <p:nvPr>
            <p:ph idx="1"/>
          </p:nvPr>
        </p:nvSpPr>
        <p:spPr/>
        <p:txBody>
          <a:bodyPr/>
          <a:lstStyle/>
          <a:p>
            <a:r>
              <a:rPr lang="en-US" smtClean="0"/>
              <a:t>Many interexchange carriers also offer business features, such as</a:t>
            </a:r>
          </a:p>
          <a:p>
            <a:pPr lvl="1"/>
            <a:r>
              <a:rPr lang="en-US" smtClean="0"/>
              <a:t>Circuit-switched long distance</a:t>
            </a:r>
          </a:p>
          <a:p>
            <a:pPr lvl="2"/>
            <a:r>
              <a:rPr lang="en-US" smtClean="0"/>
              <a:t>Basic long-distance services at a discounted rate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AE3256B4-3F45-4B27-B7EF-6EE99DF13349}" type="slidenum">
              <a:rPr lang="en-US" smtClean="0"/>
              <a:pPr>
                <a:defRPr/>
              </a:pPr>
              <a:t>111</a:t>
            </a:fld>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smtClean="0"/>
              <a:t>Applications</a:t>
            </a:r>
          </a:p>
        </p:txBody>
      </p:sp>
      <p:sp>
        <p:nvSpPr>
          <p:cNvPr id="117763" name="Content Placeholder 2"/>
          <p:cNvSpPr>
            <a:spLocks noGrp="1"/>
          </p:cNvSpPr>
          <p:nvPr>
            <p:ph idx="1"/>
          </p:nvPr>
        </p:nvSpPr>
        <p:spPr/>
        <p:txBody>
          <a:bodyPr/>
          <a:lstStyle/>
          <a:p>
            <a:pPr lvl="1"/>
            <a:r>
              <a:rPr lang="en-US" smtClean="0"/>
              <a:t>Calling cards</a:t>
            </a:r>
          </a:p>
          <a:p>
            <a:pPr lvl="2"/>
            <a:r>
              <a:rPr lang="en-US" smtClean="0"/>
              <a:t>Pre-paid and post-paid calling cards</a:t>
            </a:r>
          </a:p>
          <a:p>
            <a:pPr lvl="2"/>
            <a:r>
              <a:rPr lang="en-US" smtClean="0"/>
              <a:t>You dial a number, enter a password, and then call your destination</a:t>
            </a:r>
          </a:p>
          <a:p>
            <a:pPr lvl="1"/>
            <a:r>
              <a:rPr lang="en-US" smtClean="0"/>
              <a:t>800/888/877 numbers</a:t>
            </a:r>
          </a:p>
          <a:p>
            <a:pPr lvl="2"/>
            <a:r>
              <a:rPr lang="en-US" smtClean="0"/>
              <a:t>The calling party is not charged for the call</a:t>
            </a:r>
          </a:p>
          <a:p>
            <a:pPr lvl="2"/>
            <a:r>
              <a:rPr lang="en-US" smtClean="0"/>
              <a:t>Instead the party called is charged</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DEA525E-A79D-4AEC-96C4-C9F712FB152C}" type="slidenum">
              <a:rPr lang="en-US" smtClean="0"/>
              <a:pPr>
                <a:defRPr/>
              </a:pPr>
              <a:t>112</a:t>
            </a:fld>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smtClean="0"/>
              <a:t>Service Providers</a:t>
            </a:r>
          </a:p>
        </p:txBody>
      </p:sp>
      <p:sp>
        <p:nvSpPr>
          <p:cNvPr id="118787" name="Content Placeholder 2"/>
          <p:cNvSpPr>
            <a:spLocks noGrp="1"/>
          </p:cNvSpPr>
          <p:nvPr>
            <p:ph idx="1"/>
          </p:nvPr>
        </p:nvSpPr>
        <p:spPr/>
        <p:txBody>
          <a:bodyPr/>
          <a:lstStyle/>
          <a:p>
            <a:pPr eaLnBrk="1" hangingPunct="1"/>
            <a:r>
              <a:rPr lang="en-US" smtClean="0"/>
              <a:t>The telecommunications network in the US is made up of ILECs, CLECs, and IXCs</a:t>
            </a:r>
          </a:p>
          <a:p>
            <a:pPr eaLnBrk="1" hangingPunct="1"/>
            <a:r>
              <a:rPr lang="en-US" smtClean="0"/>
              <a:t>The ILECs are the original telephone network providers such as</a:t>
            </a:r>
          </a:p>
          <a:p>
            <a:pPr lvl="1" eaLnBrk="1" hangingPunct="1"/>
            <a:r>
              <a:rPr lang="en-US" smtClean="0"/>
              <a:t>AT&amp;T</a:t>
            </a:r>
          </a:p>
          <a:p>
            <a:pPr lvl="1" eaLnBrk="1" hangingPunct="1"/>
            <a:r>
              <a:rPr lang="en-US" smtClean="0"/>
              <a:t>Century Link</a:t>
            </a:r>
          </a:p>
          <a:p>
            <a:pPr lvl="1" eaLnBrk="1" hangingPunct="1"/>
            <a:r>
              <a:rPr lang="en-US" smtClean="0"/>
              <a:t>Frontier</a:t>
            </a:r>
          </a:p>
        </p:txBody>
      </p:sp>
      <p:sp>
        <p:nvSpPr>
          <p:cNvPr id="21508" name="Footer Placeholder 3"/>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150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B4C04E64-C029-42FB-83EE-76D6D6891F76}" type="slidenum">
              <a:rPr lang="en-US" smtClean="0">
                <a:latin typeface="Arial" charset="0"/>
              </a:rPr>
              <a:pPr>
                <a:defRPr/>
              </a:pPr>
              <a:t>113</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t>ILECs</a:t>
            </a:r>
          </a:p>
        </p:txBody>
      </p:sp>
      <p:sp>
        <p:nvSpPr>
          <p:cNvPr id="119811" name="Content Placeholder 2"/>
          <p:cNvSpPr>
            <a:spLocks noGrp="1"/>
          </p:cNvSpPr>
          <p:nvPr>
            <p:ph idx="1"/>
          </p:nvPr>
        </p:nvSpPr>
        <p:spPr/>
        <p:txBody>
          <a:bodyPr/>
          <a:lstStyle/>
          <a:p>
            <a:pPr eaLnBrk="1" hangingPunct="1"/>
            <a:r>
              <a:rPr lang="en-US" smtClean="0"/>
              <a:t>The only significant ones left are</a:t>
            </a:r>
          </a:p>
          <a:p>
            <a:pPr lvl="1" eaLnBrk="1" hangingPunct="1"/>
            <a:r>
              <a:rPr lang="en-US" smtClean="0"/>
              <a:t>AT&amp;T</a:t>
            </a:r>
          </a:p>
          <a:p>
            <a:pPr lvl="1" eaLnBrk="1" hangingPunct="1"/>
            <a:r>
              <a:rPr lang="en-US" smtClean="0"/>
              <a:t>Verizon</a:t>
            </a:r>
          </a:p>
          <a:p>
            <a:pPr lvl="1" eaLnBrk="1" hangingPunct="1"/>
            <a:r>
              <a:rPr lang="en-US" smtClean="0"/>
              <a:t>Qwest</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2D9D75F3-8536-4FA5-BFCD-31BC4015A455}" type="slidenum">
              <a:rPr lang="en-US" smtClean="0"/>
              <a:pPr>
                <a:defRPr/>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smtClean="0"/>
              <a:t>CLECs</a:t>
            </a:r>
          </a:p>
        </p:txBody>
      </p:sp>
      <p:sp>
        <p:nvSpPr>
          <p:cNvPr id="120835" name="Content Placeholder 2"/>
          <p:cNvSpPr>
            <a:spLocks noGrp="1"/>
          </p:cNvSpPr>
          <p:nvPr>
            <p:ph idx="1"/>
          </p:nvPr>
        </p:nvSpPr>
        <p:spPr/>
        <p:txBody>
          <a:bodyPr/>
          <a:lstStyle/>
          <a:p>
            <a:pPr eaLnBrk="1" hangingPunct="1"/>
            <a:r>
              <a:rPr lang="en-US" smtClean="0"/>
              <a:t>The CLECs are newer companies that compete against them in one or more of the ILEC’s market areas</a:t>
            </a:r>
          </a:p>
          <a:p>
            <a:pPr eaLnBrk="1" hangingPunct="1"/>
            <a:r>
              <a:rPr lang="en-US" smtClean="0"/>
              <a:t>Such as</a:t>
            </a:r>
          </a:p>
          <a:p>
            <a:pPr lvl="1" eaLnBrk="1" hangingPunct="1"/>
            <a:r>
              <a:rPr lang="en-US" smtClean="0"/>
              <a:t>Cbeyond</a:t>
            </a:r>
          </a:p>
          <a:p>
            <a:pPr lvl="1" eaLnBrk="1" hangingPunct="1"/>
            <a:r>
              <a:rPr lang="en-US" smtClean="0"/>
              <a:t>Earthlink</a:t>
            </a:r>
          </a:p>
          <a:p>
            <a:pPr lvl="1" eaLnBrk="1" hangingPunct="1"/>
            <a:r>
              <a:rPr lang="en-US" smtClean="0"/>
              <a:t>Level 3 Communications</a:t>
            </a:r>
          </a:p>
          <a:p>
            <a:pPr lvl="1" eaLnBrk="1" hangingPunct="1"/>
            <a:r>
              <a:rPr lang="en-US" smtClean="0"/>
              <a:t>Windstream</a:t>
            </a:r>
          </a:p>
          <a:p>
            <a:pPr lvl="1" eaLnBrk="1" hangingPunct="1"/>
            <a:r>
              <a:rPr lang="en-US" smtClean="0"/>
              <a:t>XO Communications</a:t>
            </a:r>
          </a:p>
        </p:txBody>
      </p:sp>
      <p:sp>
        <p:nvSpPr>
          <p:cNvPr id="22532" name="Footer Placeholder 3"/>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2533"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1FB6BB9E-BFA8-41AF-B675-9D4911A05712}" type="slidenum">
              <a:rPr lang="en-US" smtClean="0">
                <a:latin typeface="Arial" charset="0"/>
              </a:rPr>
              <a:pPr>
                <a:defRPr/>
              </a:pPr>
              <a:t>115</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mtClean="0"/>
              <a:t>IXCs </a:t>
            </a:r>
          </a:p>
        </p:txBody>
      </p:sp>
      <p:sp>
        <p:nvSpPr>
          <p:cNvPr id="121859" name="Rectangle 3"/>
          <p:cNvSpPr>
            <a:spLocks noGrp="1" noChangeArrowheads="1"/>
          </p:cNvSpPr>
          <p:nvPr>
            <p:ph idx="1"/>
          </p:nvPr>
        </p:nvSpPr>
        <p:spPr/>
        <p:txBody>
          <a:bodyPr/>
          <a:lstStyle/>
          <a:p>
            <a:pPr eaLnBrk="1" hangingPunct="1"/>
            <a:r>
              <a:rPr lang="en-US" smtClean="0"/>
              <a:t>IXCs are network operators that provide connections between PSTN network carriers </a:t>
            </a:r>
          </a:p>
        </p:txBody>
      </p:sp>
      <p:sp>
        <p:nvSpPr>
          <p:cNvPr id="2662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662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5D6EE799-2338-4A0F-9A43-9DD7C79738EB}" type="slidenum">
              <a:rPr lang="en-US" smtClean="0">
                <a:latin typeface="Arial" charset="0"/>
              </a:rPr>
              <a:pPr>
                <a:defRPr/>
              </a:pPr>
              <a:t>116</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ISPs</a:t>
            </a:r>
          </a:p>
        </p:txBody>
      </p:sp>
      <p:sp>
        <p:nvSpPr>
          <p:cNvPr id="122883" name="Rectangle 3"/>
          <p:cNvSpPr>
            <a:spLocks noGrp="1" noChangeArrowheads="1"/>
          </p:cNvSpPr>
          <p:nvPr>
            <p:ph idx="1"/>
          </p:nvPr>
        </p:nvSpPr>
        <p:spPr/>
        <p:txBody>
          <a:bodyPr/>
          <a:lstStyle/>
          <a:p>
            <a:pPr eaLnBrk="1" hangingPunct="1"/>
            <a:r>
              <a:rPr lang="en-US" smtClean="0"/>
              <a:t>ISPs are not a part of the PSTN</a:t>
            </a:r>
          </a:p>
          <a:p>
            <a:pPr eaLnBrk="1" hangingPunct="1"/>
            <a:r>
              <a:rPr lang="en-US" smtClean="0"/>
              <a:t>They are often operated by the same companies that provide PSTN services</a:t>
            </a:r>
          </a:p>
        </p:txBody>
      </p:sp>
      <p:sp>
        <p:nvSpPr>
          <p:cNvPr id="27652"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7653"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FF6571F5-F3E1-4018-9B20-13B96B9BAC43}" type="slidenum">
              <a:rPr lang="en-US" smtClean="0">
                <a:latin typeface="Arial" charset="0"/>
              </a:rPr>
              <a:pPr>
                <a:defRPr/>
              </a:pPr>
              <a:t>117</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smtClean="0"/>
              <a:t>LATAs</a:t>
            </a:r>
          </a:p>
        </p:txBody>
      </p:sp>
      <p:sp>
        <p:nvSpPr>
          <p:cNvPr id="123907" name="Content Placeholder 2"/>
          <p:cNvSpPr>
            <a:spLocks noGrp="1"/>
          </p:cNvSpPr>
          <p:nvPr>
            <p:ph idx="1"/>
          </p:nvPr>
        </p:nvSpPr>
        <p:spPr/>
        <p:txBody>
          <a:bodyPr/>
          <a:lstStyle/>
          <a:p>
            <a:pPr eaLnBrk="1" hangingPunct="1"/>
            <a:r>
              <a:rPr lang="en-US" smtClean="0"/>
              <a:t>As part of the 1984 breakup of Ma Bell the country was divided into LATAs - Local Access Transport Areas</a:t>
            </a:r>
          </a:p>
          <a:p>
            <a:pPr eaLnBrk="1" hangingPunct="1"/>
            <a:r>
              <a:rPr lang="en-US" smtClean="0"/>
              <a:t>160 of these cover the US</a:t>
            </a:r>
          </a:p>
        </p:txBody>
      </p:sp>
      <p:sp>
        <p:nvSpPr>
          <p:cNvPr id="24580" name="Footer Placeholder 3"/>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4581"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826A9378-135A-4327-B143-A3E527328904}" type="slidenum">
              <a:rPr lang="en-US" smtClean="0">
                <a:latin typeface="Arial" charset="0"/>
              </a:rPr>
              <a:pPr>
                <a:defRPr/>
              </a:pPr>
              <a:t>118</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lat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49425"/>
            <a:ext cx="457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p:txBody>
          <a:bodyPr/>
          <a:lstStyle/>
          <a:p>
            <a:pPr eaLnBrk="1" hangingPunct="1"/>
            <a:r>
              <a:rPr lang="en-US" smtClean="0"/>
              <a:t>Texas LATAs</a:t>
            </a:r>
          </a:p>
        </p:txBody>
      </p:sp>
      <p:sp>
        <p:nvSpPr>
          <p:cNvPr id="25604"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5605"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0878ED9B-F70F-4A46-B672-902BF18D37BB}" type="slidenum">
              <a:rPr lang="en-US" smtClean="0">
                <a:latin typeface="Arial" charset="0"/>
              </a:rPr>
              <a:pPr>
                <a:defRPr/>
              </a:pPr>
              <a:t>119</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Switching</a:t>
            </a:r>
          </a:p>
        </p:txBody>
      </p:sp>
      <p:sp>
        <p:nvSpPr>
          <p:cNvPr id="15363" name="Content Placeholder 2"/>
          <p:cNvSpPr>
            <a:spLocks noGrp="1"/>
          </p:cNvSpPr>
          <p:nvPr>
            <p:ph idx="1"/>
          </p:nvPr>
        </p:nvSpPr>
        <p:spPr/>
        <p:txBody>
          <a:bodyPr/>
          <a:lstStyle/>
          <a:p>
            <a:r>
              <a:rPr lang="en-US" smtClean="0"/>
              <a:t>The average call completion time dropped to 2.1 minutes</a:t>
            </a:r>
          </a:p>
          <a:p>
            <a:r>
              <a:rPr lang="en-US" smtClean="0"/>
              <a:t>In 1929 the Bell system put the national General Toll Switching Plan into operation</a:t>
            </a:r>
          </a:p>
          <a:p>
            <a:r>
              <a:rPr lang="en-US" smtClean="0"/>
              <a:t>This plan established a hierarchical, national circuit switching network</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7C7B6265-BBD8-4B19-998B-A01796A09182}"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mtClean="0"/>
              <a:t>Customer Premises Equipment </a:t>
            </a:r>
          </a:p>
        </p:txBody>
      </p:sp>
      <p:sp>
        <p:nvSpPr>
          <p:cNvPr id="125955" name="Rectangle 3"/>
          <p:cNvSpPr>
            <a:spLocks noGrp="1" noChangeArrowheads="1"/>
          </p:cNvSpPr>
          <p:nvPr>
            <p:ph idx="1"/>
          </p:nvPr>
        </p:nvSpPr>
        <p:spPr/>
        <p:txBody>
          <a:bodyPr/>
          <a:lstStyle/>
          <a:p>
            <a:pPr eaLnBrk="1" hangingPunct="1"/>
            <a:r>
              <a:rPr lang="en-US" smtClean="0"/>
              <a:t>At the end of all of this and the area we will be working in is the customer premises</a:t>
            </a:r>
          </a:p>
          <a:p>
            <a:pPr eaLnBrk="1" hangingPunct="1"/>
            <a:r>
              <a:rPr lang="en-US" smtClean="0"/>
              <a:t>Any equipment installed by the telephone company for use in terminating voice calls or other connections is called CPE - Customer Premises Equipment</a:t>
            </a:r>
          </a:p>
          <a:p>
            <a:pPr eaLnBrk="1" hangingPunct="1"/>
            <a:r>
              <a:rPr lang="en-US" smtClean="0"/>
              <a:t>Things found at the CPE include</a:t>
            </a:r>
          </a:p>
        </p:txBody>
      </p:sp>
      <p:sp>
        <p:nvSpPr>
          <p:cNvPr id="22532"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2533"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A916426A-974F-4CE8-993B-5584290B0C02}" type="slidenum">
              <a:rPr lang="en-US" smtClean="0">
                <a:latin typeface="Arial" charset="0"/>
              </a:rPr>
              <a:pPr>
                <a:defRPr/>
              </a:pPr>
              <a:t>120</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Customer Premises Equipment</a:t>
            </a:r>
          </a:p>
        </p:txBody>
      </p:sp>
      <p:sp>
        <p:nvSpPr>
          <p:cNvPr id="126979" name="Rectangle 3"/>
          <p:cNvSpPr>
            <a:spLocks noGrp="1" noChangeArrowheads="1"/>
          </p:cNvSpPr>
          <p:nvPr>
            <p:ph idx="1"/>
          </p:nvPr>
        </p:nvSpPr>
        <p:spPr/>
        <p:txBody>
          <a:bodyPr/>
          <a:lstStyle/>
          <a:p>
            <a:pPr eaLnBrk="1" hangingPunct="1"/>
            <a:r>
              <a:rPr lang="en-US" smtClean="0"/>
              <a:t>The Demarc </a:t>
            </a:r>
          </a:p>
          <a:p>
            <a:pPr lvl="1" eaLnBrk="1" hangingPunct="1"/>
            <a:r>
              <a:rPr lang="en-US" smtClean="0"/>
              <a:t>The point at which telephone company-owned facilities terminate</a:t>
            </a:r>
          </a:p>
          <a:p>
            <a:pPr eaLnBrk="1" hangingPunct="1"/>
            <a:r>
              <a:rPr lang="en-US" smtClean="0"/>
              <a:t>Inside Wiring and the Cable Plant</a:t>
            </a:r>
          </a:p>
          <a:p>
            <a:pPr lvl="1" eaLnBrk="1" hangingPunct="1"/>
            <a:r>
              <a:rPr lang="en-US" smtClean="0"/>
              <a:t>The privately owned network of communications cabling and wiring terminals located on the customer side of the demarc</a:t>
            </a:r>
          </a:p>
          <a:p>
            <a:pPr eaLnBrk="1" hangingPunct="1"/>
            <a:r>
              <a:rPr lang="en-US" smtClean="0"/>
              <a:t>Switches </a:t>
            </a:r>
          </a:p>
          <a:p>
            <a:pPr lvl="1" eaLnBrk="1" hangingPunct="1"/>
            <a:r>
              <a:rPr lang="en-US" smtClean="0"/>
              <a:t>Usually a PBX or a KSU</a:t>
            </a:r>
          </a:p>
        </p:txBody>
      </p:sp>
      <p:sp>
        <p:nvSpPr>
          <p:cNvPr id="23556"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355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19366C56-5A1D-479F-9177-035BD0BF17DF}" type="slidenum">
              <a:rPr lang="en-US" smtClean="0">
                <a:latin typeface="Arial" charset="0"/>
              </a:rPr>
              <a:pPr>
                <a:defRPr/>
              </a:pPr>
              <a:t>121</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smtClean="0"/>
              <a:t>Customer Premises Equipment</a:t>
            </a:r>
          </a:p>
        </p:txBody>
      </p:sp>
      <p:sp>
        <p:nvSpPr>
          <p:cNvPr id="128003" name="Content Placeholder 2"/>
          <p:cNvSpPr>
            <a:spLocks noGrp="1"/>
          </p:cNvSpPr>
          <p:nvPr>
            <p:ph idx="1"/>
          </p:nvPr>
        </p:nvSpPr>
        <p:spPr/>
        <p:txBody>
          <a:bodyPr/>
          <a:lstStyle/>
          <a:p>
            <a:pPr eaLnBrk="1" hangingPunct="1"/>
            <a:r>
              <a:rPr lang="en-US" sz="3600" smtClean="0"/>
              <a:t>CP Distribution Frames </a:t>
            </a:r>
          </a:p>
          <a:p>
            <a:pPr lvl="1" eaLnBrk="1" hangingPunct="1"/>
            <a:r>
              <a:rPr lang="en-US" smtClean="0"/>
              <a:t>Cross-connect blocks, terminals, or patch panels where endpoint locations are aggregated and centralized </a:t>
            </a:r>
          </a:p>
          <a:p>
            <a:pPr eaLnBrk="1" hangingPunct="1"/>
            <a:r>
              <a:rPr lang="en-US" smtClean="0"/>
              <a:t>Let’s look at this equipment in more detail</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154D1DA-5722-48FA-A856-1A4013F04AE6}" type="slidenum">
              <a:rPr lang="en-US" smtClean="0"/>
              <a:pPr>
                <a:defRPr/>
              </a:pPr>
              <a:t>122</a:t>
            </a:fld>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Demarc</a:t>
            </a:r>
          </a:p>
        </p:txBody>
      </p:sp>
      <p:sp>
        <p:nvSpPr>
          <p:cNvPr id="129027" name="Rectangle 3"/>
          <p:cNvSpPr>
            <a:spLocks noGrp="1" noChangeArrowheads="1"/>
          </p:cNvSpPr>
          <p:nvPr>
            <p:ph idx="1"/>
          </p:nvPr>
        </p:nvSpPr>
        <p:spPr/>
        <p:txBody>
          <a:bodyPr/>
          <a:lstStyle/>
          <a:p>
            <a:r>
              <a:rPr lang="en-US" smtClean="0">
                <a:cs typeface="Times New Roman" pitchFamily="18" charset="0"/>
              </a:rPr>
              <a:t>A demarc is a demarcation point</a:t>
            </a:r>
          </a:p>
          <a:p>
            <a:r>
              <a:rPr lang="en-US" smtClean="0">
                <a:cs typeface="Times New Roman" pitchFamily="18" charset="0"/>
              </a:rPr>
              <a:t>It is where you stop and the phone company starts</a:t>
            </a:r>
          </a:p>
          <a:p>
            <a:r>
              <a:rPr lang="en-US" smtClean="0">
                <a:cs typeface="Times New Roman" pitchFamily="18" charset="0"/>
              </a:rPr>
              <a:t>This means that whatever does not work on your side is your problem</a:t>
            </a:r>
          </a:p>
          <a:p>
            <a:r>
              <a:rPr lang="en-US" smtClean="0">
                <a:cs typeface="Times New Roman" pitchFamily="18" charset="0"/>
              </a:rPr>
              <a:t>Whatever does not work on their side is also your problem, but you’ll have to call them to get it fixed</a:t>
            </a:r>
          </a:p>
        </p:txBody>
      </p:sp>
      <p:sp>
        <p:nvSpPr>
          <p:cNvPr id="5124" name="Footer Placeholder 4"/>
          <p:cNvSpPr>
            <a:spLocks noGrp="1"/>
          </p:cNvSpPr>
          <p:nvPr>
            <p:ph type="ftr" sz="quarter" idx="11"/>
          </p:nvPr>
        </p:nvSpPr>
        <p:spPr/>
        <p:txBody>
          <a:bodyPr/>
          <a:lstStyle/>
          <a:p>
            <a:pPr>
              <a:defRPr/>
            </a:pPr>
            <a:r>
              <a:rPr lang="en-US" dirty="0" smtClean="0"/>
              <a:t>Copyright 2000-2010 Kenneth M. Chipps Ph.D. www.chipps.com</a:t>
            </a:r>
            <a:endParaRPr lang="en-US" dirty="0"/>
          </a:p>
        </p:txBody>
      </p:sp>
      <p:sp>
        <p:nvSpPr>
          <p:cNvPr id="5125" name="Slide Number Placeholder 5"/>
          <p:cNvSpPr>
            <a:spLocks noGrp="1"/>
          </p:cNvSpPr>
          <p:nvPr>
            <p:ph type="sldNum" sz="quarter" idx="12"/>
          </p:nvPr>
        </p:nvSpPr>
        <p:spPr/>
        <p:txBody>
          <a:bodyPr/>
          <a:lstStyle/>
          <a:p>
            <a:pPr>
              <a:defRPr/>
            </a:pPr>
            <a:fld id="{17662C70-86AC-473E-A398-30513D69B8FD}" type="slidenum">
              <a:rPr lang="en-US"/>
              <a:pPr>
                <a:defRPr/>
              </a:pPr>
              <a:t>123</a:t>
            </a:fld>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t>Demarc</a:t>
            </a:r>
          </a:p>
        </p:txBody>
      </p:sp>
      <p:sp>
        <p:nvSpPr>
          <p:cNvPr id="130051" name="Rectangle 3"/>
          <p:cNvSpPr>
            <a:spLocks noGrp="1" noChangeArrowheads="1"/>
          </p:cNvSpPr>
          <p:nvPr>
            <p:ph idx="1"/>
          </p:nvPr>
        </p:nvSpPr>
        <p:spPr/>
        <p:txBody>
          <a:bodyPr/>
          <a:lstStyle/>
          <a:p>
            <a:pPr>
              <a:lnSpc>
                <a:spcPct val="90000"/>
              </a:lnSpc>
            </a:pPr>
            <a:r>
              <a:rPr lang="en-US" smtClean="0"/>
              <a:t>The demarc can be called several things</a:t>
            </a:r>
          </a:p>
          <a:p>
            <a:pPr>
              <a:lnSpc>
                <a:spcPct val="90000"/>
              </a:lnSpc>
            </a:pPr>
            <a:r>
              <a:rPr lang="en-US" smtClean="0"/>
              <a:t>For example, I use demarc as short for demarcation point</a:t>
            </a:r>
          </a:p>
          <a:p>
            <a:pPr>
              <a:lnSpc>
                <a:spcPct val="90000"/>
              </a:lnSpc>
            </a:pPr>
            <a:r>
              <a:rPr lang="en-US" smtClean="0"/>
              <a:t>Others write demark</a:t>
            </a:r>
          </a:p>
          <a:p>
            <a:pPr>
              <a:lnSpc>
                <a:spcPct val="90000"/>
              </a:lnSpc>
            </a:pPr>
            <a:r>
              <a:rPr lang="en-US" smtClean="0"/>
              <a:t>BICSI, who certifies cable installers, calls it the RDP – Rate Demarcation Point</a:t>
            </a:r>
          </a:p>
        </p:txBody>
      </p:sp>
      <p:sp>
        <p:nvSpPr>
          <p:cNvPr id="6148" name="Footer Placeholder 4"/>
          <p:cNvSpPr>
            <a:spLocks noGrp="1"/>
          </p:cNvSpPr>
          <p:nvPr>
            <p:ph type="ftr" sz="quarter" idx="11"/>
          </p:nvPr>
        </p:nvSpPr>
        <p:spPr/>
        <p:txBody>
          <a:bodyPr/>
          <a:lstStyle/>
          <a:p>
            <a:pPr>
              <a:defRPr/>
            </a:pPr>
            <a:r>
              <a:rPr lang="en-US" dirty="0" smtClean="0"/>
              <a:t>Copyright 2000-2010 Kenneth M. Chipps Ph.D. www.chipps.com</a:t>
            </a:r>
            <a:endParaRPr lang="en-US" dirty="0"/>
          </a:p>
        </p:txBody>
      </p:sp>
      <p:sp>
        <p:nvSpPr>
          <p:cNvPr id="6149" name="Slide Number Placeholder 5"/>
          <p:cNvSpPr>
            <a:spLocks noGrp="1"/>
          </p:cNvSpPr>
          <p:nvPr>
            <p:ph type="sldNum" sz="quarter" idx="12"/>
          </p:nvPr>
        </p:nvSpPr>
        <p:spPr/>
        <p:txBody>
          <a:bodyPr/>
          <a:lstStyle/>
          <a:p>
            <a:pPr>
              <a:defRPr/>
            </a:pPr>
            <a:fld id="{49838EF3-973E-4ADB-AEA9-61EEFF245462}" type="slidenum">
              <a:rPr lang="en-US"/>
              <a:pPr>
                <a:defRPr/>
              </a:pPr>
              <a:t>124</a:t>
            </a:fld>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smtClean="0"/>
              <a:t>Demarc</a:t>
            </a:r>
          </a:p>
        </p:txBody>
      </p:sp>
      <p:sp>
        <p:nvSpPr>
          <p:cNvPr id="131075" name="Content Placeholder 2"/>
          <p:cNvSpPr>
            <a:spLocks noGrp="1"/>
          </p:cNvSpPr>
          <p:nvPr>
            <p:ph idx="1"/>
          </p:nvPr>
        </p:nvSpPr>
        <p:spPr/>
        <p:txBody>
          <a:bodyPr/>
          <a:lstStyle/>
          <a:p>
            <a:pPr>
              <a:lnSpc>
                <a:spcPct val="90000"/>
              </a:lnSpc>
            </a:pPr>
            <a:r>
              <a:rPr lang="en-US" smtClean="0"/>
              <a:t>The phone company calls it several different things</a:t>
            </a:r>
          </a:p>
          <a:p>
            <a:pPr lvl="1">
              <a:lnSpc>
                <a:spcPct val="90000"/>
              </a:lnSpc>
            </a:pPr>
            <a:r>
              <a:rPr lang="en-US" smtClean="0"/>
              <a:t>Network Interface</a:t>
            </a:r>
          </a:p>
          <a:p>
            <a:pPr lvl="1">
              <a:lnSpc>
                <a:spcPct val="90000"/>
              </a:lnSpc>
            </a:pPr>
            <a:r>
              <a:rPr lang="en-US" smtClean="0"/>
              <a:t>NID – Network Interface Device</a:t>
            </a:r>
          </a:p>
          <a:p>
            <a:pPr lvl="1">
              <a:lnSpc>
                <a:spcPct val="90000"/>
              </a:lnSpc>
            </a:pPr>
            <a:r>
              <a:rPr lang="en-US" smtClean="0"/>
              <a:t>Network Interface Unit</a:t>
            </a:r>
          </a:p>
        </p:txBody>
      </p:sp>
      <p:sp>
        <p:nvSpPr>
          <p:cNvPr id="7172" name="Footer Placeholder 3"/>
          <p:cNvSpPr>
            <a:spLocks noGrp="1"/>
          </p:cNvSpPr>
          <p:nvPr>
            <p:ph type="ftr" sz="quarter" idx="11"/>
          </p:nvPr>
        </p:nvSpPr>
        <p:spPr/>
        <p:txBody>
          <a:bodyPr/>
          <a:lstStyle/>
          <a:p>
            <a:pPr>
              <a:defRPr/>
            </a:pPr>
            <a:r>
              <a:rPr lang="en-US" dirty="0" smtClean="0"/>
              <a:t>Copyright 2000-2010 Kenneth M. Chipps Ph.D. www.chipps.com</a:t>
            </a:r>
            <a:endParaRPr lang="en-US" dirty="0"/>
          </a:p>
        </p:txBody>
      </p:sp>
      <p:sp>
        <p:nvSpPr>
          <p:cNvPr id="7173" name="Slide Number Placeholder 4"/>
          <p:cNvSpPr>
            <a:spLocks noGrp="1"/>
          </p:cNvSpPr>
          <p:nvPr>
            <p:ph type="sldNum" sz="quarter" idx="12"/>
          </p:nvPr>
        </p:nvSpPr>
        <p:spPr/>
        <p:txBody>
          <a:bodyPr/>
          <a:lstStyle/>
          <a:p>
            <a:pPr>
              <a:defRPr/>
            </a:pPr>
            <a:fld id="{F7CE3485-99BD-4714-9743-7440BCB5FDFD}" type="slidenum">
              <a:rPr lang="en-US"/>
              <a:pPr>
                <a:defRPr/>
              </a:pPr>
              <a:t>125</a:t>
            </a:fld>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050"/>
          <p:cNvSpPr>
            <a:spLocks noGrp="1" noChangeArrowheads="1"/>
          </p:cNvSpPr>
          <p:nvPr>
            <p:ph type="title"/>
          </p:nvPr>
        </p:nvSpPr>
        <p:spPr/>
        <p:txBody>
          <a:bodyPr/>
          <a:lstStyle/>
          <a:p>
            <a:pPr eaLnBrk="1" hangingPunct="1"/>
            <a:r>
              <a:rPr lang="en-US" smtClean="0"/>
              <a:t>Demarc at a House</a:t>
            </a:r>
          </a:p>
        </p:txBody>
      </p:sp>
      <p:sp>
        <p:nvSpPr>
          <p:cNvPr id="54275"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5427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7AC33685-B67B-4BB5-A1F9-FB86FA5E2AA1}" type="slidenum">
              <a:rPr lang="en-US" smtClean="0">
                <a:latin typeface="Arial" charset="0"/>
              </a:rPr>
              <a:pPr>
                <a:defRPr/>
              </a:pPr>
              <a:t>126</a:t>
            </a:fld>
            <a:endParaRPr lang="en-US" dirty="0" smtClean="0">
              <a:latin typeface="Arial" charset="0"/>
            </a:endParaRPr>
          </a:p>
        </p:txBody>
      </p:sp>
      <p:pic>
        <p:nvPicPr>
          <p:cNvPr id="132101" name="Picture 2052" descr="017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Oval 1"/>
          <p:cNvSpPr>
            <a:spLocks noChangeArrowheads="1"/>
          </p:cNvSpPr>
          <p:nvPr/>
        </p:nvSpPr>
        <p:spPr bwMode="auto">
          <a:xfrm rot="756051">
            <a:off x="4857750" y="1770063"/>
            <a:ext cx="1981200" cy="388620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3025" tIns="36512" rIns="73025" bIns="36512"/>
          <a:lstStyle/>
          <a:p>
            <a:endParaRPr lang="en-US">
              <a:latin typeface="Arial"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p:txBody>
          <a:bodyPr/>
          <a:lstStyle/>
          <a:p>
            <a:r>
              <a:rPr lang="en-US" smtClean="0"/>
              <a:t>Demarc at a Small Business</a:t>
            </a:r>
          </a:p>
        </p:txBody>
      </p:sp>
      <p:sp>
        <p:nvSpPr>
          <p:cNvPr id="25603" name="Footer Placeholder 4"/>
          <p:cNvSpPr>
            <a:spLocks noGrp="1"/>
          </p:cNvSpPr>
          <p:nvPr>
            <p:ph type="ftr" sz="quarter" idx="11"/>
          </p:nvPr>
        </p:nvSpPr>
        <p:spPr/>
        <p:txBody>
          <a:bodyPr/>
          <a:lstStyle/>
          <a:p>
            <a:pPr>
              <a:defRPr/>
            </a:pPr>
            <a:r>
              <a:rPr lang="en-US" dirty="0" smtClean="0"/>
              <a:t>Copyright 2000-2010 Kenneth M. Chipps Ph.D. www.chipps.com</a:t>
            </a:r>
            <a:endParaRPr lang="en-US" dirty="0"/>
          </a:p>
        </p:txBody>
      </p:sp>
      <p:sp>
        <p:nvSpPr>
          <p:cNvPr id="25604" name="Slide Number Placeholder 5"/>
          <p:cNvSpPr>
            <a:spLocks noGrp="1"/>
          </p:cNvSpPr>
          <p:nvPr>
            <p:ph type="sldNum" sz="quarter" idx="12"/>
          </p:nvPr>
        </p:nvSpPr>
        <p:spPr/>
        <p:txBody>
          <a:bodyPr/>
          <a:lstStyle/>
          <a:p>
            <a:pPr>
              <a:defRPr/>
            </a:pPr>
            <a:fld id="{074C6D62-671F-4E1B-B8EA-36713DF89387}" type="slidenum">
              <a:rPr lang="en-US"/>
              <a:pPr>
                <a:defRPr/>
              </a:pPr>
              <a:t>127</a:t>
            </a:fld>
            <a:endParaRPr lang="en-US" dirty="0"/>
          </a:p>
        </p:txBody>
      </p:sp>
      <p:pic>
        <p:nvPicPr>
          <p:cNvPr id="133125" name="Picture 1028" descr="DemarcInCon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1447800"/>
            <a:ext cx="309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smtClean="0"/>
              <a:t>Demarc at a Small Business</a:t>
            </a:r>
          </a:p>
        </p:txBody>
      </p:sp>
      <p:pic>
        <p:nvPicPr>
          <p:cNvPr id="134147" name="Picture 4" descr="DemarcInContext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447800"/>
            <a:ext cx="6781800" cy="4518025"/>
          </a:xfrm>
        </p:spPr>
      </p:pic>
      <p:sp>
        <p:nvSpPr>
          <p:cNvPr id="26628" name="Footer Placeholder 4"/>
          <p:cNvSpPr>
            <a:spLocks noGrp="1"/>
          </p:cNvSpPr>
          <p:nvPr>
            <p:ph type="ftr" sz="quarter" idx="11"/>
          </p:nvPr>
        </p:nvSpPr>
        <p:spPr/>
        <p:txBody>
          <a:bodyPr/>
          <a:lstStyle/>
          <a:p>
            <a:pPr>
              <a:defRPr/>
            </a:pPr>
            <a:r>
              <a:rPr lang="en-US" dirty="0" smtClean="0"/>
              <a:t>Copyright 2000-2010 Kenneth M. Chipps Ph.D. www.chipps.com</a:t>
            </a:r>
            <a:endParaRPr lang="en-US" dirty="0"/>
          </a:p>
        </p:txBody>
      </p:sp>
      <p:sp>
        <p:nvSpPr>
          <p:cNvPr id="26629" name="Slide Number Placeholder 5"/>
          <p:cNvSpPr>
            <a:spLocks noGrp="1"/>
          </p:cNvSpPr>
          <p:nvPr>
            <p:ph type="sldNum" sz="quarter" idx="12"/>
          </p:nvPr>
        </p:nvSpPr>
        <p:spPr/>
        <p:txBody>
          <a:bodyPr/>
          <a:lstStyle/>
          <a:p>
            <a:pPr>
              <a:defRPr/>
            </a:pPr>
            <a:fld id="{3CBB830F-BD63-42A0-8AF1-CD31A3C87E7B}" type="slidenum">
              <a:rPr lang="en-US"/>
              <a:pPr>
                <a:defRPr/>
              </a:pPr>
              <a:t>128</a:t>
            </a:fld>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mtClean="0">
                <a:cs typeface="Times New Roman" pitchFamily="18" charset="0"/>
              </a:rPr>
              <a:t>Demarc at a Large Business</a:t>
            </a:r>
          </a:p>
        </p:txBody>
      </p:sp>
      <p:sp>
        <p:nvSpPr>
          <p:cNvPr id="52227" name="Footer Placeholder 4"/>
          <p:cNvSpPr>
            <a:spLocks noGrp="1"/>
          </p:cNvSpPr>
          <p:nvPr>
            <p:ph type="ftr" sz="quarter" idx="11"/>
          </p:nvPr>
        </p:nvSpPr>
        <p:spPr/>
        <p:txBody>
          <a:bodyPr/>
          <a:lstStyle/>
          <a:p>
            <a:pPr>
              <a:defRPr/>
            </a:pPr>
            <a:r>
              <a:rPr lang="en-US" dirty="0" smtClean="0"/>
              <a:t>Copyright 2000-2010 Kenneth M. Chipps Ph.D. www.chipps.com</a:t>
            </a:r>
            <a:endParaRPr lang="en-US" dirty="0"/>
          </a:p>
        </p:txBody>
      </p:sp>
      <p:sp>
        <p:nvSpPr>
          <p:cNvPr id="52228" name="Slide Number Placeholder 5"/>
          <p:cNvSpPr>
            <a:spLocks noGrp="1"/>
          </p:cNvSpPr>
          <p:nvPr>
            <p:ph type="sldNum" sz="quarter" idx="12"/>
          </p:nvPr>
        </p:nvSpPr>
        <p:spPr/>
        <p:txBody>
          <a:bodyPr/>
          <a:lstStyle/>
          <a:p>
            <a:pPr>
              <a:defRPr/>
            </a:pPr>
            <a:fld id="{78EE9E8F-45BE-4987-8B79-4E2DBD65FDD9}" type="slidenum">
              <a:rPr lang="en-US"/>
              <a:pPr>
                <a:defRPr/>
              </a:pPr>
              <a:t>129</a:t>
            </a:fld>
            <a:endParaRPr lang="en-US" dirty="0"/>
          </a:p>
        </p:txBody>
      </p:sp>
      <p:pic>
        <p:nvPicPr>
          <p:cNvPr id="135173" name="Picture 4" descr="NodeBasementBoil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Switching</a:t>
            </a:r>
          </a:p>
        </p:txBody>
      </p:sp>
      <p:sp>
        <p:nvSpPr>
          <p:cNvPr id="16387" name="Content Placeholder 2"/>
          <p:cNvSpPr>
            <a:spLocks noGrp="1"/>
          </p:cNvSpPr>
          <p:nvPr>
            <p:ph idx="1"/>
          </p:nvPr>
        </p:nvSpPr>
        <p:spPr/>
        <p:txBody>
          <a:bodyPr/>
          <a:lstStyle/>
          <a:p>
            <a:r>
              <a:rPr lang="en-US" smtClean="0"/>
              <a:t>A call went to the local office where it was connected to one of more than 2,000 toll offices or 140 primary centers, and then up to 8 interconnected regional centers</a:t>
            </a:r>
          </a:p>
          <a:p>
            <a:r>
              <a:rPr lang="en-US" smtClean="0"/>
              <a:t>Sectional centers were added in the 1950s</a:t>
            </a:r>
          </a:p>
          <a:p>
            <a:r>
              <a:rPr lang="en-US" smtClean="0"/>
              <a:t>Here is what it looked like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D30033F-43D2-4DF0-96CF-62E4FC72ABFB}"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smtClean="0">
                <a:cs typeface="Times New Roman" pitchFamily="18" charset="0"/>
              </a:rPr>
              <a:t>Demarc at a Large Business</a:t>
            </a:r>
          </a:p>
        </p:txBody>
      </p:sp>
      <p:sp>
        <p:nvSpPr>
          <p:cNvPr id="53251" name="Footer Placeholder 4"/>
          <p:cNvSpPr>
            <a:spLocks noGrp="1"/>
          </p:cNvSpPr>
          <p:nvPr>
            <p:ph type="ftr" sz="quarter" idx="11"/>
          </p:nvPr>
        </p:nvSpPr>
        <p:spPr/>
        <p:txBody>
          <a:bodyPr/>
          <a:lstStyle/>
          <a:p>
            <a:pPr>
              <a:defRPr/>
            </a:pPr>
            <a:r>
              <a:rPr lang="en-US" dirty="0" smtClean="0"/>
              <a:t>Copyright 2000-2010 Kenneth M. Chipps Ph.D. www.chipps.com</a:t>
            </a:r>
            <a:endParaRPr lang="en-US" dirty="0"/>
          </a:p>
        </p:txBody>
      </p:sp>
      <p:sp>
        <p:nvSpPr>
          <p:cNvPr id="53252" name="Slide Number Placeholder 5"/>
          <p:cNvSpPr>
            <a:spLocks noGrp="1"/>
          </p:cNvSpPr>
          <p:nvPr>
            <p:ph type="sldNum" sz="quarter" idx="12"/>
          </p:nvPr>
        </p:nvSpPr>
        <p:spPr/>
        <p:txBody>
          <a:bodyPr/>
          <a:lstStyle/>
          <a:p>
            <a:pPr>
              <a:defRPr/>
            </a:pPr>
            <a:fld id="{D7804A74-2F15-4393-BF0C-75D32E522E38}" type="slidenum">
              <a:rPr lang="en-US"/>
              <a:pPr>
                <a:defRPr/>
              </a:pPr>
              <a:t>130</a:t>
            </a:fld>
            <a:endParaRPr lang="en-US" dirty="0"/>
          </a:p>
        </p:txBody>
      </p:sp>
      <p:pic>
        <p:nvPicPr>
          <p:cNvPr id="136197" name="Picture 4" descr="NodeBasementPhoneBoardW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oter Placeholder 4"/>
          <p:cNvSpPr>
            <a:spLocks noGrp="1"/>
          </p:cNvSpPr>
          <p:nvPr>
            <p:ph type="ftr" sz="quarter" idx="11"/>
          </p:nvPr>
        </p:nvSpPr>
        <p:spPr/>
        <p:txBody>
          <a:bodyPr/>
          <a:lstStyle/>
          <a:p>
            <a:pPr>
              <a:defRPr/>
            </a:pPr>
            <a:r>
              <a:rPr lang="en-US" dirty="0" smtClean="0">
                <a:latin typeface="Arial" pitchFamily="34" charset="0"/>
              </a:rPr>
              <a:t>Copyright 2005-2009 Kenneth M. Chipps Ph.D. www.chipps.com</a:t>
            </a:r>
          </a:p>
        </p:txBody>
      </p:sp>
      <p:sp>
        <p:nvSpPr>
          <p:cNvPr id="137219" name="Rectangle 2"/>
          <p:cNvSpPr>
            <a:spLocks noGrp="1" noChangeArrowheads="1"/>
          </p:cNvSpPr>
          <p:nvPr>
            <p:ph type="title"/>
          </p:nvPr>
        </p:nvSpPr>
        <p:spPr/>
        <p:txBody>
          <a:bodyPr/>
          <a:lstStyle/>
          <a:p>
            <a:pPr eaLnBrk="1" hangingPunct="1"/>
            <a:r>
              <a:rPr lang="en-US" smtClean="0"/>
              <a:t>Inside Wiring</a:t>
            </a:r>
          </a:p>
        </p:txBody>
      </p:sp>
      <p:pic>
        <p:nvPicPr>
          <p:cNvPr id="137220" name="Picture 3" descr="WallPlateLooseFromWall2"/>
          <p:cNvPicPr>
            <a:picLocks noChangeAspect="1" noChangeArrowheads="1"/>
          </p:cNvPicPr>
          <p:nvPr/>
        </p:nvPicPr>
        <p:blipFill>
          <a:blip r:embed="rId2">
            <a:extLst>
              <a:ext uri="{28A0092B-C50C-407E-A947-70E740481C1C}">
                <a14:useLocalDpi xmlns:a14="http://schemas.microsoft.com/office/drawing/2010/main" val="0"/>
              </a:ext>
            </a:extLst>
          </a:blip>
          <a:srcRect t="11111"/>
          <a:stretch>
            <a:fillRect/>
          </a:stretch>
        </p:blipFill>
        <p:spPr bwMode="auto">
          <a:xfrm>
            <a:off x="2819400" y="16002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Slide Number Placeholder 5"/>
          <p:cNvSpPr>
            <a:spLocks noGrp="1"/>
          </p:cNvSpPr>
          <p:nvPr>
            <p:ph type="sldNum" sz="quarter" idx="12"/>
          </p:nvPr>
        </p:nvSpPr>
        <p:spPr/>
        <p:txBody>
          <a:bodyPr/>
          <a:lstStyle/>
          <a:p>
            <a:pPr>
              <a:defRPr/>
            </a:pPr>
            <a:fld id="{7B7FDC7D-DD9A-42DD-B363-843D9A06E9AB}" type="slidenum">
              <a:rPr lang="en-US" smtClean="0">
                <a:latin typeface="Arial" pitchFamily="34" charset="0"/>
              </a:rPr>
              <a:pPr>
                <a:defRPr/>
              </a:pPr>
              <a:t>131</a:t>
            </a:fld>
            <a:endParaRPr lang="en-US" dirty="0" smtClean="0">
              <a:latin typeface="Arial" pitchFamily="34" charset="0"/>
            </a:endParaRPr>
          </a:p>
        </p:txBody>
      </p:sp>
      <p:cxnSp>
        <p:nvCxnSpPr>
          <p:cNvPr id="137222" name="Straight Arrow Connector 2"/>
          <p:cNvCxnSpPr>
            <a:cxnSpLocks noChangeShapeType="1"/>
          </p:cNvCxnSpPr>
          <p:nvPr/>
        </p:nvCxnSpPr>
        <p:spPr bwMode="auto">
          <a:xfrm>
            <a:off x="3619500" y="2362200"/>
            <a:ext cx="419100" cy="1600200"/>
          </a:xfrm>
          <a:prstGeom prst="straightConnector1">
            <a:avLst/>
          </a:prstGeom>
          <a:noFill/>
          <a:ln w="50800"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smtClean="0"/>
              <a:t>Telephone</a:t>
            </a:r>
          </a:p>
        </p:txBody>
      </p:sp>
      <p:pic>
        <p:nvPicPr>
          <p:cNvPr id="13824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19C6FCB-B9C3-4AE0-99C4-EC9E4878BA92}" type="slidenum">
              <a:rPr lang="en-US" smtClean="0"/>
              <a:pPr>
                <a:defRPr/>
              </a:pPr>
              <a:t>132</a:t>
            </a:fld>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mtClean="0"/>
              <a:t>Telephone </a:t>
            </a:r>
          </a:p>
        </p:txBody>
      </p:sp>
      <p:sp>
        <p:nvSpPr>
          <p:cNvPr id="139267" name="Rectangle 3"/>
          <p:cNvSpPr>
            <a:spLocks noGrp="1" noChangeArrowheads="1"/>
          </p:cNvSpPr>
          <p:nvPr>
            <p:ph idx="1"/>
          </p:nvPr>
        </p:nvSpPr>
        <p:spPr/>
        <p:txBody>
          <a:bodyPr/>
          <a:lstStyle/>
          <a:p>
            <a:pPr eaLnBrk="1" hangingPunct="1"/>
            <a:r>
              <a:rPr lang="en-US" smtClean="0"/>
              <a:t>In conventional telephony, every endpoint - telephone - is an analog transducer set with a touch tone dial-pad or a rotary-dial pulse wheel in the old days</a:t>
            </a:r>
          </a:p>
          <a:p>
            <a:pPr eaLnBrk="1" hangingPunct="1"/>
            <a:r>
              <a:rPr lang="en-US" smtClean="0"/>
              <a:t>Both touch-tone and rotary phones share support for some variant of FXS signaling</a:t>
            </a:r>
          </a:p>
        </p:txBody>
      </p:sp>
      <p:sp>
        <p:nvSpPr>
          <p:cNvPr id="3686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686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C370F964-67FB-4A17-B651-45E65A25F82F}" type="slidenum">
              <a:rPr lang="en-US" smtClean="0">
                <a:latin typeface="Arial" charset="0"/>
              </a:rPr>
              <a:pPr>
                <a:defRPr/>
              </a:pPr>
              <a:t>133</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mtClean="0"/>
              <a:t>CPE Signaling Methods</a:t>
            </a:r>
          </a:p>
        </p:txBody>
      </p:sp>
      <p:sp>
        <p:nvSpPr>
          <p:cNvPr id="140291" name="Rectangle 3"/>
          <p:cNvSpPr>
            <a:spLocks noGrp="1" noChangeArrowheads="1"/>
          </p:cNvSpPr>
          <p:nvPr>
            <p:ph idx="1"/>
          </p:nvPr>
        </p:nvSpPr>
        <p:spPr/>
        <p:txBody>
          <a:bodyPr/>
          <a:lstStyle/>
          <a:p>
            <a:pPr eaLnBrk="1" hangingPunct="1"/>
            <a:r>
              <a:rPr lang="en-US" smtClean="0"/>
              <a:t>FXS and FXO Signaling</a:t>
            </a:r>
          </a:p>
          <a:p>
            <a:pPr lvl="1" eaLnBrk="1" hangingPunct="1"/>
            <a:r>
              <a:rPr lang="en-US" smtClean="0"/>
              <a:t>FXS - Foreign Exchange Station refers to the signaling used by switch interfaces that serve analog telephones</a:t>
            </a:r>
          </a:p>
          <a:p>
            <a:pPr lvl="1" eaLnBrk="1" hangingPunct="1"/>
            <a:r>
              <a:rPr lang="en-US" smtClean="0"/>
              <a:t>An FXS interface is on the switch, with a phone connected to it</a:t>
            </a:r>
          </a:p>
          <a:p>
            <a:pPr lvl="1" eaLnBrk="1" hangingPunct="1"/>
            <a:r>
              <a:rPr lang="en-US" smtClean="0"/>
              <a:t>FXO - Foreign Exchange Office refers to the signaling used by telephones or PBX systems</a:t>
            </a:r>
          </a:p>
          <a:p>
            <a:pPr lvl="1" eaLnBrk="1" hangingPunct="1"/>
            <a:r>
              <a:rPr lang="en-US" smtClean="0"/>
              <a:t>An FXO interface is on a phone or PBX that is connected to a port at the central office</a:t>
            </a:r>
          </a:p>
        </p:txBody>
      </p:sp>
      <p:sp>
        <p:nvSpPr>
          <p:cNvPr id="2458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458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96E00759-1148-40FA-BCF4-B5B4EC66298F}" type="slidenum">
              <a:rPr lang="en-US" smtClean="0">
                <a:latin typeface="Arial" charset="0"/>
              </a:rPr>
              <a:pPr>
                <a:defRPr/>
              </a:pPr>
              <a:t>134</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smtClean="0"/>
              <a:t>CPE Signaling Methods</a:t>
            </a:r>
          </a:p>
        </p:txBody>
      </p:sp>
      <p:sp>
        <p:nvSpPr>
          <p:cNvPr id="141315" name="Rectangle 3"/>
          <p:cNvSpPr>
            <a:spLocks noGrp="1" noChangeArrowheads="1"/>
          </p:cNvSpPr>
          <p:nvPr>
            <p:ph idx="1"/>
          </p:nvPr>
        </p:nvSpPr>
        <p:spPr/>
        <p:txBody>
          <a:bodyPr/>
          <a:lstStyle/>
          <a:p>
            <a:pPr eaLnBrk="1" hangingPunct="1"/>
            <a:r>
              <a:rPr lang="en-US" smtClean="0"/>
              <a:t>Loop Start Signaling is</a:t>
            </a:r>
          </a:p>
          <a:p>
            <a:pPr lvl="1" eaLnBrk="1" hangingPunct="1"/>
            <a:r>
              <a:rPr lang="en-US" smtClean="0"/>
              <a:t>Used to initiate a call on an analog phone by lifting the handset thus closing the loop</a:t>
            </a:r>
          </a:p>
          <a:p>
            <a:pPr lvl="1" eaLnBrk="1" hangingPunct="1"/>
            <a:r>
              <a:rPr lang="en-US" smtClean="0"/>
              <a:t>Current creates the sound of the dial-tone in the handset's transducer</a:t>
            </a:r>
          </a:p>
        </p:txBody>
      </p:sp>
      <p:sp>
        <p:nvSpPr>
          <p:cNvPr id="25604"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5605"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308615E4-E16C-477D-BB62-36D3F67458DD}" type="slidenum">
              <a:rPr lang="en-US" smtClean="0">
                <a:latin typeface="Arial" charset="0"/>
              </a:rPr>
              <a:pPr>
                <a:defRPr/>
              </a:pPr>
              <a:t>135</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smtClean="0"/>
              <a:t>CPE Signaling Methods</a:t>
            </a:r>
          </a:p>
        </p:txBody>
      </p:sp>
      <p:sp>
        <p:nvSpPr>
          <p:cNvPr id="142339" name="Rectangle 3"/>
          <p:cNvSpPr>
            <a:spLocks noGrp="1" noChangeArrowheads="1"/>
          </p:cNvSpPr>
          <p:nvPr>
            <p:ph idx="1"/>
          </p:nvPr>
        </p:nvSpPr>
        <p:spPr/>
        <p:txBody>
          <a:bodyPr/>
          <a:lstStyle/>
          <a:p>
            <a:pPr eaLnBrk="1" hangingPunct="1"/>
            <a:r>
              <a:rPr lang="en-US" smtClean="0"/>
              <a:t>Channel Associated Signaling is</a:t>
            </a:r>
          </a:p>
          <a:p>
            <a:pPr lvl="1" eaLnBrk="1" hangingPunct="1"/>
            <a:r>
              <a:rPr lang="en-US" smtClean="0"/>
              <a:t>A digital cousin of FXS and FXO that uses an in-band or robbed-bit approach</a:t>
            </a:r>
          </a:p>
          <a:p>
            <a:pPr lvl="1" eaLnBrk="1" hangingPunct="1"/>
            <a:r>
              <a:rPr lang="en-US" smtClean="0"/>
              <a:t>Also called channel associated signaling, or CAS robbed-bit means that a portion of the digital bit stream normally used for sound transmission is allocated for signaling</a:t>
            </a:r>
          </a:p>
          <a:p>
            <a:pPr lvl="1" eaLnBrk="1" hangingPunct="1"/>
            <a:r>
              <a:rPr lang="en-US" smtClean="0"/>
              <a:t>Unless you use channel banks extensively, you're unlikely to encounter CAS</a:t>
            </a:r>
          </a:p>
        </p:txBody>
      </p:sp>
      <p:sp>
        <p:nvSpPr>
          <p:cNvPr id="2662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662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D754729C-D2FC-4F2F-B001-EB119F26BB80}" type="slidenum">
              <a:rPr lang="en-US" smtClean="0">
                <a:latin typeface="Arial" charset="0"/>
              </a:rPr>
              <a:pPr>
                <a:defRPr/>
              </a:pPr>
              <a:t>136</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mtClean="0"/>
              <a:t>Lines and Line Appearances  </a:t>
            </a:r>
          </a:p>
        </p:txBody>
      </p:sp>
      <p:sp>
        <p:nvSpPr>
          <p:cNvPr id="143363" name="Rectangle 3"/>
          <p:cNvSpPr>
            <a:spLocks noGrp="1" noChangeArrowheads="1"/>
          </p:cNvSpPr>
          <p:nvPr>
            <p:ph idx="1"/>
          </p:nvPr>
        </p:nvSpPr>
        <p:spPr/>
        <p:txBody>
          <a:bodyPr/>
          <a:lstStyle/>
          <a:p>
            <a:pPr eaLnBrk="1" hangingPunct="1"/>
            <a:r>
              <a:rPr lang="en-US" smtClean="0"/>
              <a:t>There are two ways to refer to voice channels on each phone</a:t>
            </a:r>
          </a:p>
          <a:p>
            <a:pPr lvl="1" eaLnBrk="1" hangingPunct="1"/>
            <a:r>
              <a:rPr lang="en-US" smtClean="0"/>
              <a:t>A line is a physical connection to the PBX, a single voice circuit that is capable of carrying one concurrent phone call</a:t>
            </a:r>
          </a:p>
          <a:p>
            <a:pPr lvl="1" eaLnBrk="1" hangingPunct="1"/>
            <a:r>
              <a:rPr lang="en-US" smtClean="0"/>
              <a:t>A line appearance, conversely, is the one concurrent phone call</a:t>
            </a:r>
          </a:p>
        </p:txBody>
      </p:sp>
      <p:sp>
        <p:nvSpPr>
          <p:cNvPr id="3994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994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6DB1E28C-0342-4DC9-86A6-BF3B33D59A8E}" type="slidenum">
              <a:rPr lang="en-US" smtClean="0">
                <a:latin typeface="Arial" charset="0"/>
              </a:rPr>
              <a:pPr>
                <a:defRPr/>
              </a:pPr>
              <a:t>137</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smtClean="0"/>
              <a:t>Lines and Line Appearances</a:t>
            </a:r>
          </a:p>
        </p:txBody>
      </p:sp>
      <p:sp>
        <p:nvSpPr>
          <p:cNvPr id="144387" name="Content Placeholder 2"/>
          <p:cNvSpPr>
            <a:spLocks noGrp="1"/>
          </p:cNvSpPr>
          <p:nvPr>
            <p:ph idx="1"/>
          </p:nvPr>
        </p:nvSpPr>
        <p:spPr/>
        <p:txBody>
          <a:bodyPr/>
          <a:lstStyle/>
          <a:p>
            <a:pPr eaLnBrk="1" hangingPunct="1"/>
            <a:r>
              <a:rPr lang="en-US" smtClean="0"/>
              <a:t>For example from a PBX subscriber's phone, you may dial extension 101, put that call on hold, dial extension 102, put that call on hold, dial extension 103, put that call on hold, and then switch back and forth among them</a:t>
            </a:r>
          </a:p>
          <a:p>
            <a:pPr eaLnBrk="1" hangingPunct="1"/>
            <a:r>
              <a:rPr lang="en-US" smtClean="0"/>
              <a:t>Three line appearances, one phone, one line to that phone from the PBX</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7FCD5EC-A638-4621-8D35-9A94D6FDF710}" type="slidenum">
              <a:rPr lang="en-US" smtClean="0"/>
              <a:pPr>
                <a:defRPr/>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smtClean="0"/>
              <a:t>FXS Analog Endpoints </a:t>
            </a:r>
          </a:p>
        </p:txBody>
      </p:sp>
      <p:sp>
        <p:nvSpPr>
          <p:cNvPr id="145411" name="Rectangle 3"/>
          <p:cNvSpPr>
            <a:spLocks noGrp="1" noChangeArrowheads="1"/>
          </p:cNvSpPr>
          <p:nvPr>
            <p:ph idx="1"/>
          </p:nvPr>
        </p:nvSpPr>
        <p:spPr/>
        <p:txBody>
          <a:bodyPr/>
          <a:lstStyle/>
          <a:p>
            <a:pPr eaLnBrk="1" hangingPunct="1"/>
            <a:r>
              <a:rPr lang="en-US" smtClean="0"/>
              <a:t>The VOIP systems we will be working with require additional interfacing in order to use analog phones</a:t>
            </a:r>
          </a:p>
          <a:p>
            <a:pPr eaLnBrk="1" hangingPunct="1"/>
            <a:r>
              <a:rPr lang="en-US" smtClean="0"/>
              <a:t>SoftPBX vendors support analog endpoints with FXS signaling using an</a:t>
            </a:r>
          </a:p>
          <a:p>
            <a:pPr lvl="1" eaLnBrk="1" hangingPunct="1"/>
            <a:r>
              <a:rPr lang="en-US" smtClean="0"/>
              <a:t>Analog telephone adapter</a:t>
            </a:r>
          </a:p>
          <a:p>
            <a:pPr lvl="2" eaLnBrk="1" hangingPunct="1"/>
            <a:r>
              <a:rPr lang="en-US" smtClean="0"/>
              <a:t>ATAs usually have one RJ11 port, for the phone, and one RJ45 port, for the Ethernet switch </a:t>
            </a:r>
          </a:p>
          <a:p>
            <a:pPr lvl="2" eaLnBrk="1" hangingPunct="1"/>
            <a:r>
              <a:rPr lang="en-US" smtClean="0"/>
              <a:t>These digitize and encode packets as needed to use the analog phone in a VOIP environment</a:t>
            </a:r>
          </a:p>
        </p:txBody>
      </p:sp>
      <p:sp>
        <p:nvSpPr>
          <p:cNvPr id="37892"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7893"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5EBDA0B-A1A5-428C-94A0-6EDD7D8F0C1F}" type="slidenum">
              <a:rPr lang="en-US" smtClean="0">
                <a:latin typeface="Arial" charset="0"/>
              </a:rPr>
              <a:pPr>
                <a:defRPr/>
              </a:pPr>
              <a:t>139</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Switching</a:t>
            </a:r>
          </a:p>
        </p:txBody>
      </p:sp>
      <p:sp>
        <p:nvSpPr>
          <p:cNvPr id="17411"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4A8E3C9-77B0-48E0-AA60-8A4DF2B401F9}" type="slidenum">
              <a:rPr lang="en-US" smtClean="0"/>
              <a:pPr>
                <a:defRPr/>
              </a:pPr>
              <a:t>14</a:t>
            </a:fld>
            <a:endParaRPr lang="en-US" dirty="0"/>
          </a:p>
        </p:txBody>
      </p:sp>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l="15157" t="19279" r="50000"/>
          <a:stretch>
            <a:fillRect/>
          </a:stretch>
        </p:blipFill>
        <p:spPr bwMode="auto">
          <a:xfrm>
            <a:off x="2601913" y="1600200"/>
            <a:ext cx="3908425" cy="451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smtClean="0"/>
              <a:t>FXS Analog Endpoints </a:t>
            </a:r>
          </a:p>
        </p:txBody>
      </p:sp>
      <p:sp>
        <p:nvSpPr>
          <p:cNvPr id="146435" name="Content Placeholder 2"/>
          <p:cNvSpPr>
            <a:spLocks noGrp="1"/>
          </p:cNvSpPr>
          <p:nvPr>
            <p:ph idx="1"/>
          </p:nvPr>
        </p:nvSpPr>
        <p:spPr/>
        <p:txBody>
          <a:bodyPr/>
          <a:lstStyle/>
          <a:p>
            <a:pPr lvl="1" eaLnBrk="1" hangingPunct="1"/>
            <a:r>
              <a:rPr lang="en-US" smtClean="0"/>
              <a:t>Outboard analog media gateway</a:t>
            </a:r>
          </a:p>
          <a:p>
            <a:pPr lvl="2" eaLnBrk="1" hangingPunct="1"/>
            <a:r>
              <a:rPr lang="en-US" smtClean="0"/>
              <a:t>This is a device that serves the same purpose as an ATA, but allows more than one analog phone to be used</a:t>
            </a:r>
          </a:p>
          <a:p>
            <a:pPr lvl="2" eaLnBrk="1" hangingPunct="1"/>
            <a:r>
              <a:rPr lang="en-US" smtClean="0"/>
              <a:t>It may also have some built-in call-routing functionality </a:t>
            </a:r>
          </a:p>
          <a:p>
            <a:pPr lvl="1" eaLnBrk="1" hangingPunct="1"/>
            <a:r>
              <a:rPr lang="en-US" smtClean="0"/>
              <a:t>Onboard analog media interface</a:t>
            </a:r>
          </a:p>
          <a:p>
            <a:pPr lvl="2" eaLnBrk="1" hangingPunct="1"/>
            <a:r>
              <a:rPr lang="en-US" smtClean="0"/>
              <a:t>This is an interface port on the softPBX server itself that allows for direct connection of a single analog phone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BAEF26ED-1DF4-48F6-A128-39DD82A1FF34}" type="slidenum">
              <a:rPr lang="en-US" smtClean="0"/>
              <a:pPr>
                <a:defRPr/>
              </a:pPr>
              <a:t>140</a:t>
            </a:fld>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Digital Endpoints </a:t>
            </a:r>
          </a:p>
        </p:txBody>
      </p:sp>
      <p:sp>
        <p:nvSpPr>
          <p:cNvPr id="147459" name="Rectangle 3"/>
          <p:cNvSpPr>
            <a:spLocks noGrp="1" noChangeArrowheads="1"/>
          </p:cNvSpPr>
          <p:nvPr>
            <p:ph idx="1"/>
          </p:nvPr>
        </p:nvSpPr>
        <p:spPr/>
        <p:txBody>
          <a:bodyPr/>
          <a:lstStyle/>
          <a:p>
            <a:pPr eaLnBrk="1" hangingPunct="1"/>
            <a:r>
              <a:rPr lang="en-US" smtClean="0"/>
              <a:t>Digital phones are functionally similar to analog phones</a:t>
            </a:r>
          </a:p>
          <a:p>
            <a:pPr eaLnBrk="1" hangingPunct="1"/>
            <a:r>
              <a:rPr lang="en-US" smtClean="0"/>
              <a:t>Their digital connection is carried on two pairs of copper instead of a single loop</a:t>
            </a:r>
          </a:p>
        </p:txBody>
      </p:sp>
      <p:sp>
        <p:nvSpPr>
          <p:cNvPr id="38916"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891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20C2AE6A-5959-4A6D-BFFC-68C18849D898}" type="slidenum">
              <a:rPr lang="en-US" smtClean="0">
                <a:latin typeface="Arial" charset="0"/>
              </a:rPr>
              <a:pPr>
                <a:defRPr/>
              </a:pPr>
              <a:t>141</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hangingPunct="1"/>
            <a:r>
              <a:rPr lang="en-US" smtClean="0"/>
              <a:t>Managing Multiple Lines</a:t>
            </a:r>
          </a:p>
        </p:txBody>
      </p:sp>
      <p:sp>
        <p:nvSpPr>
          <p:cNvPr id="148483" name="Content Placeholder 2"/>
          <p:cNvSpPr>
            <a:spLocks noGrp="1"/>
          </p:cNvSpPr>
          <p:nvPr>
            <p:ph idx="1"/>
          </p:nvPr>
        </p:nvSpPr>
        <p:spPr/>
        <p:txBody>
          <a:bodyPr/>
          <a:lstStyle/>
          <a:p>
            <a:pPr eaLnBrk="1" hangingPunct="1"/>
            <a:r>
              <a:rPr lang="en-US" smtClean="0"/>
              <a:t>When the end user needs more than one or two phone lines a device is needed to manage these lines</a:t>
            </a:r>
          </a:p>
          <a:p>
            <a:pPr eaLnBrk="1" hangingPunct="1"/>
            <a:r>
              <a:rPr lang="en-US" smtClean="0"/>
              <a:t>For a small concern a key system is used</a:t>
            </a:r>
          </a:p>
          <a:p>
            <a:pPr eaLnBrk="1" hangingPunct="1"/>
            <a:r>
              <a:rPr lang="en-US" smtClean="0"/>
              <a:t>For larger organizations a PBX is used</a:t>
            </a:r>
          </a:p>
        </p:txBody>
      </p:sp>
      <p:sp>
        <p:nvSpPr>
          <p:cNvPr id="17412" name="Footer Placeholder 3"/>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7413"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7D26D4F7-46AD-482F-BF9F-22FDB19445E6}" type="slidenum">
              <a:rPr lang="en-US" smtClean="0">
                <a:latin typeface="Arial" charset="0"/>
              </a:rPr>
              <a:pPr>
                <a:defRPr/>
              </a:pPr>
              <a:t>142</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t>Key System</a:t>
            </a:r>
          </a:p>
        </p:txBody>
      </p:sp>
      <p:sp>
        <p:nvSpPr>
          <p:cNvPr id="149507" name="Rectangle 3"/>
          <p:cNvSpPr>
            <a:spLocks noGrp="1" noChangeArrowheads="1"/>
          </p:cNvSpPr>
          <p:nvPr>
            <p:ph idx="1"/>
          </p:nvPr>
        </p:nvSpPr>
        <p:spPr/>
        <p:txBody>
          <a:bodyPr/>
          <a:lstStyle/>
          <a:p>
            <a:pPr eaLnBrk="1" hangingPunct="1"/>
            <a:r>
              <a:rPr lang="en-US" smtClean="0"/>
              <a:t>This key system or KTS is used to share a group of telephone company POTS lines</a:t>
            </a:r>
          </a:p>
          <a:p>
            <a:pPr lvl="1" eaLnBrk="1" hangingPunct="1"/>
            <a:r>
              <a:rPr lang="en-US" smtClean="0"/>
              <a:t>Each phone has several lines coming in to it</a:t>
            </a:r>
          </a:p>
          <a:p>
            <a:pPr lvl="1" eaLnBrk="1" hangingPunct="1"/>
            <a:r>
              <a:rPr lang="en-US" smtClean="0"/>
              <a:t>Buttons are used to select a line</a:t>
            </a:r>
          </a:p>
          <a:p>
            <a:pPr lvl="1" eaLnBrk="1" hangingPunct="1"/>
            <a:r>
              <a:rPr lang="en-US" smtClean="0"/>
              <a:t>It allows a single operator to place a call on hold while answering a call on another line</a:t>
            </a:r>
          </a:p>
        </p:txBody>
      </p:sp>
      <p:sp>
        <p:nvSpPr>
          <p:cNvPr id="18436"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843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D9AE188F-EC1C-40B0-B1E0-5FCB83F0E93B}" type="slidenum">
              <a:rPr lang="en-US" smtClean="0">
                <a:latin typeface="Arial" charset="0"/>
              </a:rPr>
              <a:pPr>
                <a:defRPr/>
              </a:pPr>
              <a:t>143</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smtClean="0"/>
              <a:t>PBX</a:t>
            </a:r>
          </a:p>
        </p:txBody>
      </p:sp>
      <p:sp>
        <p:nvSpPr>
          <p:cNvPr id="150531" name="Rectangle 3"/>
          <p:cNvSpPr>
            <a:spLocks noGrp="1" noChangeArrowheads="1"/>
          </p:cNvSpPr>
          <p:nvPr>
            <p:ph idx="1"/>
          </p:nvPr>
        </p:nvSpPr>
        <p:spPr/>
        <p:txBody>
          <a:bodyPr/>
          <a:lstStyle/>
          <a:p>
            <a:pPr eaLnBrk="1" hangingPunct="1"/>
            <a:r>
              <a:rPr lang="en-US" smtClean="0"/>
              <a:t>PBX – Private Branch Exchange</a:t>
            </a:r>
          </a:p>
          <a:p>
            <a:pPr lvl="1" eaLnBrk="1" hangingPunct="1"/>
            <a:r>
              <a:rPr lang="en-US" smtClean="0"/>
              <a:t>Used by large businesses</a:t>
            </a:r>
          </a:p>
          <a:p>
            <a:pPr lvl="1" eaLnBrk="1" hangingPunct="1"/>
            <a:r>
              <a:rPr lang="en-US" smtClean="0"/>
              <a:t>It is a small version of a telephone company switch</a:t>
            </a:r>
          </a:p>
          <a:p>
            <a:pPr lvl="1" eaLnBrk="1" hangingPunct="1"/>
            <a:r>
              <a:rPr lang="en-US" smtClean="0"/>
              <a:t>Phones connect to the PBX</a:t>
            </a:r>
          </a:p>
          <a:p>
            <a:pPr lvl="1" eaLnBrk="1" hangingPunct="1"/>
            <a:r>
              <a:rPr lang="en-US" smtClean="0"/>
              <a:t>Internal calls don’t need access to external telephone lines</a:t>
            </a:r>
          </a:p>
          <a:p>
            <a:pPr lvl="1" eaLnBrk="1" hangingPunct="1"/>
            <a:r>
              <a:rPr lang="en-US" smtClean="0"/>
              <a:t>Public lines connect to the PBX for external access</a:t>
            </a:r>
          </a:p>
        </p:txBody>
      </p:sp>
      <p:sp>
        <p:nvSpPr>
          <p:cNvPr id="1946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946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50B2A134-98B8-4B00-BB76-9ECAB20BFF38}" type="slidenum">
              <a:rPr lang="en-US" smtClean="0">
                <a:latin typeface="Arial" charset="0"/>
              </a:rPr>
              <a:pPr>
                <a:defRPr/>
              </a:pPr>
              <a:t>144</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smtClean="0"/>
              <a:t>Ring Groups Hunt Groups </a:t>
            </a:r>
          </a:p>
        </p:txBody>
      </p:sp>
      <p:sp>
        <p:nvSpPr>
          <p:cNvPr id="151555" name="Rectangle 3"/>
          <p:cNvSpPr>
            <a:spLocks noGrp="1" noChangeArrowheads="1"/>
          </p:cNvSpPr>
          <p:nvPr>
            <p:ph idx="1"/>
          </p:nvPr>
        </p:nvSpPr>
        <p:spPr/>
        <p:txBody>
          <a:bodyPr/>
          <a:lstStyle/>
          <a:p>
            <a:pPr eaLnBrk="1" hangingPunct="1"/>
            <a:r>
              <a:rPr lang="en-US" smtClean="0"/>
              <a:t>PBXs whether PSTN based or VOIP based have features that make management of the premises easier</a:t>
            </a:r>
          </a:p>
          <a:p>
            <a:pPr eaLnBrk="1" hangingPunct="1"/>
            <a:r>
              <a:rPr lang="en-US" smtClean="0"/>
              <a:t>For example</a:t>
            </a:r>
          </a:p>
          <a:p>
            <a:pPr lvl="1" eaLnBrk="1" hangingPunct="1"/>
            <a:r>
              <a:rPr lang="en-US" smtClean="0"/>
              <a:t>Ring groups allow two or more phones to ring simultaneously when a call is incoming</a:t>
            </a:r>
          </a:p>
          <a:p>
            <a:pPr lvl="1" eaLnBrk="1" hangingPunct="1"/>
            <a:r>
              <a:rPr lang="en-US" smtClean="0"/>
              <a:t>Once answered on any phone in the ring group, the ringing stops</a:t>
            </a:r>
          </a:p>
        </p:txBody>
      </p:sp>
      <p:sp>
        <p:nvSpPr>
          <p:cNvPr id="40964"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0965"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DEA8E673-1ABE-4A4F-95FD-94B689D78063}" type="slidenum">
              <a:rPr lang="en-US" smtClean="0">
                <a:latin typeface="Arial" charset="0"/>
              </a:rPr>
              <a:pPr>
                <a:defRPr/>
              </a:pPr>
              <a:t>145</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t>Ring Groups Hunt Groups</a:t>
            </a:r>
          </a:p>
        </p:txBody>
      </p:sp>
      <p:sp>
        <p:nvSpPr>
          <p:cNvPr id="152579" name="Content Placeholder 2"/>
          <p:cNvSpPr>
            <a:spLocks noGrp="1"/>
          </p:cNvSpPr>
          <p:nvPr>
            <p:ph idx="1"/>
          </p:nvPr>
        </p:nvSpPr>
        <p:spPr/>
        <p:txBody>
          <a:bodyPr/>
          <a:lstStyle/>
          <a:p>
            <a:pPr lvl="1" eaLnBrk="1" hangingPunct="1"/>
            <a:r>
              <a:rPr lang="en-US" smtClean="0"/>
              <a:t>Private hunt groups are more advanced ring groups</a:t>
            </a:r>
          </a:p>
          <a:p>
            <a:pPr lvl="1" eaLnBrk="1" hangingPunct="1"/>
            <a:r>
              <a:rPr lang="en-US" smtClean="0"/>
              <a:t>Sequential hunt groups seek the next available channel from a list</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B6A4DE9A-A62D-4A0B-8665-B2D096B94F3B}" type="slidenum">
              <a:rPr lang="en-US" smtClean="0"/>
              <a:pPr>
                <a:defRPr/>
              </a:pPr>
              <a:t>146</a:t>
            </a:fld>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smtClean="0"/>
              <a:t>Ring Groups Hunt Groups</a:t>
            </a:r>
          </a:p>
        </p:txBody>
      </p:sp>
      <p:sp>
        <p:nvSpPr>
          <p:cNvPr id="153603" name="Content Placeholder 2"/>
          <p:cNvSpPr>
            <a:spLocks noGrp="1"/>
          </p:cNvSpPr>
          <p:nvPr>
            <p:ph idx="1"/>
          </p:nvPr>
        </p:nvSpPr>
        <p:spPr/>
        <p:txBody>
          <a:bodyPr/>
          <a:lstStyle/>
          <a:p>
            <a:pPr lvl="1" eaLnBrk="1" hangingPunct="1"/>
            <a:r>
              <a:rPr lang="en-US" smtClean="0"/>
              <a:t>RNA - Ring No Answer hunt groups roll the call to the next channel when there's no answer on the first phone, in addition to when that first phone is in a call</a:t>
            </a:r>
          </a:p>
          <a:p>
            <a:pPr lvl="1" eaLnBrk="1" hangingPunct="1"/>
            <a:r>
              <a:rPr lang="en-US" smtClean="0"/>
              <a:t>Simultaneous hunt groups may ring all phones simultaneously, like a ring group, but only when a lead phone is busy on a call</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33840F8-61D7-4B64-8374-18765DC23FDD}" type="slidenum">
              <a:rPr lang="en-US" smtClean="0"/>
              <a:pPr>
                <a:defRPr/>
              </a:pPr>
              <a:t>147</a:t>
            </a:fld>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smtClean="0"/>
              <a:t>Dial Plan</a:t>
            </a:r>
          </a:p>
        </p:txBody>
      </p:sp>
      <p:sp>
        <p:nvSpPr>
          <p:cNvPr id="154627" name="Rectangle 3"/>
          <p:cNvSpPr>
            <a:spLocks noGrp="1" noChangeArrowheads="1"/>
          </p:cNvSpPr>
          <p:nvPr>
            <p:ph idx="1"/>
          </p:nvPr>
        </p:nvSpPr>
        <p:spPr/>
        <p:txBody>
          <a:bodyPr/>
          <a:lstStyle/>
          <a:p>
            <a:pPr eaLnBrk="1" hangingPunct="1"/>
            <a:r>
              <a:rPr lang="en-US" smtClean="0"/>
              <a:t>A dial plan is  set of rules that governs the call-routing behavior of a PBX</a:t>
            </a:r>
          </a:p>
          <a:p>
            <a:pPr eaLnBrk="1" hangingPunct="1"/>
            <a:r>
              <a:rPr lang="en-US" smtClean="0"/>
              <a:t>Generally they describe</a:t>
            </a:r>
          </a:p>
          <a:p>
            <a:pPr lvl="1" eaLnBrk="1" hangingPunct="1"/>
            <a:r>
              <a:rPr lang="en-US" smtClean="0"/>
              <a:t>How phones are uniquely identified on the network, usually through extension numbers</a:t>
            </a:r>
          </a:p>
          <a:p>
            <a:pPr lvl="1" eaLnBrk="1" hangingPunct="1"/>
            <a:r>
              <a:rPr lang="en-US" smtClean="0"/>
              <a:t>How to connect calls based on the caller's DTMF digits</a:t>
            </a:r>
          </a:p>
          <a:p>
            <a:pPr lvl="1" eaLnBrk="1" hangingPunct="1"/>
            <a:r>
              <a:rPr lang="en-US" smtClean="0"/>
              <a:t>How to connect or restrict calls based on their origin</a:t>
            </a:r>
          </a:p>
        </p:txBody>
      </p:sp>
      <p:sp>
        <p:nvSpPr>
          <p:cNvPr id="4198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198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40580B0C-2DBB-441E-8BB2-584FAD0C7D68}" type="slidenum">
              <a:rPr lang="en-US" smtClean="0">
                <a:latin typeface="Arial" charset="0"/>
              </a:rPr>
              <a:pPr>
                <a:defRPr/>
              </a:pPr>
              <a:t>148</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smtClean="0"/>
              <a:t>Dial Plan</a:t>
            </a:r>
          </a:p>
        </p:txBody>
      </p:sp>
      <p:sp>
        <p:nvSpPr>
          <p:cNvPr id="155651" name="Content Placeholder 2"/>
          <p:cNvSpPr>
            <a:spLocks noGrp="1"/>
          </p:cNvSpPr>
          <p:nvPr>
            <p:ph idx="1"/>
          </p:nvPr>
        </p:nvSpPr>
        <p:spPr/>
        <p:txBody>
          <a:bodyPr/>
          <a:lstStyle/>
          <a:p>
            <a:pPr lvl="1" eaLnBrk="1" hangingPunct="1"/>
            <a:r>
              <a:rPr lang="en-US" smtClean="0"/>
              <a:t>What effects the origin of a call has on its priority</a:t>
            </a:r>
          </a:p>
          <a:p>
            <a:pPr lvl="1" eaLnBrk="1" hangingPunct="1"/>
            <a:r>
              <a:rPr lang="en-US" smtClean="0"/>
              <a:t>How to group phones together for common applications, such as group ring or hunt groups </a:t>
            </a:r>
          </a:p>
          <a:p>
            <a:pPr eaLnBrk="1" hangingPunct="1"/>
            <a:r>
              <a:rPr lang="en-US" smtClean="0"/>
              <a:t>While the principle of dial plan design and capabilities are more or less universal, the platform specific implementations of a dial plan can be vastly different in structure </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1E7F827-3E9B-434D-B1EE-7329AA651C63}" type="slidenum">
              <a:rPr lang="en-US" smtClean="0"/>
              <a:pPr>
                <a:defRPr/>
              </a:pPr>
              <a:t>149</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Switching</a:t>
            </a:r>
          </a:p>
        </p:txBody>
      </p:sp>
      <p:sp>
        <p:nvSpPr>
          <p:cNvPr id="18435" name="Content Placeholder 2"/>
          <p:cNvSpPr>
            <a:spLocks noGrp="1"/>
          </p:cNvSpPr>
          <p:nvPr>
            <p:ph idx="1"/>
          </p:nvPr>
        </p:nvSpPr>
        <p:spPr/>
        <p:txBody>
          <a:bodyPr/>
          <a:lstStyle/>
          <a:p>
            <a:r>
              <a:rPr lang="en-US" smtClean="0"/>
              <a:t>Automated switching began in 1943 when the first No. 4 Crossbar Switch was added to the system in Philadelphia</a:t>
            </a:r>
          </a:p>
          <a:p>
            <a:r>
              <a:rPr lang="en-US" smtClean="0"/>
              <a:t>These switches were able to automatically route operator-dialed routing codes or customer-dialed numbers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8D77F7C-BF1C-447B-9098-72707DCF39D7}" type="slidenum">
              <a:rPr lang="en-US" smtClean="0"/>
              <a:pPr>
                <a:defRPr/>
              </a:pPr>
              <a:t>15</a:t>
            </a:fld>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smtClean="0"/>
              <a:t>Dial Plan</a:t>
            </a:r>
          </a:p>
        </p:txBody>
      </p:sp>
      <p:sp>
        <p:nvSpPr>
          <p:cNvPr id="156675" name="Rectangle 3"/>
          <p:cNvSpPr>
            <a:spLocks noGrp="1" noChangeArrowheads="1"/>
          </p:cNvSpPr>
          <p:nvPr>
            <p:ph idx="1"/>
          </p:nvPr>
        </p:nvSpPr>
        <p:spPr/>
        <p:txBody>
          <a:bodyPr/>
          <a:lstStyle/>
          <a:p>
            <a:pPr eaLnBrk="1" hangingPunct="1"/>
            <a:r>
              <a:rPr lang="en-US" smtClean="0"/>
              <a:t>With a traditional PBX, phones are called extensions</a:t>
            </a:r>
          </a:p>
          <a:p>
            <a:pPr eaLnBrk="1" hangingPunct="1"/>
            <a:r>
              <a:rPr lang="en-US" smtClean="0"/>
              <a:t>Connections to the phone company are called dial tone trunks</a:t>
            </a:r>
          </a:p>
          <a:p>
            <a:pPr eaLnBrk="1" hangingPunct="1"/>
            <a:r>
              <a:rPr lang="en-US" smtClean="0"/>
              <a:t>Connections to other private PBXs are called private trunks</a:t>
            </a:r>
          </a:p>
          <a:p>
            <a:pPr eaLnBrk="1" hangingPunct="1"/>
            <a:r>
              <a:rPr lang="en-US" smtClean="0"/>
              <a:t>Typically the terminology is applied the same way in a VOIP network</a:t>
            </a:r>
          </a:p>
        </p:txBody>
      </p:sp>
      <p:sp>
        <p:nvSpPr>
          <p:cNvPr id="43012"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3013"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F2886051-93EA-413D-BAD6-78F465415A40}" type="slidenum">
              <a:rPr lang="en-US" smtClean="0">
                <a:latin typeface="Arial" charset="0"/>
              </a:rPr>
              <a:pPr>
                <a:defRPr/>
              </a:pPr>
              <a:t>150</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smtClean="0"/>
              <a:t>Dial Plan</a:t>
            </a:r>
          </a:p>
        </p:txBody>
      </p:sp>
      <p:sp>
        <p:nvSpPr>
          <p:cNvPr id="157699" name="Rectangle 3"/>
          <p:cNvSpPr>
            <a:spLocks noGrp="1" noChangeArrowheads="1"/>
          </p:cNvSpPr>
          <p:nvPr>
            <p:ph idx="1"/>
          </p:nvPr>
        </p:nvSpPr>
        <p:spPr/>
        <p:txBody>
          <a:bodyPr/>
          <a:lstStyle/>
          <a:p>
            <a:pPr eaLnBrk="1" hangingPunct="1"/>
            <a:r>
              <a:rPr lang="en-US" smtClean="0"/>
              <a:t>Many of the same considerations have to be made when creating a dial plan</a:t>
            </a:r>
          </a:p>
          <a:p>
            <a:pPr lvl="1" eaLnBrk="1" hangingPunct="1"/>
            <a:r>
              <a:rPr lang="en-US" smtClean="0"/>
              <a:t>How many phones will there be in the network</a:t>
            </a:r>
          </a:p>
          <a:p>
            <a:pPr lvl="1" eaLnBrk="1" hangingPunct="1"/>
            <a:r>
              <a:rPr lang="en-US" smtClean="0"/>
              <a:t>Does the extension number allow for enough digits for all of them</a:t>
            </a:r>
          </a:p>
          <a:p>
            <a:pPr lvl="1" eaLnBrk="1" hangingPunct="1"/>
            <a:r>
              <a:rPr lang="en-US" smtClean="0"/>
              <a:t>Will phone users dial a special digit, such as 8 or 9, at the beginning of PSTN bound calls, or will the phone system just figure out how to route their calls</a:t>
            </a:r>
          </a:p>
        </p:txBody>
      </p:sp>
      <p:sp>
        <p:nvSpPr>
          <p:cNvPr id="44036"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403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88EEC69D-43FD-4ECB-9427-7A7A304C7245}" type="slidenum">
              <a:rPr lang="en-US" smtClean="0">
                <a:latin typeface="Arial" charset="0"/>
              </a:rPr>
              <a:pPr>
                <a:defRPr/>
              </a:pPr>
              <a:t>151</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smtClean="0"/>
              <a:t>Dial Plan</a:t>
            </a:r>
          </a:p>
        </p:txBody>
      </p:sp>
      <p:sp>
        <p:nvSpPr>
          <p:cNvPr id="158723" name="Content Placeholder 2"/>
          <p:cNvSpPr>
            <a:spLocks noGrp="1"/>
          </p:cNvSpPr>
          <p:nvPr>
            <p:ph idx="1"/>
          </p:nvPr>
        </p:nvSpPr>
        <p:spPr/>
        <p:txBody>
          <a:bodyPr/>
          <a:lstStyle/>
          <a:p>
            <a:pPr lvl="1" eaLnBrk="1" hangingPunct="1"/>
            <a:r>
              <a:rPr lang="en-US" smtClean="0"/>
              <a:t>Will calling between private switches be possible</a:t>
            </a:r>
          </a:p>
          <a:p>
            <a:pPr lvl="1" eaLnBrk="1" hangingPunct="1"/>
            <a:r>
              <a:rPr lang="en-US" smtClean="0"/>
              <a:t>Will extension numbers be based on a mitigating or symbolic convention, such as the organizational location of the phone or a desire to match a particular user's DID phone number</a:t>
            </a:r>
          </a:p>
          <a:p>
            <a:pPr lvl="1" eaLnBrk="1" hangingPunct="1"/>
            <a:r>
              <a:rPr lang="en-US" smtClean="0"/>
              <a:t>Will each user's voice mail box number match her extension number</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71982E5-3ABA-43AC-8028-15D5F0E71784}" type="slidenum">
              <a:rPr lang="en-US" smtClean="0"/>
              <a:pPr>
                <a:defRPr/>
              </a:pPr>
              <a:t>152</a:t>
            </a:fld>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smtClean="0"/>
              <a:t>Dial Plan</a:t>
            </a:r>
          </a:p>
        </p:txBody>
      </p:sp>
      <p:sp>
        <p:nvSpPr>
          <p:cNvPr id="159747" name="Content Placeholder 2"/>
          <p:cNvSpPr>
            <a:spLocks noGrp="1"/>
          </p:cNvSpPr>
          <p:nvPr>
            <p:ph idx="1"/>
          </p:nvPr>
        </p:nvSpPr>
        <p:spPr/>
        <p:txBody>
          <a:bodyPr/>
          <a:lstStyle/>
          <a:p>
            <a:pPr lvl="1" eaLnBrk="1" hangingPunct="1"/>
            <a:r>
              <a:rPr lang="en-US" smtClean="0"/>
              <a:t>Will calls routed from a particular user to the PSTN always travel the same trunk, or will the trunks be selected randomly when calls are placed</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D499AB01-CF71-430C-A283-6D48D38B7189}" type="slidenum">
              <a:rPr lang="en-US" smtClean="0"/>
              <a:pPr>
                <a:defRPr/>
              </a:pPr>
              <a:t>153</a:t>
            </a:fld>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smtClean="0"/>
              <a:t>Centrex </a:t>
            </a:r>
          </a:p>
        </p:txBody>
      </p:sp>
      <p:sp>
        <p:nvSpPr>
          <p:cNvPr id="160771" name="Rectangle 3"/>
          <p:cNvSpPr>
            <a:spLocks noGrp="1" noChangeArrowheads="1"/>
          </p:cNvSpPr>
          <p:nvPr>
            <p:ph idx="1"/>
          </p:nvPr>
        </p:nvSpPr>
        <p:spPr/>
        <p:txBody>
          <a:bodyPr/>
          <a:lstStyle/>
          <a:p>
            <a:pPr eaLnBrk="1" hangingPunct="1"/>
            <a:r>
              <a:rPr lang="en-US" smtClean="0"/>
              <a:t>All of this Key System and PBX work can be turned over to the service provider by signing up for a extra cost service such as Centrex</a:t>
            </a:r>
          </a:p>
          <a:p>
            <a:pPr eaLnBrk="1" hangingPunct="1"/>
            <a:r>
              <a:rPr lang="en-US" smtClean="0"/>
              <a:t>This offering was designed to curb the need for small businesses to invest in PBX equipment in order to get modern telephony features </a:t>
            </a:r>
          </a:p>
        </p:txBody>
      </p:sp>
      <p:sp>
        <p:nvSpPr>
          <p:cNvPr id="2150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150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F422613D-46D4-4C39-B646-85D93DDECE85}" type="slidenum">
              <a:rPr lang="en-US" smtClean="0">
                <a:latin typeface="Arial" charset="0"/>
              </a:rPr>
              <a:pPr>
                <a:defRPr/>
              </a:pPr>
              <a:t>154</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mtClean="0"/>
              <a:t>Erlang Traffic Engineering</a:t>
            </a:r>
          </a:p>
        </p:txBody>
      </p:sp>
      <p:sp>
        <p:nvSpPr>
          <p:cNvPr id="161795" name="Rectangle 3"/>
          <p:cNvSpPr>
            <a:spLocks noGrp="1" noChangeArrowheads="1"/>
          </p:cNvSpPr>
          <p:nvPr>
            <p:ph idx="1"/>
          </p:nvPr>
        </p:nvSpPr>
        <p:spPr/>
        <p:txBody>
          <a:bodyPr/>
          <a:lstStyle/>
          <a:p>
            <a:pPr eaLnBrk="1" hangingPunct="1"/>
            <a:r>
              <a:rPr lang="en-US" smtClean="0"/>
              <a:t>Dial tone trunks are the PSTN pathways of a PBX</a:t>
            </a:r>
          </a:p>
          <a:p>
            <a:pPr eaLnBrk="1" hangingPunct="1"/>
            <a:r>
              <a:rPr lang="en-US" smtClean="0"/>
              <a:t>Outbound or PSTN bound traffic flows to the dial tone trunks </a:t>
            </a:r>
          </a:p>
          <a:p>
            <a:pPr eaLnBrk="1" hangingPunct="1"/>
            <a:r>
              <a:rPr lang="en-US" smtClean="0"/>
              <a:t>Inward traffic flows across them to the PBX </a:t>
            </a:r>
          </a:p>
          <a:p>
            <a:pPr eaLnBrk="1" hangingPunct="1"/>
            <a:r>
              <a:rPr lang="en-US" smtClean="0"/>
              <a:t>Traditional dial-tone trunks can be POTS, Centrex, BRI channels, or PRI DS0 channels</a:t>
            </a:r>
          </a:p>
        </p:txBody>
      </p:sp>
      <p:sp>
        <p:nvSpPr>
          <p:cNvPr id="4710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710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0403E614-852A-4880-9A68-D94495507812}" type="slidenum">
              <a:rPr lang="en-US" smtClean="0">
                <a:latin typeface="Arial" charset="0"/>
              </a:rPr>
              <a:pPr>
                <a:defRPr/>
              </a:pPr>
              <a:t>155</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smtClean="0"/>
              <a:t>Erlang Traffic Engineering</a:t>
            </a:r>
          </a:p>
        </p:txBody>
      </p:sp>
      <p:sp>
        <p:nvSpPr>
          <p:cNvPr id="162819" name="Content Placeholder 2"/>
          <p:cNvSpPr>
            <a:spLocks noGrp="1"/>
          </p:cNvSpPr>
          <p:nvPr>
            <p:ph idx="1"/>
          </p:nvPr>
        </p:nvSpPr>
        <p:spPr/>
        <p:txBody>
          <a:bodyPr/>
          <a:lstStyle/>
          <a:p>
            <a:pPr eaLnBrk="1" hangingPunct="1"/>
            <a:r>
              <a:rPr lang="en-US" smtClean="0"/>
              <a:t>Having too few trunks means missed calls or busy signals</a:t>
            </a:r>
          </a:p>
          <a:p>
            <a:pPr eaLnBrk="1" hangingPunct="1"/>
            <a:r>
              <a:rPr lang="en-US" smtClean="0"/>
              <a:t>Having too many trunks means extra expense</a:t>
            </a:r>
          </a:p>
          <a:p>
            <a:pPr eaLnBrk="1" hangingPunct="1"/>
            <a:r>
              <a:rPr lang="en-US" smtClean="0"/>
              <a:t>In order to achieve a balance the Erlang calculation method is used</a:t>
            </a:r>
          </a:p>
          <a:p>
            <a:pPr eaLnBrk="1" hangingPunct="1"/>
            <a:r>
              <a:rPr lang="en-US" smtClean="0"/>
              <a:t>An Erlang is a unit of voice traffic </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41F7773-E0C4-4F92-B589-55CE93C959FC}" type="slidenum">
              <a:rPr lang="en-US" smtClean="0"/>
              <a:pPr>
                <a:defRPr/>
              </a:pPr>
              <a:t>156</a:t>
            </a:fld>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t>Erlang Traffic Engineering</a:t>
            </a:r>
          </a:p>
        </p:txBody>
      </p:sp>
      <p:sp>
        <p:nvSpPr>
          <p:cNvPr id="163843" name="Rectangle 3"/>
          <p:cNvSpPr>
            <a:spLocks noGrp="1" noChangeArrowheads="1"/>
          </p:cNvSpPr>
          <p:nvPr>
            <p:ph idx="1"/>
          </p:nvPr>
        </p:nvSpPr>
        <p:spPr/>
        <p:txBody>
          <a:bodyPr/>
          <a:lstStyle/>
          <a:p>
            <a:pPr eaLnBrk="1" hangingPunct="1"/>
            <a:r>
              <a:rPr lang="en-US" smtClean="0"/>
              <a:t>It is used to balance the cost of trunks against the system's capacity requirements</a:t>
            </a:r>
          </a:p>
          <a:p>
            <a:pPr eaLnBrk="1" hangingPunct="1"/>
            <a:r>
              <a:rPr lang="en-US" smtClean="0"/>
              <a:t>Each Erlang is equal to the average number of calls to a system in an hour times the average duration of the calls in seconds, divided by the number of seconds in an hour</a:t>
            </a:r>
          </a:p>
        </p:txBody>
      </p:sp>
      <p:sp>
        <p:nvSpPr>
          <p:cNvPr id="48132"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8133"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1CDA0305-6352-4FD7-8122-2162948B82F6}" type="slidenum">
              <a:rPr lang="en-US" smtClean="0">
                <a:latin typeface="Arial" charset="0"/>
              </a:rPr>
              <a:pPr>
                <a:defRPr/>
              </a:pPr>
              <a:t>157</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smtClean="0"/>
              <a:t>Erlang Traffic Engineering</a:t>
            </a:r>
          </a:p>
        </p:txBody>
      </p:sp>
      <p:sp>
        <p:nvSpPr>
          <p:cNvPr id="164867" name="Content Placeholder 2"/>
          <p:cNvSpPr>
            <a:spLocks noGrp="1"/>
          </p:cNvSpPr>
          <p:nvPr>
            <p:ph idx="1"/>
          </p:nvPr>
        </p:nvSpPr>
        <p:spPr/>
        <p:txBody>
          <a:bodyPr/>
          <a:lstStyle/>
          <a:p>
            <a:pPr eaLnBrk="1" hangingPunct="1"/>
            <a:r>
              <a:rPr lang="en-US" smtClean="0"/>
              <a:t>For example</a:t>
            </a:r>
          </a:p>
          <a:p>
            <a:pPr lvl="1" eaLnBrk="1" hangingPunct="1"/>
            <a:r>
              <a:rPr lang="en-US" smtClean="0"/>
              <a:t>For a system with 120 calls per hour at 250 seconds apiece, the formula is applied like this</a:t>
            </a:r>
          </a:p>
          <a:p>
            <a:pPr lvl="1" eaLnBrk="1" hangingPunct="1"/>
            <a:r>
              <a:rPr lang="en-US" smtClean="0"/>
              <a:t>(120 cph x 250 seconds ) / 3,600 = 8.3 Erlangs</a:t>
            </a:r>
          </a:p>
          <a:p>
            <a:pPr eaLnBrk="1" hangingPunct="1"/>
            <a:r>
              <a:rPr lang="en-US" smtClean="0"/>
              <a:t>The Erlang is a unit of voice traffic, not a unit of physical capacity so, you need a conversion table to correlate the results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046BD-2B31-42E8-8B88-0BFF991AC331}" type="slidenum">
              <a:rPr lang="en-US" smtClean="0"/>
              <a:pPr>
                <a:defRPr/>
              </a:pPr>
              <a:t>158</a:t>
            </a:fld>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926" name="Group 342"/>
          <p:cNvGraphicFramePr>
            <a:graphicFrameLocks noGrp="1"/>
          </p:cNvGraphicFramePr>
          <p:nvPr/>
        </p:nvGraphicFramePr>
        <p:xfrm>
          <a:off x="1752600" y="1600200"/>
          <a:ext cx="5276850" cy="4327525"/>
        </p:xfrm>
        <a:graphic>
          <a:graphicData uri="http://schemas.openxmlformats.org/drawingml/2006/table">
            <a:tbl>
              <a:tblPr/>
              <a:tblGrid>
                <a:gridCol w="1482319"/>
                <a:gridCol w="1897266"/>
                <a:gridCol w="1897266"/>
              </a:tblGrid>
              <a:tr h="274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Times New Roman" pitchFamily="18" charset="0"/>
                        </a:rPr>
                        <a:t>Trunks required</a:t>
                      </a:r>
                      <a:endParaRPr kumimoji="0" lang="en-US" sz="12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Times New Roman" pitchFamily="18" charset="0"/>
                        </a:rPr>
                        <a:t>Blocking 1%, Erlangs</a:t>
                      </a:r>
                      <a:endParaRPr kumimoji="0" lang="en-US" sz="12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Times New Roman" pitchFamily="18" charset="0"/>
                        </a:rPr>
                        <a:t>Blocking 5%, Erlangs</a:t>
                      </a:r>
                      <a:endParaRPr kumimoji="0" lang="en-US" sz="12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.01</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.05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2</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3</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.9</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.9</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2.2</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6</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1.9</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3.0</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7</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2.5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3.7</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8</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3</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4.5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9</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3.8</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5.4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10</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4.5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6.2</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11</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5.2</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7.1</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12</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5.9</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8.0</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13</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6.6</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8.8</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7.4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9.7</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8.1</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10.6</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16</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8.9</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11.5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17</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9.7</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12.5</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18</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10.4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13.4</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3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19</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11.2</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Times New Roman" pitchFamily="18" charset="0"/>
                        </a:rPr>
                        <a:t>14.3</a:t>
                      </a:r>
                      <a:endParaRPr kumimoji="0" lang="en-US" sz="800" b="0" i="0" u="none" strike="noStrike" cap="none" normalizeH="0" baseline="0" dirty="0" smtClean="0">
                        <a:ln>
                          <a:noFill/>
                        </a:ln>
                        <a:solidFill>
                          <a:schemeClr val="tx1"/>
                        </a:solidFill>
                        <a:effectLst/>
                        <a:latin typeface="Arial" pitchFamily="34" charset="0"/>
                      </a:endParaRPr>
                    </a:p>
                  </a:txBody>
                  <a:tcPr marL="91434" marR="91434"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9231"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9232"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88146ABE-476D-4A83-8215-8F6578A2AA1E}" type="slidenum">
              <a:rPr lang="en-US" smtClean="0">
                <a:latin typeface="Arial" charset="0"/>
              </a:rPr>
              <a:pPr>
                <a:defRPr/>
              </a:pPr>
              <a:t>159</a:t>
            </a:fld>
            <a:endParaRPr lang="en-US" dirty="0" smtClean="0">
              <a:latin typeface="Arial" charset="0"/>
            </a:endParaRPr>
          </a:p>
        </p:txBody>
      </p:sp>
      <p:sp>
        <p:nvSpPr>
          <p:cNvPr id="165978" name="Title 1"/>
          <p:cNvSpPr>
            <a:spLocks noGrp="1"/>
          </p:cNvSpPr>
          <p:nvPr>
            <p:ph type="title" idx="4294967295"/>
          </p:nvPr>
        </p:nvSpPr>
        <p:spPr/>
        <p:txBody>
          <a:bodyPr/>
          <a:lstStyle/>
          <a:p>
            <a:r>
              <a:rPr lang="en-US" smtClean="0"/>
              <a:t>Erlang Table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Switching</a:t>
            </a:r>
          </a:p>
        </p:txBody>
      </p:sp>
      <p:sp>
        <p:nvSpPr>
          <p:cNvPr id="19459" name="Content Placeholder 2"/>
          <p:cNvSpPr>
            <a:spLocks noGrp="1"/>
          </p:cNvSpPr>
          <p:nvPr>
            <p:ph idx="1"/>
          </p:nvPr>
        </p:nvSpPr>
        <p:spPr/>
        <p:txBody>
          <a:bodyPr/>
          <a:lstStyle/>
          <a:p>
            <a:r>
              <a:rPr lang="en-US" smtClean="0"/>
              <a:t>With it a single operator built up the needed circuit by dialing a series of routing codes to instruct this automatic electromechanical switch</a:t>
            </a:r>
          </a:p>
          <a:p>
            <a:r>
              <a:rPr lang="en-US" smtClean="0"/>
              <a:t>Dialed routing codes soon gave way to the familiar area codes, which the switch itself could translate into the needed routing information</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801694E-1716-4977-A2C1-648D452791C1}"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mtClean="0"/>
              <a:t>DID</a:t>
            </a:r>
          </a:p>
        </p:txBody>
      </p:sp>
      <p:sp>
        <p:nvSpPr>
          <p:cNvPr id="166915" name="Rectangle 3"/>
          <p:cNvSpPr>
            <a:spLocks noGrp="1" noChangeArrowheads="1"/>
          </p:cNvSpPr>
          <p:nvPr>
            <p:ph idx="1"/>
          </p:nvPr>
        </p:nvSpPr>
        <p:spPr/>
        <p:txBody>
          <a:bodyPr/>
          <a:lstStyle/>
          <a:p>
            <a:pPr eaLnBrk="1" hangingPunct="1"/>
            <a:r>
              <a:rPr lang="en-US" smtClean="0"/>
              <a:t>Direct inward dial service allows inbound PSTN calls to the PBX to be routed directly to certain private extensions based on the phone number that the caller dialed</a:t>
            </a:r>
          </a:p>
          <a:p>
            <a:pPr eaLnBrk="1" hangingPunct="1"/>
            <a:r>
              <a:rPr lang="en-US" smtClean="0"/>
              <a:t>Regular POTS lines have an assigned phone number that cannot be changed </a:t>
            </a:r>
          </a:p>
        </p:txBody>
      </p:sp>
      <p:sp>
        <p:nvSpPr>
          <p:cNvPr id="1946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946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6128E309-8892-4991-B621-15EBD5195F4F}" type="slidenum">
              <a:rPr lang="en-US" smtClean="0">
                <a:latin typeface="Arial" charset="0"/>
              </a:rPr>
              <a:pPr>
                <a:defRPr/>
              </a:pPr>
              <a:t>160</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smtClean="0"/>
              <a:t>DID</a:t>
            </a:r>
          </a:p>
        </p:txBody>
      </p:sp>
      <p:sp>
        <p:nvSpPr>
          <p:cNvPr id="167939" name="Content Placeholder 2"/>
          <p:cNvSpPr>
            <a:spLocks noGrp="1"/>
          </p:cNvSpPr>
          <p:nvPr>
            <p:ph idx="1"/>
          </p:nvPr>
        </p:nvSpPr>
        <p:spPr/>
        <p:txBody>
          <a:bodyPr/>
          <a:lstStyle/>
          <a:p>
            <a:pPr eaLnBrk="1" hangingPunct="1"/>
            <a:r>
              <a:rPr lang="en-US" smtClean="0"/>
              <a:t>DID channels on a PRI can have a different phone number every time they are used to connect an incoming call to the PBX</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2079F49B-B07B-4FFD-9495-620258BF13B4}" type="slidenum">
              <a:rPr lang="en-US" smtClean="0"/>
              <a:pPr>
                <a:defRPr/>
              </a:pPr>
              <a:t>161</a:t>
            </a:fld>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smtClean="0"/>
              <a:t>Extension Numbering Plan</a:t>
            </a:r>
          </a:p>
        </p:txBody>
      </p:sp>
      <p:sp>
        <p:nvSpPr>
          <p:cNvPr id="168963" name="Rectangle 3"/>
          <p:cNvSpPr>
            <a:spLocks noGrp="1" noChangeArrowheads="1"/>
          </p:cNvSpPr>
          <p:nvPr>
            <p:ph idx="1"/>
          </p:nvPr>
        </p:nvSpPr>
        <p:spPr/>
        <p:txBody>
          <a:bodyPr/>
          <a:lstStyle/>
          <a:p>
            <a:pPr eaLnBrk="1" hangingPunct="1"/>
            <a:r>
              <a:rPr lang="en-US" smtClean="0"/>
              <a:t>As part of the design process of the internal communication network an extension plan must be developed</a:t>
            </a:r>
          </a:p>
          <a:p>
            <a:pPr eaLnBrk="1" hangingPunct="1"/>
            <a:r>
              <a:rPr lang="en-US" smtClean="0"/>
              <a:t>It can be based on</a:t>
            </a:r>
          </a:p>
          <a:p>
            <a:pPr lvl="1" eaLnBrk="1" hangingPunct="1"/>
            <a:r>
              <a:rPr lang="en-US" smtClean="0"/>
              <a:t>DID – Direct Inward Dialed numbers</a:t>
            </a:r>
          </a:p>
          <a:p>
            <a:pPr lvl="2" eaLnBrk="1" hangingPunct="1"/>
            <a:r>
              <a:rPr lang="en-US" smtClean="0"/>
              <a:t>Where the numbers match the DID number given to each phone user </a:t>
            </a:r>
          </a:p>
          <a:p>
            <a:pPr lvl="2" eaLnBrk="1" hangingPunct="1"/>
            <a:r>
              <a:rPr lang="en-US" smtClean="0"/>
              <a:t>For example, the DID phone number is 335-1464, then extension would be 1464</a:t>
            </a:r>
          </a:p>
        </p:txBody>
      </p:sp>
      <p:sp>
        <p:nvSpPr>
          <p:cNvPr id="4506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4506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D7FBC2EE-6A17-41C7-8340-F97E7A2A8600}" type="slidenum">
              <a:rPr lang="en-US" smtClean="0">
                <a:latin typeface="Arial" charset="0"/>
              </a:rPr>
              <a:pPr>
                <a:defRPr/>
              </a:pPr>
              <a:t>162</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smtClean="0"/>
              <a:t>Extension Numbering Plan</a:t>
            </a:r>
          </a:p>
        </p:txBody>
      </p:sp>
      <p:sp>
        <p:nvSpPr>
          <p:cNvPr id="169987" name="Content Placeholder 2"/>
          <p:cNvSpPr>
            <a:spLocks noGrp="1"/>
          </p:cNvSpPr>
          <p:nvPr>
            <p:ph idx="1"/>
          </p:nvPr>
        </p:nvSpPr>
        <p:spPr/>
        <p:txBody>
          <a:bodyPr/>
          <a:lstStyle/>
          <a:p>
            <a:pPr lvl="1" eaLnBrk="1" hangingPunct="1"/>
            <a:r>
              <a:rPr lang="en-US" smtClean="0"/>
              <a:t>Based on geography</a:t>
            </a:r>
          </a:p>
          <a:p>
            <a:pPr lvl="2" eaLnBrk="1" hangingPunct="1"/>
            <a:r>
              <a:rPr lang="en-US" smtClean="0"/>
              <a:t>Where the extension number has a geographical significance</a:t>
            </a:r>
          </a:p>
          <a:p>
            <a:pPr lvl="2" eaLnBrk="1" hangingPunct="1"/>
            <a:r>
              <a:rPr lang="en-US" smtClean="0"/>
              <a:t>For example</a:t>
            </a:r>
          </a:p>
          <a:p>
            <a:pPr lvl="3" eaLnBrk="1" hangingPunct="1"/>
            <a:r>
              <a:rPr lang="en-US" smtClean="0"/>
              <a:t>Extensions 1100-1199 are the Detroit Sales Office</a:t>
            </a:r>
          </a:p>
          <a:p>
            <a:pPr lvl="3" eaLnBrk="1" hangingPunct="1"/>
            <a:r>
              <a:rPr lang="en-US" smtClean="0"/>
              <a:t>Extensions 1200-1299 are the Southfield Sales Office</a:t>
            </a:r>
          </a:p>
          <a:p>
            <a:pPr lvl="1" eaLnBrk="1" hangingPunct="1"/>
            <a:r>
              <a:rPr lang="en-US" smtClean="0"/>
              <a:t>Based on department</a:t>
            </a:r>
          </a:p>
          <a:p>
            <a:pPr lvl="2" eaLnBrk="1" hangingPunct="1"/>
            <a:r>
              <a:rPr lang="en-US" smtClean="0"/>
              <a:t>For example</a:t>
            </a:r>
          </a:p>
          <a:p>
            <a:pPr lvl="3" eaLnBrk="1" hangingPunct="1"/>
            <a:r>
              <a:rPr lang="en-US" smtClean="0"/>
              <a:t>Extensions 1000-1199 for Marketing</a:t>
            </a:r>
          </a:p>
          <a:p>
            <a:pPr lvl="3" eaLnBrk="1" hangingPunct="1"/>
            <a:r>
              <a:rPr lang="en-US" smtClean="0"/>
              <a:t>Extensions 1200-1299 for Accounting</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A694789F-F535-4408-8D13-FF75AAF1F44B}" type="slidenum">
              <a:rPr lang="en-US" smtClean="0"/>
              <a:pPr>
                <a:defRPr/>
              </a:pPr>
              <a:t>163</a:t>
            </a:fld>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smtClean="0"/>
              <a:t>Extension Numbering Plan</a:t>
            </a:r>
          </a:p>
        </p:txBody>
      </p:sp>
      <p:sp>
        <p:nvSpPr>
          <p:cNvPr id="171011" name="Content Placeholder 2"/>
          <p:cNvSpPr>
            <a:spLocks noGrp="1"/>
          </p:cNvSpPr>
          <p:nvPr>
            <p:ph idx="1"/>
          </p:nvPr>
        </p:nvSpPr>
        <p:spPr/>
        <p:txBody>
          <a:bodyPr/>
          <a:lstStyle/>
          <a:p>
            <a:pPr eaLnBrk="1" hangingPunct="1"/>
            <a:r>
              <a:rPr lang="en-US" smtClean="0"/>
              <a:t>There's no right or wrong way to establish a call-routing scheme unless its complexity or economy make it unmanageable</a:t>
            </a:r>
          </a:p>
          <a:p>
            <a:pPr eaLnBrk="1" hangingPunct="1"/>
            <a:r>
              <a:rPr lang="en-US" smtClean="0"/>
              <a:t>VOIP networks can be eminently more programmable than the old PBX system </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9C88859-C02A-499B-A4DD-8239696326F3}" type="slidenum">
              <a:rPr lang="en-US" smtClean="0"/>
              <a:pPr>
                <a:defRPr/>
              </a:pPr>
              <a:t>164</a:t>
            </a:fld>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eaLnBrk="1" hangingPunct="1"/>
            <a:r>
              <a:rPr lang="en-US" smtClean="0"/>
              <a:t>An Example</a:t>
            </a:r>
          </a:p>
        </p:txBody>
      </p:sp>
      <p:sp>
        <p:nvSpPr>
          <p:cNvPr id="172035" name="Content Placeholder 2"/>
          <p:cNvSpPr>
            <a:spLocks noGrp="1"/>
          </p:cNvSpPr>
          <p:nvPr>
            <p:ph idx="1"/>
          </p:nvPr>
        </p:nvSpPr>
        <p:spPr/>
        <p:txBody>
          <a:bodyPr/>
          <a:lstStyle/>
          <a:p>
            <a:pPr eaLnBrk="1" hangingPunct="1"/>
            <a:r>
              <a:rPr lang="en-US" smtClean="0"/>
              <a:t>Let’s look at an example of the PSTN POTS service from the user end to the central office</a:t>
            </a:r>
          </a:p>
        </p:txBody>
      </p:sp>
      <p:sp>
        <p:nvSpPr>
          <p:cNvPr id="52228" name="Footer Placeholder 3"/>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5222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231B819D-8F7C-4BDF-A073-218EF459103D}" type="slidenum">
              <a:rPr lang="en-US" smtClean="0">
                <a:latin typeface="Arial" charset="0"/>
              </a:rPr>
              <a:pPr>
                <a:defRPr/>
              </a:pPr>
              <a:t>165</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smtClean="0"/>
              <a:t>PSTN</a:t>
            </a:r>
          </a:p>
        </p:txBody>
      </p:sp>
      <p:sp>
        <p:nvSpPr>
          <p:cNvPr id="7171"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717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86EBC363-277E-47E3-954E-046917B0BF01}" type="slidenum">
              <a:rPr lang="en-US" smtClean="0">
                <a:latin typeface="Arial" charset="0"/>
              </a:rPr>
              <a:pPr>
                <a:defRPr/>
              </a:pPr>
              <a:t>166</a:t>
            </a:fld>
            <a:endParaRPr lang="en-US" dirty="0" smtClean="0">
              <a:latin typeface="Arial" charset="0"/>
            </a:endParaRPr>
          </a:p>
        </p:txBody>
      </p:sp>
      <p:pic>
        <p:nvPicPr>
          <p:cNvPr id="173061" name="Picture 4" descr="CarrierSONET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4770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smtClean="0"/>
              <a:t>The Last Mile</a:t>
            </a:r>
          </a:p>
        </p:txBody>
      </p:sp>
      <p:sp>
        <p:nvSpPr>
          <p:cNvPr id="53251"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5325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D0525657-2D9B-407C-8E42-60A46AEE5493}" type="slidenum">
              <a:rPr lang="en-US" smtClean="0">
                <a:latin typeface="Arial" charset="0"/>
              </a:rPr>
              <a:pPr>
                <a:defRPr/>
              </a:pPr>
              <a:t>167</a:t>
            </a:fld>
            <a:endParaRPr lang="en-US" dirty="0" smtClean="0">
              <a:latin typeface="Arial" charset="0"/>
            </a:endParaRPr>
          </a:p>
        </p:txBody>
      </p:sp>
      <p:pic>
        <p:nvPicPr>
          <p:cNvPr id="174085" name="Picture 4"/>
          <p:cNvPicPr>
            <a:picLocks noChangeAspect="1" noChangeArrowheads="1"/>
          </p:cNvPicPr>
          <p:nvPr/>
        </p:nvPicPr>
        <p:blipFill>
          <a:blip r:embed="rId2">
            <a:extLst>
              <a:ext uri="{28A0092B-C50C-407E-A947-70E740481C1C}">
                <a14:useLocalDpi xmlns:a14="http://schemas.microsoft.com/office/drawing/2010/main" val="0"/>
              </a:ext>
            </a:extLst>
          </a:blip>
          <a:srcRect l="3000" t="19333" b="6000"/>
          <a:stretch>
            <a:fillRect/>
          </a:stretch>
        </p:blipFill>
        <p:spPr bwMode="auto">
          <a:xfrm>
            <a:off x="533400" y="1447800"/>
            <a:ext cx="769620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5"/>
          <p:cNvSpPr txBox="1">
            <a:spLocks noChangeArrowheads="1"/>
          </p:cNvSpPr>
          <p:nvPr/>
        </p:nvSpPr>
        <p:spPr bwMode="auto">
          <a:xfrm>
            <a:off x="1447800" y="3810000"/>
            <a:ext cx="1447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I am here</a:t>
            </a:r>
          </a:p>
        </p:txBody>
      </p:sp>
      <p:sp>
        <p:nvSpPr>
          <p:cNvPr id="174087" name="Line 6"/>
          <p:cNvSpPr>
            <a:spLocks noChangeShapeType="1"/>
          </p:cNvSpPr>
          <p:nvPr/>
        </p:nvSpPr>
        <p:spPr bwMode="auto">
          <a:xfrm>
            <a:off x="2971800" y="4038600"/>
            <a:ext cx="1524000" cy="6858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088" name="Text Box 7"/>
          <p:cNvSpPr txBox="1">
            <a:spLocks noChangeArrowheads="1"/>
          </p:cNvSpPr>
          <p:nvPr/>
        </p:nvSpPr>
        <p:spPr bwMode="auto">
          <a:xfrm>
            <a:off x="5181600" y="1600200"/>
            <a:ext cx="1828800" cy="1892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service provider’s central office is here</a:t>
            </a:r>
          </a:p>
          <a:p>
            <a:pPr>
              <a:spcBef>
                <a:spcPct val="50000"/>
              </a:spcBef>
            </a:pPr>
            <a:r>
              <a:rPr lang="en-US"/>
              <a:t>34,000 wire feet away</a:t>
            </a:r>
          </a:p>
        </p:txBody>
      </p:sp>
      <p:sp>
        <p:nvSpPr>
          <p:cNvPr id="174089" name="Line 8"/>
          <p:cNvSpPr>
            <a:spLocks noChangeShapeType="1"/>
          </p:cNvSpPr>
          <p:nvPr/>
        </p:nvSpPr>
        <p:spPr bwMode="auto">
          <a:xfrm flipH="1">
            <a:off x="3886200" y="2286000"/>
            <a:ext cx="1143000" cy="762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050"/>
          <p:cNvSpPr>
            <a:spLocks noGrp="1" noChangeArrowheads="1"/>
          </p:cNvSpPr>
          <p:nvPr>
            <p:ph type="title"/>
          </p:nvPr>
        </p:nvSpPr>
        <p:spPr/>
        <p:txBody>
          <a:bodyPr/>
          <a:lstStyle/>
          <a:p>
            <a:pPr eaLnBrk="1" hangingPunct="1"/>
            <a:r>
              <a:rPr lang="en-US" smtClean="0"/>
              <a:t>Demarc</a:t>
            </a:r>
          </a:p>
        </p:txBody>
      </p:sp>
      <p:sp>
        <p:nvSpPr>
          <p:cNvPr id="54275"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5427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04C0D4EB-D403-4146-9D57-DEC27F193EC9}" type="slidenum">
              <a:rPr lang="en-US" smtClean="0">
                <a:latin typeface="Arial" charset="0"/>
              </a:rPr>
              <a:pPr>
                <a:defRPr/>
              </a:pPr>
              <a:t>168</a:t>
            </a:fld>
            <a:endParaRPr lang="en-US" dirty="0" smtClean="0">
              <a:latin typeface="Arial" charset="0"/>
            </a:endParaRPr>
          </a:p>
        </p:txBody>
      </p:sp>
      <p:pic>
        <p:nvPicPr>
          <p:cNvPr id="175109" name="Picture 2052" descr="017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 Box 2055"/>
          <p:cNvSpPr txBox="1">
            <a:spLocks noChangeArrowheads="1"/>
          </p:cNvSpPr>
          <p:nvPr/>
        </p:nvSpPr>
        <p:spPr bwMode="auto">
          <a:xfrm>
            <a:off x="3657600" y="5121275"/>
            <a:ext cx="4191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All of the copper lines from the PSTN to the house come in here</a:t>
            </a:r>
          </a:p>
        </p:txBody>
      </p:sp>
      <p:sp>
        <p:nvSpPr>
          <p:cNvPr id="175111" name="Line 2056"/>
          <p:cNvSpPr>
            <a:spLocks noChangeShapeType="1"/>
          </p:cNvSpPr>
          <p:nvPr/>
        </p:nvSpPr>
        <p:spPr bwMode="auto">
          <a:xfrm flipV="1">
            <a:off x="5715000" y="3200400"/>
            <a:ext cx="304800" cy="17526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smtClean="0"/>
              <a:t>Copper Wire</a:t>
            </a:r>
          </a:p>
        </p:txBody>
      </p:sp>
      <p:sp>
        <p:nvSpPr>
          <p:cNvPr id="55299"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55300"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F2051138-A9F4-4F01-955B-9A43BE4AB9B8}" type="slidenum">
              <a:rPr lang="en-US" smtClean="0">
                <a:latin typeface="Arial" charset="0"/>
              </a:rPr>
              <a:pPr>
                <a:defRPr/>
              </a:pPr>
              <a:t>169</a:t>
            </a:fld>
            <a:endParaRPr lang="en-US" smtClean="0">
              <a:latin typeface="Arial" charset="0"/>
            </a:endParaRPr>
          </a:p>
        </p:txBody>
      </p:sp>
      <p:pic>
        <p:nvPicPr>
          <p:cNvPr id="176133" name="Picture 4" descr="018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732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5"/>
          <p:cNvSpPr txBox="1">
            <a:spLocks noChangeArrowheads="1"/>
          </p:cNvSpPr>
          <p:nvPr/>
        </p:nvSpPr>
        <p:spPr bwMode="auto">
          <a:xfrm>
            <a:off x="4800600" y="4008438"/>
            <a:ext cx="16002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copper wires leave the house and cross the yard</a:t>
            </a:r>
          </a:p>
        </p:txBody>
      </p:sp>
      <p:sp>
        <p:nvSpPr>
          <p:cNvPr id="176135" name="Line 6"/>
          <p:cNvSpPr>
            <a:spLocks noChangeShapeType="1"/>
          </p:cNvSpPr>
          <p:nvPr/>
        </p:nvSpPr>
        <p:spPr bwMode="auto">
          <a:xfrm flipH="1">
            <a:off x="3429000" y="4876800"/>
            <a:ext cx="1143000" cy="762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Switching</a:t>
            </a:r>
          </a:p>
        </p:txBody>
      </p:sp>
      <p:sp>
        <p:nvSpPr>
          <p:cNvPr id="20483" name="Content Placeholder 2"/>
          <p:cNvSpPr>
            <a:spLocks noGrp="1"/>
          </p:cNvSpPr>
          <p:nvPr>
            <p:ph idx="1"/>
          </p:nvPr>
        </p:nvSpPr>
        <p:spPr/>
        <p:txBody>
          <a:bodyPr/>
          <a:lstStyle/>
          <a:p>
            <a:r>
              <a:rPr lang="en-US" smtClean="0"/>
              <a:t>AT&amp;T soon modified the switch to handle customer-dialed long distance calls</a:t>
            </a:r>
          </a:p>
          <a:p>
            <a:r>
              <a:rPr lang="en-US" smtClean="0"/>
              <a:t>The modified design became the No. 4A crossbar switch</a:t>
            </a:r>
          </a:p>
          <a:p>
            <a:r>
              <a:rPr lang="en-US" smtClean="0"/>
              <a:t>No. 4A crossbar switches and direct-distance dialing spread to subscribers across the country during the 1950s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2A5B449-8B8F-4014-B02E-FAD8368FBDB7}"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smtClean="0"/>
              <a:t>Copper Wire</a:t>
            </a:r>
          </a:p>
        </p:txBody>
      </p:sp>
      <p:sp>
        <p:nvSpPr>
          <p:cNvPr id="56323"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5632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9199815E-BBBA-478C-B893-FFCAC46251E0}" type="slidenum">
              <a:rPr lang="en-US" smtClean="0">
                <a:latin typeface="Arial" charset="0"/>
              </a:rPr>
              <a:pPr>
                <a:defRPr/>
              </a:pPr>
              <a:t>170</a:t>
            </a:fld>
            <a:endParaRPr lang="en-US" smtClean="0">
              <a:latin typeface="Arial" charset="0"/>
            </a:endParaRPr>
          </a:p>
        </p:txBody>
      </p:sp>
      <p:pic>
        <p:nvPicPr>
          <p:cNvPr id="177157" name="Picture 4" descr="019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732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5"/>
          <p:cNvSpPr txBox="1">
            <a:spLocks noChangeArrowheads="1"/>
          </p:cNvSpPr>
          <p:nvPr/>
        </p:nvSpPr>
        <p:spPr bwMode="auto">
          <a:xfrm>
            <a:off x="2971800" y="4486275"/>
            <a:ext cx="2286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lines go across the yard underground</a:t>
            </a:r>
          </a:p>
        </p:txBody>
      </p:sp>
      <p:sp>
        <p:nvSpPr>
          <p:cNvPr id="177159" name="Line 6"/>
          <p:cNvSpPr>
            <a:spLocks noChangeShapeType="1"/>
          </p:cNvSpPr>
          <p:nvPr/>
        </p:nvSpPr>
        <p:spPr bwMode="auto">
          <a:xfrm flipV="1">
            <a:off x="5334000" y="4267200"/>
            <a:ext cx="609600" cy="6858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050"/>
          <p:cNvSpPr>
            <a:spLocks noGrp="1" noChangeArrowheads="1"/>
          </p:cNvSpPr>
          <p:nvPr>
            <p:ph type="title"/>
          </p:nvPr>
        </p:nvSpPr>
        <p:spPr/>
        <p:txBody>
          <a:bodyPr/>
          <a:lstStyle/>
          <a:p>
            <a:pPr eaLnBrk="1" hangingPunct="1"/>
            <a:r>
              <a:rPr lang="en-US" smtClean="0"/>
              <a:t>Copper Wire</a:t>
            </a:r>
          </a:p>
        </p:txBody>
      </p:sp>
      <p:sp>
        <p:nvSpPr>
          <p:cNvPr id="57347"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57348"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C8C1BB0-B241-42EF-B9CA-BC1F05C0908F}" type="slidenum">
              <a:rPr lang="en-US" smtClean="0">
                <a:latin typeface="Arial" charset="0"/>
              </a:rPr>
              <a:pPr>
                <a:defRPr/>
              </a:pPr>
              <a:t>171</a:t>
            </a:fld>
            <a:endParaRPr lang="en-US" smtClean="0">
              <a:latin typeface="Arial" charset="0"/>
            </a:endParaRPr>
          </a:p>
        </p:txBody>
      </p:sp>
      <p:pic>
        <p:nvPicPr>
          <p:cNvPr id="178181" name="Picture 2052" descr="02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2053"/>
          <p:cNvSpPr txBox="1">
            <a:spLocks noChangeArrowheads="1"/>
          </p:cNvSpPr>
          <p:nvPr/>
        </p:nvSpPr>
        <p:spPr bwMode="auto">
          <a:xfrm>
            <a:off x="3886200" y="4114800"/>
            <a:ext cx="1143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Down the side of the road</a:t>
            </a:r>
          </a:p>
        </p:txBody>
      </p:sp>
      <p:sp>
        <p:nvSpPr>
          <p:cNvPr id="178183" name="Line 2054"/>
          <p:cNvSpPr>
            <a:spLocks noChangeShapeType="1"/>
          </p:cNvSpPr>
          <p:nvPr/>
        </p:nvSpPr>
        <p:spPr bwMode="auto">
          <a:xfrm>
            <a:off x="5334000" y="4724400"/>
            <a:ext cx="1066800" cy="762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smtClean="0"/>
              <a:t>Copper Wire</a:t>
            </a:r>
          </a:p>
        </p:txBody>
      </p:sp>
      <p:sp>
        <p:nvSpPr>
          <p:cNvPr id="58371"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5837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A742499-2E00-4E86-8F2E-203BE7F07C0A}" type="slidenum">
              <a:rPr lang="en-US" smtClean="0">
                <a:latin typeface="Arial" charset="0"/>
              </a:rPr>
              <a:pPr>
                <a:defRPr/>
              </a:pPr>
              <a:t>172</a:t>
            </a:fld>
            <a:endParaRPr lang="en-US" smtClean="0">
              <a:latin typeface="Arial" charset="0"/>
            </a:endParaRPr>
          </a:p>
        </p:txBody>
      </p:sp>
      <p:pic>
        <p:nvPicPr>
          <p:cNvPr id="179205" name="Picture 4" descr="023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 Box 5"/>
          <p:cNvSpPr txBox="1">
            <a:spLocks noChangeArrowheads="1"/>
          </p:cNvSpPr>
          <p:nvPr/>
        </p:nvSpPr>
        <p:spPr bwMode="auto">
          <a:xfrm>
            <a:off x="5486400" y="3673475"/>
            <a:ext cx="15240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Across the hay field</a:t>
            </a:r>
          </a:p>
        </p:txBody>
      </p:sp>
      <p:sp>
        <p:nvSpPr>
          <p:cNvPr id="179207" name="Line 6"/>
          <p:cNvSpPr>
            <a:spLocks noChangeShapeType="1"/>
          </p:cNvSpPr>
          <p:nvPr/>
        </p:nvSpPr>
        <p:spPr bwMode="auto">
          <a:xfrm flipH="1">
            <a:off x="4114800" y="4114800"/>
            <a:ext cx="1143000" cy="762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26"/>
          <p:cNvSpPr>
            <a:spLocks noGrp="1" noChangeArrowheads="1"/>
          </p:cNvSpPr>
          <p:nvPr>
            <p:ph type="title"/>
          </p:nvPr>
        </p:nvSpPr>
        <p:spPr/>
        <p:txBody>
          <a:bodyPr/>
          <a:lstStyle/>
          <a:p>
            <a:pPr eaLnBrk="1" hangingPunct="1"/>
            <a:r>
              <a:rPr lang="en-US" smtClean="0"/>
              <a:t>End User Pedestal</a:t>
            </a:r>
          </a:p>
        </p:txBody>
      </p:sp>
      <p:sp>
        <p:nvSpPr>
          <p:cNvPr id="59395"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5939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CCC5BE36-5342-4EDD-B633-DE1EE21CC17D}" type="slidenum">
              <a:rPr lang="en-US" smtClean="0">
                <a:latin typeface="Arial" charset="0"/>
              </a:rPr>
              <a:pPr>
                <a:defRPr/>
              </a:pPr>
              <a:t>173</a:t>
            </a:fld>
            <a:endParaRPr lang="en-US" smtClean="0">
              <a:latin typeface="Arial" charset="0"/>
            </a:endParaRPr>
          </a:p>
        </p:txBody>
      </p:sp>
      <p:pic>
        <p:nvPicPr>
          <p:cNvPr id="180229" name="Picture 1028" descr="021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224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1029"/>
          <p:cNvSpPr txBox="1">
            <a:spLocks noChangeArrowheads="1"/>
          </p:cNvSpPr>
          <p:nvPr/>
        </p:nvSpPr>
        <p:spPr bwMode="auto">
          <a:xfrm>
            <a:off x="5943600" y="4146550"/>
            <a:ext cx="1524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To the connection box</a:t>
            </a:r>
          </a:p>
        </p:txBody>
      </p:sp>
      <p:sp>
        <p:nvSpPr>
          <p:cNvPr id="180231" name="Line 1030"/>
          <p:cNvSpPr>
            <a:spLocks noChangeShapeType="1"/>
          </p:cNvSpPr>
          <p:nvPr/>
        </p:nvSpPr>
        <p:spPr bwMode="auto">
          <a:xfrm flipH="1" flipV="1">
            <a:off x="4572000" y="3733800"/>
            <a:ext cx="1219200" cy="9906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en-US" smtClean="0"/>
              <a:t>End User Pedestal</a:t>
            </a:r>
          </a:p>
        </p:txBody>
      </p:sp>
      <p:sp>
        <p:nvSpPr>
          <p:cNvPr id="60419"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0420"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1D2B7ACD-1F9C-432D-B76D-910268911369}" type="slidenum">
              <a:rPr lang="en-US" smtClean="0">
                <a:latin typeface="Arial" charset="0"/>
              </a:rPr>
              <a:pPr>
                <a:defRPr/>
              </a:pPr>
              <a:t>174</a:t>
            </a:fld>
            <a:endParaRPr lang="en-US" smtClean="0">
              <a:latin typeface="Arial" charset="0"/>
            </a:endParaRPr>
          </a:p>
        </p:txBody>
      </p:sp>
      <p:pic>
        <p:nvPicPr>
          <p:cNvPr id="181253" name="Picture 4" descr="016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175" y="1447800"/>
            <a:ext cx="31210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Text Box 5"/>
          <p:cNvSpPr txBox="1">
            <a:spLocks noChangeArrowheads="1"/>
          </p:cNvSpPr>
          <p:nvPr/>
        </p:nvSpPr>
        <p:spPr bwMode="auto">
          <a:xfrm>
            <a:off x="6477000" y="1905000"/>
            <a:ext cx="18288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circuit is just a set of copper wires like all the others that serve the house</a:t>
            </a:r>
          </a:p>
        </p:txBody>
      </p:sp>
      <p:sp>
        <p:nvSpPr>
          <p:cNvPr id="181255" name="Line 6"/>
          <p:cNvSpPr>
            <a:spLocks noChangeShapeType="1"/>
          </p:cNvSpPr>
          <p:nvPr/>
        </p:nvSpPr>
        <p:spPr bwMode="auto">
          <a:xfrm flipH="1">
            <a:off x="4724400" y="3352800"/>
            <a:ext cx="1676400" cy="200025"/>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smtClean="0"/>
              <a:t>Street Pedestal</a:t>
            </a:r>
          </a:p>
        </p:txBody>
      </p:sp>
      <p:sp>
        <p:nvSpPr>
          <p:cNvPr id="61443"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144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7CD9F3AF-5A8D-4BB2-8F1E-86D9ADC61A75}" type="slidenum">
              <a:rPr lang="en-US" smtClean="0">
                <a:latin typeface="Arial" charset="0"/>
              </a:rPr>
              <a:pPr>
                <a:defRPr/>
              </a:pPr>
              <a:t>175</a:t>
            </a:fld>
            <a:endParaRPr lang="en-US" smtClean="0">
              <a:latin typeface="Arial" charset="0"/>
            </a:endParaRPr>
          </a:p>
        </p:txBody>
      </p:sp>
      <p:pic>
        <p:nvPicPr>
          <p:cNvPr id="182277" name="Picture 4" descr="015_12"/>
          <p:cNvPicPr>
            <a:picLocks noChangeAspect="1" noChangeArrowheads="1"/>
          </p:cNvPicPr>
          <p:nvPr/>
        </p:nvPicPr>
        <p:blipFill>
          <a:blip r:embed="rId2">
            <a:extLst>
              <a:ext uri="{28A0092B-C50C-407E-A947-70E740481C1C}">
                <a14:useLocalDpi xmlns:a14="http://schemas.microsoft.com/office/drawing/2010/main" val="0"/>
              </a:ext>
            </a:extLst>
          </a:blip>
          <a:srcRect l="6499" t="4657" r="6448"/>
          <a:stretch>
            <a:fillRect/>
          </a:stretch>
        </p:blipFill>
        <p:spPr bwMode="auto">
          <a:xfrm>
            <a:off x="3206750" y="1447800"/>
            <a:ext cx="28892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Text Box 5"/>
          <p:cNvSpPr txBox="1">
            <a:spLocks noChangeArrowheads="1"/>
          </p:cNvSpPr>
          <p:nvPr/>
        </p:nvSpPr>
        <p:spPr bwMode="auto">
          <a:xfrm>
            <a:off x="6477000" y="1828800"/>
            <a:ext cx="1828800"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circuit goes across the road to another copper connection post for all the lines in this section of the street</a:t>
            </a:r>
          </a:p>
        </p:txBody>
      </p:sp>
      <p:sp>
        <p:nvSpPr>
          <p:cNvPr id="182279" name="Line 6"/>
          <p:cNvSpPr>
            <a:spLocks noChangeShapeType="1"/>
          </p:cNvSpPr>
          <p:nvPr/>
        </p:nvSpPr>
        <p:spPr bwMode="auto">
          <a:xfrm flipH="1">
            <a:off x="4648200" y="3124200"/>
            <a:ext cx="1676400" cy="123825"/>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smtClean="0"/>
              <a:t>Street Circuit</a:t>
            </a:r>
          </a:p>
        </p:txBody>
      </p:sp>
      <p:sp>
        <p:nvSpPr>
          <p:cNvPr id="62467"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2468"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B22B14FF-456C-4C85-BB3F-7818F4DF20D0}" type="slidenum">
              <a:rPr lang="en-US" smtClean="0">
                <a:latin typeface="Arial" charset="0"/>
              </a:rPr>
              <a:pPr>
                <a:defRPr/>
              </a:pPr>
              <a:t>176</a:t>
            </a:fld>
            <a:endParaRPr lang="en-US" smtClean="0">
              <a:latin typeface="Arial" charset="0"/>
            </a:endParaRPr>
          </a:p>
        </p:txBody>
      </p:sp>
      <p:pic>
        <p:nvPicPr>
          <p:cNvPr id="183301" name="Picture 4" descr="022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732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Text Box 5"/>
          <p:cNvSpPr txBox="1">
            <a:spLocks noChangeArrowheads="1"/>
          </p:cNvSpPr>
          <p:nvPr/>
        </p:nvSpPr>
        <p:spPr bwMode="auto">
          <a:xfrm>
            <a:off x="1219200" y="2103438"/>
            <a:ext cx="19812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copper lines go down the road toward the highway</a:t>
            </a:r>
          </a:p>
        </p:txBody>
      </p:sp>
      <p:sp>
        <p:nvSpPr>
          <p:cNvPr id="183303" name="Line 6"/>
          <p:cNvSpPr>
            <a:spLocks noChangeShapeType="1"/>
          </p:cNvSpPr>
          <p:nvPr/>
        </p:nvSpPr>
        <p:spPr bwMode="auto">
          <a:xfrm>
            <a:off x="3276600" y="2819400"/>
            <a:ext cx="762000" cy="9906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pPr eaLnBrk="1" hangingPunct="1"/>
            <a:r>
              <a:rPr lang="en-US" smtClean="0"/>
              <a:t>Neighborhood Connection</a:t>
            </a:r>
          </a:p>
        </p:txBody>
      </p:sp>
      <p:pic>
        <p:nvPicPr>
          <p:cNvPr id="184323"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cxnSp>
        <p:nvCxnSpPr>
          <p:cNvPr id="184324" name="Straight Arrow Connector 8"/>
          <p:cNvCxnSpPr>
            <a:cxnSpLocks noChangeShapeType="1"/>
          </p:cNvCxnSpPr>
          <p:nvPr/>
        </p:nvCxnSpPr>
        <p:spPr bwMode="auto">
          <a:xfrm>
            <a:off x="3733800" y="3390900"/>
            <a:ext cx="609600" cy="419100"/>
          </a:xfrm>
          <a:prstGeom prst="straightConnector1">
            <a:avLst/>
          </a:prstGeom>
          <a:noFill/>
          <a:ln w="50800"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63493"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3494"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4A0E3D50-7EB9-4C69-AB24-573BF19B1836}" type="slidenum">
              <a:rPr lang="en-US" smtClean="0">
                <a:latin typeface="Arial" charset="0"/>
              </a:rPr>
              <a:pPr>
                <a:defRPr/>
              </a:pPr>
              <a:t>177</a:t>
            </a:fld>
            <a:endParaRPr lang="en-US" smtClean="0">
              <a:latin typeface="Arial" charset="0"/>
            </a:endParaRPr>
          </a:p>
        </p:txBody>
      </p:sp>
      <p:sp>
        <p:nvSpPr>
          <p:cNvPr id="184327" name="Text Box 5"/>
          <p:cNvSpPr txBox="1">
            <a:spLocks noChangeArrowheads="1"/>
          </p:cNvSpPr>
          <p:nvPr/>
        </p:nvSpPr>
        <p:spPr bwMode="auto">
          <a:xfrm>
            <a:off x="1676400" y="1828800"/>
            <a:ext cx="19812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To the neighborhood connection pedestal where all of the nearby street circuits interconnect</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pPr eaLnBrk="1" hangingPunct="1"/>
            <a:r>
              <a:rPr lang="en-US" smtClean="0"/>
              <a:t>Neighborhood Connection</a:t>
            </a:r>
          </a:p>
        </p:txBody>
      </p:sp>
      <p:pic>
        <p:nvPicPr>
          <p:cNvPr id="18534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64516"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4517"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2EE04379-6CD1-40A8-9E0B-62026235EF0E}" type="slidenum">
              <a:rPr lang="en-US" smtClean="0">
                <a:latin typeface="Arial" charset="0"/>
              </a:rPr>
              <a:pPr>
                <a:defRPr/>
              </a:pPr>
              <a:t>178</a:t>
            </a:fld>
            <a:endParaRPr lang="en-US" smtClean="0">
              <a:latin typeface="Arial"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smtClean="0"/>
              <a:t>Neighborhood Connection</a:t>
            </a:r>
          </a:p>
        </p:txBody>
      </p:sp>
      <p:pic>
        <p:nvPicPr>
          <p:cNvPr id="186371"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65540"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5541"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0E3ED869-57FB-4953-9E89-910A1A9E188A}" type="slidenum">
              <a:rPr lang="en-US" smtClean="0">
                <a:latin typeface="Arial" charset="0"/>
              </a:rPr>
              <a:pPr>
                <a:defRPr/>
              </a:pPr>
              <a:t>179</a:t>
            </a:fld>
            <a:endParaRPr lang="en-US" smtClean="0">
              <a:latin typeface="Arial" charset="0"/>
            </a:endParaRPr>
          </a:p>
        </p:txBody>
      </p:sp>
      <p:sp>
        <p:nvSpPr>
          <p:cNvPr id="186374" name="Text Box 5"/>
          <p:cNvSpPr txBox="1">
            <a:spLocks noChangeArrowheads="1"/>
          </p:cNvSpPr>
          <p:nvPr/>
        </p:nvSpPr>
        <p:spPr bwMode="auto">
          <a:xfrm>
            <a:off x="5029200" y="1698625"/>
            <a:ext cx="2667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Here is what it looks like underground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Switching</a:t>
            </a:r>
          </a:p>
        </p:txBody>
      </p:sp>
      <p:sp>
        <p:nvSpPr>
          <p:cNvPr id="21507" name="Content Placeholder 2"/>
          <p:cNvSpPr>
            <a:spLocks noGrp="1"/>
          </p:cNvSpPr>
          <p:nvPr>
            <p:ph idx="1"/>
          </p:nvPr>
        </p:nvSpPr>
        <p:spPr/>
        <p:txBody>
          <a:bodyPr/>
          <a:lstStyle/>
          <a:p>
            <a:r>
              <a:rPr lang="en-US" smtClean="0"/>
              <a:t>Call-completion time dropped to 10-20 seconds</a:t>
            </a:r>
          </a:p>
          <a:p>
            <a:r>
              <a:rPr lang="en-US" smtClean="0"/>
              <a:t>In 1976, the first electronic switch was introduced as the 4ESS in Chicago</a:t>
            </a:r>
          </a:p>
          <a:p>
            <a:r>
              <a:rPr lang="en-US" smtClean="0"/>
              <a:t>The 4ESS was in essence a special purpose computer</a:t>
            </a:r>
          </a:p>
          <a:p>
            <a:r>
              <a:rPr lang="en-US" smtClean="0"/>
              <a:t>Call completion dropped to 1 to 2 seconds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5E8B6F5-43FE-4E93-8481-A3C795FF8CE1}"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smtClean="0"/>
              <a:t>Neighborhood Connection</a:t>
            </a:r>
          </a:p>
        </p:txBody>
      </p:sp>
      <p:pic>
        <p:nvPicPr>
          <p:cNvPr id="1873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66564"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6565"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A682EDB9-7778-499E-807E-FC3AB15C5737}" type="slidenum">
              <a:rPr lang="en-US" smtClean="0">
                <a:latin typeface="Arial" charset="0"/>
              </a:rPr>
              <a:pPr>
                <a:defRPr/>
              </a:pPr>
              <a:t>180</a:t>
            </a:fld>
            <a:endParaRPr lang="en-US" smtClean="0">
              <a:latin typeface="Arial"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eaLnBrk="1" hangingPunct="1"/>
            <a:r>
              <a:rPr lang="en-US" smtClean="0"/>
              <a:t>Neighborhood Connection</a:t>
            </a:r>
          </a:p>
        </p:txBody>
      </p:sp>
      <p:pic>
        <p:nvPicPr>
          <p:cNvPr id="1884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67050" y="1600200"/>
            <a:ext cx="3009900" cy="4525963"/>
          </a:xfrm>
        </p:spPr>
      </p:pic>
      <p:sp>
        <p:nvSpPr>
          <p:cNvPr id="67588"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758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65C5C47-0518-4F8A-A5B4-E197D221D4BA}" type="slidenum">
              <a:rPr lang="en-US" smtClean="0">
                <a:latin typeface="Arial" charset="0"/>
              </a:rPr>
              <a:pPr>
                <a:defRPr/>
              </a:pPr>
              <a:t>181</a:t>
            </a:fld>
            <a:endParaRPr lang="en-US" smtClean="0">
              <a:latin typeface="Arial"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eaLnBrk="1" hangingPunct="1"/>
            <a:r>
              <a:rPr lang="en-US" smtClean="0"/>
              <a:t>Neighborhood Connection</a:t>
            </a:r>
          </a:p>
        </p:txBody>
      </p:sp>
      <p:pic>
        <p:nvPicPr>
          <p:cNvPr id="1894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67050" y="1600200"/>
            <a:ext cx="3009900" cy="4525963"/>
          </a:xfrm>
        </p:spPr>
      </p:pic>
      <p:sp>
        <p:nvSpPr>
          <p:cNvPr id="68612"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8613"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2269F851-121D-4E13-8C38-D400D4F0626A}" type="slidenum">
              <a:rPr lang="en-US" smtClean="0">
                <a:latin typeface="Arial" charset="0"/>
              </a:rPr>
              <a:pPr>
                <a:defRPr/>
              </a:pPr>
              <a:t>182</a:t>
            </a:fld>
            <a:endParaRPr lang="en-US" smtClean="0">
              <a:latin typeface="Arial"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pPr eaLnBrk="1" hangingPunct="1"/>
            <a:r>
              <a:rPr lang="en-US" smtClean="0"/>
              <a:t>Neighborhood Connection</a:t>
            </a:r>
          </a:p>
        </p:txBody>
      </p:sp>
      <p:pic>
        <p:nvPicPr>
          <p:cNvPr id="1904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69636"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69637"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4915216A-8A7C-4905-A538-29A042A7D758}" type="slidenum">
              <a:rPr lang="en-US" smtClean="0">
                <a:latin typeface="Arial" charset="0"/>
              </a:rPr>
              <a:pPr>
                <a:defRPr/>
              </a:pPr>
              <a:t>183</a:t>
            </a:fld>
            <a:endParaRPr lang="en-US" smtClean="0">
              <a:latin typeface="Arial"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smtClean="0"/>
              <a:t>Copper Box</a:t>
            </a:r>
          </a:p>
        </p:txBody>
      </p:sp>
      <p:sp>
        <p:nvSpPr>
          <p:cNvPr id="70659"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70660"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5FDA2F0-4BBC-4BF8-9C9F-52311E528746}" type="slidenum">
              <a:rPr lang="en-US" smtClean="0">
                <a:latin typeface="Arial" charset="0"/>
              </a:rPr>
              <a:pPr>
                <a:defRPr/>
              </a:pPr>
              <a:t>184</a:t>
            </a:fld>
            <a:endParaRPr lang="en-US" smtClean="0">
              <a:latin typeface="Arial" charset="0"/>
            </a:endParaRPr>
          </a:p>
        </p:txBody>
      </p:sp>
      <p:pic>
        <p:nvPicPr>
          <p:cNvPr id="191493" name="Picture 4" descr="024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732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5"/>
          <p:cNvSpPr txBox="1">
            <a:spLocks noChangeArrowheads="1"/>
          </p:cNvSpPr>
          <p:nvPr/>
        </p:nvSpPr>
        <p:spPr bwMode="auto">
          <a:xfrm>
            <a:off x="5715000" y="1219200"/>
            <a:ext cx="18288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All of the copper lines from these neighborhood pedestals are terminated here in this box</a:t>
            </a:r>
          </a:p>
        </p:txBody>
      </p:sp>
      <p:sp>
        <p:nvSpPr>
          <p:cNvPr id="191495" name="Line 6"/>
          <p:cNvSpPr>
            <a:spLocks noChangeShapeType="1"/>
          </p:cNvSpPr>
          <p:nvPr/>
        </p:nvSpPr>
        <p:spPr bwMode="auto">
          <a:xfrm flipH="1">
            <a:off x="4191000" y="2362200"/>
            <a:ext cx="1371600" cy="12192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smtClean="0"/>
              <a:t>Fiber Box</a:t>
            </a:r>
          </a:p>
        </p:txBody>
      </p:sp>
      <p:sp>
        <p:nvSpPr>
          <p:cNvPr id="71683"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7168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58390C23-63FB-4136-8CB3-9AD8317432C5}" type="slidenum">
              <a:rPr lang="en-US" smtClean="0">
                <a:latin typeface="Arial" charset="0"/>
              </a:rPr>
              <a:pPr>
                <a:defRPr/>
              </a:pPr>
              <a:t>185</a:t>
            </a:fld>
            <a:endParaRPr lang="en-US" smtClean="0">
              <a:latin typeface="Arial" charset="0"/>
            </a:endParaRPr>
          </a:p>
        </p:txBody>
      </p:sp>
      <p:pic>
        <p:nvPicPr>
          <p:cNvPr id="192517" name="Picture 4" descr="025_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5"/>
          <p:cNvSpPr txBox="1">
            <a:spLocks noChangeArrowheads="1"/>
          </p:cNvSpPr>
          <p:nvPr/>
        </p:nvSpPr>
        <p:spPr bwMode="auto">
          <a:xfrm>
            <a:off x="1143000" y="1711325"/>
            <a:ext cx="19812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copper lines are combined and converted to fiber optic cables in this box</a:t>
            </a:r>
          </a:p>
        </p:txBody>
      </p:sp>
      <p:sp>
        <p:nvSpPr>
          <p:cNvPr id="192519" name="Line 6"/>
          <p:cNvSpPr>
            <a:spLocks noChangeShapeType="1"/>
          </p:cNvSpPr>
          <p:nvPr/>
        </p:nvSpPr>
        <p:spPr bwMode="auto">
          <a:xfrm>
            <a:off x="3124200" y="3276600"/>
            <a:ext cx="2057400" cy="3048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PSTN</a:t>
            </a:r>
          </a:p>
        </p:txBody>
      </p:sp>
      <p:sp>
        <p:nvSpPr>
          <p:cNvPr id="72707"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72708"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7FD924F2-6823-4CD0-A9A9-066CBF8C0AF7}" type="slidenum">
              <a:rPr lang="en-US" smtClean="0">
                <a:latin typeface="Arial" charset="0"/>
              </a:rPr>
              <a:pPr>
                <a:defRPr/>
              </a:pPr>
              <a:t>186</a:t>
            </a:fld>
            <a:endParaRPr lang="en-US" smtClean="0">
              <a:latin typeface="Arial" charset="0"/>
            </a:endParaRPr>
          </a:p>
        </p:txBody>
      </p:sp>
      <p:pic>
        <p:nvPicPr>
          <p:cNvPr id="193541" name="Picture 4" descr="026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732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5"/>
          <p:cNvSpPr txBox="1">
            <a:spLocks noChangeArrowheads="1"/>
          </p:cNvSpPr>
          <p:nvPr/>
        </p:nvSpPr>
        <p:spPr bwMode="auto">
          <a:xfrm>
            <a:off x="5410200" y="1647825"/>
            <a:ext cx="182880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The fiber goes down the highway</a:t>
            </a:r>
          </a:p>
        </p:txBody>
      </p:sp>
      <p:sp>
        <p:nvSpPr>
          <p:cNvPr id="193543" name="Line 6"/>
          <p:cNvSpPr>
            <a:spLocks noChangeShapeType="1"/>
          </p:cNvSpPr>
          <p:nvPr/>
        </p:nvSpPr>
        <p:spPr bwMode="auto">
          <a:xfrm flipH="1">
            <a:off x="3810000" y="2333625"/>
            <a:ext cx="1447800" cy="1781175"/>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mtClean="0"/>
              <a:t>PSTN</a:t>
            </a:r>
          </a:p>
        </p:txBody>
      </p:sp>
      <p:sp>
        <p:nvSpPr>
          <p:cNvPr id="73731"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7373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3C865F4D-56C4-4906-8225-85BC2955BDC5}" type="slidenum">
              <a:rPr lang="en-US" smtClean="0">
                <a:latin typeface="Arial" charset="0"/>
              </a:rPr>
              <a:pPr>
                <a:defRPr/>
              </a:pPr>
              <a:t>187</a:t>
            </a:fld>
            <a:endParaRPr lang="en-US" smtClean="0">
              <a:latin typeface="Arial" charset="0"/>
            </a:endParaRPr>
          </a:p>
        </p:txBody>
      </p:sp>
      <p:pic>
        <p:nvPicPr>
          <p:cNvPr id="194565" name="Picture 4" descr="027_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732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5"/>
          <p:cNvSpPr txBox="1">
            <a:spLocks noChangeArrowheads="1"/>
          </p:cNvSpPr>
          <p:nvPr/>
        </p:nvSpPr>
        <p:spPr bwMode="auto">
          <a:xfrm>
            <a:off x="1828800" y="2365375"/>
            <a:ext cx="19050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In town the fiber leaves the highway and proceeds down the street</a:t>
            </a:r>
          </a:p>
        </p:txBody>
      </p:sp>
      <p:sp>
        <p:nvSpPr>
          <p:cNvPr id="194567" name="Line 6"/>
          <p:cNvSpPr>
            <a:spLocks noChangeShapeType="1"/>
          </p:cNvSpPr>
          <p:nvPr/>
        </p:nvSpPr>
        <p:spPr bwMode="auto">
          <a:xfrm>
            <a:off x="3886200" y="3505200"/>
            <a:ext cx="2971800" cy="4572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Central Office</a:t>
            </a:r>
          </a:p>
        </p:txBody>
      </p:sp>
      <p:sp>
        <p:nvSpPr>
          <p:cNvPr id="74755"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mtClean="0">
                <a:latin typeface="Arial" charset="0"/>
              </a:rPr>
              <a:t>Copyright 2012 Kenneth M. Chipps Ph.D. www.chipps.com</a:t>
            </a:r>
          </a:p>
        </p:txBody>
      </p:sp>
      <p:sp>
        <p:nvSpPr>
          <p:cNvPr id="7475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AB722F51-4071-4F0B-B562-8F7471C8B22C}" type="slidenum">
              <a:rPr lang="en-US" smtClean="0">
                <a:latin typeface="Arial" charset="0"/>
              </a:rPr>
              <a:pPr>
                <a:defRPr/>
              </a:pPr>
              <a:t>188</a:t>
            </a:fld>
            <a:endParaRPr lang="en-US" smtClean="0">
              <a:latin typeface="Arial" charset="0"/>
            </a:endParaRPr>
          </a:p>
        </p:txBody>
      </p:sp>
      <p:pic>
        <p:nvPicPr>
          <p:cNvPr id="195589" name="Picture 4" descr="028_25"/>
          <p:cNvPicPr>
            <a:picLocks noChangeAspect="1" noChangeArrowheads="1"/>
          </p:cNvPicPr>
          <p:nvPr/>
        </p:nvPicPr>
        <p:blipFill>
          <a:blip r:embed="rId2">
            <a:extLst>
              <a:ext uri="{28A0092B-C50C-407E-A947-70E740481C1C}">
                <a14:useLocalDpi xmlns:a14="http://schemas.microsoft.com/office/drawing/2010/main" val="0"/>
              </a:ext>
            </a:extLst>
          </a:blip>
          <a:srcRect r="14737"/>
          <a:stretch>
            <a:fillRect/>
          </a:stretch>
        </p:blipFill>
        <p:spPr bwMode="auto">
          <a:xfrm>
            <a:off x="1676400" y="1508125"/>
            <a:ext cx="58674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Text Box 5"/>
          <p:cNvSpPr txBox="1">
            <a:spLocks noChangeArrowheads="1"/>
          </p:cNvSpPr>
          <p:nvPr/>
        </p:nvSpPr>
        <p:spPr bwMode="auto">
          <a:xfrm>
            <a:off x="6019800" y="1570038"/>
            <a:ext cx="15240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spcBef>
                <a:spcPct val="50000"/>
              </a:spcBef>
            </a:pPr>
            <a:r>
              <a:rPr lang="en-US"/>
              <a:t>To the service provider’s central office</a:t>
            </a:r>
          </a:p>
        </p:txBody>
      </p:sp>
      <p:sp>
        <p:nvSpPr>
          <p:cNvPr id="195591" name="Line 6"/>
          <p:cNvSpPr>
            <a:spLocks noChangeShapeType="1"/>
          </p:cNvSpPr>
          <p:nvPr/>
        </p:nvSpPr>
        <p:spPr bwMode="auto">
          <a:xfrm flipH="1">
            <a:off x="4724400" y="2133600"/>
            <a:ext cx="1143000" cy="14478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smtClean="0"/>
              <a:t>Circuit Switching</a:t>
            </a:r>
          </a:p>
        </p:txBody>
      </p:sp>
      <p:sp>
        <p:nvSpPr>
          <p:cNvPr id="196611" name="Content Placeholder 2"/>
          <p:cNvSpPr>
            <a:spLocks noGrp="1"/>
          </p:cNvSpPr>
          <p:nvPr>
            <p:ph idx="1"/>
          </p:nvPr>
        </p:nvSpPr>
        <p:spPr/>
        <p:txBody>
          <a:bodyPr/>
          <a:lstStyle/>
          <a:p>
            <a:r>
              <a:rPr lang="en-US" smtClean="0"/>
              <a:t>The PSTN is based on circuit switching</a:t>
            </a:r>
          </a:p>
          <a:p>
            <a:r>
              <a:rPr lang="en-US" smtClean="0"/>
              <a:t>Circuit switching is characterized by the reservation of bandwidth for the duration of a call</a:t>
            </a:r>
          </a:p>
          <a:p>
            <a:r>
              <a:rPr lang="en-US" smtClean="0"/>
              <a:t>This reservation involves an initial call establishment or set-up phase using signaling messages, and the release of the bandwidth in a call termination or clearing phase at the end of a call</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9697BAA3-A640-4575-8376-B4B787CF0AA6}" type="slidenum">
              <a:rPr lang="en-US" smtClean="0"/>
              <a:pPr>
                <a:defRPr/>
              </a:pPr>
              <a:t>189</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Switching</a:t>
            </a:r>
          </a:p>
        </p:txBody>
      </p:sp>
      <p:sp>
        <p:nvSpPr>
          <p:cNvPr id="22531" name="Content Placeholder 2"/>
          <p:cNvSpPr>
            <a:spLocks noGrp="1"/>
          </p:cNvSpPr>
          <p:nvPr>
            <p:ph idx="1"/>
          </p:nvPr>
        </p:nvSpPr>
        <p:spPr/>
        <p:txBody>
          <a:bodyPr/>
          <a:lstStyle/>
          <a:p>
            <a:r>
              <a:rPr lang="en-US" smtClean="0"/>
              <a:t>The hierarchical call structure where a call went from office to office up a chain and then back down could now be bypassed as the 4ESS was capable of selecting the best route across the network</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2FE8F4DF-1E5A-4EB0-8CAE-9A4E00238134}"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smtClean="0"/>
              <a:t>Circuit Switching</a:t>
            </a:r>
          </a:p>
        </p:txBody>
      </p:sp>
      <p:sp>
        <p:nvSpPr>
          <p:cNvPr id="197635" name="Content Placeholder 2"/>
          <p:cNvSpPr>
            <a:spLocks noGrp="1"/>
          </p:cNvSpPr>
          <p:nvPr>
            <p:ph idx="1"/>
          </p:nvPr>
        </p:nvSpPr>
        <p:spPr/>
        <p:txBody>
          <a:bodyPr/>
          <a:lstStyle/>
          <a:p>
            <a:r>
              <a:rPr lang="en-US" smtClean="0"/>
              <a:t>In modern digital networks, reserved bandwidth means periodically repeating time slots in time division multiplexed type links</a:t>
            </a:r>
          </a:p>
          <a:p>
            <a:r>
              <a:rPr lang="en-US" smtClean="0"/>
              <a:t>Circuit switching works well for voice calls, for which it is designed</a:t>
            </a:r>
          </a:p>
          <a:p>
            <a:r>
              <a:rPr lang="en-US" smtClean="0"/>
              <a:t>All voice is basically at the same rate of 64 Kbps without compression</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4891C21A-8AD4-4351-850C-F0D667A48E98}" type="slidenum">
              <a:rPr lang="en-US" smtClean="0"/>
              <a:pPr>
                <a:defRPr/>
              </a:pPr>
              <a:t>190</a:t>
            </a:fld>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smtClean="0"/>
              <a:t>Circuit Switching</a:t>
            </a:r>
          </a:p>
        </p:txBody>
      </p:sp>
      <p:sp>
        <p:nvSpPr>
          <p:cNvPr id="198659" name="Content Placeholder 2"/>
          <p:cNvSpPr>
            <a:spLocks noGrp="1"/>
          </p:cNvSpPr>
          <p:nvPr>
            <p:ph idx="1"/>
          </p:nvPr>
        </p:nvSpPr>
        <p:spPr/>
        <p:txBody>
          <a:bodyPr/>
          <a:lstStyle/>
          <a:p>
            <a:r>
              <a:rPr lang="en-US" smtClean="0"/>
              <a:t>TDM can easily handle bandwidth reservations of this amount</a:t>
            </a:r>
          </a:p>
          <a:p>
            <a:r>
              <a:rPr lang="en-US" smtClean="0"/>
              <a:t>Also, voice calls require minimal delay between the two parties because excessive delays interfere with interactivity</a:t>
            </a:r>
          </a:p>
          <a:p>
            <a:r>
              <a:rPr lang="en-US" smtClean="0"/>
              <a:t>Circuit switching imposes only propagation delay through the network which is dependent only on the distance</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2E91507D-8D0E-4C42-A3F4-36F26694251A}" type="slidenum">
              <a:rPr lang="en-US" smtClean="0"/>
              <a:pPr>
                <a:defRPr/>
              </a:pPr>
              <a:t>191</a:t>
            </a:fld>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smtClean="0"/>
              <a:t>Circuit Switching</a:t>
            </a:r>
          </a:p>
        </p:txBody>
      </p:sp>
      <p:sp>
        <p:nvSpPr>
          <p:cNvPr id="199683" name="Content Placeholder 2"/>
          <p:cNvSpPr>
            <a:spLocks noGrp="1"/>
          </p:cNvSpPr>
          <p:nvPr>
            <p:ph idx="1"/>
          </p:nvPr>
        </p:nvSpPr>
        <p:spPr/>
        <p:txBody>
          <a:bodyPr/>
          <a:lstStyle/>
          <a:p>
            <a:r>
              <a:rPr lang="en-US" smtClean="0"/>
              <a:t>Delay is considered one of the important quality of service metrics</a:t>
            </a:r>
          </a:p>
          <a:p>
            <a:r>
              <a:rPr lang="en-US" smtClean="0"/>
              <a:t>There is also minimal information loss, another QoS metric, because the reserved bandwidth avoids interference from other calls</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4B77E323-B77D-457F-8E71-233AE1DE1B81}" type="slidenum">
              <a:rPr lang="en-US" smtClean="0"/>
              <a:pPr>
                <a:defRPr/>
              </a:pPr>
              <a:t>192</a:t>
            </a:fld>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t>Problems With Circuit Switching</a:t>
            </a:r>
          </a:p>
        </p:txBody>
      </p:sp>
      <p:sp>
        <p:nvSpPr>
          <p:cNvPr id="200707" name="Content Placeholder 2"/>
          <p:cNvSpPr>
            <a:spLocks noGrp="1"/>
          </p:cNvSpPr>
          <p:nvPr>
            <p:ph idx="1"/>
          </p:nvPr>
        </p:nvSpPr>
        <p:spPr/>
        <p:txBody>
          <a:bodyPr/>
          <a:lstStyle/>
          <a:p>
            <a:r>
              <a:rPr lang="en-US" smtClean="0"/>
              <a:t>A number of drawbacks to circuit switching are typically cited for data</a:t>
            </a:r>
          </a:p>
          <a:p>
            <a:r>
              <a:rPr lang="en-US" smtClean="0"/>
              <a:t>The first drawback is inefficiency when data is bursty</a:t>
            </a:r>
          </a:p>
          <a:p>
            <a:r>
              <a:rPr lang="en-US" smtClean="0"/>
              <a:t>The reserved bandwidth is wasted during the periods of inactivity</a:t>
            </a:r>
          </a:p>
          <a:p>
            <a:r>
              <a:rPr lang="en-US" smtClean="0"/>
              <a:t>The inefficiency increases with the burstiness of traffic</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BC493863-9218-406E-9D27-2C4CB788951A}" type="slidenum">
              <a:rPr lang="en-US" smtClean="0"/>
              <a:pPr>
                <a:defRPr/>
              </a:pPr>
              <a:t>193</a:t>
            </a:fld>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smtClean="0"/>
              <a:t>Problems With Circuit Switching</a:t>
            </a:r>
          </a:p>
        </p:txBody>
      </p:sp>
      <p:sp>
        <p:nvSpPr>
          <p:cNvPr id="201731" name="Content Placeholder 2"/>
          <p:cNvSpPr>
            <a:spLocks noGrp="1"/>
          </p:cNvSpPr>
          <p:nvPr>
            <p:ph idx="1"/>
          </p:nvPr>
        </p:nvSpPr>
        <p:spPr/>
        <p:txBody>
          <a:bodyPr/>
          <a:lstStyle/>
          <a:p>
            <a:r>
              <a:rPr lang="en-US" smtClean="0"/>
              <a:t>Another drawback cited for circuit switching is its inflexibility to accommodate data flows of different rates</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5E5779A3-7F3C-46F0-8A33-2E21F7360B7F}" type="slidenum">
              <a:rPr lang="en-US" smtClean="0"/>
              <a:pPr>
                <a:defRPr/>
              </a:pPr>
              <a:t>194</a:t>
            </a:fld>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r>
              <a:rPr lang="en-US" smtClean="0"/>
              <a:t>Packet Switching</a:t>
            </a:r>
          </a:p>
        </p:txBody>
      </p:sp>
      <p:sp>
        <p:nvSpPr>
          <p:cNvPr id="202755" name="Content Placeholder 2"/>
          <p:cNvSpPr>
            <a:spLocks noGrp="1"/>
          </p:cNvSpPr>
          <p:nvPr>
            <p:ph idx="1"/>
          </p:nvPr>
        </p:nvSpPr>
        <p:spPr/>
        <p:txBody>
          <a:bodyPr/>
          <a:lstStyle/>
          <a:p>
            <a:r>
              <a:rPr lang="en-US" smtClean="0"/>
              <a:t>IP is connectionless and works a little differently</a:t>
            </a:r>
          </a:p>
          <a:p>
            <a:r>
              <a:rPr lang="en-US" smtClean="0"/>
              <a:t>Instead of carrying a virtual circuit number, IP packets carry a destination address and source address</a:t>
            </a:r>
          </a:p>
          <a:p>
            <a:r>
              <a:rPr lang="en-US" smtClean="0"/>
              <a:t>An IP router examines the destination address and decides on the egress port after consulting a routing table</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102C125A-122A-4C1A-995B-D58DD8C000F8}" type="slidenum">
              <a:rPr lang="en-US" smtClean="0"/>
              <a:pPr>
                <a:defRPr/>
              </a:pPr>
              <a:t>195</a:t>
            </a:fld>
            <a:endParaRPr 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smtClean="0"/>
              <a:t>Packet Switching</a:t>
            </a:r>
          </a:p>
        </p:txBody>
      </p:sp>
      <p:sp>
        <p:nvSpPr>
          <p:cNvPr id="203779" name="Content Placeholder 2"/>
          <p:cNvSpPr>
            <a:spLocks noGrp="1"/>
          </p:cNvSpPr>
          <p:nvPr>
            <p:ph idx="1"/>
          </p:nvPr>
        </p:nvSpPr>
        <p:spPr/>
        <p:txBody>
          <a:bodyPr/>
          <a:lstStyle/>
          <a:p>
            <a:r>
              <a:rPr lang="en-US" smtClean="0"/>
              <a:t>The routing table lists the preferred egress port calculated from a routing algorithm that usually selects the least cost route for each destination address</a:t>
            </a:r>
          </a:p>
          <a:p>
            <a:r>
              <a:rPr lang="en-US" smtClean="0"/>
              <a:t>The great advantage of connectionless packet switching is the lack of state in the router</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5651572B-8FA0-4C8A-9521-FAF6765D556B}" type="slidenum">
              <a:rPr lang="en-US" smtClean="0"/>
              <a:pPr>
                <a:defRPr/>
              </a:pPr>
              <a:t>196</a:t>
            </a:fld>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smtClean="0"/>
              <a:t>Packet Switching</a:t>
            </a:r>
          </a:p>
        </p:txBody>
      </p:sp>
      <p:sp>
        <p:nvSpPr>
          <p:cNvPr id="204803" name="Content Placeholder 2"/>
          <p:cNvSpPr>
            <a:spLocks noGrp="1"/>
          </p:cNvSpPr>
          <p:nvPr>
            <p:ph idx="1"/>
          </p:nvPr>
        </p:nvSpPr>
        <p:spPr/>
        <p:txBody>
          <a:bodyPr/>
          <a:lstStyle/>
          <a:p>
            <a:r>
              <a:rPr lang="en-US" smtClean="0"/>
              <a:t>In connection-oriented packet switching, the switch must keep state or memory of every virtual circuit</a:t>
            </a:r>
          </a:p>
          <a:p>
            <a:r>
              <a:rPr lang="en-US" smtClean="0"/>
              <a:t>A disruption of the switch will necessitate each virtual circuit to be reset, a process that will involve the hosts</a:t>
            </a:r>
          </a:p>
          <a:p>
            <a:r>
              <a:rPr lang="en-US" smtClean="0"/>
              <a:t>In comparison, a disruption of an IP router will cause the dynamic routing protocol to adapt and find new routes</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F347D85E-2C3D-4AF1-9C5F-C986807D04E2}" type="slidenum">
              <a:rPr lang="en-US" smtClean="0"/>
              <a:pPr>
                <a:defRPr/>
              </a:pPr>
              <a:t>197</a:t>
            </a:fld>
            <a:endParaRPr 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smtClean="0"/>
              <a:t>Packet Switching</a:t>
            </a:r>
          </a:p>
        </p:txBody>
      </p:sp>
      <p:sp>
        <p:nvSpPr>
          <p:cNvPr id="205827" name="Content Placeholder 2"/>
          <p:cNvSpPr>
            <a:spLocks noGrp="1"/>
          </p:cNvSpPr>
          <p:nvPr>
            <p:ph idx="1"/>
          </p:nvPr>
        </p:nvSpPr>
        <p:spPr/>
        <p:txBody>
          <a:bodyPr/>
          <a:lstStyle/>
          <a:p>
            <a:r>
              <a:rPr lang="en-US" smtClean="0"/>
              <a:t>This will be done automatically within the network without involving the hosts</a:t>
            </a:r>
          </a:p>
          <a:p>
            <a:r>
              <a:rPr lang="en-US" smtClean="0"/>
              <a:t>IP offers a flexible and relatively simple method to accommodate a wide variety of data applications</a:t>
            </a:r>
          </a:p>
          <a:p>
            <a:r>
              <a:rPr lang="en-US" smtClean="0"/>
              <a:t>Whenever data is ready, it is packetized and transmitted into the network</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519FB628-0D3B-466C-87D2-2A912C9ECAD1}" type="slidenum">
              <a:rPr lang="en-US" smtClean="0"/>
              <a:pPr>
                <a:defRPr/>
              </a:pPr>
              <a:t>198</a:t>
            </a:fld>
            <a:endParaRPr 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smtClean="0"/>
              <a:t>Packet Switching</a:t>
            </a:r>
          </a:p>
        </p:txBody>
      </p:sp>
      <p:sp>
        <p:nvSpPr>
          <p:cNvPr id="206851" name="Content Placeholder 2"/>
          <p:cNvSpPr>
            <a:spLocks noGrp="1"/>
          </p:cNvSpPr>
          <p:nvPr>
            <p:ph idx="1"/>
          </p:nvPr>
        </p:nvSpPr>
        <p:spPr/>
        <p:txBody>
          <a:bodyPr/>
          <a:lstStyle/>
          <a:p>
            <a:r>
              <a:rPr lang="en-US" smtClean="0"/>
              <a:t>Routers are easy to deploy and dynamically figure out routes through standard routing protocols</a:t>
            </a:r>
          </a:p>
          <a:p>
            <a:r>
              <a:rPr lang="en-US" smtClean="0"/>
              <a:t>Routers are simple by design, and costs have fallen dramatically with the growth of the Internet</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41ACFB84-AC56-471E-8854-FE0814408691}" type="slidenum">
              <a:rPr lang="en-US" smtClean="0"/>
              <a:pPr>
                <a:defRPr/>
              </a:pPr>
              <a:t>199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Mesh Versus Switched</a:t>
            </a:r>
          </a:p>
        </p:txBody>
      </p:sp>
      <p:sp>
        <p:nvSpPr>
          <p:cNvPr id="5123" name="Content Placeholder 2"/>
          <p:cNvSpPr>
            <a:spLocks noGrp="1"/>
          </p:cNvSpPr>
          <p:nvPr>
            <p:ph idx="1"/>
          </p:nvPr>
        </p:nvSpPr>
        <p:spPr/>
        <p:txBody>
          <a:bodyPr/>
          <a:lstStyle/>
          <a:p>
            <a:pPr eaLnBrk="1" hangingPunct="1"/>
            <a:r>
              <a:rPr lang="en-US" smtClean="0"/>
              <a:t>Telephones can be connected with three approaches</a:t>
            </a:r>
          </a:p>
          <a:p>
            <a:pPr lvl="1" eaLnBrk="1" hangingPunct="1"/>
            <a:r>
              <a:rPr lang="en-US" smtClean="0"/>
              <a:t>As a mesh network where every phone is connected to every other phone</a:t>
            </a:r>
          </a:p>
          <a:p>
            <a:pPr lvl="1" eaLnBrk="1" hangingPunct="1"/>
            <a:r>
              <a:rPr lang="en-US" smtClean="0"/>
              <a:t>As a switched network where links are established and removed as needed</a:t>
            </a:r>
          </a:p>
          <a:p>
            <a:pPr lvl="1" eaLnBrk="1" hangingPunct="1"/>
            <a:r>
              <a:rPr lang="en-US" smtClean="0"/>
              <a:t>As a stateless packet based network</a:t>
            </a:r>
          </a:p>
          <a:p>
            <a:r>
              <a:rPr lang="en-US" smtClean="0"/>
              <a:t>Let’s look at how the PSTN developed from its earliest days to today</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42D27A2D-CCC6-4152-AFEA-11F503162D25}"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Transmission</a:t>
            </a:r>
          </a:p>
        </p:txBody>
      </p:sp>
      <p:sp>
        <p:nvSpPr>
          <p:cNvPr id="23555" name="Content Placeholder 2"/>
          <p:cNvSpPr>
            <a:spLocks noGrp="1"/>
          </p:cNvSpPr>
          <p:nvPr>
            <p:ph idx="1"/>
          </p:nvPr>
        </p:nvSpPr>
        <p:spPr/>
        <p:txBody>
          <a:bodyPr/>
          <a:lstStyle/>
          <a:p>
            <a:r>
              <a:rPr lang="en-US" smtClean="0"/>
              <a:t>In addition to the developments in switching the transmission system underwent a course of development as well</a:t>
            </a:r>
          </a:p>
          <a:p>
            <a:r>
              <a:rPr lang="en-US" smtClean="0"/>
              <a:t>The original system was copper wires of various sizes connecting the end users and the telephone office, and then one telephone office to the next all around the world</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F8B5B2B-0911-40E0-9FAA-BB7CC4FC42B4}"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r>
              <a:rPr lang="en-US" smtClean="0"/>
              <a:t>Problems with Packet Switching</a:t>
            </a:r>
          </a:p>
        </p:txBody>
      </p:sp>
      <p:sp>
        <p:nvSpPr>
          <p:cNvPr id="207875" name="Content Placeholder 2"/>
          <p:cNvSpPr>
            <a:spLocks noGrp="1"/>
          </p:cNvSpPr>
          <p:nvPr>
            <p:ph idx="1"/>
          </p:nvPr>
        </p:nvSpPr>
        <p:spPr/>
        <p:txBody>
          <a:bodyPr/>
          <a:lstStyle/>
          <a:p>
            <a:r>
              <a:rPr lang="en-US" smtClean="0"/>
              <a:t>The main problem with a packet switched network is providing QoS</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12B95CA4-91AE-487D-8CB7-D68A588D42A3}" type="slidenum">
              <a:rPr lang="en-US" smtClean="0"/>
              <a:pPr>
                <a:defRPr/>
              </a:pPr>
              <a:t>200</a:t>
            </a:fld>
            <a:endParaRPr 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smtClean="0"/>
              <a:t>Comparison</a:t>
            </a:r>
          </a:p>
        </p:txBody>
      </p:sp>
      <p:sp>
        <p:nvSpPr>
          <p:cNvPr id="208899" name="Content Placeholder 2"/>
          <p:cNvSpPr>
            <a:spLocks noGrp="1"/>
          </p:cNvSpPr>
          <p:nvPr>
            <p:ph idx="1"/>
          </p:nvPr>
        </p:nvSpPr>
        <p:spPr/>
        <p:txBody>
          <a:bodyPr/>
          <a:lstStyle/>
          <a:p>
            <a:r>
              <a:rPr lang="en-US" smtClean="0"/>
              <a:t>Circuit v Packet</a:t>
            </a:r>
          </a:p>
          <a:p>
            <a:r>
              <a:rPr lang="en-US" smtClean="0"/>
              <a:t>Reserved v Statistical</a:t>
            </a:r>
          </a:p>
          <a:p>
            <a:r>
              <a:rPr lang="en-US" smtClean="0"/>
              <a:t>Stateful v Stateless</a:t>
            </a:r>
          </a:p>
          <a:p>
            <a:r>
              <a:rPr lang="en-US" smtClean="0"/>
              <a:t>Homogeneous v Heterogeneous</a:t>
            </a:r>
          </a:p>
          <a:p>
            <a:r>
              <a:rPr lang="en-US" smtClean="0"/>
              <a:t>Specialized v Nonspecialized</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A583D351-06B2-4D65-A5B0-C28D16DF5FBE}" type="slidenum">
              <a:rPr lang="en-US" smtClean="0"/>
              <a:pPr>
                <a:defRPr/>
              </a:pPr>
              <a:t>201</a:t>
            </a:fld>
            <a:endParaRPr 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smtClean="0"/>
              <a:t>Sources</a:t>
            </a:r>
          </a:p>
        </p:txBody>
      </p:sp>
      <p:sp>
        <p:nvSpPr>
          <p:cNvPr id="209923" name="Content Placeholder 2"/>
          <p:cNvSpPr>
            <a:spLocks noGrp="1"/>
          </p:cNvSpPr>
          <p:nvPr>
            <p:ph idx="1"/>
          </p:nvPr>
        </p:nvSpPr>
        <p:spPr/>
        <p:txBody>
          <a:bodyPr/>
          <a:lstStyle/>
          <a:p>
            <a:r>
              <a:rPr lang="en-US" smtClean="0"/>
              <a:t>Some of the description of the PSTN is copied word for word from a chapter on the PSTN in a Cisco Press book on VOIP</a:t>
            </a:r>
          </a:p>
          <a:p>
            <a:r>
              <a:rPr lang="en-US" smtClean="0"/>
              <a:t>Other parts are copied or based on the book Asterisk The Future of Telephony from O’Reilly by Meggelen, Madsen, and Smith</a:t>
            </a:r>
          </a:p>
          <a:p>
            <a:endParaRPr lang="en-US" smtClean="0"/>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BBC582BE-8527-451F-BA6B-E4A35371A373}" type="slidenum">
              <a:rPr lang="en-US" smtClean="0"/>
              <a:pPr>
                <a:defRPr/>
              </a:pPr>
              <a:t>202</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Copper Cabling</a:t>
            </a:r>
          </a:p>
        </p:txBody>
      </p:sp>
      <p:sp>
        <p:nvSpPr>
          <p:cNvPr id="24579" name="Rectangle 3"/>
          <p:cNvSpPr>
            <a:spLocks noGrp="1" noChangeArrowheads="1"/>
          </p:cNvSpPr>
          <p:nvPr>
            <p:ph idx="1"/>
          </p:nvPr>
        </p:nvSpPr>
        <p:spPr/>
        <p:txBody>
          <a:bodyPr/>
          <a:lstStyle/>
          <a:p>
            <a:pPr eaLnBrk="1" hangingPunct="1"/>
            <a:r>
              <a:rPr lang="en-US" smtClean="0"/>
              <a:t>Copper is a flexible, resilient material that is highly conductive of electricity</a:t>
            </a:r>
          </a:p>
          <a:p>
            <a:pPr eaLnBrk="1" hangingPunct="1"/>
            <a:r>
              <a:rPr lang="en-US" smtClean="0"/>
              <a:t>It has excellent transmission characteristics over short-distances</a:t>
            </a:r>
          </a:p>
          <a:p>
            <a:pPr eaLnBrk="1" hangingPunct="1"/>
            <a:r>
              <a:rPr lang="en-US" smtClean="0"/>
              <a:t>Over long distant runs it suffers from attenuation </a:t>
            </a:r>
          </a:p>
        </p:txBody>
      </p:sp>
      <p:sp>
        <p:nvSpPr>
          <p:cNvPr id="32772"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2773"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7593DCC3-8ADA-4834-94EB-F003B264D308}" type="slidenum">
              <a:rPr lang="en-US" smtClean="0">
                <a:latin typeface="Arial" charset="0"/>
              </a:rPr>
              <a:pPr>
                <a:defRPr/>
              </a:pPr>
              <a:t>21</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Transmission</a:t>
            </a:r>
          </a:p>
        </p:txBody>
      </p:sp>
      <p:sp>
        <p:nvSpPr>
          <p:cNvPr id="25603" name="Content Placeholder 2"/>
          <p:cNvSpPr>
            <a:spLocks noGrp="1"/>
          </p:cNvSpPr>
          <p:nvPr>
            <p:ph idx="1"/>
          </p:nvPr>
        </p:nvSpPr>
        <p:spPr/>
        <p:txBody>
          <a:bodyPr/>
          <a:lstStyle/>
          <a:p>
            <a:r>
              <a:rPr lang="en-US" smtClean="0"/>
              <a:t>In order to carry the increasing number of calls outside of local areas the Bell system began to introduce new methods in the 1940s to replace and supplement the copper lines</a:t>
            </a:r>
          </a:p>
          <a:p>
            <a:r>
              <a:rPr lang="en-US" smtClean="0"/>
              <a:t>Copper cables over long distances were replaced by microwave radio links through the AT&amp;T Long Lines system</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4734989-F8BB-4BD5-A10F-75A3F8FA3616}"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AT&amp;T Long Lines Network</a:t>
            </a:r>
          </a:p>
        </p:txBody>
      </p:sp>
      <p:sp>
        <p:nvSpPr>
          <p:cNvPr id="26627" name="Content Placeholder 2"/>
          <p:cNvSpPr>
            <a:spLocks noGrp="1"/>
          </p:cNvSpPr>
          <p:nvPr>
            <p:ph idx="1"/>
          </p:nvPr>
        </p:nvSpPr>
        <p:spPr/>
        <p:txBody>
          <a:bodyPr/>
          <a:lstStyle/>
          <a:p>
            <a:r>
              <a:rPr lang="en-US" smtClean="0"/>
              <a:t>The towers used still exist in some areas</a:t>
            </a:r>
          </a:p>
          <a:p>
            <a:pPr eaLnBrk="1" hangingPunct="1"/>
            <a:r>
              <a:rPr lang="en-US" smtClean="0"/>
              <a:t>You have probably seen the signs of this wireless WAN when traveling down the highway, especially outside of a major city</a:t>
            </a:r>
          </a:p>
          <a:p>
            <a:pPr eaLnBrk="1" hangingPunct="1"/>
            <a:r>
              <a:rPr lang="en-US" smtClean="0"/>
              <a:t>The sign to look for to identify the remains of this network is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FC64167E-D68B-42EE-806B-F21614822AF1}"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AT&amp;T Long Lines Network</a:t>
            </a:r>
          </a:p>
        </p:txBody>
      </p:sp>
      <p:pic>
        <p:nvPicPr>
          <p:cNvPr id="27651" name="Picture 4" descr="ATTWirelessWANTow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9088" y="1423988"/>
            <a:ext cx="5983287" cy="4551362"/>
          </a:xfrm>
        </p:spPr>
      </p:pic>
      <p:sp>
        <p:nvSpPr>
          <p:cNvPr id="8196" name="Slide Number Placeholder 5"/>
          <p:cNvSpPr>
            <a:spLocks noGrp="1"/>
          </p:cNvSpPr>
          <p:nvPr>
            <p:ph type="sldNum" sz="quarter" idx="12"/>
          </p:nvPr>
        </p:nvSpPr>
        <p:spPr/>
        <p:txBody>
          <a:bodyPr/>
          <a:lstStyle/>
          <a:p>
            <a:pPr>
              <a:defRPr/>
            </a:pPr>
            <a:fld id="{63053F76-17FD-4A47-82DB-FB630921E106}" type="slidenum">
              <a:rPr lang="en-US" smtClean="0"/>
              <a:pPr>
                <a:defRPr/>
              </a:pPr>
              <a:t>24</a:t>
            </a:fld>
            <a:endParaRPr lang="en-US" dirty="0" smtClean="0"/>
          </a:p>
        </p:txBody>
      </p:sp>
      <p:sp>
        <p:nvSpPr>
          <p:cNvPr id="8197" name="Footer Placeholder 5"/>
          <p:cNvSpPr>
            <a:spLocks noGrp="1"/>
          </p:cNvSpPr>
          <p:nvPr>
            <p:ph type="ftr" sz="quarter" idx="11"/>
          </p:nvPr>
        </p:nvSpPr>
        <p:spPr/>
        <p:txBody>
          <a:bodyPr/>
          <a:lstStyle/>
          <a:p>
            <a:pPr>
              <a:defRPr/>
            </a:pPr>
            <a:r>
              <a:rPr lang="en-US" dirty="0" smtClean="0"/>
              <a:t>Copyright 2005-2008 Kenneth M. Chipps Ph.D. www.chipps.com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AT&amp;T Long Lines Network</a:t>
            </a:r>
          </a:p>
        </p:txBody>
      </p:sp>
      <p:sp>
        <p:nvSpPr>
          <p:cNvPr id="28675" name="Rectangle 3"/>
          <p:cNvSpPr>
            <a:spLocks noGrp="1" noChangeArrowheads="1"/>
          </p:cNvSpPr>
          <p:nvPr>
            <p:ph idx="1"/>
          </p:nvPr>
        </p:nvSpPr>
        <p:spPr/>
        <p:txBody>
          <a:bodyPr/>
          <a:lstStyle/>
          <a:p>
            <a:pPr eaLnBrk="1" hangingPunct="1"/>
            <a:r>
              <a:rPr lang="en-US" smtClean="0"/>
              <a:t>AT&amp;T used these towers from 1947 to the late 1990’s</a:t>
            </a:r>
          </a:p>
          <a:p>
            <a:pPr eaLnBrk="1" hangingPunct="1"/>
            <a:r>
              <a:rPr lang="en-US" smtClean="0"/>
              <a:t>This was the long distance network you used whenever you called someone in another city</a:t>
            </a:r>
          </a:p>
          <a:p>
            <a:pPr eaLnBrk="1" hangingPunct="1"/>
            <a:r>
              <a:rPr lang="en-US" smtClean="0"/>
              <a:t>It connected the central offices throughout the country to each other, and to other provider’s networks</a:t>
            </a:r>
          </a:p>
        </p:txBody>
      </p:sp>
      <p:sp>
        <p:nvSpPr>
          <p:cNvPr id="9220" name="Slide Number Placeholder 5"/>
          <p:cNvSpPr>
            <a:spLocks noGrp="1"/>
          </p:cNvSpPr>
          <p:nvPr>
            <p:ph type="sldNum" sz="quarter" idx="12"/>
          </p:nvPr>
        </p:nvSpPr>
        <p:spPr/>
        <p:txBody>
          <a:bodyPr/>
          <a:lstStyle/>
          <a:p>
            <a:pPr>
              <a:defRPr/>
            </a:pPr>
            <a:fld id="{3D1D7078-E5F8-4D10-AE2A-A812C93CD526}" type="slidenum">
              <a:rPr lang="en-US" smtClean="0"/>
              <a:pPr>
                <a:defRPr/>
              </a:pPr>
              <a:t>25</a:t>
            </a:fld>
            <a:endParaRPr lang="en-US" dirty="0" smtClean="0"/>
          </a:p>
        </p:txBody>
      </p:sp>
      <p:sp>
        <p:nvSpPr>
          <p:cNvPr id="9221" name="Footer Placeholder 4"/>
          <p:cNvSpPr>
            <a:spLocks noGrp="1"/>
          </p:cNvSpPr>
          <p:nvPr>
            <p:ph type="ftr" sz="quarter" idx="11"/>
          </p:nvPr>
        </p:nvSpPr>
        <p:spPr/>
        <p:txBody>
          <a:bodyPr/>
          <a:lstStyle/>
          <a:p>
            <a:pPr>
              <a:defRPr/>
            </a:pPr>
            <a:r>
              <a:rPr lang="en-US" dirty="0" smtClean="0"/>
              <a:t>Copyright 2005-2008 Kenneth M. Chipps Ph.D. www.chipps.com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AT&amp;T Long Lines Network</a:t>
            </a:r>
          </a:p>
        </p:txBody>
      </p:sp>
      <p:sp>
        <p:nvSpPr>
          <p:cNvPr id="29699" name="Content Placeholder 2"/>
          <p:cNvSpPr>
            <a:spLocks noGrp="1"/>
          </p:cNvSpPr>
          <p:nvPr>
            <p:ph idx="1"/>
          </p:nvPr>
        </p:nvSpPr>
        <p:spPr/>
        <p:txBody>
          <a:bodyPr/>
          <a:lstStyle/>
          <a:p>
            <a:pPr eaLnBrk="1" hangingPunct="1"/>
            <a:r>
              <a:rPr lang="en-US" smtClean="0"/>
              <a:t>This network used microwave radio frequency links</a:t>
            </a:r>
          </a:p>
          <a:p>
            <a:pPr eaLnBrk="1" hangingPunct="1"/>
            <a:r>
              <a:rPr lang="en-US" smtClean="0"/>
              <a:t>Each link went from tower to tower</a:t>
            </a:r>
          </a:p>
        </p:txBody>
      </p:sp>
      <p:sp>
        <p:nvSpPr>
          <p:cNvPr id="4" name="Footer Placeholder 3"/>
          <p:cNvSpPr>
            <a:spLocks noGrp="1"/>
          </p:cNvSpPr>
          <p:nvPr>
            <p:ph type="ftr" sz="quarter" idx="11"/>
          </p:nvPr>
        </p:nvSpPr>
        <p:spPr/>
        <p:txBody>
          <a:bodyPr/>
          <a:lstStyle/>
          <a:p>
            <a:pPr>
              <a:defRPr/>
            </a:pPr>
            <a:r>
              <a:rPr lang="en-US" dirty="0" smtClean="0"/>
              <a:t>Copyright 2005-2008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AF10A7B0-D87E-4467-B80B-749BF55E8FF2}" type="slidenum">
              <a:rPr lang="en-US" smtClean="0"/>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Fiber Optic Cabling</a:t>
            </a:r>
          </a:p>
        </p:txBody>
      </p:sp>
      <p:sp>
        <p:nvSpPr>
          <p:cNvPr id="30723" name="Rectangle 3"/>
          <p:cNvSpPr>
            <a:spLocks noGrp="1" noChangeArrowheads="1"/>
          </p:cNvSpPr>
          <p:nvPr>
            <p:ph idx="1"/>
          </p:nvPr>
        </p:nvSpPr>
        <p:spPr/>
        <p:txBody>
          <a:bodyPr/>
          <a:lstStyle/>
          <a:p>
            <a:pPr eaLnBrk="1" hangingPunct="1"/>
            <a:r>
              <a:rPr lang="en-US" smtClean="0"/>
              <a:t>In the 1960s the copper analog transmission system was switched to a digital fiber optic cable based system</a:t>
            </a:r>
          </a:p>
          <a:p>
            <a:pPr eaLnBrk="1" hangingPunct="1"/>
            <a:r>
              <a:rPr lang="en-US" smtClean="0"/>
              <a:t>Switching the light source on and off or changing intensity allows you to transmit a digital bit stream over the fiber</a:t>
            </a:r>
          </a:p>
        </p:txBody>
      </p:sp>
      <p:sp>
        <p:nvSpPr>
          <p:cNvPr id="33796"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379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A7DD0032-5EF8-4C13-909A-5596A6204F3E}" type="slidenum">
              <a:rPr lang="en-US" smtClean="0">
                <a:latin typeface="Arial" charset="0"/>
              </a:rPr>
              <a:pPr>
                <a:defRPr/>
              </a:pPr>
              <a:t>27</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Fiber Optic Cabling</a:t>
            </a:r>
          </a:p>
        </p:txBody>
      </p:sp>
      <p:sp>
        <p:nvSpPr>
          <p:cNvPr id="31747" name="Content Placeholder 2"/>
          <p:cNvSpPr>
            <a:spLocks noGrp="1"/>
          </p:cNvSpPr>
          <p:nvPr>
            <p:ph idx="1"/>
          </p:nvPr>
        </p:nvSpPr>
        <p:spPr/>
        <p:txBody>
          <a:bodyPr/>
          <a:lstStyle/>
          <a:p>
            <a:pPr eaLnBrk="1" hangingPunct="1"/>
            <a:r>
              <a:rPr lang="en-US" smtClean="0"/>
              <a:t>Fiber optic cabling is a good choice for longer runs because of its lower attenuation characteristics</a:t>
            </a:r>
          </a:p>
          <a:p>
            <a:r>
              <a:rPr lang="en-US" smtClean="0"/>
              <a:t>Between the mid 1980s and the early 1990s the entire long distance network became an all digital, fiber optic cable based network with the radio links going away and all but the last mile being fiber optic cabling</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27B58FDF-251B-434B-B75A-713AE54BF9C9}"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Circuits</a:t>
            </a:r>
          </a:p>
        </p:txBody>
      </p:sp>
      <p:sp>
        <p:nvSpPr>
          <p:cNvPr id="32771" name="Content Placeholder 2"/>
          <p:cNvSpPr>
            <a:spLocks noGrp="1"/>
          </p:cNvSpPr>
          <p:nvPr>
            <p:ph idx="1"/>
          </p:nvPr>
        </p:nvSpPr>
        <p:spPr/>
        <p:txBody>
          <a:bodyPr/>
          <a:lstStyle/>
          <a:p>
            <a:r>
              <a:rPr lang="en-US" smtClean="0"/>
              <a:t>Over these transmission lines circuits of various types carried the traffic</a:t>
            </a:r>
          </a:p>
          <a:p>
            <a:r>
              <a:rPr lang="en-US" smtClean="0"/>
              <a:t>The most common voice circuit is the PRI – Primary Rate Interface version of a T1 line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BE92A61-3BB1-4AB2-B4A2-B1C49B009785}" type="slidenum">
              <a:rPr lang="en-US" smtClean="0"/>
              <a:pPr>
                <a:defRPr/>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Mesh</a:t>
            </a:r>
          </a:p>
        </p:txBody>
      </p:sp>
      <p:sp>
        <p:nvSpPr>
          <p:cNvPr id="6147" name="Content Placeholder 2"/>
          <p:cNvSpPr>
            <a:spLocks noGrp="1"/>
          </p:cNvSpPr>
          <p:nvPr>
            <p:ph idx="1"/>
          </p:nvPr>
        </p:nvSpPr>
        <p:spPr/>
        <p:txBody>
          <a:bodyPr/>
          <a:lstStyle/>
          <a:p>
            <a:r>
              <a:rPr lang="en-US" smtClean="0"/>
              <a:t>In the beginning around 1877 each site that wanted to talk to another site had to be connected to it with dedicated wires</a:t>
            </a:r>
          </a:p>
          <a:p>
            <a:r>
              <a:rPr lang="en-US" smtClean="0"/>
              <a:t>This is a mesh network layout</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D6877302-FE22-483D-825C-F15EF646D04D}"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Circuits</a:t>
            </a:r>
          </a:p>
        </p:txBody>
      </p:sp>
      <p:sp>
        <p:nvSpPr>
          <p:cNvPr id="33795" name="Content Placeholder 2"/>
          <p:cNvSpPr>
            <a:spLocks noGrp="1"/>
          </p:cNvSpPr>
          <p:nvPr>
            <p:ph idx="1"/>
          </p:nvPr>
        </p:nvSpPr>
        <p:spPr/>
        <p:txBody>
          <a:bodyPr/>
          <a:lstStyle/>
          <a:p>
            <a:r>
              <a:rPr lang="en-US" smtClean="0"/>
              <a:t>A PRI circuit is a digital signal carried across 23 digitally encoded voice channels, called DS0s, to be carried across a T1 circuit between the central office and an enterprise PBX</a:t>
            </a:r>
          </a:p>
          <a:p>
            <a:pPr eaLnBrk="1" hangingPunct="1"/>
            <a:r>
              <a:rPr lang="en-US" smtClean="0"/>
              <a:t>The 24th channel is the carrier channel or the signaling channel</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D97DB66-AEC7-413F-9D0E-2CB5CE5EEAB1}"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Circuits</a:t>
            </a:r>
          </a:p>
        </p:txBody>
      </p:sp>
      <p:sp>
        <p:nvSpPr>
          <p:cNvPr id="34819" name="Rectangle 3"/>
          <p:cNvSpPr>
            <a:spLocks noGrp="1" noChangeArrowheads="1"/>
          </p:cNvSpPr>
          <p:nvPr>
            <p:ph idx="1"/>
          </p:nvPr>
        </p:nvSpPr>
        <p:spPr/>
        <p:txBody>
          <a:bodyPr/>
          <a:lstStyle/>
          <a:p>
            <a:pPr eaLnBrk="1" hangingPunct="1"/>
            <a:r>
              <a:rPr lang="en-US" smtClean="0"/>
              <a:t>The basic PRI circuit is grouped with others to create larger circuits</a:t>
            </a:r>
          </a:p>
          <a:p>
            <a:pPr eaLnBrk="1" hangingPunct="1"/>
            <a:r>
              <a:rPr lang="en-US" smtClean="0"/>
              <a:t>SONET - Synchronous optical network STS-1s and DS3 - 44.736 Mbps also called T3 lines carry several T1s providing high-bandwidth-signaling pathways between switches on the PSTN</a:t>
            </a:r>
          </a:p>
        </p:txBody>
      </p:sp>
      <p:sp>
        <p:nvSpPr>
          <p:cNvPr id="18436"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843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8122D800-B3C5-4792-B5C6-9B1A2BFB9651}" type="slidenum">
              <a:rPr lang="en-US" smtClean="0">
                <a:latin typeface="Arial" charset="0"/>
              </a:rPr>
              <a:pPr>
                <a:defRPr/>
              </a:pPr>
              <a:t>31</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Circuits</a:t>
            </a:r>
          </a:p>
        </p:txBody>
      </p:sp>
      <p:sp>
        <p:nvSpPr>
          <p:cNvPr id="35843" name="Content Placeholder 2"/>
          <p:cNvSpPr>
            <a:spLocks noGrp="1"/>
          </p:cNvSpPr>
          <p:nvPr>
            <p:ph idx="1"/>
          </p:nvPr>
        </p:nvSpPr>
        <p:spPr/>
        <p:txBody>
          <a:bodyPr/>
          <a:lstStyle/>
          <a:p>
            <a:r>
              <a:rPr lang="en-US" smtClean="0"/>
              <a:t>The transmission system circuit hierarchy looks like this</a:t>
            </a:r>
          </a:p>
          <a:p>
            <a:pPr lvl="1"/>
            <a:r>
              <a:rPr lang="en-US" smtClean="0"/>
              <a:t>T1/E1</a:t>
            </a:r>
          </a:p>
          <a:p>
            <a:pPr lvl="2"/>
            <a:r>
              <a:rPr lang="en-US" smtClean="0"/>
              <a:t>T1 is a 1.544-Mbps digital transmission link normally used in North America and Japan</a:t>
            </a:r>
          </a:p>
          <a:p>
            <a:pPr lvl="2"/>
            <a:r>
              <a:rPr lang="en-US" smtClean="0"/>
              <a:t>E1 is a 2.048-Mbps digital transmission link normally used in Europe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E8AD1F1-C2BA-4E5B-BED0-DDA13A3B3E19}" type="slidenum">
              <a:rPr lang="en-US" smtClean="0"/>
              <a:pPr>
                <a:defRPr/>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Circuits</a:t>
            </a:r>
          </a:p>
        </p:txBody>
      </p:sp>
      <p:sp>
        <p:nvSpPr>
          <p:cNvPr id="36867" name="Content Placeholder 2"/>
          <p:cNvSpPr>
            <a:spLocks noGrp="1"/>
          </p:cNvSpPr>
          <p:nvPr>
            <p:ph idx="1"/>
          </p:nvPr>
        </p:nvSpPr>
        <p:spPr/>
        <p:txBody>
          <a:bodyPr/>
          <a:lstStyle/>
          <a:p>
            <a:pPr lvl="1"/>
            <a:r>
              <a:rPr lang="fr-FR" smtClean="0"/>
              <a:t>T3/E3, T4 over coaxial cable</a:t>
            </a:r>
          </a:p>
          <a:p>
            <a:pPr lvl="2"/>
            <a:r>
              <a:rPr lang="en-US" smtClean="0"/>
              <a:t>T3 carries 28 T1s or 672 64-kbps connections and is 44.736 Mbps</a:t>
            </a:r>
          </a:p>
          <a:p>
            <a:pPr lvl="2"/>
            <a:r>
              <a:rPr lang="en-US" smtClean="0"/>
              <a:t>E3 carries 16 E1s or 512 64-kbps connections and is 34.368 Mbps</a:t>
            </a:r>
          </a:p>
          <a:p>
            <a:pPr lvl="1"/>
            <a:r>
              <a:rPr lang="en-US" smtClean="0"/>
              <a:t>T4 handles 168 T1 circuits or 4032 4-kbps connections and is 274.176 Mbps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53535D71-4B45-4CFA-B29D-3049F6D2206C}"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Circuits</a:t>
            </a:r>
          </a:p>
        </p:txBody>
      </p:sp>
      <p:sp>
        <p:nvSpPr>
          <p:cNvPr id="37891" name="Content Placeholder 2"/>
          <p:cNvSpPr>
            <a:spLocks noGrp="1"/>
          </p:cNvSpPr>
          <p:nvPr>
            <p:ph idx="1"/>
          </p:nvPr>
        </p:nvSpPr>
        <p:spPr/>
        <p:txBody>
          <a:bodyPr/>
          <a:lstStyle/>
          <a:p>
            <a:pPr lvl="1"/>
            <a:r>
              <a:rPr lang="en-US" smtClean="0"/>
              <a:t>SONET is normally deployed in OC-3, OC-12, and OC-48 rates, which are 155.52 Mbps, 622.08 Mbps, and 2.488 Gbps, respectively</a:t>
            </a:r>
          </a:p>
          <a:p>
            <a:pPr lvl="2" eaLnBrk="1" hangingPunct="1"/>
            <a:r>
              <a:rPr lang="en-US" smtClean="0"/>
              <a:t>OC-1 = 51.85 Mbps</a:t>
            </a:r>
          </a:p>
          <a:p>
            <a:pPr lvl="2" eaLnBrk="1" hangingPunct="1"/>
            <a:r>
              <a:rPr lang="en-US" smtClean="0"/>
              <a:t>OC-3 = 155.52 Mbps</a:t>
            </a:r>
          </a:p>
          <a:p>
            <a:pPr lvl="2" eaLnBrk="1" hangingPunct="1"/>
            <a:r>
              <a:rPr lang="en-US" smtClean="0"/>
              <a:t>OC-12 = 622.08 Mbps</a:t>
            </a:r>
          </a:p>
          <a:p>
            <a:pPr lvl="2" eaLnBrk="1" hangingPunct="1"/>
            <a:r>
              <a:rPr lang="en-US" smtClean="0"/>
              <a:t>OC-24 = 1.244 Gbps</a:t>
            </a:r>
          </a:p>
          <a:p>
            <a:pPr lvl="2" eaLnBrk="1" hangingPunct="1"/>
            <a:r>
              <a:rPr lang="en-US" smtClean="0"/>
              <a:t>OC-48 = 2.488 Gbps</a:t>
            </a:r>
          </a:p>
          <a:p>
            <a:pPr lvl="2" eaLnBrk="1" hangingPunct="1"/>
            <a:r>
              <a:rPr lang="en-US" smtClean="0"/>
              <a:t>OC-192 = 9.952 Gbps</a:t>
            </a:r>
          </a:p>
          <a:p>
            <a:pPr lvl="2" eaLnBrk="1" hangingPunct="1"/>
            <a:r>
              <a:rPr lang="en-US" smtClean="0"/>
              <a:t>OC-255 = 13.21 Gbps </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4D67BB9-E3B2-4A3E-9701-76601FB20450}" type="slidenum">
              <a:rPr lang="en-US" smtClean="0"/>
              <a:pPr>
                <a:defRPr/>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Circuit</a:t>
            </a:r>
          </a:p>
        </p:txBody>
      </p:sp>
      <p:sp>
        <p:nvSpPr>
          <p:cNvPr id="38915" name="Rectangle 3"/>
          <p:cNvSpPr>
            <a:spLocks noGrp="1" noChangeArrowheads="1"/>
          </p:cNvSpPr>
          <p:nvPr>
            <p:ph idx="1"/>
          </p:nvPr>
        </p:nvSpPr>
        <p:spPr/>
        <p:txBody>
          <a:bodyPr/>
          <a:lstStyle/>
          <a:p>
            <a:pPr eaLnBrk="1" hangingPunct="1"/>
            <a:r>
              <a:rPr lang="en-US" smtClean="0"/>
              <a:t>Another circuit that has been used for voice calls is an ISDN BRI circuit</a:t>
            </a:r>
          </a:p>
          <a:p>
            <a:pPr eaLnBrk="1" hangingPunct="1"/>
            <a:r>
              <a:rPr lang="en-US" smtClean="0"/>
              <a:t>It uses two channels of voice called B channels, each using 64 kbps of bandwidth, while the third channel called the D channel uses 16 kbps for call signaling</a:t>
            </a:r>
          </a:p>
        </p:txBody>
      </p:sp>
      <p:sp>
        <p:nvSpPr>
          <p:cNvPr id="30724"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0725"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632BA3CA-1AA6-484C-BF2A-B949BEF52CBE}" type="slidenum">
              <a:rPr lang="en-US" smtClean="0">
                <a:latin typeface="Arial" charset="0"/>
              </a:rPr>
              <a:pPr>
                <a:defRPr/>
              </a:pPr>
              <a:t>35</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Channel Banks </a:t>
            </a:r>
          </a:p>
        </p:txBody>
      </p:sp>
      <p:sp>
        <p:nvSpPr>
          <p:cNvPr id="39939" name="Rectangle 3"/>
          <p:cNvSpPr>
            <a:spLocks noGrp="1" noChangeArrowheads="1"/>
          </p:cNvSpPr>
          <p:nvPr>
            <p:ph idx="1"/>
          </p:nvPr>
        </p:nvSpPr>
        <p:spPr/>
        <p:txBody>
          <a:bodyPr/>
          <a:lstStyle/>
          <a:p>
            <a:pPr eaLnBrk="1" hangingPunct="1"/>
            <a:r>
              <a:rPr lang="en-US" smtClean="0"/>
              <a:t>A channel bank is used to multiplex, that is combine, separate digital voice signals into a single T1 circuit and demux or split it back into its individual signals again at the other end</a:t>
            </a:r>
          </a:p>
          <a:p>
            <a:pPr eaLnBrk="1" hangingPunct="1"/>
            <a:r>
              <a:rPr lang="en-US" smtClean="0"/>
              <a:t>A channel bank combines up to 24 separate phone lines into a single digital link</a:t>
            </a:r>
          </a:p>
        </p:txBody>
      </p:sp>
      <p:sp>
        <p:nvSpPr>
          <p:cNvPr id="2970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970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76EF803-D8AE-4521-8523-D46D05C34C15}" type="slidenum">
              <a:rPr lang="en-US" smtClean="0">
                <a:latin typeface="Arial" charset="0"/>
              </a:rPr>
              <a:pPr>
                <a:defRPr/>
              </a:pPr>
              <a:t>36</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Channel Banks</a:t>
            </a:r>
          </a:p>
        </p:txBody>
      </p:sp>
      <p:sp>
        <p:nvSpPr>
          <p:cNvPr id="40963" name="Content Placeholder 2"/>
          <p:cNvSpPr>
            <a:spLocks noGrp="1"/>
          </p:cNvSpPr>
          <p:nvPr>
            <p:ph idx="1"/>
          </p:nvPr>
        </p:nvSpPr>
        <p:spPr/>
        <p:txBody>
          <a:bodyPr/>
          <a:lstStyle/>
          <a:p>
            <a:pPr eaLnBrk="1" hangingPunct="1"/>
            <a:r>
              <a:rPr lang="en-US" smtClean="0"/>
              <a:t>One purpose of a channel bank might be connecting a group of digital phones to a PBX through that PBX's T1 interface </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B81DE50-A61F-4315-8B09-2236F9BE8E17}"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The Network</a:t>
            </a:r>
          </a:p>
        </p:txBody>
      </p:sp>
      <p:sp>
        <p:nvSpPr>
          <p:cNvPr id="41987" name="Content Placeholder 2"/>
          <p:cNvSpPr>
            <a:spLocks noGrp="1"/>
          </p:cNvSpPr>
          <p:nvPr>
            <p:ph idx="1"/>
          </p:nvPr>
        </p:nvSpPr>
        <p:spPr/>
        <p:txBody>
          <a:bodyPr/>
          <a:lstStyle/>
          <a:p>
            <a:r>
              <a:rPr lang="en-US" smtClean="0"/>
              <a:t>All of these transmission lines and circuits are laid out in a network where they are used to connect the end user to the various offices of the phone company so as to enable communication around the world</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DF92C5B8-B2C6-4CF6-8BB3-DEB71BFF9E3A}" type="slidenum">
              <a:rPr lang="en-US" smtClean="0"/>
              <a:pPr>
                <a:defRPr/>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The Network</a:t>
            </a:r>
          </a:p>
        </p:txBody>
      </p:sp>
      <p:sp>
        <p:nvSpPr>
          <p:cNvPr id="43011" name="Content Placeholder 2"/>
          <p:cNvSpPr>
            <a:spLocks noGrp="1"/>
          </p:cNvSpPr>
          <p:nvPr>
            <p:ph idx="1"/>
          </p:nvPr>
        </p:nvSpPr>
        <p:spPr/>
        <p:txBody>
          <a:bodyPr/>
          <a:lstStyle/>
          <a:p>
            <a:r>
              <a:rPr lang="en-US" smtClean="0"/>
              <a:t>This network consists of</a:t>
            </a:r>
          </a:p>
          <a:p>
            <a:pPr lvl="1"/>
            <a:r>
              <a:rPr lang="en-US" smtClean="0"/>
              <a:t>From the customer site to the nearest central office</a:t>
            </a:r>
          </a:p>
          <a:p>
            <a:pPr lvl="1"/>
            <a:r>
              <a:rPr lang="en-US" smtClean="0"/>
              <a:t>From the central office to a higher level office</a:t>
            </a:r>
          </a:p>
          <a:p>
            <a:pPr lvl="1"/>
            <a:r>
              <a:rPr lang="en-US" smtClean="0"/>
              <a:t>Across the PSTN</a:t>
            </a:r>
          </a:p>
          <a:p>
            <a:pPr lvl="1"/>
            <a:r>
              <a:rPr lang="en-US" smtClean="0"/>
              <a:t>From the higher level office to the central office</a:t>
            </a:r>
          </a:p>
          <a:p>
            <a:pPr lvl="1"/>
            <a:r>
              <a:rPr lang="en-US" smtClean="0"/>
              <a:t>From the central office to the customer site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ABC1C6AE-5E2B-4039-AFEB-830D48D13F17}" type="slidenum">
              <a:rPr lang="en-US" smtClean="0"/>
              <a:pPr>
                <a:defRPr/>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Mesh</a:t>
            </a:r>
          </a:p>
        </p:txBody>
      </p:sp>
      <p:sp>
        <p:nvSpPr>
          <p:cNvPr id="7171"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BADC7065-70E6-41C3-B917-3C8CB9F72EB6}" type="slidenum">
              <a:rPr lang="en-US" smtClean="0"/>
              <a:pPr>
                <a:defRPr/>
              </a:pPr>
              <a:t>4</a:t>
            </a:fld>
            <a:endParaRPr lang="en-US" dirty="0"/>
          </a:p>
        </p:txBody>
      </p:sp>
      <p:pic>
        <p:nvPicPr>
          <p:cNvPr id="7174" name="Picture 2"/>
          <p:cNvPicPr>
            <a:picLocks noChangeAspect="1" noChangeArrowheads="1"/>
          </p:cNvPicPr>
          <p:nvPr/>
        </p:nvPicPr>
        <p:blipFill>
          <a:blip r:embed="rId2">
            <a:extLst>
              <a:ext uri="{28A0092B-C50C-407E-A947-70E740481C1C}">
                <a14:useLocalDpi xmlns:a14="http://schemas.microsoft.com/office/drawing/2010/main" val="0"/>
              </a:ext>
            </a:extLst>
          </a:blip>
          <a:srcRect l="27031" t="33072" r="30000" b="8621"/>
          <a:stretch>
            <a:fillRect/>
          </a:stretch>
        </p:blipFill>
        <p:spPr bwMode="auto">
          <a:xfrm>
            <a:off x="1219200" y="1600200"/>
            <a:ext cx="6653213"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The Network</a:t>
            </a:r>
          </a:p>
        </p:txBody>
      </p:sp>
      <p:sp>
        <p:nvSpPr>
          <p:cNvPr id="44035" name="Rectangle 3"/>
          <p:cNvSpPr>
            <a:spLocks noGrp="1" noChangeArrowheads="1"/>
          </p:cNvSpPr>
          <p:nvPr>
            <p:ph idx="1"/>
          </p:nvPr>
        </p:nvSpPr>
        <p:spPr/>
        <p:txBody>
          <a:bodyPr/>
          <a:lstStyle/>
          <a:p>
            <a:pPr eaLnBrk="1" hangingPunct="1"/>
            <a:r>
              <a:rPr lang="en-US" smtClean="0"/>
              <a:t>For connections from the central office to a residence customer an analog phone line is used</a:t>
            </a:r>
          </a:p>
          <a:p>
            <a:pPr lvl="1" eaLnBrk="1" hangingPunct="1"/>
            <a:r>
              <a:rPr lang="en-US" smtClean="0"/>
              <a:t>There is usually only one conversation on each one of these</a:t>
            </a:r>
          </a:p>
          <a:p>
            <a:pPr eaLnBrk="1" hangingPunct="1"/>
            <a:r>
              <a:rPr lang="en-US" smtClean="0"/>
              <a:t>For connections from the central office to a business a PBX trunk is used</a:t>
            </a:r>
          </a:p>
          <a:p>
            <a:pPr lvl="1" eaLnBrk="1" hangingPunct="1"/>
            <a:r>
              <a:rPr lang="en-US" smtClean="0"/>
              <a:t>Usually several simultaneous conversations can be carried on these</a:t>
            </a:r>
          </a:p>
        </p:txBody>
      </p:sp>
      <p:sp>
        <p:nvSpPr>
          <p:cNvPr id="20484"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20485"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F20CD4F-EAD7-40D8-9728-B700C7DE6F7A}" type="slidenum">
              <a:rPr lang="en-US" smtClean="0">
                <a:latin typeface="Arial" charset="0"/>
              </a:rPr>
              <a:pPr>
                <a:defRPr/>
              </a:pPr>
              <a:t>40</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The Network</a:t>
            </a:r>
          </a:p>
        </p:txBody>
      </p:sp>
      <p:sp>
        <p:nvSpPr>
          <p:cNvPr id="45059" name="Content Placeholder 2"/>
          <p:cNvSpPr>
            <a:spLocks noGrp="1"/>
          </p:cNvSpPr>
          <p:nvPr>
            <p:ph idx="1"/>
          </p:nvPr>
        </p:nvSpPr>
        <p:spPr/>
        <p:txBody>
          <a:bodyPr/>
          <a:lstStyle/>
          <a:p>
            <a:pPr eaLnBrk="1" hangingPunct="1"/>
            <a:r>
              <a:rPr lang="en-US" smtClean="0"/>
              <a:t>Connections between PBXs at a customer site are trunks</a:t>
            </a:r>
          </a:p>
          <a:p>
            <a:pPr eaLnBrk="1" hangingPunct="1"/>
            <a:r>
              <a:rPr lang="en-US" smtClean="0"/>
              <a:t>Connections between central office switches are trunks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449CD16-9B0D-4CA5-919C-085070E27C29}"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The Network</a:t>
            </a:r>
          </a:p>
        </p:txBody>
      </p:sp>
      <p:sp>
        <p:nvSpPr>
          <p:cNvPr id="46083" name="Content Placeholder 2"/>
          <p:cNvSpPr>
            <a:spLocks noGrp="1"/>
          </p:cNvSpPr>
          <p:nvPr>
            <p:ph idx="1"/>
          </p:nvPr>
        </p:nvSpPr>
        <p:spPr/>
        <p:txBody>
          <a:bodyPr/>
          <a:lstStyle/>
          <a:p>
            <a:r>
              <a:rPr lang="en-US" smtClean="0"/>
              <a:t>The telephone infrastructure starts with a simple pair of copper wires running to your home</a:t>
            </a:r>
          </a:p>
          <a:p>
            <a:r>
              <a:rPr lang="en-US" smtClean="0"/>
              <a:t>This physical cabling is known as a local loop</a:t>
            </a:r>
          </a:p>
          <a:p>
            <a:r>
              <a:rPr lang="en-US" smtClean="0"/>
              <a:t>The local loop physically connects the end user telephone to the central office switch also known as a Class 5 switch or end office switch</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718F882F-054A-423C-B0C4-9ECC4DF9A86D}" type="slidenum">
              <a:rPr lang="en-US" smtClean="0"/>
              <a:pPr>
                <a:defRPr/>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The Network</a:t>
            </a:r>
          </a:p>
        </p:txBody>
      </p:sp>
      <p:sp>
        <p:nvSpPr>
          <p:cNvPr id="47107" name="Content Placeholder 2"/>
          <p:cNvSpPr>
            <a:spLocks noGrp="1"/>
          </p:cNvSpPr>
          <p:nvPr>
            <p:ph idx="1"/>
          </p:nvPr>
        </p:nvSpPr>
        <p:spPr/>
        <p:txBody>
          <a:bodyPr/>
          <a:lstStyle/>
          <a:p>
            <a:r>
              <a:rPr lang="en-US" smtClean="0"/>
              <a:t>The communication path between several central office switches is known as a trunk</a:t>
            </a:r>
          </a:p>
          <a:p>
            <a:r>
              <a:rPr lang="en-US" smtClean="0"/>
              <a:t>Just as it is not cost-effective to place a physical wire between your house and every other house you want to call, it is also not cost-effective to place a physical wire between every central office switch</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2ACEF9CE-CBE8-4186-9728-44A532A20C1F}" type="slidenum">
              <a:rPr lang="en-US" smtClean="0"/>
              <a:pPr>
                <a:defRPr/>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The Network</a:t>
            </a:r>
          </a:p>
        </p:txBody>
      </p:sp>
      <p:sp>
        <p:nvSpPr>
          <p:cNvPr id="48131" name="Content Placeholder 2"/>
          <p:cNvSpPr>
            <a:spLocks noGrp="1"/>
          </p:cNvSpPr>
          <p:nvPr>
            <p:ph idx="1"/>
          </p:nvPr>
        </p:nvSpPr>
        <p:spPr/>
        <p:txBody>
          <a:bodyPr/>
          <a:lstStyle/>
          <a:p>
            <a:r>
              <a:rPr lang="en-US" smtClean="0"/>
              <a:t>End office switches or central office switches interconnect through trunks to tandem switches also referred to as Class 4 switches</a:t>
            </a:r>
          </a:p>
          <a:p>
            <a:r>
              <a:rPr lang="en-US" smtClean="0"/>
              <a:t>Higher layer tandem switches connect local tandem switches</a:t>
            </a:r>
          </a:p>
          <a:p>
            <a:r>
              <a:rPr lang="en-US" smtClean="0"/>
              <a:t>For example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402F7E1-EF1E-4A05-89ED-02E84632480B}" type="slidenum">
              <a:rPr lang="en-US" smtClean="0"/>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The Network</a:t>
            </a:r>
          </a:p>
        </p:txBody>
      </p:sp>
      <p:sp>
        <p:nvSpPr>
          <p:cNvPr id="49155"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2668D34-38DD-4189-9D13-E790E002DA4E}" type="slidenum">
              <a:rPr lang="en-US" smtClean="0"/>
              <a:pPr>
                <a:defRPr/>
              </a:pPr>
              <a:t>45</a:t>
            </a:fld>
            <a:endParaRPr lang="en-US" dirty="0"/>
          </a:p>
        </p:txBody>
      </p:sp>
      <p:pic>
        <p:nvPicPr>
          <p:cNvPr id="49158" name="Picture 2"/>
          <p:cNvPicPr>
            <a:picLocks noChangeAspect="1" noChangeArrowheads="1"/>
          </p:cNvPicPr>
          <p:nvPr/>
        </p:nvPicPr>
        <p:blipFill>
          <a:blip r:embed="rId2">
            <a:extLst>
              <a:ext uri="{28A0092B-C50C-407E-A947-70E740481C1C}">
                <a14:useLocalDpi xmlns:a14="http://schemas.microsoft.com/office/drawing/2010/main" val="0"/>
              </a:ext>
            </a:extLst>
          </a:blip>
          <a:srcRect l="31718" t="37148" r="25000" b="21786"/>
          <a:stretch>
            <a:fillRect/>
          </a:stretch>
        </p:blipFill>
        <p:spPr bwMode="auto">
          <a:xfrm>
            <a:off x="457200" y="1670050"/>
            <a:ext cx="8231188" cy="389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Trunks</a:t>
            </a:r>
          </a:p>
        </p:txBody>
      </p:sp>
      <p:sp>
        <p:nvSpPr>
          <p:cNvPr id="50179" name="Content Placeholder 2"/>
          <p:cNvSpPr>
            <a:spLocks noGrp="1"/>
          </p:cNvSpPr>
          <p:nvPr>
            <p:ph idx="1"/>
          </p:nvPr>
        </p:nvSpPr>
        <p:spPr/>
        <p:txBody>
          <a:bodyPr/>
          <a:lstStyle/>
          <a:p>
            <a:r>
              <a:rPr lang="en-US" smtClean="0"/>
              <a:t>Trunk lines are use for several purposes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D806CF8C-88FC-4394-B31D-ADC37D3D77FE}"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Switch-to-Switch Trunks </a:t>
            </a:r>
          </a:p>
        </p:txBody>
      </p:sp>
      <p:sp>
        <p:nvSpPr>
          <p:cNvPr id="51203" name="Rectangle 3"/>
          <p:cNvSpPr>
            <a:spLocks noGrp="1" noChangeArrowheads="1"/>
          </p:cNvSpPr>
          <p:nvPr>
            <p:ph idx="1"/>
          </p:nvPr>
        </p:nvSpPr>
        <p:spPr/>
        <p:txBody>
          <a:bodyPr/>
          <a:lstStyle/>
          <a:p>
            <a:pPr eaLnBrk="1" hangingPunct="1"/>
            <a:r>
              <a:rPr lang="en-US" smtClean="0"/>
              <a:t>A switch-to-switch trunk is one that carries calls between two switches in the PSTN </a:t>
            </a:r>
          </a:p>
          <a:p>
            <a:pPr eaLnBrk="1" hangingPunct="1"/>
            <a:r>
              <a:rPr lang="en-US" smtClean="0"/>
              <a:t>Trunks that connect a PBX to the local phone company are also considered switch-to-switch trunks</a:t>
            </a:r>
          </a:p>
        </p:txBody>
      </p:sp>
      <p:sp>
        <p:nvSpPr>
          <p:cNvPr id="11269"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1270"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6B7B0E9C-1A1D-40BC-84F1-1CEB085E0CA5}" type="slidenum">
              <a:rPr lang="en-US" smtClean="0">
                <a:latin typeface="Arial" charset="0"/>
              </a:rPr>
              <a:pPr>
                <a:defRPr/>
              </a:pPr>
              <a:t>47</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Switch-to-Switch Trunks</a:t>
            </a:r>
          </a:p>
        </p:txBody>
      </p:sp>
      <p:sp>
        <p:nvSpPr>
          <p:cNvPr id="52227"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C40D503-18B5-45B4-BE87-5D47941A1FBA}" type="slidenum">
              <a:rPr lang="en-US" smtClean="0"/>
              <a:pPr>
                <a:defRPr/>
              </a:pPr>
              <a:t>48</a:t>
            </a:fld>
            <a:endParaRPr lang="en-US" dirty="0"/>
          </a:p>
        </p:txBody>
      </p:sp>
      <p:pic>
        <p:nvPicPr>
          <p:cNvPr id="52230" name="Picture 4" descr="fig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62113"/>
            <a:ext cx="8172450"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Point-to-Point Trunking</a:t>
            </a:r>
          </a:p>
        </p:txBody>
      </p:sp>
      <p:sp>
        <p:nvSpPr>
          <p:cNvPr id="53251" name="Rectangle 3"/>
          <p:cNvSpPr>
            <a:spLocks noGrp="1" noChangeArrowheads="1"/>
          </p:cNvSpPr>
          <p:nvPr>
            <p:ph idx="1"/>
          </p:nvPr>
        </p:nvSpPr>
        <p:spPr/>
        <p:txBody>
          <a:bodyPr/>
          <a:lstStyle/>
          <a:p>
            <a:pPr eaLnBrk="1" hangingPunct="1"/>
            <a:r>
              <a:rPr lang="en-US" smtClean="0"/>
              <a:t>High-density copper cables used to interconnect PBXs that are within a few hundred meters of each other are called point-to-point trunks or private trunks</a:t>
            </a:r>
          </a:p>
          <a:p>
            <a:pPr eaLnBrk="1" hangingPunct="1"/>
            <a:r>
              <a:rPr lang="en-US" smtClean="0"/>
              <a:t>These interconnect PBXs at a site without going back through the PSTN</a:t>
            </a:r>
          </a:p>
        </p:txBody>
      </p:sp>
      <p:sp>
        <p:nvSpPr>
          <p:cNvPr id="3174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3174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AA69F27E-7916-472C-9480-E55DF1BAA9C5}" type="slidenum">
              <a:rPr lang="en-US" smtClean="0">
                <a:latin typeface="Arial" charset="0"/>
              </a:rPr>
              <a:pPr>
                <a:defRPr/>
              </a:pPr>
              <a:t>49</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Mesh</a:t>
            </a:r>
          </a:p>
        </p:txBody>
      </p:sp>
      <p:sp>
        <p:nvSpPr>
          <p:cNvPr id="8195" name="Content Placeholder 2"/>
          <p:cNvSpPr>
            <a:spLocks noGrp="1"/>
          </p:cNvSpPr>
          <p:nvPr>
            <p:ph idx="1"/>
          </p:nvPr>
        </p:nvSpPr>
        <p:spPr/>
        <p:txBody>
          <a:bodyPr/>
          <a:lstStyle/>
          <a:p>
            <a:r>
              <a:rPr lang="en-US" smtClean="0"/>
              <a:t>In a mesh network a ring-down circuit is used</a:t>
            </a:r>
          </a:p>
          <a:p>
            <a:r>
              <a:rPr lang="en-US" smtClean="0"/>
              <a:t>In a ring-down circuit there is no dialing of numbers</a:t>
            </a:r>
          </a:p>
          <a:p>
            <a:r>
              <a:rPr lang="en-US" smtClean="0"/>
              <a:t>Instead, a physical wire connects the two devices</a:t>
            </a:r>
          </a:p>
          <a:p>
            <a:r>
              <a:rPr lang="en-US" smtClean="0"/>
              <a:t>One for the connection and the other one attached to ground</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29C25DAD-527A-401B-B401-369821A7E192}"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POTS</a:t>
            </a:r>
          </a:p>
        </p:txBody>
      </p:sp>
      <p:sp>
        <p:nvSpPr>
          <p:cNvPr id="54275" name="Rectangle 3"/>
          <p:cNvSpPr>
            <a:spLocks noGrp="1" noChangeArrowheads="1"/>
          </p:cNvSpPr>
          <p:nvPr>
            <p:ph idx="1"/>
          </p:nvPr>
        </p:nvSpPr>
        <p:spPr/>
        <p:txBody>
          <a:bodyPr/>
          <a:lstStyle/>
          <a:p>
            <a:pPr eaLnBrk="1" hangingPunct="1"/>
            <a:r>
              <a:rPr lang="en-US" smtClean="0"/>
              <a:t>The result of all of these transmission lines, circuits, and networks is the POTS – Plain Old Telephone Service</a:t>
            </a:r>
          </a:p>
          <a:p>
            <a:pPr eaLnBrk="1" hangingPunct="1"/>
            <a:r>
              <a:rPr lang="en-US" smtClean="0"/>
              <a:t>This is the traditional wired telephone connected by a two wire circuit that is installed between your home or business and the central office of the local phone company</a:t>
            </a:r>
          </a:p>
        </p:txBody>
      </p:sp>
      <p:sp>
        <p:nvSpPr>
          <p:cNvPr id="1434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434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88D24001-4B0D-472F-8635-EDA25E688D8F}" type="slidenum">
              <a:rPr lang="en-US" smtClean="0">
                <a:latin typeface="Arial" charset="0"/>
              </a:rPr>
              <a:pPr>
                <a:defRPr/>
              </a:pPr>
              <a:t>50</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mtClean="0"/>
              <a:t>POTS</a:t>
            </a:r>
          </a:p>
        </p:txBody>
      </p:sp>
      <p:sp>
        <p:nvSpPr>
          <p:cNvPr id="55299" name="Content Placeholder 2"/>
          <p:cNvSpPr>
            <a:spLocks noGrp="1"/>
          </p:cNvSpPr>
          <p:nvPr>
            <p:ph idx="1"/>
          </p:nvPr>
        </p:nvSpPr>
        <p:spPr/>
        <p:txBody>
          <a:bodyPr/>
          <a:lstStyle/>
          <a:p>
            <a:pPr eaLnBrk="1" hangingPunct="1"/>
            <a:r>
              <a:rPr lang="en-US" smtClean="0"/>
              <a:t>All power to the phone comes from the central office</a:t>
            </a:r>
          </a:p>
          <a:p>
            <a:pPr eaLnBrk="1" hangingPunct="1"/>
            <a:r>
              <a:rPr lang="en-US" smtClean="0"/>
              <a:t>Ringing, dial tone, and busy signals come from the central office</a:t>
            </a:r>
          </a:p>
          <a:p>
            <a:pPr eaLnBrk="1" hangingPunct="1"/>
            <a:r>
              <a:rPr lang="en-US" smtClean="0"/>
              <a:t>Any other feature that you may have all come from the central office</a:t>
            </a:r>
          </a:p>
          <a:p>
            <a:pPr eaLnBrk="1" hangingPunct="1"/>
            <a:r>
              <a:rPr lang="en-US" smtClean="0"/>
              <a:t>Simplicity and reliability have been key reasons for its longevity</a:t>
            </a:r>
          </a:p>
        </p:txBody>
      </p:sp>
      <p:sp>
        <p:nvSpPr>
          <p:cNvPr id="15364" name="Footer Placeholder 3"/>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5365"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93C8E880-FF06-414A-958D-B1F41456F8BA}" type="slidenum">
              <a:rPr lang="en-US" smtClean="0">
                <a:latin typeface="Arial" charset="0"/>
              </a:rPr>
              <a:pPr>
                <a:defRPr/>
              </a:pPr>
              <a:t>51</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Analog Telephone</a:t>
            </a:r>
          </a:p>
        </p:txBody>
      </p:sp>
      <p:sp>
        <p:nvSpPr>
          <p:cNvPr id="56323" name="Content Placeholder 2"/>
          <p:cNvSpPr>
            <a:spLocks noGrp="1"/>
          </p:cNvSpPr>
          <p:nvPr>
            <p:ph idx="1"/>
          </p:nvPr>
        </p:nvSpPr>
        <p:spPr/>
        <p:txBody>
          <a:bodyPr/>
          <a:lstStyle/>
          <a:p>
            <a:r>
              <a:rPr lang="en-US" smtClean="0"/>
              <a:t>An analog phone is composed of five parts</a:t>
            </a:r>
          </a:p>
          <a:p>
            <a:pPr lvl="1"/>
            <a:r>
              <a:rPr lang="en-US" smtClean="0"/>
              <a:t>Ringer</a:t>
            </a:r>
          </a:p>
          <a:p>
            <a:pPr lvl="1"/>
            <a:r>
              <a:rPr lang="en-US" smtClean="0"/>
              <a:t>Dial Pad</a:t>
            </a:r>
          </a:p>
          <a:p>
            <a:pPr lvl="1"/>
            <a:r>
              <a:rPr lang="en-US" smtClean="0"/>
              <a:t>Hybrid</a:t>
            </a:r>
          </a:p>
          <a:p>
            <a:pPr lvl="1"/>
            <a:r>
              <a:rPr lang="en-US" smtClean="0"/>
              <a:t>Hook Switch</a:t>
            </a:r>
          </a:p>
          <a:p>
            <a:pPr lvl="1"/>
            <a:r>
              <a:rPr lang="en-US" smtClean="0"/>
              <a:t>Handset</a:t>
            </a:r>
          </a:p>
          <a:p>
            <a:r>
              <a:rPr lang="en-US" smtClean="0"/>
              <a:t>These all work together in this manner</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17CFCD7E-E0EA-44F3-B468-E9A8EF6C952B}" type="slidenum">
              <a:rPr lang="en-US" smtClean="0"/>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Ringer</a:t>
            </a:r>
          </a:p>
        </p:txBody>
      </p:sp>
      <p:sp>
        <p:nvSpPr>
          <p:cNvPr id="57347" name="Content Placeholder 2"/>
          <p:cNvSpPr>
            <a:spLocks noGrp="1"/>
          </p:cNvSpPr>
          <p:nvPr>
            <p:ph idx="1"/>
          </p:nvPr>
        </p:nvSpPr>
        <p:spPr/>
        <p:txBody>
          <a:bodyPr/>
          <a:lstStyle/>
          <a:p>
            <a:r>
              <a:rPr lang="en-US" smtClean="0"/>
              <a:t>To activate the ringer when the central office wants to signal an incoming call, it will connect an alternating current signal of roughly 90 volts to the circuit</a:t>
            </a:r>
          </a:p>
          <a:p>
            <a:r>
              <a:rPr lang="en-US" smtClean="0"/>
              <a:t>This will cause the bell in the telephone to produce a ringing sound</a:t>
            </a:r>
          </a:p>
          <a:p>
            <a:r>
              <a:rPr lang="en-US" smtClean="0"/>
              <a:t>This current is different from the PSTN supplied DC current that powers the phone</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00EDE7B7-40BE-4C44-A4E3-F0AA999FE93A}"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Dial Pad</a:t>
            </a:r>
          </a:p>
        </p:txBody>
      </p:sp>
      <p:sp>
        <p:nvSpPr>
          <p:cNvPr id="58371" name="Content Placeholder 2"/>
          <p:cNvSpPr>
            <a:spLocks noGrp="1"/>
          </p:cNvSpPr>
          <p:nvPr>
            <p:ph idx="1"/>
          </p:nvPr>
        </p:nvSpPr>
        <p:spPr/>
        <p:txBody>
          <a:bodyPr/>
          <a:lstStyle/>
          <a:p>
            <a:r>
              <a:rPr lang="en-US" smtClean="0"/>
              <a:t>The dial pad in the telephone sends a tone to the central office to tell it who it wants to call, as well as to respond to prompts</a:t>
            </a:r>
          </a:p>
          <a:p>
            <a:r>
              <a:rPr lang="en-US" smtClean="0"/>
              <a:t>Today these are DTMF tones</a:t>
            </a:r>
          </a:p>
          <a:p>
            <a:r>
              <a:rPr lang="en-US" smtClean="0"/>
              <a:t>For example</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CCB280FB-96FB-4817-ADF2-359738B2F651}" type="slidenum">
              <a:rPr lang="en-US" smtClean="0"/>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Dial Pad</a:t>
            </a:r>
          </a:p>
        </p:txBody>
      </p:sp>
      <p:sp>
        <p:nvSpPr>
          <p:cNvPr id="59395"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53FF53AE-F9AD-4F12-A89E-4C023C538A5A}" type="slidenum">
              <a:rPr lang="en-US" smtClean="0"/>
              <a:pPr>
                <a:defRPr/>
              </a:pPr>
              <a:t>55</a:t>
            </a:fld>
            <a:endParaRPr lang="en-US"/>
          </a:p>
        </p:txBody>
      </p:sp>
      <p:pic>
        <p:nvPicPr>
          <p:cNvPr id="59398" name="Picture 2"/>
          <p:cNvPicPr>
            <a:picLocks noChangeAspect="1" noChangeArrowheads="1"/>
          </p:cNvPicPr>
          <p:nvPr/>
        </p:nvPicPr>
        <p:blipFill>
          <a:blip r:embed="rId2">
            <a:extLst>
              <a:ext uri="{28A0092B-C50C-407E-A947-70E740481C1C}">
                <a14:useLocalDpi xmlns:a14="http://schemas.microsoft.com/office/drawing/2010/main" val="0"/>
              </a:ext>
            </a:extLst>
          </a:blip>
          <a:srcRect l="21562" t="41850" r="19688" b="27742"/>
          <a:stretch>
            <a:fillRect/>
          </a:stretch>
        </p:blipFill>
        <p:spPr bwMode="auto">
          <a:xfrm>
            <a:off x="533400" y="1657350"/>
            <a:ext cx="8166100"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Hybrid</a:t>
            </a:r>
          </a:p>
        </p:txBody>
      </p:sp>
      <p:sp>
        <p:nvSpPr>
          <p:cNvPr id="60419" name="Content Placeholder 2"/>
          <p:cNvSpPr>
            <a:spLocks noGrp="1"/>
          </p:cNvSpPr>
          <p:nvPr>
            <p:ph idx="1"/>
          </p:nvPr>
        </p:nvSpPr>
        <p:spPr/>
        <p:txBody>
          <a:bodyPr/>
          <a:lstStyle/>
          <a:p>
            <a:r>
              <a:rPr lang="en-US" smtClean="0"/>
              <a:t>The hybrid also called the network is a type of transformer that combines the signals transmitted and received across a single pair of wires and the two pairs of wires in the handset</a:t>
            </a:r>
          </a:p>
          <a:p>
            <a:r>
              <a:rPr lang="en-US" smtClean="0"/>
              <a:t>One of the functions the hybrid performs is regulating sidetone, which is the amount of your transmitted signal that is returned to your earpiece</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F3485063-93F6-4FD9-8FFD-DA8FE9D9C13D}" type="slidenum">
              <a:rPr lang="en-US" smtClean="0"/>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Hybrid</a:t>
            </a:r>
          </a:p>
        </p:txBody>
      </p:sp>
      <p:sp>
        <p:nvSpPr>
          <p:cNvPr id="61443" name="Content Placeholder 2"/>
          <p:cNvSpPr>
            <a:spLocks noGrp="1"/>
          </p:cNvSpPr>
          <p:nvPr>
            <p:ph idx="1"/>
          </p:nvPr>
        </p:nvSpPr>
        <p:spPr/>
        <p:txBody>
          <a:bodyPr/>
          <a:lstStyle/>
          <a:p>
            <a:r>
              <a:rPr lang="en-US" smtClean="0"/>
              <a:t>Its purpose is to provide a more natural-sounding conversation</a:t>
            </a:r>
          </a:p>
          <a:p>
            <a:r>
              <a:rPr lang="en-US" smtClean="0"/>
              <a:t>Too much sidetone, and your voice will sound too loud, too little, and you’ll think the line has gone dead</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EB4849A2-80A5-4E36-8217-B378DB29317A}"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Hook Switch</a:t>
            </a:r>
          </a:p>
        </p:txBody>
      </p:sp>
      <p:sp>
        <p:nvSpPr>
          <p:cNvPr id="62467" name="Content Placeholder 2"/>
          <p:cNvSpPr>
            <a:spLocks noGrp="1"/>
          </p:cNvSpPr>
          <p:nvPr>
            <p:ph idx="1"/>
          </p:nvPr>
        </p:nvSpPr>
        <p:spPr/>
        <p:txBody>
          <a:bodyPr/>
          <a:lstStyle/>
          <a:p>
            <a:r>
              <a:rPr lang="en-US" smtClean="0"/>
              <a:t>This device signals the state of the telephone circuit to the central office</a:t>
            </a:r>
          </a:p>
          <a:p>
            <a:r>
              <a:rPr lang="en-US" smtClean="0"/>
              <a:t>When you pick up the telephone, the hook switch closes the loop between you and the central office, which is seen as a request for a dial tone</a:t>
            </a:r>
          </a:p>
          <a:p>
            <a:r>
              <a:rPr lang="en-US" smtClean="0"/>
              <a:t>When you hang up, the hook switch opens the circuit, which indicates that the call has ended</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E6034DAB-DC7B-4558-BC19-64349392302C}" type="slidenum">
              <a:rPr lang="en-US" smtClean="0"/>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Hook Switch</a:t>
            </a:r>
          </a:p>
        </p:txBody>
      </p:sp>
      <p:sp>
        <p:nvSpPr>
          <p:cNvPr id="63491" name="Content Placeholder 2"/>
          <p:cNvSpPr>
            <a:spLocks noGrp="1"/>
          </p:cNvSpPr>
          <p:nvPr>
            <p:ph idx="1"/>
          </p:nvPr>
        </p:nvSpPr>
        <p:spPr/>
        <p:txBody>
          <a:bodyPr/>
          <a:lstStyle/>
          <a:p>
            <a:r>
              <a:rPr lang="en-US" smtClean="0"/>
              <a:t>The hook switch can also be used for signaling purposes as a flash</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95E42925-85CF-4928-BA7C-884E20622E82}"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Mesh</a:t>
            </a:r>
          </a:p>
        </p:txBody>
      </p:sp>
      <p:sp>
        <p:nvSpPr>
          <p:cNvPr id="9219" name="Content Placeholder 2"/>
          <p:cNvSpPr>
            <a:spLocks noGrp="1"/>
          </p:cNvSpPr>
          <p:nvPr>
            <p:ph idx="1"/>
          </p:nvPr>
        </p:nvSpPr>
        <p:spPr/>
        <p:txBody>
          <a:bodyPr/>
          <a:lstStyle/>
          <a:p>
            <a:r>
              <a:rPr lang="en-US" smtClean="0"/>
              <a:t>One person picks up the phone and the other person is on the other end</a:t>
            </a:r>
          </a:p>
          <a:p>
            <a:r>
              <a:rPr lang="en-US" smtClean="0"/>
              <a:t>Moving the voices across the wire requires a carbon microphone, a battery, an electromagnet, and an iron diaphragm</a:t>
            </a:r>
          </a:p>
          <a:p>
            <a:r>
              <a:rPr lang="en-US" smtClean="0"/>
              <a:t>Mesh networks do not scale well as they require too many wires from each site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7B3E31F-A4D8-4855-A76C-89EA191BE980}"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Handset</a:t>
            </a:r>
          </a:p>
        </p:txBody>
      </p:sp>
      <p:sp>
        <p:nvSpPr>
          <p:cNvPr id="64515" name="Content Placeholder 2"/>
          <p:cNvSpPr>
            <a:spLocks noGrp="1"/>
          </p:cNvSpPr>
          <p:nvPr>
            <p:ph idx="1"/>
          </p:nvPr>
        </p:nvSpPr>
        <p:spPr/>
        <p:txBody>
          <a:bodyPr/>
          <a:lstStyle/>
          <a:p>
            <a:r>
              <a:rPr lang="en-US" smtClean="0"/>
              <a:t>The handset or telephone consists of a transmitter and receiver</a:t>
            </a:r>
          </a:p>
          <a:p>
            <a:r>
              <a:rPr lang="en-US" smtClean="0"/>
              <a:t>It performs the conversion between the sound energy humans use and the electrical energy the telephone network uses</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02BB3679-E213-4375-9743-ACE896172AA8}"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Tip and Ring</a:t>
            </a:r>
          </a:p>
        </p:txBody>
      </p:sp>
      <p:sp>
        <p:nvSpPr>
          <p:cNvPr id="3" name="Content Placeholder 2"/>
          <p:cNvSpPr>
            <a:spLocks noGrp="1"/>
          </p:cNvSpPr>
          <p:nvPr>
            <p:ph idx="1"/>
          </p:nvPr>
        </p:nvSpPr>
        <p:spPr/>
        <p:txBody>
          <a:bodyPr/>
          <a:lstStyle/>
          <a:p>
            <a:pPr>
              <a:defRPr/>
            </a:pPr>
            <a:r>
              <a:rPr lang="en-US" dirty="0" smtClean="0">
                <a:solidFill>
                  <a:schemeClr val="tx2"/>
                </a:solidFill>
                <a:latin typeface="+mj-lt"/>
                <a:ea typeface="+mj-ea"/>
                <a:cs typeface="+mj-cs"/>
              </a:rPr>
              <a:t>In an analog telephone circuit, there are two wires</a:t>
            </a:r>
          </a:p>
          <a:p>
            <a:pPr>
              <a:defRPr/>
            </a:pPr>
            <a:r>
              <a:rPr lang="en-US" dirty="0" smtClean="0">
                <a:solidFill>
                  <a:schemeClr val="tx2"/>
                </a:solidFill>
                <a:latin typeface="+mj-lt"/>
                <a:ea typeface="+mj-ea"/>
                <a:cs typeface="+mj-cs"/>
              </a:rPr>
              <a:t>In North America, these wires are referred to as Tip and Ring</a:t>
            </a:r>
          </a:p>
          <a:p>
            <a:pPr>
              <a:defRPr/>
            </a:pPr>
            <a:r>
              <a:rPr lang="en-US" dirty="0" smtClean="0">
                <a:solidFill>
                  <a:schemeClr val="tx2"/>
                </a:solidFill>
                <a:latin typeface="+mj-lt"/>
                <a:ea typeface="+mj-ea"/>
                <a:cs typeface="+mj-cs"/>
              </a:rPr>
              <a:t>This terminology comes from the days when telephone calls were connected by live operators sitting at cord boards</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5DF5F9B0-B7F4-4933-9405-5FB967E6D782}" type="slidenum">
              <a:rPr lang="en-US" smtClean="0"/>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Tip and Ring</a:t>
            </a:r>
          </a:p>
        </p:txBody>
      </p:sp>
      <p:sp>
        <p:nvSpPr>
          <p:cNvPr id="3" name="Content Placeholder 2"/>
          <p:cNvSpPr>
            <a:spLocks noGrp="1"/>
          </p:cNvSpPr>
          <p:nvPr>
            <p:ph idx="1"/>
          </p:nvPr>
        </p:nvSpPr>
        <p:spPr/>
        <p:txBody>
          <a:bodyPr/>
          <a:lstStyle/>
          <a:p>
            <a:pPr>
              <a:defRPr/>
            </a:pPr>
            <a:r>
              <a:rPr lang="en-US" smtClean="0">
                <a:solidFill>
                  <a:schemeClr val="tx2"/>
                </a:solidFill>
                <a:latin typeface="+mj-lt"/>
                <a:ea typeface="+mj-ea"/>
                <a:cs typeface="+mj-cs"/>
              </a:rPr>
              <a:t>The plugs that they used had two contacts, one located at the tip of the plug and the other connected to the ring around the middle</a:t>
            </a:r>
          </a:p>
          <a:p>
            <a:pPr>
              <a:defRPr/>
            </a:pPr>
            <a:r>
              <a:rPr lang="en-US" smtClean="0">
                <a:solidFill>
                  <a:schemeClr val="tx2"/>
                </a:solidFill>
                <a:latin typeface="+mj-lt"/>
                <a:ea typeface="+mj-ea"/>
                <a:cs typeface="+mj-cs"/>
              </a:rPr>
              <a:t>For example</a:t>
            </a:r>
            <a:endParaRPr lang="en-US"/>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F32D8E6F-B96E-407A-9321-6A5505042A8E}"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Tip and Ring</a:t>
            </a:r>
          </a:p>
        </p:txBody>
      </p:sp>
      <p:sp>
        <p:nvSpPr>
          <p:cNvPr id="67587"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5293D82C-33F2-421D-A328-4CD030E5DF2B}" type="slidenum">
              <a:rPr lang="en-US" smtClean="0"/>
              <a:pPr>
                <a:defRPr/>
              </a:pPr>
              <a:t>63</a:t>
            </a:fld>
            <a:endParaRPr lang="en-US"/>
          </a:p>
        </p:txBody>
      </p:sp>
      <p:pic>
        <p:nvPicPr>
          <p:cNvPr id="67590" name="Picture 2"/>
          <p:cNvPicPr>
            <a:picLocks noChangeAspect="1" noChangeArrowheads="1"/>
          </p:cNvPicPr>
          <p:nvPr/>
        </p:nvPicPr>
        <p:blipFill>
          <a:blip r:embed="rId2">
            <a:extLst>
              <a:ext uri="{28A0092B-C50C-407E-A947-70E740481C1C}">
                <a14:useLocalDpi xmlns:a14="http://schemas.microsoft.com/office/drawing/2010/main" val="0"/>
              </a:ext>
            </a:extLst>
          </a:blip>
          <a:srcRect l="22969" t="35893" r="21249" b="39027"/>
          <a:stretch>
            <a:fillRect/>
          </a:stretch>
        </p:blipFill>
        <p:spPr bwMode="auto">
          <a:xfrm>
            <a:off x="457200" y="1600200"/>
            <a:ext cx="822960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t>Tip and Ring</a:t>
            </a:r>
          </a:p>
        </p:txBody>
      </p:sp>
      <p:sp>
        <p:nvSpPr>
          <p:cNvPr id="3" name="Content Placeholder 2"/>
          <p:cNvSpPr>
            <a:spLocks noGrp="1"/>
          </p:cNvSpPr>
          <p:nvPr>
            <p:ph idx="1"/>
          </p:nvPr>
        </p:nvSpPr>
        <p:spPr/>
        <p:txBody>
          <a:bodyPr/>
          <a:lstStyle/>
          <a:p>
            <a:pPr>
              <a:defRPr/>
            </a:pPr>
            <a:r>
              <a:rPr lang="en-US" dirty="0" smtClean="0">
                <a:solidFill>
                  <a:schemeClr val="tx2"/>
                </a:solidFill>
                <a:latin typeface="+mj-lt"/>
                <a:ea typeface="+mj-ea"/>
                <a:cs typeface="+mj-cs"/>
              </a:rPr>
              <a:t>The Tip lead is the positive polarity wire</a:t>
            </a:r>
          </a:p>
          <a:p>
            <a:pPr>
              <a:defRPr/>
            </a:pPr>
            <a:r>
              <a:rPr lang="en-US" dirty="0" smtClean="0">
                <a:solidFill>
                  <a:schemeClr val="tx2"/>
                </a:solidFill>
                <a:latin typeface="+mj-lt"/>
                <a:ea typeface="+mj-ea"/>
                <a:cs typeface="+mj-cs"/>
              </a:rPr>
              <a:t>In North America, this wire is typically green and provides the return path</a:t>
            </a:r>
          </a:p>
          <a:p>
            <a:pPr>
              <a:defRPr/>
            </a:pPr>
            <a:r>
              <a:rPr lang="en-US" dirty="0" smtClean="0">
                <a:solidFill>
                  <a:schemeClr val="tx2"/>
                </a:solidFill>
                <a:latin typeface="+mj-lt"/>
                <a:ea typeface="+mj-ea"/>
                <a:cs typeface="+mj-cs"/>
              </a:rPr>
              <a:t>The Ring wire is the negative polarity wire</a:t>
            </a:r>
          </a:p>
          <a:p>
            <a:pPr>
              <a:defRPr/>
            </a:pPr>
            <a:r>
              <a:rPr lang="en-US" dirty="0" smtClean="0">
                <a:solidFill>
                  <a:schemeClr val="tx2"/>
                </a:solidFill>
                <a:latin typeface="+mj-lt"/>
                <a:ea typeface="+mj-ea"/>
                <a:cs typeface="+mj-cs"/>
              </a:rPr>
              <a:t>In North America, this wire is normally red</a:t>
            </a:r>
          </a:p>
          <a:p>
            <a:pPr>
              <a:defRPr/>
            </a:pPr>
            <a:r>
              <a:rPr lang="en-US" dirty="0" smtClean="0">
                <a:solidFill>
                  <a:schemeClr val="tx2"/>
                </a:solidFill>
                <a:latin typeface="+mj-lt"/>
                <a:ea typeface="+mj-ea"/>
                <a:cs typeface="+mj-cs"/>
              </a:rPr>
              <a:t>For modern Cat 5 and 6 cables, the Tip is usually the white wire, and Ring is the </a:t>
            </a:r>
            <a:r>
              <a:rPr lang="en-US" dirty="0" err="1" smtClean="0">
                <a:solidFill>
                  <a:schemeClr val="tx2"/>
                </a:solidFill>
                <a:latin typeface="+mj-lt"/>
                <a:ea typeface="+mj-ea"/>
                <a:cs typeface="+mj-cs"/>
              </a:rPr>
              <a:t>coloured</a:t>
            </a:r>
            <a:r>
              <a:rPr lang="en-US" dirty="0" smtClean="0">
                <a:solidFill>
                  <a:schemeClr val="tx2"/>
                </a:solidFill>
                <a:latin typeface="+mj-lt"/>
                <a:ea typeface="+mj-ea"/>
                <a:cs typeface="+mj-cs"/>
              </a:rPr>
              <a:t> wire</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A985C889-C779-45A4-AE62-A4274AB01101}"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Tip and Ring</a:t>
            </a:r>
          </a:p>
        </p:txBody>
      </p:sp>
      <p:sp>
        <p:nvSpPr>
          <p:cNvPr id="3" name="Content Placeholder 2"/>
          <p:cNvSpPr>
            <a:spLocks noGrp="1"/>
          </p:cNvSpPr>
          <p:nvPr>
            <p:ph idx="1"/>
          </p:nvPr>
        </p:nvSpPr>
        <p:spPr/>
        <p:txBody>
          <a:bodyPr/>
          <a:lstStyle/>
          <a:p>
            <a:pPr>
              <a:defRPr/>
            </a:pPr>
            <a:r>
              <a:rPr lang="en-US" smtClean="0">
                <a:solidFill>
                  <a:schemeClr val="tx2"/>
                </a:solidFill>
                <a:latin typeface="+mj-lt"/>
                <a:ea typeface="+mj-ea"/>
                <a:cs typeface="+mj-cs"/>
              </a:rPr>
              <a:t>When your telephone is on-hook, this wire will have a potential of –48V DC with respect to Tip</a:t>
            </a:r>
          </a:p>
          <a:p>
            <a:pPr>
              <a:defRPr/>
            </a:pPr>
            <a:r>
              <a:rPr lang="en-US" smtClean="0">
                <a:solidFill>
                  <a:schemeClr val="tx2"/>
                </a:solidFill>
                <a:latin typeface="+mj-lt"/>
                <a:ea typeface="+mj-ea"/>
                <a:cs typeface="+mj-cs"/>
              </a:rPr>
              <a:t>Off-hook, this voltage drops to roughly –7V DC</a:t>
            </a:r>
            <a:endParaRPr lang="en-US"/>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B19B21C3-6353-4049-86A1-2330B39ED36B}" type="slidenum">
              <a:rPr lang="en-US" smtClean="0"/>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Signals</a:t>
            </a:r>
          </a:p>
        </p:txBody>
      </p:sp>
      <p:sp>
        <p:nvSpPr>
          <p:cNvPr id="70659" name="Content Placeholder 2"/>
          <p:cNvSpPr>
            <a:spLocks noGrp="1"/>
          </p:cNvSpPr>
          <p:nvPr>
            <p:ph idx="1"/>
          </p:nvPr>
        </p:nvSpPr>
        <p:spPr/>
        <p:txBody>
          <a:bodyPr/>
          <a:lstStyle/>
          <a:p>
            <a:r>
              <a:rPr lang="en-US" smtClean="0"/>
              <a:t>To make the POTS work over these circuits carried by the transmission lines various types of signals have been and are carried over these</a:t>
            </a:r>
          </a:p>
          <a:p>
            <a:r>
              <a:rPr lang="en-US" smtClean="0"/>
              <a:t>Let’s look at these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74AD15E7-0D48-487D-85FE-AD88C1452420}" type="slidenum">
              <a:rPr lang="en-US" smtClean="0"/>
              <a:pPr>
                <a:defRPr/>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mtClean="0"/>
              <a:t>Analog Signals</a:t>
            </a:r>
          </a:p>
        </p:txBody>
      </p:sp>
      <p:sp>
        <p:nvSpPr>
          <p:cNvPr id="71683" name="Content Placeholder 2"/>
          <p:cNvSpPr>
            <a:spLocks noGrp="1"/>
          </p:cNvSpPr>
          <p:nvPr>
            <p:ph idx="1"/>
          </p:nvPr>
        </p:nvSpPr>
        <p:spPr/>
        <p:txBody>
          <a:bodyPr/>
          <a:lstStyle/>
          <a:p>
            <a:r>
              <a:rPr lang="en-US" smtClean="0"/>
              <a:t>Everything you hear, including human speech, is in analog form</a:t>
            </a:r>
          </a:p>
          <a:p>
            <a:r>
              <a:rPr lang="en-US" smtClean="0"/>
              <a:t>In the beginning the PSTN was based on an analog infrastructure</a:t>
            </a:r>
          </a:p>
          <a:p>
            <a:r>
              <a:rPr lang="en-US" smtClean="0"/>
              <a:t>Analog communication is ideal for human interaction, but it does not work well over long distances due to line noise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1E784494-5EA3-46B0-BC6A-19852644577D}" type="slidenum">
              <a:rPr lang="en-US" smtClean="0"/>
              <a:pPr>
                <a:defRPr/>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mtClean="0"/>
              <a:t>Analog Signals</a:t>
            </a:r>
          </a:p>
        </p:txBody>
      </p:sp>
      <p:sp>
        <p:nvSpPr>
          <p:cNvPr id="72707" name="Content Placeholder 2"/>
          <p:cNvSpPr>
            <a:spLocks noGrp="1"/>
          </p:cNvSpPr>
          <p:nvPr>
            <p:ph idx="1"/>
          </p:nvPr>
        </p:nvSpPr>
        <p:spPr/>
        <p:txBody>
          <a:bodyPr/>
          <a:lstStyle/>
          <a:p>
            <a:r>
              <a:rPr lang="en-US" smtClean="0"/>
              <a:t>In the early telephony network, analog transmission was passed through amplifiers to boost the signal</a:t>
            </a:r>
          </a:p>
          <a:p>
            <a:r>
              <a:rPr lang="en-US" smtClean="0"/>
              <a:t>But, this practice amplified not just the voice, but the line noise as well</a:t>
            </a:r>
          </a:p>
          <a:p>
            <a:r>
              <a:rPr lang="en-US" smtClean="0"/>
              <a:t>This line noise resulted in an often unusable connection</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1673AD2-53A4-45BE-8D0B-9A3014EF6E6F}" type="slidenum">
              <a:rPr lang="en-US" smtClean="0"/>
              <a:pPr>
                <a:defRPr/>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t>Analog Signals</a:t>
            </a:r>
          </a:p>
        </p:txBody>
      </p:sp>
      <p:sp>
        <p:nvSpPr>
          <p:cNvPr id="73731" name="Content Placeholder 2"/>
          <p:cNvSpPr>
            <a:spLocks noGrp="1"/>
          </p:cNvSpPr>
          <p:nvPr>
            <p:ph idx="1"/>
          </p:nvPr>
        </p:nvSpPr>
        <p:spPr/>
        <p:txBody>
          <a:bodyPr/>
          <a:lstStyle/>
          <a:p>
            <a:r>
              <a:rPr lang="en-US" smtClean="0"/>
              <a:t>The reason for this is analog communication is a mix of time and amplitude</a:t>
            </a:r>
          </a:p>
          <a:p>
            <a:r>
              <a:rPr lang="en-US" smtClean="0"/>
              <a:t>Here is what it looks like in a view from a Cisco book</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AD41B896-F3ED-4FE9-8DEC-2181B3B420C9}" type="slidenum">
              <a:rPr lang="en-US" smtClean="0"/>
              <a:pPr>
                <a:defRPr/>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Mesh</a:t>
            </a:r>
          </a:p>
        </p:txBody>
      </p:sp>
      <p:pic>
        <p:nvPicPr>
          <p:cNvPr id="10243" name="Picture 3" descr="Telephone Circuit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5532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638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7E764F07-F1CC-4B78-BF8A-93296E5D1442}" type="slidenum">
              <a:rPr lang="en-US" smtClean="0">
                <a:latin typeface="Arial" charset="0"/>
              </a:rPr>
              <a:pPr>
                <a:defRPr/>
              </a:pPr>
              <a:t>7</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t>Analog Signals</a:t>
            </a:r>
          </a:p>
        </p:txBody>
      </p:sp>
      <p:sp>
        <p:nvSpPr>
          <p:cNvPr id="74755"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4FE929D3-74A4-40F4-8045-4958906EF594}" type="slidenum">
              <a:rPr lang="en-US" smtClean="0"/>
              <a:pPr>
                <a:defRPr/>
              </a:pPr>
              <a:t>70</a:t>
            </a:fld>
            <a:endParaRPr lang="en-US" dirty="0"/>
          </a:p>
        </p:txBody>
      </p:sp>
      <p:pic>
        <p:nvPicPr>
          <p:cNvPr id="74758" name="Picture 2"/>
          <p:cNvPicPr>
            <a:picLocks noChangeAspect="1" noChangeArrowheads="1"/>
          </p:cNvPicPr>
          <p:nvPr/>
        </p:nvPicPr>
        <p:blipFill>
          <a:blip r:embed="rId2">
            <a:extLst>
              <a:ext uri="{28A0092B-C50C-407E-A947-70E740481C1C}">
                <a14:useLocalDpi xmlns:a14="http://schemas.microsoft.com/office/drawing/2010/main" val="0"/>
              </a:ext>
            </a:extLst>
          </a:blip>
          <a:srcRect l="29063" t="50000" r="28751" b="2351"/>
          <a:stretch>
            <a:fillRect/>
          </a:stretch>
        </p:blipFill>
        <p:spPr bwMode="auto">
          <a:xfrm>
            <a:off x="608013" y="1600200"/>
            <a:ext cx="8023225" cy="451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Analog Signals</a:t>
            </a:r>
          </a:p>
        </p:txBody>
      </p:sp>
      <p:sp>
        <p:nvSpPr>
          <p:cNvPr id="75779" name="Content Placeholder 2"/>
          <p:cNvSpPr>
            <a:spLocks noGrp="1"/>
          </p:cNvSpPr>
          <p:nvPr>
            <p:ph idx="1"/>
          </p:nvPr>
        </p:nvSpPr>
        <p:spPr/>
        <p:txBody>
          <a:bodyPr/>
          <a:lstStyle/>
          <a:p>
            <a:r>
              <a:rPr lang="en-US" smtClean="0"/>
              <a:t>If you were far away from the end office switch, an amplifier might be required to boost the analog transmission</a:t>
            </a:r>
          </a:p>
          <a:p>
            <a:r>
              <a:rPr lang="en-US" smtClean="0"/>
              <a:t>Analog signals that receive line noise can distort the analog waveform and cause garbled reception</a:t>
            </a:r>
          </a:p>
          <a:p>
            <a:r>
              <a:rPr lang="en-US" smtClean="0"/>
              <a:t>This is more obvious to the listener if many amplifiers are located between your home and the end office switch</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B3CDB912-4970-45AD-9445-B39BB8A005B7}" type="slidenum">
              <a:rPr lang="en-US" smtClean="0"/>
              <a:pPr>
                <a:defRPr/>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Analog Signals</a:t>
            </a:r>
          </a:p>
        </p:txBody>
      </p:sp>
      <p:sp>
        <p:nvSpPr>
          <p:cNvPr id="76803" name="Content Placeholder 2"/>
          <p:cNvSpPr>
            <a:spLocks noGrp="1"/>
          </p:cNvSpPr>
          <p:nvPr>
            <p:ph idx="1"/>
          </p:nvPr>
        </p:nvSpPr>
        <p:spPr/>
        <p:txBody>
          <a:bodyPr/>
          <a:lstStyle/>
          <a:p>
            <a:r>
              <a:rPr lang="en-US" smtClean="0"/>
              <a:t>As this figure shows an amplifier does not clean the signal as it amplifies, but simply amplifies the distorted signal</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DFD5F050-E777-43C9-B91A-7ECCC0CE65BE}" type="slidenum">
              <a:rPr lang="en-US" smtClean="0"/>
              <a:pPr>
                <a:defRPr/>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Analog Signals</a:t>
            </a:r>
          </a:p>
        </p:txBody>
      </p:sp>
      <p:sp>
        <p:nvSpPr>
          <p:cNvPr id="77827"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7CAAB725-4701-48A5-902E-B81AD827DEA7}" type="slidenum">
              <a:rPr lang="en-US" smtClean="0"/>
              <a:pPr>
                <a:defRPr/>
              </a:pPr>
              <a:t>73</a:t>
            </a:fld>
            <a:endParaRPr lang="en-US" dirty="0"/>
          </a:p>
        </p:txBody>
      </p:sp>
      <p:pic>
        <p:nvPicPr>
          <p:cNvPr id="77830" name="Picture 2"/>
          <p:cNvPicPr>
            <a:picLocks noChangeAspect="1" noChangeArrowheads="1"/>
          </p:cNvPicPr>
          <p:nvPr/>
        </p:nvPicPr>
        <p:blipFill>
          <a:blip r:embed="rId2">
            <a:extLst>
              <a:ext uri="{28A0092B-C50C-407E-A947-70E740481C1C}">
                <a14:useLocalDpi xmlns:a14="http://schemas.microsoft.com/office/drawing/2010/main" val="0"/>
              </a:ext>
            </a:extLst>
          </a:blip>
          <a:srcRect l="17030" t="30563" r="21249" b="21474"/>
          <a:stretch>
            <a:fillRect/>
          </a:stretch>
        </p:blipFill>
        <p:spPr bwMode="auto">
          <a:xfrm>
            <a:off x="533400" y="1676400"/>
            <a:ext cx="8126413" cy="3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mtClean="0"/>
              <a:t>Analog Signals</a:t>
            </a:r>
          </a:p>
        </p:txBody>
      </p:sp>
      <p:sp>
        <p:nvSpPr>
          <p:cNvPr id="78851" name="Content Placeholder 2"/>
          <p:cNvSpPr>
            <a:spLocks noGrp="1"/>
          </p:cNvSpPr>
          <p:nvPr>
            <p:ph idx="1"/>
          </p:nvPr>
        </p:nvSpPr>
        <p:spPr/>
        <p:txBody>
          <a:bodyPr/>
          <a:lstStyle/>
          <a:p>
            <a:r>
              <a:rPr lang="en-US" smtClean="0"/>
              <a:t>This process of going through several amplifiers with one voice signal is called accumulated noise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FFF90131-FACC-40E9-B05A-C96F2602E289}" type="slidenum">
              <a:rPr lang="en-US" smtClean="0"/>
              <a:pPr>
                <a:defRPr/>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t>Sound Range</a:t>
            </a:r>
          </a:p>
        </p:txBody>
      </p:sp>
      <p:sp>
        <p:nvSpPr>
          <p:cNvPr id="79875" name="Content Placeholder 2"/>
          <p:cNvSpPr>
            <a:spLocks noGrp="1"/>
          </p:cNvSpPr>
          <p:nvPr>
            <p:ph idx="1"/>
          </p:nvPr>
        </p:nvSpPr>
        <p:spPr/>
        <p:txBody>
          <a:bodyPr/>
          <a:lstStyle/>
          <a:p>
            <a:r>
              <a:rPr lang="en-US" smtClean="0"/>
              <a:t>Humans can hear in the range of 20 to 20,000 Hz</a:t>
            </a:r>
          </a:p>
          <a:p>
            <a:r>
              <a:rPr lang="en-US" smtClean="0"/>
              <a:t>However, human speech is mostly in the 250 to 3,000 Hz range</a:t>
            </a:r>
          </a:p>
          <a:p>
            <a:r>
              <a:rPr lang="en-US" smtClean="0"/>
              <a:t>So the PSTN was designed to carry signals in the 300 to 3,500 Hz range</a:t>
            </a:r>
          </a:p>
        </p:txBody>
      </p:sp>
      <p:sp>
        <p:nvSpPr>
          <p:cNvPr id="4" name="Footer Placeholder 3"/>
          <p:cNvSpPr>
            <a:spLocks noGrp="1"/>
          </p:cNvSpPr>
          <p:nvPr>
            <p:ph type="ftr" sz="quarter" idx="11"/>
          </p:nvPr>
        </p:nvSpPr>
        <p:spPr/>
        <p:txBody>
          <a:bodyPr/>
          <a:lstStyle/>
          <a:p>
            <a:pPr>
              <a:defRPr/>
            </a:pPr>
            <a:r>
              <a:rPr lang="en-US" smtClean="0"/>
              <a:t>Copyright 2012 Kenneth M. Chipps Ph.D. www.chipps.com</a:t>
            </a:r>
            <a:endParaRPr lang="en-US"/>
          </a:p>
        </p:txBody>
      </p:sp>
      <p:sp>
        <p:nvSpPr>
          <p:cNvPr id="5" name="Slide Number Placeholder 4"/>
          <p:cNvSpPr>
            <a:spLocks noGrp="1"/>
          </p:cNvSpPr>
          <p:nvPr>
            <p:ph type="sldNum" sz="quarter" idx="12"/>
          </p:nvPr>
        </p:nvSpPr>
        <p:spPr/>
        <p:txBody>
          <a:bodyPr/>
          <a:lstStyle/>
          <a:p>
            <a:pPr>
              <a:defRPr/>
            </a:pPr>
            <a:fld id="{2D01FA17-BDE5-4CC2-BB43-4A0B348895B6}"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smtClean="0"/>
              <a:t>Digital Signals</a:t>
            </a:r>
          </a:p>
        </p:txBody>
      </p:sp>
      <p:sp>
        <p:nvSpPr>
          <p:cNvPr id="80899" name="Content Placeholder 2"/>
          <p:cNvSpPr>
            <a:spLocks noGrp="1"/>
          </p:cNvSpPr>
          <p:nvPr>
            <p:ph idx="1"/>
          </p:nvPr>
        </p:nvSpPr>
        <p:spPr/>
        <p:txBody>
          <a:bodyPr/>
          <a:lstStyle/>
          <a:p>
            <a:r>
              <a:rPr lang="en-US" smtClean="0"/>
              <a:t>In digital networks, line noise is less of an issue because repeaters not only amplify the signal, but clean it to its original condition</a:t>
            </a:r>
          </a:p>
          <a:p>
            <a:r>
              <a:rPr lang="en-US" smtClean="0"/>
              <a:t>This is possible with digital communication because such communication is based on 1s and 0s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5FE2824-4A20-47E2-943B-01F47396A417}" type="slidenum">
              <a:rPr lang="en-US" smtClean="0"/>
              <a:pPr>
                <a:defRPr/>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mtClean="0"/>
              <a:t>Digital Signals</a:t>
            </a:r>
          </a:p>
        </p:txBody>
      </p:sp>
      <p:sp>
        <p:nvSpPr>
          <p:cNvPr id="81923" name="Content Placeholder 2"/>
          <p:cNvSpPr>
            <a:spLocks noGrp="1"/>
          </p:cNvSpPr>
          <p:nvPr>
            <p:ph idx="1"/>
          </p:nvPr>
        </p:nvSpPr>
        <p:spPr/>
        <p:txBody>
          <a:bodyPr/>
          <a:lstStyle/>
          <a:p>
            <a:r>
              <a:rPr lang="en-US" smtClean="0"/>
              <a:t>So, as shown in this figure a repeater, which is a digital amplifier, only has to decide whether to regenerate a 1 or a 0</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CFC0033-EE56-4507-A671-A2D9C8949CD4}" type="slidenum">
              <a:rPr lang="en-US" smtClean="0"/>
              <a:pPr>
                <a:defRPr/>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smtClean="0"/>
              <a:t>Digital Signals</a:t>
            </a:r>
          </a:p>
        </p:txBody>
      </p:sp>
      <p:sp>
        <p:nvSpPr>
          <p:cNvPr id="82947"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48188C9-8FA3-4E07-AD3E-AD284BD06D14}" type="slidenum">
              <a:rPr lang="en-US" smtClean="0"/>
              <a:pPr>
                <a:defRPr/>
              </a:pPr>
              <a:t>78</a:t>
            </a:fld>
            <a:endParaRPr lang="en-US" dirty="0"/>
          </a:p>
        </p:txBody>
      </p:sp>
      <p:pic>
        <p:nvPicPr>
          <p:cNvPr id="82950" name="Picture 2"/>
          <p:cNvPicPr>
            <a:picLocks noChangeAspect="1" noChangeArrowheads="1"/>
          </p:cNvPicPr>
          <p:nvPr/>
        </p:nvPicPr>
        <p:blipFill>
          <a:blip r:embed="rId2">
            <a:extLst>
              <a:ext uri="{28A0092B-C50C-407E-A947-70E740481C1C}">
                <a14:useLocalDpi xmlns:a14="http://schemas.microsoft.com/office/drawing/2010/main" val="0"/>
              </a:ext>
            </a:extLst>
          </a:blip>
          <a:srcRect l="26563" t="37148" r="19844" b="14262"/>
          <a:stretch>
            <a:fillRect/>
          </a:stretch>
        </p:blipFill>
        <p:spPr bwMode="auto">
          <a:xfrm>
            <a:off x="457200" y="1619250"/>
            <a:ext cx="8232775"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smtClean="0"/>
              <a:t>PCM</a:t>
            </a:r>
          </a:p>
        </p:txBody>
      </p:sp>
      <p:sp>
        <p:nvSpPr>
          <p:cNvPr id="83971" name="Content Placeholder 2"/>
          <p:cNvSpPr>
            <a:spLocks noGrp="1"/>
          </p:cNvSpPr>
          <p:nvPr>
            <p:ph idx="1"/>
          </p:nvPr>
        </p:nvSpPr>
        <p:spPr/>
        <p:txBody>
          <a:bodyPr/>
          <a:lstStyle/>
          <a:p>
            <a:r>
              <a:rPr lang="en-US" smtClean="0"/>
              <a:t>PCM – Pulse Code Modulation is the most common method of encoding an analog voice signal into a digital stream of 1s and 0s</a:t>
            </a:r>
          </a:p>
          <a:p>
            <a:r>
              <a:rPr lang="en-US" smtClean="0"/>
              <a:t>All sampling techniques use the Nyquist theorem, which basically states that if you sample at twice the highest frequency on a voice line, you achieve good-quality voice transmission</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DEB63AA8-9406-4E2B-96C2-831F97E33A73}" type="slidenum">
              <a:rPr lang="en-US" smtClean="0"/>
              <a:pPr>
                <a:defRPr/>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Exchanges</a:t>
            </a:r>
          </a:p>
        </p:txBody>
      </p:sp>
      <p:sp>
        <p:nvSpPr>
          <p:cNvPr id="11267" name="Content Placeholder 2"/>
          <p:cNvSpPr>
            <a:spLocks noGrp="1"/>
          </p:cNvSpPr>
          <p:nvPr>
            <p:ph idx="1"/>
          </p:nvPr>
        </p:nvSpPr>
        <p:spPr/>
        <p:txBody>
          <a:bodyPr/>
          <a:lstStyle/>
          <a:p>
            <a:r>
              <a:rPr lang="en-US" smtClean="0"/>
              <a:t>It became obvious very quickly that this would not work on a large scale</a:t>
            </a:r>
          </a:p>
          <a:p>
            <a:r>
              <a:rPr lang="en-US" smtClean="0"/>
              <a:t>The solution was to run all wires to a central point called an exchange</a:t>
            </a:r>
          </a:p>
          <a:p>
            <a:r>
              <a:rPr lang="en-US" smtClean="0"/>
              <a:t>The first Bell system exchange went into operation in 1878 in New Haven Connecticut</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2B032B28-9FC7-4548-9C4C-38D0A1032234}"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mtClean="0"/>
              <a:t>PCM</a:t>
            </a:r>
          </a:p>
        </p:txBody>
      </p:sp>
      <p:sp>
        <p:nvSpPr>
          <p:cNvPr id="84995" name="Content Placeholder 2"/>
          <p:cNvSpPr>
            <a:spLocks noGrp="1"/>
          </p:cNvSpPr>
          <p:nvPr>
            <p:ph idx="1"/>
          </p:nvPr>
        </p:nvSpPr>
        <p:spPr/>
        <p:txBody>
          <a:bodyPr/>
          <a:lstStyle/>
          <a:p>
            <a:r>
              <a:rPr lang="en-US" smtClean="0"/>
              <a:t>The PCM process is as follows</a:t>
            </a:r>
          </a:p>
          <a:p>
            <a:pPr lvl="1"/>
            <a:r>
              <a:rPr lang="en-US" smtClean="0"/>
              <a:t>Analog waveforms are put through a voice frequency filter to filter out anything greater than 4,000 Hz</a:t>
            </a:r>
          </a:p>
          <a:p>
            <a:pPr lvl="1"/>
            <a:r>
              <a:rPr lang="en-US" smtClean="0"/>
              <a:t>These frequencies are filtered to 4,000 Hz to limit the amount of crosstalk in the voice network</a:t>
            </a:r>
          </a:p>
          <a:p>
            <a:pPr lvl="1"/>
            <a:r>
              <a:rPr lang="en-US" smtClean="0"/>
              <a:t>Using the Nyquist theorem, the signal is sampled at 8,000 samples per second to achieve good quality voice transmission</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EF4D0D63-B963-4AA4-B01B-2441988CAB24}" type="slidenum">
              <a:rPr lang="en-US" smtClean="0"/>
              <a:pPr>
                <a:defRPr/>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t>PCM</a:t>
            </a:r>
          </a:p>
        </p:txBody>
      </p:sp>
      <p:sp>
        <p:nvSpPr>
          <p:cNvPr id="86019" name="Content Placeholder 2"/>
          <p:cNvSpPr>
            <a:spLocks noGrp="1"/>
          </p:cNvSpPr>
          <p:nvPr>
            <p:ph idx="1"/>
          </p:nvPr>
        </p:nvSpPr>
        <p:spPr/>
        <p:txBody>
          <a:bodyPr/>
          <a:lstStyle/>
          <a:p>
            <a:pPr lvl="1"/>
            <a:r>
              <a:rPr lang="en-US" smtClean="0"/>
              <a:t>After the waveform is sampled, it is converted into a discrete digital form</a:t>
            </a:r>
          </a:p>
          <a:p>
            <a:pPr lvl="1"/>
            <a:r>
              <a:rPr lang="en-US" smtClean="0"/>
              <a:t>This sample is represented by a code that indicates the amplitude of the waveform at the instant the sample was taken</a:t>
            </a:r>
          </a:p>
          <a:p>
            <a:pPr lvl="1"/>
            <a:r>
              <a:rPr lang="en-US" smtClean="0"/>
              <a:t>The telephony form of PCM uses eight bits for the code and a logarithm compression method that assigns more bits to lower amplitude signals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2DDC124-9192-4663-9021-03BE8031D072}" type="slidenum">
              <a:rPr lang="en-US" smtClean="0"/>
              <a:pPr>
                <a:defRPr/>
              </a:pPr>
              <a:t>81</a:t>
            </a:fld>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t>PCM</a:t>
            </a:r>
          </a:p>
        </p:txBody>
      </p:sp>
      <p:sp>
        <p:nvSpPr>
          <p:cNvPr id="87043" name="Content Placeholder 2"/>
          <p:cNvSpPr>
            <a:spLocks noGrp="1"/>
          </p:cNvSpPr>
          <p:nvPr>
            <p:ph idx="1"/>
          </p:nvPr>
        </p:nvSpPr>
        <p:spPr/>
        <p:txBody>
          <a:bodyPr/>
          <a:lstStyle/>
          <a:p>
            <a:r>
              <a:rPr lang="en-US" smtClean="0"/>
              <a:t>For PCM if you multiply the eight-bit words by 8,000 times per second, you get 64,000 bits per second</a:t>
            </a:r>
          </a:p>
          <a:p>
            <a:r>
              <a:rPr lang="en-US" smtClean="0"/>
              <a:t>The basis for the telephone infrastructure is 64,000 bps or 64 kbps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D4DED5C8-FB33-4B1A-BC54-8D527FBA3664}" type="slidenum">
              <a:rPr lang="en-US" smtClean="0"/>
              <a:pPr>
                <a:defRPr/>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t>Digital Signals</a:t>
            </a:r>
          </a:p>
        </p:txBody>
      </p:sp>
      <p:sp>
        <p:nvSpPr>
          <p:cNvPr id="88067" name="Content Placeholder 2"/>
          <p:cNvSpPr>
            <a:spLocks noGrp="1"/>
          </p:cNvSpPr>
          <p:nvPr>
            <p:ph idx="1"/>
          </p:nvPr>
        </p:nvSpPr>
        <p:spPr/>
        <p:txBody>
          <a:bodyPr/>
          <a:lstStyle/>
          <a:p>
            <a:r>
              <a:rPr lang="en-US" smtClean="0"/>
              <a:t>Two basic variations of 64 kbps PCM are commonly used</a:t>
            </a:r>
          </a:p>
          <a:p>
            <a:pPr lvl="1"/>
            <a:r>
              <a:rPr lang="en-US" smtClean="0"/>
              <a:t>μ-law, the standard used in North America</a:t>
            </a:r>
          </a:p>
          <a:p>
            <a:pPr lvl="1"/>
            <a:r>
              <a:rPr lang="en-US" smtClean="0"/>
              <a:t>a-law, the standard used in Europe</a:t>
            </a:r>
          </a:p>
          <a:p>
            <a:r>
              <a:rPr lang="en-US" smtClean="0"/>
              <a:t>The methods are similar in that both use logarithmic compression to achieve from 12 to 13 bits of linear PCM quality in only eight-bit words, but they differ in relatively minor details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6629AC91-6693-4533-A91F-B604F68913BE}" type="slidenum">
              <a:rPr lang="en-US" smtClean="0"/>
              <a:pPr>
                <a:defRPr/>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mtClean="0"/>
              <a:t>Signaling System</a:t>
            </a:r>
          </a:p>
        </p:txBody>
      </p:sp>
      <p:sp>
        <p:nvSpPr>
          <p:cNvPr id="89091" name="Rectangle 3"/>
          <p:cNvSpPr>
            <a:spLocks noGrp="1" noChangeArrowheads="1"/>
          </p:cNvSpPr>
          <p:nvPr>
            <p:ph idx="1"/>
          </p:nvPr>
        </p:nvSpPr>
        <p:spPr/>
        <p:txBody>
          <a:bodyPr/>
          <a:lstStyle/>
          <a:p>
            <a:pPr eaLnBrk="1" hangingPunct="1"/>
            <a:r>
              <a:rPr lang="en-US" smtClean="0"/>
              <a:t>To manage these signals as they transit the transmission lines a signaling system is required to setup, maintain, and teardown the calls</a:t>
            </a:r>
          </a:p>
        </p:txBody>
      </p:sp>
      <p:sp>
        <p:nvSpPr>
          <p:cNvPr id="13316"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331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B1E344E-2D6E-4F1C-AEDC-C274CB966A86}" type="slidenum">
              <a:rPr lang="en-US" smtClean="0">
                <a:latin typeface="Arial" charset="0"/>
              </a:rPr>
              <a:pPr>
                <a:defRPr/>
              </a:pPr>
              <a:t>84</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t>Signaling System</a:t>
            </a:r>
          </a:p>
        </p:txBody>
      </p:sp>
      <p:sp>
        <p:nvSpPr>
          <p:cNvPr id="90115" name="Content Placeholder 2"/>
          <p:cNvSpPr>
            <a:spLocks noGrp="1"/>
          </p:cNvSpPr>
          <p:nvPr>
            <p:ph idx="1"/>
          </p:nvPr>
        </p:nvSpPr>
        <p:spPr/>
        <p:txBody>
          <a:bodyPr/>
          <a:lstStyle/>
          <a:p>
            <a:r>
              <a:rPr lang="en-US" smtClean="0"/>
              <a:t>Generally, two types of signaling methods run over these various transmission media</a:t>
            </a:r>
          </a:p>
          <a:p>
            <a:r>
              <a:rPr lang="en-US" smtClean="0"/>
              <a:t>The signaling methods are broken into the following groups</a:t>
            </a:r>
          </a:p>
          <a:p>
            <a:pPr lvl="1"/>
            <a:r>
              <a:rPr lang="en-US" smtClean="0"/>
              <a:t>User-to-network signaling</a:t>
            </a:r>
          </a:p>
          <a:p>
            <a:pPr lvl="2"/>
            <a:r>
              <a:rPr lang="en-US" smtClean="0"/>
              <a:t>How an end user communicates with the PSTN</a:t>
            </a:r>
          </a:p>
          <a:p>
            <a:pPr lvl="1"/>
            <a:r>
              <a:rPr lang="en-US" smtClean="0"/>
              <a:t>Network-to-network signaling</a:t>
            </a:r>
          </a:p>
          <a:p>
            <a:pPr lvl="2"/>
            <a:r>
              <a:rPr lang="en-US" smtClean="0"/>
              <a:t>How the switches in the PSTN intercommunicate</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2AB83AB-3C27-4744-9775-DD7C8F51D16C}" type="slidenum">
              <a:rPr lang="en-US" smtClean="0"/>
              <a:pPr>
                <a:defRPr/>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smtClean="0"/>
              <a:t>User-to-Network Signaling</a:t>
            </a:r>
          </a:p>
        </p:txBody>
      </p:sp>
      <p:sp>
        <p:nvSpPr>
          <p:cNvPr id="91139" name="Content Placeholder 2"/>
          <p:cNvSpPr>
            <a:spLocks noGrp="1"/>
          </p:cNvSpPr>
          <p:nvPr>
            <p:ph idx="1"/>
          </p:nvPr>
        </p:nvSpPr>
        <p:spPr/>
        <p:txBody>
          <a:bodyPr/>
          <a:lstStyle/>
          <a:p>
            <a:r>
              <a:rPr lang="en-US" smtClean="0"/>
              <a:t>The most common signaling method for user-to-network analog communication is DTMF - Dual Tone Multi-Frequency</a:t>
            </a:r>
          </a:p>
          <a:p>
            <a:r>
              <a:rPr lang="en-US" smtClean="0"/>
              <a:t>DTMF is known as in-band signaling because the tones are carried through the voice path</a:t>
            </a:r>
          </a:p>
          <a:p>
            <a:pPr eaLnBrk="1" hangingPunct="1"/>
            <a:r>
              <a:rPr lang="en-US" smtClean="0"/>
              <a:t>Tones consist of two pitches</a:t>
            </a:r>
          </a:p>
          <a:p>
            <a:r>
              <a:rPr lang="en-US" smtClean="0"/>
              <a:t>Here is how DTMF tones are derived</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FF077A5-FCD3-4EAF-AA78-3222E2DBA375}" type="slidenum">
              <a:rPr lang="en-US" smtClean="0"/>
              <a:pPr>
                <a:defRPr/>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smtClean="0"/>
              <a:t>User-to-Network Signaling</a:t>
            </a:r>
          </a:p>
        </p:txBody>
      </p:sp>
      <p:sp>
        <p:nvSpPr>
          <p:cNvPr id="92163"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066024ED-3AA0-4DEC-8F48-87DAF7655FA4}" type="slidenum">
              <a:rPr lang="en-US" smtClean="0"/>
              <a:pPr>
                <a:defRPr/>
              </a:pPr>
              <a:t>87</a:t>
            </a:fld>
            <a:endParaRPr lang="en-US" dirty="0"/>
          </a:p>
        </p:txBody>
      </p:sp>
      <p:pic>
        <p:nvPicPr>
          <p:cNvPr id="92166" name="Picture 6"/>
          <p:cNvPicPr>
            <a:picLocks noChangeAspect="1" noChangeArrowheads="1"/>
          </p:cNvPicPr>
          <p:nvPr/>
        </p:nvPicPr>
        <p:blipFill>
          <a:blip r:embed="rId2">
            <a:extLst>
              <a:ext uri="{28A0092B-C50C-407E-A947-70E740481C1C}">
                <a14:useLocalDpi xmlns:a14="http://schemas.microsoft.com/office/drawing/2010/main" val="0"/>
              </a:ext>
            </a:extLst>
          </a:blip>
          <a:srcRect l="35156" t="29938" r="37189" b="15518"/>
          <a:stretch>
            <a:fillRect/>
          </a:stretch>
        </p:blipFill>
        <p:spPr bwMode="auto">
          <a:xfrm>
            <a:off x="2208213" y="1600200"/>
            <a:ext cx="457358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t>User-to-Network Signaling</a:t>
            </a:r>
          </a:p>
        </p:txBody>
      </p:sp>
      <p:sp>
        <p:nvSpPr>
          <p:cNvPr id="93187" name="Content Placeholder 2"/>
          <p:cNvSpPr>
            <a:spLocks noGrp="1"/>
          </p:cNvSpPr>
          <p:nvPr>
            <p:ph idx="1"/>
          </p:nvPr>
        </p:nvSpPr>
        <p:spPr/>
        <p:txBody>
          <a:bodyPr/>
          <a:lstStyle/>
          <a:p>
            <a:r>
              <a:rPr lang="en-US" smtClean="0"/>
              <a:t>When you pick up your telephone handset and press the digits, the tone that passes from your phone to the central office switch to which you are connected tells the switch what number you want to call</a:t>
            </a:r>
          </a:p>
          <a:p>
            <a:pPr eaLnBrk="1" hangingPunct="1"/>
            <a:r>
              <a:rPr lang="en-US" smtClean="0"/>
              <a:t>DTMF is defined by the ITU Q.23 and Q.24 specifications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777641F2-6101-4D6D-A4E7-ADBC96FA912F}" type="slidenum">
              <a:rPr lang="en-US" smtClean="0"/>
              <a:pPr>
                <a:defRPr/>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Standard Tones </a:t>
            </a:r>
          </a:p>
        </p:txBody>
      </p:sp>
      <p:sp>
        <p:nvSpPr>
          <p:cNvPr id="94211" name="Rectangle 3"/>
          <p:cNvSpPr>
            <a:spLocks noGrp="1" noChangeArrowheads="1"/>
          </p:cNvSpPr>
          <p:nvPr>
            <p:ph idx="1"/>
          </p:nvPr>
        </p:nvSpPr>
        <p:spPr/>
        <p:txBody>
          <a:bodyPr/>
          <a:lstStyle/>
          <a:p>
            <a:pPr eaLnBrk="1" hangingPunct="1"/>
            <a:r>
              <a:rPr lang="en-US" smtClean="0"/>
              <a:t>The other tones used in the network are called standard tones</a:t>
            </a:r>
          </a:p>
          <a:p>
            <a:pPr eaLnBrk="1" hangingPunct="1"/>
            <a:r>
              <a:rPr lang="en-US" smtClean="0"/>
              <a:t>These are the dial tone, the ringback tone - the ringing the caller hears while waiting for his call to be connected, and the busy tone</a:t>
            </a:r>
          </a:p>
          <a:p>
            <a:pPr eaLnBrk="1" hangingPunct="1"/>
            <a:r>
              <a:rPr lang="en-US" smtClean="0"/>
              <a:t>These tones are also defined by the ITU, in specifications E.180 and Q.35</a:t>
            </a:r>
          </a:p>
        </p:txBody>
      </p:sp>
      <p:sp>
        <p:nvSpPr>
          <p:cNvPr id="13317"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3318"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6C1BB763-1BF8-49B1-B164-E7CCC7490589}" type="slidenum">
              <a:rPr lang="en-US" smtClean="0">
                <a:latin typeface="Arial" charset="0"/>
              </a:rPr>
              <a:pPr>
                <a:defRPr/>
              </a:pPr>
              <a:t>89</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Exchanges</a:t>
            </a:r>
          </a:p>
        </p:txBody>
      </p:sp>
      <p:sp>
        <p:nvSpPr>
          <p:cNvPr id="12291" name="Content Placeholder 2"/>
          <p:cNvSpPr>
            <a:spLocks noGrp="1"/>
          </p:cNvSpPr>
          <p:nvPr>
            <p:ph idx="1"/>
          </p:nvPr>
        </p:nvSpPr>
        <p:spPr/>
        <p:txBody>
          <a:bodyPr/>
          <a:lstStyle/>
          <a:p>
            <a:r>
              <a:rPr lang="en-US" smtClean="0"/>
              <a:t>By 1878 most major urban areas had a telephone exchange that operated under a license from the Bell System</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BD052C41-FB16-4F2E-9CC4-568F327E646E}" type="slidenum">
              <a:rPr lang="en-US" smtClean="0"/>
              <a:pPr>
                <a:defRPr/>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t>Standard Tones</a:t>
            </a:r>
          </a:p>
        </p:txBody>
      </p:sp>
      <p:sp>
        <p:nvSpPr>
          <p:cNvPr id="95235"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4078950B-7094-4FEA-B4DC-A2E1E60F053F}" type="slidenum">
              <a:rPr lang="en-US" smtClean="0"/>
              <a:pPr>
                <a:defRPr/>
              </a:pPr>
              <a:t>90</a:t>
            </a:fld>
            <a:endParaRPr lang="en-US" dirty="0"/>
          </a:p>
        </p:txBody>
      </p:sp>
      <p:pic>
        <p:nvPicPr>
          <p:cNvPr id="952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1600200"/>
            <a:ext cx="812006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t>Network-to-Network Signaling</a:t>
            </a:r>
          </a:p>
        </p:txBody>
      </p:sp>
      <p:sp>
        <p:nvSpPr>
          <p:cNvPr id="96259" name="Content Placeholder 2"/>
          <p:cNvSpPr>
            <a:spLocks noGrp="1"/>
          </p:cNvSpPr>
          <p:nvPr>
            <p:ph idx="1"/>
          </p:nvPr>
        </p:nvSpPr>
        <p:spPr/>
        <p:txBody>
          <a:bodyPr/>
          <a:lstStyle/>
          <a:p>
            <a:r>
              <a:rPr lang="en-US" smtClean="0"/>
              <a:t>To manage the PSTN itself a network-to-network signaling system is required</a:t>
            </a:r>
          </a:p>
          <a:p>
            <a:r>
              <a:rPr lang="en-US" smtClean="0"/>
              <a:t>Network-to-network signaling types include in-band signaling methods such as MF - Multi-Frequency and RBS - Robbed Bit Signaling and out of band signaling such as the common Signaling System 7</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2CDE1B43-9DD0-45C2-83DE-4549CAFE336D}" type="slidenum">
              <a:rPr lang="en-US" smtClean="0"/>
              <a:pPr>
                <a:defRPr/>
              </a:pPr>
              <a:t>91</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SS7</a:t>
            </a:r>
          </a:p>
        </p:txBody>
      </p:sp>
      <p:sp>
        <p:nvSpPr>
          <p:cNvPr id="97283" name="Rectangle 3"/>
          <p:cNvSpPr>
            <a:spLocks noGrp="1" noChangeArrowheads="1"/>
          </p:cNvSpPr>
          <p:nvPr>
            <p:ph type="body" idx="4294967295"/>
          </p:nvPr>
        </p:nvSpPr>
        <p:spPr>
          <a:xfrm>
            <a:off x="533400" y="1752600"/>
            <a:ext cx="8001000" cy="4267200"/>
          </a:xfrm>
        </p:spPr>
        <p:txBody>
          <a:bodyPr/>
          <a:lstStyle/>
          <a:p>
            <a:pPr eaLnBrk="1" hangingPunct="1"/>
            <a:r>
              <a:rPr lang="en-US" smtClean="0"/>
              <a:t>SS7 is the PSTN’s network-to-network signaling system</a:t>
            </a:r>
          </a:p>
          <a:p>
            <a:pPr eaLnBrk="1" hangingPunct="1"/>
            <a:r>
              <a:rPr lang="en-US" smtClean="0"/>
              <a:t>It coordinates  communication between switches, telephone company databases, and billing systems</a:t>
            </a:r>
          </a:p>
          <a:p>
            <a:pPr eaLnBrk="1" hangingPunct="1"/>
            <a:r>
              <a:rPr lang="en-US" smtClean="0"/>
              <a:t>SS7 was developed by the ITU Telecommunications Standardization Sector</a:t>
            </a:r>
          </a:p>
        </p:txBody>
      </p:sp>
      <p:sp>
        <p:nvSpPr>
          <p:cNvPr id="15364"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5365"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E7621B85-DA95-48EC-BF50-EC71B318A7C1}" type="slidenum">
              <a:rPr lang="en-US" smtClean="0">
                <a:latin typeface="Arial" charset="0"/>
              </a:rPr>
              <a:pPr>
                <a:defRPr/>
              </a:pPr>
              <a:t>92</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t>SS7</a:t>
            </a:r>
          </a:p>
        </p:txBody>
      </p:sp>
      <p:sp>
        <p:nvSpPr>
          <p:cNvPr id="3" name="Footer Placeholder 2"/>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F5739CEC-777F-4207-A4B4-666565EA4239}" type="slidenum">
              <a:rPr lang="en-US" smtClean="0"/>
              <a:pPr>
                <a:defRPr/>
              </a:pPr>
              <a:t>93</a:t>
            </a:fld>
            <a:endParaRPr lang="en-US" dirty="0"/>
          </a:p>
        </p:txBody>
      </p:sp>
      <p:sp>
        <p:nvSpPr>
          <p:cNvPr id="98309" name="Text Placeholder 4"/>
          <p:cNvSpPr>
            <a:spLocks noGrp="1"/>
          </p:cNvSpPr>
          <p:nvPr>
            <p:ph type="body" idx="4294967295"/>
          </p:nvPr>
        </p:nvSpPr>
        <p:spPr/>
        <p:txBody>
          <a:bodyPr/>
          <a:lstStyle/>
          <a:p>
            <a:pPr eaLnBrk="1" hangingPunct="1"/>
            <a:r>
              <a:rPr lang="en-US" smtClean="0"/>
              <a:t>It is called C7 in Europe</a:t>
            </a:r>
          </a:p>
          <a:p>
            <a:pPr eaLnBrk="1" hangingPunct="1"/>
            <a:r>
              <a:rPr lang="en-US" smtClean="0"/>
              <a:t>SS7 is a separate network whose duties are setting up, tearing down, monitoring, and routing calls on the PSTN</a:t>
            </a:r>
          </a:p>
          <a:p>
            <a:pPr eaLnBrk="1" hangingPunct="1"/>
            <a:r>
              <a:rPr lang="en-US" smtClean="0"/>
              <a:t>Like TCP/IP, SS7 is packet-based</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mtClean="0"/>
              <a:t>SS7 </a:t>
            </a:r>
          </a:p>
        </p:txBody>
      </p:sp>
      <p:sp>
        <p:nvSpPr>
          <p:cNvPr id="3" name="Footer Placeholder 2"/>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9744543D-353A-4C3C-B5FF-92E83C47DFFF}" type="slidenum">
              <a:rPr lang="en-US" smtClean="0"/>
              <a:pPr>
                <a:defRPr/>
              </a:pPr>
              <a:t>94</a:t>
            </a:fld>
            <a:endParaRPr lang="en-US" dirty="0"/>
          </a:p>
        </p:txBody>
      </p:sp>
      <p:sp>
        <p:nvSpPr>
          <p:cNvPr id="99333" name="Text Placeholder 4"/>
          <p:cNvSpPr>
            <a:spLocks noGrp="1"/>
          </p:cNvSpPr>
          <p:nvPr>
            <p:ph type="body" idx="4294967295"/>
          </p:nvPr>
        </p:nvSpPr>
        <p:spPr/>
        <p:txBody>
          <a:bodyPr/>
          <a:lstStyle/>
          <a:p>
            <a:pPr eaLnBrk="1" hangingPunct="1"/>
            <a:r>
              <a:rPr lang="en-US" smtClean="0"/>
              <a:t>SS7 is an out-of-band signaling standard because, it doesn't use the same frequency band, or the same transport, as the voice transmission</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SS7</a:t>
            </a:r>
            <a:endParaRPr lang="en-US" sz="8800" smtClean="0"/>
          </a:p>
        </p:txBody>
      </p:sp>
      <p:pic>
        <p:nvPicPr>
          <p:cNvPr id="100355" name="Picture 4" descr="fig 4-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447800"/>
            <a:ext cx="5410200" cy="4773613"/>
          </a:xfrm>
        </p:spPr>
      </p:pic>
      <p:sp>
        <p:nvSpPr>
          <p:cNvPr id="16388"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6389"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80379927-70BD-4094-B203-8B9DAEFF9108}" type="slidenum">
              <a:rPr lang="en-US" smtClean="0">
                <a:latin typeface="Arial" charset="0"/>
              </a:rPr>
              <a:pPr>
                <a:defRPr/>
              </a:pPr>
              <a:t>95</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t>Numbering Systems</a:t>
            </a:r>
          </a:p>
        </p:txBody>
      </p:sp>
      <p:sp>
        <p:nvSpPr>
          <p:cNvPr id="101379" name="Content Placeholder 2"/>
          <p:cNvSpPr>
            <a:spLocks noGrp="1"/>
          </p:cNvSpPr>
          <p:nvPr>
            <p:ph idx="1"/>
          </p:nvPr>
        </p:nvSpPr>
        <p:spPr/>
        <p:txBody>
          <a:bodyPr/>
          <a:lstStyle/>
          <a:p>
            <a:pPr marL="0" indent="0">
              <a:buFontTx/>
              <a:buNone/>
            </a:pPr>
            <a:r>
              <a:rPr lang="en-US" smtClean="0"/>
              <a:t>To keep all of this straight a worldwide numbering system is used as well as the interior extension numbers</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F5CCB4C-17EB-4E16-854F-CC9ECBBB9E89}" type="slidenum">
              <a:rPr lang="en-US" smtClean="0"/>
              <a:pPr>
                <a:defRPr/>
              </a:pPr>
              <a:t>96</a:t>
            </a:fld>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Geographic Codes </a:t>
            </a:r>
          </a:p>
        </p:txBody>
      </p:sp>
      <p:sp>
        <p:nvSpPr>
          <p:cNvPr id="102403" name="Rectangle 3"/>
          <p:cNvSpPr>
            <a:spLocks noGrp="1" noChangeArrowheads="1"/>
          </p:cNvSpPr>
          <p:nvPr>
            <p:ph idx="1"/>
          </p:nvPr>
        </p:nvSpPr>
        <p:spPr/>
        <p:txBody>
          <a:bodyPr/>
          <a:lstStyle/>
          <a:p>
            <a:pPr eaLnBrk="1" hangingPunct="1"/>
            <a:r>
              <a:rPr lang="en-US" smtClean="0"/>
              <a:t>An area code is a geographic code grouped into logical, compact geographic areas large enough to support from five or six million phone numbers each</a:t>
            </a:r>
          </a:p>
          <a:p>
            <a:pPr eaLnBrk="1" hangingPunct="1"/>
            <a:r>
              <a:rPr lang="en-US" smtClean="0"/>
              <a:t>These area codes, are used to help the PSTN and SS7 route calls between subscribers in remote areas of the network</a:t>
            </a:r>
          </a:p>
        </p:txBody>
      </p:sp>
      <p:sp>
        <p:nvSpPr>
          <p:cNvPr id="14340" name="Footer Placeholder 1"/>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dirty="0" smtClean="0">
                <a:latin typeface="Arial" charset="0"/>
              </a:rPr>
              <a:t>Copyright 2012 Kenneth M. Chipps Ph.D. www.chipps.com</a:t>
            </a:r>
          </a:p>
        </p:txBody>
      </p:sp>
      <p:sp>
        <p:nvSpPr>
          <p:cNvPr id="14341"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fld id="{3812A88C-B060-48D6-BF72-0E7D0C8F75BF}" type="slidenum">
              <a:rPr lang="en-US" smtClean="0">
                <a:latin typeface="Arial" charset="0"/>
              </a:rPr>
              <a:pPr>
                <a:defRPr/>
              </a:pPr>
              <a:t>97</a:t>
            </a:fld>
            <a:endParaRPr lang="en-US" dirty="0" smtClean="0">
              <a:latin typeface="Arial"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smtClean="0"/>
              <a:t>Geographic Codes</a:t>
            </a:r>
          </a:p>
        </p:txBody>
      </p:sp>
      <p:sp>
        <p:nvSpPr>
          <p:cNvPr id="103427" name="Content Placeholder 2"/>
          <p:cNvSpPr>
            <a:spLocks noGrp="1"/>
          </p:cNvSpPr>
          <p:nvPr>
            <p:ph idx="1"/>
          </p:nvPr>
        </p:nvSpPr>
        <p:spPr/>
        <p:txBody>
          <a:bodyPr/>
          <a:lstStyle/>
          <a:p>
            <a:pPr eaLnBrk="1" hangingPunct="1"/>
            <a:r>
              <a:rPr lang="en-US" smtClean="0"/>
              <a:t>Country codes are similar prefixes, but for calls between different national PSTN designations </a:t>
            </a:r>
          </a:p>
          <a:p>
            <a:pPr eaLnBrk="1" hangingPunct="1"/>
            <a:r>
              <a:rPr lang="en-US" smtClean="0"/>
              <a:t>These codes are defined in the ITU recommendation E.164</a:t>
            </a:r>
            <a:endParaRPr lang="en-US" sz="8800" smtClean="0"/>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B41E52A3-6D52-4D0B-A5BC-9EC30896BCEB}" type="slidenum">
              <a:rPr lang="en-US" smtClean="0"/>
              <a:pPr>
                <a:defRPr/>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smtClean="0"/>
              <a:t>PSTN Numbering Plans</a:t>
            </a:r>
          </a:p>
        </p:txBody>
      </p:sp>
      <p:sp>
        <p:nvSpPr>
          <p:cNvPr id="104451" name="Content Placeholder 2"/>
          <p:cNvSpPr>
            <a:spLocks noGrp="1"/>
          </p:cNvSpPr>
          <p:nvPr>
            <p:ph idx="1"/>
          </p:nvPr>
        </p:nvSpPr>
        <p:spPr/>
        <p:txBody>
          <a:bodyPr/>
          <a:lstStyle/>
          <a:p>
            <a:r>
              <a:rPr lang="en-US" smtClean="0"/>
              <a:t>One feature that slowly changed over time is the dial plan</a:t>
            </a:r>
          </a:p>
          <a:p>
            <a:r>
              <a:rPr lang="en-US" smtClean="0"/>
              <a:t>The addition of second lines for Internet access, cell phones, and fax machines has created a relative shortage of phone numbers</a:t>
            </a:r>
          </a:p>
          <a:p>
            <a:r>
              <a:rPr lang="en-US" smtClean="0"/>
              <a:t>In some places in the United States, it is necessary to dial 10 digits for even a local call</a:t>
            </a:r>
          </a:p>
        </p:txBody>
      </p:sp>
      <p:sp>
        <p:nvSpPr>
          <p:cNvPr id="4" name="Footer Placeholder 3"/>
          <p:cNvSpPr>
            <a:spLocks noGrp="1"/>
          </p:cNvSpPr>
          <p:nvPr>
            <p:ph type="ftr" sz="quarter" idx="11"/>
          </p:nvPr>
        </p:nvSpPr>
        <p:spPr/>
        <p:txBody>
          <a:bodyPr/>
          <a:lstStyle/>
          <a:p>
            <a:pPr>
              <a:defRPr/>
            </a:pPr>
            <a:r>
              <a:rPr lang="en-US" dirty="0" smtClean="0"/>
              <a:t>Copyright 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13CAB7C8-971B-4F14-A6A1-C902B2ED8BC0}" type="slidenum">
              <a:rPr lang="en-US" smtClean="0"/>
              <a:pPr>
                <a:defRPr/>
              </a:pPr>
              <a:t>99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hipps">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Chipps</Template>
  <TotalTime>2884</TotalTime>
  <Words>8782</Words>
  <Application>Microsoft Office PowerPoint</Application>
  <PresentationFormat>On-screen Show (4:3)</PresentationFormat>
  <Paragraphs>1150</Paragraphs>
  <Slides>202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202</vt:i4>
      </vt:variant>
    </vt:vector>
  </HeadingPairs>
  <TitlesOfParts>
    <vt:vector size="207" baseType="lpstr">
      <vt:lpstr>Verdana</vt:lpstr>
      <vt:lpstr>Arial</vt:lpstr>
      <vt:lpstr>Calibri</vt:lpstr>
      <vt:lpstr>Times New Roman</vt:lpstr>
      <vt:lpstr>Chipps</vt:lpstr>
      <vt:lpstr>NETW-250 PSTN How It Works Last Update 2012.09.03 1.0.0</vt:lpstr>
      <vt:lpstr>Mesh Versus Switched</vt:lpstr>
      <vt:lpstr>Mesh</vt:lpstr>
      <vt:lpstr>Mesh</vt:lpstr>
      <vt:lpstr>Mesh</vt:lpstr>
      <vt:lpstr>Mesh</vt:lpstr>
      <vt:lpstr>Mesh</vt:lpstr>
      <vt:lpstr>Exchanges</vt:lpstr>
      <vt:lpstr>Exchanges</vt:lpstr>
      <vt:lpstr>Operators</vt:lpstr>
      <vt:lpstr>Switching</vt:lpstr>
      <vt:lpstr>Switching</vt:lpstr>
      <vt:lpstr>Switching</vt:lpstr>
      <vt:lpstr>Switching</vt:lpstr>
      <vt:lpstr>Switching</vt:lpstr>
      <vt:lpstr>Switching</vt:lpstr>
      <vt:lpstr>Switching</vt:lpstr>
      <vt:lpstr>Switching</vt:lpstr>
      <vt:lpstr>Switching</vt:lpstr>
      <vt:lpstr>Transmission</vt:lpstr>
      <vt:lpstr>Copper Cabling</vt:lpstr>
      <vt:lpstr>Transmission</vt:lpstr>
      <vt:lpstr>AT&amp;T Long Lines Network</vt:lpstr>
      <vt:lpstr>AT&amp;T Long Lines Network</vt:lpstr>
      <vt:lpstr>AT&amp;T Long Lines Network</vt:lpstr>
      <vt:lpstr>AT&amp;T Long Lines Network</vt:lpstr>
      <vt:lpstr>Fiber Optic Cabling</vt:lpstr>
      <vt:lpstr>Fiber Optic Cabling</vt:lpstr>
      <vt:lpstr>Circuits</vt:lpstr>
      <vt:lpstr>Circuits</vt:lpstr>
      <vt:lpstr>Circuits</vt:lpstr>
      <vt:lpstr>Circuits</vt:lpstr>
      <vt:lpstr>Circuits</vt:lpstr>
      <vt:lpstr>Circuits</vt:lpstr>
      <vt:lpstr>Circuit</vt:lpstr>
      <vt:lpstr>Channel Banks </vt:lpstr>
      <vt:lpstr>Channel Banks</vt:lpstr>
      <vt:lpstr>The Network</vt:lpstr>
      <vt:lpstr>The Network</vt:lpstr>
      <vt:lpstr>The Network</vt:lpstr>
      <vt:lpstr>The Network</vt:lpstr>
      <vt:lpstr>The Network</vt:lpstr>
      <vt:lpstr>The Network</vt:lpstr>
      <vt:lpstr>The Network</vt:lpstr>
      <vt:lpstr>The Network</vt:lpstr>
      <vt:lpstr>Trunks</vt:lpstr>
      <vt:lpstr>Switch-to-Switch Trunks </vt:lpstr>
      <vt:lpstr>Switch-to-Switch Trunks</vt:lpstr>
      <vt:lpstr>Point-to-Point Trunking</vt:lpstr>
      <vt:lpstr>POTS</vt:lpstr>
      <vt:lpstr>POTS</vt:lpstr>
      <vt:lpstr>Analog Telephone</vt:lpstr>
      <vt:lpstr>Ringer</vt:lpstr>
      <vt:lpstr>Dial Pad</vt:lpstr>
      <vt:lpstr>Dial Pad</vt:lpstr>
      <vt:lpstr>Hybrid</vt:lpstr>
      <vt:lpstr>Hybrid</vt:lpstr>
      <vt:lpstr>Hook Switch</vt:lpstr>
      <vt:lpstr>Hook Switch</vt:lpstr>
      <vt:lpstr>Handset</vt:lpstr>
      <vt:lpstr>Tip and Ring</vt:lpstr>
      <vt:lpstr>Tip and Ring</vt:lpstr>
      <vt:lpstr>Tip and Ring</vt:lpstr>
      <vt:lpstr>Tip and Ring</vt:lpstr>
      <vt:lpstr>Tip and Ring</vt:lpstr>
      <vt:lpstr>Signals</vt:lpstr>
      <vt:lpstr>Analog Signals</vt:lpstr>
      <vt:lpstr>Analog Signals</vt:lpstr>
      <vt:lpstr>Analog Signals</vt:lpstr>
      <vt:lpstr>Analog Signals</vt:lpstr>
      <vt:lpstr>Analog Signals</vt:lpstr>
      <vt:lpstr>Analog Signals</vt:lpstr>
      <vt:lpstr>Analog Signals</vt:lpstr>
      <vt:lpstr>Analog Signals</vt:lpstr>
      <vt:lpstr>Sound Range</vt:lpstr>
      <vt:lpstr>Digital Signals</vt:lpstr>
      <vt:lpstr>Digital Signals</vt:lpstr>
      <vt:lpstr>Digital Signals</vt:lpstr>
      <vt:lpstr>PCM</vt:lpstr>
      <vt:lpstr>PCM</vt:lpstr>
      <vt:lpstr>PCM</vt:lpstr>
      <vt:lpstr>PCM</vt:lpstr>
      <vt:lpstr>Digital Signals</vt:lpstr>
      <vt:lpstr>Signaling System</vt:lpstr>
      <vt:lpstr>Signaling System</vt:lpstr>
      <vt:lpstr>User-to-Network Signaling</vt:lpstr>
      <vt:lpstr>User-to-Network Signaling</vt:lpstr>
      <vt:lpstr>User-to-Network Signaling</vt:lpstr>
      <vt:lpstr>Standard Tones </vt:lpstr>
      <vt:lpstr>Standard Tones</vt:lpstr>
      <vt:lpstr>Network-to-Network Signaling</vt:lpstr>
      <vt:lpstr>SS7</vt:lpstr>
      <vt:lpstr>SS7</vt:lpstr>
      <vt:lpstr>SS7 </vt:lpstr>
      <vt:lpstr>SS7</vt:lpstr>
      <vt:lpstr>Numbering Systems</vt:lpstr>
      <vt:lpstr>Geographic Codes </vt:lpstr>
      <vt:lpstr>Geographic Codes</vt:lpstr>
      <vt:lpstr>PSTN Numbering Plans</vt:lpstr>
      <vt:lpstr>PSTN Numbering Plans</vt:lpstr>
      <vt:lpstr>PSTN Numbering Plans</vt:lpstr>
      <vt:lpstr>PSTN Numbering Plans</vt:lpstr>
      <vt:lpstr>PSTN Numbering Plans</vt:lpstr>
      <vt:lpstr>PSTN Numbering Plans</vt:lpstr>
      <vt:lpstr>Applications</vt:lpstr>
      <vt:lpstr>Applications</vt:lpstr>
      <vt:lpstr>Applications</vt:lpstr>
      <vt:lpstr>Applications</vt:lpstr>
      <vt:lpstr>Applications</vt:lpstr>
      <vt:lpstr>Applications</vt:lpstr>
      <vt:lpstr>Applications</vt:lpstr>
      <vt:lpstr>Applications</vt:lpstr>
      <vt:lpstr>Service Providers</vt:lpstr>
      <vt:lpstr>ILECs</vt:lpstr>
      <vt:lpstr>CLECs</vt:lpstr>
      <vt:lpstr>IXCs </vt:lpstr>
      <vt:lpstr>ISPs</vt:lpstr>
      <vt:lpstr>LATAs</vt:lpstr>
      <vt:lpstr>Texas LATAs</vt:lpstr>
      <vt:lpstr>Customer Premises Equipment </vt:lpstr>
      <vt:lpstr>Customer Premises Equipment</vt:lpstr>
      <vt:lpstr>Customer Premises Equipment</vt:lpstr>
      <vt:lpstr>Demarc</vt:lpstr>
      <vt:lpstr>Demarc</vt:lpstr>
      <vt:lpstr>Demarc</vt:lpstr>
      <vt:lpstr>Demarc at a House</vt:lpstr>
      <vt:lpstr>Demarc at a Small Business</vt:lpstr>
      <vt:lpstr>Demarc at a Small Business</vt:lpstr>
      <vt:lpstr>Demarc at a Large Business</vt:lpstr>
      <vt:lpstr>Demarc at a Large Business</vt:lpstr>
      <vt:lpstr>Inside Wiring</vt:lpstr>
      <vt:lpstr>Telephone</vt:lpstr>
      <vt:lpstr>Telephone </vt:lpstr>
      <vt:lpstr>CPE Signaling Methods</vt:lpstr>
      <vt:lpstr>CPE Signaling Methods</vt:lpstr>
      <vt:lpstr>CPE Signaling Methods</vt:lpstr>
      <vt:lpstr>Lines and Line Appearances  </vt:lpstr>
      <vt:lpstr>Lines and Line Appearances</vt:lpstr>
      <vt:lpstr>FXS Analog Endpoints </vt:lpstr>
      <vt:lpstr>FXS Analog Endpoints </vt:lpstr>
      <vt:lpstr>Digital Endpoints </vt:lpstr>
      <vt:lpstr>Managing Multiple Lines</vt:lpstr>
      <vt:lpstr>Key System</vt:lpstr>
      <vt:lpstr>PBX</vt:lpstr>
      <vt:lpstr>Ring Groups Hunt Groups </vt:lpstr>
      <vt:lpstr>Ring Groups Hunt Groups</vt:lpstr>
      <vt:lpstr>Ring Groups Hunt Groups</vt:lpstr>
      <vt:lpstr>Dial Plan</vt:lpstr>
      <vt:lpstr>Dial Plan</vt:lpstr>
      <vt:lpstr>Dial Plan</vt:lpstr>
      <vt:lpstr>Dial Plan</vt:lpstr>
      <vt:lpstr>Dial Plan</vt:lpstr>
      <vt:lpstr>Dial Plan</vt:lpstr>
      <vt:lpstr>Centrex </vt:lpstr>
      <vt:lpstr>Erlang Traffic Engineering</vt:lpstr>
      <vt:lpstr>Erlang Traffic Engineering</vt:lpstr>
      <vt:lpstr>Erlang Traffic Engineering</vt:lpstr>
      <vt:lpstr>Erlang Traffic Engineering</vt:lpstr>
      <vt:lpstr>Erlang Table</vt:lpstr>
      <vt:lpstr>DID</vt:lpstr>
      <vt:lpstr>DID</vt:lpstr>
      <vt:lpstr>Extension Numbering Plan</vt:lpstr>
      <vt:lpstr>Extension Numbering Plan</vt:lpstr>
      <vt:lpstr>Extension Numbering Plan</vt:lpstr>
      <vt:lpstr>An Example</vt:lpstr>
      <vt:lpstr>PSTN</vt:lpstr>
      <vt:lpstr>The Last Mile</vt:lpstr>
      <vt:lpstr>Demarc</vt:lpstr>
      <vt:lpstr>Copper Wire</vt:lpstr>
      <vt:lpstr>Copper Wire</vt:lpstr>
      <vt:lpstr>Copper Wire</vt:lpstr>
      <vt:lpstr>Copper Wire</vt:lpstr>
      <vt:lpstr>End User Pedestal</vt:lpstr>
      <vt:lpstr>End User Pedestal</vt:lpstr>
      <vt:lpstr>Street Pedestal</vt:lpstr>
      <vt:lpstr>Street Circuit</vt:lpstr>
      <vt:lpstr>Neighborhood Connection</vt:lpstr>
      <vt:lpstr>Neighborhood Connection</vt:lpstr>
      <vt:lpstr>Neighborhood Connection</vt:lpstr>
      <vt:lpstr>Neighborhood Connection</vt:lpstr>
      <vt:lpstr>Neighborhood Connection</vt:lpstr>
      <vt:lpstr>Neighborhood Connection</vt:lpstr>
      <vt:lpstr>Neighborhood Connection</vt:lpstr>
      <vt:lpstr>Copper Box</vt:lpstr>
      <vt:lpstr>Fiber Box</vt:lpstr>
      <vt:lpstr>PSTN</vt:lpstr>
      <vt:lpstr>PSTN</vt:lpstr>
      <vt:lpstr>Central Office</vt:lpstr>
      <vt:lpstr>Circuit Switching</vt:lpstr>
      <vt:lpstr>Circuit Switching</vt:lpstr>
      <vt:lpstr>Circuit Switching</vt:lpstr>
      <vt:lpstr>Circuit Switching</vt:lpstr>
      <vt:lpstr>Problems With Circuit Switching</vt:lpstr>
      <vt:lpstr>Problems With Circuit Switching</vt:lpstr>
      <vt:lpstr>Packet Switching</vt:lpstr>
      <vt:lpstr>Packet Switching</vt:lpstr>
      <vt:lpstr>Packet Switching</vt:lpstr>
      <vt:lpstr>Packet Switching</vt:lpstr>
      <vt:lpstr>Packet Switching</vt:lpstr>
      <vt:lpstr>Problems with Packet Switching</vt:lpstr>
      <vt:lpstr>Comparison</vt:lpstr>
      <vt:lpstr>Sources</vt:lpstr>
    </vt:vector>
  </TitlesOfParts>
  <Company>Devry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PSTN How It Works</dc:title>
  <dc:creator>Kenneth M. Chipps Ph.D.</dc:creator>
  <cp:lastModifiedBy>Kenneth M. Chipps Ph.D.</cp:lastModifiedBy>
  <cp:revision>204</cp:revision>
  <dcterms:created xsi:type="dcterms:W3CDTF">2007-07-23T18:18:36Z</dcterms:created>
  <dcterms:modified xsi:type="dcterms:W3CDTF">2012-11-15T23:17:24Z</dcterms:modified>
</cp:coreProperties>
</file>