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2"/>
  </p:notesMasterIdLst>
  <p:sldIdLst>
    <p:sldId id="278" r:id="rId2"/>
    <p:sldId id="324" r:id="rId3"/>
    <p:sldId id="325" r:id="rId4"/>
    <p:sldId id="326" r:id="rId5"/>
    <p:sldId id="327" r:id="rId6"/>
    <p:sldId id="328" r:id="rId7"/>
    <p:sldId id="329" r:id="rId8"/>
    <p:sldId id="330" r:id="rId9"/>
    <p:sldId id="331" r:id="rId10"/>
    <p:sldId id="332" r:id="rId11"/>
    <p:sldId id="335" r:id="rId12"/>
    <p:sldId id="336" r:id="rId13"/>
    <p:sldId id="337" r:id="rId14"/>
    <p:sldId id="338" r:id="rId15"/>
    <p:sldId id="339" r:id="rId16"/>
    <p:sldId id="340" r:id="rId17"/>
    <p:sldId id="341" r:id="rId18"/>
    <p:sldId id="342" r:id="rId19"/>
    <p:sldId id="343" r:id="rId20"/>
    <p:sldId id="344"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41" autoAdjust="0"/>
  </p:normalViewPr>
  <p:slideViewPr>
    <p:cSldViewPr>
      <p:cViewPr varScale="1">
        <p:scale>
          <a:sx n="58" d="100"/>
          <a:sy n="58" d="100"/>
        </p:scale>
        <p:origin x="-122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8812075-F37B-4048-9DB9-4FB51AC420A9}" type="datetimeFigureOut">
              <a:rPr lang="en-US"/>
              <a:pPr>
                <a:defRPr/>
              </a:pPr>
              <a:t>10/8/2014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1FB3B2D-3366-4FDB-8AE8-9383A2E0C984}" type="slidenum">
              <a:rPr lang="en-US"/>
              <a:pPr>
                <a:defRPr/>
              </a:pPr>
              <a:t>‹#›</a:t>
            </a:fld>
            <a:endParaRPr lang="en-US" dirty="0"/>
          </a:p>
        </p:txBody>
      </p:sp>
    </p:spTree>
    <p:extLst>
      <p:ext uri="{BB962C8B-B14F-4D97-AF65-F5344CB8AC3E}">
        <p14:creationId xmlns:p14="http://schemas.microsoft.com/office/powerpoint/2010/main" val="32907895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1320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2590800" y="6245225"/>
            <a:ext cx="3962400" cy="476250"/>
          </a:xfrm>
        </p:spPr>
        <p:txBody>
          <a:bodyPr/>
          <a:lstStyle>
            <a:lvl1pPr>
              <a:defRPr sz="1400"/>
            </a:lvl1pPr>
          </a:lstStyle>
          <a:p>
            <a:pPr>
              <a:defRPr/>
            </a:pPr>
            <a:r>
              <a:rPr lang="en-US" smtClean="0"/>
              <a:t>Copyright 2013 -2014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246FD53B-2D97-4BD4-AD12-45D6FF249349}" type="slidenum">
              <a:rPr lang="en-US"/>
              <a:pPr>
                <a:defRPr/>
              </a:pPr>
              <a:t>‹#›</a:t>
            </a:fld>
            <a:endParaRPr lang="en-US" dirty="0"/>
          </a:p>
        </p:txBody>
      </p:sp>
    </p:spTree>
    <p:extLst>
      <p:ext uri="{BB962C8B-B14F-4D97-AF65-F5344CB8AC3E}">
        <p14:creationId xmlns:p14="http://schemas.microsoft.com/office/powerpoint/2010/main" val="3793144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0EB17C1-8391-4DFF-85CF-92FCFB329B67}" type="slidenum">
              <a:rPr lang="en-US"/>
              <a:pPr>
                <a:defRPr/>
              </a:pPr>
              <a:t>‹#›</a:t>
            </a:fld>
            <a:endParaRPr lang="en-US" dirty="0"/>
          </a:p>
        </p:txBody>
      </p:sp>
    </p:spTree>
    <p:extLst>
      <p:ext uri="{BB962C8B-B14F-4D97-AF65-F5344CB8AC3E}">
        <p14:creationId xmlns:p14="http://schemas.microsoft.com/office/powerpoint/2010/main" val="92452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3A7B3A9-1BAC-40E8-B946-664820D97C7F}" type="slidenum">
              <a:rPr lang="en-US"/>
              <a:pPr>
                <a:defRPr/>
              </a:pPr>
              <a:t>‹#›</a:t>
            </a:fld>
            <a:endParaRPr lang="en-US" dirty="0"/>
          </a:p>
        </p:txBody>
      </p:sp>
    </p:spTree>
    <p:extLst>
      <p:ext uri="{BB962C8B-B14F-4D97-AF65-F5344CB8AC3E}">
        <p14:creationId xmlns:p14="http://schemas.microsoft.com/office/powerpoint/2010/main" val="42318166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6503AC6-7B4C-4C6F-9CB8-47E3EDD854FC}" type="slidenum">
              <a:rPr lang="en-US"/>
              <a:pPr>
                <a:defRPr/>
              </a:pPr>
              <a:t>‹#›</a:t>
            </a:fld>
            <a:endParaRPr lang="en-US" dirty="0"/>
          </a:p>
        </p:txBody>
      </p:sp>
    </p:spTree>
    <p:extLst>
      <p:ext uri="{BB962C8B-B14F-4D97-AF65-F5344CB8AC3E}">
        <p14:creationId xmlns:p14="http://schemas.microsoft.com/office/powerpoint/2010/main" val="1334297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p:txBody>
          <a:bodyPr/>
          <a:lstStyle>
            <a:lvl1pPr>
              <a:defRPr/>
            </a:lvl1pPr>
          </a:lstStyle>
          <a:p>
            <a:pPr>
              <a:defRPr/>
            </a:pPr>
            <a:r>
              <a:rPr lang="en-US" smtClean="0"/>
              <a:t>Copyright 2013 -2014 Kenneth M. Chipps Ph.D. www.chipps.com</a:t>
            </a:r>
            <a:endParaRPr lang="en-US" dirty="0"/>
          </a:p>
        </p:txBody>
      </p:sp>
      <p:sp>
        <p:nvSpPr>
          <p:cNvPr id="6" name="Rectangle 6"/>
          <p:cNvSpPr>
            <a:spLocks noGrp="1" noChangeArrowheads="1"/>
          </p:cNvSpPr>
          <p:nvPr>
            <p:ph type="sldNum" sz="quarter" idx="12"/>
          </p:nvPr>
        </p:nvSpPr>
        <p:spPr>
          <a:xfrm>
            <a:off x="6553200" y="6248400"/>
            <a:ext cx="2133600" cy="476250"/>
          </a:xfrm>
        </p:spPr>
        <p:txBody>
          <a:bodyPr/>
          <a:lstStyle>
            <a:lvl1pPr>
              <a:defRPr sz="1000"/>
            </a:lvl1pPr>
          </a:lstStyle>
          <a:p>
            <a:pPr>
              <a:defRPr/>
            </a:pPr>
            <a:fld id="{6F994591-B0CA-48DC-90DE-C030EDACC2BF}" type="slidenum">
              <a:rPr lang="en-US"/>
              <a:pPr>
                <a:defRPr/>
              </a:pPr>
              <a:t>‹#›</a:t>
            </a:fld>
            <a:endParaRPr lang="en-US" dirty="0"/>
          </a:p>
        </p:txBody>
      </p:sp>
    </p:spTree>
    <p:extLst>
      <p:ext uri="{BB962C8B-B14F-4D97-AF65-F5344CB8AC3E}">
        <p14:creationId xmlns:p14="http://schemas.microsoft.com/office/powerpoint/2010/main" val="309759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3577368-267E-441F-BE40-DFB0284AC72D}" type="slidenum">
              <a:rPr lang="en-US"/>
              <a:pPr>
                <a:defRPr/>
              </a:pPr>
              <a:t>‹#›</a:t>
            </a:fld>
            <a:endParaRPr lang="en-US" dirty="0"/>
          </a:p>
        </p:txBody>
      </p:sp>
    </p:spTree>
    <p:extLst>
      <p:ext uri="{BB962C8B-B14F-4D97-AF65-F5344CB8AC3E}">
        <p14:creationId xmlns:p14="http://schemas.microsoft.com/office/powerpoint/2010/main" val="4088687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DF993B20-CBDE-407A-8074-04EE5E3500D1}" type="slidenum">
              <a:rPr lang="en-US"/>
              <a:pPr>
                <a:defRPr/>
              </a:pPr>
              <a:t>‹#›</a:t>
            </a:fld>
            <a:endParaRPr lang="en-US" dirty="0"/>
          </a:p>
        </p:txBody>
      </p:sp>
    </p:spTree>
    <p:extLst>
      <p:ext uri="{BB962C8B-B14F-4D97-AF65-F5344CB8AC3E}">
        <p14:creationId xmlns:p14="http://schemas.microsoft.com/office/powerpoint/2010/main" val="33404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49792A4A-539A-4329-809C-30D84AAD6294}" type="slidenum">
              <a:rPr lang="en-US"/>
              <a:pPr>
                <a:defRPr/>
              </a:pPr>
              <a:t>‹#›</a:t>
            </a:fld>
            <a:endParaRPr lang="en-US" dirty="0"/>
          </a:p>
        </p:txBody>
      </p:sp>
    </p:spTree>
    <p:extLst>
      <p:ext uri="{BB962C8B-B14F-4D97-AF65-F5344CB8AC3E}">
        <p14:creationId xmlns:p14="http://schemas.microsoft.com/office/powerpoint/2010/main" val="3346426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C6313AB-9B57-46D8-A90B-97E02FE94B3A}" type="slidenum">
              <a:rPr lang="en-US"/>
              <a:pPr>
                <a:defRPr/>
              </a:pPr>
              <a:t>‹#›</a:t>
            </a:fld>
            <a:endParaRPr lang="en-US" dirty="0"/>
          </a:p>
        </p:txBody>
      </p:sp>
    </p:spTree>
    <p:extLst>
      <p:ext uri="{BB962C8B-B14F-4D97-AF65-F5344CB8AC3E}">
        <p14:creationId xmlns:p14="http://schemas.microsoft.com/office/powerpoint/2010/main" val="3965877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9B72FD5-529C-4235-AB91-9437CA0C2199}" type="slidenum">
              <a:rPr lang="en-US"/>
              <a:pPr>
                <a:defRPr/>
              </a:pPr>
              <a:t>‹#›</a:t>
            </a:fld>
            <a:endParaRPr lang="en-US" dirty="0"/>
          </a:p>
        </p:txBody>
      </p:sp>
    </p:spTree>
    <p:extLst>
      <p:ext uri="{BB962C8B-B14F-4D97-AF65-F5344CB8AC3E}">
        <p14:creationId xmlns:p14="http://schemas.microsoft.com/office/powerpoint/2010/main" val="3764405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34348EE2-1242-4B07-A696-DB2E6614AFD3}" type="slidenum">
              <a:rPr lang="en-US"/>
              <a:pPr>
                <a:defRPr/>
              </a:pPr>
              <a:t>‹#›</a:t>
            </a:fld>
            <a:endParaRPr lang="en-US" dirty="0"/>
          </a:p>
        </p:txBody>
      </p:sp>
    </p:spTree>
    <p:extLst>
      <p:ext uri="{BB962C8B-B14F-4D97-AF65-F5344CB8AC3E}">
        <p14:creationId xmlns:p14="http://schemas.microsoft.com/office/powerpoint/2010/main" val="1686506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2013 -2014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BABE33F-D905-47F3-8901-9069CD4C6060}" type="slidenum">
              <a:rPr lang="en-US"/>
              <a:pPr>
                <a:defRPr/>
              </a:pPr>
              <a:t>‹#›</a:t>
            </a:fld>
            <a:endParaRPr lang="en-US" dirty="0"/>
          </a:p>
        </p:txBody>
      </p:sp>
    </p:spTree>
    <p:extLst>
      <p:ext uri="{BB962C8B-B14F-4D97-AF65-F5344CB8AC3E}">
        <p14:creationId xmlns:p14="http://schemas.microsoft.com/office/powerpoint/2010/main" val="7388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10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dirty="0"/>
          </a:p>
        </p:txBody>
      </p:sp>
      <p:sp>
        <p:nvSpPr>
          <p:cNvPr id="13107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r>
              <a:rPr lang="en-US" smtClean="0"/>
              <a:t>Copyright 2013 -2014 Kenneth M. Chipps Ph.D. www.chipps.com</a:t>
            </a:r>
            <a:endParaRPr lang="en-US" dirty="0"/>
          </a:p>
        </p:txBody>
      </p:sp>
      <p:sp>
        <p:nvSpPr>
          <p:cNvPr id="13107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A4A559D-576B-4704-A66F-3F44A724396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6" r:id="rId1"/>
    <p:sldLayoutId id="2147483727"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2013 -2014 Kenneth M. Chipps Ph.D. www.chipps.com</a:t>
            </a:r>
            <a:endParaRPr lang="en-US" dirty="0" smtClean="0">
              <a:latin typeface="Arial" charset="0"/>
            </a:endParaRPr>
          </a:p>
        </p:txBody>
      </p:sp>
      <p:sp>
        <p:nvSpPr>
          <p:cNvPr id="4099" name="Rectangle 2"/>
          <p:cNvSpPr>
            <a:spLocks noChangeArrowheads="1"/>
          </p:cNvSpPr>
          <p:nvPr/>
        </p:nvSpPr>
        <p:spPr bwMode="auto">
          <a:xfrm>
            <a:off x="1371600" y="38862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spcBef>
                <a:spcPct val="20000"/>
              </a:spcBef>
            </a:pPr>
            <a:endParaRPr lang="en-US" altLang="en-US" sz="3200" dirty="0"/>
          </a:p>
        </p:txBody>
      </p:sp>
      <p:sp>
        <p:nvSpPr>
          <p:cNvPr id="4100" name="Rectangle 3"/>
          <p:cNvSpPr>
            <a:spLocks noGrp="1" noChangeArrowheads="1"/>
          </p:cNvSpPr>
          <p:nvPr>
            <p:ph type="ctrTitle"/>
          </p:nvPr>
        </p:nvSpPr>
        <p:spPr/>
        <p:txBody>
          <a:bodyPr/>
          <a:lstStyle/>
          <a:p>
            <a:pPr eaLnBrk="1" hangingPunct="1"/>
            <a:r>
              <a:rPr lang="en-US" altLang="en-US" dirty="0" smtClean="0"/>
              <a:t>NETW-250</a:t>
            </a:r>
            <a:br>
              <a:rPr lang="en-US" altLang="en-US" dirty="0" smtClean="0"/>
            </a:br>
            <a:r>
              <a:rPr lang="en-US" altLang="en-US" dirty="0" smtClean="0"/>
              <a:t>Outsourcing</a:t>
            </a:r>
            <a:r>
              <a:rPr lang="en-US" altLang="en-US" baseline="0" dirty="0" smtClean="0"/>
              <a:t> Telephony</a:t>
            </a:r>
            <a:r>
              <a:rPr lang="en-US" altLang="en-US" dirty="0" smtClean="0"/>
              <a:t/>
            </a:r>
            <a:br>
              <a:rPr lang="en-US" altLang="en-US" dirty="0" smtClean="0"/>
            </a:br>
            <a:r>
              <a:rPr lang="en-US" sz="2400" dirty="0" smtClean="0"/>
              <a:t>Last Update </a:t>
            </a:r>
            <a:r>
              <a:rPr lang="en-US" sz="2400" dirty="0" smtClean="0"/>
              <a:t>2014.10.08</a:t>
            </a:r>
            <a:r>
              <a:rPr lang="en-US" sz="2400" dirty="0" smtClean="0"/>
              <a:t/>
            </a:r>
            <a:br>
              <a:rPr lang="en-US" sz="2400" dirty="0" smtClean="0"/>
            </a:br>
            <a:r>
              <a:rPr lang="en-US" sz="2400" dirty="0" smtClean="0"/>
              <a:t>1.1.1</a:t>
            </a:r>
            <a:endParaRPr lang="en-US" sz="2400" dirty="0" smtClean="0"/>
          </a:p>
        </p:txBody>
      </p:sp>
      <p:sp>
        <p:nvSpPr>
          <p:cNvPr id="41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4E750FE-A2BF-4FAE-8C43-652A7A4157B6}" type="slidenum">
              <a:rPr lang="en-US" smtClean="0">
                <a:latin typeface="Arial" charset="0"/>
              </a:rPr>
              <a:pPr/>
              <a:t>1</a:t>
            </a:fld>
            <a:endParaRPr lang="en-US" dirty="0" smtClean="0">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solidFill>
                  <a:schemeClr val="tx1"/>
                </a:solidFill>
                <a:effectLst/>
                <a:latin typeface="+mn-lt"/>
                <a:ea typeface="+mn-ea"/>
                <a:cs typeface="+mn-cs"/>
              </a:rPr>
              <a:t>AT&amp;T</a:t>
            </a:r>
            <a:endParaRPr lang="en-US" dirty="0"/>
          </a:p>
        </p:txBody>
      </p:sp>
      <p:sp>
        <p:nvSpPr>
          <p:cNvPr id="3" name="Content Placeholder 2"/>
          <p:cNvSpPr>
            <a:spLocks noGrp="1"/>
          </p:cNvSpPr>
          <p:nvPr>
            <p:ph idx="1"/>
          </p:nvPr>
        </p:nvSpPr>
        <p:spPr/>
        <p:txBody>
          <a:bodyPr/>
          <a:lstStyle/>
          <a:p>
            <a:pPr lvl="0"/>
            <a:r>
              <a:rPr lang="en-US" sz="3200" dirty="0" smtClean="0">
                <a:solidFill>
                  <a:schemeClr val="tx1"/>
                </a:solidFill>
                <a:effectLst/>
                <a:latin typeface="+mn-lt"/>
                <a:ea typeface="+mn-ea"/>
                <a:cs typeface="+mn-cs"/>
              </a:rPr>
              <a:t>AT&amp;T offers a service for larger companies</a:t>
            </a:r>
          </a:p>
          <a:p>
            <a:pPr lvl="0"/>
            <a:r>
              <a:rPr lang="en-US" sz="3200" dirty="0" smtClean="0">
                <a:solidFill>
                  <a:schemeClr val="tx1"/>
                </a:solidFill>
                <a:effectLst/>
                <a:latin typeface="+mn-lt"/>
                <a:ea typeface="+mn-ea"/>
                <a:cs typeface="+mn-cs"/>
              </a:rPr>
              <a:t>Here is what their literature says about it</a:t>
            </a:r>
          </a:p>
          <a:p>
            <a:pPr lvl="1"/>
            <a:r>
              <a:rPr lang="en-US" sz="2800" b="0" i="0" u="none" strike="noStrike" baseline="0" dirty="0" smtClean="0">
                <a:solidFill>
                  <a:schemeClr val="tx1"/>
                </a:solidFill>
                <a:latin typeface="+mn-lt"/>
                <a:ea typeface="+mn-ea"/>
                <a:cs typeface="+mn-cs"/>
              </a:rPr>
              <a:t>Cloud-Based IP Telephony as a Service scale with ease to meet dynamic business needs</a:t>
            </a:r>
          </a:p>
          <a:p>
            <a:pPr lvl="1"/>
            <a:r>
              <a:rPr lang="en-US" sz="2800" b="0" i="0" u="none" strike="noStrike" baseline="0" dirty="0" smtClean="0">
                <a:solidFill>
                  <a:schemeClr val="tx1"/>
                </a:solidFill>
                <a:latin typeface="+mn-lt"/>
                <a:ea typeface="+mn-ea"/>
                <a:cs typeface="+mn-cs"/>
              </a:rPr>
              <a:t>Add new communications features on the fly</a:t>
            </a:r>
          </a:p>
          <a:p>
            <a:pPr lvl="1"/>
            <a:r>
              <a:rPr lang="en-US" sz="2800" b="0" i="0" u="none" strike="noStrike" baseline="0" dirty="0" smtClean="0">
                <a:solidFill>
                  <a:schemeClr val="tx1"/>
                </a:solidFill>
                <a:latin typeface="+mn-lt"/>
                <a:ea typeface="+mn-ea"/>
                <a:cs typeface="+mn-cs"/>
              </a:rPr>
              <a:t>As your business grows, AT&amp;T makes it easy to stay connected and productive</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10</a:t>
            </a:fld>
            <a:endParaRPr lang="en-US" dirty="0"/>
          </a:p>
        </p:txBody>
      </p:sp>
    </p:spTree>
    <p:extLst>
      <p:ext uri="{BB962C8B-B14F-4D97-AF65-F5344CB8AC3E}">
        <p14:creationId xmlns:p14="http://schemas.microsoft.com/office/powerpoint/2010/main" val="36034429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AT&amp;T</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Reach for the AT&amp;T cloud and rethink what’s possible while you also bring the cost and complexity of unified communications down to earth</a:t>
            </a:r>
          </a:p>
          <a:p>
            <a:pPr lvl="1"/>
            <a:r>
              <a:rPr lang="en-US" sz="2800" b="0" i="0" u="none" strike="noStrike" baseline="0" dirty="0" smtClean="0">
                <a:solidFill>
                  <a:schemeClr val="tx1"/>
                </a:solidFill>
                <a:latin typeface="+mn-lt"/>
                <a:ea typeface="+mn-ea"/>
                <a:cs typeface="+mn-cs"/>
              </a:rPr>
              <a:t>AT&amp;T cloud services transform the way you deliver communications services to your organization</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11</a:t>
            </a:fld>
            <a:endParaRPr lang="en-US" dirty="0"/>
          </a:p>
        </p:txBody>
      </p:sp>
    </p:spTree>
    <p:extLst>
      <p:ext uri="{BB962C8B-B14F-4D97-AF65-F5344CB8AC3E}">
        <p14:creationId xmlns:p14="http://schemas.microsoft.com/office/powerpoint/2010/main" val="1410469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AT&amp;T</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Unlike on-premises solutions, the unified communications “cloud” gives you access to virtual resources over the global AT&amp;T network</a:t>
            </a:r>
          </a:p>
          <a:p>
            <a:pPr lvl="1"/>
            <a:r>
              <a:rPr lang="en-US" sz="2800" b="0" i="0" u="none" strike="noStrike" baseline="0" dirty="0" smtClean="0">
                <a:solidFill>
                  <a:schemeClr val="tx1"/>
                </a:solidFill>
                <a:latin typeface="+mn-lt"/>
                <a:ea typeface="+mn-ea"/>
                <a:cs typeface="+mn-cs"/>
              </a:rPr>
              <a:t>You purchase communications as a service, not as an asset, and AT&amp;T delivers those services where and when you need them</a:t>
            </a:r>
          </a:p>
          <a:p>
            <a:pPr lvl="1"/>
            <a:r>
              <a:rPr lang="en-US" sz="2800" b="0" i="0" u="none" strike="noStrike" baseline="0" dirty="0" smtClean="0">
                <a:solidFill>
                  <a:schemeClr val="tx1"/>
                </a:solidFill>
                <a:latin typeface="+mn-lt"/>
                <a:ea typeface="+mn-ea"/>
                <a:cs typeface="+mn-cs"/>
              </a:rPr>
              <a:t>This makes scalability easy</a:t>
            </a:r>
          </a:p>
          <a:p>
            <a:pPr lvl="1"/>
            <a:r>
              <a:rPr lang="en-US" sz="2800" b="0" i="0" u="none" strike="noStrike" baseline="0" dirty="0" smtClean="0">
                <a:solidFill>
                  <a:schemeClr val="tx1"/>
                </a:solidFill>
                <a:latin typeface="+mn-lt"/>
                <a:ea typeface="+mn-ea"/>
                <a:cs typeface="+mn-cs"/>
              </a:rPr>
              <a:t>As your business grows and changes, so do your communication needs</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12</a:t>
            </a:fld>
            <a:endParaRPr lang="en-US" dirty="0"/>
          </a:p>
        </p:txBody>
      </p:sp>
    </p:spTree>
    <p:extLst>
      <p:ext uri="{BB962C8B-B14F-4D97-AF65-F5344CB8AC3E}">
        <p14:creationId xmlns:p14="http://schemas.microsoft.com/office/powerpoint/2010/main" val="39209047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AT&amp;T</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AT&amp;T keeps this growth lean, efficient, and effective – not to mention, easy</a:t>
            </a:r>
          </a:p>
          <a:p>
            <a:pPr lvl="1"/>
            <a:r>
              <a:rPr lang="en-US" sz="2800" b="0" i="0" u="none" strike="noStrike" baseline="0" dirty="0" smtClean="0">
                <a:solidFill>
                  <a:schemeClr val="tx1"/>
                </a:solidFill>
                <a:latin typeface="+mn-lt"/>
                <a:ea typeface="+mn-ea"/>
                <a:cs typeface="+mn-cs"/>
              </a:rPr>
              <a:t>AT&amp;T Unified Communications Services (AT&amp;T UC Services) integrates multiple communication and collaboration tools such as IM/chat, email, VoIP calling, web/audio and video conferencing, voicemail, unified messaging and mobility, with presence, behind a single user interface</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13</a:t>
            </a:fld>
            <a:endParaRPr lang="en-US" dirty="0"/>
          </a:p>
        </p:txBody>
      </p:sp>
    </p:spTree>
    <p:extLst>
      <p:ext uri="{BB962C8B-B14F-4D97-AF65-F5344CB8AC3E}">
        <p14:creationId xmlns:p14="http://schemas.microsoft.com/office/powerpoint/2010/main" val="24222601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AT&amp;T</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Accessible from mobile phones, desktops, laptops, and other wired and wireless devices, AT&amp;T UC Services enables real-time communication and collaboration, regardless of your location or device</a:t>
            </a:r>
          </a:p>
          <a:p>
            <a:pPr lvl="1"/>
            <a:r>
              <a:rPr lang="en-US" sz="2800" b="0" i="0" u="none" strike="noStrike" baseline="0" dirty="0" smtClean="0">
                <a:solidFill>
                  <a:schemeClr val="tx1"/>
                </a:solidFill>
                <a:latin typeface="+mn-lt"/>
                <a:ea typeface="+mn-ea"/>
                <a:cs typeface="+mn-cs"/>
              </a:rPr>
              <a:t>Work with team members around the globe on desktops, laptops, landlines, smart phones, and tablets at the same time – almost anywhere or anytime</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14</a:t>
            </a:fld>
            <a:endParaRPr lang="en-US" dirty="0"/>
          </a:p>
        </p:txBody>
      </p:sp>
    </p:spTree>
    <p:extLst>
      <p:ext uri="{BB962C8B-B14F-4D97-AF65-F5344CB8AC3E}">
        <p14:creationId xmlns:p14="http://schemas.microsoft.com/office/powerpoint/2010/main" val="33361095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AT&amp;T</a:t>
            </a:r>
            <a:endParaRPr lang="en-US" dirty="0"/>
          </a:p>
        </p:txBody>
      </p:sp>
      <p:sp>
        <p:nvSpPr>
          <p:cNvPr id="3" name="Content Placeholder 2"/>
          <p:cNvSpPr>
            <a:spLocks noGrp="1"/>
          </p:cNvSpPr>
          <p:nvPr>
            <p:ph idx="1"/>
          </p:nvPr>
        </p:nvSpPr>
        <p:spPr/>
        <p:txBody>
          <a:bodyPr/>
          <a:lstStyle/>
          <a:p>
            <a:pPr lvl="1"/>
            <a:r>
              <a:rPr lang="en-US" sz="2800" b="0" i="0" u="none" strike="noStrike" baseline="0" dirty="0" smtClean="0">
                <a:solidFill>
                  <a:schemeClr val="tx1"/>
                </a:solidFill>
                <a:latin typeface="+mn-lt"/>
                <a:ea typeface="+mn-ea"/>
                <a:cs typeface="+mn-cs"/>
              </a:rPr>
              <a:t>Offered as a service, AT&amp;T UC Voice helps you control costs and eliminate unpredictable expenditures</a:t>
            </a:r>
          </a:p>
          <a:p>
            <a:pPr lvl="1"/>
            <a:r>
              <a:rPr lang="en-US" sz="2800" b="0" i="0" u="none" strike="noStrike" baseline="0" dirty="0" smtClean="0">
                <a:solidFill>
                  <a:schemeClr val="tx1"/>
                </a:solidFill>
                <a:latin typeface="+mn-lt"/>
                <a:ea typeface="+mn-ea"/>
                <a:cs typeface="+mn-cs"/>
              </a:rPr>
              <a:t>Capital costs can be kept to a minimum with a convenient and reliable monthly subscription-based price model</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15</a:t>
            </a:fld>
            <a:endParaRPr lang="en-US" dirty="0"/>
          </a:p>
        </p:txBody>
      </p:sp>
    </p:spTree>
    <p:extLst>
      <p:ext uri="{BB962C8B-B14F-4D97-AF65-F5344CB8AC3E}">
        <p14:creationId xmlns:p14="http://schemas.microsoft.com/office/powerpoint/2010/main" val="2216855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AT&amp;T</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16</a:t>
            </a:fld>
            <a:endParaRPr lang="en-US" dirty="0"/>
          </a:p>
        </p:txBody>
      </p:sp>
      <p:pic>
        <p:nvPicPr>
          <p:cNvPr id="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5469" t="18338" r="3437" b="5173"/>
          <a:stretch/>
        </p:blipFill>
        <p:spPr bwMode="auto">
          <a:xfrm>
            <a:off x="1004477" y="1600200"/>
            <a:ext cx="7225123" cy="45087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20151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Hosted VOIP v PBX VOIP</a:t>
            </a:r>
            <a:endParaRPr lang="en-US" dirty="0"/>
          </a:p>
        </p:txBody>
      </p:sp>
      <p:sp>
        <p:nvSpPr>
          <p:cNvPr id="3" name="Content Placeholder 2"/>
          <p:cNvSpPr>
            <a:spLocks noGrp="1"/>
          </p:cNvSpPr>
          <p:nvPr>
            <p:ph idx="1"/>
          </p:nvPr>
        </p:nvSpPr>
        <p:spPr/>
        <p:txBody>
          <a:bodyPr/>
          <a:lstStyle/>
          <a:p>
            <a:r>
              <a:rPr lang="en-US" dirty="0" smtClean="0"/>
              <a:t>Columbia Business Products</a:t>
            </a:r>
            <a:r>
              <a:rPr lang="en-US" baseline="0" dirty="0" smtClean="0"/>
              <a:t> in a 2012 white paper provided a nice discussion of hosted versus on-site VOIP solutions</a:t>
            </a:r>
          </a:p>
          <a:p>
            <a:r>
              <a:rPr lang="en-US" baseline="0" dirty="0" smtClean="0"/>
              <a:t>They note the following</a:t>
            </a:r>
          </a:p>
          <a:p>
            <a:pPr lvl="1"/>
            <a:r>
              <a:rPr lang="en-US" dirty="0" smtClean="0"/>
              <a:t>With Hosted VoIP, an outside company manages our entire phone system</a:t>
            </a:r>
          </a:p>
          <a:p>
            <a:pPr lvl="1"/>
            <a:r>
              <a:rPr lang="en-US" dirty="0" smtClean="0"/>
              <a:t>Your company simply downloads any necessary software to make the system operational and keep it up to date</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17</a:t>
            </a:fld>
            <a:endParaRPr lang="en-US" dirty="0"/>
          </a:p>
        </p:txBody>
      </p:sp>
    </p:spTree>
    <p:extLst>
      <p:ext uri="{BB962C8B-B14F-4D97-AF65-F5344CB8AC3E}">
        <p14:creationId xmlns:p14="http://schemas.microsoft.com/office/powerpoint/2010/main" val="774701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Hosted VOIP v PBX VOIP</a:t>
            </a:r>
          </a:p>
        </p:txBody>
      </p:sp>
      <p:sp>
        <p:nvSpPr>
          <p:cNvPr id="3" name="Content Placeholder 2"/>
          <p:cNvSpPr>
            <a:spLocks noGrp="1"/>
          </p:cNvSpPr>
          <p:nvPr>
            <p:ph idx="1"/>
          </p:nvPr>
        </p:nvSpPr>
        <p:spPr/>
        <p:txBody>
          <a:bodyPr/>
          <a:lstStyle/>
          <a:p>
            <a:pPr lvl="1"/>
            <a:r>
              <a:rPr lang="en-US" dirty="0" smtClean="0"/>
              <a:t>In addition to any initial setup and activation costs, you will also need to purchase IP telephones for use with Hosted VoIP</a:t>
            </a:r>
          </a:p>
          <a:p>
            <a:pPr lvl="1"/>
            <a:r>
              <a:rPr lang="en-US" dirty="0" smtClean="0"/>
              <a:t>A VoIP PBX setup is a much more elaborate phone system than a Hosted VoIP service, but it is also much more robust</a:t>
            </a:r>
          </a:p>
          <a:p>
            <a:pPr lvl="1"/>
            <a:r>
              <a:rPr lang="en-US" dirty="0" smtClean="0"/>
              <a:t>You can also easily add a VoIP PBX setup to an existing</a:t>
            </a:r>
            <a:r>
              <a:rPr lang="en-US" baseline="0" dirty="0" smtClean="0"/>
              <a:t> </a:t>
            </a:r>
            <a:r>
              <a:rPr lang="en-US" dirty="0" smtClean="0"/>
              <a:t>phone system with a VoIP gateway</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18</a:t>
            </a:fld>
            <a:endParaRPr lang="en-US" dirty="0"/>
          </a:p>
        </p:txBody>
      </p:sp>
    </p:spTree>
    <p:extLst>
      <p:ext uri="{BB962C8B-B14F-4D97-AF65-F5344CB8AC3E}">
        <p14:creationId xmlns:p14="http://schemas.microsoft.com/office/powerpoint/2010/main" val="17585621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Hosted VOIP v PBX VOIP</a:t>
            </a:r>
          </a:p>
        </p:txBody>
      </p:sp>
      <p:sp>
        <p:nvSpPr>
          <p:cNvPr id="3" name="Content Placeholder 2"/>
          <p:cNvSpPr>
            <a:spLocks noGrp="1"/>
          </p:cNvSpPr>
          <p:nvPr>
            <p:ph idx="1"/>
          </p:nvPr>
        </p:nvSpPr>
        <p:spPr/>
        <p:txBody>
          <a:bodyPr/>
          <a:lstStyle/>
          <a:p>
            <a:endParaRPr lang="en-US" sz="3200" b="0" i="0" u="none" strike="noStrike" baseline="0" dirty="0" smtClean="0">
              <a:solidFill>
                <a:schemeClr val="tx1"/>
              </a:solidFill>
              <a:latin typeface="+mn-lt"/>
              <a:ea typeface="+mn-ea"/>
              <a:cs typeface="+mn-cs"/>
            </a:endParaRPr>
          </a:p>
          <a:p>
            <a:pPr lvl="1"/>
            <a:r>
              <a:rPr lang="en-US" sz="2800" b="0" i="0" u="none" strike="noStrike" baseline="0" dirty="0" smtClean="0">
                <a:solidFill>
                  <a:schemeClr val="tx1"/>
                </a:solidFill>
                <a:latin typeface="+mn-lt"/>
                <a:ea typeface="+mn-ea"/>
                <a:cs typeface="+mn-cs"/>
              </a:rPr>
              <a:t>The main difference between the two types of phone systems lies in the upfront costs, as well as ongoing costs</a:t>
            </a:r>
          </a:p>
          <a:p>
            <a:r>
              <a:rPr lang="en-US" sz="3200" b="0" i="0" u="none" strike="noStrike" baseline="0" dirty="0" smtClean="0">
                <a:solidFill>
                  <a:schemeClr val="tx1"/>
                </a:solidFill>
                <a:latin typeface="+mn-lt"/>
                <a:ea typeface="+mn-ea"/>
                <a:cs typeface="+mn-cs"/>
              </a:rPr>
              <a:t>And they summarize it all with this table</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19</a:t>
            </a:fld>
            <a:endParaRPr lang="en-US" dirty="0"/>
          </a:p>
        </p:txBody>
      </p:sp>
    </p:spTree>
    <p:extLst>
      <p:ext uri="{BB962C8B-B14F-4D97-AF65-F5344CB8AC3E}">
        <p14:creationId xmlns:p14="http://schemas.microsoft.com/office/powerpoint/2010/main" val="2461312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Outsourcing Telephony</a:t>
            </a:r>
            <a:endParaRPr lang="en-US" dirty="0"/>
          </a:p>
        </p:txBody>
      </p:sp>
      <p:sp>
        <p:nvSpPr>
          <p:cNvPr id="3" name="Content Placeholder 2"/>
          <p:cNvSpPr>
            <a:spLocks noGrp="1"/>
          </p:cNvSpPr>
          <p:nvPr>
            <p:ph idx="1"/>
          </p:nvPr>
        </p:nvSpPr>
        <p:spPr/>
        <p:txBody>
          <a:bodyPr/>
          <a:lstStyle/>
          <a:p>
            <a:r>
              <a:rPr lang="en-US" baseline="0" dirty="0" smtClean="0"/>
              <a:t>If setting up your own telephone system does not seem like the way to go, then you can always outsource it to someone else</a:t>
            </a:r>
          </a:p>
          <a:p>
            <a:r>
              <a:rPr lang="en-US" baseline="0" dirty="0" smtClean="0"/>
              <a:t>This could be a VAR – Value Added Reseller who will work with you to select one of the solutions we have just talked about using an open source, Cisco, Avaya, Panasonic, or any number of other vendor's solutions</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2</a:t>
            </a:fld>
            <a:endParaRPr lang="en-US" dirty="0"/>
          </a:p>
        </p:txBody>
      </p:sp>
    </p:spTree>
    <p:extLst>
      <p:ext uri="{BB962C8B-B14F-4D97-AF65-F5344CB8AC3E}">
        <p14:creationId xmlns:p14="http://schemas.microsoft.com/office/powerpoint/2010/main" val="2335212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Hosted VOIP v PBX VOIP</a:t>
            </a:r>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20</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5781" t="29937" r="23750" b="2978"/>
          <a:stretch/>
        </p:blipFill>
        <p:spPr bwMode="auto">
          <a:xfrm>
            <a:off x="1219200" y="1600200"/>
            <a:ext cx="6785715"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27173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Outsourcing Telephony</a:t>
            </a:r>
          </a:p>
        </p:txBody>
      </p:sp>
      <p:sp>
        <p:nvSpPr>
          <p:cNvPr id="3" name="Content Placeholder 2"/>
          <p:cNvSpPr>
            <a:spLocks noGrp="1"/>
          </p:cNvSpPr>
          <p:nvPr>
            <p:ph idx="1"/>
          </p:nvPr>
        </p:nvSpPr>
        <p:spPr/>
        <p:txBody>
          <a:bodyPr/>
          <a:lstStyle/>
          <a:p>
            <a:r>
              <a:rPr lang="en-US" baseline="0" dirty="0" smtClean="0"/>
              <a:t>They will set it up and manage</a:t>
            </a:r>
          </a:p>
          <a:p>
            <a:r>
              <a:rPr lang="en-US" baseline="0" dirty="0" smtClean="0"/>
              <a:t>All for a fee of course</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3</a:t>
            </a:fld>
            <a:endParaRPr lang="en-US" dirty="0"/>
          </a:p>
        </p:txBody>
      </p:sp>
    </p:spTree>
    <p:extLst>
      <p:ext uri="{BB962C8B-B14F-4D97-AF65-F5344CB8AC3E}">
        <p14:creationId xmlns:p14="http://schemas.microsoft.com/office/powerpoint/2010/main" val="13658289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Outsourcing Telephony</a:t>
            </a:r>
          </a:p>
        </p:txBody>
      </p:sp>
      <p:sp>
        <p:nvSpPr>
          <p:cNvPr id="3" name="Content Placeholder 2"/>
          <p:cNvSpPr>
            <a:spLocks noGrp="1"/>
          </p:cNvSpPr>
          <p:nvPr>
            <p:ph idx="1"/>
          </p:nvPr>
        </p:nvSpPr>
        <p:spPr/>
        <p:txBody>
          <a:bodyPr/>
          <a:lstStyle/>
          <a:p>
            <a:r>
              <a:rPr lang="en-US" dirty="0" smtClean="0"/>
              <a:t>Another way to outsource this is to let a company</a:t>
            </a:r>
            <a:r>
              <a:rPr lang="en-US" baseline="0" dirty="0" smtClean="0"/>
              <a:t> provide it you as a service</a:t>
            </a:r>
          </a:p>
          <a:p>
            <a:r>
              <a:rPr lang="en-US" baseline="0" dirty="0" smtClean="0"/>
              <a:t>This is service through the cloud as it is termed these days</a:t>
            </a:r>
          </a:p>
          <a:p>
            <a:r>
              <a:rPr lang="en-US" baseline="0" dirty="0" smtClean="0"/>
              <a:t>For example,</a:t>
            </a:r>
            <a:r>
              <a:rPr lang="en-US" dirty="0" smtClean="0"/>
              <a:t> </a:t>
            </a:r>
            <a:r>
              <a:rPr lang="en-US" baseline="0" dirty="0" err="1" smtClean="0"/>
              <a:t>Digium</a:t>
            </a:r>
            <a:r>
              <a:rPr lang="en-US" baseline="0" dirty="0" smtClean="0"/>
              <a:t> offers an open source based telephony service and AT&amp;T offers a service based on proprietary systems</a:t>
            </a:r>
          </a:p>
          <a:p>
            <a:r>
              <a:rPr lang="en-US" baseline="0" dirty="0" smtClean="0"/>
              <a:t>Let’s look at these</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4</a:t>
            </a:fld>
            <a:endParaRPr lang="en-US" dirty="0"/>
          </a:p>
        </p:txBody>
      </p:sp>
    </p:spTree>
    <p:extLst>
      <p:ext uri="{BB962C8B-B14F-4D97-AF65-F5344CB8AC3E}">
        <p14:creationId xmlns:p14="http://schemas.microsoft.com/office/powerpoint/2010/main" val="41559788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a:t>
            </a:r>
            <a:endParaRPr lang="en-US" dirty="0"/>
          </a:p>
        </p:txBody>
      </p:sp>
      <p:sp>
        <p:nvSpPr>
          <p:cNvPr id="3" name="Content Placeholder 2"/>
          <p:cNvSpPr>
            <a:spLocks noGrp="1"/>
          </p:cNvSpPr>
          <p:nvPr>
            <p:ph idx="1"/>
          </p:nvPr>
        </p:nvSpPr>
        <p:spPr/>
        <p:txBody>
          <a:bodyPr/>
          <a:lstStyle/>
          <a:p>
            <a:r>
              <a:rPr lang="en-US" dirty="0" err="1" smtClean="0"/>
              <a:t>Digium</a:t>
            </a:r>
            <a:r>
              <a:rPr lang="en-US" baseline="0" dirty="0" smtClean="0"/>
              <a:t> offers a service called </a:t>
            </a:r>
            <a:r>
              <a:rPr lang="en-US" baseline="0" dirty="0" err="1" smtClean="0"/>
              <a:t>Switchvox</a:t>
            </a:r>
            <a:r>
              <a:rPr lang="en-US" baseline="0" dirty="0" smtClean="0"/>
              <a:t> Cloud</a:t>
            </a:r>
          </a:p>
          <a:p>
            <a:r>
              <a:rPr lang="en-US" baseline="0" dirty="0" smtClean="0"/>
              <a:t>Here is what an article from Network World dated 11 </a:t>
            </a:r>
            <a:r>
              <a:rPr lang="en-US" baseline="0" dirty="0" smtClean="0"/>
              <a:t>March </a:t>
            </a:r>
            <a:r>
              <a:rPr lang="en-US" baseline="0" dirty="0" smtClean="0"/>
              <a:t>2013 said about this service</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5</a:t>
            </a:fld>
            <a:endParaRPr lang="en-US" dirty="0"/>
          </a:p>
        </p:txBody>
      </p:sp>
    </p:spTree>
    <p:extLst>
      <p:ext uri="{BB962C8B-B14F-4D97-AF65-F5344CB8AC3E}">
        <p14:creationId xmlns:p14="http://schemas.microsoft.com/office/powerpoint/2010/main" val="211594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 Source</a:t>
            </a:r>
          </a:p>
        </p:txBody>
      </p:sp>
      <p:sp>
        <p:nvSpPr>
          <p:cNvPr id="3" name="Content Placeholder 2"/>
          <p:cNvSpPr>
            <a:spLocks noGrp="1"/>
          </p:cNvSpPr>
          <p:nvPr>
            <p:ph idx="1"/>
          </p:nvPr>
        </p:nvSpPr>
        <p:spPr/>
        <p:txBody>
          <a:bodyPr/>
          <a:lstStyle/>
          <a:p>
            <a:pPr lvl="1"/>
            <a:r>
              <a:rPr lang="en-US" sz="2800" dirty="0" err="1" smtClean="0">
                <a:solidFill>
                  <a:schemeClr val="tx1"/>
                </a:solidFill>
                <a:effectLst/>
                <a:latin typeface="+mn-lt"/>
                <a:ea typeface="+mn-ea"/>
                <a:cs typeface="+mn-cs"/>
              </a:rPr>
              <a:t>Digium</a:t>
            </a:r>
            <a:r>
              <a:rPr lang="en-US" sz="2800" dirty="0" smtClean="0">
                <a:solidFill>
                  <a:schemeClr val="tx1"/>
                </a:solidFill>
                <a:effectLst/>
                <a:latin typeface="+mn-lt"/>
                <a:ea typeface="+mn-ea"/>
                <a:cs typeface="+mn-cs"/>
              </a:rPr>
              <a:t> announced it is now offering "</a:t>
            </a:r>
            <a:r>
              <a:rPr lang="en-US" sz="2800" dirty="0" err="1" smtClean="0">
                <a:solidFill>
                  <a:schemeClr val="tx1"/>
                </a:solidFill>
                <a:effectLst/>
                <a:latin typeface="+mn-lt"/>
                <a:ea typeface="+mn-ea"/>
                <a:cs typeface="+mn-cs"/>
              </a:rPr>
              <a:t>Switchvox</a:t>
            </a:r>
            <a:r>
              <a:rPr lang="en-US" sz="2800" dirty="0" smtClean="0">
                <a:solidFill>
                  <a:schemeClr val="tx1"/>
                </a:solidFill>
                <a:effectLst/>
                <a:latin typeface="+mn-lt"/>
                <a:ea typeface="+mn-ea"/>
                <a:cs typeface="+mn-cs"/>
              </a:rPr>
              <a:t> Cloud," a hosted version of the company's phone system, targeting small and midsize business (SMB) customers who want enterprise-class features at a price they can afford</a:t>
            </a:r>
          </a:p>
          <a:p>
            <a:pPr lvl="1"/>
            <a:r>
              <a:rPr lang="en-US" sz="2800" dirty="0" err="1" smtClean="0">
                <a:solidFill>
                  <a:schemeClr val="tx1"/>
                </a:solidFill>
                <a:effectLst/>
                <a:latin typeface="+mn-lt"/>
                <a:ea typeface="+mn-ea"/>
                <a:cs typeface="+mn-cs"/>
              </a:rPr>
              <a:t>Digium</a:t>
            </a:r>
            <a:r>
              <a:rPr lang="en-US" sz="2800" dirty="0" smtClean="0">
                <a:solidFill>
                  <a:schemeClr val="tx1"/>
                </a:solidFill>
                <a:effectLst/>
                <a:latin typeface="+mn-lt"/>
                <a:ea typeface="+mn-ea"/>
                <a:cs typeface="+mn-cs"/>
              </a:rPr>
              <a:t> is a primary developer and sponsor of the Asterisk project, using open source software to provide unified communications</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6</a:t>
            </a:fld>
            <a:endParaRPr lang="en-US" dirty="0"/>
          </a:p>
        </p:txBody>
      </p:sp>
    </p:spTree>
    <p:extLst>
      <p:ext uri="{BB962C8B-B14F-4D97-AF65-F5344CB8AC3E}">
        <p14:creationId xmlns:p14="http://schemas.microsoft.com/office/powerpoint/2010/main" val="3669181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 Source</a:t>
            </a:r>
          </a:p>
        </p:txBody>
      </p:sp>
      <p:sp>
        <p:nvSpPr>
          <p:cNvPr id="3" name="Content Placeholder 2"/>
          <p:cNvSpPr>
            <a:spLocks noGrp="1"/>
          </p:cNvSpPr>
          <p:nvPr>
            <p:ph idx="1"/>
          </p:nvPr>
        </p:nvSpPr>
        <p:spPr/>
        <p:txBody>
          <a:bodyPr/>
          <a:lstStyle/>
          <a:p>
            <a:pPr lvl="1"/>
            <a:r>
              <a:rPr lang="en-US" sz="2800" dirty="0" err="1" smtClean="0">
                <a:solidFill>
                  <a:schemeClr val="tx1"/>
                </a:solidFill>
                <a:effectLst/>
                <a:latin typeface="+mn-lt"/>
                <a:ea typeface="+mn-ea"/>
                <a:cs typeface="+mn-cs"/>
              </a:rPr>
              <a:t>Digium's</a:t>
            </a:r>
            <a:r>
              <a:rPr lang="en-US" sz="2800" dirty="0" smtClean="0">
                <a:solidFill>
                  <a:schemeClr val="tx1"/>
                </a:solidFill>
                <a:effectLst/>
                <a:latin typeface="+mn-lt"/>
                <a:ea typeface="+mn-ea"/>
                <a:cs typeface="+mn-cs"/>
              </a:rPr>
              <a:t> </a:t>
            </a:r>
            <a:r>
              <a:rPr lang="en-US" sz="2800" dirty="0" err="1" smtClean="0">
                <a:solidFill>
                  <a:schemeClr val="tx1"/>
                </a:solidFill>
                <a:effectLst/>
                <a:latin typeface="+mn-lt"/>
                <a:ea typeface="+mn-ea"/>
                <a:cs typeface="+mn-cs"/>
              </a:rPr>
              <a:t>Switchvox</a:t>
            </a:r>
            <a:r>
              <a:rPr lang="en-US" sz="2800" dirty="0" smtClean="0">
                <a:solidFill>
                  <a:schemeClr val="tx1"/>
                </a:solidFill>
                <a:effectLst/>
                <a:latin typeface="+mn-lt"/>
                <a:ea typeface="+mn-ea"/>
                <a:cs typeface="+mn-cs"/>
              </a:rPr>
              <a:t> Cloud provides the same unified communications (UC) features and flexibility offered with its on-premises system, but with the inherent benefits of a hosted offering</a:t>
            </a:r>
          </a:p>
          <a:p>
            <a:pPr lvl="1"/>
            <a:r>
              <a:rPr lang="en-US" sz="2800" dirty="0" smtClean="0">
                <a:solidFill>
                  <a:schemeClr val="tx1"/>
                </a:solidFill>
                <a:effectLst/>
                <a:latin typeface="+mn-lt"/>
                <a:ea typeface="+mn-ea"/>
                <a:cs typeface="+mn-cs"/>
              </a:rPr>
              <a:t>The service is available with a month-to-month payment plan, helping businesses manage their budgets by avoiding capital expenditures and a maintenance-free business phone system</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7</a:t>
            </a:fld>
            <a:endParaRPr lang="en-US" dirty="0"/>
          </a:p>
        </p:txBody>
      </p:sp>
    </p:spTree>
    <p:extLst>
      <p:ext uri="{BB962C8B-B14F-4D97-AF65-F5344CB8AC3E}">
        <p14:creationId xmlns:p14="http://schemas.microsoft.com/office/powerpoint/2010/main" val="1737637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 Source</a:t>
            </a:r>
          </a:p>
        </p:txBody>
      </p:sp>
      <p:sp>
        <p:nvSpPr>
          <p:cNvPr id="3" name="Content Placeholder 2"/>
          <p:cNvSpPr>
            <a:spLocks noGrp="1"/>
          </p:cNvSpPr>
          <p:nvPr>
            <p:ph idx="1"/>
          </p:nvPr>
        </p:nvSpPr>
        <p:spPr/>
        <p:txBody>
          <a:bodyPr/>
          <a:lstStyle/>
          <a:p>
            <a:pPr lvl="1"/>
            <a:r>
              <a:rPr lang="en-US" sz="2800" dirty="0" err="1" smtClean="0">
                <a:solidFill>
                  <a:schemeClr val="tx1"/>
                </a:solidFill>
                <a:effectLst/>
                <a:latin typeface="+mn-lt"/>
                <a:ea typeface="+mn-ea"/>
                <a:cs typeface="+mn-cs"/>
              </a:rPr>
              <a:t>Switchvox</a:t>
            </a:r>
            <a:r>
              <a:rPr lang="en-US" sz="2800" dirty="0" smtClean="0">
                <a:solidFill>
                  <a:schemeClr val="tx1"/>
                </a:solidFill>
                <a:effectLst/>
                <a:latin typeface="+mn-lt"/>
                <a:ea typeface="+mn-ea"/>
                <a:cs typeface="+mn-cs"/>
              </a:rPr>
              <a:t> Cloud comes with unlimited local and long distance minutes, local DID, unlimited extension-to-extension dialing, and HD voice; UC features are included for the same monthly price on a per-user basis features with no additional licensing fees or add-on charges</a:t>
            </a:r>
          </a:p>
          <a:p>
            <a:pPr lvl="1"/>
            <a:r>
              <a:rPr lang="en-US" sz="2800" dirty="0" smtClean="0">
                <a:solidFill>
                  <a:schemeClr val="tx1"/>
                </a:solidFill>
                <a:effectLst/>
                <a:latin typeface="+mn-lt"/>
                <a:ea typeface="+mn-ea"/>
                <a:cs typeface="+mn-cs"/>
              </a:rPr>
              <a:t>Prices range from $29/user per month with a three-year contract up to $35/user per month with a month-to-month, no-obligation contract</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8</a:t>
            </a:fld>
            <a:endParaRPr lang="en-US" dirty="0"/>
          </a:p>
        </p:txBody>
      </p:sp>
    </p:spTree>
    <p:extLst>
      <p:ext uri="{BB962C8B-B14F-4D97-AF65-F5344CB8AC3E}">
        <p14:creationId xmlns:p14="http://schemas.microsoft.com/office/powerpoint/2010/main" val="3932372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Open Source</a:t>
            </a:r>
          </a:p>
        </p:txBody>
      </p:sp>
      <p:sp>
        <p:nvSpPr>
          <p:cNvPr id="3" name="Content Placeholder 2"/>
          <p:cNvSpPr>
            <a:spLocks noGrp="1"/>
          </p:cNvSpPr>
          <p:nvPr>
            <p:ph idx="1"/>
          </p:nvPr>
        </p:nvSpPr>
        <p:spPr/>
        <p:txBody>
          <a:bodyPr/>
          <a:lstStyle/>
          <a:p>
            <a:pPr lvl="1"/>
            <a:r>
              <a:rPr lang="en-US" sz="2800" dirty="0" smtClean="0">
                <a:solidFill>
                  <a:schemeClr val="tx1"/>
                </a:solidFill>
                <a:effectLst/>
                <a:latin typeface="+mn-lt"/>
                <a:ea typeface="+mn-ea"/>
                <a:cs typeface="+mn-cs"/>
              </a:rPr>
              <a:t>Fixed mobile convergence (FMC) is included with the offer, as are other features like voice mail, chat, presence, call queues, advanced IVRs, conferencing on-demand recording and integration with external systems like Salesforce.com</a:t>
            </a:r>
          </a:p>
        </p:txBody>
      </p:sp>
      <p:sp>
        <p:nvSpPr>
          <p:cNvPr id="4" name="Footer Placeholder 3"/>
          <p:cNvSpPr>
            <a:spLocks noGrp="1"/>
          </p:cNvSpPr>
          <p:nvPr>
            <p:ph type="ftr" sz="quarter" idx="11"/>
          </p:nvPr>
        </p:nvSpPr>
        <p:spPr/>
        <p:txBody>
          <a:bodyPr/>
          <a:lstStyle/>
          <a:p>
            <a:pPr>
              <a:defRPr/>
            </a:pPr>
            <a:r>
              <a:rPr lang="en-US" smtClean="0"/>
              <a:t>Copyright 2013 -2014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6F994591-B0CA-48DC-90DE-C030EDACC2BF}" type="slidenum">
              <a:rPr lang="en-US" smtClean="0"/>
              <a:pPr>
                <a:defRPr/>
              </a:pPr>
              <a:t>9</a:t>
            </a:fld>
            <a:endParaRPr lang="en-US" dirty="0"/>
          </a:p>
        </p:txBody>
      </p:sp>
    </p:spTree>
    <p:extLst>
      <p:ext uri="{BB962C8B-B14F-4D97-AF65-F5344CB8AC3E}">
        <p14:creationId xmlns:p14="http://schemas.microsoft.com/office/powerpoint/2010/main" val="2247705811"/>
      </p:ext>
    </p:extLst>
  </p:cSld>
  <p:clrMapOvr>
    <a:masterClrMapping/>
  </p:clrMapOvr>
  <p:timing>
    <p:tnLst>
      <p:par>
        <p:cTn id="1" dur="indefinite" restart="never" nodeType="tmRoot"/>
      </p:par>
    </p:tnLst>
  </p:timing>
</p:sld>
</file>

<file path=ppt/theme/theme1.xml><?xml version="1.0" encoding="utf-8"?>
<a:theme xmlns:a="http://schemas.openxmlformats.org/drawingml/2006/main" name="Chipps">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Chipps</Template>
  <TotalTime>481</TotalTime>
  <Words>1103</Words>
  <Application>Microsoft Office PowerPoint</Application>
  <PresentationFormat>On-screen Show (4:3)</PresentationFormat>
  <Paragraphs>104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Chipps</vt:lpstr>
      <vt:lpstr>NETW-250 Outsourcing Telephony Last Update 2014.10.08 1.1.1</vt:lpstr>
      <vt:lpstr>Outsourcing Telephony</vt:lpstr>
      <vt:lpstr>Outsourcing Telephony</vt:lpstr>
      <vt:lpstr>Outsourcing Telephony</vt:lpstr>
      <vt:lpstr>Open Source</vt:lpstr>
      <vt:lpstr>Open Source</vt:lpstr>
      <vt:lpstr>Open Source</vt:lpstr>
      <vt:lpstr>Open Source</vt:lpstr>
      <vt:lpstr>Open Source</vt:lpstr>
      <vt:lpstr>AT&amp;T</vt:lpstr>
      <vt:lpstr>AT&amp;T</vt:lpstr>
      <vt:lpstr>AT&amp;T</vt:lpstr>
      <vt:lpstr>AT&amp;T</vt:lpstr>
      <vt:lpstr>AT&amp;T</vt:lpstr>
      <vt:lpstr>AT&amp;T</vt:lpstr>
      <vt:lpstr>AT&amp;T</vt:lpstr>
      <vt:lpstr>Hosted VOIP v PBX VOIP</vt:lpstr>
      <vt:lpstr>Hosted VOIP v PBX VOIP</vt:lpstr>
      <vt:lpstr>Hosted VOIP v PBX VOIP</vt:lpstr>
      <vt:lpstr>Hosted VOIP v PBX VOIP</vt:lpstr>
    </vt:vector>
  </TitlesOfParts>
  <Company>Devry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Avaya</dc:title>
  <dc:creator>Kenneth M. Chipps Ph.D.</dc:creator>
  <cp:lastModifiedBy>Kenneth M. Chipps Ph.D.</cp:lastModifiedBy>
  <cp:revision>55</cp:revision>
  <dcterms:created xsi:type="dcterms:W3CDTF">2007-07-31T18:37:34Z</dcterms:created>
  <dcterms:modified xsi:type="dcterms:W3CDTF">2014-10-08T15:57:06Z</dcterms:modified>
</cp:coreProperties>
</file>