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notesMasterIdLst>
    <p:notesMasterId r:id="rId104"/>
  </p:notesMasterIdLst>
  <p:sldIdLst>
    <p:sldId id="317" r:id="rId2"/>
    <p:sldId id="398" r:id="rId3"/>
    <p:sldId id="399" r:id="rId4"/>
    <p:sldId id="400" r:id="rId5"/>
    <p:sldId id="401" r:id="rId6"/>
    <p:sldId id="402" r:id="rId7"/>
    <p:sldId id="403" r:id="rId8"/>
    <p:sldId id="257" r:id="rId9"/>
    <p:sldId id="318" r:id="rId10"/>
    <p:sldId id="258" r:id="rId11"/>
    <p:sldId id="259" r:id="rId12"/>
    <p:sldId id="260" r:id="rId13"/>
    <p:sldId id="261" r:id="rId14"/>
    <p:sldId id="322" r:id="rId15"/>
    <p:sldId id="323" r:id="rId16"/>
    <p:sldId id="262" r:id="rId17"/>
    <p:sldId id="324" r:id="rId18"/>
    <p:sldId id="264" r:id="rId19"/>
    <p:sldId id="325" r:id="rId20"/>
    <p:sldId id="326" r:id="rId21"/>
    <p:sldId id="327" r:id="rId22"/>
    <p:sldId id="265" r:id="rId23"/>
    <p:sldId id="328" r:id="rId24"/>
    <p:sldId id="266" r:id="rId25"/>
    <p:sldId id="329" r:id="rId26"/>
    <p:sldId id="267" r:id="rId27"/>
    <p:sldId id="330" r:id="rId28"/>
    <p:sldId id="268" r:id="rId29"/>
    <p:sldId id="269" r:id="rId30"/>
    <p:sldId id="331" r:id="rId31"/>
    <p:sldId id="332" r:id="rId32"/>
    <p:sldId id="270" r:id="rId33"/>
    <p:sldId id="334" r:id="rId34"/>
    <p:sldId id="333" r:id="rId35"/>
    <p:sldId id="272" r:id="rId36"/>
    <p:sldId id="397" r:id="rId37"/>
    <p:sldId id="273" r:id="rId38"/>
    <p:sldId id="362" r:id="rId39"/>
    <p:sldId id="274" r:id="rId40"/>
    <p:sldId id="363" r:id="rId41"/>
    <p:sldId id="364" r:id="rId42"/>
    <p:sldId id="275" r:id="rId43"/>
    <p:sldId id="365" r:id="rId44"/>
    <p:sldId id="277" r:id="rId45"/>
    <p:sldId id="366" r:id="rId46"/>
    <p:sldId id="278" r:id="rId47"/>
    <p:sldId id="367" r:id="rId48"/>
    <p:sldId id="368" r:id="rId49"/>
    <p:sldId id="279" r:id="rId50"/>
    <p:sldId id="282" r:id="rId51"/>
    <p:sldId id="369" r:id="rId52"/>
    <p:sldId id="371" r:id="rId53"/>
    <p:sldId id="372" r:id="rId54"/>
    <p:sldId id="373" r:id="rId55"/>
    <p:sldId id="374" r:id="rId56"/>
    <p:sldId id="375" r:id="rId57"/>
    <p:sldId id="376" r:id="rId58"/>
    <p:sldId id="377" r:id="rId59"/>
    <p:sldId id="288" r:id="rId60"/>
    <p:sldId id="378" r:id="rId61"/>
    <p:sldId id="289" r:id="rId62"/>
    <p:sldId id="379" r:id="rId63"/>
    <p:sldId id="380" r:id="rId64"/>
    <p:sldId id="290" r:id="rId65"/>
    <p:sldId id="381" r:id="rId66"/>
    <p:sldId id="291" r:id="rId67"/>
    <p:sldId id="292" r:id="rId68"/>
    <p:sldId id="382" r:id="rId69"/>
    <p:sldId id="383" r:id="rId70"/>
    <p:sldId id="384" r:id="rId71"/>
    <p:sldId id="294" r:id="rId72"/>
    <p:sldId id="385" r:id="rId73"/>
    <p:sldId id="295" r:id="rId74"/>
    <p:sldId id="386" r:id="rId75"/>
    <p:sldId id="296" r:id="rId76"/>
    <p:sldId id="387" r:id="rId77"/>
    <p:sldId id="388" r:id="rId78"/>
    <p:sldId id="297" r:id="rId79"/>
    <p:sldId id="301" r:id="rId80"/>
    <p:sldId id="302" r:id="rId81"/>
    <p:sldId id="303" r:id="rId82"/>
    <p:sldId id="389" r:id="rId83"/>
    <p:sldId id="305" r:id="rId84"/>
    <p:sldId id="390" r:id="rId85"/>
    <p:sldId id="307" r:id="rId86"/>
    <p:sldId id="391" r:id="rId87"/>
    <p:sldId id="337" r:id="rId88"/>
    <p:sldId id="338" r:id="rId89"/>
    <p:sldId id="339" r:id="rId90"/>
    <p:sldId id="340" r:id="rId91"/>
    <p:sldId id="392" r:id="rId92"/>
    <p:sldId id="341" r:id="rId93"/>
    <p:sldId id="342" r:id="rId94"/>
    <p:sldId id="393" r:id="rId95"/>
    <p:sldId id="343" r:id="rId96"/>
    <p:sldId id="395" r:id="rId97"/>
    <p:sldId id="344" r:id="rId98"/>
    <p:sldId id="345" r:id="rId99"/>
    <p:sldId id="394" r:id="rId100"/>
    <p:sldId id="348" r:id="rId101"/>
    <p:sldId id="396" r:id="rId102"/>
    <p:sldId id="357" r:id="rId10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15" autoAdjust="0"/>
    <p:restoredTop sz="86441" autoAdjust="0"/>
  </p:normalViewPr>
  <p:slideViewPr>
    <p:cSldViewPr>
      <p:cViewPr varScale="1">
        <p:scale>
          <a:sx n="52" d="100"/>
          <a:sy n="52" d="100"/>
        </p:scale>
        <p:origin x="-948" y="-102"/>
      </p:cViewPr>
      <p:guideLst>
        <p:guide orient="horz" pos="2160"/>
        <p:guide pos="2880"/>
      </p:guideLst>
    </p:cSldViewPr>
  </p:slideViewPr>
  <p:outlineViewPr>
    <p:cViewPr>
      <p:scale>
        <a:sx n="33" d="100"/>
        <a:sy n="33" d="100"/>
      </p:scale>
      <p:origin x="0" y="5517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heme" Target="theme/theme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21F0937-08A9-48BC-B85D-884EF31853F6}" type="datetimeFigureOut">
              <a:rPr lang="en-US"/>
              <a:pPr>
                <a:defRPr/>
              </a:pPr>
              <a:t>3/8/2013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025AE732-E1A1-4019-B525-AD136CF048FE}" type="slidenum">
              <a:rPr lang="en-US"/>
              <a:pPr>
                <a:defRPr/>
              </a:pPr>
              <a:t>‹#›</a:t>
            </a:fld>
            <a:endParaRPr lang="en-US"/>
          </a:p>
        </p:txBody>
      </p:sp>
    </p:spTree>
    <p:extLst>
      <p:ext uri="{BB962C8B-B14F-4D97-AF65-F5344CB8AC3E}">
        <p14:creationId xmlns:p14="http://schemas.microsoft.com/office/powerpoint/2010/main" val="29173865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2098" name="Rectangle 2"/>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13209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2590800" y="6245225"/>
            <a:ext cx="3962400" cy="476250"/>
          </a:xfrm>
        </p:spPr>
        <p:txBody>
          <a:bodyPr/>
          <a:lstStyle>
            <a:lvl1pPr>
              <a:defRPr sz="1400"/>
            </a:lvl1pPr>
          </a:lstStyle>
          <a:p>
            <a:pPr>
              <a:defRPr/>
            </a:pPr>
            <a:r>
              <a:rPr lang="en-US"/>
              <a:t>Copyright 2012 Kenneth M. Chipps Ph.D. www.chipps.com</a:t>
            </a:r>
          </a:p>
        </p:txBody>
      </p:sp>
      <p:sp>
        <p:nvSpPr>
          <p:cNvPr id="6" name="Rectangle 6"/>
          <p:cNvSpPr>
            <a:spLocks noGrp="1" noChangeArrowheads="1"/>
          </p:cNvSpPr>
          <p:nvPr>
            <p:ph type="sldNum" sz="quarter" idx="12"/>
          </p:nvPr>
        </p:nvSpPr>
        <p:spPr>
          <a:xfrm>
            <a:off x="6553200" y="6245225"/>
            <a:ext cx="2133600" cy="476250"/>
          </a:xfrm>
        </p:spPr>
        <p:txBody>
          <a:bodyPr/>
          <a:lstStyle>
            <a:lvl1pPr>
              <a:defRPr/>
            </a:lvl1pPr>
          </a:lstStyle>
          <a:p>
            <a:pPr>
              <a:defRPr/>
            </a:pPr>
            <a:fld id="{3C075D9A-D2E6-48C7-B273-5BCFB1A1981C}" type="slidenum">
              <a:rPr lang="en-US"/>
              <a:pPr>
                <a:defRPr/>
              </a:pPr>
              <a:t>‹#›</a:t>
            </a:fld>
            <a:endParaRPr lang="en-US"/>
          </a:p>
        </p:txBody>
      </p:sp>
    </p:spTree>
    <p:extLst>
      <p:ext uri="{BB962C8B-B14F-4D97-AF65-F5344CB8AC3E}">
        <p14:creationId xmlns:p14="http://schemas.microsoft.com/office/powerpoint/2010/main" val="3796469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2012 Kenneth M. Chipps Ph.D. www.chipps.com</a:t>
            </a:r>
          </a:p>
        </p:txBody>
      </p:sp>
      <p:sp>
        <p:nvSpPr>
          <p:cNvPr id="6" name="Rectangle 6"/>
          <p:cNvSpPr>
            <a:spLocks noGrp="1" noChangeArrowheads="1"/>
          </p:cNvSpPr>
          <p:nvPr>
            <p:ph type="sldNum" sz="quarter" idx="12"/>
          </p:nvPr>
        </p:nvSpPr>
        <p:spPr>
          <a:ln/>
        </p:spPr>
        <p:txBody>
          <a:bodyPr/>
          <a:lstStyle>
            <a:lvl1pPr>
              <a:defRPr/>
            </a:lvl1pPr>
          </a:lstStyle>
          <a:p>
            <a:pPr>
              <a:defRPr/>
            </a:pPr>
            <a:fld id="{FF625F73-9010-41D9-83B0-A2A13CBC3B2B}" type="slidenum">
              <a:rPr lang="en-US"/>
              <a:pPr>
                <a:defRPr/>
              </a:pPr>
              <a:t>‹#›</a:t>
            </a:fld>
            <a:endParaRPr lang="en-US"/>
          </a:p>
        </p:txBody>
      </p:sp>
    </p:spTree>
    <p:extLst>
      <p:ext uri="{BB962C8B-B14F-4D97-AF65-F5344CB8AC3E}">
        <p14:creationId xmlns:p14="http://schemas.microsoft.com/office/powerpoint/2010/main" val="2812081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2012 Kenneth M. Chipps Ph.D. www.chipps.com</a:t>
            </a:r>
          </a:p>
        </p:txBody>
      </p:sp>
      <p:sp>
        <p:nvSpPr>
          <p:cNvPr id="6" name="Rectangle 6"/>
          <p:cNvSpPr>
            <a:spLocks noGrp="1" noChangeArrowheads="1"/>
          </p:cNvSpPr>
          <p:nvPr>
            <p:ph type="sldNum" sz="quarter" idx="12"/>
          </p:nvPr>
        </p:nvSpPr>
        <p:spPr>
          <a:ln/>
        </p:spPr>
        <p:txBody>
          <a:bodyPr/>
          <a:lstStyle>
            <a:lvl1pPr>
              <a:defRPr/>
            </a:lvl1pPr>
          </a:lstStyle>
          <a:p>
            <a:pPr>
              <a:defRPr/>
            </a:pPr>
            <a:fld id="{8A0D7BFD-BA55-4318-AFF9-167F0F668DF1}" type="slidenum">
              <a:rPr lang="en-US"/>
              <a:pPr>
                <a:defRPr/>
              </a:pPr>
              <a:t>‹#›</a:t>
            </a:fld>
            <a:endParaRPr lang="en-US"/>
          </a:p>
        </p:txBody>
      </p:sp>
    </p:spTree>
    <p:extLst>
      <p:ext uri="{BB962C8B-B14F-4D97-AF65-F5344CB8AC3E}">
        <p14:creationId xmlns:p14="http://schemas.microsoft.com/office/powerpoint/2010/main" val="38612010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2012 Kenneth M. Chipps Ph.D. www.chipps.com</a:t>
            </a:r>
          </a:p>
        </p:txBody>
      </p:sp>
      <p:sp>
        <p:nvSpPr>
          <p:cNvPr id="6" name="Rectangle 6"/>
          <p:cNvSpPr>
            <a:spLocks noGrp="1" noChangeArrowheads="1"/>
          </p:cNvSpPr>
          <p:nvPr>
            <p:ph type="sldNum" sz="quarter" idx="12"/>
          </p:nvPr>
        </p:nvSpPr>
        <p:spPr>
          <a:ln/>
        </p:spPr>
        <p:txBody>
          <a:bodyPr/>
          <a:lstStyle>
            <a:lvl1pPr>
              <a:defRPr/>
            </a:lvl1pPr>
          </a:lstStyle>
          <a:p>
            <a:pPr>
              <a:defRPr/>
            </a:pPr>
            <a:fld id="{D02E163E-B0F8-4B93-A842-E0F49064FD76}" type="slidenum">
              <a:rPr lang="en-US"/>
              <a:pPr>
                <a:defRPr/>
              </a:pPr>
              <a:t>‹#›</a:t>
            </a:fld>
            <a:endParaRPr lang="en-US"/>
          </a:p>
        </p:txBody>
      </p:sp>
    </p:spTree>
    <p:extLst>
      <p:ext uri="{BB962C8B-B14F-4D97-AF65-F5344CB8AC3E}">
        <p14:creationId xmlns:p14="http://schemas.microsoft.com/office/powerpoint/2010/main" val="370302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Copyright 2012 Kenneth M. Chipps Ph.D. www.chipps.com</a:t>
            </a:r>
          </a:p>
        </p:txBody>
      </p:sp>
      <p:sp>
        <p:nvSpPr>
          <p:cNvPr id="6" name="Rectangle 6"/>
          <p:cNvSpPr>
            <a:spLocks noGrp="1" noChangeArrowheads="1"/>
          </p:cNvSpPr>
          <p:nvPr>
            <p:ph type="sldNum" sz="quarter" idx="12"/>
          </p:nvPr>
        </p:nvSpPr>
        <p:spPr>
          <a:xfrm>
            <a:off x="6553200" y="6248400"/>
            <a:ext cx="2133600" cy="476250"/>
          </a:xfrm>
        </p:spPr>
        <p:txBody>
          <a:bodyPr/>
          <a:lstStyle>
            <a:lvl1pPr>
              <a:defRPr sz="1000"/>
            </a:lvl1pPr>
          </a:lstStyle>
          <a:p>
            <a:pPr>
              <a:defRPr/>
            </a:pPr>
            <a:fld id="{F7BBC0AA-8FDD-4448-9952-B684A74D5B1E}" type="slidenum">
              <a:rPr lang="en-US"/>
              <a:pPr>
                <a:defRPr/>
              </a:pPr>
              <a:t>‹#›</a:t>
            </a:fld>
            <a:endParaRPr lang="en-US"/>
          </a:p>
        </p:txBody>
      </p:sp>
    </p:spTree>
    <p:extLst>
      <p:ext uri="{BB962C8B-B14F-4D97-AF65-F5344CB8AC3E}">
        <p14:creationId xmlns:p14="http://schemas.microsoft.com/office/powerpoint/2010/main" val="1186506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2012 Kenneth M. Chipps Ph.D. www.chipps.com</a:t>
            </a:r>
          </a:p>
        </p:txBody>
      </p:sp>
      <p:sp>
        <p:nvSpPr>
          <p:cNvPr id="6" name="Rectangle 6"/>
          <p:cNvSpPr>
            <a:spLocks noGrp="1" noChangeArrowheads="1"/>
          </p:cNvSpPr>
          <p:nvPr>
            <p:ph type="sldNum" sz="quarter" idx="12"/>
          </p:nvPr>
        </p:nvSpPr>
        <p:spPr>
          <a:ln/>
        </p:spPr>
        <p:txBody>
          <a:bodyPr/>
          <a:lstStyle>
            <a:lvl1pPr>
              <a:defRPr/>
            </a:lvl1pPr>
          </a:lstStyle>
          <a:p>
            <a:pPr>
              <a:defRPr/>
            </a:pPr>
            <a:fld id="{F70D1213-B831-4745-82C5-15A50BD8AAC3}" type="slidenum">
              <a:rPr lang="en-US"/>
              <a:pPr>
                <a:defRPr/>
              </a:pPr>
              <a:t>‹#›</a:t>
            </a:fld>
            <a:endParaRPr lang="en-US"/>
          </a:p>
        </p:txBody>
      </p:sp>
    </p:spTree>
    <p:extLst>
      <p:ext uri="{BB962C8B-B14F-4D97-AF65-F5344CB8AC3E}">
        <p14:creationId xmlns:p14="http://schemas.microsoft.com/office/powerpoint/2010/main" val="2969514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2012 Kenneth M. Chipps Ph.D. www.chipps.com</a:t>
            </a:r>
          </a:p>
        </p:txBody>
      </p:sp>
      <p:sp>
        <p:nvSpPr>
          <p:cNvPr id="7" name="Rectangle 6"/>
          <p:cNvSpPr>
            <a:spLocks noGrp="1" noChangeArrowheads="1"/>
          </p:cNvSpPr>
          <p:nvPr>
            <p:ph type="sldNum" sz="quarter" idx="12"/>
          </p:nvPr>
        </p:nvSpPr>
        <p:spPr>
          <a:ln/>
        </p:spPr>
        <p:txBody>
          <a:bodyPr/>
          <a:lstStyle>
            <a:lvl1pPr>
              <a:defRPr/>
            </a:lvl1pPr>
          </a:lstStyle>
          <a:p>
            <a:pPr>
              <a:defRPr/>
            </a:pPr>
            <a:fld id="{68C8F56E-D28A-4159-B10D-5C9B5BD09973}" type="slidenum">
              <a:rPr lang="en-US"/>
              <a:pPr>
                <a:defRPr/>
              </a:pPr>
              <a:t>‹#›</a:t>
            </a:fld>
            <a:endParaRPr lang="en-US"/>
          </a:p>
        </p:txBody>
      </p:sp>
    </p:spTree>
    <p:extLst>
      <p:ext uri="{BB962C8B-B14F-4D97-AF65-F5344CB8AC3E}">
        <p14:creationId xmlns:p14="http://schemas.microsoft.com/office/powerpoint/2010/main" val="4060205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Copyright 2012 Kenneth M. Chipps Ph.D. www.chipps.com</a:t>
            </a:r>
          </a:p>
        </p:txBody>
      </p:sp>
      <p:sp>
        <p:nvSpPr>
          <p:cNvPr id="9" name="Rectangle 6"/>
          <p:cNvSpPr>
            <a:spLocks noGrp="1" noChangeArrowheads="1"/>
          </p:cNvSpPr>
          <p:nvPr>
            <p:ph type="sldNum" sz="quarter" idx="12"/>
          </p:nvPr>
        </p:nvSpPr>
        <p:spPr>
          <a:ln/>
        </p:spPr>
        <p:txBody>
          <a:bodyPr/>
          <a:lstStyle>
            <a:lvl1pPr>
              <a:defRPr/>
            </a:lvl1pPr>
          </a:lstStyle>
          <a:p>
            <a:pPr>
              <a:defRPr/>
            </a:pPr>
            <a:fld id="{AB53AE85-85F0-4D58-80EE-39686EF001ED}" type="slidenum">
              <a:rPr lang="en-US"/>
              <a:pPr>
                <a:defRPr/>
              </a:pPr>
              <a:t>‹#›</a:t>
            </a:fld>
            <a:endParaRPr lang="en-US"/>
          </a:p>
        </p:txBody>
      </p:sp>
    </p:spTree>
    <p:extLst>
      <p:ext uri="{BB962C8B-B14F-4D97-AF65-F5344CB8AC3E}">
        <p14:creationId xmlns:p14="http://schemas.microsoft.com/office/powerpoint/2010/main" val="3621373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Copyright 2012 Kenneth M. Chipps Ph.D. www.chipps.com</a:t>
            </a:r>
          </a:p>
        </p:txBody>
      </p:sp>
      <p:sp>
        <p:nvSpPr>
          <p:cNvPr id="5" name="Rectangle 6"/>
          <p:cNvSpPr>
            <a:spLocks noGrp="1" noChangeArrowheads="1"/>
          </p:cNvSpPr>
          <p:nvPr>
            <p:ph type="sldNum" sz="quarter" idx="12"/>
          </p:nvPr>
        </p:nvSpPr>
        <p:spPr>
          <a:ln/>
        </p:spPr>
        <p:txBody>
          <a:bodyPr/>
          <a:lstStyle>
            <a:lvl1pPr>
              <a:defRPr/>
            </a:lvl1pPr>
          </a:lstStyle>
          <a:p>
            <a:pPr>
              <a:defRPr/>
            </a:pPr>
            <a:fld id="{C4F91A81-C4B4-4532-899C-798208C56E9F}" type="slidenum">
              <a:rPr lang="en-US"/>
              <a:pPr>
                <a:defRPr/>
              </a:pPr>
              <a:t>‹#›</a:t>
            </a:fld>
            <a:endParaRPr lang="en-US"/>
          </a:p>
        </p:txBody>
      </p:sp>
    </p:spTree>
    <p:extLst>
      <p:ext uri="{BB962C8B-B14F-4D97-AF65-F5344CB8AC3E}">
        <p14:creationId xmlns:p14="http://schemas.microsoft.com/office/powerpoint/2010/main" val="4216731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Copyright 2012 Kenneth M. Chipps Ph.D. www.chipps.com</a:t>
            </a:r>
          </a:p>
        </p:txBody>
      </p:sp>
      <p:sp>
        <p:nvSpPr>
          <p:cNvPr id="4" name="Rectangle 6"/>
          <p:cNvSpPr>
            <a:spLocks noGrp="1" noChangeArrowheads="1"/>
          </p:cNvSpPr>
          <p:nvPr>
            <p:ph type="sldNum" sz="quarter" idx="12"/>
          </p:nvPr>
        </p:nvSpPr>
        <p:spPr>
          <a:ln/>
        </p:spPr>
        <p:txBody>
          <a:bodyPr/>
          <a:lstStyle>
            <a:lvl1pPr>
              <a:defRPr/>
            </a:lvl1pPr>
          </a:lstStyle>
          <a:p>
            <a:pPr>
              <a:defRPr/>
            </a:pPr>
            <a:fld id="{218919C4-5F86-46AD-B7C7-B85738B8391F}" type="slidenum">
              <a:rPr lang="en-US"/>
              <a:pPr>
                <a:defRPr/>
              </a:pPr>
              <a:t>‹#›</a:t>
            </a:fld>
            <a:endParaRPr lang="en-US"/>
          </a:p>
        </p:txBody>
      </p:sp>
    </p:spTree>
    <p:extLst>
      <p:ext uri="{BB962C8B-B14F-4D97-AF65-F5344CB8AC3E}">
        <p14:creationId xmlns:p14="http://schemas.microsoft.com/office/powerpoint/2010/main" val="3833076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2012 Kenneth M. Chipps Ph.D. www.chipps.com</a:t>
            </a:r>
          </a:p>
        </p:txBody>
      </p:sp>
      <p:sp>
        <p:nvSpPr>
          <p:cNvPr id="7" name="Rectangle 6"/>
          <p:cNvSpPr>
            <a:spLocks noGrp="1" noChangeArrowheads="1"/>
          </p:cNvSpPr>
          <p:nvPr>
            <p:ph type="sldNum" sz="quarter" idx="12"/>
          </p:nvPr>
        </p:nvSpPr>
        <p:spPr>
          <a:ln/>
        </p:spPr>
        <p:txBody>
          <a:bodyPr/>
          <a:lstStyle>
            <a:lvl1pPr>
              <a:defRPr/>
            </a:lvl1pPr>
          </a:lstStyle>
          <a:p>
            <a:pPr>
              <a:defRPr/>
            </a:pPr>
            <a:fld id="{5F8E1D23-F24D-4B93-BE0A-057FE5083874}" type="slidenum">
              <a:rPr lang="en-US"/>
              <a:pPr>
                <a:defRPr/>
              </a:pPr>
              <a:t>‹#›</a:t>
            </a:fld>
            <a:endParaRPr lang="en-US"/>
          </a:p>
        </p:txBody>
      </p:sp>
    </p:spTree>
    <p:extLst>
      <p:ext uri="{BB962C8B-B14F-4D97-AF65-F5344CB8AC3E}">
        <p14:creationId xmlns:p14="http://schemas.microsoft.com/office/powerpoint/2010/main" val="3621522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2012 Kenneth M. Chipps Ph.D. www.chipps.com</a:t>
            </a:r>
          </a:p>
        </p:txBody>
      </p:sp>
      <p:sp>
        <p:nvSpPr>
          <p:cNvPr id="7" name="Rectangle 6"/>
          <p:cNvSpPr>
            <a:spLocks noGrp="1" noChangeArrowheads="1"/>
          </p:cNvSpPr>
          <p:nvPr>
            <p:ph type="sldNum" sz="quarter" idx="12"/>
          </p:nvPr>
        </p:nvSpPr>
        <p:spPr>
          <a:ln/>
        </p:spPr>
        <p:txBody>
          <a:bodyPr/>
          <a:lstStyle>
            <a:lvl1pPr>
              <a:defRPr/>
            </a:lvl1pPr>
          </a:lstStyle>
          <a:p>
            <a:pPr>
              <a:defRPr/>
            </a:pPr>
            <a:fld id="{125641C0-0001-473A-8BD8-554EBFE38848}" type="slidenum">
              <a:rPr lang="en-US"/>
              <a:pPr>
                <a:defRPr/>
              </a:pPr>
              <a:t>‹#›</a:t>
            </a:fld>
            <a:endParaRPr lang="en-US"/>
          </a:p>
        </p:txBody>
      </p:sp>
    </p:spTree>
    <p:extLst>
      <p:ext uri="{BB962C8B-B14F-4D97-AF65-F5344CB8AC3E}">
        <p14:creationId xmlns:p14="http://schemas.microsoft.com/office/powerpoint/2010/main" val="612588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A6BBF8"/>
            </a:gs>
            <a:gs pos="100000">
              <a:srgbClr val="FFFF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10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31077" name="Rectangle 5"/>
          <p:cNvSpPr>
            <a:spLocks noGrp="1" noChangeArrowheads="1"/>
          </p:cNvSpPr>
          <p:nvPr>
            <p:ph type="ftr" sz="quarter" idx="3"/>
          </p:nvPr>
        </p:nvSpPr>
        <p:spPr bwMode="auto">
          <a:xfrm>
            <a:off x="2743200" y="6245225"/>
            <a:ext cx="3657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r>
              <a:rPr lang="en-US"/>
              <a:t>Copyright 2012 Kenneth M. Chipps Ph.D. www.chipps.com</a:t>
            </a:r>
          </a:p>
        </p:txBody>
      </p:sp>
      <p:sp>
        <p:nvSpPr>
          <p:cNvPr id="131078" name="Rectangle 6"/>
          <p:cNvSpPr>
            <a:spLocks noGrp="1" noChangeArrowheads="1"/>
          </p:cNvSpPr>
          <p:nvPr>
            <p:ph type="sldNum" sz="quarter" idx="4"/>
          </p:nvPr>
        </p:nvSpPr>
        <p:spPr bwMode="auto">
          <a:xfrm>
            <a:off x="6553200" y="62293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7CFB802A-5E40-4D11-B704-B263C0DA379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0" r:id="rId1"/>
    <p:sldLayoutId id="2147483841"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 id="2147483839" r:id="rId12"/>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4099" name="Rectangle 2"/>
          <p:cNvSpPr>
            <a:spLocks noChangeArrowheads="1"/>
          </p:cNvSpPr>
          <p:nvPr/>
        </p:nvSpPr>
        <p:spPr bwMode="auto">
          <a:xfrm>
            <a:off x="1371600" y="3886200"/>
            <a:ext cx="6400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ctr">
              <a:spcBef>
                <a:spcPct val="20000"/>
              </a:spcBef>
            </a:pPr>
            <a:endParaRPr lang="en-US" altLang="en-US" sz="3200"/>
          </a:p>
        </p:txBody>
      </p:sp>
      <p:sp>
        <p:nvSpPr>
          <p:cNvPr id="4100" name="Rectangle 3"/>
          <p:cNvSpPr>
            <a:spLocks noGrp="1" noChangeArrowheads="1"/>
          </p:cNvSpPr>
          <p:nvPr>
            <p:ph type="ctrTitle"/>
          </p:nvPr>
        </p:nvSpPr>
        <p:spPr/>
        <p:txBody>
          <a:bodyPr/>
          <a:lstStyle/>
          <a:p>
            <a:pPr eaLnBrk="1" hangingPunct="1"/>
            <a:r>
              <a:rPr lang="en-US" altLang="en-US" dirty="0" smtClean="0"/>
              <a:t>NETW-250</a:t>
            </a:r>
            <a:br>
              <a:rPr lang="en-US" altLang="en-US" dirty="0" smtClean="0"/>
            </a:br>
            <a:r>
              <a:rPr lang="en-US" altLang="en-US" dirty="0" smtClean="0"/>
              <a:t>Network Design for VOIP</a:t>
            </a:r>
            <a:br>
              <a:rPr lang="en-US" altLang="en-US" dirty="0" smtClean="0"/>
            </a:br>
            <a:r>
              <a:rPr lang="en-US" sz="2400" dirty="0" smtClean="0"/>
              <a:t>Last Update 2012.09.26</a:t>
            </a:r>
            <a:br>
              <a:rPr lang="en-US" sz="2400" dirty="0" smtClean="0"/>
            </a:br>
            <a:r>
              <a:rPr lang="en-US" sz="2400" dirty="0" smtClean="0"/>
              <a:t>1.0.0</a:t>
            </a:r>
          </a:p>
        </p:txBody>
      </p:sp>
      <p:sp>
        <p:nvSpPr>
          <p:cNvPr id="410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D7D9D8B8-FA27-42B7-85DA-3023FDE5E9A3}" type="slidenum">
              <a:rPr lang="en-US" smtClean="0">
                <a:latin typeface="Arial" charset="0"/>
              </a:rPr>
              <a:pPr/>
              <a:t>1</a:t>
            </a:fld>
            <a:endParaRPr lang="en-US" smtClean="0">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dirty="0" smtClean="0"/>
              <a:t>Legacy Trunks </a:t>
            </a:r>
          </a:p>
        </p:txBody>
      </p:sp>
      <p:sp>
        <p:nvSpPr>
          <p:cNvPr id="7171" name="Rectangle 3"/>
          <p:cNvSpPr>
            <a:spLocks noGrp="1" noChangeArrowheads="1"/>
          </p:cNvSpPr>
          <p:nvPr>
            <p:ph idx="1"/>
          </p:nvPr>
        </p:nvSpPr>
        <p:spPr/>
        <p:txBody>
          <a:bodyPr/>
          <a:lstStyle/>
          <a:p>
            <a:pPr eaLnBrk="1" hangingPunct="1"/>
            <a:r>
              <a:rPr lang="en-US" smtClean="0"/>
              <a:t>Legacy trunks are links that connect private voice switches using a traditional technology like FXO/FXS or T1</a:t>
            </a:r>
          </a:p>
          <a:p>
            <a:pPr eaLnBrk="1" hangingPunct="1"/>
            <a:r>
              <a:rPr lang="en-US" smtClean="0"/>
              <a:t>Why might legacy trunks be used</a:t>
            </a:r>
          </a:p>
          <a:p>
            <a:pPr lvl="1" eaLnBrk="1" hangingPunct="1"/>
            <a:r>
              <a:rPr lang="en-US" smtClean="0"/>
              <a:t>They are always available</a:t>
            </a:r>
          </a:p>
          <a:p>
            <a:pPr lvl="1" eaLnBrk="1" hangingPunct="1"/>
            <a:r>
              <a:rPr lang="en-US" smtClean="0"/>
              <a:t>Some PBXs may only connect to a trunk</a:t>
            </a:r>
          </a:p>
          <a:p>
            <a:pPr lvl="1" eaLnBrk="1" hangingPunct="1"/>
            <a:r>
              <a:rPr lang="en-US" smtClean="0"/>
              <a:t>A contract may be in force</a:t>
            </a:r>
          </a:p>
          <a:p>
            <a:pPr lvl="1" eaLnBrk="1" hangingPunct="1"/>
            <a:r>
              <a:rPr lang="en-US" smtClean="0"/>
              <a:t>Legacy trunks are known for quality</a:t>
            </a:r>
          </a:p>
        </p:txBody>
      </p:sp>
      <p:sp>
        <p:nvSpPr>
          <p:cNvPr id="7172"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717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FD760616-D718-40BD-A41D-DC107AB96A3F}" type="slidenum">
              <a:rPr lang="en-US" smtClean="0">
                <a:latin typeface="Arial" charset="0"/>
              </a:rPr>
              <a:pPr/>
              <a:t>10</a:t>
            </a:fld>
            <a:endParaRPr lang="en-US" smtClean="0">
              <a:latin typeface="Arial" charset="0"/>
            </a:endParaRP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eaLnBrk="1" hangingPunct="1"/>
            <a:r>
              <a:rPr lang="en-US" dirty="0" smtClean="0"/>
              <a:t>How Many Trunks</a:t>
            </a:r>
          </a:p>
        </p:txBody>
      </p:sp>
      <p:sp>
        <p:nvSpPr>
          <p:cNvPr id="99331" name="Rectangle 3"/>
          <p:cNvSpPr>
            <a:spLocks noGrp="1" noChangeArrowheads="1"/>
          </p:cNvSpPr>
          <p:nvPr>
            <p:ph type="body" idx="1"/>
          </p:nvPr>
        </p:nvSpPr>
        <p:spPr/>
        <p:txBody>
          <a:bodyPr/>
          <a:lstStyle/>
          <a:p>
            <a:pPr eaLnBrk="1" hangingPunct="1"/>
            <a:r>
              <a:rPr lang="en-US" smtClean="0"/>
              <a:t>Regardless of the connection used you've got to make sure you've got enough trunks for the telephony application</a:t>
            </a:r>
          </a:p>
          <a:p>
            <a:pPr eaLnBrk="1" hangingPunct="1"/>
            <a:r>
              <a:rPr lang="en-US" smtClean="0"/>
              <a:t>A large hosted telephony application, like a call center, will probably need many of them</a:t>
            </a:r>
          </a:p>
          <a:p>
            <a:pPr eaLnBrk="1" hangingPunct="1"/>
            <a:r>
              <a:rPr lang="en-US" smtClean="0"/>
              <a:t>A simple PBX in your home may require only one or two</a:t>
            </a:r>
          </a:p>
        </p:txBody>
      </p:sp>
      <p:sp>
        <p:nvSpPr>
          <p:cNvPr id="99332"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9933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826A3E81-17DC-4D8D-B609-D716B5E9171D}" type="slidenum">
              <a:rPr lang="en-US" smtClean="0">
                <a:latin typeface="Arial" charset="0"/>
              </a:rPr>
              <a:pPr/>
              <a:t>100</a:t>
            </a:fld>
            <a:endParaRPr lang="en-US" smtClean="0">
              <a:latin typeface="Arial" charset="0"/>
            </a:endParaRP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p:nvPr>
        </p:nvSpPr>
        <p:spPr/>
        <p:txBody>
          <a:bodyPr/>
          <a:lstStyle/>
          <a:p>
            <a:r>
              <a:rPr lang="en-US" dirty="0" smtClean="0"/>
              <a:t>How Many Trunks</a:t>
            </a:r>
          </a:p>
        </p:txBody>
      </p:sp>
      <p:sp>
        <p:nvSpPr>
          <p:cNvPr id="100355" name="Content Placeholder 2"/>
          <p:cNvSpPr>
            <a:spLocks noGrp="1"/>
          </p:cNvSpPr>
          <p:nvPr>
            <p:ph idx="1"/>
          </p:nvPr>
        </p:nvSpPr>
        <p:spPr/>
        <p:txBody>
          <a:bodyPr/>
          <a:lstStyle/>
          <a:p>
            <a:pPr eaLnBrk="1" hangingPunct="1"/>
            <a:r>
              <a:rPr lang="en-US" smtClean="0"/>
              <a:t>A medium-sized office might need a few dozen</a:t>
            </a:r>
          </a:p>
        </p:txBody>
      </p:sp>
      <p:sp>
        <p:nvSpPr>
          <p:cNvPr id="10035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10035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E83FDBF3-0994-499C-A1F2-D32EE94BE67D}" type="slidenum">
              <a:rPr lang="en-US" smtClean="0">
                <a:latin typeface="Arial" charset="0"/>
              </a:rPr>
              <a:pPr/>
              <a:t>101</a:t>
            </a:fld>
            <a:endParaRPr lang="en-US" smtClean="0">
              <a:latin typeface="Arial" charset="0"/>
            </a:endParaRP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eaLnBrk="1" hangingPunct="1"/>
            <a:r>
              <a:rPr lang="en-US" dirty="0" smtClean="0"/>
              <a:t>Channelized or Split-Use T1s </a:t>
            </a:r>
          </a:p>
        </p:txBody>
      </p:sp>
      <p:sp>
        <p:nvSpPr>
          <p:cNvPr id="101379" name="Rectangle 3"/>
          <p:cNvSpPr>
            <a:spLocks noGrp="1" noChangeArrowheads="1"/>
          </p:cNvSpPr>
          <p:nvPr>
            <p:ph type="body" idx="1"/>
          </p:nvPr>
        </p:nvSpPr>
        <p:spPr/>
        <p:txBody>
          <a:bodyPr/>
          <a:lstStyle/>
          <a:p>
            <a:pPr eaLnBrk="1" hangingPunct="1"/>
            <a:r>
              <a:rPr lang="en-US" smtClean="0"/>
              <a:t>Since a T1 circuit has 24 channels, the channels can be split into appropriately-sized pipes, such as one for Internet access service and the other for dial-tone service from the CO</a:t>
            </a:r>
          </a:p>
        </p:txBody>
      </p:sp>
      <p:sp>
        <p:nvSpPr>
          <p:cNvPr id="101380"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10138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104C14EA-9BB7-48DE-91F9-AD8CBCFC9483}" type="slidenum">
              <a:rPr lang="en-US" smtClean="0">
                <a:latin typeface="Arial" charset="0"/>
              </a:rPr>
              <a:pPr/>
              <a:t>102</a:t>
            </a:fld>
            <a:endParaRPr lang="en-US" smtClean="0">
              <a:latin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dirty="0" smtClean="0"/>
              <a:t>Private Analog Lines </a:t>
            </a:r>
          </a:p>
        </p:txBody>
      </p:sp>
      <p:sp>
        <p:nvSpPr>
          <p:cNvPr id="8195" name="Rectangle 3"/>
          <p:cNvSpPr>
            <a:spLocks noGrp="1" noChangeArrowheads="1"/>
          </p:cNvSpPr>
          <p:nvPr>
            <p:ph idx="1"/>
          </p:nvPr>
        </p:nvSpPr>
        <p:spPr/>
        <p:txBody>
          <a:bodyPr/>
          <a:lstStyle/>
          <a:p>
            <a:pPr eaLnBrk="1" hangingPunct="1"/>
            <a:r>
              <a:rPr lang="en-US" smtClean="0"/>
              <a:t>If two PBXs are in the same building or on the same campus, they can be connected by analog copper and FXO/FXS interfacing</a:t>
            </a:r>
          </a:p>
          <a:p>
            <a:pPr eaLnBrk="1" hangingPunct="1"/>
            <a:r>
              <a:rPr lang="en-US" smtClean="0"/>
              <a:t>Each end connects to an FXO/FXS port on each PBX</a:t>
            </a:r>
          </a:p>
          <a:p>
            <a:pPr eaLnBrk="1" hangingPunct="1"/>
            <a:r>
              <a:rPr lang="en-US" smtClean="0"/>
              <a:t>PBX dial-plans are then programmed to route calls appropriately between them</a:t>
            </a:r>
          </a:p>
        </p:txBody>
      </p:sp>
      <p:sp>
        <p:nvSpPr>
          <p:cNvPr id="819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8197"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7EB6DC8C-340D-4654-94B9-357AC88E666E}" type="slidenum">
              <a:rPr lang="en-US" smtClean="0">
                <a:latin typeface="Arial" charset="0"/>
              </a:rPr>
              <a:pPr/>
              <a:t>11</a:t>
            </a:fld>
            <a:endParaRPr lang="en-US" smtClean="0">
              <a:latin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dirty="0" smtClean="0"/>
              <a:t>Leased Lines</a:t>
            </a:r>
          </a:p>
        </p:txBody>
      </p:sp>
      <p:sp>
        <p:nvSpPr>
          <p:cNvPr id="9219" name="Rectangle 3"/>
          <p:cNvSpPr>
            <a:spLocks noGrp="1" noChangeArrowheads="1"/>
          </p:cNvSpPr>
          <p:nvPr>
            <p:ph idx="1"/>
          </p:nvPr>
        </p:nvSpPr>
        <p:spPr/>
        <p:txBody>
          <a:bodyPr/>
          <a:lstStyle/>
          <a:p>
            <a:pPr eaLnBrk="1" hangingPunct="1"/>
            <a:r>
              <a:rPr lang="en-US" smtClean="0"/>
              <a:t>If the two PBXs are not within the same campus or building, then the PSTN can be enlisted to provide analog or TDM connectivity between them</a:t>
            </a:r>
          </a:p>
          <a:p>
            <a:pPr eaLnBrk="1" hangingPunct="1"/>
            <a:r>
              <a:rPr lang="en-US" smtClean="0"/>
              <a:t>The phone company can provide a dedicated, monitored connection called a leased line</a:t>
            </a:r>
          </a:p>
        </p:txBody>
      </p:sp>
      <p:sp>
        <p:nvSpPr>
          <p:cNvPr id="9220"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922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A9872582-E103-46DD-BF69-EBFFF1159686}" type="slidenum">
              <a:rPr lang="en-US" smtClean="0">
                <a:latin typeface="Arial" charset="0"/>
              </a:rPr>
              <a:pPr/>
              <a:t>12</a:t>
            </a:fld>
            <a:endParaRPr lang="en-US" smtClean="0">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dirty="0" smtClean="0"/>
              <a:t>Dry Lines</a:t>
            </a:r>
          </a:p>
        </p:txBody>
      </p:sp>
      <p:sp>
        <p:nvSpPr>
          <p:cNvPr id="10243" name="Rectangle 3"/>
          <p:cNvSpPr>
            <a:spLocks noGrp="1" noChangeArrowheads="1"/>
          </p:cNvSpPr>
          <p:nvPr>
            <p:ph idx="1"/>
          </p:nvPr>
        </p:nvSpPr>
        <p:spPr/>
        <p:txBody>
          <a:bodyPr/>
          <a:lstStyle/>
          <a:p>
            <a:pPr eaLnBrk="1" hangingPunct="1"/>
            <a:r>
              <a:rPr lang="en-US" smtClean="0"/>
              <a:t>Almost all connections provided by the phone company cross through its network, the PSTN</a:t>
            </a:r>
          </a:p>
          <a:p>
            <a:pPr eaLnBrk="1" hangingPunct="1"/>
            <a:r>
              <a:rPr lang="en-US" smtClean="0"/>
              <a:t>Dry lines don't cross the PSTN</a:t>
            </a:r>
          </a:p>
          <a:p>
            <a:pPr eaLnBrk="1" hangingPunct="1"/>
            <a:r>
              <a:rPr lang="en-US" smtClean="0"/>
              <a:t>Dry lines are copper loops that begin at one customer's premises, route through the CO without entering the local exchange switch, and terminate at another customer's premises</a:t>
            </a:r>
          </a:p>
        </p:txBody>
      </p:sp>
      <p:sp>
        <p:nvSpPr>
          <p:cNvPr id="1024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1024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B307A28E-F160-487C-ADD1-51D23C1055E7}" type="slidenum">
              <a:rPr lang="en-US" smtClean="0">
                <a:latin typeface="Arial" charset="0"/>
              </a:rPr>
              <a:pPr/>
              <a:t>13</a:t>
            </a:fld>
            <a:endParaRPr lang="en-US" smtClean="0">
              <a:latin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dirty="0" smtClean="0"/>
              <a:t>Dry Lines</a:t>
            </a:r>
          </a:p>
        </p:txBody>
      </p:sp>
      <p:sp>
        <p:nvSpPr>
          <p:cNvPr id="11267" name="Content Placeholder 2"/>
          <p:cNvSpPr>
            <a:spLocks noGrp="1"/>
          </p:cNvSpPr>
          <p:nvPr>
            <p:ph idx="1"/>
          </p:nvPr>
        </p:nvSpPr>
        <p:spPr/>
        <p:txBody>
          <a:bodyPr/>
          <a:lstStyle/>
          <a:p>
            <a:pPr eaLnBrk="1" hangingPunct="1"/>
            <a:r>
              <a:rPr lang="en-US" smtClean="0"/>
              <a:t>Dry lines can be used to link PBXs via FXO/FXS </a:t>
            </a:r>
          </a:p>
          <a:p>
            <a:pPr eaLnBrk="1" hangingPunct="1"/>
            <a:r>
              <a:rPr lang="en-US" smtClean="0"/>
              <a:t>These were once commonly used to connect security system monitoring companies with their customers</a:t>
            </a:r>
          </a:p>
          <a:p>
            <a:pPr eaLnBrk="1" hangingPunct="1"/>
            <a:r>
              <a:rPr lang="en-US" smtClean="0"/>
              <a:t>Dry lines can be used only to link sites that are served by the same CO</a:t>
            </a:r>
          </a:p>
        </p:txBody>
      </p:sp>
      <p:sp>
        <p:nvSpPr>
          <p:cNvPr id="1126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1126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1A9E8388-556F-40DB-B648-6A3176E66961}" type="slidenum">
              <a:rPr lang="en-US" smtClean="0">
                <a:latin typeface="Arial" charset="0"/>
              </a:rPr>
              <a:pPr/>
              <a:t>14</a:t>
            </a:fld>
            <a:endParaRPr lang="en-US" smtClean="0">
              <a:latin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dirty="0" smtClean="0"/>
              <a:t>Dry Lines</a:t>
            </a:r>
          </a:p>
        </p:txBody>
      </p:sp>
      <p:sp>
        <p:nvSpPr>
          <p:cNvPr id="12291" name="Content Placeholder 2"/>
          <p:cNvSpPr>
            <a:spLocks noGrp="1"/>
          </p:cNvSpPr>
          <p:nvPr>
            <p:ph idx="1"/>
          </p:nvPr>
        </p:nvSpPr>
        <p:spPr/>
        <p:txBody>
          <a:bodyPr/>
          <a:lstStyle/>
          <a:p>
            <a:pPr eaLnBrk="1" hangingPunct="1"/>
            <a:r>
              <a:rPr lang="en-US" smtClean="0"/>
              <a:t>Dry lines may not be practical because of distance-imposed attenuation problems</a:t>
            </a:r>
          </a:p>
          <a:p>
            <a:pPr eaLnBrk="1" hangingPunct="1"/>
            <a:r>
              <a:rPr lang="en-US" smtClean="0"/>
              <a:t>Some telephone companies may have a policy of not selling dry lines to customers who plan to use them for voice applications </a:t>
            </a:r>
          </a:p>
        </p:txBody>
      </p:sp>
      <p:sp>
        <p:nvSpPr>
          <p:cNvPr id="1229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1229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79B91E8E-EC4A-496C-9AEC-D50C20317F2E}" type="slidenum">
              <a:rPr lang="en-US" smtClean="0">
                <a:latin typeface="Arial" charset="0"/>
              </a:rPr>
              <a:pPr/>
              <a:t>15</a:t>
            </a:fld>
            <a:endParaRPr lang="en-US" smtClean="0">
              <a:latin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dirty="0" smtClean="0"/>
              <a:t>Private Digital Trunks </a:t>
            </a:r>
          </a:p>
        </p:txBody>
      </p:sp>
      <p:sp>
        <p:nvSpPr>
          <p:cNvPr id="13315" name="Rectangle 3"/>
          <p:cNvSpPr>
            <a:spLocks noGrp="1" noChangeArrowheads="1"/>
          </p:cNvSpPr>
          <p:nvPr>
            <p:ph idx="1"/>
          </p:nvPr>
        </p:nvSpPr>
        <p:spPr/>
        <p:txBody>
          <a:bodyPr/>
          <a:lstStyle/>
          <a:p>
            <a:pPr eaLnBrk="1" hangingPunct="1"/>
            <a:r>
              <a:rPr lang="en-US" smtClean="0"/>
              <a:t>T1s and ISDN BRI connections are used to connect PBXs that have the appropriate digital interfaces</a:t>
            </a:r>
          </a:p>
          <a:p>
            <a:pPr eaLnBrk="1" hangingPunct="1"/>
            <a:r>
              <a:rPr lang="en-US" smtClean="0"/>
              <a:t>T1s are also used to connect groups of TDM phones to the PBX by way of a device called a channel bank</a:t>
            </a:r>
          </a:p>
          <a:p>
            <a:pPr eaLnBrk="1" hangingPunct="1"/>
            <a:r>
              <a:rPr lang="en-US" smtClean="0"/>
              <a:t>This permits 24 TDM phones to be used with a single T1 port on the PBX</a:t>
            </a:r>
          </a:p>
        </p:txBody>
      </p:sp>
      <p:sp>
        <p:nvSpPr>
          <p:cNvPr id="1331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13317"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9BEEAD80-9AC8-4938-99C6-7F5A3FD12701}" type="slidenum">
              <a:rPr lang="en-US" smtClean="0">
                <a:latin typeface="Arial" charset="0"/>
              </a:rPr>
              <a:pPr/>
              <a:t>16</a:t>
            </a:fld>
            <a:endParaRPr lang="en-US" smtClean="0">
              <a:latin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dirty="0" smtClean="0"/>
              <a:t>Private Digital Trunks</a:t>
            </a:r>
          </a:p>
        </p:txBody>
      </p:sp>
      <p:sp>
        <p:nvSpPr>
          <p:cNvPr id="14339" name="Content Placeholder 2"/>
          <p:cNvSpPr>
            <a:spLocks noGrp="1"/>
          </p:cNvSpPr>
          <p:nvPr>
            <p:ph idx="1"/>
          </p:nvPr>
        </p:nvSpPr>
        <p:spPr/>
        <p:txBody>
          <a:bodyPr/>
          <a:lstStyle/>
          <a:p>
            <a:pPr eaLnBrk="1" hangingPunct="1"/>
            <a:r>
              <a:rPr lang="en-US" smtClean="0"/>
              <a:t>To connect two PBXs by T1, a DSU/CSU device is required at both ends of the T1</a:t>
            </a:r>
          </a:p>
          <a:p>
            <a:pPr eaLnBrk="1" hangingPunct="1"/>
            <a:r>
              <a:rPr lang="en-US" smtClean="0"/>
              <a:t>If two PBXs are located in the same building, a T1 cable can be used to directly connect them</a:t>
            </a:r>
          </a:p>
        </p:txBody>
      </p:sp>
      <p:sp>
        <p:nvSpPr>
          <p:cNvPr id="1434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1434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892AC2DF-CBA3-4FF2-9FA2-6DD9DF68A866}" type="slidenum">
              <a:rPr lang="en-US" smtClean="0">
                <a:latin typeface="Arial" charset="0"/>
              </a:rPr>
              <a:pPr/>
              <a:t>17</a:t>
            </a:fld>
            <a:endParaRPr lang="en-US" smtClean="0">
              <a:latin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dirty="0" smtClean="0"/>
              <a:t>VOIP Trunks </a:t>
            </a:r>
          </a:p>
        </p:txBody>
      </p:sp>
      <p:sp>
        <p:nvSpPr>
          <p:cNvPr id="15363" name="Rectangle 3"/>
          <p:cNvSpPr>
            <a:spLocks noGrp="1" noChangeArrowheads="1"/>
          </p:cNvSpPr>
          <p:nvPr>
            <p:ph idx="1"/>
          </p:nvPr>
        </p:nvSpPr>
        <p:spPr/>
        <p:txBody>
          <a:bodyPr/>
          <a:lstStyle/>
          <a:p>
            <a:pPr eaLnBrk="1" hangingPunct="1"/>
            <a:r>
              <a:rPr lang="en-US" smtClean="0"/>
              <a:t>A VOIP trunk uses digitized voice in IP packets to link two PBX servers</a:t>
            </a:r>
          </a:p>
          <a:p>
            <a:pPr eaLnBrk="1" hangingPunct="1"/>
            <a:r>
              <a:rPr lang="en-US" smtClean="0"/>
              <a:t>VOIP trunks can replace legacy trunks only when the two PBXs being linked are VOIP enabled</a:t>
            </a:r>
          </a:p>
          <a:p>
            <a:pPr eaLnBrk="1" hangingPunct="1"/>
            <a:r>
              <a:rPr lang="en-US" smtClean="0"/>
              <a:t>VOIP can be tunneled within VPNs and GRE - Generic Routing Encapsulation point-to-point tunnels</a:t>
            </a:r>
          </a:p>
        </p:txBody>
      </p:sp>
      <p:sp>
        <p:nvSpPr>
          <p:cNvPr id="1536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1536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44CD4BF3-A02A-47F1-B236-C7EEDFC346EC}" type="slidenum">
              <a:rPr lang="en-US" smtClean="0">
                <a:latin typeface="Arial" charset="0"/>
              </a:rPr>
              <a:pPr/>
              <a:t>18</a:t>
            </a:fld>
            <a:endParaRPr lang="en-US" smtClean="0">
              <a:latin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dirty="0" smtClean="0"/>
              <a:t>VOIP Trunks</a:t>
            </a:r>
          </a:p>
        </p:txBody>
      </p:sp>
      <p:sp>
        <p:nvSpPr>
          <p:cNvPr id="16387" name="Content Placeholder 2"/>
          <p:cNvSpPr>
            <a:spLocks noGrp="1"/>
          </p:cNvSpPr>
          <p:nvPr>
            <p:ph idx="1"/>
          </p:nvPr>
        </p:nvSpPr>
        <p:spPr/>
        <p:txBody>
          <a:bodyPr/>
          <a:lstStyle/>
          <a:p>
            <a:pPr eaLnBrk="1" hangingPunct="1"/>
            <a:r>
              <a:rPr lang="en-US" smtClean="0"/>
              <a:t>These can be routed, switched, and load-balanced</a:t>
            </a:r>
          </a:p>
          <a:p>
            <a:pPr eaLnBrk="1" hangingPunct="1"/>
            <a:r>
              <a:rPr lang="en-US" smtClean="0"/>
              <a:t>Voice systems can be connected using VOIP trunks when one or more of the following conditions exist</a:t>
            </a:r>
          </a:p>
          <a:p>
            <a:pPr lvl="1" eaLnBrk="1" hangingPunct="1"/>
            <a:r>
              <a:rPr lang="en-US" smtClean="0"/>
              <a:t>Two or more PBX systems on a private network are IP-enabled</a:t>
            </a:r>
          </a:p>
        </p:txBody>
      </p:sp>
      <p:sp>
        <p:nvSpPr>
          <p:cNvPr id="1638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1638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A820625A-3CC2-4983-97D6-9597F0761962}" type="slidenum">
              <a:rPr lang="en-US" smtClean="0">
                <a:latin typeface="Arial" charset="0"/>
              </a:rPr>
              <a:pPr/>
              <a:t>19</a:t>
            </a:fld>
            <a:endParaRPr lang="en-US" smtClean="0">
              <a:latin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Elements</a:t>
            </a:r>
            <a:endParaRPr lang="en-US" dirty="0"/>
          </a:p>
        </p:txBody>
      </p:sp>
      <p:sp>
        <p:nvSpPr>
          <p:cNvPr id="3" name="Content Placeholder 2"/>
          <p:cNvSpPr>
            <a:spLocks noGrp="1"/>
          </p:cNvSpPr>
          <p:nvPr>
            <p:ph idx="1"/>
          </p:nvPr>
        </p:nvSpPr>
        <p:spPr/>
        <p:txBody>
          <a:bodyPr/>
          <a:lstStyle/>
          <a:p>
            <a:r>
              <a:rPr lang="en-US" dirty="0" smtClean="0"/>
              <a:t>The areas to account for when designing a network for VOIP are</a:t>
            </a:r>
          </a:p>
          <a:p>
            <a:pPr lvl="1"/>
            <a:r>
              <a:rPr lang="en-US" dirty="0" err="1" smtClean="0"/>
              <a:t>QoS</a:t>
            </a:r>
            <a:endParaRPr lang="en-US" dirty="0" smtClean="0"/>
          </a:p>
          <a:p>
            <a:pPr lvl="1"/>
            <a:r>
              <a:rPr lang="en-US" dirty="0" smtClean="0"/>
              <a:t>Power</a:t>
            </a:r>
            <a:r>
              <a:rPr lang="en-US" baseline="0" dirty="0" smtClean="0"/>
              <a:t> backup is required</a:t>
            </a:r>
          </a:p>
          <a:p>
            <a:pPr lvl="1"/>
            <a:r>
              <a:rPr lang="en-US" baseline="0" dirty="0" smtClean="0"/>
              <a:t>Security of communication</a:t>
            </a:r>
          </a:p>
          <a:p>
            <a:pPr lvl="1"/>
            <a:r>
              <a:rPr lang="en-US" baseline="0" dirty="0" smtClean="0"/>
              <a:t>Analog lines are still needed</a:t>
            </a:r>
            <a:endParaRPr lang="en-US" dirty="0"/>
          </a:p>
        </p:txBody>
      </p:sp>
      <p:sp>
        <p:nvSpPr>
          <p:cNvPr id="4" name="Footer Placeholder 3"/>
          <p:cNvSpPr>
            <a:spLocks noGrp="1"/>
          </p:cNvSpPr>
          <p:nvPr>
            <p:ph type="ftr" sz="quarter" idx="11"/>
          </p:nvPr>
        </p:nvSpPr>
        <p:spPr/>
        <p:txBody>
          <a:bodyPr/>
          <a:lstStyle/>
          <a:p>
            <a:pPr>
              <a:defRPr/>
            </a:pPr>
            <a:r>
              <a:rPr lang="en-US" smtClean="0"/>
              <a:t>Copyright 2012 Kenneth M. Chipps Ph.D. www.chipps.com</a:t>
            </a:r>
            <a:endParaRPr lang="en-US"/>
          </a:p>
        </p:txBody>
      </p:sp>
      <p:sp>
        <p:nvSpPr>
          <p:cNvPr id="5" name="Slide Number Placeholder 4"/>
          <p:cNvSpPr>
            <a:spLocks noGrp="1"/>
          </p:cNvSpPr>
          <p:nvPr>
            <p:ph type="sldNum" sz="quarter" idx="12"/>
          </p:nvPr>
        </p:nvSpPr>
        <p:spPr/>
        <p:txBody>
          <a:bodyPr/>
          <a:lstStyle/>
          <a:p>
            <a:pPr>
              <a:defRPr/>
            </a:pPr>
            <a:fld id="{F7BBC0AA-8FDD-4448-9952-B684A74D5B1E}" type="slidenum">
              <a:rPr lang="en-US" smtClean="0"/>
              <a:pPr>
                <a:defRPr/>
              </a:pPr>
              <a:t>2</a:t>
            </a:fld>
            <a:endParaRPr lang="en-US"/>
          </a:p>
        </p:txBody>
      </p:sp>
    </p:spTree>
    <p:extLst>
      <p:ext uri="{BB962C8B-B14F-4D97-AF65-F5344CB8AC3E}">
        <p14:creationId xmlns:p14="http://schemas.microsoft.com/office/powerpoint/2010/main" val="41592347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dirty="0" smtClean="0"/>
              <a:t>VOIP Trunks</a:t>
            </a:r>
          </a:p>
        </p:txBody>
      </p:sp>
      <p:sp>
        <p:nvSpPr>
          <p:cNvPr id="17411" name="Content Placeholder 2"/>
          <p:cNvSpPr>
            <a:spLocks noGrp="1"/>
          </p:cNvSpPr>
          <p:nvPr>
            <p:ph idx="1"/>
          </p:nvPr>
        </p:nvSpPr>
        <p:spPr/>
        <p:txBody>
          <a:bodyPr/>
          <a:lstStyle/>
          <a:p>
            <a:pPr lvl="1" eaLnBrk="1" hangingPunct="1"/>
            <a:r>
              <a:rPr lang="en-US" smtClean="0"/>
              <a:t>Two or more legacy PBX systems on a private network have outboard media conversion - Ethernet interfaces - to link them using a VOIP trunk running on the IP network</a:t>
            </a:r>
          </a:p>
          <a:p>
            <a:pPr lvl="1" eaLnBrk="1" hangingPunct="1"/>
            <a:r>
              <a:rPr lang="en-US" smtClean="0"/>
              <a:t>The cost of a legacy trunk is prohibitive, especially in long-distance scenarios</a:t>
            </a:r>
          </a:p>
          <a:p>
            <a:pPr lvl="1" eaLnBrk="1" hangingPunct="1"/>
            <a:r>
              <a:rPr lang="en-US" smtClean="0"/>
              <a:t>WAN links exist between sites that have PBX systems</a:t>
            </a:r>
          </a:p>
        </p:txBody>
      </p:sp>
      <p:sp>
        <p:nvSpPr>
          <p:cNvPr id="1741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1741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5C480CAA-BF9A-4FC1-80BE-078FC851F18C}" type="slidenum">
              <a:rPr lang="en-US" smtClean="0">
                <a:latin typeface="Arial" charset="0"/>
              </a:rPr>
              <a:pPr/>
              <a:t>20</a:t>
            </a:fld>
            <a:endParaRPr lang="en-US" smtClean="0">
              <a:latin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dirty="0" smtClean="0"/>
              <a:t>VOIP Trunks</a:t>
            </a:r>
          </a:p>
        </p:txBody>
      </p:sp>
      <p:sp>
        <p:nvSpPr>
          <p:cNvPr id="18435" name="Content Placeholder 2"/>
          <p:cNvSpPr>
            <a:spLocks noGrp="1"/>
          </p:cNvSpPr>
          <p:nvPr>
            <p:ph idx="1"/>
          </p:nvPr>
        </p:nvSpPr>
        <p:spPr/>
        <p:txBody>
          <a:bodyPr/>
          <a:lstStyle/>
          <a:p>
            <a:pPr lvl="1" eaLnBrk="1" hangingPunct="1"/>
            <a:r>
              <a:rPr lang="en-US" smtClean="0"/>
              <a:t>Two sites have broadband connections to the Internet, which can be used as a transport for IP telephony applications</a:t>
            </a:r>
          </a:p>
        </p:txBody>
      </p:sp>
      <p:sp>
        <p:nvSpPr>
          <p:cNvPr id="1843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1843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EBFA974B-F935-40CA-BE0B-5E265E94C009}" type="slidenum">
              <a:rPr lang="en-US" smtClean="0">
                <a:latin typeface="Arial" charset="0"/>
              </a:rPr>
              <a:pPr/>
              <a:t>21</a:t>
            </a:fld>
            <a:endParaRPr lang="en-US" smtClean="0">
              <a:latin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dirty="0" smtClean="0"/>
              <a:t>Effects of Load Management </a:t>
            </a:r>
          </a:p>
        </p:txBody>
      </p:sp>
      <p:sp>
        <p:nvSpPr>
          <p:cNvPr id="19459" name="Rectangle 3"/>
          <p:cNvSpPr>
            <a:spLocks noGrp="1" noChangeArrowheads="1"/>
          </p:cNvSpPr>
          <p:nvPr>
            <p:ph idx="1"/>
          </p:nvPr>
        </p:nvSpPr>
        <p:spPr/>
        <p:txBody>
          <a:bodyPr/>
          <a:lstStyle/>
          <a:p>
            <a:pPr eaLnBrk="1" hangingPunct="1"/>
            <a:r>
              <a:rPr lang="en-US" smtClean="0"/>
              <a:t>A few different techniques to preserve or balance traffic between kinks can be used</a:t>
            </a:r>
          </a:p>
          <a:p>
            <a:pPr eaLnBrk="1" hangingPunct="1"/>
            <a:r>
              <a:rPr lang="en-US" smtClean="0"/>
              <a:t>Wherever two physical network paths to the same destination exist, there are likely to be differences in latency and jitter between those two paths</a:t>
            </a:r>
          </a:p>
        </p:txBody>
      </p:sp>
      <p:sp>
        <p:nvSpPr>
          <p:cNvPr id="19460"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1946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BB3B4804-F7DC-475A-9E48-33038709F12A}" type="slidenum">
              <a:rPr lang="en-US" smtClean="0">
                <a:latin typeface="Arial" charset="0"/>
              </a:rPr>
              <a:pPr/>
              <a:t>22</a:t>
            </a:fld>
            <a:endParaRPr lang="en-US" smtClean="0">
              <a:latin typeface="Arial"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dirty="0" smtClean="0"/>
              <a:t>Effects of Load Management </a:t>
            </a:r>
          </a:p>
        </p:txBody>
      </p:sp>
      <p:sp>
        <p:nvSpPr>
          <p:cNvPr id="20483" name="Content Placeholder 2"/>
          <p:cNvSpPr>
            <a:spLocks noGrp="1"/>
          </p:cNvSpPr>
          <p:nvPr>
            <p:ph idx="1"/>
          </p:nvPr>
        </p:nvSpPr>
        <p:spPr/>
        <p:txBody>
          <a:bodyPr/>
          <a:lstStyle/>
          <a:p>
            <a:pPr eaLnBrk="1" hangingPunct="1"/>
            <a:r>
              <a:rPr lang="en-US" smtClean="0"/>
              <a:t>If you have two T1s side by side between point A and point B, they won't always run at exactly the same error rate day in and day out</a:t>
            </a:r>
          </a:p>
        </p:txBody>
      </p:sp>
      <p:sp>
        <p:nvSpPr>
          <p:cNvPr id="2048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2048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8EB33CAB-38A2-4054-BD0D-723C033E6E44}" type="slidenum">
              <a:rPr lang="en-US" smtClean="0">
                <a:latin typeface="Arial" charset="0"/>
              </a:rPr>
              <a:pPr/>
              <a:t>23</a:t>
            </a:fld>
            <a:endParaRPr lang="en-US" smtClean="0">
              <a:latin typeface="Arial"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dirty="0" smtClean="0"/>
              <a:t>Squeezing More Out of Trunks</a:t>
            </a:r>
          </a:p>
        </p:txBody>
      </p:sp>
      <p:sp>
        <p:nvSpPr>
          <p:cNvPr id="21507" name="Rectangle 3"/>
          <p:cNvSpPr>
            <a:spLocks noGrp="1" noChangeArrowheads="1"/>
          </p:cNvSpPr>
          <p:nvPr>
            <p:ph idx="1"/>
          </p:nvPr>
        </p:nvSpPr>
        <p:spPr/>
        <p:txBody>
          <a:bodyPr/>
          <a:lstStyle/>
          <a:p>
            <a:pPr eaLnBrk="1" hangingPunct="1"/>
            <a:r>
              <a:rPr lang="en-US" dirty="0" smtClean="0"/>
              <a:t>Aside from using low-bandwidth codecs, here are some tips to ensure the IP-based pathways provide the highest possible capacity for VOIP calls</a:t>
            </a:r>
          </a:p>
          <a:p>
            <a:pPr eaLnBrk="1" hangingPunct="1"/>
            <a:r>
              <a:rPr lang="en-US" dirty="0" smtClean="0"/>
              <a:t>Use </a:t>
            </a:r>
            <a:r>
              <a:rPr lang="en-US" dirty="0" err="1" smtClean="0"/>
              <a:t>SigComp</a:t>
            </a:r>
            <a:r>
              <a:rPr lang="en-US" dirty="0" smtClean="0"/>
              <a:t> - Signaling Compression if it's supported by your VOIP devices</a:t>
            </a:r>
          </a:p>
          <a:p>
            <a:pPr eaLnBrk="1" hangingPunct="1"/>
            <a:r>
              <a:rPr lang="en-US" dirty="0" err="1" smtClean="0"/>
              <a:t>SigComp</a:t>
            </a:r>
            <a:r>
              <a:rPr lang="en-US" dirty="0" smtClean="0"/>
              <a:t> is described in RFC 3320</a:t>
            </a:r>
          </a:p>
          <a:p>
            <a:pPr eaLnBrk="1" hangingPunct="1"/>
            <a:r>
              <a:rPr lang="en-US" dirty="0" smtClean="0"/>
              <a:t>Use IP header compression over low-capacity links</a:t>
            </a:r>
          </a:p>
        </p:txBody>
      </p:sp>
      <p:sp>
        <p:nvSpPr>
          <p:cNvPr id="21508"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2150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1C2EC10F-941A-4736-9087-A3317AE9D627}" type="slidenum">
              <a:rPr lang="en-US" smtClean="0">
                <a:latin typeface="Arial" charset="0"/>
              </a:rPr>
              <a:pPr/>
              <a:t>24</a:t>
            </a:fld>
            <a:endParaRPr lang="en-US" smtClean="0">
              <a:latin typeface="Arial"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dirty="0" smtClean="0"/>
              <a:t>Squeezing More Out of Trunks</a:t>
            </a:r>
          </a:p>
        </p:txBody>
      </p:sp>
      <p:sp>
        <p:nvSpPr>
          <p:cNvPr id="22531" name="Content Placeholder 2"/>
          <p:cNvSpPr>
            <a:spLocks noGrp="1"/>
          </p:cNvSpPr>
          <p:nvPr>
            <p:ph idx="1"/>
          </p:nvPr>
        </p:nvSpPr>
        <p:spPr/>
        <p:txBody>
          <a:bodyPr/>
          <a:lstStyle/>
          <a:p>
            <a:pPr eaLnBrk="1" hangingPunct="1"/>
            <a:r>
              <a:rPr lang="en-US" smtClean="0"/>
              <a:t>Enable silence suppression and voice activity detection to stop the transmission of packets when nobody is speaking</a:t>
            </a:r>
          </a:p>
        </p:txBody>
      </p:sp>
      <p:sp>
        <p:nvSpPr>
          <p:cNvPr id="2253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2253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6CD0489A-7766-4231-81B8-A077536CAD56}" type="slidenum">
              <a:rPr lang="en-US" smtClean="0">
                <a:latin typeface="Arial" charset="0"/>
              </a:rPr>
              <a:pPr/>
              <a:t>25</a:t>
            </a:fld>
            <a:endParaRPr lang="en-US" smtClean="0">
              <a:latin typeface="Arial"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dirty="0" smtClean="0"/>
              <a:t>Traffic Diversion</a:t>
            </a:r>
          </a:p>
        </p:txBody>
      </p:sp>
      <p:sp>
        <p:nvSpPr>
          <p:cNvPr id="23555" name="Rectangle 3"/>
          <p:cNvSpPr>
            <a:spLocks noGrp="1" noChangeArrowheads="1"/>
          </p:cNvSpPr>
          <p:nvPr>
            <p:ph idx="1"/>
          </p:nvPr>
        </p:nvSpPr>
        <p:spPr/>
        <p:txBody>
          <a:bodyPr/>
          <a:lstStyle/>
          <a:p>
            <a:pPr eaLnBrk="1" hangingPunct="1"/>
            <a:r>
              <a:rPr lang="en-US" smtClean="0"/>
              <a:t>If two WAN links between the same point A and point B exist where one is a full point-to-point T1, while the other is a 512 kbps frame-relay PVC, then when the T1 is maxed out or down, traffic is diverted across the PVC using a router we'll call an overflow valve</a:t>
            </a:r>
          </a:p>
        </p:txBody>
      </p:sp>
      <p:sp>
        <p:nvSpPr>
          <p:cNvPr id="2355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23557"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456941A7-B4EF-4DD9-8647-5C1C27A3E744}" type="slidenum">
              <a:rPr lang="en-US" smtClean="0">
                <a:latin typeface="Arial" charset="0"/>
              </a:rPr>
              <a:pPr/>
              <a:t>26</a:t>
            </a:fld>
            <a:endParaRPr lang="en-US" smtClean="0">
              <a:latin typeface="Arial"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dirty="0" smtClean="0"/>
              <a:t>Traffic Diversion</a:t>
            </a:r>
          </a:p>
        </p:txBody>
      </p:sp>
      <p:sp>
        <p:nvSpPr>
          <p:cNvPr id="24579" name="Content Placeholder 2"/>
          <p:cNvSpPr>
            <a:spLocks noGrp="1"/>
          </p:cNvSpPr>
          <p:nvPr>
            <p:ph idx="1"/>
          </p:nvPr>
        </p:nvSpPr>
        <p:spPr/>
        <p:txBody>
          <a:bodyPr/>
          <a:lstStyle/>
          <a:p>
            <a:pPr eaLnBrk="1" hangingPunct="1"/>
            <a:r>
              <a:rPr lang="en-US" smtClean="0"/>
              <a:t>This could result in a situation in which, most of the time, VOIP media channels function fine, but suddenly, once the overflow or diversion point is reached, phone calls start sounding bad </a:t>
            </a:r>
          </a:p>
          <a:p>
            <a:pPr eaLnBrk="1" hangingPunct="1"/>
            <a:r>
              <a:rPr lang="en-US" smtClean="0"/>
              <a:t>This is a basic example of a precautionary topology decision having a potentially destructive effect in the world of VOIP </a:t>
            </a:r>
          </a:p>
        </p:txBody>
      </p:sp>
      <p:sp>
        <p:nvSpPr>
          <p:cNvPr id="2458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2458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741CCC5C-9E03-42A9-9CDB-AAA94CFFD0D9}" type="slidenum">
              <a:rPr lang="en-US" smtClean="0">
                <a:latin typeface="Arial" charset="0"/>
              </a:rPr>
              <a:pPr/>
              <a:t>27</a:t>
            </a:fld>
            <a:endParaRPr lang="en-US" smtClean="0">
              <a:latin typeface="Arial"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dirty="0" smtClean="0"/>
              <a:t>Load Splitting </a:t>
            </a:r>
          </a:p>
        </p:txBody>
      </p:sp>
      <p:sp>
        <p:nvSpPr>
          <p:cNvPr id="25603" name="Rectangle 3"/>
          <p:cNvSpPr>
            <a:spLocks noGrp="1" noChangeArrowheads="1"/>
          </p:cNvSpPr>
          <p:nvPr>
            <p:ph idx="1"/>
          </p:nvPr>
        </p:nvSpPr>
        <p:spPr/>
        <p:txBody>
          <a:bodyPr/>
          <a:lstStyle/>
          <a:p>
            <a:pPr eaLnBrk="1" hangingPunct="1"/>
            <a:r>
              <a:rPr lang="en-US" smtClean="0"/>
              <a:t>A similar problem can occur with simple load-splitting </a:t>
            </a:r>
          </a:p>
          <a:p>
            <a:pPr eaLnBrk="1" hangingPunct="1"/>
            <a:r>
              <a:rPr lang="en-US" smtClean="0"/>
              <a:t>Routers are used to split the traffic load across them</a:t>
            </a:r>
          </a:p>
          <a:p>
            <a:pPr eaLnBrk="1" hangingPunct="1"/>
            <a:r>
              <a:rPr lang="en-US" smtClean="0"/>
              <a:t>Be careful of the potential for variances in jitter and delay - especially if the links run at different speeds or use different data link technologies </a:t>
            </a:r>
          </a:p>
        </p:txBody>
      </p:sp>
      <p:sp>
        <p:nvSpPr>
          <p:cNvPr id="2560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2560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B1C70B71-9A33-43D2-AF8A-9F05BA8E8CCF}" type="slidenum">
              <a:rPr lang="en-US" smtClean="0">
                <a:latin typeface="Arial" charset="0"/>
              </a:rPr>
              <a:pPr/>
              <a:t>28</a:t>
            </a:fld>
            <a:endParaRPr lang="en-US" smtClean="0">
              <a:latin typeface="Arial"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dirty="0" smtClean="0"/>
              <a:t>Multipath Jitter </a:t>
            </a:r>
          </a:p>
        </p:txBody>
      </p:sp>
      <p:sp>
        <p:nvSpPr>
          <p:cNvPr id="26627" name="Rectangle 3"/>
          <p:cNvSpPr>
            <a:spLocks noGrp="1" noChangeArrowheads="1"/>
          </p:cNvSpPr>
          <p:nvPr>
            <p:ph idx="1"/>
          </p:nvPr>
        </p:nvSpPr>
        <p:spPr/>
        <p:txBody>
          <a:bodyPr/>
          <a:lstStyle/>
          <a:p>
            <a:pPr eaLnBrk="1" hangingPunct="1"/>
            <a:r>
              <a:rPr lang="en-US" smtClean="0"/>
              <a:t>Jitter that's incurred by complex routing or load-balancing can be minimized</a:t>
            </a:r>
          </a:p>
          <a:p>
            <a:pPr eaLnBrk="1" hangingPunct="1"/>
            <a:r>
              <a:rPr lang="en-US" smtClean="0"/>
              <a:t>Here are three things you want to avoid when setting up WAN links to support VOIP trunks</a:t>
            </a:r>
          </a:p>
        </p:txBody>
      </p:sp>
      <p:sp>
        <p:nvSpPr>
          <p:cNvPr id="26628"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2662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8C29B615-5495-4683-ACF4-D96BF52CCF28}" type="slidenum">
              <a:rPr lang="en-US" smtClean="0">
                <a:latin typeface="Arial" charset="0"/>
              </a:rPr>
              <a:pPr/>
              <a:t>29</a:t>
            </a:fld>
            <a:endParaRPr lang="en-US" smtClean="0">
              <a:latin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QoS</a:t>
            </a:r>
            <a:endParaRPr lang="en-US" dirty="0"/>
          </a:p>
        </p:txBody>
      </p:sp>
      <p:sp>
        <p:nvSpPr>
          <p:cNvPr id="3" name="Content Placeholder 2"/>
          <p:cNvSpPr>
            <a:spLocks noGrp="1"/>
          </p:cNvSpPr>
          <p:nvPr>
            <p:ph idx="1"/>
          </p:nvPr>
        </p:nvSpPr>
        <p:spPr/>
        <p:txBody>
          <a:bodyPr/>
          <a:lstStyle/>
          <a:p>
            <a:r>
              <a:rPr lang="en-US" dirty="0" smtClean="0"/>
              <a:t>Quality of Service is the major area that must be accounted for in a VOIP network as this is exactly what</a:t>
            </a:r>
            <a:r>
              <a:rPr lang="en-US" baseline="0" dirty="0" smtClean="0"/>
              <a:t> is built-in to the TDM based PSTN and not part of the TCP/IP based network unless it is added</a:t>
            </a:r>
          </a:p>
          <a:p>
            <a:r>
              <a:rPr lang="en-US" baseline="0" dirty="0" smtClean="0"/>
              <a:t>The </a:t>
            </a:r>
            <a:r>
              <a:rPr lang="en-US" baseline="0" dirty="0" err="1" smtClean="0"/>
              <a:t>QoS</a:t>
            </a:r>
            <a:r>
              <a:rPr lang="en-US" baseline="0" dirty="0" smtClean="0"/>
              <a:t> must provide consistency</a:t>
            </a:r>
          </a:p>
          <a:p>
            <a:r>
              <a:rPr lang="en-US" baseline="0" dirty="0" smtClean="0"/>
              <a:t>Variation is what causes poor voice quality</a:t>
            </a:r>
          </a:p>
        </p:txBody>
      </p:sp>
      <p:sp>
        <p:nvSpPr>
          <p:cNvPr id="4" name="Footer Placeholder 3"/>
          <p:cNvSpPr>
            <a:spLocks noGrp="1"/>
          </p:cNvSpPr>
          <p:nvPr>
            <p:ph type="ftr" sz="quarter" idx="11"/>
          </p:nvPr>
        </p:nvSpPr>
        <p:spPr/>
        <p:txBody>
          <a:bodyPr/>
          <a:lstStyle/>
          <a:p>
            <a:pPr>
              <a:defRPr/>
            </a:pPr>
            <a:r>
              <a:rPr lang="en-US" smtClean="0"/>
              <a:t>Copyright 2012 Kenneth M. Chipps Ph.D. www.chipps.com</a:t>
            </a:r>
            <a:endParaRPr lang="en-US"/>
          </a:p>
        </p:txBody>
      </p:sp>
      <p:sp>
        <p:nvSpPr>
          <p:cNvPr id="5" name="Slide Number Placeholder 4"/>
          <p:cNvSpPr>
            <a:spLocks noGrp="1"/>
          </p:cNvSpPr>
          <p:nvPr>
            <p:ph type="sldNum" sz="quarter" idx="12"/>
          </p:nvPr>
        </p:nvSpPr>
        <p:spPr/>
        <p:txBody>
          <a:bodyPr/>
          <a:lstStyle/>
          <a:p>
            <a:pPr>
              <a:defRPr/>
            </a:pPr>
            <a:fld id="{F7BBC0AA-8FDD-4448-9952-B684A74D5B1E}" type="slidenum">
              <a:rPr lang="en-US" smtClean="0"/>
              <a:pPr>
                <a:defRPr/>
              </a:pPr>
              <a:t>3</a:t>
            </a:fld>
            <a:endParaRPr lang="en-US"/>
          </a:p>
        </p:txBody>
      </p:sp>
    </p:spTree>
    <p:extLst>
      <p:ext uri="{BB962C8B-B14F-4D97-AF65-F5344CB8AC3E}">
        <p14:creationId xmlns:p14="http://schemas.microsoft.com/office/powerpoint/2010/main" val="22066630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dirty="0" smtClean="0"/>
              <a:t>Multipath Jitter </a:t>
            </a:r>
          </a:p>
        </p:txBody>
      </p:sp>
      <p:sp>
        <p:nvSpPr>
          <p:cNvPr id="27651" name="Content Placeholder 2"/>
          <p:cNvSpPr>
            <a:spLocks noGrp="1"/>
          </p:cNvSpPr>
          <p:nvPr>
            <p:ph idx="1"/>
          </p:nvPr>
        </p:nvSpPr>
        <p:spPr/>
        <p:txBody>
          <a:bodyPr/>
          <a:lstStyle/>
          <a:p>
            <a:pPr lvl="1" eaLnBrk="1" hangingPunct="1"/>
            <a:r>
              <a:rPr lang="en-US" smtClean="0"/>
              <a:t>Avoid using a multipath routing setup for parallel links that use differing transport technologies, such as point-to-point T1 and a VPN</a:t>
            </a:r>
          </a:p>
          <a:p>
            <a:pPr lvl="1" eaLnBrk="1" hangingPunct="1"/>
            <a:r>
              <a:rPr lang="en-US" smtClean="0"/>
              <a:t>While it may be fine to use one or the other as a backup link, daily use will sabotage the consistency of phone calls</a:t>
            </a:r>
          </a:p>
          <a:p>
            <a:pPr lvl="1" eaLnBrk="1" hangingPunct="1"/>
            <a:r>
              <a:rPr lang="en-US" smtClean="0"/>
              <a:t>Avoid terminating any one end of a call path on more than a single router</a:t>
            </a:r>
          </a:p>
          <a:p>
            <a:pPr lvl="1" eaLnBrk="1" hangingPunct="1"/>
            <a:r>
              <a:rPr lang="en-US" smtClean="0"/>
              <a:t>This will create jitter</a:t>
            </a:r>
          </a:p>
        </p:txBody>
      </p:sp>
      <p:sp>
        <p:nvSpPr>
          <p:cNvPr id="2765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2765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6E985C42-95EC-46F0-B191-10064ADE500D}" type="slidenum">
              <a:rPr lang="en-US" smtClean="0">
                <a:latin typeface="Arial" charset="0"/>
              </a:rPr>
              <a:pPr/>
              <a:t>30</a:t>
            </a:fld>
            <a:endParaRPr lang="en-US" smtClean="0">
              <a:latin typeface="Arial"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dirty="0" smtClean="0"/>
              <a:t>Multipath Jitter </a:t>
            </a:r>
          </a:p>
        </p:txBody>
      </p:sp>
      <p:sp>
        <p:nvSpPr>
          <p:cNvPr id="28675" name="Content Placeholder 2"/>
          <p:cNvSpPr>
            <a:spLocks noGrp="1"/>
          </p:cNvSpPr>
          <p:nvPr>
            <p:ph idx="1"/>
          </p:nvPr>
        </p:nvSpPr>
        <p:spPr/>
        <p:txBody>
          <a:bodyPr/>
          <a:lstStyle/>
          <a:p>
            <a:pPr eaLnBrk="1" hangingPunct="1"/>
            <a:r>
              <a:rPr lang="en-US" smtClean="0"/>
              <a:t>If you want to use multiple routers for disaster preparedness reasons, then take steps to make sure each RTP media stream in both directions is being handled by only one of them</a:t>
            </a:r>
          </a:p>
          <a:p>
            <a:pPr eaLnBrk="1" hangingPunct="1"/>
            <a:r>
              <a:rPr lang="en-US" smtClean="0"/>
              <a:t>Don't do load-splitting across two links of differing latency</a:t>
            </a:r>
          </a:p>
          <a:p>
            <a:pPr eaLnBrk="1" hangingPunct="1"/>
            <a:r>
              <a:rPr lang="en-US" smtClean="0"/>
              <a:t>This exacerbates the jitter problem</a:t>
            </a:r>
          </a:p>
        </p:txBody>
      </p:sp>
      <p:sp>
        <p:nvSpPr>
          <p:cNvPr id="2867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2867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FA9010B3-F35F-45B1-8FBA-64127A7B4154}" type="slidenum">
              <a:rPr lang="en-US" smtClean="0">
                <a:latin typeface="Arial" charset="0"/>
              </a:rPr>
              <a:pPr/>
              <a:t>31</a:t>
            </a:fld>
            <a:endParaRPr lang="en-US" smtClean="0">
              <a:latin typeface="Arial"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dirty="0" smtClean="0"/>
              <a:t>Multilink PPP </a:t>
            </a:r>
          </a:p>
        </p:txBody>
      </p:sp>
      <p:sp>
        <p:nvSpPr>
          <p:cNvPr id="29699" name="Rectangle 3"/>
          <p:cNvSpPr>
            <a:spLocks noGrp="1" noChangeArrowheads="1"/>
          </p:cNvSpPr>
          <p:nvPr>
            <p:ph idx="1"/>
          </p:nvPr>
        </p:nvSpPr>
        <p:spPr/>
        <p:txBody>
          <a:bodyPr/>
          <a:lstStyle/>
          <a:p>
            <a:pPr eaLnBrk="1" hangingPunct="1"/>
            <a:r>
              <a:rPr lang="en-US" smtClean="0"/>
              <a:t>Multilink PPP bundles allow a single router to bond multiple interfaces, so that two or more data links can act as a single cohesive pathway</a:t>
            </a:r>
          </a:p>
          <a:p>
            <a:pPr eaLnBrk="1" hangingPunct="1"/>
            <a:r>
              <a:rPr lang="en-US" smtClean="0"/>
              <a:t>If four T1s are run from point A to point B, and a router with four T1 interfaces existed at each end, then those four T1s could be bonded into a multilink PPP connection</a:t>
            </a:r>
          </a:p>
        </p:txBody>
      </p:sp>
      <p:sp>
        <p:nvSpPr>
          <p:cNvPr id="29700"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2970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AAABB222-EFC5-49C8-B939-1ECE8C487D96}" type="slidenum">
              <a:rPr lang="en-US" smtClean="0">
                <a:latin typeface="Arial" charset="0"/>
              </a:rPr>
              <a:pPr/>
              <a:t>32</a:t>
            </a:fld>
            <a:endParaRPr lang="en-US" smtClean="0">
              <a:latin typeface="Arial"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dirty="0" smtClean="0"/>
              <a:t>Multilink PPP</a:t>
            </a:r>
          </a:p>
        </p:txBody>
      </p:sp>
      <p:sp>
        <p:nvSpPr>
          <p:cNvPr id="30723" name="Content Placeholder 2"/>
          <p:cNvSpPr>
            <a:spLocks noGrp="1"/>
          </p:cNvSpPr>
          <p:nvPr>
            <p:ph idx="1"/>
          </p:nvPr>
        </p:nvSpPr>
        <p:spPr/>
        <p:txBody>
          <a:bodyPr/>
          <a:lstStyle/>
          <a:p>
            <a:pPr eaLnBrk="1" hangingPunct="1"/>
            <a:r>
              <a:rPr lang="en-US" smtClean="0"/>
              <a:t>The result is four times the bandwidth across a single logical link with lower risk of jitter </a:t>
            </a:r>
          </a:p>
        </p:txBody>
      </p:sp>
      <p:sp>
        <p:nvSpPr>
          <p:cNvPr id="3072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3072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A5400F88-3697-44A5-ACD9-5445FD50873B}" type="slidenum">
              <a:rPr lang="en-US" smtClean="0">
                <a:latin typeface="Arial" charset="0"/>
              </a:rPr>
              <a:pPr/>
              <a:t>33</a:t>
            </a:fld>
            <a:endParaRPr lang="en-US" smtClean="0">
              <a:latin typeface="Arial"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dirty="0" smtClean="0"/>
              <a:t>TCP/IP as a Transport for Voice</a:t>
            </a:r>
          </a:p>
        </p:txBody>
      </p:sp>
      <p:sp>
        <p:nvSpPr>
          <p:cNvPr id="31747" name="Content Placeholder 2"/>
          <p:cNvSpPr>
            <a:spLocks noGrp="1"/>
          </p:cNvSpPr>
          <p:nvPr>
            <p:ph idx="1"/>
          </p:nvPr>
        </p:nvSpPr>
        <p:spPr/>
        <p:txBody>
          <a:bodyPr/>
          <a:lstStyle/>
          <a:p>
            <a:pPr eaLnBrk="1" hangingPunct="1"/>
            <a:r>
              <a:rPr lang="en-US" smtClean="0"/>
              <a:t>VOIP infrastructure happens at the network layer where TCP/IP replaces analog lines and T1 signaling as the voice carrier</a:t>
            </a:r>
          </a:p>
          <a:p>
            <a:pPr eaLnBrk="1" hangingPunct="1"/>
            <a:r>
              <a:rPr lang="en-US" smtClean="0"/>
              <a:t>The IP carrier can take many forms from plain-old, insecure UDP datagrams, VPN connections, GRE tunnels, to SSH tunnels</a:t>
            </a:r>
          </a:p>
        </p:txBody>
      </p:sp>
      <p:sp>
        <p:nvSpPr>
          <p:cNvPr id="3174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3174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8587B76D-45FA-4BB8-9A1D-2D40200942DC}" type="slidenum">
              <a:rPr lang="en-US" smtClean="0">
                <a:latin typeface="Arial" charset="0"/>
              </a:rPr>
              <a:pPr/>
              <a:t>34</a:t>
            </a:fld>
            <a:endParaRPr lang="en-US" smtClean="0">
              <a:latin typeface="Arial"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dirty="0" smtClean="0"/>
              <a:t>Insecure UDP </a:t>
            </a:r>
          </a:p>
        </p:txBody>
      </p:sp>
      <p:sp>
        <p:nvSpPr>
          <p:cNvPr id="32771" name="Rectangle 3"/>
          <p:cNvSpPr>
            <a:spLocks noGrp="1" noChangeArrowheads="1"/>
          </p:cNvSpPr>
          <p:nvPr>
            <p:ph idx="1"/>
          </p:nvPr>
        </p:nvSpPr>
        <p:spPr/>
        <p:txBody>
          <a:bodyPr/>
          <a:lstStyle/>
          <a:p>
            <a:pPr eaLnBrk="1" hangingPunct="1"/>
            <a:r>
              <a:rPr lang="en-US" smtClean="0"/>
              <a:t>One of IP telephony's key advantages over traditional telephones is that of security</a:t>
            </a:r>
          </a:p>
          <a:p>
            <a:pPr eaLnBrk="1" hangingPunct="1"/>
            <a:r>
              <a:rPr lang="en-US" smtClean="0"/>
              <a:t>If the VOIP network were to replicate the insecurity of the PSTN, it couldn't enroll any secure transport technologies or encapsulation </a:t>
            </a:r>
          </a:p>
          <a:p>
            <a:pPr eaLnBrk="1" hangingPunct="1"/>
            <a:r>
              <a:rPr lang="en-US" smtClean="0"/>
              <a:t>This means avoiding the use of VPNs and encrypted tunnels </a:t>
            </a:r>
          </a:p>
        </p:txBody>
      </p:sp>
      <p:sp>
        <p:nvSpPr>
          <p:cNvPr id="32772"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3277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9EB93A15-2245-4358-9B46-F31DAD6496EE}" type="slidenum">
              <a:rPr lang="en-US" smtClean="0">
                <a:latin typeface="Arial" charset="0"/>
              </a:rPr>
              <a:pPr/>
              <a:t>35</a:t>
            </a:fld>
            <a:endParaRPr lang="en-US" smtClean="0">
              <a:latin typeface="Arial"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dirty="0" smtClean="0"/>
              <a:t>Insecure UDP</a:t>
            </a:r>
          </a:p>
        </p:txBody>
      </p:sp>
      <p:sp>
        <p:nvSpPr>
          <p:cNvPr id="33795" name="Content Placeholder 2"/>
          <p:cNvSpPr>
            <a:spLocks noGrp="1"/>
          </p:cNvSpPr>
          <p:nvPr>
            <p:ph idx="1"/>
          </p:nvPr>
        </p:nvSpPr>
        <p:spPr/>
        <p:txBody>
          <a:bodyPr/>
          <a:lstStyle/>
          <a:p>
            <a:pPr eaLnBrk="1" hangingPunct="1"/>
            <a:r>
              <a:rPr lang="en-US" smtClean="0"/>
              <a:t>A G.711 phone call across the Internet between two endpoints that don't support media encryption is quite easily monitored by a third party</a:t>
            </a:r>
          </a:p>
        </p:txBody>
      </p:sp>
      <p:sp>
        <p:nvSpPr>
          <p:cNvPr id="3379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3379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09A49997-3FC9-4D59-BFF0-6755796FFC71}" type="slidenum">
              <a:rPr lang="en-US" smtClean="0">
                <a:latin typeface="Arial" charset="0"/>
              </a:rPr>
              <a:pPr/>
              <a:t>36</a:t>
            </a:fld>
            <a:endParaRPr lang="en-US" smtClean="0">
              <a:latin typeface="Arial"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dirty="0" smtClean="0"/>
              <a:t>VPN </a:t>
            </a:r>
          </a:p>
        </p:txBody>
      </p:sp>
      <p:sp>
        <p:nvSpPr>
          <p:cNvPr id="34819" name="Rectangle 3"/>
          <p:cNvSpPr>
            <a:spLocks noGrp="1" noChangeArrowheads="1"/>
          </p:cNvSpPr>
          <p:nvPr>
            <p:ph idx="1"/>
          </p:nvPr>
        </p:nvSpPr>
        <p:spPr/>
        <p:txBody>
          <a:bodyPr/>
          <a:lstStyle/>
          <a:p>
            <a:pPr eaLnBrk="1" hangingPunct="1"/>
            <a:r>
              <a:rPr lang="en-US" smtClean="0"/>
              <a:t>Virtual private networks create encrypted connections across the Internet between two private IP networks by encapsulating private traffic into public traffic and sending it between two routers</a:t>
            </a:r>
          </a:p>
          <a:p>
            <a:pPr eaLnBrk="1" hangingPunct="1"/>
            <a:r>
              <a:rPr lang="en-US" smtClean="0"/>
              <a:t>Two most common VPN technologies in use today are</a:t>
            </a:r>
          </a:p>
          <a:p>
            <a:pPr lvl="1" eaLnBrk="1" hangingPunct="1"/>
            <a:r>
              <a:rPr lang="en-US" smtClean="0"/>
              <a:t>PPTP</a:t>
            </a:r>
          </a:p>
          <a:p>
            <a:pPr lvl="1" eaLnBrk="1" hangingPunct="1"/>
            <a:r>
              <a:rPr lang="en-US" smtClean="0"/>
              <a:t>IPSEC</a:t>
            </a:r>
          </a:p>
        </p:txBody>
      </p:sp>
      <p:sp>
        <p:nvSpPr>
          <p:cNvPr id="34820"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3482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07B3ED27-D863-4BAC-B85B-E1F26F9C4044}" type="slidenum">
              <a:rPr lang="en-US" smtClean="0">
                <a:latin typeface="Arial" charset="0"/>
              </a:rPr>
              <a:pPr/>
              <a:t>37</a:t>
            </a:fld>
            <a:endParaRPr lang="en-US" smtClean="0">
              <a:latin typeface="Arial"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dirty="0" smtClean="0"/>
              <a:t>VPN</a:t>
            </a:r>
          </a:p>
        </p:txBody>
      </p:sp>
      <p:sp>
        <p:nvSpPr>
          <p:cNvPr id="35843" name="Content Placeholder 2"/>
          <p:cNvSpPr>
            <a:spLocks noGrp="1"/>
          </p:cNvSpPr>
          <p:nvPr>
            <p:ph idx="1"/>
          </p:nvPr>
        </p:nvSpPr>
        <p:spPr/>
        <p:txBody>
          <a:bodyPr/>
          <a:lstStyle/>
          <a:p>
            <a:pPr eaLnBrk="1" hangingPunct="1"/>
            <a:r>
              <a:rPr lang="en-US" smtClean="0"/>
              <a:t>Both are excellent for securing traditional, non-real-time traffic, and both are poor for securing VOIP traffic, because</a:t>
            </a:r>
          </a:p>
          <a:p>
            <a:pPr lvl="1" eaLnBrk="1" hangingPunct="1"/>
            <a:r>
              <a:rPr lang="en-US" smtClean="0"/>
              <a:t>VPNs introduce packetization delay, from 5 ms to 50 ms</a:t>
            </a:r>
          </a:p>
          <a:p>
            <a:pPr lvl="1" eaLnBrk="1" hangingPunct="1"/>
            <a:r>
              <a:rPr lang="en-US" smtClean="0"/>
              <a:t>When established across the Internet, VPNs are subject to typical Internet traffic delays, making them less suitable for VOIP</a:t>
            </a:r>
          </a:p>
        </p:txBody>
      </p:sp>
      <p:sp>
        <p:nvSpPr>
          <p:cNvPr id="3584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3584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F2887E3F-737A-4047-8D1C-459592FC4EE8}" type="slidenum">
              <a:rPr lang="en-US" smtClean="0">
                <a:latin typeface="Arial" charset="0"/>
              </a:rPr>
              <a:pPr/>
              <a:t>38</a:t>
            </a:fld>
            <a:endParaRPr lang="en-US" smtClean="0">
              <a:latin typeface="Arial"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dirty="0" smtClean="0"/>
              <a:t>VPN</a:t>
            </a:r>
          </a:p>
        </p:txBody>
      </p:sp>
      <p:sp>
        <p:nvSpPr>
          <p:cNvPr id="36867" name="Rectangle 3"/>
          <p:cNvSpPr>
            <a:spLocks noGrp="1" noChangeArrowheads="1"/>
          </p:cNvSpPr>
          <p:nvPr>
            <p:ph idx="1"/>
          </p:nvPr>
        </p:nvSpPr>
        <p:spPr/>
        <p:txBody>
          <a:bodyPr/>
          <a:lstStyle/>
          <a:p>
            <a:pPr lvl="1" eaLnBrk="1" hangingPunct="1"/>
            <a:r>
              <a:rPr lang="en-US" smtClean="0"/>
              <a:t>The devices used to connect VPN clients, such as VPN servers and gateway devices, sometimes don't have enough processing power to support a large number of media channels</a:t>
            </a:r>
          </a:p>
        </p:txBody>
      </p:sp>
      <p:sp>
        <p:nvSpPr>
          <p:cNvPr id="36868"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3686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87C6353B-B502-44B0-A0D8-7FC6D74B4B4E}" type="slidenum">
              <a:rPr lang="en-US" smtClean="0">
                <a:latin typeface="Arial" charset="0"/>
              </a:rPr>
              <a:pPr/>
              <a:t>39</a:t>
            </a:fld>
            <a:endParaRPr lang="en-US" smtClean="0">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Backup</a:t>
            </a:r>
            <a:endParaRPr lang="en-US" dirty="0"/>
          </a:p>
        </p:txBody>
      </p:sp>
      <p:sp>
        <p:nvSpPr>
          <p:cNvPr id="3" name="Content Placeholder 2"/>
          <p:cNvSpPr>
            <a:spLocks noGrp="1"/>
          </p:cNvSpPr>
          <p:nvPr>
            <p:ph idx="1"/>
          </p:nvPr>
        </p:nvSpPr>
        <p:spPr/>
        <p:txBody>
          <a:bodyPr/>
          <a:lstStyle/>
          <a:p>
            <a:r>
              <a:rPr lang="en-US" dirty="0" smtClean="0"/>
              <a:t>In a VOIP system when the power</a:t>
            </a:r>
            <a:r>
              <a:rPr lang="en-US" baseline="0" dirty="0" smtClean="0"/>
              <a:t> goes off the phones do not work</a:t>
            </a:r>
          </a:p>
          <a:p>
            <a:r>
              <a:rPr lang="en-US" baseline="0" dirty="0" smtClean="0"/>
              <a:t>The only solution is battery backup for all devices</a:t>
            </a:r>
          </a:p>
          <a:p>
            <a:r>
              <a:rPr lang="en-US" baseline="0" dirty="0" smtClean="0"/>
              <a:t>This means delivering power to the phones must be by POE</a:t>
            </a:r>
          </a:p>
          <a:p>
            <a:r>
              <a:rPr lang="en-US" baseline="0" dirty="0" smtClean="0"/>
              <a:t>Even with battery backup the power is unlikely to last more than 20 to 60 minutes</a:t>
            </a:r>
          </a:p>
        </p:txBody>
      </p:sp>
      <p:sp>
        <p:nvSpPr>
          <p:cNvPr id="4" name="Footer Placeholder 3"/>
          <p:cNvSpPr>
            <a:spLocks noGrp="1"/>
          </p:cNvSpPr>
          <p:nvPr>
            <p:ph type="ftr" sz="quarter" idx="11"/>
          </p:nvPr>
        </p:nvSpPr>
        <p:spPr/>
        <p:txBody>
          <a:bodyPr/>
          <a:lstStyle/>
          <a:p>
            <a:pPr>
              <a:defRPr/>
            </a:pPr>
            <a:r>
              <a:rPr lang="en-US" smtClean="0"/>
              <a:t>Copyright 2012 Kenneth M. Chipps Ph.D. www.chipps.com</a:t>
            </a:r>
            <a:endParaRPr lang="en-US"/>
          </a:p>
        </p:txBody>
      </p:sp>
      <p:sp>
        <p:nvSpPr>
          <p:cNvPr id="5" name="Slide Number Placeholder 4"/>
          <p:cNvSpPr>
            <a:spLocks noGrp="1"/>
          </p:cNvSpPr>
          <p:nvPr>
            <p:ph type="sldNum" sz="quarter" idx="12"/>
          </p:nvPr>
        </p:nvSpPr>
        <p:spPr/>
        <p:txBody>
          <a:bodyPr/>
          <a:lstStyle/>
          <a:p>
            <a:pPr>
              <a:defRPr/>
            </a:pPr>
            <a:fld id="{F7BBC0AA-8FDD-4448-9952-B684A74D5B1E}" type="slidenum">
              <a:rPr lang="en-US" smtClean="0"/>
              <a:pPr>
                <a:defRPr/>
              </a:pPr>
              <a:t>4</a:t>
            </a:fld>
            <a:endParaRPr lang="en-US"/>
          </a:p>
        </p:txBody>
      </p:sp>
    </p:spTree>
    <p:extLst>
      <p:ext uri="{BB962C8B-B14F-4D97-AF65-F5344CB8AC3E}">
        <p14:creationId xmlns:p14="http://schemas.microsoft.com/office/powerpoint/2010/main" val="39149206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dirty="0" smtClean="0"/>
              <a:t>VPN</a:t>
            </a:r>
          </a:p>
        </p:txBody>
      </p:sp>
      <p:sp>
        <p:nvSpPr>
          <p:cNvPr id="37891" name="Content Placeholder 2"/>
          <p:cNvSpPr>
            <a:spLocks noGrp="1"/>
          </p:cNvSpPr>
          <p:nvPr>
            <p:ph idx="1"/>
          </p:nvPr>
        </p:nvSpPr>
        <p:spPr/>
        <p:txBody>
          <a:bodyPr/>
          <a:lstStyle/>
          <a:p>
            <a:pPr eaLnBrk="1" hangingPunct="1"/>
            <a:r>
              <a:rPr lang="en-US" smtClean="0"/>
              <a:t>Some tips for successful VOIP over VPN</a:t>
            </a:r>
          </a:p>
          <a:p>
            <a:pPr lvl="1" eaLnBrk="1" hangingPunct="1"/>
            <a:r>
              <a:rPr lang="en-US" smtClean="0"/>
              <a:t>Try to keep VPN traffic between remote locations on the same backbone network, the same ISP, to keep the number of router hops down and minimize end-to-end latency</a:t>
            </a:r>
          </a:p>
        </p:txBody>
      </p:sp>
      <p:sp>
        <p:nvSpPr>
          <p:cNvPr id="3789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3789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B81AC342-28FC-426F-AFFB-B1591F6CFD23}" type="slidenum">
              <a:rPr lang="en-US" smtClean="0">
                <a:latin typeface="Arial" charset="0"/>
              </a:rPr>
              <a:pPr/>
              <a:t>40</a:t>
            </a:fld>
            <a:endParaRPr lang="en-US" smtClean="0">
              <a:latin typeface="Arial"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dirty="0" smtClean="0"/>
              <a:t>VPN</a:t>
            </a:r>
          </a:p>
        </p:txBody>
      </p:sp>
      <p:sp>
        <p:nvSpPr>
          <p:cNvPr id="38915" name="Content Placeholder 2"/>
          <p:cNvSpPr>
            <a:spLocks noGrp="1"/>
          </p:cNvSpPr>
          <p:nvPr>
            <p:ph idx="1"/>
          </p:nvPr>
        </p:nvSpPr>
        <p:spPr/>
        <p:txBody>
          <a:bodyPr/>
          <a:lstStyle/>
          <a:p>
            <a:pPr lvl="1" eaLnBrk="1" hangingPunct="1"/>
            <a:r>
              <a:rPr lang="en-US" smtClean="0"/>
              <a:t>If using a dedicated device for VPN termination, such as a specialized VPN gateway router or concentrator, be sure it can tag priority traffic after it's encapsulated into VPN traffic</a:t>
            </a:r>
          </a:p>
          <a:p>
            <a:pPr lvl="1" eaLnBrk="1" hangingPunct="1"/>
            <a:r>
              <a:rPr lang="en-US" smtClean="0"/>
              <a:t>This way, the CoS information recorded by the telephone endpoint in each LAN packet won't get lost inside the encapsulated VPN packet it ends up in as it travels over the Internet</a:t>
            </a:r>
          </a:p>
        </p:txBody>
      </p:sp>
      <p:sp>
        <p:nvSpPr>
          <p:cNvPr id="3891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3891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495752C4-7469-4882-9766-C259C1CA69D6}" type="slidenum">
              <a:rPr lang="en-US" smtClean="0">
                <a:latin typeface="Arial" charset="0"/>
              </a:rPr>
              <a:pPr/>
              <a:t>41</a:t>
            </a:fld>
            <a:endParaRPr lang="en-US" smtClean="0">
              <a:latin typeface="Arial"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dirty="0" smtClean="0"/>
              <a:t>GRE Tunnels </a:t>
            </a:r>
          </a:p>
        </p:txBody>
      </p:sp>
      <p:sp>
        <p:nvSpPr>
          <p:cNvPr id="39939" name="Rectangle 3"/>
          <p:cNvSpPr>
            <a:spLocks noGrp="1" noChangeArrowheads="1"/>
          </p:cNvSpPr>
          <p:nvPr>
            <p:ph idx="1"/>
          </p:nvPr>
        </p:nvSpPr>
        <p:spPr/>
        <p:txBody>
          <a:bodyPr/>
          <a:lstStyle/>
          <a:p>
            <a:pPr eaLnBrk="1" hangingPunct="1"/>
            <a:r>
              <a:rPr lang="en-US" smtClean="0"/>
              <a:t>A simple but effective way of linking two disparate networks securely over the Internet is the use of a GRE – Generic Routing Encapsulation tunnel</a:t>
            </a:r>
          </a:p>
          <a:p>
            <a:pPr eaLnBrk="1" hangingPunct="1"/>
            <a:r>
              <a:rPr lang="en-US" smtClean="0"/>
              <a:t>GRE can be used to tunnel directly between two routers, providing the secure, encrypted transport of a VPN without the need to support a VPN appliance or pricey VPN server</a:t>
            </a:r>
          </a:p>
        </p:txBody>
      </p:sp>
      <p:sp>
        <p:nvSpPr>
          <p:cNvPr id="39940"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3994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1E39EA00-6733-4937-A86F-EC1324F00E06}" type="slidenum">
              <a:rPr lang="en-US" smtClean="0">
                <a:latin typeface="Arial" charset="0"/>
              </a:rPr>
              <a:pPr/>
              <a:t>42</a:t>
            </a:fld>
            <a:endParaRPr lang="en-US" smtClean="0">
              <a:latin typeface="Arial"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dirty="0" smtClean="0"/>
              <a:t>GRE Tunnels</a:t>
            </a:r>
          </a:p>
        </p:txBody>
      </p:sp>
      <p:sp>
        <p:nvSpPr>
          <p:cNvPr id="40963" name="Content Placeholder 2"/>
          <p:cNvSpPr>
            <a:spLocks noGrp="1"/>
          </p:cNvSpPr>
          <p:nvPr>
            <p:ph idx="1"/>
          </p:nvPr>
        </p:nvSpPr>
        <p:spPr/>
        <p:txBody>
          <a:bodyPr/>
          <a:lstStyle/>
          <a:p>
            <a:pPr eaLnBrk="1" hangingPunct="1"/>
            <a:r>
              <a:rPr lang="en-US" smtClean="0"/>
              <a:t>Cisco routers that support 3DES encryption and have the Cisco IP Firewall IOS firmware can create a highly secure GRE tunnel</a:t>
            </a:r>
          </a:p>
        </p:txBody>
      </p:sp>
      <p:sp>
        <p:nvSpPr>
          <p:cNvPr id="4096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4096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B18C54BC-DC54-40B7-9C2E-9E3000E70D8A}" type="slidenum">
              <a:rPr lang="en-US" smtClean="0">
                <a:latin typeface="Arial" charset="0"/>
              </a:rPr>
              <a:pPr/>
              <a:t>43</a:t>
            </a:fld>
            <a:endParaRPr lang="en-US" smtClean="0">
              <a:latin typeface="Arial"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dirty="0" smtClean="0"/>
              <a:t>Prequalification </a:t>
            </a:r>
          </a:p>
        </p:txBody>
      </p:sp>
      <p:sp>
        <p:nvSpPr>
          <p:cNvPr id="41987" name="Rectangle 3"/>
          <p:cNvSpPr>
            <a:spLocks noGrp="1" noChangeArrowheads="1"/>
          </p:cNvSpPr>
          <p:nvPr>
            <p:ph idx="1"/>
          </p:nvPr>
        </p:nvSpPr>
        <p:spPr/>
        <p:txBody>
          <a:bodyPr/>
          <a:lstStyle/>
          <a:p>
            <a:pPr eaLnBrk="1" hangingPunct="1"/>
            <a:r>
              <a:rPr lang="en-US" smtClean="0"/>
              <a:t>The router must recognize CoS tags within packets inside the tunnel and then tag the encapsulating packets appropriately</a:t>
            </a:r>
          </a:p>
          <a:p>
            <a:pPr eaLnBrk="1" hangingPunct="1"/>
            <a:r>
              <a:rPr lang="en-US" smtClean="0"/>
              <a:t>Without prequalification, the layer 2 and 3 class of service tags normally carried by each packet would be encrypted into the tunnel, no longer legible to routers that are handling the tunnel</a:t>
            </a:r>
          </a:p>
        </p:txBody>
      </p:sp>
      <p:sp>
        <p:nvSpPr>
          <p:cNvPr id="41988"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4198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F3C25779-B36D-4B8D-B6E2-4AC6CDCDA317}" type="slidenum">
              <a:rPr lang="en-US" smtClean="0">
                <a:latin typeface="Arial" charset="0"/>
              </a:rPr>
              <a:pPr/>
              <a:t>44</a:t>
            </a:fld>
            <a:endParaRPr lang="en-US" smtClean="0">
              <a:latin typeface="Arial"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dirty="0" smtClean="0"/>
              <a:t>Prequalification</a:t>
            </a:r>
          </a:p>
        </p:txBody>
      </p:sp>
      <p:sp>
        <p:nvSpPr>
          <p:cNvPr id="43011" name="Content Placeholder 2"/>
          <p:cNvSpPr>
            <a:spLocks noGrp="1"/>
          </p:cNvSpPr>
          <p:nvPr>
            <p:ph idx="1"/>
          </p:nvPr>
        </p:nvSpPr>
        <p:spPr/>
        <p:txBody>
          <a:bodyPr/>
          <a:lstStyle/>
          <a:p>
            <a:pPr eaLnBrk="1" hangingPunct="1"/>
            <a:r>
              <a:rPr lang="en-US" smtClean="0"/>
              <a:t>The result would be that those routers, which cannot see inside the tunnel, would think these packets have a regular priority class of service like any other traffic</a:t>
            </a:r>
          </a:p>
          <a:p>
            <a:pPr eaLnBrk="1" hangingPunct="1"/>
            <a:r>
              <a:rPr lang="en-US" smtClean="0"/>
              <a:t>Prequalification ensures that the tunnel packets retain layer 2 and 3 tags</a:t>
            </a:r>
          </a:p>
        </p:txBody>
      </p:sp>
      <p:sp>
        <p:nvSpPr>
          <p:cNvPr id="4301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4301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FA829E71-8F0C-4293-B172-067E3AE5D06C}" type="slidenum">
              <a:rPr lang="en-US" smtClean="0">
                <a:latin typeface="Arial" charset="0"/>
              </a:rPr>
              <a:pPr/>
              <a:t>45</a:t>
            </a:fld>
            <a:endParaRPr lang="en-US" smtClean="0">
              <a:latin typeface="Arial"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dirty="0" smtClean="0"/>
              <a:t>Remote Connections </a:t>
            </a:r>
          </a:p>
        </p:txBody>
      </p:sp>
      <p:sp>
        <p:nvSpPr>
          <p:cNvPr id="44035" name="Rectangle 3"/>
          <p:cNvSpPr>
            <a:spLocks noGrp="1" noChangeArrowheads="1"/>
          </p:cNvSpPr>
          <p:nvPr>
            <p:ph idx="1"/>
          </p:nvPr>
        </p:nvSpPr>
        <p:spPr>
          <a:xfrm>
            <a:off x="566738" y="1752600"/>
            <a:ext cx="8001000" cy="4876800"/>
          </a:xfrm>
        </p:spPr>
        <p:txBody>
          <a:bodyPr/>
          <a:lstStyle/>
          <a:p>
            <a:pPr eaLnBrk="1" hangingPunct="1"/>
            <a:r>
              <a:rPr lang="en-US" smtClean="0"/>
              <a:t>For remote connection use VPN concentrators giving the remote users secure access to the main office</a:t>
            </a:r>
          </a:p>
          <a:p>
            <a:pPr eaLnBrk="1" hangingPunct="1"/>
            <a:r>
              <a:rPr lang="en-US" smtClean="0"/>
              <a:t>VPN simplifies the traveling user's configuration experience</a:t>
            </a:r>
          </a:p>
          <a:p>
            <a:pPr eaLnBrk="1" hangingPunct="1"/>
            <a:r>
              <a:rPr lang="en-US" smtClean="0"/>
              <a:t>As long as that softphone can register and make calls over the VPN, then they can</a:t>
            </a:r>
          </a:p>
        </p:txBody>
      </p:sp>
      <p:sp>
        <p:nvSpPr>
          <p:cNvPr id="4403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44037"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29EFDF18-0EF0-47A1-A581-778E49385551}" type="slidenum">
              <a:rPr lang="en-US" smtClean="0">
                <a:latin typeface="Arial" charset="0"/>
              </a:rPr>
              <a:pPr/>
              <a:t>46</a:t>
            </a:fld>
            <a:endParaRPr lang="en-US" smtClean="0">
              <a:latin typeface="Arial"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dirty="0" smtClean="0"/>
              <a:t>Remote Connections</a:t>
            </a:r>
          </a:p>
        </p:txBody>
      </p:sp>
      <p:sp>
        <p:nvSpPr>
          <p:cNvPr id="45059" name="Content Placeholder 2"/>
          <p:cNvSpPr>
            <a:spLocks noGrp="1"/>
          </p:cNvSpPr>
          <p:nvPr>
            <p:ph idx="1"/>
          </p:nvPr>
        </p:nvSpPr>
        <p:spPr/>
        <p:txBody>
          <a:bodyPr/>
          <a:lstStyle/>
          <a:p>
            <a:pPr lvl="1" eaLnBrk="1" hangingPunct="1"/>
            <a:r>
              <a:rPr lang="en-US" smtClean="0"/>
              <a:t>Receive phone calls at the same E.164 number no matter where they are physically, as long as the PC can access the Internet</a:t>
            </a:r>
          </a:p>
          <a:p>
            <a:pPr lvl="1" eaLnBrk="1" hangingPunct="1"/>
            <a:r>
              <a:rPr lang="en-US" smtClean="0"/>
              <a:t>SIP or H.323 does the job of signaling incoming calls to the phone once it has registered with the VOIP server through the VPN</a:t>
            </a:r>
          </a:p>
          <a:p>
            <a:pPr lvl="1" eaLnBrk="1" hangingPunct="1"/>
            <a:r>
              <a:rPr lang="en-US" smtClean="0"/>
              <a:t>Make use of the private dial-plan extension dialing and autoattendant features normally used only inside the office</a:t>
            </a:r>
          </a:p>
        </p:txBody>
      </p:sp>
      <p:sp>
        <p:nvSpPr>
          <p:cNvPr id="4506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450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DD759F36-9952-4081-AD16-46BC23ADACE9}" type="slidenum">
              <a:rPr lang="en-US" smtClean="0">
                <a:latin typeface="Arial" charset="0"/>
              </a:rPr>
              <a:pPr/>
              <a:t>47</a:t>
            </a:fld>
            <a:endParaRPr lang="en-US" smtClean="0">
              <a:latin typeface="Arial"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dirty="0" smtClean="0"/>
              <a:t>Remote Connections</a:t>
            </a:r>
          </a:p>
        </p:txBody>
      </p:sp>
      <p:sp>
        <p:nvSpPr>
          <p:cNvPr id="46083" name="Content Placeholder 2"/>
          <p:cNvSpPr>
            <a:spLocks noGrp="1"/>
          </p:cNvSpPr>
          <p:nvPr>
            <p:ph idx="1"/>
          </p:nvPr>
        </p:nvSpPr>
        <p:spPr/>
        <p:txBody>
          <a:bodyPr/>
          <a:lstStyle/>
          <a:p>
            <a:pPr lvl="1" eaLnBrk="1" hangingPunct="1"/>
            <a:r>
              <a:rPr lang="en-US" smtClean="0"/>
              <a:t>Originate calls from the corporate call center instead of from his hotel</a:t>
            </a:r>
          </a:p>
        </p:txBody>
      </p:sp>
      <p:sp>
        <p:nvSpPr>
          <p:cNvPr id="4608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4608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D44D75E1-4555-4D31-ACCB-C6DBC4DD5A13}" type="slidenum">
              <a:rPr lang="en-US" smtClean="0">
                <a:latin typeface="Arial" charset="0"/>
              </a:rPr>
              <a:pPr/>
              <a:t>48</a:t>
            </a:fld>
            <a:endParaRPr lang="en-US" smtClean="0">
              <a:latin typeface="Arial"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dirty="0" smtClean="0"/>
              <a:t>To VPN or Not to VPN</a:t>
            </a:r>
          </a:p>
        </p:txBody>
      </p:sp>
      <p:sp>
        <p:nvSpPr>
          <p:cNvPr id="47107" name="Rectangle 3"/>
          <p:cNvSpPr>
            <a:spLocks noGrp="1" noChangeArrowheads="1"/>
          </p:cNvSpPr>
          <p:nvPr>
            <p:ph idx="1"/>
          </p:nvPr>
        </p:nvSpPr>
        <p:spPr/>
        <p:txBody>
          <a:bodyPr/>
          <a:lstStyle/>
          <a:p>
            <a:pPr eaLnBrk="1" hangingPunct="1"/>
            <a:r>
              <a:rPr lang="en-US" smtClean="0"/>
              <a:t>A VPN is not required as it just provides security and ease of access for the end user</a:t>
            </a:r>
          </a:p>
          <a:p>
            <a:pPr eaLnBrk="1" hangingPunct="1"/>
            <a:r>
              <a:rPr lang="en-US" smtClean="0"/>
              <a:t>In telephony, the VPN trade-off is black and white</a:t>
            </a:r>
          </a:p>
          <a:p>
            <a:pPr eaLnBrk="1" hangingPunct="1"/>
            <a:r>
              <a:rPr lang="en-US" smtClean="0"/>
              <a:t>With VPN, you gain security</a:t>
            </a:r>
          </a:p>
          <a:p>
            <a:pPr eaLnBrk="1" hangingPunct="1"/>
            <a:r>
              <a:rPr lang="en-US" smtClean="0"/>
              <a:t>Without it, you may gain quality</a:t>
            </a:r>
          </a:p>
        </p:txBody>
      </p:sp>
      <p:sp>
        <p:nvSpPr>
          <p:cNvPr id="47108"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4710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3678A171-7070-4459-B742-7FAB9E7004BA}" type="slidenum">
              <a:rPr lang="en-US" smtClean="0">
                <a:latin typeface="Arial" charset="0"/>
              </a:rPr>
              <a:pPr/>
              <a:t>49</a:t>
            </a:fld>
            <a:endParaRPr lang="en-US" smtClean="0">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Backup</a:t>
            </a:r>
            <a:endParaRPr lang="en-US" dirty="0"/>
          </a:p>
        </p:txBody>
      </p:sp>
      <p:sp>
        <p:nvSpPr>
          <p:cNvPr id="3" name="Content Placeholder 2"/>
          <p:cNvSpPr>
            <a:spLocks noGrp="1"/>
          </p:cNvSpPr>
          <p:nvPr>
            <p:ph idx="1"/>
          </p:nvPr>
        </p:nvSpPr>
        <p:spPr/>
        <p:txBody>
          <a:bodyPr/>
          <a:lstStyle/>
          <a:p>
            <a:r>
              <a:rPr lang="en-US" baseline="0" dirty="0" smtClean="0"/>
              <a:t>At that point the phones are again dead</a:t>
            </a:r>
          </a:p>
          <a:p>
            <a:r>
              <a:rPr lang="en-US" baseline="0" dirty="0" smtClean="0"/>
              <a:t>The only long term solution is a generator</a:t>
            </a:r>
          </a:p>
          <a:p>
            <a:r>
              <a:rPr lang="en-US" baseline="0" dirty="0" smtClean="0"/>
              <a:t>All of this is a significant expense that is not needed for PSTN analog lines as the power comes over the wires from the service provider</a:t>
            </a:r>
          </a:p>
        </p:txBody>
      </p:sp>
      <p:sp>
        <p:nvSpPr>
          <p:cNvPr id="4" name="Footer Placeholder 3"/>
          <p:cNvSpPr>
            <a:spLocks noGrp="1"/>
          </p:cNvSpPr>
          <p:nvPr>
            <p:ph type="ftr" sz="quarter" idx="11"/>
          </p:nvPr>
        </p:nvSpPr>
        <p:spPr/>
        <p:txBody>
          <a:bodyPr/>
          <a:lstStyle/>
          <a:p>
            <a:pPr>
              <a:defRPr/>
            </a:pPr>
            <a:r>
              <a:rPr lang="en-US" smtClean="0"/>
              <a:t>Copyright 2012 Kenneth M. Chipps Ph.D. www.chipps.com</a:t>
            </a:r>
            <a:endParaRPr lang="en-US"/>
          </a:p>
        </p:txBody>
      </p:sp>
      <p:sp>
        <p:nvSpPr>
          <p:cNvPr id="5" name="Slide Number Placeholder 4"/>
          <p:cNvSpPr>
            <a:spLocks noGrp="1"/>
          </p:cNvSpPr>
          <p:nvPr>
            <p:ph type="sldNum" sz="quarter" idx="12"/>
          </p:nvPr>
        </p:nvSpPr>
        <p:spPr/>
        <p:txBody>
          <a:bodyPr/>
          <a:lstStyle/>
          <a:p>
            <a:pPr>
              <a:defRPr/>
            </a:pPr>
            <a:fld id="{F7BBC0AA-8FDD-4448-9952-B684A74D5B1E}" type="slidenum">
              <a:rPr lang="en-US" smtClean="0"/>
              <a:pPr>
                <a:defRPr/>
              </a:pPr>
              <a:t>5</a:t>
            </a:fld>
            <a:endParaRPr lang="en-US"/>
          </a:p>
        </p:txBody>
      </p:sp>
    </p:spTree>
    <p:extLst>
      <p:ext uri="{BB962C8B-B14F-4D97-AF65-F5344CB8AC3E}">
        <p14:creationId xmlns:p14="http://schemas.microsoft.com/office/powerpoint/2010/main" val="124134762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dirty="0" smtClean="0"/>
              <a:t>WAN Design</a:t>
            </a:r>
          </a:p>
        </p:txBody>
      </p:sp>
      <p:sp>
        <p:nvSpPr>
          <p:cNvPr id="48131" name="Rectangle 3"/>
          <p:cNvSpPr>
            <a:spLocks noGrp="1" noChangeArrowheads="1"/>
          </p:cNvSpPr>
          <p:nvPr>
            <p:ph idx="1"/>
          </p:nvPr>
        </p:nvSpPr>
        <p:spPr/>
        <p:txBody>
          <a:bodyPr/>
          <a:lstStyle/>
          <a:p>
            <a:pPr eaLnBrk="1" hangingPunct="1"/>
            <a:r>
              <a:rPr lang="en-US" smtClean="0"/>
              <a:t>The layout of the WAN has implications for VOIP, particularly when it comes to failover ability, disaster preparedness, and latency</a:t>
            </a:r>
          </a:p>
          <a:p>
            <a:pPr eaLnBrk="1" hangingPunct="1"/>
            <a:r>
              <a:rPr lang="en-US" smtClean="0"/>
              <a:t>The high-level topology model will affect where the place gateways, registrars, and PSTN connect points are placed</a:t>
            </a:r>
          </a:p>
        </p:txBody>
      </p:sp>
      <p:sp>
        <p:nvSpPr>
          <p:cNvPr id="48132"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4813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90FE1C42-CACB-42E8-BA46-40991F9E48B0}" type="slidenum">
              <a:rPr lang="en-US" smtClean="0">
                <a:latin typeface="Arial" charset="0"/>
              </a:rPr>
              <a:pPr/>
              <a:t>50</a:t>
            </a:fld>
            <a:endParaRPr lang="en-US" smtClean="0">
              <a:latin typeface="Arial"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dirty="0" smtClean="0"/>
              <a:t>WAN Design</a:t>
            </a:r>
          </a:p>
        </p:txBody>
      </p:sp>
      <p:sp>
        <p:nvSpPr>
          <p:cNvPr id="49155" name="Content Placeholder 2"/>
          <p:cNvSpPr>
            <a:spLocks noGrp="1"/>
          </p:cNvSpPr>
          <p:nvPr>
            <p:ph idx="1"/>
          </p:nvPr>
        </p:nvSpPr>
        <p:spPr/>
        <p:txBody>
          <a:bodyPr/>
          <a:lstStyle/>
          <a:p>
            <a:pPr eaLnBrk="1" hangingPunct="1"/>
            <a:r>
              <a:rPr lang="en-US" smtClean="0"/>
              <a:t>The network's topographic layout, such as hub and spoke, meshed, or peered, will affect how well the network survives local outages and latency impacts</a:t>
            </a:r>
          </a:p>
        </p:txBody>
      </p:sp>
      <p:sp>
        <p:nvSpPr>
          <p:cNvPr id="4915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4915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49AC3E36-ED48-4A07-B4C0-D25BFBC38F01}" type="slidenum">
              <a:rPr lang="en-US" smtClean="0">
                <a:latin typeface="Arial" charset="0"/>
              </a:rPr>
              <a:pPr/>
              <a:t>51</a:t>
            </a:fld>
            <a:endParaRPr lang="en-US" smtClean="0">
              <a:latin typeface="Arial"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dirty="0" smtClean="0"/>
              <a:t>Network Layouts</a:t>
            </a:r>
          </a:p>
        </p:txBody>
      </p:sp>
      <p:sp>
        <p:nvSpPr>
          <p:cNvPr id="50179" name="Content Placeholder 2"/>
          <p:cNvSpPr>
            <a:spLocks noGrp="1"/>
          </p:cNvSpPr>
          <p:nvPr>
            <p:ph idx="1"/>
          </p:nvPr>
        </p:nvSpPr>
        <p:spPr/>
        <p:txBody>
          <a:bodyPr/>
          <a:lstStyle/>
          <a:p>
            <a:r>
              <a:rPr lang="en-US" smtClean="0"/>
              <a:t>The size and the amount of redundancy required in the network will dictate the basic network design, as will the available funding</a:t>
            </a:r>
          </a:p>
          <a:p>
            <a:r>
              <a:rPr lang="en-US" smtClean="0"/>
              <a:t>The common network layouts include</a:t>
            </a:r>
          </a:p>
        </p:txBody>
      </p:sp>
      <p:sp>
        <p:nvSpPr>
          <p:cNvPr id="5018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5018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76DB62D3-C5A8-4E40-8FC8-3293F0A93DF8}" type="slidenum">
              <a:rPr lang="en-US" smtClean="0">
                <a:latin typeface="Arial" charset="0"/>
              </a:rPr>
              <a:pPr/>
              <a:t>52</a:t>
            </a:fld>
            <a:endParaRPr lang="en-US" smtClean="0">
              <a:latin typeface="Arial"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dirty="0" smtClean="0"/>
              <a:t>Network Layouts</a:t>
            </a:r>
          </a:p>
        </p:txBody>
      </p:sp>
      <p:sp>
        <p:nvSpPr>
          <p:cNvPr id="51203" name="Content Placeholder 2"/>
          <p:cNvSpPr>
            <a:spLocks noGrp="1"/>
          </p:cNvSpPr>
          <p:nvPr>
            <p:ph idx="1"/>
          </p:nvPr>
        </p:nvSpPr>
        <p:spPr/>
        <p:txBody>
          <a:bodyPr/>
          <a:lstStyle/>
          <a:p>
            <a:r>
              <a:rPr lang="en-US" smtClean="0"/>
              <a:t>Point-to-Point</a:t>
            </a:r>
          </a:p>
          <a:p>
            <a:r>
              <a:rPr lang="en-US" smtClean="0"/>
              <a:t>Hub and Spoke</a:t>
            </a:r>
          </a:p>
          <a:p>
            <a:r>
              <a:rPr lang="en-US" smtClean="0"/>
              <a:t>Partial Mesh</a:t>
            </a:r>
          </a:p>
          <a:p>
            <a:r>
              <a:rPr lang="en-US" smtClean="0"/>
              <a:t>Full Mesh</a:t>
            </a:r>
          </a:p>
        </p:txBody>
      </p:sp>
      <p:sp>
        <p:nvSpPr>
          <p:cNvPr id="5120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5120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62FD0194-BA0A-41E6-959E-ABDF40650D30}" type="slidenum">
              <a:rPr lang="en-US" smtClean="0">
                <a:latin typeface="Arial" charset="0"/>
              </a:rPr>
              <a:pPr/>
              <a:t>53</a:t>
            </a:fld>
            <a:endParaRPr lang="en-US" smtClean="0">
              <a:latin typeface="Arial"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52227" name="Rectangle 2"/>
          <p:cNvSpPr>
            <a:spLocks noGrp="1" noChangeArrowheads="1"/>
          </p:cNvSpPr>
          <p:nvPr>
            <p:ph type="title"/>
          </p:nvPr>
        </p:nvSpPr>
        <p:spPr/>
        <p:txBody>
          <a:bodyPr/>
          <a:lstStyle/>
          <a:p>
            <a:pPr eaLnBrk="1" hangingPunct="1"/>
            <a:r>
              <a:rPr lang="en-US" dirty="0" smtClean="0"/>
              <a:t>Point-to-Point</a:t>
            </a:r>
          </a:p>
        </p:txBody>
      </p:sp>
      <p:pic>
        <p:nvPicPr>
          <p:cNvPr id="52228" name="Picture 4" descr="PointToPo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8888" y="1447800"/>
            <a:ext cx="1449387" cy="428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AF563A79-5211-4438-A2F5-FE2F7D7A81C6}" type="slidenum">
              <a:rPr lang="en-US" smtClean="0">
                <a:latin typeface="Arial" charset="0"/>
              </a:rPr>
              <a:pPr/>
              <a:t>54</a:t>
            </a:fld>
            <a:endParaRPr lang="en-US" smtClean="0">
              <a:latin typeface="Arial"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53251" name="Rectangle 2"/>
          <p:cNvSpPr>
            <a:spLocks noGrp="1" noChangeArrowheads="1"/>
          </p:cNvSpPr>
          <p:nvPr>
            <p:ph type="title"/>
          </p:nvPr>
        </p:nvSpPr>
        <p:spPr/>
        <p:txBody>
          <a:bodyPr/>
          <a:lstStyle/>
          <a:p>
            <a:pPr eaLnBrk="1" hangingPunct="1"/>
            <a:r>
              <a:rPr lang="en-US" dirty="0" smtClean="0"/>
              <a:t>Hub and Spoke</a:t>
            </a:r>
          </a:p>
        </p:txBody>
      </p:sp>
      <p:pic>
        <p:nvPicPr>
          <p:cNvPr id="53252" name="Picture 3" descr="HubSpok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6550" y="1447800"/>
            <a:ext cx="3295650" cy="400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5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C25EA12C-0C11-4004-81F5-90ACE36CAA23}" type="slidenum">
              <a:rPr lang="en-US" smtClean="0">
                <a:latin typeface="Arial" charset="0"/>
              </a:rPr>
              <a:pPr/>
              <a:t>55</a:t>
            </a:fld>
            <a:endParaRPr lang="en-US" smtClean="0">
              <a:latin typeface="Arial"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54275" name="Rectangle 2"/>
          <p:cNvSpPr>
            <a:spLocks noGrp="1" noChangeArrowheads="1"/>
          </p:cNvSpPr>
          <p:nvPr>
            <p:ph type="title"/>
          </p:nvPr>
        </p:nvSpPr>
        <p:spPr/>
        <p:txBody>
          <a:bodyPr/>
          <a:lstStyle/>
          <a:p>
            <a:pPr eaLnBrk="1" hangingPunct="1"/>
            <a:r>
              <a:rPr lang="en-US" dirty="0" smtClean="0"/>
              <a:t>Partial Mesh</a:t>
            </a:r>
          </a:p>
        </p:txBody>
      </p:sp>
      <p:pic>
        <p:nvPicPr>
          <p:cNvPr id="54276" name="Picture 3" descr="PartialMes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1447800"/>
            <a:ext cx="3743325" cy="399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7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4A965A05-EC55-437C-A3C1-0A5CF0947AD6}" type="slidenum">
              <a:rPr lang="en-US" smtClean="0">
                <a:latin typeface="Arial" charset="0"/>
              </a:rPr>
              <a:pPr/>
              <a:t>56</a:t>
            </a:fld>
            <a:endParaRPr lang="en-US" smtClean="0">
              <a:latin typeface="Arial"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55299" name="Rectangle 2"/>
          <p:cNvSpPr>
            <a:spLocks noGrp="1" noChangeArrowheads="1"/>
          </p:cNvSpPr>
          <p:nvPr>
            <p:ph type="title"/>
          </p:nvPr>
        </p:nvSpPr>
        <p:spPr/>
        <p:txBody>
          <a:bodyPr/>
          <a:lstStyle/>
          <a:p>
            <a:pPr eaLnBrk="1" hangingPunct="1"/>
            <a:r>
              <a:rPr lang="en-US" dirty="0" smtClean="0"/>
              <a:t>Full Mesh</a:t>
            </a:r>
          </a:p>
        </p:txBody>
      </p:sp>
      <p:pic>
        <p:nvPicPr>
          <p:cNvPr id="55300" name="Picture 3" descr="FullMes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447800"/>
            <a:ext cx="374332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30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24794E52-5A08-4E79-A6FA-78A99739DFFA}" type="slidenum">
              <a:rPr lang="en-US" smtClean="0">
                <a:latin typeface="Arial" charset="0"/>
              </a:rPr>
              <a:pPr/>
              <a:t>57</a:t>
            </a:fld>
            <a:endParaRPr lang="en-US" smtClean="0">
              <a:latin typeface="Arial"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dirty="0" smtClean="0"/>
              <a:t>Redundancy</a:t>
            </a:r>
          </a:p>
        </p:txBody>
      </p:sp>
      <p:sp>
        <p:nvSpPr>
          <p:cNvPr id="56323" name="Content Placeholder 2"/>
          <p:cNvSpPr>
            <a:spLocks noGrp="1"/>
          </p:cNvSpPr>
          <p:nvPr>
            <p:ph idx="1"/>
          </p:nvPr>
        </p:nvSpPr>
        <p:spPr/>
        <p:txBody>
          <a:bodyPr/>
          <a:lstStyle/>
          <a:p>
            <a:r>
              <a:rPr lang="en-US" smtClean="0"/>
              <a:t>Of course neither the Point-to-Point or the Hub and Spoke utilize any redundancy</a:t>
            </a:r>
          </a:p>
          <a:p>
            <a:r>
              <a:rPr lang="en-US" smtClean="0"/>
              <a:t>Both the mesh networks do</a:t>
            </a:r>
          </a:p>
        </p:txBody>
      </p:sp>
      <p:sp>
        <p:nvSpPr>
          <p:cNvPr id="5632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5632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2A11A0DB-0BA1-4E46-99DB-C610526D9CE3}" type="slidenum">
              <a:rPr lang="en-US" smtClean="0">
                <a:latin typeface="Arial" charset="0"/>
              </a:rPr>
              <a:pPr/>
              <a:t>58</a:t>
            </a:fld>
            <a:endParaRPr lang="en-US" smtClean="0">
              <a:latin typeface="Arial"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dirty="0" smtClean="0"/>
              <a:t>Layout and PBX Placement </a:t>
            </a:r>
          </a:p>
        </p:txBody>
      </p:sp>
      <p:sp>
        <p:nvSpPr>
          <p:cNvPr id="57347" name="Rectangle 3"/>
          <p:cNvSpPr>
            <a:spLocks noGrp="1" noChangeArrowheads="1"/>
          </p:cNvSpPr>
          <p:nvPr>
            <p:ph idx="1"/>
          </p:nvPr>
        </p:nvSpPr>
        <p:spPr>
          <a:xfrm>
            <a:off x="566738" y="1752600"/>
            <a:ext cx="8001000" cy="5486400"/>
          </a:xfrm>
        </p:spPr>
        <p:txBody>
          <a:bodyPr/>
          <a:lstStyle/>
          <a:p>
            <a:pPr eaLnBrk="1" hangingPunct="1"/>
            <a:r>
              <a:rPr lang="en-US" smtClean="0"/>
              <a:t>To maximize network availability consider the location of the PBX on the network</a:t>
            </a:r>
          </a:p>
          <a:p>
            <a:pPr lvl="1" eaLnBrk="1" hangingPunct="1"/>
            <a:r>
              <a:rPr lang="en-US" smtClean="0"/>
              <a:t>It would seem that it's ideal to take the existing WAN and just pick the best locations within it for all of these elements, but that's not always the right approach</a:t>
            </a:r>
          </a:p>
        </p:txBody>
      </p:sp>
      <p:sp>
        <p:nvSpPr>
          <p:cNvPr id="57348"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5734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42CF98C7-7F24-47C7-AE79-CFBB0C0E8569}" type="slidenum">
              <a:rPr lang="en-US" smtClean="0">
                <a:latin typeface="Arial" charset="0"/>
              </a:rPr>
              <a:pPr/>
              <a:t>59</a:t>
            </a:fld>
            <a:endParaRPr lang="en-US" smtClean="0">
              <a:latin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a:t>
            </a:r>
            <a:endParaRPr lang="en-US" dirty="0"/>
          </a:p>
        </p:txBody>
      </p:sp>
      <p:sp>
        <p:nvSpPr>
          <p:cNvPr id="3" name="Content Placeholder 2"/>
          <p:cNvSpPr>
            <a:spLocks noGrp="1"/>
          </p:cNvSpPr>
          <p:nvPr>
            <p:ph idx="1"/>
          </p:nvPr>
        </p:nvSpPr>
        <p:spPr/>
        <p:txBody>
          <a:bodyPr/>
          <a:lstStyle/>
          <a:p>
            <a:r>
              <a:rPr lang="en-US" dirty="0" smtClean="0"/>
              <a:t>The degree of security</a:t>
            </a:r>
            <a:r>
              <a:rPr lang="en-US" baseline="0" dirty="0" smtClean="0"/>
              <a:t> for the communications is dependent on the content that needs to be protected</a:t>
            </a:r>
          </a:p>
          <a:p>
            <a:r>
              <a:rPr lang="en-US" baseline="0" dirty="0" smtClean="0"/>
              <a:t>At least the voice traffic needs to be on its own VLAN</a:t>
            </a:r>
          </a:p>
        </p:txBody>
      </p:sp>
      <p:sp>
        <p:nvSpPr>
          <p:cNvPr id="4" name="Footer Placeholder 3"/>
          <p:cNvSpPr>
            <a:spLocks noGrp="1"/>
          </p:cNvSpPr>
          <p:nvPr>
            <p:ph type="ftr" sz="quarter" idx="11"/>
          </p:nvPr>
        </p:nvSpPr>
        <p:spPr/>
        <p:txBody>
          <a:bodyPr/>
          <a:lstStyle/>
          <a:p>
            <a:pPr>
              <a:defRPr/>
            </a:pPr>
            <a:r>
              <a:rPr lang="en-US" smtClean="0"/>
              <a:t>Copyright 2012 Kenneth M. Chipps Ph.D. www.chipps.com</a:t>
            </a:r>
            <a:endParaRPr lang="en-US"/>
          </a:p>
        </p:txBody>
      </p:sp>
      <p:sp>
        <p:nvSpPr>
          <p:cNvPr id="5" name="Slide Number Placeholder 4"/>
          <p:cNvSpPr>
            <a:spLocks noGrp="1"/>
          </p:cNvSpPr>
          <p:nvPr>
            <p:ph type="sldNum" sz="quarter" idx="12"/>
          </p:nvPr>
        </p:nvSpPr>
        <p:spPr/>
        <p:txBody>
          <a:bodyPr/>
          <a:lstStyle/>
          <a:p>
            <a:pPr>
              <a:defRPr/>
            </a:pPr>
            <a:fld id="{F7BBC0AA-8FDD-4448-9952-B684A74D5B1E}" type="slidenum">
              <a:rPr lang="en-US" smtClean="0"/>
              <a:pPr>
                <a:defRPr/>
              </a:pPr>
              <a:t>6</a:t>
            </a:fld>
            <a:endParaRPr lang="en-US"/>
          </a:p>
        </p:txBody>
      </p:sp>
    </p:spTree>
    <p:extLst>
      <p:ext uri="{BB962C8B-B14F-4D97-AF65-F5344CB8AC3E}">
        <p14:creationId xmlns:p14="http://schemas.microsoft.com/office/powerpoint/2010/main" val="322929124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US" dirty="0" smtClean="0"/>
              <a:t>Layout and PBX Placement</a:t>
            </a:r>
          </a:p>
        </p:txBody>
      </p:sp>
      <p:sp>
        <p:nvSpPr>
          <p:cNvPr id="58371" name="Content Placeholder 2"/>
          <p:cNvSpPr>
            <a:spLocks noGrp="1"/>
          </p:cNvSpPr>
          <p:nvPr>
            <p:ph idx="1"/>
          </p:nvPr>
        </p:nvSpPr>
        <p:spPr/>
        <p:txBody>
          <a:bodyPr/>
          <a:lstStyle/>
          <a:p>
            <a:pPr lvl="1" eaLnBrk="1" hangingPunct="1"/>
            <a:r>
              <a:rPr lang="en-US" smtClean="0"/>
              <a:t>The places where large amounts of traditional network traffic, such as database traffic, are transported may not always be the places where huge amounts of phone calls travel</a:t>
            </a:r>
          </a:p>
          <a:p>
            <a:pPr lvl="1" eaLnBrk="1" hangingPunct="1"/>
            <a:r>
              <a:rPr lang="en-US" smtClean="0"/>
              <a:t>The last thing you want to do is decrease network availability to existing applications in order to add voice</a:t>
            </a:r>
          </a:p>
          <a:p>
            <a:pPr lvl="1" eaLnBrk="1" hangingPunct="1"/>
            <a:r>
              <a:rPr lang="en-US" smtClean="0"/>
              <a:t>This is exactly what you'd be doing if you unnecessarily overlaid a voice pathway onto an already-busy data pathway</a:t>
            </a:r>
          </a:p>
        </p:txBody>
      </p:sp>
      <p:sp>
        <p:nvSpPr>
          <p:cNvPr id="5837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5837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890D01A6-B99D-4F04-B588-F87E06F98CB5}" type="slidenum">
              <a:rPr lang="en-US" smtClean="0">
                <a:latin typeface="Arial" charset="0"/>
              </a:rPr>
              <a:pPr/>
              <a:t>60</a:t>
            </a:fld>
            <a:endParaRPr lang="en-US" smtClean="0">
              <a:latin typeface="Arial"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dirty="0" smtClean="0"/>
              <a:t>Locate to Save Money </a:t>
            </a:r>
          </a:p>
        </p:txBody>
      </p:sp>
      <p:sp>
        <p:nvSpPr>
          <p:cNvPr id="59395" name="Rectangle 3"/>
          <p:cNvSpPr>
            <a:spLocks noGrp="1" noChangeArrowheads="1"/>
          </p:cNvSpPr>
          <p:nvPr>
            <p:ph idx="1"/>
          </p:nvPr>
        </p:nvSpPr>
        <p:spPr/>
        <p:txBody>
          <a:bodyPr/>
          <a:lstStyle/>
          <a:p>
            <a:pPr eaLnBrk="1" hangingPunct="1"/>
            <a:r>
              <a:rPr lang="en-US" smtClean="0"/>
              <a:t>There may also be geoeconomic reasons to place a telephony resource at an otherwise unlikely location</a:t>
            </a:r>
          </a:p>
          <a:p>
            <a:pPr eaLnBrk="1" hangingPunct="1"/>
            <a:r>
              <a:rPr lang="en-US" smtClean="0"/>
              <a:t>In some cases companies may house call centers in countries such as India and Mexico</a:t>
            </a:r>
          </a:p>
          <a:p>
            <a:pPr eaLnBrk="1" hangingPunct="1"/>
            <a:r>
              <a:rPr lang="en-US" smtClean="0"/>
              <a:t>These English-speaking employees call American households on behalf of American companies</a:t>
            </a:r>
          </a:p>
        </p:txBody>
      </p:sp>
      <p:sp>
        <p:nvSpPr>
          <p:cNvPr id="5939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59397"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D11A8488-E506-492F-A65C-FB074330E653}" type="slidenum">
              <a:rPr lang="en-US" smtClean="0">
                <a:latin typeface="Arial" charset="0"/>
              </a:rPr>
              <a:pPr/>
              <a:t>61</a:t>
            </a:fld>
            <a:endParaRPr lang="en-US" smtClean="0">
              <a:latin typeface="Arial"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r>
              <a:rPr lang="en-US" dirty="0" smtClean="0"/>
              <a:t>Locate to Save Money</a:t>
            </a:r>
          </a:p>
        </p:txBody>
      </p:sp>
      <p:sp>
        <p:nvSpPr>
          <p:cNvPr id="60419" name="Content Placeholder 2"/>
          <p:cNvSpPr>
            <a:spLocks noGrp="1"/>
          </p:cNvSpPr>
          <p:nvPr>
            <p:ph idx="1"/>
          </p:nvPr>
        </p:nvSpPr>
        <p:spPr/>
        <p:txBody>
          <a:bodyPr/>
          <a:lstStyle/>
          <a:p>
            <a:pPr eaLnBrk="1" hangingPunct="1"/>
            <a:r>
              <a:rPr lang="en-US" smtClean="0"/>
              <a:t>It would be expensive for those calls to traverse the international long distance network</a:t>
            </a:r>
          </a:p>
          <a:p>
            <a:pPr eaLnBrk="1" hangingPunct="1"/>
            <a:r>
              <a:rPr lang="en-US" smtClean="0"/>
              <a:t>Instead, these companies may use VOIP to trunk calls over a comparatively low-cost international WAN to a PSTN connect point in the United States</a:t>
            </a:r>
          </a:p>
        </p:txBody>
      </p:sp>
      <p:sp>
        <p:nvSpPr>
          <p:cNvPr id="6042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6042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4D7A9D19-986B-45D6-B9B5-305243279F00}" type="slidenum">
              <a:rPr lang="en-US" smtClean="0">
                <a:latin typeface="Arial" charset="0"/>
              </a:rPr>
              <a:pPr/>
              <a:t>62</a:t>
            </a:fld>
            <a:endParaRPr lang="en-US" smtClean="0">
              <a:latin typeface="Arial" charset="0"/>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US" dirty="0" smtClean="0"/>
              <a:t>Locate to Save Money</a:t>
            </a:r>
          </a:p>
        </p:txBody>
      </p:sp>
      <p:sp>
        <p:nvSpPr>
          <p:cNvPr id="61443" name="Content Placeholder 2"/>
          <p:cNvSpPr>
            <a:spLocks noGrp="1"/>
          </p:cNvSpPr>
          <p:nvPr>
            <p:ph idx="1"/>
          </p:nvPr>
        </p:nvSpPr>
        <p:spPr/>
        <p:txBody>
          <a:bodyPr/>
          <a:lstStyle/>
          <a:p>
            <a:pPr eaLnBrk="1" hangingPunct="1"/>
            <a:r>
              <a:rPr lang="en-US" smtClean="0"/>
              <a:t>Calls that originate inside the US PSTN are much cheaper when destined for US destinations</a:t>
            </a:r>
          </a:p>
        </p:txBody>
      </p:sp>
      <p:sp>
        <p:nvSpPr>
          <p:cNvPr id="6144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6144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B1C5B2D2-2964-40D2-947A-1A1D1B0B22EF}" type="slidenum">
              <a:rPr lang="en-US" smtClean="0">
                <a:latin typeface="Arial" charset="0"/>
              </a:rPr>
              <a:pPr/>
              <a:t>63</a:t>
            </a:fld>
            <a:endParaRPr lang="en-US" smtClean="0">
              <a:latin typeface="Arial"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dirty="0" smtClean="0"/>
              <a:t>Locate for Capabilities</a:t>
            </a:r>
          </a:p>
        </p:txBody>
      </p:sp>
      <p:sp>
        <p:nvSpPr>
          <p:cNvPr id="62467" name="Rectangle 3"/>
          <p:cNvSpPr>
            <a:spLocks noGrp="1" noChangeArrowheads="1"/>
          </p:cNvSpPr>
          <p:nvPr>
            <p:ph idx="1"/>
          </p:nvPr>
        </p:nvSpPr>
        <p:spPr/>
        <p:txBody>
          <a:bodyPr/>
          <a:lstStyle/>
          <a:p>
            <a:pPr eaLnBrk="1" hangingPunct="1"/>
            <a:r>
              <a:rPr lang="en-US" smtClean="0"/>
              <a:t>The location of telephony equipment is often dictated by the equipment's purpose and interfacing capabilities</a:t>
            </a:r>
          </a:p>
          <a:p>
            <a:pPr lvl="1" eaLnBrk="1" hangingPunct="1"/>
            <a:r>
              <a:rPr lang="en-US" smtClean="0"/>
              <a:t>PBX servers with built-in PSTN interfaces may need to be in the same building as the PSTN connect point</a:t>
            </a:r>
          </a:p>
          <a:p>
            <a:pPr lvl="1" eaLnBrk="1" hangingPunct="1"/>
            <a:r>
              <a:rPr lang="en-US" smtClean="0"/>
              <a:t>A PBX server with an outboard PRI chassis could be located several hops away, and perhaps miles away, from the connect point</a:t>
            </a:r>
          </a:p>
        </p:txBody>
      </p:sp>
      <p:sp>
        <p:nvSpPr>
          <p:cNvPr id="62468"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6246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20A0EEAF-938D-4F26-BC23-2325B5512413}" type="slidenum">
              <a:rPr lang="en-US" smtClean="0">
                <a:latin typeface="Arial" charset="0"/>
              </a:rPr>
              <a:pPr/>
              <a:t>64</a:t>
            </a:fld>
            <a:endParaRPr lang="en-US" smtClean="0">
              <a:latin typeface="Arial" charset="0"/>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pPr eaLnBrk="1" hangingPunct="1"/>
            <a:r>
              <a:rPr lang="en-US" dirty="0" smtClean="0"/>
              <a:t>Locate for Capabilities</a:t>
            </a:r>
          </a:p>
        </p:txBody>
      </p:sp>
      <p:sp>
        <p:nvSpPr>
          <p:cNvPr id="63491" name="Content Placeholder 2"/>
          <p:cNvSpPr>
            <a:spLocks noGrp="1"/>
          </p:cNvSpPr>
          <p:nvPr>
            <p:ph idx="1"/>
          </p:nvPr>
        </p:nvSpPr>
        <p:spPr/>
        <p:txBody>
          <a:bodyPr/>
          <a:lstStyle/>
          <a:p>
            <a:pPr lvl="1" eaLnBrk="1" hangingPunct="1"/>
            <a:r>
              <a:rPr lang="en-US" smtClean="0"/>
              <a:t>The PRI chassis would need to be near the connect point, but, WAN bandwidth notwithstanding, the PBX server itself could be anywhere on the private network</a:t>
            </a:r>
          </a:p>
          <a:p>
            <a:pPr eaLnBrk="1" hangingPunct="1"/>
            <a:r>
              <a:rPr lang="en-US" smtClean="0"/>
              <a:t>Many issues must be taken into account when looking at how your VOIP network will overlay your IP network layout</a:t>
            </a:r>
          </a:p>
        </p:txBody>
      </p:sp>
      <p:sp>
        <p:nvSpPr>
          <p:cNvPr id="6349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6349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5CE85953-55A4-41B6-9053-2B6D6BF4388B}" type="slidenum">
              <a:rPr lang="en-US" smtClean="0">
                <a:latin typeface="Arial" charset="0"/>
              </a:rPr>
              <a:pPr/>
              <a:t>65</a:t>
            </a:fld>
            <a:endParaRPr lang="en-US" smtClean="0">
              <a:latin typeface="Arial" charset="0"/>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US" dirty="0" smtClean="0"/>
              <a:t>Locate for Capabilities</a:t>
            </a:r>
            <a:endParaRPr lang="en-US" sz="2000" dirty="0" smtClean="0"/>
          </a:p>
        </p:txBody>
      </p:sp>
      <p:sp>
        <p:nvSpPr>
          <p:cNvPr id="64515" name="Rectangle 3"/>
          <p:cNvSpPr>
            <a:spLocks noGrp="1" noChangeArrowheads="1"/>
          </p:cNvSpPr>
          <p:nvPr>
            <p:ph idx="1"/>
          </p:nvPr>
        </p:nvSpPr>
        <p:spPr/>
        <p:txBody>
          <a:bodyPr/>
          <a:lstStyle/>
          <a:p>
            <a:pPr lvl="1" eaLnBrk="1" hangingPunct="1"/>
            <a:r>
              <a:rPr lang="en-US" smtClean="0"/>
              <a:t>Is there enough bandwidth to support the necessary loads between all endpoints</a:t>
            </a:r>
          </a:p>
          <a:p>
            <a:pPr lvl="1" eaLnBrk="1" hangingPunct="1"/>
            <a:r>
              <a:rPr lang="en-US" smtClean="0"/>
              <a:t>Would adding a new connection solve a capacity problem imposed by VOIP, or would it be better to place a PBX somewhere to solve the problem</a:t>
            </a:r>
          </a:p>
          <a:p>
            <a:pPr lvl="1" eaLnBrk="1" hangingPunct="1"/>
            <a:r>
              <a:rPr lang="en-US" smtClean="0"/>
              <a:t>Which solution would be more cost-effective</a:t>
            </a:r>
          </a:p>
          <a:p>
            <a:pPr lvl="1" eaLnBrk="1" hangingPunct="1"/>
            <a:r>
              <a:rPr lang="en-US" smtClean="0"/>
              <a:t>How would such a change affect other network systems</a:t>
            </a:r>
          </a:p>
        </p:txBody>
      </p:sp>
      <p:sp>
        <p:nvSpPr>
          <p:cNvPr id="6451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64517"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40C93DB6-47D9-4797-B721-2838D1590BD7}" type="slidenum">
              <a:rPr lang="en-US" smtClean="0">
                <a:latin typeface="Arial" charset="0"/>
              </a:rPr>
              <a:pPr/>
              <a:t>66</a:t>
            </a:fld>
            <a:endParaRPr lang="en-US" smtClean="0">
              <a:latin typeface="Arial"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US" dirty="0" smtClean="0"/>
              <a:t>Don’t Locate for Convenience </a:t>
            </a:r>
          </a:p>
        </p:txBody>
      </p:sp>
      <p:sp>
        <p:nvSpPr>
          <p:cNvPr id="65539" name="Rectangle 3"/>
          <p:cNvSpPr>
            <a:spLocks noGrp="1" noChangeArrowheads="1"/>
          </p:cNvSpPr>
          <p:nvPr>
            <p:ph idx="1"/>
          </p:nvPr>
        </p:nvSpPr>
        <p:spPr/>
        <p:txBody>
          <a:bodyPr/>
          <a:lstStyle/>
          <a:p>
            <a:pPr eaLnBrk="1" hangingPunct="1"/>
            <a:r>
              <a:rPr lang="en-US" smtClean="0"/>
              <a:t>The VOIP network should drive the network design</a:t>
            </a:r>
          </a:p>
          <a:p>
            <a:pPr eaLnBrk="1" hangingPunct="1"/>
            <a:r>
              <a:rPr lang="en-US" smtClean="0"/>
              <a:t>A PBX shouldn't be placed in a particular location because that office already has a server rack or because that's the office where the old phone system is</a:t>
            </a:r>
          </a:p>
          <a:p>
            <a:pPr eaLnBrk="1" hangingPunct="1"/>
            <a:r>
              <a:rPr lang="en-US" smtClean="0"/>
              <a:t>The VOIP network's design must not be retrofitted around the current network's preexisting topography</a:t>
            </a:r>
          </a:p>
        </p:txBody>
      </p:sp>
      <p:sp>
        <p:nvSpPr>
          <p:cNvPr id="65540"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6554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E971BE4C-80C3-4176-B459-E25623E9A8D1}" type="slidenum">
              <a:rPr lang="en-US" smtClean="0">
                <a:latin typeface="Arial" charset="0"/>
              </a:rPr>
              <a:pPr/>
              <a:t>67</a:t>
            </a:fld>
            <a:endParaRPr lang="en-US" smtClean="0">
              <a:latin typeface="Arial"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US" dirty="0" smtClean="0"/>
              <a:t>Don’t Locate for Convenience</a:t>
            </a:r>
          </a:p>
        </p:txBody>
      </p:sp>
      <p:sp>
        <p:nvSpPr>
          <p:cNvPr id="66563" name="Content Placeholder 2"/>
          <p:cNvSpPr>
            <a:spLocks noGrp="1"/>
          </p:cNvSpPr>
          <p:nvPr>
            <p:ph idx="1"/>
          </p:nvPr>
        </p:nvSpPr>
        <p:spPr/>
        <p:txBody>
          <a:bodyPr/>
          <a:lstStyle/>
          <a:p>
            <a:pPr eaLnBrk="1" hangingPunct="1"/>
            <a:r>
              <a:rPr lang="en-US" smtClean="0"/>
              <a:t>If this were a good way to approach IP telephony, then VOIP-over-Internet would long ago have replaced the PSTN</a:t>
            </a:r>
          </a:p>
          <a:p>
            <a:pPr eaLnBrk="1" hangingPunct="1"/>
            <a:r>
              <a:rPr lang="en-US" smtClean="0"/>
              <a:t>The bottom line is the IP network you have in place today probably won't be the IP network you'll have in place when migration to VOIP is complete</a:t>
            </a:r>
          </a:p>
        </p:txBody>
      </p:sp>
      <p:sp>
        <p:nvSpPr>
          <p:cNvPr id="6656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6656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825D9BC2-5EBD-422F-BCAB-8E4709BE384D}" type="slidenum">
              <a:rPr lang="en-US" smtClean="0">
                <a:latin typeface="Arial" charset="0"/>
              </a:rPr>
              <a:pPr/>
              <a:t>68</a:t>
            </a:fld>
            <a:endParaRPr lang="en-US" smtClean="0">
              <a:latin typeface="Arial" charset="0"/>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pPr eaLnBrk="1" hangingPunct="1"/>
            <a:r>
              <a:rPr lang="en-US" dirty="0" smtClean="0"/>
              <a:t>Surviving Power Failures</a:t>
            </a:r>
          </a:p>
        </p:txBody>
      </p:sp>
      <p:sp>
        <p:nvSpPr>
          <p:cNvPr id="67587" name="Content Placeholder 2"/>
          <p:cNvSpPr>
            <a:spLocks noGrp="1"/>
          </p:cNvSpPr>
          <p:nvPr>
            <p:ph idx="1"/>
          </p:nvPr>
        </p:nvSpPr>
        <p:spPr/>
        <p:txBody>
          <a:bodyPr/>
          <a:lstStyle/>
          <a:p>
            <a:pPr eaLnBrk="1" hangingPunct="1"/>
            <a:r>
              <a:rPr lang="en-US" smtClean="0"/>
              <a:t>Whether you use standalone battery systems or a combination of batteries, a generator, and a transfer switch, backup power is a requirement in all data centers and at all crucial network connection points</a:t>
            </a:r>
          </a:p>
        </p:txBody>
      </p:sp>
      <p:sp>
        <p:nvSpPr>
          <p:cNvPr id="6758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6758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DA61C3BF-21F1-47A6-8981-4D93B37624D2}" type="slidenum">
              <a:rPr lang="en-US" smtClean="0">
                <a:latin typeface="Arial" charset="0"/>
              </a:rPr>
              <a:pPr/>
              <a:t>69</a:t>
            </a:fld>
            <a:endParaRPr lang="en-US" smtClean="0">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Analog</a:t>
            </a:r>
            <a:r>
              <a:rPr lang="en-US" baseline="0" dirty="0" smtClean="0"/>
              <a:t> Lines</a:t>
            </a:r>
            <a:endParaRPr lang="en-US" dirty="0"/>
          </a:p>
        </p:txBody>
      </p:sp>
      <p:sp>
        <p:nvSpPr>
          <p:cNvPr id="3" name="Content Placeholder 2"/>
          <p:cNvSpPr>
            <a:spLocks noGrp="1"/>
          </p:cNvSpPr>
          <p:nvPr>
            <p:ph idx="1"/>
          </p:nvPr>
        </p:nvSpPr>
        <p:spPr/>
        <p:txBody>
          <a:bodyPr/>
          <a:lstStyle/>
          <a:p>
            <a:r>
              <a:rPr lang="en-US" dirty="0" smtClean="0"/>
              <a:t>Some devices do not like VOIP, such as fax machines</a:t>
            </a:r>
          </a:p>
          <a:p>
            <a:r>
              <a:rPr lang="en-US" dirty="0" smtClean="0"/>
              <a:t>One</a:t>
            </a:r>
            <a:r>
              <a:rPr lang="en-US" baseline="0" dirty="0" smtClean="0"/>
              <a:t> or more analog lines are needed for emergency communication and alarm systems</a:t>
            </a:r>
            <a:endParaRPr lang="en-US" dirty="0"/>
          </a:p>
        </p:txBody>
      </p:sp>
      <p:sp>
        <p:nvSpPr>
          <p:cNvPr id="4" name="Footer Placeholder 3"/>
          <p:cNvSpPr>
            <a:spLocks noGrp="1"/>
          </p:cNvSpPr>
          <p:nvPr>
            <p:ph type="ftr" sz="quarter" idx="11"/>
          </p:nvPr>
        </p:nvSpPr>
        <p:spPr/>
        <p:txBody>
          <a:bodyPr/>
          <a:lstStyle/>
          <a:p>
            <a:pPr>
              <a:defRPr/>
            </a:pPr>
            <a:r>
              <a:rPr lang="en-US" smtClean="0"/>
              <a:t>Copyright 2012 Kenneth M. Chipps Ph.D. www.chipps.com</a:t>
            </a:r>
            <a:endParaRPr lang="en-US"/>
          </a:p>
        </p:txBody>
      </p:sp>
      <p:sp>
        <p:nvSpPr>
          <p:cNvPr id="5" name="Slide Number Placeholder 4"/>
          <p:cNvSpPr>
            <a:spLocks noGrp="1"/>
          </p:cNvSpPr>
          <p:nvPr>
            <p:ph type="sldNum" sz="quarter" idx="12"/>
          </p:nvPr>
        </p:nvSpPr>
        <p:spPr/>
        <p:txBody>
          <a:bodyPr/>
          <a:lstStyle/>
          <a:p>
            <a:pPr>
              <a:defRPr/>
            </a:pPr>
            <a:fld id="{F7BBC0AA-8FDD-4448-9952-B684A74D5B1E}" type="slidenum">
              <a:rPr lang="en-US" smtClean="0"/>
              <a:pPr>
                <a:defRPr/>
              </a:pPr>
              <a:t>7</a:t>
            </a:fld>
            <a:endParaRPr lang="en-US"/>
          </a:p>
        </p:txBody>
      </p:sp>
    </p:spTree>
    <p:extLst>
      <p:ext uri="{BB962C8B-B14F-4D97-AF65-F5344CB8AC3E}">
        <p14:creationId xmlns:p14="http://schemas.microsoft.com/office/powerpoint/2010/main" val="76952759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r>
              <a:rPr lang="en-US" dirty="0" smtClean="0"/>
              <a:t>Surviving Power Failures</a:t>
            </a:r>
          </a:p>
        </p:txBody>
      </p:sp>
      <p:sp>
        <p:nvSpPr>
          <p:cNvPr id="68611" name="Content Placeholder 2"/>
          <p:cNvSpPr>
            <a:spLocks noGrp="1"/>
          </p:cNvSpPr>
          <p:nvPr>
            <p:ph idx="1"/>
          </p:nvPr>
        </p:nvSpPr>
        <p:spPr/>
        <p:txBody>
          <a:bodyPr/>
          <a:lstStyle/>
          <a:p>
            <a:pPr eaLnBrk="1" hangingPunct="1"/>
            <a:r>
              <a:rPr lang="en-US" smtClean="0"/>
              <a:t>Multiphase power</a:t>
            </a:r>
          </a:p>
          <a:p>
            <a:pPr lvl="1" eaLnBrk="1" hangingPunct="1"/>
            <a:r>
              <a:rPr lang="en-US" smtClean="0"/>
              <a:t>When power is delivered in multiphase, it can create redundancy</a:t>
            </a:r>
          </a:p>
          <a:p>
            <a:pPr lvl="1" eaLnBrk="1" hangingPunct="1"/>
            <a:r>
              <a:rPr lang="en-US" smtClean="0"/>
              <a:t>Multi-phase power means that the same connection to the electric company can deliver two or three AC supplies to the subscriber's premises</a:t>
            </a:r>
          </a:p>
          <a:p>
            <a:pPr lvl="1" eaLnBrk="1" hangingPunct="1"/>
            <a:r>
              <a:rPr lang="en-US" smtClean="0"/>
              <a:t>When a single phase fails, the other phases are still intact, and equipment on the failed phase can be moved to them </a:t>
            </a:r>
          </a:p>
        </p:txBody>
      </p:sp>
      <p:sp>
        <p:nvSpPr>
          <p:cNvPr id="6861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6861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BFAC76DC-A323-44F6-A269-AE7FAF24095E}" type="slidenum">
              <a:rPr lang="en-US" smtClean="0">
                <a:latin typeface="Arial" charset="0"/>
              </a:rPr>
              <a:pPr/>
              <a:t>70</a:t>
            </a:fld>
            <a:endParaRPr lang="en-US" smtClean="0">
              <a:latin typeface="Arial" charset="0"/>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dirty="0" smtClean="0"/>
              <a:t>UPS</a:t>
            </a:r>
          </a:p>
        </p:txBody>
      </p:sp>
      <p:sp>
        <p:nvSpPr>
          <p:cNvPr id="69635" name="Rectangle 3"/>
          <p:cNvSpPr>
            <a:spLocks noGrp="1" noChangeArrowheads="1"/>
          </p:cNvSpPr>
          <p:nvPr>
            <p:ph idx="1"/>
          </p:nvPr>
        </p:nvSpPr>
        <p:spPr/>
        <p:txBody>
          <a:bodyPr/>
          <a:lstStyle/>
          <a:p>
            <a:pPr eaLnBrk="1" hangingPunct="1"/>
            <a:r>
              <a:rPr lang="en-US" smtClean="0"/>
              <a:t>In order to survive a power failure, all of the network equipment must remain running</a:t>
            </a:r>
          </a:p>
          <a:p>
            <a:pPr eaLnBrk="1" hangingPunct="1"/>
            <a:r>
              <a:rPr lang="en-US" smtClean="0"/>
              <a:t>This means you either have to back up every device individually, using  a UPS or create a centralized power distribution system</a:t>
            </a:r>
          </a:p>
        </p:txBody>
      </p:sp>
      <p:sp>
        <p:nvSpPr>
          <p:cNvPr id="6963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69637"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BF72FA41-CDE4-4EC8-8756-696C9782FBD8}" type="slidenum">
              <a:rPr lang="en-US" smtClean="0">
                <a:latin typeface="Arial" charset="0"/>
              </a:rPr>
              <a:pPr/>
              <a:t>71</a:t>
            </a:fld>
            <a:endParaRPr lang="en-US" smtClean="0">
              <a:latin typeface="Arial" charset="0"/>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pPr eaLnBrk="1" hangingPunct="1"/>
            <a:r>
              <a:rPr lang="en-US" dirty="0" smtClean="0"/>
              <a:t>UPS</a:t>
            </a:r>
          </a:p>
        </p:txBody>
      </p:sp>
      <p:sp>
        <p:nvSpPr>
          <p:cNvPr id="70659" name="Content Placeholder 2"/>
          <p:cNvSpPr>
            <a:spLocks noGrp="1"/>
          </p:cNvSpPr>
          <p:nvPr>
            <p:ph idx="1"/>
          </p:nvPr>
        </p:nvSpPr>
        <p:spPr/>
        <p:txBody>
          <a:bodyPr/>
          <a:lstStyle/>
          <a:p>
            <a:pPr eaLnBrk="1" hangingPunct="1"/>
            <a:r>
              <a:rPr lang="en-US" smtClean="0"/>
              <a:t>One way to do this is to place a backup switch with battery and generator at a central location and then pull AC wiring from the backup system to each of your phone closets</a:t>
            </a:r>
          </a:p>
          <a:p>
            <a:pPr eaLnBrk="1" hangingPunct="1"/>
            <a:r>
              <a:rPr lang="en-US" smtClean="0"/>
              <a:t>For IP phones, use PoE, and make sure the powered switches or injectors are backed up, too</a:t>
            </a:r>
          </a:p>
        </p:txBody>
      </p:sp>
      <p:sp>
        <p:nvSpPr>
          <p:cNvPr id="7066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706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349A71DE-0592-49E4-98F7-247C6673B44B}" type="slidenum">
              <a:rPr lang="en-US" smtClean="0">
                <a:latin typeface="Arial" charset="0"/>
              </a:rPr>
              <a:pPr/>
              <a:t>72</a:t>
            </a:fld>
            <a:endParaRPr lang="en-US" smtClean="0">
              <a:latin typeface="Arial" charset="0"/>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dirty="0" smtClean="0"/>
              <a:t>Network Link Failures </a:t>
            </a:r>
          </a:p>
        </p:txBody>
      </p:sp>
      <p:sp>
        <p:nvSpPr>
          <p:cNvPr id="71683" name="Rectangle 3"/>
          <p:cNvSpPr>
            <a:spLocks noGrp="1" noChangeArrowheads="1"/>
          </p:cNvSpPr>
          <p:nvPr>
            <p:ph idx="1"/>
          </p:nvPr>
        </p:nvSpPr>
        <p:spPr/>
        <p:txBody>
          <a:bodyPr/>
          <a:lstStyle/>
          <a:p>
            <a:pPr eaLnBrk="1" hangingPunct="1"/>
            <a:r>
              <a:rPr lang="en-US" smtClean="0"/>
              <a:t>Redundancy is the best defense against network link failures</a:t>
            </a:r>
          </a:p>
          <a:p>
            <a:pPr lvl="1" eaLnBrk="1" hangingPunct="1"/>
            <a:r>
              <a:rPr lang="en-US" smtClean="0"/>
              <a:t>If a network link is absolutely critical, there should be, if at all possible, a redundant alternate link that provides an identical logical path</a:t>
            </a:r>
          </a:p>
          <a:p>
            <a:pPr eaLnBrk="1" hangingPunct="1"/>
            <a:r>
              <a:rPr lang="en-US" smtClean="0"/>
              <a:t>Point-to-point T1s can be made more resilient to failure by bonding them together into multilink bundles</a:t>
            </a:r>
          </a:p>
        </p:txBody>
      </p:sp>
      <p:sp>
        <p:nvSpPr>
          <p:cNvPr id="7168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7168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1E0ACC81-7B8E-471A-A0DA-D392AB837ED8}" type="slidenum">
              <a:rPr lang="en-US" smtClean="0">
                <a:latin typeface="Arial" charset="0"/>
              </a:rPr>
              <a:pPr/>
              <a:t>73</a:t>
            </a:fld>
            <a:endParaRPr lang="en-US" smtClean="0">
              <a:latin typeface="Arial" charset="0"/>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r>
              <a:rPr lang="en-US" dirty="0" smtClean="0"/>
              <a:t>Network Link Failures </a:t>
            </a:r>
          </a:p>
        </p:txBody>
      </p:sp>
      <p:sp>
        <p:nvSpPr>
          <p:cNvPr id="72707" name="Content Placeholder 2"/>
          <p:cNvSpPr>
            <a:spLocks noGrp="1"/>
          </p:cNvSpPr>
          <p:nvPr>
            <p:ph idx="1"/>
          </p:nvPr>
        </p:nvSpPr>
        <p:spPr/>
        <p:txBody>
          <a:bodyPr/>
          <a:lstStyle/>
          <a:p>
            <a:pPr eaLnBrk="1" hangingPunct="1"/>
            <a:r>
              <a:rPr lang="en-US" smtClean="0"/>
              <a:t>Two T1s running through two different providers' networks are more resistant to failure than a pair that runs through only one network</a:t>
            </a:r>
          </a:p>
          <a:p>
            <a:pPr eaLnBrk="1" hangingPunct="1"/>
            <a:r>
              <a:rPr lang="en-US" smtClean="0"/>
              <a:t>Redundancy costs money</a:t>
            </a:r>
          </a:p>
          <a:p>
            <a:pPr lvl="1" eaLnBrk="1" hangingPunct="1"/>
            <a:r>
              <a:rPr lang="en-US" smtClean="0"/>
              <a:t>It may be tough to justify a completely redundant network and even tougher to manage one so that, when failures occur, it behaves as originally envisioned</a:t>
            </a:r>
          </a:p>
        </p:txBody>
      </p:sp>
      <p:sp>
        <p:nvSpPr>
          <p:cNvPr id="7270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7270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84F6308D-D43D-4285-A08A-32ED0592AA64}" type="slidenum">
              <a:rPr lang="en-US" smtClean="0">
                <a:latin typeface="Arial" charset="0"/>
              </a:rPr>
              <a:pPr/>
              <a:t>74</a:t>
            </a:fld>
            <a:endParaRPr lang="en-US" smtClean="0">
              <a:latin typeface="Arial" charset="0"/>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en-US" dirty="0" smtClean="0"/>
              <a:t>PSTN Trunk Failures</a:t>
            </a:r>
          </a:p>
        </p:txBody>
      </p:sp>
      <p:sp>
        <p:nvSpPr>
          <p:cNvPr id="73731" name="Rectangle 3"/>
          <p:cNvSpPr>
            <a:spLocks noGrp="1" noChangeArrowheads="1"/>
          </p:cNvSpPr>
          <p:nvPr>
            <p:ph idx="1"/>
          </p:nvPr>
        </p:nvSpPr>
        <p:spPr/>
        <p:txBody>
          <a:bodyPr/>
          <a:lstStyle/>
          <a:p>
            <a:pPr eaLnBrk="1" hangingPunct="1"/>
            <a:r>
              <a:rPr lang="en-US" smtClean="0"/>
              <a:t>Some types of network links are easier to make redundant than others</a:t>
            </a:r>
          </a:p>
          <a:p>
            <a:pPr eaLnBrk="1" hangingPunct="1"/>
            <a:r>
              <a:rPr lang="en-US" smtClean="0"/>
              <a:t>Links can be automatically failed over using dynamic routing at the network layer</a:t>
            </a:r>
          </a:p>
        </p:txBody>
      </p:sp>
      <p:sp>
        <p:nvSpPr>
          <p:cNvPr id="73732"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7373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A3D2E0A3-5367-4EEB-991D-73525FA29536}" type="slidenum">
              <a:rPr lang="en-US" smtClean="0">
                <a:latin typeface="Arial" charset="0"/>
              </a:rPr>
              <a:pPr/>
              <a:t>75</a:t>
            </a:fld>
            <a:endParaRPr lang="en-US" smtClean="0">
              <a:latin typeface="Arial" charset="0"/>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r>
              <a:rPr lang="en-US" dirty="0" smtClean="0"/>
              <a:t>PSTN Trunk Failures</a:t>
            </a:r>
          </a:p>
        </p:txBody>
      </p:sp>
      <p:sp>
        <p:nvSpPr>
          <p:cNvPr id="74755" name="Content Placeholder 2"/>
          <p:cNvSpPr>
            <a:spLocks noGrp="1"/>
          </p:cNvSpPr>
          <p:nvPr>
            <p:ph idx="1"/>
          </p:nvPr>
        </p:nvSpPr>
        <p:spPr/>
        <p:txBody>
          <a:bodyPr/>
          <a:lstStyle/>
          <a:p>
            <a:pPr eaLnBrk="1" hangingPunct="1"/>
            <a:r>
              <a:rPr lang="en-US" smtClean="0"/>
              <a:t>Voice phone lines aren't so simple</a:t>
            </a:r>
          </a:p>
          <a:p>
            <a:pPr lvl="1" eaLnBrk="1" hangingPunct="1"/>
            <a:r>
              <a:rPr lang="en-US" smtClean="0"/>
              <a:t>A PRI, for example, may go down—and when it does, all of its DID numbers and inward signaling configuration will become unavailable to the PBX</a:t>
            </a:r>
          </a:p>
          <a:p>
            <a:pPr lvl="1" eaLnBrk="1" hangingPunct="1"/>
            <a:r>
              <a:rPr lang="en-US" smtClean="0"/>
              <a:t>Even if a second PRI exists that the PBX can use for outbound calls, some emergency switch at the telephone company will have to occur in order to reroute inbound calls to the second circuit</a:t>
            </a:r>
          </a:p>
        </p:txBody>
      </p:sp>
      <p:sp>
        <p:nvSpPr>
          <p:cNvPr id="7475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7475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1875A7AA-BE68-4BEE-839E-8AD1F1512E98}" type="slidenum">
              <a:rPr lang="en-US" smtClean="0">
                <a:latin typeface="Arial" charset="0"/>
              </a:rPr>
              <a:pPr/>
              <a:t>76</a:t>
            </a:fld>
            <a:endParaRPr lang="en-US" smtClean="0">
              <a:latin typeface="Arial" charset="0"/>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r>
              <a:rPr lang="en-US" dirty="0" smtClean="0"/>
              <a:t>PSTN Trunk Failures</a:t>
            </a:r>
          </a:p>
        </p:txBody>
      </p:sp>
      <p:sp>
        <p:nvSpPr>
          <p:cNvPr id="75779" name="Content Placeholder 2"/>
          <p:cNvSpPr>
            <a:spLocks noGrp="1"/>
          </p:cNvSpPr>
          <p:nvPr>
            <p:ph idx="1"/>
          </p:nvPr>
        </p:nvSpPr>
        <p:spPr/>
        <p:txBody>
          <a:bodyPr/>
          <a:lstStyle/>
          <a:p>
            <a:pPr eaLnBrk="1" hangingPunct="1"/>
            <a:r>
              <a:rPr lang="en-US" smtClean="0"/>
              <a:t>Phone companies do offer high-availability solutions for these scenarios at your expense, so contact your local phone company to see what it offers</a:t>
            </a:r>
          </a:p>
        </p:txBody>
      </p:sp>
      <p:sp>
        <p:nvSpPr>
          <p:cNvPr id="7578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7578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CAA3D95F-0D0C-45F9-B996-F73AF1DD816C}" type="slidenum">
              <a:rPr lang="en-US" smtClean="0">
                <a:latin typeface="Arial" charset="0"/>
              </a:rPr>
              <a:pPr/>
              <a:t>77</a:t>
            </a:fld>
            <a:endParaRPr lang="en-US" smtClean="0">
              <a:latin typeface="Arial" charset="0"/>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en-US" dirty="0" smtClean="0"/>
              <a:t>Remote Site Survivability</a:t>
            </a:r>
          </a:p>
        </p:txBody>
      </p:sp>
      <p:sp>
        <p:nvSpPr>
          <p:cNvPr id="76803" name="Rectangle 3"/>
          <p:cNvSpPr>
            <a:spLocks noGrp="1" noChangeArrowheads="1"/>
          </p:cNvSpPr>
          <p:nvPr>
            <p:ph idx="1"/>
          </p:nvPr>
        </p:nvSpPr>
        <p:spPr/>
        <p:txBody>
          <a:bodyPr/>
          <a:lstStyle/>
          <a:p>
            <a:pPr eaLnBrk="1" hangingPunct="1"/>
            <a:r>
              <a:rPr lang="en-US" smtClean="0"/>
              <a:t>Dynamic routing and good network design can make it less likely for link failures</a:t>
            </a:r>
          </a:p>
          <a:p>
            <a:pPr eaLnBrk="1" hangingPunct="1"/>
            <a:r>
              <a:rPr lang="en-US" smtClean="0"/>
              <a:t>This may be too expensive or complex</a:t>
            </a:r>
          </a:p>
          <a:p>
            <a:pPr eaLnBrk="1" hangingPunct="1"/>
            <a:r>
              <a:rPr lang="en-US" smtClean="0"/>
              <a:t>Fortunately, many IP telephony manufacturers have stepped up with solutions at the application layer that are effective guards against the symptoms of link failures that won't break the bank </a:t>
            </a:r>
          </a:p>
        </p:txBody>
      </p:sp>
      <p:sp>
        <p:nvSpPr>
          <p:cNvPr id="7680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7680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8C23870E-D84B-42BE-ABA2-B7D4755D1159}" type="slidenum">
              <a:rPr lang="en-US" smtClean="0">
                <a:latin typeface="Arial" charset="0"/>
              </a:rPr>
              <a:pPr/>
              <a:t>78</a:t>
            </a:fld>
            <a:endParaRPr lang="en-US" smtClean="0">
              <a:latin typeface="Arial" charset="0"/>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en-US" dirty="0" smtClean="0"/>
              <a:t>Firewall Issues </a:t>
            </a:r>
          </a:p>
        </p:txBody>
      </p:sp>
      <p:sp>
        <p:nvSpPr>
          <p:cNvPr id="77827" name="Rectangle 3"/>
          <p:cNvSpPr>
            <a:spLocks noGrp="1" noChangeArrowheads="1"/>
          </p:cNvSpPr>
          <p:nvPr>
            <p:ph idx="1"/>
          </p:nvPr>
        </p:nvSpPr>
        <p:spPr/>
        <p:txBody>
          <a:bodyPr/>
          <a:lstStyle/>
          <a:p>
            <a:pPr eaLnBrk="1" hangingPunct="1"/>
            <a:r>
              <a:rPr lang="en-US" smtClean="0"/>
              <a:t>Firewall controls are usually implemented by port number, by protocol, or by network address</a:t>
            </a:r>
          </a:p>
          <a:p>
            <a:pPr eaLnBrk="1" hangingPunct="1"/>
            <a:r>
              <a:rPr lang="en-US" smtClean="0"/>
              <a:t>Many firewalls also include the use of NAT</a:t>
            </a:r>
          </a:p>
          <a:p>
            <a:pPr eaLnBrk="1" hangingPunct="1"/>
            <a:r>
              <a:rPr lang="en-US" smtClean="0"/>
              <a:t>A side effect of NAT is that protocols that must use both outbound and inward sockets like SIP and H.323 simply don't work</a:t>
            </a:r>
          </a:p>
        </p:txBody>
      </p:sp>
      <p:sp>
        <p:nvSpPr>
          <p:cNvPr id="77828"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7782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1035F881-94C2-40C4-897F-116388C5F16E}" type="slidenum">
              <a:rPr lang="en-US" smtClean="0">
                <a:latin typeface="Arial" charset="0"/>
              </a:rPr>
              <a:pPr/>
              <a:t>79</a:t>
            </a:fld>
            <a:endParaRPr lang="en-US" smtClean="0">
              <a:latin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smtClean="0"/>
              <a:t>Network Infrastructure for VOIP </a:t>
            </a:r>
            <a:endParaRPr lang="en-US" sz="3400" dirty="0" smtClean="0"/>
          </a:p>
        </p:txBody>
      </p:sp>
      <p:sp>
        <p:nvSpPr>
          <p:cNvPr id="5123" name="Rectangle 3"/>
          <p:cNvSpPr>
            <a:spLocks noGrp="1" noChangeArrowheads="1"/>
          </p:cNvSpPr>
          <p:nvPr>
            <p:ph idx="1"/>
          </p:nvPr>
        </p:nvSpPr>
        <p:spPr/>
        <p:txBody>
          <a:bodyPr/>
          <a:lstStyle/>
          <a:p>
            <a:pPr eaLnBrk="1" hangingPunct="1"/>
            <a:r>
              <a:rPr lang="en-US" dirty="0" smtClean="0"/>
              <a:t>The transport, security, and directory services elements enabling voice applications on the IP network are the VOIP infrastructure</a:t>
            </a:r>
          </a:p>
          <a:p>
            <a:pPr eaLnBrk="1" hangingPunct="1"/>
            <a:r>
              <a:rPr lang="en-US" dirty="0" smtClean="0"/>
              <a:t>Topology includes geographical issues, too - the physical locations of voice resources and connectivity maps of the wide area network</a:t>
            </a:r>
            <a:endParaRPr lang="en-US" dirty="0" smtClean="0"/>
          </a:p>
        </p:txBody>
      </p:sp>
      <p:sp>
        <p:nvSpPr>
          <p:cNvPr id="512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512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325EC2DE-6FAE-4CF9-8594-E687A0BD8290}" type="slidenum">
              <a:rPr lang="en-US" smtClean="0">
                <a:latin typeface="Arial" charset="0"/>
              </a:rPr>
              <a:pPr/>
              <a:t>8</a:t>
            </a:fld>
            <a:endParaRPr lang="en-US" smtClean="0">
              <a:latin typeface="Arial" charset="0"/>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en-US" dirty="0" smtClean="0"/>
              <a:t>DMZ</a:t>
            </a:r>
          </a:p>
        </p:txBody>
      </p:sp>
      <p:sp>
        <p:nvSpPr>
          <p:cNvPr id="78851" name="Rectangle 3"/>
          <p:cNvSpPr>
            <a:spLocks noGrp="1" noChangeArrowheads="1"/>
          </p:cNvSpPr>
          <p:nvPr>
            <p:ph idx="1"/>
          </p:nvPr>
        </p:nvSpPr>
        <p:spPr/>
        <p:txBody>
          <a:bodyPr/>
          <a:lstStyle/>
          <a:p>
            <a:pPr eaLnBrk="1" hangingPunct="1"/>
            <a:r>
              <a:rPr lang="en-US" smtClean="0"/>
              <a:t>An easy way to solve this problem is to place the softPBX on a DMZ, where it can still be firewalled, but without having to have traffic from the private network be translated via NAT</a:t>
            </a:r>
          </a:p>
          <a:p>
            <a:pPr eaLnBrk="1" hangingPunct="1"/>
            <a:r>
              <a:rPr lang="en-US" smtClean="0"/>
              <a:t>Placing the VOIP server on a DMZ solves the NAT problem for all signaling protocols</a:t>
            </a:r>
          </a:p>
        </p:txBody>
      </p:sp>
      <p:sp>
        <p:nvSpPr>
          <p:cNvPr id="78852"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7885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D9A398A6-56DE-4A8E-92D9-02D5DBF326EB}" type="slidenum">
              <a:rPr lang="en-US" smtClean="0">
                <a:latin typeface="Arial" charset="0"/>
              </a:rPr>
              <a:pPr/>
              <a:t>80</a:t>
            </a:fld>
            <a:endParaRPr lang="en-US" smtClean="0">
              <a:latin typeface="Arial" charset="0"/>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n-US" dirty="0" smtClean="0"/>
              <a:t>DMZ</a:t>
            </a:r>
          </a:p>
        </p:txBody>
      </p:sp>
      <p:sp>
        <p:nvSpPr>
          <p:cNvPr id="79875" name="Rectangle 3"/>
          <p:cNvSpPr>
            <a:spLocks noGrp="1" noChangeArrowheads="1"/>
          </p:cNvSpPr>
          <p:nvPr>
            <p:ph idx="1"/>
          </p:nvPr>
        </p:nvSpPr>
        <p:spPr>
          <a:xfrm>
            <a:off x="533400" y="1600200"/>
            <a:ext cx="8001000" cy="4267200"/>
          </a:xfrm>
        </p:spPr>
        <p:txBody>
          <a:bodyPr/>
          <a:lstStyle/>
          <a:p>
            <a:pPr eaLnBrk="1" hangingPunct="1"/>
            <a:r>
              <a:rPr lang="en-US" smtClean="0"/>
              <a:t>Using a DMZ requires that you have access to more than one IP address</a:t>
            </a:r>
          </a:p>
          <a:p>
            <a:pPr eaLnBrk="1" hangingPunct="1"/>
            <a:r>
              <a:rPr lang="en-US" smtClean="0"/>
              <a:t>You'd have to obtain, at a minimum, three public IP addresses from your ISP</a:t>
            </a:r>
          </a:p>
          <a:p>
            <a:pPr lvl="1" eaLnBrk="1" hangingPunct="1"/>
            <a:r>
              <a:rPr lang="en-US" smtClean="0"/>
              <a:t>One for the softPBX</a:t>
            </a:r>
          </a:p>
          <a:p>
            <a:pPr lvl="1" eaLnBrk="1" hangingPunct="1"/>
            <a:r>
              <a:rPr lang="en-US" smtClean="0"/>
              <a:t>One for the DMZ interface on the firewall</a:t>
            </a:r>
          </a:p>
          <a:p>
            <a:pPr lvl="1" eaLnBrk="1" hangingPunct="1"/>
            <a:r>
              <a:rPr lang="en-US" smtClean="0"/>
              <a:t>One for the Internet-facing interface on the firewall</a:t>
            </a:r>
          </a:p>
        </p:txBody>
      </p:sp>
      <p:sp>
        <p:nvSpPr>
          <p:cNvPr id="7987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79877"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D6688E6D-314C-42AA-84DB-278A7DBAD0F2}" type="slidenum">
              <a:rPr lang="en-US" smtClean="0">
                <a:latin typeface="Arial" charset="0"/>
              </a:rPr>
              <a:pPr/>
              <a:t>81</a:t>
            </a:fld>
            <a:endParaRPr lang="en-US" smtClean="0">
              <a:latin typeface="Arial" charset="0"/>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p:txBody>
          <a:bodyPr/>
          <a:lstStyle/>
          <a:p>
            <a:r>
              <a:rPr lang="en-US" dirty="0" smtClean="0"/>
              <a:t>DMZ</a:t>
            </a:r>
          </a:p>
        </p:txBody>
      </p:sp>
      <p:sp>
        <p:nvSpPr>
          <p:cNvPr id="80899" name="Content Placeholder 2"/>
          <p:cNvSpPr>
            <a:spLocks noGrp="1"/>
          </p:cNvSpPr>
          <p:nvPr>
            <p:ph idx="1"/>
          </p:nvPr>
        </p:nvSpPr>
        <p:spPr/>
        <p:txBody>
          <a:bodyPr/>
          <a:lstStyle/>
          <a:p>
            <a:pPr eaLnBrk="1" hangingPunct="1"/>
            <a:r>
              <a:rPr lang="en-US" smtClean="0"/>
              <a:t>But there may be situations in which the Internet-based phone must be behind a NAT firewall, and there's nothing the user can do about it</a:t>
            </a:r>
          </a:p>
          <a:p>
            <a:pPr eaLnBrk="1" hangingPunct="1"/>
            <a:r>
              <a:rPr lang="en-US" smtClean="0"/>
              <a:t>Fortunately, there are solutions to the NAT problem that don't involve DMZ</a:t>
            </a:r>
          </a:p>
        </p:txBody>
      </p:sp>
      <p:sp>
        <p:nvSpPr>
          <p:cNvPr id="8090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8090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05CA5599-AEEC-4A49-A309-C8037F807158}" type="slidenum">
              <a:rPr lang="en-US" smtClean="0">
                <a:latin typeface="Arial" charset="0"/>
              </a:rPr>
              <a:pPr/>
              <a:t>82</a:t>
            </a:fld>
            <a:endParaRPr lang="en-US" smtClean="0">
              <a:latin typeface="Arial" charset="0"/>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r>
              <a:rPr lang="en-US" dirty="0" smtClean="0"/>
              <a:t>STUN</a:t>
            </a:r>
          </a:p>
        </p:txBody>
      </p:sp>
      <p:sp>
        <p:nvSpPr>
          <p:cNvPr id="81923" name="Rectangle 3"/>
          <p:cNvSpPr>
            <a:spLocks noGrp="1" noChangeArrowheads="1"/>
          </p:cNvSpPr>
          <p:nvPr>
            <p:ph idx="1"/>
          </p:nvPr>
        </p:nvSpPr>
        <p:spPr/>
        <p:txBody>
          <a:bodyPr/>
          <a:lstStyle/>
          <a:p>
            <a:pPr eaLnBrk="1" hangingPunct="1"/>
            <a:r>
              <a:rPr lang="en-US" smtClean="0"/>
              <a:t>STUN - Simple Traversal of UDP NAT is a simple protocol that allows applications to discover the presence of NAT firewalls</a:t>
            </a:r>
          </a:p>
          <a:p>
            <a:pPr eaLnBrk="1" hangingPunct="1"/>
            <a:r>
              <a:rPr lang="en-US" smtClean="0"/>
              <a:t>It also tells these applications the public IP address allocated to them by the NAT firewall</a:t>
            </a:r>
          </a:p>
          <a:p>
            <a:pPr eaLnBrk="1" hangingPunct="1"/>
            <a:r>
              <a:rPr lang="en-US" smtClean="0"/>
              <a:t>STUN requires no special configuration on the part of the NAT firewall</a:t>
            </a:r>
          </a:p>
        </p:txBody>
      </p:sp>
      <p:sp>
        <p:nvSpPr>
          <p:cNvPr id="8192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8192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F0CBE8F6-64CF-4857-A892-B8563F741C20}" type="slidenum">
              <a:rPr lang="en-US" smtClean="0">
                <a:latin typeface="Arial" charset="0"/>
              </a:rPr>
              <a:pPr/>
              <a:t>83</a:t>
            </a:fld>
            <a:endParaRPr lang="en-US" smtClean="0">
              <a:latin typeface="Arial" charset="0"/>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p:txBody>
          <a:bodyPr/>
          <a:lstStyle/>
          <a:p>
            <a:r>
              <a:rPr lang="en-US" dirty="0" smtClean="0"/>
              <a:t>STUN</a:t>
            </a:r>
          </a:p>
        </p:txBody>
      </p:sp>
      <p:sp>
        <p:nvSpPr>
          <p:cNvPr id="82947" name="Content Placeholder 2"/>
          <p:cNvSpPr>
            <a:spLocks noGrp="1"/>
          </p:cNvSpPr>
          <p:nvPr>
            <p:ph idx="1"/>
          </p:nvPr>
        </p:nvSpPr>
        <p:spPr/>
        <p:txBody>
          <a:bodyPr/>
          <a:lstStyle/>
          <a:p>
            <a:pPr eaLnBrk="1" hangingPunct="1"/>
            <a:r>
              <a:rPr lang="en-US" smtClean="0"/>
              <a:t>STUN requires that the client application that uses NAT traversal be equipped with a STUN client</a:t>
            </a:r>
          </a:p>
          <a:p>
            <a:pPr eaLnBrk="1" hangingPunct="1"/>
            <a:r>
              <a:rPr lang="en-US" smtClean="0"/>
              <a:t>STUN is defined by RFC 3489 </a:t>
            </a:r>
          </a:p>
        </p:txBody>
      </p:sp>
      <p:sp>
        <p:nvSpPr>
          <p:cNvPr id="8294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8294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E2DE9BD2-4E4A-498D-96C8-E76D2F656B5A}" type="slidenum">
              <a:rPr lang="en-US" smtClean="0">
                <a:latin typeface="Arial" charset="0"/>
              </a:rPr>
              <a:pPr/>
              <a:t>84</a:t>
            </a:fld>
            <a:endParaRPr lang="en-US" smtClean="0">
              <a:latin typeface="Arial" charset="0"/>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r>
              <a:rPr lang="en-US" dirty="0" smtClean="0"/>
              <a:t>Codec Selection </a:t>
            </a:r>
          </a:p>
        </p:txBody>
      </p:sp>
      <p:sp>
        <p:nvSpPr>
          <p:cNvPr id="83971" name="Rectangle 3"/>
          <p:cNvSpPr>
            <a:spLocks noGrp="1" noChangeArrowheads="1"/>
          </p:cNvSpPr>
          <p:nvPr>
            <p:ph idx="1"/>
          </p:nvPr>
        </p:nvSpPr>
        <p:spPr/>
        <p:txBody>
          <a:bodyPr/>
          <a:lstStyle/>
          <a:p>
            <a:pPr eaLnBrk="1" hangingPunct="1"/>
            <a:r>
              <a:rPr lang="en-US" dirty="0" smtClean="0"/>
              <a:t>Different Codecs require different amounts of bandwidth</a:t>
            </a:r>
          </a:p>
          <a:p>
            <a:pPr eaLnBrk="1" hangingPunct="1"/>
            <a:r>
              <a:rPr lang="en-US" dirty="0" smtClean="0"/>
              <a:t>Bandwidth-conserving codec on a WAN link is often mandatory</a:t>
            </a:r>
          </a:p>
          <a:p>
            <a:pPr eaLnBrk="1" hangingPunct="1"/>
            <a:r>
              <a:rPr lang="en-US" dirty="0" smtClean="0"/>
              <a:t>The less utilization you impose with each call, the more calls you can squeeze onto the link</a:t>
            </a:r>
          </a:p>
        </p:txBody>
      </p:sp>
      <p:sp>
        <p:nvSpPr>
          <p:cNvPr id="83972"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8397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7D66B842-2345-468B-B471-1AF00976DA0E}" type="slidenum">
              <a:rPr lang="en-US" smtClean="0">
                <a:latin typeface="Arial" charset="0"/>
              </a:rPr>
              <a:pPr/>
              <a:t>85</a:t>
            </a:fld>
            <a:endParaRPr lang="en-US" smtClean="0">
              <a:latin typeface="Arial" charset="0"/>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r>
              <a:rPr lang="en-US" dirty="0" smtClean="0"/>
              <a:t>Codec Selection</a:t>
            </a:r>
          </a:p>
        </p:txBody>
      </p:sp>
      <p:sp>
        <p:nvSpPr>
          <p:cNvPr id="84995" name="Content Placeholder 2"/>
          <p:cNvSpPr>
            <a:spLocks noGrp="1"/>
          </p:cNvSpPr>
          <p:nvPr>
            <p:ph idx="1"/>
          </p:nvPr>
        </p:nvSpPr>
        <p:spPr/>
        <p:txBody>
          <a:bodyPr/>
          <a:lstStyle/>
          <a:p>
            <a:pPr eaLnBrk="1" hangingPunct="1"/>
            <a:r>
              <a:rPr lang="en-US" dirty="0" smtClean="0"/>
              <a:t>On a fast Ethernet segment, where there's usually an abundance of bandwidth, you can safely use G.711 </a:t>
            </a:r>
          </a:p>
          <a:p>
            <a:pPr eaLnBrk="1" hangingPunct="1"/>
            <a:r>
              <a:rPr lang="en-US" dirty="0" smtClean="0"/>
              <a:t>VOIP servers are responsible for enforcing codec policy and must therefore be programmed to select certain codecs for use in certain </a:t>
            </a:r>
            <a:r>
              <a:rPr lang="en-US" dirty="0" smtClean="0"/>
              <a:t>calls</a:t>
            </a:r>
          </a:p>
          <a:p>
            <a:pPr eaLnBrk="1" hangingPunct="1"/>
            <a:r>
              <a:rPr lang="en-US" dirty="0" smtClean="0"/>
              <a:t>G.711 and G.729 are the most popular</a:t>
            </a:r>
            <a:endParaRPr lang="en-US" dirty="0" smtClean="0"/>
          </a:p>
        </p:txBody>
      </p:sp>
      <p:sp>
        <p:nvSpPr>
          <p:cNvPr id="8499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8499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1EC80FDB-F191-484D-ADC1-AE3EE34D70B6}" type="slidenum">
              <a:rPr lang="en-US" smtClean="0">
                <a:latin typeface="Arial" charset="0"/>
              </a:rPr>
              <a:pPr/>
              <a:t>86</a:t>
            </a:fld>
            <a:endParaRPr lang="en-US" smtClean="0">
              <a:latin typeface="Arial" charset="0"/>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r>
              <a:rPr lang="en-US" dirty="0" smtClean="0"/>
              <a:t>Trunks</a:t>
            </a:r>
          </a:p>
        </p:txBody>
      </p:sp>
      <p:sp>
        <p:nvSpPr>
          <p:cNvPr id="86019" name="Rectangle 3"/>
          <p:cNvSpPr>
            <a:spLocks noGrp="1" noChangeArrowheads="1"/>
          </p:cNvSpPr>
          <p:nvPr>
            <p:ph type="body" idx="1"/>
          </p:nvPr>
        </p:nvSpPr>
        <p:spPr/>
        <p:txBody>
          <a:bodyPr/>
          <a:lstStyle/>
          <a:p>
            <a:pPr eaLnBrk="1" hangingPunct="1"/>
            <a:r>
              <a:rPr lang="en-US" smtClean="0"/>
              <a:t>Private trunks connect voice switches on a private network</a:t>
            </a:r>
          </a:p>
          <a:p>
            <a:pPr eaLnBrk="1" hangingPunct="1"/>
            <a:r>
              <a:rPr lang="en-US" smtClean="0"/>
              <a:t>PSTN trunks connect the PBX or the VOIP network to the outside world</a:t>
            </a:r>
          </a:p>
          <a:p>
            <a:pPr eaLnBrk="1" hangingPunct="1"/>
            <a:r>
              <a:rPr lang="en-US" smtClean="0"/>
              <a:t>Trunks can be analog phone lines, digital phone lines like T1s, ATM connections, or VOIP based</a:t>
            </a:r>
          </a:p>
          <a:p>
            <a:pPr eaLnBrk="1" hangingPunct="1"/>
            <a:r>
              <a:rPr lang="en-US" smtClean="0"/>
              <a:t>Privately owned trunks are relatively cheap or free</a:t>
            </a:r>
          </a:p>
        </p:txBody>
      </p:sp>
      <p:sp>
        <p:nvSpPr>
          <p:cNvPr id="86020"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8602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AF1AAE62-1303-41E8-82D8-E5D498C56E61}" type="slidenum">
              <a:rPr lang="en-US" smtClean="0">
                <a:latin typeface="Arial" charset="0"/>
              </a:rPr>
              <a:pPr/>
              <a:t>87</a:t>
            </a:fld>
            <a:endParaRPr lang="en-US" smtClean="0">
              <a:latin typeface="Arial" charset="0"/>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r>
              <a:rPr lang="en-US" dirty="0" smtClean="0"/>
              <a:t>Dial-Tone Trunks </a:t>
            </a:r>
          </a:p>
        </p:txBody>
      </p:sp>
      <p:sp>
        <p:nvSpPr>
          <p:cNvPr id="87043" name="Rectangle 3"/>
          <p:cNvSpPr>
            <a:spLocks noGrp="1" noChangeArrowheads="1"/>
          </p:cNvSpPr>
          <p:nvPr>
            <p:ph type="body" idx="1"/>
          </p:nvPr>
        </p:nvSpPr>
        <p:spPr/>
        <p:txBody>
          <a:bodyPr/>
          <a:lstStyle/>
          <a:p>
            <a:pPr eaLnBrk="1" hangingPunct="1"/>
            <a:r>
              <a:rPr lang="en-US" smtClean="0"/>
              <a:t>When you choose a dial-tone trunk solution to supply your voice switch with a path to the outside world, you should consider</a:t>
            </a:r>
          </a:p>
          <a:p>
            <a:pPr lvl="1" eaLnBrk="1" hangingPunct="1"/>
            <a:r>
              <a:rPr lang="en-US" smtClean="0"/>
              <a:t>The capacity of the solution</a:t>
            </a:r>
          </a:p>
          <a:p>
            <a:pPr lvl="1" eaLnBrk="1" hangingPunct="1"/>
            <a:r>
              <a:rPr lang="en-US" smtClean="0"/>
              <a:t>The implications for quality of service</a:t>
            </a:r>
          </a:p>
          <a:p>
            <a:pPr lvl="1" eaLnBrk="1" hangingPunct="1"/>
            <a:r>
              <a:rPr lang="en-US" smtClean="0"/>
              <a:t>Geographic availability</a:t>
            </a:r>
          </a:p>
          <a:p>
            <a:pPr lvl="1" eaLnBrk="1" hangingPunct="1"/>
            <a:r>
              <a:rPr lang="en-US" smtClean="0"/>
              <a:t>The cost </a:t>
            </a:r>
          </a:p>
        </p:txBody>
      </p:sp>
      <p:sp>
        <p:nvSpPr>
          <p:cNvPr id="8704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8704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5B9762AA-F2FE-491F-BBD5-6466F3DF5B35}" type="slidenum">
              <a:rPr lang="en-US" smtClean="0">
                <a:latin typeface="Arial" charset="0"/>
              </a:rPr>
              <a:pPr/>
              <a:t>88</a:t>
            </a:fld>
            <a:endParaRPr lang="en-US" smtClean="0">
              <a:latin typeface="Arial" charset="0"/>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eaLnBrk="1" hangingPunct="1"/>
            <a:r>
              <a:rPr lang="en-US" dirty="0" smtClean="0"/>
              <a:t>POTS and Centrex Trunks </a:t>
            </a:r>
          </a:p>
        </p:txBody>
      </p:sp>
      <p:sp>
        <p:nvSpPr>
          <p:cNvPr id="88067" name="Rectangle 3"/>
          <p:cNvSpPr>
            <a:spLocks noGrp="1" noChangeArrowheads="1"/>
          </p:cNvSpPr>
          <p:nvPr>
            <p:ph type="body" idx="1"/>
          </p:nvPr>
        </p:nvSpPr>
        <p:spPr/>
        <p:txBody>
          <a:bodyPr/>
          <a:lstStyle/>
          <a:p>
            <a:pPr eaLnBrk="1" hangingPunct="1"/>
            <a:r>
              <a:rPr lang="en-US" smtClean="0"/>
              <a:t>POTS is an analog phone line from the CO that connects to your PBX using one copper pair</a:t>
            </a:r>
          </a:p>
          <a:p>
            <a:pPr lvl="1" eaLnBrk="1" hangingPunct="1"/>
            <a:r>
              <a:rPr lang="en-US" smtClean="0"/>
              <a:t>POTS lines are cost effective when fewer than 10 lines are concentrated in one location</a:t>
            </a:r>
          </a:p>
          <a:p>
            <a:pPr lvl="1" eaLnBrk="1" hangingPunct="1"/>
            <a:r>
              <a:rPr lang="en-US" smtClean="0"/>
              <a:t>POTS lines are available just about anywhere</a:t>
            </a:r>
          </a:p>
          <a:p>
            <a:pPr lvl="1" eaLnBrk="1" hangingPunct="1"/>
            <a:r>
              <a:rPr lang="en-US" smtClean="0"/>
              <a:t>Each POTS lines can support one phone call at a time</a:t>
            </a:r>
          </a:p>
        </p:txBody>
      </p:sp>
      <p:sp>
        <p:nvSpPr>
          <p:cNvPr id="88068"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8806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D2754CAA-C383-44CF-8765-7F5536FB046E}" type="slidenum">
              <a:rPr lang="en-US" smtClean="0">
                <a:latin typeface="Arial" charset="0"/>
              </a:rPr>
              <a:pPr/>
              <a:t>89</a:t>
            </a:fld>
            <a:endParaRPr lang="en-US" smtClean="0">
              <a:latin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dirty="0" smtClean="0"/>
              <a:t>Network Infrastructure for VOIP </a:t>
            </a:r>
          </a:p>
        </p:txBody>
      </p:sp>
      <p:sp>
        <p:nvSpPr>
          <p:cNvPr id="6147" name="Content Placeholder 2"/>
          <p:cNvSpPr>
            <a:spLocks noGrp="1"/>
          </p:cNvSpPr>
          <p:nvPr>
            <p:ph idx="1"/>
          </p:nvPr>
        </p:nvSpPr>
        <p:spPr/>
        <p:txBody>
          <a:bodyPr/>
          <a:lstStyle/>
          <a:p>
            <a:pPr eaLnBrk="1" hangingPunct="1"/>
            <a:r>
              <a:rPr lang="en-US" smtClean="0"/>
              <a:t>We'll look at general WAN layouts</a:t>
            </a:r>
          </a:p>
          <a:p>
            <a:pPr lvl="1" eaLnBrk="1" hangingPunct="1"/>
            <a:r>
              <a:rPr lang="en-US" smtClean="0"/>
              <a:t>The use of trunks to link PBX systems</a:t>
            </a:r>
          </a:p>
          <a:p>
            <a:pPr lvl="1" eaLnBrk="1" hangingPunct="1"/>
            <a:r>
              <a:rPr lang="en-US" smtClean="0"/>
              <a:t>Disaster recovery and survivability</a:t>
            </a:r>
          </a:p>
          <a:p>
            <a:pPr lvl="1" eaLnBrk="1" hangingPunct="1"/>
            <a:r>
              <a:rPr lang="en-US" smtClean="0"/>
              <a:t>Choosing a location for PSTN connect points</a:t>
            </a:r>
          </a:p>
          <a:p>
            <a:pPr lvl="1" eaLnBrk="1" hangingPunct="1"/>
            <a:r>
              <a:rPr lang="en-US" smtClean="0"/>
              <a:t>Optimizing VOIP WAN links</a:t>
            </a:r>
          </a:p>
          <a:p>
            <a:pPr lvl="1" eaLnBrk="1" hangingPunct="1"/>
            <a:r>
              <a:rPr lang="en-US" smtClean="0"/>
              <a:t>Directory services for telephony</a:t>
            </a:r>
          </a:p>
        </p:txBody>
      </p:sp>
      <p:sp>
        <p:nvSpPr>
          <p:cNvPr id="614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614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69B9D66D-D0B9-4F18-AE93-F1346F33E6AA}" type="slidenum">
              <a:rPr lang="en-US" smtClean="0">
                <a:latin typeface="Arial" charset="0"/>
              </a:rPr>
              <a:pPr/>
              <a:t>9</a:t>
            </a:fld>
            <a:endParaRPr lang="en-US" smtClean="0">
              <a:latin typeface="Arial" charset="0"/>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r>
              <a:rPr lang="en-US" dirty="0" smtClean="0"/>
              <a:t>T1 PRI Trunks </a:t>
            </a:r>
          </a:p>
        </p:txBody>
      </p:sp>
      <p:sp>
        <p:nvSpPr>
          <p:cNvPr id="89091" name="Rectangle 3"/>
          <p:cNvSpPr>
            <a:spLocks noGrp="1" noChangeArrowheads="1"/>
          </p:cNvSpPr>
          <p:nvPr>
            <p:ph type="body" idx="1"/>
          </p:nvPr>
        </p:nvSpPr>
        <p:spPr/>
        <p:txBody>
          <a:bodyPr/>
          <a:lstStyle/>
          <a:p>
            <a:pPr eaLnBrk="1" hangingPunct="1"/>
            <a:r>
              <a:rPr lang="en-US" smtClean="0"/>
              <a:t>A T1/PRI is a cost-effective choice for locations needing 10 or more PSTN trunks connected to the same voice network</a:t>
            </a:r>
          </a:p>
          <a:p>
            <a:pPr eaLnBrk="1" hangingPunct="1"/>
            <a:r>
              <a:rPr lang="en-US" smtClean="0"/>
              <a:t>Using 10 voice channels on a T1 is often cheaper than using POTS or Centrex lines because of most telephone companies' price structure</a:t>
            </a:r>
          </a:p>
          <a:p>
            <a:pPr eaLnBrk="1" hangingPunct="1"/>
            <a:r>
              <a:rPr lang="en-US" smtClean="0"/>
              <a:t>T1s in the United States use PRI signaling to support up to 23 simultaneous calls</a:t>
            </a:r>
          </a:p>
        </p:txBody>
      </p:sp>
      <p:sp>
        <p:nvSpPr>
          <p:cNvPr id="89092"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8909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B8A62287-4327-480D-95C3-2D4FF8B75B83}" type="slidenum">
              <a:rPr lang="en-US" smtClean="0">
                <a:latin typeface="Arial" charset="0"/>
              </a:rPr>
              <a:pPr/>
              <a:t>90</a:t>
            </a:fld>
            <a:endParaRPr lang="en-US" smtClean="0">
              <a:latin typeface="Arial" charset="0"/>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p:txBody>
          <a:bodyPr/>
          <a:lstStyle/>
          <a:p>
            <a:r>
              <a:rPr lang="en-US" dirty="0" smtClean="0"/>
              <a:t>T1 PRI Trunks</a:t>
            </a:r>
          </a:p>
        </p:txBody>
      </p:sp>
      <p:sp>
        <p:nvSpPr>
          <p:cNvPr id="90115" name="Content Placeholder 2"/>
          <p:cNvSpPr>
            <a:spLocks noGrp="1"/>
          </p:cNvSpPr>
          <p:nvPr>
            <p:ph idx="1"/>
          </p:nvPr>
        </p:nvSpPr>
        <p:spPr/>
        <p:txBody>
          <a:bodyPr/>
          <a:lstStyle/>
          <a:p>
            <a:pPr eaLnBrk="1" hangingPunct="1"/>
            <a:r>
              <a:rPr lang="en-US" smtClean="0"/>
              <a:t>With DID, hundreds of E.164 phone numbers can be used with PRI</a:t>
            </a:r>
          </a:p>
          <a:p>
            <a:pPr eaLnBrk="1" hangingPunct="1"/>
            <a:r>
              <a:rPr lang="en-US" smtClean="0"/>
              <a:t>The interface at the subscriber's demarc where a T1 ends is called a smart jack </a:t>
            </a:r>
          </a:p>
        </p:txBody>
      </p:sp>
      <p:sp>
        <p:nvSpPr>
          <p:cNvPr id="9011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9011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C12D488F-9C97-4041-A0E5-AA98A8561F81}" type="slidenum">
              <a:rPr lang="en-US" smtClean="0">
                <a:latin typeface="Arial" charset="0"/>
              </a:rPr>
              <a:pPr/>
              <a:t>91</a:t>
            </a:fld>
            <a:endParaRPr lang="en-US" smtClean="0">
              <a:latin typeface="Arial" charset="0"/>
            </a:endParaRP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r>
              <a:rPr lang="en-US" dirty="0" smtClean="0"/>
              <a:t>ISDN BRI trunks </a:t>
            </a:r>
          </a:p>
        </p:txBody>
      </p:sp>
      <p:sp>
        <p:nvSpPr>
          <p:cNvPr id="91139" name="Rectangle 3"/>
          <p:cNvSpPr>
            <a:spLocks noGrp="1" noChangeArrowheads="1"/>
          </p:cNvSpPr>
          <p:nvPr>
            <p:ph type="body" idx="1"/>
          </p:nvPr>
        </p:nvSpPr>
        <p:spPr/>
        <p:txBody>
          <a:bodyPr/>
          <a:lstStyle/>
          <a:p>
            <a:pPr eaLnBrk="1" hangingPunct="1"/>
            <a:r>
              <a:rPr lang="en-US" smtClean="0"/>
              <a:t>Supporting up to two PSTN calls simultaneously, the BRI signaling technology provides an essentially obsolete option for PSTN trunking</a:t>
            </a:r>
          </a:p>
          <a:p>
            <a:pPr eaLnBrk="1" hangingPunct="1"/>
            <a:r>
              <a:rPr lang="en-US" smtClean="0"/>
              <a:t>BRI circuits tend to be less cost-effective for voice calls than POTS or Centrex and are always less cost-effective than PRI</a:t>
            </a:r>
          </a:p>
          <a:p>
            <a:pPr eaLnBrk="1" hangingPunct="1"/>
            <a:r>
              <a:rPr lang="en-US" smtClean="0"/>
              <a:t>POTS is often cheaper than BRI </a:t>
            </a:r>
          </a:p>
        </p:txBody>
      </p:sp>
      <p:sp>
        <p:nvSpPr>
          <p:cNvPr id="91140"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9114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3ACA7960-0F8D-4A5D-9702-FFE3D4A8C9C7}" type="slidenum">
              <a:rPr lang="en-US" smtClean="0">
                <a:latin typeface="Arial" charset="0"/>
              </a:rPr>
              <a:pPr/>
              <a:t>92</a:t>
            </a:fld>
            <a:endParaRPr lang="en-US" smtClean="0">
              <a:latin typeface="Arial" charset="0"/>
            </a:endParaRP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eaLnBrk="1" hangingPunct="1"/>
            <a:r>
              <a:rPr lang="en-US" dirty="0" smtClean="0"/>
              <a:t>VOIP Trunks </a:t>
            </a:r>
          </a:p>
        </p:txBody>
      </p:sp>
      <p:sp>
        <p:nvSpPr>
          <p:cNvPr id="92163" name="Rectangle 3"/>
          <p:cNvSpPr>
            <a:spLocks noGrp="1" noChangeArrowheads="1"/>
          </p:cNvSpPr>
          <p:nvPr>
            <p:ph type="body" idx="1"/>
          </p:nvPr>
        </p:nvSpPr>
        <p:spPr/>
        <p:txBody>
          <a:bodyPr/>
          <a:lstStyle/>
          <a:p>
            <a:pPr eaLnBrk="1" hangingPunct="1"/>
            <a:r>
              <a:rPr lang="en-US" smtClean="0"/>
              <a:t>Using a T1 as an IP point-to-point to link the CO to your PBX can bring even greater efficiency if your telephone company supports bandwidth-conservation Codecs and silence suppression</a:t>
            </a:r>
          </a:p>
        </p:txBody>
      </p:sp>
      <p:sp>
        <p:nvSpPr>
          <p:cNvPr id="9216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9216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BEA57199-C497-4B90-A922-0C399E397EAE}" type="slidenum">
              <a:rPr lang="en-US" smtClean="0">
                <a:latin typeface="Arial" charset="0"/>
              </a:rPr>
              <a:pPr/>
              <a:t>93</a:t>
            </a:fld>
            <a:endParaRPr lang="en-US" smtClean="0">
              <a:latin typeface="Arial" charset="0"/>
            </a:endParaRP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a:spLocks noGrp="1"/>
          </p:cNvSpPr>
          <p:nvPr>
            <p:ph type="title"/>
          </p:nvPr>
        </p:nvSpPr>
        <p:spPr/>
        <p:txBody>
          <a:bodyPr/>
          <a:lstStyle/>
          <a:p>
            <a:r>
              <a:rPr lang="en-US" dirty="0" smtClean="0"/>
              <a:t>VOIP Trunks</a:t>
            </a:r>
          </a:p>
        </p:txBody>
      </p:sp>
      <p:sp>
        <p:nvSpPr>
          <p:cNvPr id="93187" name="Content Placeholder 2"/>
          <p:cNvSpPr>
            <a:spLocks noGrp="1"/>
          </p:cNvSpPr>
          <p:nvPr>
            <p:ph idx="1"/>
          </p:nvPr>
        </p:nvSpPr>
        <p:spPr/>
        <p:txBody>
          <a:bodyPr/>
          <a:lstStyle/>
          <a:p>
            <a:pPr eaLnBrk="1" hangingPunct="1"/>
            <a:r>
              <a:rPr lang="en-US" smtClean="0"/>
              <a:t>With a residential VOIP dial-tone provider, the SIP or IAX connection from your ATA or softPBX to the TSP is, by definition, a VOIP-based trunk</a:t>
            </a:r>
          </a:p>
          <a:p>
            <a:pPr eaLnBrk="1" hangingPunct="1"/>
            <a:r>
              <a:rPr lang="en-US" smtClean="0"/>
              <a:t>These types of VOIP trunks have no quality-of-service measures, and their proprietors cannot guarantee a level of service </a:t>
            </a:r>
          </a:p>
        </p:txBody>
      </p:sp>
      <p:sp>
        <p:nvSpPr>
          <p:cNvPr id="9318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9318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E7D078FD-3C35-4DA2-90DE-5B18700DB90B}" type="slidenum">
              <a:rPr lang="en-US" smtClean="0">
                <a:latin typeface="Arial" charset="0"/>
              </a:rPr>
              <a:pPr/>
              <a:t>94</a:t>
            </a:fld>
            <a:endParaRPr lang="en-US" smtClean="0">
              <a:latin typeface="Arial" charset="0"/>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eaLnBrk="1" hangingPunct="1"/>
            <a:r>
              <a:rPr lang="en-US" dirty="0" smtClean="0"/>
              <a:t>VOIP Trunks</a:t>
            </a:r>
            <a:endParaRPr lang="en-US" sz="2000" dirty="0" smtClean="0"/>
          </a:p>
        </p:txBody>
      </p:sp>
      <p:sp>
        <p:nvSpPr>
          <p:cNvPr id="94211" name="Rectangle 3"/>
          <p:cNvSpPr>
            <a:spLocks noGrp="1" noChangeArrowheads="1"/>
          </p:cNvSpPr>
          <p:nvPr>
            <p:ph type="body" idx="1"/>
          </p:nvPr>
        </p:nvSpPr>
        <p:spPr/>
        <p:txBody>
          <a:bodyPr/>
          <a:lstStyle/>
          <a:p>
            <a:pPr eaLnBrk="1" hangingPunct="1"/>
            <a:r>
              <a:rPr lang="en-US" dirty="0" smtClean="0"/>
              <a:t>Traditional phone companies have a big advantage over the upstart TSPs </a:t>
            </a:r>
          </a:p>
          <a:p>
            <a:pPr eaLnBrk="1" hangingPunct="1"/>
            <a:r>
              <a:rPr lang="en-US" dirty="0" smtClean="0"/>
              <a:t>The big difference between TSPs like Vonage and phone companies like Verizon is </a:t>
            </a:r>
            <a:r>
              <a:rPr lang="en-US" dirty="0" err="1" smtClean="0"/>
              <a:t>QoS</a:t>
            </a:r>
            <a:endParaRPr lang="en-US" dirty="0" smtClean="0"/>
          </a:p>
          <a:p>
            <a:pPr eaLnBrk="1" hangingPunct="1"/>
            <a:r>
              <a:rPr lang="en-US" dirty="0" smtClean="0"/>
              <a:t>TSPs usually can't offer quality-of-service measures because they don't own the infrastructure that they use to deliver their VOIP trunks to your network</a:t>
            </a:r>
          </a:p>
        </p:txBody>
      </p:sp>
      <p:sp>
        <p:nvSpPr>
          <p:cNvPr id="94212"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9421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25272BAC-03DE-40D1-A63E-FDDA8531E0FB}" type="slidenum">
              <a:rPr lang="en-US" smtClean="0">
                <a:latin typeface="Arial" charset="0"/>
              </a:rPr>
              <a:pPr/>
              <a:t>95</a:t>
            </a:fld>
            <a:endParaRPr lang="en-US" smtClean="0">
              <a:latin typeface="Arial" charset="0"/>
            </a:endParaRP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p:txBody>
          <a:bodyPr/>
          <a:lstStyle/>
          <a:p>
            <a:r>
              <a:rPr lang="en-US" dirty="0" smtClean="0"/>
              <a:t>VOIP Trunks</a:t>
            </a:r>
          </a:p>
        </p:txBody>
      </p:sp>
      <p:sp>
        <p:nvSpPr>
          <p:cNvPr id="95235" name="Content Placeholder 2"/>
          <p:cNvSpPr>
            <a:spLocks noGrp="1"/>
          </p:cNvSpPr>
          <p:nvPr>
            <p:ph idx="1"/>
          </p:nvPr>
        </p:nvSpPr>
        <p:spPr/>
        <p:txBody>
          <a:bodyPr/>
          <a:lstStyle/>
          <a:p>
            <a:pPr eaLnBrk="1" hangingPunct="1"/>
            <a:r>
              <a:rPr lang="en-US" dirty="0" smtClean="0"/>
              <a:t>Phone companies own the last mile</a:t>
            </a:r>
          </a:p>
          <a:p>
            <a:pPr eaLnBrk="1" hangingPunct="1"/>
            <a:r>
              <a:rPr lang="en-US" dirty="0" smtClean="0"/>
              <a:t>You won't get </a:t>
            </a:r>
            <a:r>
              <a:rPr lang="en-US" dirty="0" err="1" smtClean="0"/>
              <a:t>QoS</a:t>
            </a:r>
            <a:r>
              <a:rPr lang="en-US" dirty="0" smtClean="0"/>
              <a:t> unless you're willing to pay for a direct network connection to that TSP</a:t>
            </a:r>
          </a:p>
        </p:txBody>
      </p:sp>
      <p:sp>
        <p:nvSpPr>
          <p:cNvPr id="9523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9523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149B39CD-A598-44E5-8053-3057B64CB7D0}" type="slidenum">
              <a:rPr lang="en-US" smtClean="0">
                <a:latin typeface="Arial" charset="0"/>
              </a:rPr>
              <a:pPr/>
              <a:t>96</a:t>
            </a:fld>
            <a:endParaRPr lang="en-US" smtClean="0">
              <a:latin typeface="Arial" charset="0"/>
            </a:endParaRP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eaLnBrk="1" hangingPunct="1"/>
            <a:r>
              <a:rPr lang="en-US" dirty="0" smtClean="0"/>
              <a:t>Hosted PBX </a:t>
            </a:r>
          </a:p>
        </p:txBody>
      </p:sp>
      <p:sp>
        <p:nvSpPr>
          <p:cNvPr id="96259" name="Rectangle 3"/>
          <p:cNvSpPr>
            <a:spLocks noGrp="1" noChangeArrowheads="1"/>
          </p:cNvSpPr>
          <p:nvPr>
            <p:ph type="body" idx="1"/>
          </p:nvPr>
        </p:nvSpPr>
        <p:spPr/>
        <p:txBody>
          <a:bodyPr/>
          <a:lstStyle/>
          <a:p>
            <a:pPr eaLnBrk="1" hangingPunct="1"/>
            <a:r>
              <a:rPr lang="en-US" smtClean="0"/>
              <a:t>VOIP PBX services allow you to support only IP phones and not a softPBX at your premise</a:t>
            </a:r>
          </a:p>
          <a:p>
            <a:pPr eaLnBrk="1" hangingPunct="1"/>
            <a:r>
              <a:rPr lang="en-US" smtClean="0"/>
              <a:t>Phones communicate directly to the hosted PBX server at the provider's data center using a direct IP link or the Internet</a:t>
            </a:r>
          </a:p>
        </p:txBody>
      </p:sp>
      <p:sp>
        <p:nvSpPr>
          <p:cNvPr id="96260"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9626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A3AE1DDF-3A42-4C90-8CB8-DA29C80F61C4}" type="slidenum">
              <a:rPr lang="en-US" smtClean="0">
                <a:latin typeface="Arial" charset="0"/>
              </a:rPr>
              <a:pPr/>
              <a:t>97</a:t>
            </a:fld>
            <a:endParaRPr lang="en-US" smtClean="0">
              <a:latin typeface="Arial" charset="0"/>
            </a:endParaRP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574675" y="609600"/>
            <a:ext cx="8001000" cy="533400"/>
          </a:xfrm>
        </p:spPr>
        <p:txBody>
          <a:bodyPr/>
          <a:lstStyle/>
          <a:p>
            <a:pPr eaLnBrk="1" hangingPunct="1"/>
            <a:r>
              <a:rPr lang="en-US" dirty="0" smtClean="0"/>
              <a:t>Cable Providers</a:t>
            </a:r>
          </a:p>
        </p:txBody>
      </p:sp>
      <p:sp>
        <p:nvSpPr>
          <p:cNvPr id="97283" name="Rectangle 3"/>
          <p:cNvSpPr>
            <a:spLocks noGrp="1" noChangeArrowheads="1"/>
          </p:cNvSpPr>
          <p:nvPr>
            <p:ph type="body" idx="1"/>
          </p:nvPr>
        </p:nvSpPr>
        <p:spPr/>
        <p:txBody>
          <a:bodyPr/>
          <a:lstStyle/>
          <a:p>
            <a:pPr eaLnBrk="1" hangingPunct="1"/>
            <a:r>
              <a:rPr lang="en-US" smtClean="0"/>
              <a:t>Cable television operators like Adelphia and Comcast offer telephone service via VOIP</a:t>
            </a:r>
          </a:p>
          <a:p>
            <a:pPr eaLnBrk="1" hangingPunct="1"/>
            <a:r>
              <a:rPr lang="en-US" smtClean="0"/>
              <a:t>Obtaining dial-tone service from a cable operator is likely to get you quality of service that is on par with a phone company</a:t>
            </a:r>
          </a:p>
          <a:p>
            <a:pPr eaLnBrk="1" hangingPunct="1"/>
            <a:r>
              <a:rPr lang="en-US" smtClean="0"/>
              <a:t>Cable operators own last-mile infrastructure as ILECs do</a:t>
            </a:r>
          </a:p>
        </p:txBody>
      </p:sp>
      <p:sp>
        <p:nvSpPr>
          <p:cNvPr id="9728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9728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39236BEA-24CD-4A39-A384-647775801664}" type="slidenum">
              <a:rPr lang="en-US" smtClean="0">
                <a:latin typeface="Arial" charset="0"/>
              </a:rPr>
              <a:pPr/>
              <a:t>98</a:t>
            </a:fld>
            <a:endParaRPr lang="en-US" smtClean="0">
              <a:latin typeface="Arial" charset="0"/>
            </a:endParaRP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p:cNvSpPr>
            <a:spLocks noGrp="1"/>
          </p:cNvSpPr>
          <p:nvPr>
            <p:ph type="title"/>
          </p:nvPr>
        </p:nvSpPr>
        <p:spPr/>
        <p:txBody>
          <a:bodyPr/>
          <a:lstStyle/>
          <a:p>
            <a:r>
              <a:rPr lang="en-US" dirty="0" smtClean="0"/>
              <a:t>Cable Providers</a:t>
            </a:r>
          </a:p>
        </p:txBody>
      </p:sp>
      <p:sp>
        <p:nvSpPr>
          <p:cNvPr id="98307" name="Content Placeholder 2"/>
          <p:cNvSpPr>
            <a:spLocks noGrp="1"/>
          </p:cNvSpPr>
          <p:nvPr>
            <p:ph idx="1"/>
          </p:nvPr>
        </p:nvSpPr>
        <p:spPr/>
        <p:txBody>
          <a:bodyPr/>
          <a:lstStyle/>
          <a:p>
            <a:pPr eaLnBrk="1" hangingPunct="1"/>
            <a:r>
              <a:rPr lang="en-US" smtClean="0"/>
              <a:t>Cable's high bandwidth yield has the potential to carry many times more voice traffic than a VOIP trunk over a T1</a:t>
            </a:r>
          </a:p>
          <a:p>
            <a:pPr eaLnBrk="1" hangingPunct="1"/>
            <a:r>
              <a:rPr lang="en-US" smtClean="0"/>
              <a:t>Some cable operators are introducing fiber-optic cabling to the customer's demarc</a:t>
            </a:r>
          </a:p>
          <a:p>
            <a:pPr eaLnBrk="1" hangingPunct="1"/>
            <a:r>
              <a:rPr lang="en-US" smtClean="0"/>
              <a:t>This will result in even higher capacity offerings</a:t>
            </a:r>
          </a:p>
        </p:txBody>
      </p:sp>
      <p:sp>
        <p:nvSpPr>
          <p:cNvPr id="9830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 Kenneth M. Chipps Ph.D. www.chipps.com</a:t>
            </a:r>
          </a:p>
        </p:txBody>
      </p:sp>
      <p:sp>
        <p:nvSpPr>
          <p:cNvPr id="9830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9E77ADB0-7D63-4F79-AD7B-22BEA9121B2C}" type="slidenum">
              <a:rPr lang="en-US" smtClean="0">
                <a:latin typeface="Arial" charset="0"/>
              </a:rPr>
              <a:pPr/>
              <a:t>99</a:t>
            </a:fld>
            <a:endParaRPr lang="en-US" smtClean="0">
              <a:latin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hipps">
  <a:themeElements>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scoAcadem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iscoAcadem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iscoAcadem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iscoAcadem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iscoAcadem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iscoAcadem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iscoAcadem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iscoAcadem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iscoAcadem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iscoAcadem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iscoAcadem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iscoAcadem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Chipps</Template>
  <TotalTime>1895</TotalTime>
  <Words>5257</Words>
  <Application>Microsoft Office PowerPoint</Application>
  <PresentationFormat>On-screen Show (4:3)</PresentationFormat>
  <Paragraphs>554</Paragraphs>
  <Slides>102</Slides>
  <Notes>0</Notes>
  <HiddenSlides>0</HiddenSlides>
  <MMClips>0</MMClips>
  <ScaleCrop>false</ScaleCrop>
  <HeadingPairs>
    <vt:vector size="4" baseType="variant">
      <vt:variant>
        <vt:lpstr>Theme</vt:lpstr>
      </vt:variant>
      <vt:variant>
        <vt:i4>1</vt:i4>
      </vt:variant>
      <vt:variant>
        <vt:lpstr>Slide Titles</vt:lpstr>
      </vt:variant>
      <vt:variant>
        <vt:i4>102</vt:i4>
      </vt:variant>
    </vt:vector>
  </HeadingPairs>
  <TitlesOfParts>
    <vt:vector size="103" baseType="lpstr">
      <vt:lpstr>Chipps</vt:lpstr>
      <vt:lpstr>NETW-250 Network Design for VOIP Last Update 2012.09.26 1.0.0</vt:lpstr>
      <vt:lpstr>Design Elements</vt:lpstr>
      <vt:lpstr>QoS</vt:lpstr>
      <vt:lpstr>Power Backup</vt:lpstr>
      <vt:lpstr>Power Backup</vt:lpstr>
      <vt:lpstr>Security</vt:lpstr>
      <vt:lpstr>Analog Lines</vt:lpstr>
      <vt:lpstr>Network Infrastructure for VOIP </vt:lpstr>
      <vt:lpstr>Network Infrastructure for VOIP </vt:lpstr>
      <vt:lpstr>Legacy Trunks </vt:lpstr>
      <vt:lpstr>Private Analog Lines </vt:lpstr>
      <vt:lpstr>Leased Lines</vt:lpstr>
      <vt:lpstr>Dry Lines</vt:lpstr>
      <vt:lpstr>Dry Lines</vt:lpstr>
      <vt:lpstr>Dry Lines</vt:lpstr>
      <vt:lpstr>Private Digital Trunks </vt:lpstr>
      <vt:lpstr>Private Digital Trunks</vt:lpstr>
      <vt:lpstr>VOIP Trunks </vt:lpstr>
      <vt:lpstr>VOIP Trunks</vt:lpstr>
      <vt:lpstr>VOIP Trunks</vt:lpstr>
      <vt:lpstr>VOIP Trunks</vt:lpstr>
      <vt:lpstr>Effects of Load Management </vt:lpstr>
      <vt:lpstr>Effects of Load Management </vt:lpstr>
      <vt:lpstr>Squeezing More Out of Trunks</vt:lpstr>
      <vt:lpstr>Squeezing More Out of Trunks</vt:lpstr>
      <vt:lpstr>Traffic Diversion</vt:lpstr>
      <vt:lpstr>Traffic Diversion</vt:lpstr>
      <vt:lpstr>Load Splitting </vt:lpstr>
      <vt:lpstr>Multipath Jitter </vt:lpstr>
      <vt:lpstr>Multipath Jitter </vt:lpstr>
      <vt:lpstr>Multipath Jitter </vt:lpstr>
      <vt:lpstr>Multilink PPP </vt:lpstr>
      <vt:lpstr>Multilink PPP</vt:lpstr>
      <vt:lpstr>TCP/IP as a Transport for Voice</vt:lpstr>
      <vt:lpstr>Insecure UDP </vt:lpstr>
      <vt:lpstr>Insecure UDP</vt:lpstr>
      <vt:lpstr>VPN </vt:lpstr>
      <vt:lpstr>VPN</vt:lpstr>
      <vt:lpstr>VPN</vt:lpstr>
      <vt:lpstr>VPN</vt:lpstr>
      <vt:lpstr>VPN</vt:lpstr>
      <vt:lpstr>GRE Tunnels </vt:lpstr>
      <vt:lpstr>GRE Tunnels</vt:lpstr>
      <vt:lpstr>Prequalification </vt:lpstr>
      <vt:lpstr>Prequalification</vt:lpstr>
      <vt:lpstr>Remote Connections </vt:lpstr>
      <vt:lpstr>Remote Connections</vt:lpstr>
      <vt:lpstr>Remote Connections</vt:lpstr>
      <vt:lpstr>To VPN or Not to VPN</vt:lpstr>
      <vt:lpstr>WAN Design</vt:lpstr>
      <vt:lpstr>WAN Design</vt:lpstr>
      <vt:lpstr>Network Layouts</vt:lpstr>
      <vt:lpstr>Network Layouts</vt:lpstr>
      <vt:lpstr>Point-to-Point</vt:lpstr>
      <vt:lpstr>Hub and Spoke</vt:lpstr>
      <vt:lpstr>Partial Mesh</vt:lpstr>
      <vt:lpstr>Full Mesh</vt:lpstr>
      <vt:lpstr>Redundancy</vt:lpstr>
      <vt:lpstr>Layout and PBX Placement </vt:lpstr>
      <vt:lpstr>Layout and PBX Placement</vt:lpstr>
      <vt:lpstr>Locate to Save Money </vt:lpstr>
      <vt:lpstr>Locate to Save Money</vt:lpstr>
      <vt:lpstr>Locate to Save Money</vt:lpstr>
      <vt:lpstr>Locate for Capabilities</vt:lpstr>
      <vt:lpstr>Locate for Capabilities</vt:lpstr>
      <vt:lpstr>Locate for Capabilities</vt:lpstr>
      <vt:lpstr>Don’t Locate for Convenience </vt:lpstr>
      <vt:lpstr>Don’t Locate for Convenience</vt:lpstr>
      <vt:lpstr>Surviving Power Failures</vt:lpstr>
      <vt:lpstr>Surviving Power Failures</vt:lpstr>
      <vt:lpstr>UPS</vt:lpstr>
      <vt:lpstr>UPS</vt:lpstr>
      <vt:lpstr>Network Link Failures </vt:lpstr>
      <vt:lpstr>Network Link Failures </vt:lpstr>
      <vt:lpstr>PSTN Trunk Failures</vt:lpstr>
      <vt:lpstr>PSTN Trunk Failures</vt:lpstr>
      <vt:lpstr>PSTN Trunk Failures</vt:lpstr>
      <vt:lpstr>Remote Site Survivability</vt:lpstr>
      <vt:lpstr>Firewall Issues </vt:lpstr>
      <vt:lpstr>DMZ</vt:lpstr>
      <vt:lpstr>DMZ</vt:lpstr>
      <vt:lpstr>DMZ</vt:lpstr>
      <vt:lpstr>STUN</vt:lpstr>
      <vt:lpstr>STUN</vt:lpstr>
      <vt:lpstr>Codec Selection </vt:lpstr>
      <vt:lpstr>Codec Selection</vt:lpstr>
      <vt:lpstr>Trunks</vt:lpstr>
      <vt:lpstr>Dial-Tone Trunks </vt:lpstr>
      <vt:lpstr>POTS and Centrex Trunks </vt:lpstr>
      <vt:lpstr>T1 PRI Trunks </vt:lpstr>
      <vt:lpstr>T1 PRI Trunks</vt:lpstr>
      <vt:lpstr>ISDN BRI trunks </vt:lpstr>
      <vt:lpstr>VOIP Trunks </vt:lpstr>
      <vt:lpstr>VOIP Trunks</vt:lpstr>
      <vt:lpstr>VOIP Trunks</vt:lpstr>
      <vt:lpstr>VOIP Trunks</vt:lpstr>
      <vt:lpstr>Hosted PBX </vt:lpstr>
      <vt:lpstr>Cable Providers</vt:lpstr>
      <vt:lpstr>Cable Providers</vt:lpstr>
      <vt:lpstr>How Many Trunks</vt:lpstr>
      <vt:lpstr>How Many Trunks</vt:lpstr>
      <vt:lpstr>Channelized or Split-Use T1s </vt:lpstr>
    </vt:vector>
  </TitlesOfParts>
  <Company>Devry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Design for VOIP</dc:title>
  <dc:creator>Kenneth M. Chipps Ph.D.</dc:creator>
  <cp:lastModifiedBy>Kenneth M. Chipps Ph.D.</cp:lastModifiedBy>
  <cp:revision>60</cp:revision>
  <dcterms:created xsi:type="dcterms:W3CDTF">2007-08-10T20:15:12Z</dcterms:created>
  <dcterms:modified xsi:type="dcterms:W3CDTF">2013-03-09T02:33:05Z</dcterms:modified>
</cp:coreProperties>
</file>