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1"/>
  </p:notesMasterIdLst>
  <p:sldIdLst>
    <p:sldId id="278" r:id="rId2"/>
    <p:sldId id="324" r:id="rId3"/>
    <p:sldId id="325" r:id="rId4"/>
    <p:sldId id="348" r:id="rId5"/>
    <p:sldId id="303" r:id="rId6"/>
    <p:sldId id="326" r:id="rId7"/>
    <p:sldId id="338" r:id="rId8"/>
    <p:sldId id="350" r:id="rId9"/>
    <p:sldId id="334" r:id="rId10"/>
    <p:sldId id="335" r:id="rId11"/>
    <p:sldId id="402" r:id="rId12"/>
    <p:sldId id="339" r:id="rId13"/>
    <p:sldId id="328" r:id="rId14"/>
    <p:sldId id="393" r:id="rId15"/>
    <p:sldId id="394" r:id="rId16"/>
    <p:sldId id="395" r:id="rId17"/>
    <p:sldId id="396" r:id="rId18"/>
    <p:sldId id="397" r:id="rId19"/>
    <p:sldId id="398" r:id="rId20"/>
    <p:sldId id="399" r:id="rId21"/>
    <p:sldId id="400" r:id="rId22"/>
    <p:sldId id="401" r:id="rId23"/>
    <p:sldId id="329" r:id="rId24"/>
    <p:sldId id="332" r:id="rId25"/>
    <p:sldId id="333" r:id="rId26"/>
    <p:sldId id="336" r:id="rId27"/>
    <p:sldId id="356" r:id="rId28"/>
    <p:sldId id="357" r:id="rId29"/>
    <p:sldId id="359" r:id="rId30"/>
    <p:sldId id="358" r:id="rId31"/>
    <p:sldId id="360" r:id="rId32"/>
    <p:sldId id="361" r:id="rId33"/>
    <p:sldId id="364" r:id="rId34"/>
    <p:sldId id="365" r:id="rId35"/>
    <p:sldId id="366" r:id="rId36"/>
    <p:sldId id="367" r:id="rId37"/>
    <p:sldId id="390" r:id="rId38"/>
    <p:sldId id="331" r:id="rId39"/>
    <p:sldId id="340" r:id="rId40"/>
    <p:sldId id="341" r:id="rId41"/>
    <p:sldId id="342" r:id="rId42"/>
    <p:sldId id="343" r:id="rId43"/>
    <p:sldId id="344" r:id="rId44"/>
    <p:sldId id="345" r:id="rId45"/>
    <p:sldId id="346" r:id="rId46"/>
    <p:sldId id="362" r:id="rId47"/>
    <p:sldId id="391" r:id="rId48"/>
    <p:sldId id="363" r:id="rId49"/>
    <p:sldId id="368" r:id="rId50"/>
    <p:sldId id="369" r:id="rId51"/>
    <p:sldId id="370" r:id="rId52"/>
    <p:sldId id="371" r:id="rId53"/>
    <p:sldId id="387" r:id="rId54"/>
    <p:sldId id="386" r:id="rId55"/>
    <p:sldId id="372" r:id="rId56"/>
    <p:sldId id="373" r:id="rId57"/>
    <p:sldId id="374" r:id="rId58"/>
    <p:sldId id="377" r:id="rId59"/>
    <p:sldId id="378" r:id="rId60"/>
    <p:sldId id="379" r:id="rId61"/>
    <p:sldId id="380" r:id="rId62"/>
    <p:sldId id="381" r:id="rId63"/>
    <p:sldId id="376" r:id="rId64"/>
    <p:sldId id="384" r:id="rId65"/>
    <p:sldId id="385" r:id="rId66"/>
    <p:sldId id="383" r:id="rId67"/>
    <p:sldId id="388" r:id="rId68"/>
    <p:sldId id="389" r:id="rId69"/>
    <p:sldId id="392" r:id="rId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p:cViewPr varScale="1">
        <p:scale>
          <a:sx n="59" d="100"/>
          <a:sy n="59" d="100"/>
        </p:scale>
        <p:origin x="7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812075-F37B-4048-9DB9-4FB51AC420A9}" type="datetimeFigureOut">
              <a:rPr lang="en-US"/>
              <a:pPr>
                <a:defRPr/>
              </a:pPr>
              <a:t>2/12/2014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1FB3B2D-3366-4FDB-8AE8-9383A2E0C984}" type="slidenum">
              <a:rPr lang="en-US"/>
              <a:pPr>
                <a:defRPr/>
              </a:pPr>
              <a:t>‹#›</a:t>
            </a:fld>
            <a:endParaRPr lang="en-US" dirty="0"/>
          </a:p>
        </p:txBody>
      </p:sp>
    </p:spTree>
    <p:extLst>
      <p:ext uri="{BB962C8B-B14F-4D97-AF65-F5344CB8AC3E}">
        <p14:creationId xmlns:p14="http://schemas.microsoft.com/office/powerpoint/2010/main" val="3290789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FB3B2D-3366-4FDB-8AE8-9383A2E0C984}" type="slidenum">
              <a:rPr lang="en-US" smtClean="0"/>
              <a:pPr>
                <a:defRPr/>
              </a:pPr>
              <a:t>52</a:t>
            </a:fld>
            <a:endParaRPr lang="en-US" dirty="0"/>
          </a:p>
        </p:txBody>
      </p:sp>
    </p:spTree>
    <p:extLst>
      <p:ext uri="{BB962C8B-B14F-4D97-AF65-F5344CB8AC3E}">
        <p14:creationId xmlns:p14="http://schemas.microsoft.com/office/powerpoint/2010/main" val="960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32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590800" y="6245225"/>
            <a:ext cx="3962400" cy="476250"/>
          </a:xfrm>
        </p:spPr>
        <p:txBody>
          <a:bodyPr/>
          <a:lstStyle>
            <a:lvl1pPr>
              <a:defRPr sz="1400"/>
            </a:lvl1pPr>
          </a:lstStyle>
          <a:p>
            <a:pPr>
              <a:defRPr/>
            </a:pPr>
            <a:r>
              <a:rPr lang="en-US" smtClean="0"/>
              <a:t>Copyright 2013-2014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246FD53B-2D97-4BD4-AD12-45D6FF249349}" type="slidenum">
              <a:rPr lang="en-US"/>
              <a:pPr>
                <a:defRPr/>
              </a:pPr>
              <a:t>‹#›</a:t>
            </a:fld>
            <a:endParaRPr lang="en-US" dirty="0"/>
          </a:p>
        </p:txBody>
      </p:sp>
    </p:spTree>
    <p:extLst>
      <p:ext uri="{BB962C8B-B14F-4D97-AF65-F5344CB8AC3E}">
        <p14:creationId xmlns:p14="http://schemas.microsoft.com/office/powerpoint/2010/main" val="379314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EB17C1-8391-4DFF-85CF-92FCFB329B67}" type="slidenum">
              <a:rPr lang="en-US"/>
              <a:pPr>
                <a:defRPr/>
              </a:pPr>
              <a:t>‹#›</a:t>
            </a:fld>
            <a:endParaRPr lang="en-US" dirty="0"/>
          </a:p>
        </p:txBody>
      </p:sp>
    </p:spTree>
    <p:extLst>
      <p:ext uri="{BB962C8B-B14F-4D97-AF65-F5344CB8AC3E}">
        <p14:creationId xmlns:p14="http://schemas.microsoft.com/office/powerpoint/2010/main" val="924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A7B3A9-1BAC-40E8-B946-664820D97C7F}" type="slidenum">
              <a:rPr lang="en-US"/>
              <a:pPr>
                <a:defRPr/>
              </a:pPr>
              <a:t>‹#›</a:t>
            </a:fld>
            <a:endParaRPr lang="en-US" dirty="0"/>
          </a:p>
        </p:txBody>
      </p:sp>
    </p:spTree>
    <p:extLst>
      <p:ext uri="{BB962C8B-B14F-4D97-AF65-F5344CB8AC3E}">
        <p14:creationId xmlns:p14="http://schemas.microsoft.com/office/powerpoint/2010/main" val="4231816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503AC6-7B4C-4C6F-9CB8-47E3EDD854FC}" type="slidenum">
              <a:rPr lang="en-US"/>
              <a:pPr>
                <a:defRPr/>
              </a:pPr>
              <a:t>‹#›</a:t>
            </a:fld>
            <a:endParaRPr lang="en-US" dirty="0"/>
          </a:p>
        </p:txBody>
      </p:sp>
    </p:spTree>
    <p:extLst>
      <p:ext uri="{BB962C8B-B14F-4D97-AF65-F5344CB8AC3E}">
        <p14:creationId xmlns:p14="http://schemas.microsoft.com/office/powerpoint/2010/main" val="133429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smtClean="0"/>
              <a:t>Copyright 2013-2014 Kenneth M. Chipps Ph.D. www.chipps.com</a:t>
            </a:r>
            <a:endParaRPr lang="en-US" dirty="0"/>
          </a:p>
        </p:txBody>
      </p:sp>
      <p:sp>
        <p:nvSpPr>
          <p:cNvPr id="6" name="Rectangle 6"/>
          <p:cNvSpPr>
            <a:spLocks noGrp="1" noChangeArrowheads="1"/>
          </p:cNvSpPr>
          <p:nvPr>
            <p:ph type="sldNum" sz="quarter" idx="12"/>
          </p:nvPr>
        </p:nvSpPr>
        <p:spPr>
          <a:xfrm>
            <a:off x="6553200" y="6248400"/>
            <a:ext cx="2133600" cy="476250"/>
          </a:xfrm>
        </p:spPr>
        <p:txBody>
          <a:bodyPr/>
          <a:lstStyle>
            <a:lvl1pPr>
              <a:defRPr sz="1000"/>
            </a:lvl1pPr>
          </a:lstStyle>
          <a:p>
            <a:pPr>
              <a:defRPr/>
            </a:pPr>
            <a:fld id="{6F994591-B0CA-48DC-90DE-C030EDACC2BF}" type="slidenum">
              <a:rPr lang="en-US"/>
              <a:pPr>
                <a:defRPr/>
              </a:pPr>
              <a:t>‹#›</a:t>
            </a:fld>
            <a:endParaRPr lang="en-US" dirty="0"/>
          </a:p>
        </p:txBody>
      </p:sp>
    </p:spTree>
    <p:extLst>
      <p:ext uri="{BB962C8B-B14F-4D97-AF65-F5344CB8AC3E}">
        <p14:creationId xmlns:p14="http://schemas.microsoft.com/office/powerpoint/2010/main" val="309759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3577368-267E-441F-BE40-DFB0284AC72D}" type="slidenum">
              <a:rPr lang="en-US"/>
              <a:pPr>
                <a:defRPr/>
              </a:pPr>
              <a:t>‹#›</a:t>
            </a:fld>
            <a:endParaRPr lang="en-US" dirty="0"/>
          </a:p>
        </p:txBody>
      </p:sp>
    </p:spTree>
    <p:extLst>
      <p:ext uri="{BB962C8B-B14F-4D97-AF65-F5344CB8AC3E}">
        <p14:creationId xmlns:p14="http://schemas.microsoft.com/office/powerpoint/2010/main" val="408868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F993B20-CBDE-407A-8074-04EE5E3500D1}" type="slidenum">
              <a:rPr lang="en-US"/>
              <a:pPr>
                <a:defRPr/>
              </a:pPr>
              <a:t>‹#›</a:t>
            </a:fld>
            <a:endParaRPr lang="en-US" dirty="0"/>
          </a:p>
        </p:txBody>
      </p:sp>
    </p:spTree>
    <p:extLst>
      <p:ext uri="{BB962C8B-B14F-4D97-AF65-F5344CB8AC3E}">
        <p14:creationId xmlns:p14="http://schemas.microsoft.com/office/powerpoint/2010/main" val="3340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792A4A-539A-4329-809C-30D84AAD6294}" type="slidenum">
              <a:rPr lang="en-US"/>
              <a:pPr>
                <a:defRPr/>
              </a:pPr>
              <a:t>‹#›</a:t>
            </a:fld>
            <a:endParaRPr lang="en-US" dirty="0"/>
          </a:p>
        </p:txBody>
      </p:sp>
    </p:spTree>
    <p:extLst>
      <p:ext uri="{BB962C8B-B14F-4D97-AF65-F5344CB8AC3E}">
        <p14:creationId xmlns:p14="http://schemas.microsoft.com/office/powerpoint/2010/main" val="334642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C6313AB-9B57-46D8-A90B-97E02FE94B3A}" type="slidenum">
              <a:rPr lang="en-US"/>
              <a:pPr>
                <a:defRPr/>
              </a:pPr>
              <a:t>‹#›</a:t>
            </a:fld>
            <a:endParaRPr lang="en-US" dirty="0"/>
          </a:p>
        </p:txBody>
      </p:sp>
    </p:spTree>
    <p:extLst>
      <p:ext uri="{BB962C8B-B14F-4D97-AF65-F5344CB8AC3E}">
        <p14:creationId xmlns:p14="http://schemas.microsoft.com/office/powerpoint/2010/main" val="396587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B72FD5-529C-4235-AB91-9437CA0C2199}" type="slidenum">
              <a:rPr lang="en-US"/>
              <a:pPr>
                <a:defRPr/>
              </a:pPr>
              <a:t>‹#›</a:t>
            </a:fld>
            <a:endParaRPr lang="en-US" dirty="0"/>
          </a:p>
        </p:txBody>
      </p:sp>
    </p:spTree>
    <p:extLst>
      <p:ext uri="{BB962C8B-B14F-4D97-AF65-F5344CB8AC3E}">
        <p14:creationId xmlns:p14="http://schemas.microsoft.com/office/powerpoint/2010/main" val="376440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348EE2-1242-4B07-A696-DB2E6614AFD3}" type="slidenum">
              <a:rPr lang="en-US"/>
              <a:pPr>
                <a:defRPr/>
              </a:pPr>
              <a:t>‹#›</a:t>
            </a:fld>
            <a:endParaRPr lang="en-US" dirty="0"/>
          </a:p>
        </p:txBody>
      </p:sp>
    </p:spTree>
    <p:extLst>
      <p:ext uri="{BB962C8B-B14F-4D97-AF65-F5344CB8AC3E}">
        <p14:creationId xmlns:p14="http://schemas.microsoft.com/office/powerpoint/2010/main" val="16865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BABE33F-D905-47F3-8901-9069CD4C6060}" type="slidenum">
              <a:rPr lang="en-US"/>
              <a:pPr>
                <a:defRPr/>
              </a:pPr>
              <a:t>‹#›</a:t>
            </a:fld>
            <a:endParaRPr lang="en-US" dirty="0"/>
          </a:p>
        </p:txBody>
      </p:sp>
    </p:spTree>
    <p:extLst>
      <p:ext uri="{BB962C8B-B14F-4D97-AF65-F5344CB8AC3E}">
        <p14:creationId xmlns:p14="http://schemas.microsoft.com/office/powerpoint/2010/main" val="7388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310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r>
              <a:rPr lang="en-US" smtClean="0"/>
              <a:t>Copyright 2013-2014 Kenneth M. Chipps Ph.D. www.chipps.com</a:t>
            </a:r>
            <a:endParaRPr lang="en-US" dirty="0"/>
          </a:p>
        </p:txBody>
      </p:sp>
      <p:sp>
        <p:nvSpPr>
          <p:cNvPr id="1310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A4A559D-576B-4704-A66F-3F44A72439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mtClean="0">
                <a:latin typeface="Arial" charset="0"/>
              </a:rPr>
              <a:t>Copyright 2013-2014 Kenneth M. Chipps Ph.D. www.chipps.com</a:t>
            </a:r>
            <a:endParaRPr lang="en-US" dirty="0" smtClean="0">
              <a:latin typeface="Arial" charset="0"/>
            </a:endParaRPr>
          </a:p>
        </p:txBody>
      </p:sp>
      <p:sp>
        <p:nvSpPr>
          <p:cNvPr id="4099"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n-US" altLang="en-US" sz="3200" dirty="0"/>
          </a:p>
        </p:txBody>
      </p:sp>
      <p:sp>
        <p:nvSpPr>
          <p:cNvPr id="4100" name="Rectangle 3"/>
          <p:cNvSpPr>
            <a:spLocks noGrp="1" noChangeArrowheads="1"/>
          </p:cNvSpPr>
          <p:nvPr>
            <p:ph type="ctrTitle"/>
          </p:nvPr>
        </p:nvSpPr>
        <p:spPr/>
        <p:txBody>
          <a:bodyPr/>
          <a:lstStyle/>
          <a:p>
            <a:pPr eaLnBrk="1" hangingPunct="1"/>
            <a:r>
              <a:rPr lang="en-US" altLang="en-US" dirty="0" smtClean="0"/>
              <a:t>NETW-250</a:t>
            </a:r>
            <a:br>
              <a:rPr lang="en-US" altLang="en-US" dirty="0" smtClean="0"/>
            </a:br>
            <a:r>
              <a:rPr lang="en-US" altLang="en-US" dirty="0" smtClean="0"/>
              <a:t>Cisco Voice Solutions</a:t>
            </a:r>
            <a:br>
              <a:rPr lang="en-US" altLang="en-US" dirty="0" smtClean="0"/>
            </a:br>
            <a:r>
              <a:rPr lang="en-US" sz="2400" dirty="0" smtClean="0"/>
              <a:t>Last Update </a:t>
            </a:r>
            <a:r>
              <a:rPr lang="en-US" sz="2400" dirty="0" smtClean="0"/>
              <a:t>2014.02.12</a:t>
            </a:r>
            <a:r>
              <a:rPr lang="en-US" sz="2400" dirty="0" smtClean="0"/>
              <a:t/>
            </a:r>
            <a:br>
              <a:rPr lang="en-US" sz="2400" dirty="0" smtClean="0"/>
            </a:br>
            <a:r>
              <a:rPr lang="en-US" sz="2400" dirty="0" smtClean="0"/>
              <a:t>1.1.1</a:t>
            </a:r>
            <a:endParaRPr lang="en-US" sz="2400" dirty="0" smtClean="0"/>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4E750FE-A2BF-4FAE-8C43-652A7A4157B6}" type="slidenum">
              <a:rPr lang="en-US" smtClean="0">
                <a:latin typeface="Arial" charset="0"/>
              </a:rPr>
              <a:pPr/>
              <a:t>1</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CME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10</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06" t="23667" r="26875" b="14891"/>
          <a:stretch/>
        </p:blipFill>
        <p:spPr bwMode="auto">
          <a:xfrm>
            <a:off x="1465480" y="1600199"/>
            <a:ext cx="6154520" cy="451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478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Cisco Business Edition</a:t>
            </a:r>
            <a:endParaRPr lang="en-US" dirty="0"/>
          </a:p>
        </p:txBody>
      </p:sp>
      <p:sp>
        <p:nvSpPr>
          <p:cNvPr id="3" name="Content Placeholder 2"/>
          <p:cNvSpPr>
            <a:spLocks noGrp="1"/>
          </p:cNvSpPr>
          <p:nvPr>
            <p:ph idx="1"/>
          </p:nvPr>
        </p:nvSpPr>
        <p:spPr/>
        <p:txBody>
          <a:bodyPr/>
          <a:lstStyle/>
          <a:p>
            <a:r>
              <a:rPr lang="en-US" dirty="0" smtClean="0"/>
              <a:t>The Cisco Business</a:t>
            </a:r>
            <a:r>
              <a:rPr lang="en-US" baseline="0" dirty="0" smtClean="0"/>
              <a:t> Edition 300 and 6000 fails in between the Express version the full size CUCM</a:t>
            </a:r>
          </a:p>
          <a:p>
            <a:r>
              <a:rPr lang="en-US" baseline="0" dirty="0" smtClean="0"/>
              <a:t>For example Cisco Business Edition 600 supports up to 1,000 users across 50 sites</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11</a:t>
            </a:fld>
            <a:endParaRPr lang="en-US" dirty="0"/>
          </a:p>
        </p:txBody>
      </p:sp>
    </p:spTree>
    <p:extLst>
      <p:ext uri="{BB962C8B-B14F-4D97-AF65-F5344CB8AC3E}">
        <p14:creationId xmlns:p14="http://schemas.microsoft.com/office/powerpoint/2010/main" val="205635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CUCM</a:t>
            </a:r>
            <a:endParaRPr lang="en-US" dirty="0"/>
          </a:p>
        </p:txBody>
      </p:sp>
      <p:sp>
        <p:nvSpPr>
          <p:cNvPr id="3" name="Content Placeholder 2"/>
          <p:cNvSpPr>
            <a:spLocks noGrp="1"/>
          </p:cNvSpPr>
          <p:nvPr>
            <p:ph idx="1"/>
          </p:nvPr>
        </p:nvSpPr>
        <p:spPr/>
        <p:txBody>
          <a:bodyPr/>
          <a:lstStyle/>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dirty="0" smtClean="0"/>
              <a:t>CUCM - </a:t>
            </a:r>
            <a:r>
              <a:rPr lang="en-US" sz="3200" baseline="0" dirty="0" smtClean="0">
                <a:solidFill>
                  <a:schemeClr val="tx1"/>
                </a:solidFill>
                <a:effectLst/>
                <a:latin typeface="+mn-lt"/>
                <a:ea typeface="+mn-ea"/>
                <a:cs typeface="+mn-cs"/>
              </a:rPr>
              <a:t>Cisco Unified Communications Manager is the enterprise level solution from Cisco</a:t>
            </a:r>
          </a:p>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sz="3200" baseline="0" dirty="0" smtClean="0">
                <a:solidFill>
                  <a:schemeClr val="tx1"/>
                </a:solidFill>
                <a:effectLst/>
                <a:latin typeface="+mn-lt"/>
                <a:ea typeface="+mn-ea"/>
                <a:cs typeface="+mn-cs"/>
              </a:rPr>
              <a:t>When the organization size becomes </a:t>
            </a:r>
            <a:r>
              <a:rPr lang="en-US" sz="3200" baseline="0" dirty="0" smtClean="0">
                <a:solidFill>
                  <a:schemeClr val="tx1"/>
                </a:solidFill>
                <a:effectLst/>
                <a:latin typeface="+mn-lt"/>
                <a:ea typeface="+mn-ea"/>
                <a:cs typeface="+mn-cs"/>
              </a:rPr>
              <a:t>too </a:t>
            </a:r>
            <a:r>
              <a:rPr lang="en-US" sz="3200" baseline="0" dirty="0" smtClean="0">
                <a:solidFill>
                  <a:schemeClr val="tx1"/>
                </a:solidFill>
                <a:effectLst/>
                <a:latin typeface="+mn-lt"/>
                <a:ea typeface="+mn-ea"/>
                <a:cs typeface="+mn-cs"/>
              </a:rPr>
              <a:t>large for one of the other two, migration to CUCM is required</a:t>
            </a:r>
          </a:p>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sz="3200" baseline="0" dirty="0" smtClean="0">
                <a:solidFill>
                  <a:schemeClr val="tx1"/>
                </a:solidFill>
                <a:effectLst/>
                <a:latin typeface="+mn-lt"/>
                <a:ea typeface="+mn-ea"/>
                <a:cs typeface="+mn-cs"/>
              </a:rPr>
              <a:t>It scales up to 80,000 users</a:t>
            </a:r>
            <a:endParaRPr lang="en-US" sz="3200" dirty="0" smtClean="0">
              <a:effectLst/>
            </a:endParaRP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12</a:t>
            </a:fld>
            <a:endParaRPr lang="en-US" dirty="0"/>
          </a:p>
        </p:txBody>
      </p:sp>
    </p:spTree>
    <p:extLst>
      <p:ext uri="{BB962C8B-B14F-4D97-AF65-F5344CB8AC3E}">
        <p14:creationId xmlns:p14="http://schemas.microsoft.com/office/powerpoint/2010/main" val="2995958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Unity Express</a:t>
            </a:r>
            <a:endParaRPr lang="en-US" dirty="0"/>
          </a:p>
        </p:txBody>
      </p:sp>
      <p:sp>
        <p:nvSpPr>
          <p:cNvPr id="3" name="Content Placeholder 2"/>
          <p:cNvSpPr>
            <a:spLocks noGrp="1"/>
          </p:cNvSpPr>
          <p:nvPr>
            <p:ph idx="1"/>
          </p:nvPr>
        </p:nvSpPr>
        <p:spPr/>
        <p:txBody>
          <a:bodyPr/>
          <a:lstStyle/>
          <a:p>
            <a:r>
              <a:rPr lang="en-US" dirty="0" smtClean="0"/>
              <a:t>For some bizarre reason known only to Cisco voicemail is not included on either the low end CME or even</a:t>
            </a:r>
            <a:r>
              <a:rPr lang="en-US" baseline="0" dirty="0" smtClean="0"/>
              <a:t> the high end CUCM</a:t>
            </a:r>
            <a:endParaRPr lang="en-US" dirty="0" smtClean="0"/>
          </a:p>
          <a:p>
            <a:r>
              <a:rPr lang="en-US" dirty="0" smtClean="0"/>
              <a:t>Cisco Unity Express is an add-on t</a:t>
            </a:r>
            <a:r>
              <a:rPr lang="en-US" baseline="0" dirty="0" smtClean="0"/>
              <a:t>hat adds voicemail and automated attendant </a:t>
            </a:r>
            <a:r>
              <a:rPr lang="en-US" baseline="0" dirty="0" smtClean="0"/>
              <a:t>capabilities</a:t>
            </a:r>
            <a:endParaRPr lang="en-US" baseline="0" dirty="0" smtClean="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13</a:t>
            </a:fld>
            <a:endParaRPr lang="en-US" dirty="0"/>
          </a:p>
        </p:txBody>
      </p:sp>
    </p:spTree>
    <p:extLst>
      <p:ext uri="{BB962C8B-B14F-4D97-AF65-F5344CB8AC3E}">
        <p14:creationId xmlns:p14="http://schemas.microsoft.com/office/powerpoint/2010/main" val="1733632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Unity Connection</a:t>
            </a:r>
            <a:endParaRPr lang="en-US" dirty="0"/>
          </a:p>
        </p:txBody>
      </p:sp>
      <p:sp>
        <p:nvSpPr>
          <p:cNvPr id="3" name="Content Placeholder 2"/>
          <p:cNvSpPr>
            <a:spLocks noGrp="1"/>
          </p:cNvSpPr>
          <p:nvPr>
            <p:ph idx="1"/>
          </p:nvPr>
        </p:nvSpPr>
        <p:spPr/>
        <p:txBody>
          <a:bodyPr/>
          <a:lstStyle/>
          <a:p>
            <a:r>
              <a:rPr lang="en-US" dirty="0" smtClean="0"/>
              <a:t>Here is what Cisco says about</a:t>
            </a:r>
            <a:r>
              <a:rPr lang="en-US" baseline="0" dirty="0" smtClean="0"/>
              <a:t> the Cisco Unity Connection add-on</a:t>
            </a:r>
          </a:p>
          <a:p>
            <a:pPr lvl="1"/>
            <a:r>
              <a:rPr lang="en-US" dirty="0" smtClean="0"/>
              <a:t>Enhance Voice Messaging and Collaboration</a:t>
            </a:r>
          </a:p>
          <a:p>
            <a:pPr lvl="2"/>
            <a:r>
              <a:rPr lang="en-US" dirty="0" smtClean="0"/>
              <a:t>Access Voicemail Anytime, Anywhere</a:t>
            </a:r>
          </a:p>
          <a:p>
            <a:pPr lvl="3"/>
            <a:r>
              <a:rPr lang="en-US" dirty="0" smtClean="0"/>
              <a:t>Access your Cisco Unity Connection voice messages the way you prefer – whether from an IP phone, mobile phone, web browser, email client, or a desktop client like Cisco Jabber</a:t>
            </a:r>
          </a:p>
          <a:p>
            <a:pPr lvl="3"/>
            <a:r>
              <a:rPr lang="en-US" dirty="0" smtClean="0"/>
              <a:t>You can also use Cisco </a:t>
            </a:r>
            <a:r>
              <a:rPr lang="en-US" dirty="0" err="1" smtClean="0"/>
              <a:t>SpeechView</a:t>
            </a:r>
            <a:r>
              <a:rPr lang="en-US" dirty="0" smtClean="0"/>
              <a:t> to have your voice messages transcribed and delivered to your email inbox</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14</a:t>
            </a:fld>
            <a:endParaRPr lang="en-US" dirty="0"/>
          </a:p>
        </p:txBody>
      </p:sp>
    </p:spTree>
    <p:extLst>
      <p:ext uri="{BB962C8B-B14F-4D97-AF65-F5344CB8AC3E}">
        <p14:creationId xmlns:p14="http://schemas.microsoft.com/office/powerpoint/2010/main" val="40643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Unity Connection</a:t>
            </a:r>
          </a:p>
        </p:txBody>
      </p:sp>
      <p:sp>
        <p:nvSpPr>
          <p:cNvPr id="3" name="Content Placeholder 2"/>
          <p:cNvSpPr>
            <a:spLocks noGrp="1"/>
          </p:cNvSpPr>
          <p:nvPr>
            <p:ph idx="1"/>
          </p:nvPr>
        </p:nvSpPr>
        <p:spPr/>
        <p:txBody>
          <a:bodyPr/>
          <a:lstStyle/>
          <a:p>
            <a:pPr lvl="2"/>
            <a:r>
              <a:rPr lang="en-US" dirty="0" smtClean="0"/>
              <a:t>Accelerate Collaboration</a:t>
            </a:r>
          </a:p>
          <a:p>
            <a:pPr lvl="3"/>
            <a:r>
              <a:rPr lang="en-US" dirty="0" smtClean="0"/>
              <a:t>Respond quickly to colleagues and partners by using speech-activated tools</a:t>
            </a:r>
          </a:p>
          <a:p>
            <a:pPr lvl="3"/>
            <a:r>
              <a:rPr lang="en-US" dirty="0" smtClean="0"/>
              <a:t>Easily prioritize and manage messages, access meetings on your calendar, and connect to colleagues by simply saying their names</a:t>
            </a:r>
          </a:p>
          <a:p>
            <a:pPr lvl="2"/>
            <a:r>
              <a:rPr lang="en-US" dirty="0" smtClean="0"/>
              <a:t>Reduce TCO</a:t>
            </a:r>
          </a:p>
          <a:p>
            <a:pPr lvl="3"/>
            <a:r>
              <a:rPr lang="en-US" dirty="0" smtClean="0"/>
              <a:t>Simplify your deployment efforts with the Cisco Unity Connection solution on a Linux appliance</a:t>
            </a:r>
          </a:p>
          <a:p>
            <a:pPr lvl="3"/>
            <a:r>
              <a:rPr lang="en-US" dirty="0" smtClean="0"/>
              <a:t>Enjoy the flexibility to deliver unified messaging, integrated messaging, or simply voicemail</a:t>
            </a:r>
          </a:p>
          <a:p>
            <a:pPr lvl="3"/>
            <a:r>
              <a:rPr lang="en-US" dirty="0" smtClean="0"/>
              <a:t>Cisco Unity Connection works in a variety of messaging environments using standard protocols</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15</a:t>
            </a:fld>
            <a:endParaRPr lang="en-US" dirty="0"/>
          </a:p>
        </p:txBody>
      </p:sp>
    </p:spTree>
    <p:extLst>
      <p:ext uri="{BB962C8B-B14F-4D97-AF65-F5344CB8AC3E}">
        <p14:creationId xmlns:p14="http://schemas.microsoft.com/office/powerpoint/2010/main" val="48557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Unity Connection</a:t>
            </a:r>
          </a:p>
        </p:txBody>
      </p:sp>
      <p:sp>
        <p:nvSpPr>
          <p:cNvPr id="3" name="Content Placeholder 2"/>
          <p:cNvSpPr>
            <a:spLocks noGrp="1"/>
          </p:cNvSpPr>
          <p:nvPr>
            <p:ph idx="1"/>
          </p:nvPr>
        </p:nvSpPr>
        <p:spPr/>
        <p:txBody>
          <a:bodyPr/>
          <a:lstStyle/>
          <a:p>
            <a:pPr lvl="2"/>
            <a:r>
              <a:rPr lang="en-US" dirty="0" smtClean="0"/>
              <a:t>Deploy a Reliable Solution</a:t>
            </a:r>
          </a:p>
          <a:p>
            <a:pPr lvl="3"/>
            <a:r>
              <a:rPr lang="en-US" dirty="0" smtClean="0"/>
              <a:t>With years of successful deployments, Cisco Unity Connection is a tested, reliable solution</a:t>
            </a:r>
          </a:p>
          <a:p>
            <a:pPr lvl="3"/>
            <a:r>
              <a:rPr lang="en-US" dirty="0" smtClean="0"/>
              <a:t>Take advantage of redundancy and voicemail survivability to make sure you never miss a voicemail</a:t>
            </a:r>
          </a:p>
          <a:p>
            <a:pPr lvl="2"/>
            <a:r>
              <a:rPr lang="en-US" dirty="0" smtClean="0"/>
              <a:t>Secure Your Messages</a:t>
            </a:r>
          </a:p>
          <a:p>
            <a:pPr lvl="3"/>
            <a:r>
              <a:rPr lang="en-US" dirty="0" smtClean="0"/>
              <a:t>Security is a concern for most organizations, and mandatory for others</a:t>
            </a:r>
          </a:p>
          <a:p>
            <a:pPr lvl="3"/>
            <a:r>
              <a:rPr lang="en-US" dirty="0" smtClean="0"/>
              <a:t>Cisco Unity Connection keeps your messages highly secure so they cannot be played by someone outside your organization</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16</a:t>
            </a:fld>
            <a:endParaRPr lang="en-US" dirty="0"/>
          </a:p>
        </p:txBody>
      </p:sp>
    </p:spTree>
    <p:extLst>
      <p:ext uri="{BB962C8B-B14F-4D97-AF65-F5344CB8AC3E}">
        <p14:creationId xmlns:p14="http://schemas.microsoft.com/office/powerpoint/2010/main" val="83744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a:t>
            </a:r>
            <a:r>
              <a:rPr lang="en-US" baseline="0" dirty="0" smtClean="0"/>
              <a:t> Unified Presence</a:t>
            </a:r>
            <a:endParaRPr lang="en-US" dirty="0"/>
          </a:p>
        </p:txBody>
      </p:sp>
      <p:sp>
        <p:nvSpPr>
          <p:cNvPr id="3" name="Content Placeholder 2"/>
          <p:cNvSpPr>
            <a:spLocks noGrp="1"/>
          </p:cNvSpPr>
          <p:nvPr>
            <p:ph idx="1"/>
          </p:nvPr>
        </p:nvSpPr>
        <p:spPr/>
        <p:txBody>
          <a:bodyPr/>
          <a:lstStyle/>
          <a:p>
            <a:r>
              <a:rPr lang="en-US" dirty="0" smtClean="0"/>
              <a:t>As Cioara and Valentine</a:t>
            </a:r>
            <a:r>
              <a:rPr lang="en-US" baseline="0" dirty="0" smtClean="0"/>
              <a:t> explain </a:t>
            </a:r>
            <a:r>
              <a:rPr lang="en-US" dirty="0" smtClean="0"/>
              <a:t>Cisco Unified Presence promotes an awareness of the VOIP and data networks</a:t>
            </a:r>
          </a:p>
          <a:p>
            <a:r>
              <a:rPr lang="en-US" dirty="0" smtClean="0"/>
              <a:t>Many folks commonly use Instant Messenger (IM) clients to communicate</a:t>
            </a:r>
          </a:p>
          <a:p>
            <a:r>
              <a:rPr lang="en-US" dirty="0" smtClean="0"/>
              <a:t>In these applications, you are able to see the status of a user, gauging whether they are available, busy, or offline before you begin to chat with them</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17</a:t>
            </a:fld>
            <a:endParaRPr lang="en-US" dirty="0"/>
          </a:p>
        </p:txBody>
      </p:sp>
    </p:spTree>
    <p:extLst>
      <p:ext uri="{BB962C8B-B14F-4D97-AF65-F5344CB8AC3E}">
        <p14:creationId xmlns:p14="http://schemas.microsoft.com/office/powerpoint/2010/main" val="1067139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Unified Presence</a:t>
            </a:r>
          </a:p>
        </p:txBody>
      </p:sp>
      <p:sp>
        <p:nvSpPr>
          <p:cNvPr id="3" name="Content Placeholder 2"/>
          <p:cNvSpPr>
            <a:spLocks noGrp="1"/>
          </p:cNvSpPr>
          <p:nvPr>
            <p:ph idx="1"/>
          </p:nvPr>
        </p:nvSpPr>
        <p:spPr/>
        <p:txBody>
          <a:bodyPr/>
          <a:lstStyle/>
          <a:p>
            <a:r>
              <a:rPr lang="en-US" dirty="0" smtClean="0"/>
              <a:t>Cisco Unified Presence stretches this capability to the voice network, allowing you to see the status of a user (are they on the phone, off the phone, not available, and so on) before you pick up the phone to dial</a:t>
            </a:r>
          </a:p>
          <a:p>
            <a:r>
              <a:rPr lang="en-US" dirty="0" smtClean="0"/>
              <a:t>In addition to this core functionality, Cisco Unified Presence adds the following capabilities to your voice network</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18</a:t>
            </a:fld>
            <a:endParaRPr lang="en-US" dirty="0"/>
          </a:p>
        </p:txBody>
      </p:sp>
    </p:spTree>
    <p:extLst>
      <p:ext uri="{BB962C8B-B14F-4D97-AF65-F5344CB8AC3E}">
        <p14:creationId xmlns:p14="http://schemas.microsoft.com/office/powerpoint/2010/main" val="3617045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Unified Presence</a:t>
            </a:r>
          </a:p>
        </p:txBody>
      </p:sp>
      <p:sp>
        <p:nvSpPr>
          <p:cNvPr id="3" name="Content Placeholder 2"/>
          <p:cNvSpPr>
            <a:spLocks noGrp="1"/>
          </p:cNvSpPr>
          <p:nvPr>
            <p:ph idx="1"/>
          </p:nvPr>
        </p:nvSpPr>
        <p:spPr/>
        <p:txBody>
          <a:bodyPr/>
          <a:lstStyle/>
          <a:p>
            <a:pPr lvl="1"/>
            <a:r>
              <a:rPr lang="en-US" dirty="0" smtClean="0"/>
              <a:t>Enterprise instant messaging</a:t>
            </a:r>
          </a:p>
          <a:p>
            <a:pPr lvl="2"/>
            <a:r>
              <a:rPr lang="en-US" dirty="0" smtClean="0"/>
              <a:t>Unified Presence incorporates the Jabber Extensible Communication Platform (XCP), which is an industry standard method of communicating between different IM clients</a:t>
            </a:r>
          </a:p>
          <a:p>
            <a:pPr lvl="1"/>
            <a:r>
              <a:rPr lang="en-US" dirty="0" smtClean="0"/>
              <a:t>Message compliance</a:t>
            </a:r>
          </a:p>
          <a:p>
            <a:pPr lvl="2"/>
            <a:r>
              <a:rPr lang="en-US" dirty="0" smtClean="0"/>
              <a:t>Many industries require strict compliance guidelines on instant messenger communication</a:t>
            </a:r>
          </a:p>
          <a:p>
            <a:pPr lvl="2"/>
            <a:r>
              <a:rPr lang="en-US" dirty="0" smtClean="0"/>
              <a:t>Cisco Presence supports logging functionality for all types of IM communication</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19</a:t>
            </a:fld>
            <a:endParaRPr lang="en-US" dirty="0"/>
          </a:p>
        </p:txBody>
      </p:sp>
    </p:spTree>
    <p:extLst>
      <p:ext uri="{BB962C8B-B14F-4D97-AF65-F5344CB8AC3E}">
        <p14:creationId xmlns:p14="http://schemas.microsoft.com/office/powerpoint/2010/main" val="69343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a:t>
            </a:r>
            <a:r>
              <a:rPr lang="en-US" baseline="0" dirty="0" smtClean="0"/>
              <a:t> Voice Solutions</a:t>
            </a:r>
            <a:endParaRPr lang="en-US" dirty="0"/>
          </a:p>
        </p:txBody>
      </p:sp>
      <p:sp>
        <p:nvSpPr>
          <p:cNvPr id="3" name="Content Placeholder 2"/>
          <p:cNvSpPr>
            <a:spLocks noGrp="1"/>
          </p:cNvSpPr>
          <p:nvPr>
            <p:ph idx="1"/>
          </p:nvPr>
        </p:nvSpPr>
        <p:spPr/>
        <p:txBody>
          <a:bodyPr/>
          <a:lstStyle/>
          <a:p>
            <a:r>
              <a:rPr lang="en-US" dirty="0" smtClean="0"/>
              <a:t>Cisco’s approach to carrying voice traffic naturally</a:t>
            </a:r>
            <a:r>
              <a:rPr lang="en-US" baseline="0" dirty="0" smtClean="0"/>
              <a:t> reflects their background in designing solutions for data traffic</a:t>
            </a:r>
          </a:p>
          <a:p>
            <a:r>
              <a:rPr lang="en-US" baseline="0" dirty="0" smtClean="0"/>
              <a:t>They eschew the PSTN as best they can for a VOIP only solution</a:t>
            </a:r>
          </a:p>
          <a:p>
            <a:r>
              <a:rPr lang="en-US" baseline="0" dirty="0" smtClean="0"/>
              <a:t>For marketing purposes they call this combination of data, voice, and video traveling over the same network Unified Communications</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a:t>
            </a:fld>
            <a:endParaRPr lang="en-US" dirty="0"/>
          </a:p>
        </p:txBody>
      </p:sp>
    </p:spTree>
    <p:extLst>
      <p:ext uri="{BB962C8B-B14F-4D97-AF65-F5344CB8AC3E}">
        <p14:creationId xmlns:p14="http://schemas.microsoft.com/office/powerpoint/2010/main" val="233521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Unified Presence</a:t>
            </a:r>
          </a:p>
        </p:txBody>
      </p:sp>
      <p:sp>
        <p:nvSpPr>
          <p:cNvPr id="3" name="Content Placeholder 2"/>
          <p:cNvSpPr>
            <a:spLocks noGrp="1"/>
          </p:cNvSpPr>
          <p:nvPr>
            <p:ph idx="1"/>
          </p:nvPr>
        </p:nvSpPr>
        <p:spPr/>
        <p:txBody>
          <a:bodyPr/>
          <a:lstStyle/>
          <a:p>
            <a:pPr lvl="1"/>
            <a:r>
              <a:rPr lang="en-US" dirty="0" smtClean="0"/>
              <a:t>lnterdomain federation</a:t>
            </a:r>
          </a:p>
          <a:p>
            <a:pPr lvl="2"/>
            <a:r>
              <a:rPr lang="en-US" dirty="0" smtClean="0"/>
              <a:t>Unfortunately, this feature has nothing to do with Star Trek; however, it has everything to do with connectivity</a:t>
            </a:r>
          </a:p>
          <a:p>
            <a:pPr lvl="2"/>
            <a:r>
              <a:rPr lang="en-US" dirty="0" smtClean="0"/>
              <a:t>Using Interdomain federation connections from Unified Presence, you can connect your organization to other domains, such as Google Talk or Web Ex Connect, thus giving you worldwide reach</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20</a:t>
            </a:fld>
            <a:endParaRPr lang="en-US" dirty="0"/>
          </a:p>
        </p:txBody>
      </p:sp>
    </p:spTree>
    <p:extLst>
      <p:ext uri="{BB962C8B-B14F-4D97-AF65-F5344CB8AC3E}">
        <p14:creationId xmlns:p14="http://schemas.microsoft.com/office/powerpoint/2010/main" val="1902883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Unified Presence</a:t>
            </a:r>
          </a:p>
        </p:txBody>
      </p:sp>
      <p:sp>
        <p:nvSpPr>
          <p:cNvPr id="3" name="Content Placeholder 2"/>
          <p:cNvSpPr>
            <a:spLocks noGrp="1"/>
          </p:cNvSpPr>
          <p:nvPr>
            <p:ph idx="1"/>
          </p:nvPr>
        </p:nvSpPr>
        <p:spPr/>
        <p:txBody>
          <a:bodyPr/>
          <a:lstStyle/>
          <a:p>
            <a:pPr lvl="1"/>
            <a:r>
              <a:rPr lang="en-US" dirty="0" smtClean="0"/>
              <a:t>Jabber XCP extensibility</a:t>
            </a:r>
          </a:p>
          <a:p>
            <a:pPr lvl="2"/>
            <a:r>
              <a:rPr lang="en-US" dirty="0" smtClean="0"/>
              <a:t>XCP allows you to extend Unified Presence into virtually any area of the data or voice network</a:t>
            </a:r>
          </a:p>
          <a:p>
            <a:pPr lvl="2"/>
            <a:r>
              <a:rPr lang="en-US" dirty="0" smtClean="0"/>
              <a:t>XCP can allow features such as peer-to-peer file sharing, application sharing, video-conference systems, and so on</a:t>
            </a:r>
          </a:p>
          <a:p>
            <a:pPr lvl="2"/>
            <a:r>
              <a:rPr lang="en-US" dirty="0" smtClean="0"/>
              <a:t>XCP integrates with nearly any infrastructure</a:t>
            </a:r>
          </a:p>
          <a:p>
            <a:pPr lvl="1"/>
            <a:r>
              <a:rPr lang="en-US" dirty="0" smtClean="0"/>
              <a:t>Secure messaging</a:t>
            </a:r>
          </a:p>
          <a:p>
            <a:pPr lvl="2"/>
            <a:r>
              <a:rPr lang="en-US" dirty="0" smtClean="0"/>
              <a:t>Applications integrating into Unified Presence</a:t>
            </a:r>
            <a:r>
              <a:rPr lang="en-US" baseline="0" dirty="0" smtClean="0"/>
              <a:t> can use IPSec or TLS standards to encrypt and secure all communications</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21</a:t>
            </a:fld>
            <a:endParaRPr lang="en-US" dirty="0"/>
          </a:p>
        </p:txBody>
      </p:sp>
    </p:spTree>
    <p:extLst>
      <p:ext uri="{BB962C8B-B14F-4D97-AF65-F5344CB8AC3E}">
        <p14:creationId xmlns:p14="http://schemas.microsoft.com/office/powerpoint/2010/main" val="2416388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Creating a VOIP Solution</a:t>
            </a:r>
            <a:endParaRPr lang="en-US" dirty="0"/>
          </a:p>
        </p:txBody>
      </p:sp>
      <p:sp>
        <p:nvSpPr>
          <p:cNvPr id="3" name="Content Placeholder 2"/>
          <p:cNvSpPr>
            <a:spLocks noGrp="1"/>
          </p:cNvSpPr>
          <p:nvPr>
            <p:ph idx="1"/>
          </p:nvPr>
        </p:nvSpPr>
        <p:spPr/>
        <p:txBody>
          <a:bodyPr/>
          <a:lstStyle/>
          <a:p>
            <a:r>
              <a:rPr lang="en-US" dirty="0" smtClean="0"/>
              <a:t>We will focus here on CME as it shows very clearly the type of hardware and</a:t>
            </a:r>
            <a:r>
              <a:rPr lang="en-US" baseline="0" dirty="0" smtClean="0"/>
              <a:t> the configuration required to make one of these call manager solutions from Cisco work</a:t>
            </a:r>
          </a:p>
          <a:p>
            <a:r>
              <a:rPr lang="en-US" baseline="0" dirty="0" smtClean="0"/>
              <a:t>First the hardware required</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22</a:t>
            </a:fld>
            <a:endParaRPr lang="en-US" dirty="0"/>
          </a:p>
        </p:txBody>
      </p:sp>
    </p:spTree>
    <p:extLst>
      <p:ext uri="{BB962C8B-B14F-4D97-AF65-F5344CB8AC3E}">
        <p14:creationId xmlns:p14="http://schemas.microsoft.com/office/powerpoint/2010/main" val="208502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 Routers</a:t>
            </a:r>
            <a:endParaRPr lang="en-US" dirty="0"/>
          </a:p>
        </p:txBody>
      </p:sp>
      <p:sp>
        <p:nvSpPr>
          <p:cNvPr id="3" name="Content Placeholder 2"/>
          <p:cNvSpPr>
            <a:spLocks noGrp="1"/>
          </p:cNvSpPr>
          <p:nvPr>
            <p:ph idx="1"/>
          </p:nvPr>
        </p:nvSpPr>
        <p:spPr/>
        <p:txBody>
          <a:bodyPr/>
          <a:lstStyle/>
          <a:p>
            <a:pPr lvl="0"/>
            <a:r>
              <a:rPr lang="en-US" dirty="0" smtClean="0"/>
              <a:t>CME runs on the ISR line of routers such as the 1800, 2800, 2900, 3800, and 3900 series routers</a:t>
            </a:r>
          </a:p>
          <a:p>
            <a:r>
              <a:rPr lang="en-US" dirty="0" smtClean="0"/>
              <a:t>When using CME the number of</a:t>
            </a:r>
            <a:r>
              <a:rPr lang="en-US" baseline="0" dirty="0" smtClean="0"/>
              <a:t> users determines which router will be needed</a:t>
            </a:r>
          </a:p>
          <a:p>
            <a:r>
              <a:rPr lang="en-US" dirty="0" smtClean="0"/>
              <a:t>Here is a table</a:t>
            </a:r>
            <a:r>
              <a:rPr lang="en-US" baseline="0" dirty="0" smtClean="0"/>
              <a:t> from Cisco showing the limits by router</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23</a:t>
            </a:fld>
            <a:endParaRPr lang="en-US" dirty="0"/>
          </a:p>
        </p:txBody>
      </p:sp>
    </p:spTree>
    <p:extLst>
      <p:ext uri="{BB962C8B-B14F-4D97-AF65-F5344CB8AC3E}">
        <p14:creationId xmlns:p14="http://schemas.microsoft.com/office/powerpoint/2010/main" val="2953595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 Routers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24</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68" t="22413" r="26719" b="20220"/>
          <a:stretch/>
        </p:blipFill>
        <p:spPr bwMode="auto">
          <a:xfrm>
            <a:off x="609600" y="1619244"/>
            <a:ext cx="7984312" cy="4322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591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a:t>
            </a:r>
            <a:r>
              <a:rPr lang="en-US" baseline="0" dirty="0" smtClean="0"/>
              <a:t> </a:t>
            </a:r>
            <a:r>
              <a:rPr lang="en-US" dirty="0" smtClean="0"/>
              <a:t>Phones Supported</a:t>
            </a:r>
            <a:endParaRPr lang="en-US" dirty="0"/>
          </a:p>
        </p:txBody>
      </p:sp>
      <p:sp>
        <p:nvSpPr>
          <p:cNvPr id="3" name="Content Placeholder 2"/>
          <p:cNvSpPr>
            <a:spLocks noGrp="1"/>
          </p:cNvSpPr>
          <p:nvPr>
            <p:ph idx="1"/>
          </p:nvPr>
        </p:nvSpPr>
        <p:spPr/>
        <p:txBody>
          <a:bodyPr/>
          <a:lstStyle/>
          <a:p>
            <a:r>
              <a:rPr lang="en-US" dirty="0" smtClean="0"/>
              <a:t>The endpoints are what you use to communicate over this VOIP connection</a:t>
            </a:r>
          </a:p>
          <a:p>
            <a:r>
              <a:rPr lang="en-US" dirty="0" smtClean="0"/>
              <a:t>Typically this will be a hard phone</a:t>
            </a:r>
          </a:p>
          <a:p>
            <a:r>
              <a:rPr lang="en-US" dirty="0" smtClean="0"/>
              <a:t>Cisco IP Phones are divided</a:t>
            </a:r>
            <a:r>
              <a:rPr lang="en-US" baseline="0" dirty="0" smtClean="0"/>
              <a:t> into four types based on the functions they support</a:t>
            </a:r>
          </a:p>
          <a:p>
            <a:r>
              <a:rPr lang="en-US" baseline="0" dirty="0" smtClean="0"/>
              <a:t>This table from Cisco shows these types</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25</a:t>
            </a:fld>
            <a:endParaRPr lang="en-US" dirty="0"/>
          </a:p>
        </p:txBody>
      </p:sp>
    </p:spTree>
    <p:extLst>
      <p:ext uri="{BB962C8B-B14F-4D97-AF65-F5344CB8AC3E}">
        <p14:creationId xmlns:p14="http://schemas.microsoft.com/office/powerpoint/2010/main" val="584532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 Phones Supported</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26</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26" t="33072" r="6250" b="7993"/>
          <a:stretch/>
        </p:blipFill>
        <p:spPr bwMode="auto">
          <a:xfrm>
            <a:off x="457200" y="1600200"/>
            <a:ext cx="8205869" cy="318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944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 Phone</a:t>
            </a:r>
            <a:endParaRPr lang="en-US" dirty="0"/>
          </a:p>
        </p:txBody>
      </p:sp>
      <p:sp>
        <p:nvSpPr>
          <p:cNvPr id="3" name="Content Placeholder 2"/>
          <p:cNvSpPr>
            <a:spLocks noGrp="1"/>
          </p:cNvSpPr>
          <p:nvPr>
            <p:ph idx="1"/>
          </p:nvPr>
        </p:nvSpPr>
        <p:spPr/>
        <p:txBody>
          <a:bodyPr/>
          <a:lstStyle/>
          <a:p>
            <a:r>
              <a:rPr lang="en-US" dirty="0" smtClean="0"/>
              <a:t>Let’s look at a typical</a:t>
            </a:r>
            <a:r>
              <a:rPr lang="en-US" baseline="0" dirty="0" smtClean="0"/>
              <a:t> Cisco IP phone</a:t>
            </a:r>
          </a:p>
          <a:p>
            <a:r>
              <a:rPr lang="en-US" baseline="0" dirty="0" smtClean="0"/>
              <a:t>First the front</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27</a:t>
            </a:fld>
            <a:endParaRPr lang="en-US" dirty="0"/>
          </a:p>
        </p:txBody>
      </p:sp>
    </p:spTree>
    <p:extLst>
      <p:ext uri="{BB962C8B-B14F-4D97-AF65-F5344CB8AC3E}">
        <p14:creationId xmlns:p14="http://schemas.microsoft.com/office/powerpoint/2010/main" val="2262172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 Phone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28</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88" t="25235" r="39531" b="33386"/>
          <a:stretch/>
        </p:blipFill>
        <p:spPr bwMode="auto">
          <a:xfrm>
            <a:off x="1455305" y="1600200"/>
            <a:ext cx="616469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523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 Phone</a:t>
            </a:r>
            <a:endParaRPr lang="en-US" dirty="0"/>
          </a:p>
        </p:txBody>
      </p:sp>
      <p:sp>
        <p:nvSpPr>
          <p:cNvPr id="3" name="Content Placeholder 2"/>
          <p:cNvSpPr>
            <a:spLocks noGrp="1"/>
          </p:cNvSpPr>
          <p:nvPr>
            <p:ph idx="1"/>
          </p:nvPr>
        </p:nvSpPr>
        <p:spPr/>
        <p:txBody>
          <a:bodyPr/>
          <a:lstStyle/>
          <a:p>
            <a:r>
              <a:rPr lang="en-US" dirty="0" smtClean="0"/>
              <a:t>And the back</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29</a:t>
            </a:fld>
            <a:endParaRPr lang="en-US" dirty="0"/>
          </a:p>
        </p:txBody>
      </p:sp>
    </p:spTree>
    <p:extLst>
      <p:ext uri="{BB962C8B-B14F-4D97-AF65-F5344CB8AC3E}">
        <p14:creationId xmlns:p14="http://schemas.microsoft.com/office/powerpoint/2010/main" val="2247767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Voice Solutions</a:t>
            </a:r>
            <a:endParaRPr lang="en-US" dirty="0"/>
          </a:p>
        </p:txBody>
      </p:sp>
      <p:sp>
        <p:nvSpPr>
          <p:cNvPr id="3" name="Content Placeholder 2"/>
          <p:cNvSpPr>
            <a:spLocks noGrp="1"/>
          </p:cNvSpPr>
          <p:nvPr>
            <p:ph idx="1"/>
          </p:nvPr>
        </p:nvSpPr>
        <p:spPr/>
        <p:txBody>
          <a:bodyPr/>
          <a:lstStyle/>
          <a:p>
            <a:r>
              <a:rPr lang="en-US" dirty="0" smtClean="0"/>
              <a:t>Cisco offers three solutions to manage</a:t>
            </a:r>
            <a:r>
              <a:rPr lang="en-US" baseline="0" dirty="0" smtClean="0"/>
              <a:t> </a:t>
            </a:r>
            <a:r>
              <a:rPr lang="en-US" dirty="0" smtClean="0"/>
              <a:t>carrying voice over a data network</a:t>
            </a:r>
            <a:r>
              <a:rPr lang="en-US" baseline="0" dirty="0" smtClean="0"/>
              <a:t> </a:t>
            </a:r>
            <a:r>
              <a:rPr lang="en-US" dirty="0" smtClean="0"/>
              <a:t>based on the</a:t>
            </a:r>
            <a:r>
              <a:rPr lang="en-US" baseline="0" dirty="0" smtClean="0"/>
              <a:t> size of the organization</a:t>
            </a:r>
          </a:p>
          <a:p>
            <a:r>
              <a:rPr lang="en-US" baseline="0" dirty="0" smtClean="0"/>
              <a:t>From small to large</a:t>
            </a:r>
          </a:p>
          <a:p>
            <a:pPr lvl="1"/>
            <a:r>
              <a:rPr lang="en-US" dirty="0" smtClean="0"/>
              <a:t>Cisco</a:t>
            </a:r>
            <a:r>
              <a:rPr lang="en-US" baseline="0" dirty="0" smtClean="0"/>
              <a:t> Unified Communications Manager Express</a:t>
            </a:r>
          </a:p>
          <a:p>
            <a:pPr lvl="1"/>
            <a:r>
              <a:rPr lang="en-US" baseline="0" dirty="0" smtClean="0"/>
              <a:t>Cisco Business Edition</a:t>
            </a:r>
          </a:p>
          <a:p>
            <a:pPr lvl="1"/>
            <a:r>
              <a:rPr lang="en-US" baseline="0" dirty="0" smtClean="0"/>
              <a:t>Cisco Unified Communications Manager</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a:t>
            </a:fld>
            <a:endParaRPr lang="en-US" dirty="0"/>
          </a:p>
        </p:txBody>
      </p:sp>
    </p:spTree>
    <p:extLst>
      <p:ext uri="{BB962C8B-B14F-4D97-AF65-F5344CB8AC3E}">
        <p14:creationId xmlns:p14="http://schemas.microsoft.com/office/powerpoint/2010/main" val="3997006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 Phone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30</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19" t="19906" r="48125" b="7367"/>
          <a:stretch/>
        </p:blipFill>
        <p:spPr bwMode="auto">
          <a:xfrm>
            <a:off x="2885344" y="1600199"/>
            <a:ext cx="3439256" cy="45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86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 Phone</a:t>
            </a:r>
            <a:endParaRPr lang="en-US" dirty="0"/>
          </a:p>
        </p:txBody>
      </p:sp>
      <p:sp>
        <p:nvSpPr>
          <p:cNvPr id="3" name="Content Placeholder 2"/>
          <p:cNvSpPr>
            <a:spLocks noGrp="1"/>
          </p:cNvSpPr>
          <p:nvPr>
            <p:ph idx="1"/>
          </p:nvPr>
        </p:nvSpPr>
        <p:spPr/>
        <p:txBody>
          <a:bodyPr/>
          <a:lstStyle/>
          <a:p>
            <a:r>
              <a:rPr lang="en-US" dirty="0" smtClean="0"/>
              <a:t>Here is what the ports do</a:t>
            </a:r>
          </a:p>
          <a:p>
            <a:pPr lvl="1"/>
            <a:r>
              <a:rPr lang="en-US" dirty="0" smtClean="0"/>
              <a:t>RS232</a:t>
            </a:r>
          </a:p>
          <a:p>
            <a:pPr lvl="2"/>
            <a:r>
              <a:rPr lang="en-US" dirty="0" smtClean="0"/>
              <a:t>This port connects to an expansion</a:t>
            </a:r>
            <a:r>
              <a:rPr lang="en-US" baseline="0" dirty="0" smtClean="0"/>
              <a:t> module if needed</a:t>
            </a:r>
            <a:endParaRPr lang="en-US" dirty="0" smtClean="0"/>
          </a:p>
          <a:p>
            <a:pPr lvl="1"/>
            <a:r>
              <a:rPr lang="en-US" dirty="0" smtClean="0"/>
              <a:t>10/100 SW</a:t>
            </a:r>
          </a:p>
          <a:p>
            <a:pPr lvl="2"/>
            <a:r>
              <a:rPr lang="en-US" dirty="0" smtClean="0"/>
              <a:t>This port connects the IP phone to the network</a:t>
            </a:r>
          </a:p>
          <a:p>
            <a:pPr lvl="1"/>
            <a:r>
              <a:rPr lang="en-US" dirty="0" smtClean="0"/>
              <a:t>10/100 PC</a:t>
            </a:r>
          </a:p>
          <a:p>
            <a:pPr lvl="2"/>
            <a:r>
              <a:rPr lang="en-US" dirty="0" smtClean="0"/>
              <a:t>This allows another device with a NIC to be attached to the network without running an additional</a:t>
            </a:r>
            <a:r>
              <a:rPr lang="en-US" baseline="0" dirty="0" smtClean="0"/>
              <a:t> cable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31</a:t>
            </a:fld>
            <a:endParaRPr lang="en-US" dirty="0"/>
          </a:p>
        </p:txBody>
      </p:sp>
    </p:spTree>
    <p:extLst>
      <p:ext uri="{BB962C8B-B14F-4D97-AF65-F5344CB8AC3E}">
        <p14:creationId xmlns:p14="http://schemas.microsoft.com/office/powerpoint/2010/main" val="3963933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 Phone</a:t>
            </a:r>
            <a:endParaRPr lang="en-US" dirty="0"/>
          </a:p>
        </p:txBody>
      </p:sp>
      <p:sp>
        <p:nvSpPr>
          <p:cNvPr id="3" name="Content Placeholder 2"/>
          <p:cNvSpPr>
            <a:spLocks noGrp="1"/>
          </p:cNvSpPr>
          <p:nvPr>
            <p:ph idx="1"/>
          </p:nvPr>
        </p:nvSpPr>
        <p:spPr/>
        <p:txBody>
          <a:bodyPr/>
          <a:lstStyle/>
          <a:p>
            <a:r>
              <a:rPr lang="en-US" dirty="0" smtClean="0"/>
              <a:t>Cisco IP Phones have a small switch built into the unit, thus</a:t>
            </a:r>
            <a:r>
              <a:rPr lang="en-US" baseline="0" dirty="0" smtClean="0"/>
              <a:t> the two RJ-45 ports</a:t>
            </a:r>
          </a:p>
          <a:p>
            <a:r>
              <a:rPr lang="en-US" baseline="0" dirty="0" smtClean="0"/>
              <a:t>This allows it to handle traffic for two VLANs at the same time</a:t>
            </a:r>
            <a:endParaRPr lang="en-US" dirty="0" smtClean="0"/>
          </a:p>
          <a:p>
            <a:r>
              <a:rPr lang="en-US" dirty="0" smtClean="0"/>
              <a:t>Electrical power to the phone can</a:t>
            </a:r>
            <a:r>
              <a:rPr lang="en-US" baseline="0" dirty="0" smtClean="0"/>
              <a:t> be provided by POE or a power brick plugged into an outlet</a:t>
            </a:r>
          </a:p>
          <a:p>
            <a:r>
              <a:rPr lang="en-US" baseline="0" dirty="0" smtClean="0"/>
              <a:t>POE is by far the best way</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32</a:t>
            </a:fld>
            <a:endParaRPr lang="en-US" dirty="0"/>
          </a:p>
        </p:txBody>
      </p:sp>
    </p:spTree>
    <p:extLst>
      <p:ext uri="{BB962C8B-B14F-4D97-AF65-F5344CB8AC3E}">
        <p14:creationId xmlns:p14="http://schemas.microsoft.com/office/powerpoint/2010/main" val="378749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 Phone</a:t>
            </a:r>
            <a:endParaRPr lang="en-US" dirty="0"/>
          </a:p>
        </p:txBody>
      </p:sp>
      <p:sp>
        <p:nvSpPr>
          <p:cNvPr id="3" name="Content Placeholder 2"/>
          <p:cNvSpPr>
            <a:spLocks noGrp="1"/>
          </p:cNvSpPr>
          <p:nvPr>
            <p:ph idx="1"/>
          </p:nvPr>
        </p:nvSpPr>
        <p:spPr/>
        <p:txBody>
          <a:bodyPr/>
          <a:lstStyle/>
          <a:p>
            <a:r>
              <a:rPr lang="en-US" dirty="0" smtClean="0"/>
              <a:t>When power</a:t>
            </a:r>
            <a:r>
              <a:rPr lang="en-US" baseline="0" dirty="0" smtClean="0"/>
              <a:t> is applied the phone boots up</a:t>
            </a:r>
          </a:p>
          <a:p>
            <a:r>
              <a:rPr lang="en-US" baseline="0" dirty="0" smtClean="0"/>
              <a:t>Let’s see what it does at this point</a:t>
            </a:r>
            <a:endParaRPr lang="en-US" dirty="0" smtClean="0"/>
          </a:p>
          <a:p>
            <a:pPr lvl="1"/>
            <a:r>
              <a:rPr lang="en-US" dirty="0" smtClean="0"/>
              <a:t>The phone is connected to a switch port</a:t>
            </a:r>
          </a:p>
          <a:p>
            <a:pPr lvl="1"/>
            <a:r>
              <a:rPr lang="en-US" dirty="0" smtClean="0"/>
              <a:t>If the IP phone and switch support POE, the IP phone receives power through POE</a:t>
            </a:r>
          </a:p>
          <a:p>
            <a:pPr lvl="1"/>
            <a:r>
              <a:rPr lang="en-US" dirty="0" smtClean="0"/>
              <a:t>As the phone powers on, the switch delivers the voice VLAN information to the IP phone using CDP as the delivery mechanism</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33</a:t>
            </a:fld>
            <a:endParaRPr lang="en-US" dirty="0"/>
          </a:p>
        </p:txBody>
      </p:sp>
    </p:spTree>
    <p:extLst>
      <p:ext uri="{BB962C8B-B14F-4D97-AF65-F5344CB8AC3E}">
        <p14:creationId xmlns:p14="http://schemas.microsoft.com/office/powerpoint/2010/main" val="509331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IP Phone</a:t>
            </a:r>
          </a:p>
        </p:txBody>
      </p:sp>
      <p:sp>
        <p:nvSpPr>
          <p:cNvPr id="3" name="Content Placeholder 2"/>
          <p:cNvSpPr>
            <a:spLocks noGrp="1"/>
          </p:cNvSpPr>
          <p:nvPr>
            <p:ph idx="1"/>
          </p:nvPr>
        </p:nvSpPr>
        <p:spPr/>
        <p:txBody>
          <a:bodyPr/>
          <a:lstStyle/>
          <a:p>
            <a:pPr lvl="1"/>
            <a:r>
              <a:rPr lang="en-US" dirty="0" smtClean="0"/>
              <a:t>The phone sends a DHCP request asking for an IP address on its voice VLAN</a:t>
            </a:r>
          </a:p>
          <a:p>
            <a:pPr lvl="1"/>
            <a:r>
              <a:rPr lang="en-US" dirty="0" smtClean="0"/>
              <a:t>The DHCP server responds with an IP address offer</a:t>
            </a:r>
          </a:p>
          <a:p>
            <a:pPr lvl="1"/>
            <a:r>
              <a:rPr lang="en-US" dirty="0" smtClean="0"/>
              <a:t>When the phone accepts the offer, it receives all the DHCP options that go along with the DHCP request</a:t>
            </a:r>
          </a:p>
          <a:p>
            <a:pPr lvl="1"/>
            <a:r>
              <a:rPr lang="en-US" dirty="0" smtClean="0"/>
              <a:t>DHCP options include items such as default gateway, DNS server information, domain name information, and so on</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34</a:t>
            </a:fld>
            <a:endParaRPr lang="en-US" dirty="0"/>
          </a:p>
        </p:txBody>
      </p:sp>
    </p:spTree>
    <p:extLst>
      <p:ext uri="{BB962C8B-B14F-4D97-AF65-F5344CB8AC3E}">
        <p14:creationId xmlns:p14="http://schemas.microsoft.com/office/powerpoint/2010/main" val="3737346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IP Phone</a:t>
            </a:r>
          </a:p>
        </p:txBody>
      </p:sp>
      <p:sp>
        <p:nvSpPr>
          <p:cNvPr id="3" name="Content Placeholder 2"/>
          <p:cNvSpPr>
            <a:spLocks noGrp="1"/>
          </p:cNvSpPr>
          <p:nvPr>
            <p:ph idx="1"/>
          </p:nvPr>
        </p:nvSpPr>
        <p:spPr/>
        <p:txBody>
          <a:bodyPr/>
          <a:lstStyle/>
          <a:p>
            <a:pPr lvl="1"/>
            <a:r>
              <a:rPr lang="en-US" dirty="0" smtClean="0"/>
              <a:t>In the case of Cisco IP phones, a unique DHCP option is included, known as option 150</a:t>
            </a:r>
          </a:p>
          <a:p>
            <a:pPr lvl="1"/>
            <a:r>
              <a:rPr lang="en-US" dirty="0" smtClean="0"/>
              <a:t>This option directs the IP phone to a TFTP server</a:t>
            </a:r>
          </a:p>
          <a:p>
            <a:pPr lvl="1"/>
            <a:r>
              <a:rPr lang="en-US" dirty="0" smtClean="0"/>
              <a:t>After the phone has the IP address of  the TFTP server, it contacts the TFTP server and downloads its configuration file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35</a:t>
            </a:fld>
            <a:endParaRPr lang="en-US" dirty="0"/>
          </a:p>
        </p:txBody>
      </p:sp>
    </p:spTree>
    <p:extLst>
      <p:ext uri="{BB962C8B-B14F-4D97-AF65-F5344CB8AC3E}">
        <p14:creationId xmlns:p14="http://schemas.microsoft.com/office/powerpoint/2010/main" val="1889211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IP Phone</a:t>
            </a:r>
          </a:p>
        </p:txBody>
      </p:sp>
      <p:sp>
        <p:nvSpPr>
          <p:cNvPr id="3" name="Content Placeholder 2"/>
          <p:cNvSpPr>
            <a:spLocks noGrp="1"/>
          </p:cNvSpPr>
          <p:nvPr>
            <p:ph idx="1"/>
          </p:nvPr>
        </p:nvSpPr>
        <p:spPr/>
        <p:txBody>
          <a:bodyPr/>
          <a:lstStyle/>
          <a:p>
            <a:pPr lvl="1"/>
            <a:r>
              <a:rPr lang="en-US" dirty="0" smtClean="0"/>
              <a:t>Included in the configuration file is a list of valid call processing agents such as CME routers</a:t>
            </a:r>
          </a:p>
          <a:p>
            <a:pPr lvl="1"/>
            <a:r>
              <a:rPr lang="en-US" dirty="0" smtClean="0"/>
              <a:t>The Cisco IP phone attempts to contact the first call processing server listed in its configuration file to register</a:t>
            </a:r>
          </a:p>
          <a:p>
            <a:pPr lvl="1"/>
            <a:r>
              <a:rPr lang="en-US" dirty="0" smtClean="0"/>
              <a:t>If this fails, the IP phone moves to the next server in the configuration file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36</a:t>
            </a:fld>
            <a:endParaRPr lang="en-US" dirty="0"/>
          </a:p>
        </p:txBody>
      </p:sp>
    </p:spTree>
    <p:extLst>
      <p:ext uri="{BB962C8B-B14F-4D97-AF65-F5344CB8AC3E}">
        <p14:creationId xmlns:p14="http://schemas.microsoft.com/office/powerpoint/2010/main" val="2578837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Cisco IP Phone</a:t>
            </a:r>
            <a:endParaRPr lang="en-US" dirty="0"/>
          </a:p>
        </p:txBody>
      </p:sp>
      <p:sp>
        <p:nvSpPr>
          <p:cNvPr id="3" name="Content Placeholder 2"/>
          <p:cNvSpPr>
            <a:spLocks noGrp="1"/>
          </p:cNvSpPr>
          <p:nvPr>
            <p:ph idx="1"/>
          </p:nvPr>
        </p:nvSpPr>
        <p:spPr/>
        <p:txBody>
          <a:bodyPr/>
          <a:lstStyle/>
          <a:p>
            <a:pPr lvl="1"/>
            <a:r>
              <a:rPr lang="en-US" smtClean="0"/>
              <a:t>This process continues until the phone successfully</a:t>
            </a:r>
            <a:r>
              <a:rPr lang="en-US" baseline="0" smtClean="0"/>
              <a:t> registers or it runs out of servers to look for</a:t>
            </a:r>
            <a:endParaRPr lang="en-US"/>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37</a:t>
            </a:fld>
            <a:endParaRPr lang="en-US" dirty="0"/>
          </a:p>
        </p:txBody>
      </p:sp>
    </p:spTree>
    <p:extLst>
      <p:ext uri="{BB962C8B-B14F-4D97-AF65-F5344CB8AC3E}">
        <p14:creationId xmlns:p14="http://schemas.microsoft.com/office/powerpoint/2010/main" val="1395085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a:t>
            </a:r>
            <a:r>
              <a:rPr lang="en-US" baseline="0" dirty="0" smtClean="0"/>
              <a:t> CME</a:t>
            </a:r>
            <a:endParaRPr lang="en-US" dirty="0"/>
          </a:p>
        </p:txBody>
      </p:sp>
      <p:sp>
        <p:nvSpPr>
          <p:cNvPr id="3" name="Content Placeholder 2"/>
          <p:cNvSpPr>
            <a:spLocks noGrp="1"/>
          </p:cNvSpPr>
          <p:nvPr>
            <p:ph idx="1"/>
          </p:nvPr>
        </p:nvSpPr>
        <p:spPr/>
        <p:txBody>
          <a:bodyPr/>
          <a:lstStyle/>
          <a:p>
            <a:r>
              <a:rPr lang="en-US" dirty="0" smtClean="0"/>
              <a:t>CME requires three licenses</a:t>
            </a:r>
          </a:p>
          <a:p>
            <a:pPr lvl="1"/>
            <a:r>
              <a:rPr lang="en-US" dirty="0" smtClean="0"/>
              <a:t>The IOS license for the router’s IOS</a:t>
            </a:r>
          </a:p>
          <a:p>
            <a:pPr lvl="1"/>
            <a:r>
              <a:rPr lang="en-US" dirty="0" smtClean="0"/>
              <a:t>The CME license for the number of users</a:t>
            </a:r>
          </a:p>
          <a:p>
            <a:pPr lvl="1"/>
            <a:r>
              <a:rPr lang="en-US" dirty="0" smtClean="0"/>
              <a:t>A license for each phone</a:t>
            </a:r>
          </a:p>
          <a:p>
            <a:pPr lvl="0"/>
            <a:r>
              <a:rPr lang="en-US" dirty="0" smtClean="0"/>
              <a:t>The IOS license comes with the IOS bin file</a:t>
            </a:r>
          </a:p>
          <a:p>
            <a:pPr lvl="0"/>
            <a:r>
              <a:rPr lang="en-US" dirty="0" smtClean="0"/>
              <a:t>The phone license is included with the phone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38</a:t>
            </a:fld>
            <a:endParaRPr lang="en-US" dirty="0"/>
          </a:p>
        </p:txBody>
      </p:sp>
    </p:spTree>
    <p:extLst>
      <p:ext uri="{BB962C8B-B14F-4D97-AF65-F5344CB8AC3E}">
        <p14:creationId xmlns:p14="http://schemas.microsoft.com/office/powerpoint/2010/main" val="3628632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on the Router</a:t>
            </a:r>
            <a:endParaRPr lang="en-US" dirty="0"/>
          </a:p>
        </p:txBody>
      </p:sp>
      <p:sp>
        <p:nvSpPr>
          <p:cNvPr id="3" name="Content Placeholder 2"/>
          <p:cNvSpPr>
            <a:spLocks noGrp="1"/>
          </p:cNvSpPr>
          <p:nvPr>
            <p:ph idx="1"/>
          </p:nvPr>
        </p:nvSpPr>
        <p:spPr/>
        <p:txBody>
          <a:bodyPr/>
          <a:lstStyle/>
          <a:p>
            <a:r>
              <a:rPr lang="en-US" dirty="0" smtClean="0"/>
              <a:t>Cioara and Valentine in their book from Cisco Press on preparing for the</a:t>
            </a:r>
            <a:r>
              <a:rPr lang="en-US" baseline="0" dirty="0" smtClean="0"/>
              <a:t> CCNA Voice test </a:t>
            </a:r>
            <a:r>
              <a:rPr lang="en-US" dirty="0" smtClean="0"/>
              <a:t>make</a:t>
            </a:r>
            <a:r>
              <a:rPr lang="en-US" baseline="0" dirty="0" smtClean="0"/>
              <a:t> these important points about the router processing load VOIP adds to the basic routing functions</a:t>
            </a:r>
          </a:p>
          <a:p>
            <a:pPr lvl="1"/>
            <a:r>
              <a:rPr lang="en-US" dirty="0" smtClean="0"/>
              <a:t>Cisco designed its routers with one primary purpose in mind: routing</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39</a:t>
            </a:fld>
            <a:endParaRPr lang="en-US" dirty="0"/>
          </a:p>
        </p:txBody>
      </p:sp>
    </p:spTree>
    <p:extLst>
      <p:ext uri="{BB962C8B-B14F-4D97-AF65-F5344CB8AC3E}">
        <p14:creationId xmlns:p14="http://schemas.microsoft.com/office/powerpoint/2010/main" val="4159177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Voice Solutions</a:t>
            </a:r>
          </a:p>
        </p:txBody>
      </p:sp>
      <p:sp>
        <p:nvSpPr>
          <p:cNvPr id="3" name="Content Placeholder 2"/>
          <p:cNvSpPr>
            <a:spLocks noGrp="1"/>
          </p:cNvSpPr>
          <p:nvPr>
            <p:ph idx="1"/>
          </p:nvPr>
        </p:nvSpPr>
        <p:spPr/>
        <p:txBody>
          <a:bodyPr/>
          <a:lstStyle/>
          <a:p>
            <a:pPr lvl="0"/>
            <a:r>
              <a:rPr lang="en-US" dirty="0" smtClean="0"/>
              <a:t>Two others can be added for greater capability</a:t>
            </a:r>
          </a:p>
          <a:p>
            <a:pPr lvl="1"/>
            <a:r>
              <a:rPr lang="en-US" dirty="0" smtClean="0"/>
              <a:t>Cisco Unity Connection</a:t>
            </a:r>
          </a:p>
          <a:p>
            <a:pPr lvl="1"/>
            <a:r>
              <a:rPr lang="en-US" dirty="0" smtClean="0"/>
              <a:t>Cisco Unity</a:t>
            </a:r>
            <a:r>
              <a:rPr lang="en-US" baseline="0" dirty="0" smtClean="0"/>
              <a:t> Presence</a:t>
            </a:r>
          </a:p>
          <a:p>
            <a:pPr lvl="0"/>
            <a:r>
              <a:rPr lang="en-US" baseline="0" dirty="0" smtClean="0"/>
              <a:t>All of these have gone by one or more other names</a:t>
            </a:r>
          </a:p>
          <a:p>
            <a:pPr lvl="0"/>
            <a:r>
              <a:rPr lang="en-US" baseline="0" dirty="0" smtClean="0"/>
              <a:t>Let’s look at these in more detail beginning with </a:t>
            </a:r>
            <a:r>
              <a:rPr lang="en-US" sz="3200" b="0" i="0" dirty="0" smtClean="0">
                <a:solidFill>
                  <a:schemeClr val="tx1"/>
                </a:solidFill>
                <a:effectLst/>
                <a:latin typeface="+mn-lt"/>
                <a:ea typeface="+mn-ea"/>
                <a:cs typeface="+mn-cs"/>
              </a:rPr>
              <a:t>Cisco Unified Communications Manager Express</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a:t>
            </a:fld>
            <a:endParaRPr lang="en-US" dirty="0"/>
          </a:p>
        </p:txBody>
      </p:sp>
    </p:spTree>
    <p:extLst>
      <p:ext uri="{BB962C8B-B14F-4D97-AF65-F5344CB8AC3E}">
        <p14:creationId xmlns:p14="http://schemas.microsoft.com/office/powerpoint/2010/main" val="516948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on the Router</a:t>
            </a:r>
            <a:endParaRPr lang="en-US" dirty="0"/>
          </a:p>
        </p:txBody>
      </p:sp>
      <p:sp>
        <p:nvSpPr>
          <p:cNvPr id="3" name="Content Placeholder 2"/>
          <p:cNvSpPr>
            <a:spLocks noGrp="1"/>
          </p:cNvSpPr>
          <p:nvPr>
            <p:ph idx="1"/>
          </p:nvPr>
        </p:nvSpPr>
        <p:spPr/>
        <p:txBody>
          <a:bodyPr/>
          <a:lstStyle/>
          <a:p>
            <a:pPr lvl="1"/>
            <a:r>
              <a:rPr lang="en-US" dirty="0" smtClean="0"/>
              <a:t>Moving packets between one location and another is not a processor-intensive task, thus Cisco routers are not equipped with the kind of memory and processing resources typical PCs are equipped with</a:t>
            </a:r>
          </a:p>
          <a:p>
            <a:pPr lvl="1"/>
            <a:r>
              <a:rPr lang="en-US" dirty="0" smtClean="0"/>
              <a:t>For example, from a router's perspective, having 256 MB of RAM is quite a bit</a:t>
            </a:r>
          </a:p>
          <a:p>
            <a:pPr lvl="1"/>
            <a:r>
              <a:rPr lang="en-US" dirty="0" smtClean="0"/>
              <a:t>From a PC's perspective, 256MB will barely help you survive the Microsoft Windows boot process</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40</a:t>
            </a:fld>
            <a:endParaRPr lang="en-US" dirty="0"/>
          </a:p>
        </p:txBody>
      </p:sp>
    </p:spTree>
    <p:extLst>
      <p:ext uri="{BB962C8B-B14F-4D97-AF65-F5344CB8AC3E}">
        <p14:creationId xmlns:p14="http://schemas.microsoft.com/office/powerpoint/2010/main" val="4195644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on the Router</a:t>
            </a:r>
            <a:endParaRPr lang="en-US" dirty="0"/>
          </a:p>
        </p:txBody>
      </p:sp>
      <p:sp>
        <p:nvSpPr>
          <p:cNvPr id="3" name="Content Placeholder 2"/>
          <p:cNvSpPr>
            <a:spLocks noGrp="1"/>
          </p:cNvSpPr>
          <p:nvPr>
            <p:ph idx="1"/>
          </p:nvPr>
        </p:nvSpPr>
        <p:spPr/>
        <p:txBody>
          <a:bodyPr/>
          <a:lstStyle/>
          <a:p>
            <a:pPr lvl="1"/>
            <a:r>
              <a:rPr lang="en-US" dirty="0" smtClean="0"/>
              <a:t>Moving into the realm of VOIP, the network now requires the router to convert loads of voice into digitized, packetized transmissions</a:t>
            </a:r>
          </a:p>
          <a:p>
            <a:pPr lvl="1"/>
            <a:r>
              <a:rPr lang="en-US" dirty="0" smtClean="0"/>
              <a:t>This task would easily overwhelm the resources you have on the router</a:t>
            </a:r>
          </a:p>
          <a:p>
            <a:pPr lvl="1"/>
            <a:r>
              <a:rPr lang="en-US" dirty="0" smtClean="0"/>
              <a:t>This is where DSPs come into play</a:t>
            </a:r>
          </a:p>
          <a:p>
            <a:pPr lvl="1"/>
            <a:r>
              <a:rPr lang="en-US" dirty="0" smtClean="0"/>
              <a:t>DSPs offload the processing responsibility for voice-related tasks from the processor of the router</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41</a:t>
            </a:fld>
            <a:endParaRPr lang="en-US" dirty="0"/>
          </a:p>
        </p:txBody>
      </p:sp>
    </p:spTree>
    <p:extLst>
      <p:ext uri="{BB962C8B-B14F-4D97-AF65-F5344CB8AC3E}">
        <p14:creationId xmlns:p14="http://schemas.microsoft.com/office/powerpoint/2010/main" val="4067006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on the Router</a:t>
            </a:r>
            <a:endParaRPr lang="en-US" dirty="0"/>
          </a:p>
        </p:txBody>
      </p:sp>
      <p:sp>
        <p:nvSpPr>
          <p:cNvPr id="3" name="Content Placeholder 2"/>
          <p:cNvSpPr>
            <a:spLocks noGrp="1"/>
          </p:cNvSpPr>
          <p:nvPr>
            <p:ph idx="1"/>
          </p:nvPr>
        </p:nvSpPr>
        <p:spPr/>
        <p:txBody>
          <a:bodyPr/>
          <a:lstStyle/>
          <a:p>
            <a:pPr lvl="1"/>
            <a:r>
              <a:rPr lang="en-US" dirty="0" smtClean="0"/>
              <a:t>This is similar to the idea of purchasing an expensive video card for a PC to offload the video processing responsibility from the PC's processor</a:t>
            </a:r>
          </a:p>
          <a:p>
            <a:pPr lvl="1"/>
            <a:r>
              <a:rPr lang="en-US" dirty="0" smtClean="0"/>
              <a:t>Specifically, a DSP is a chip that performs all the sampling, encoding, and compression functions on audio coming into your router</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42</a:t>
            </a:fld>
            <a:endParaRPr lang="en-US" dirty="0"/>
          </a:p>
        </p:txBody>
      </p:sp>
    </p:spTree>
    <p:extLst>
      <p:ext uri="{BB962C8B-B14F-4D97-AF65-F5344CB8AC3E}">
        <p14:creationId xmlns:p14="http://schemas.microsoft.com/office/powerpoint/2010/main" val="39583292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on the Router</a:t>
            </a:r>
            <a:endParaRPr lang="en-US" dirty="0"/>
          </a:p>
        </p:txBody>
      </p:sp>
      <p:sp>
        <p:nvSpPr>
          <p:cNvPr id="3" name="Content Placeholder 2"/>
          <p:cNvSpPr>
            <a:spLocks noGrp="1"/>
          </p:cNvSpPr>
          <p:nvPr>
            <p:ph idx="1"/>
          </p:nvPr>
        </p:nvSpPr>
        <p:spPr/>
        <p:txBody>
          <a:bodyPr/>
          <a:lstStyle/>
          <a:p>
            <a:pPr lvl="1"/>
            <a:r>
              <a:rPr lang="en-US" dirty="0" smtClean="0"/>
              <a:t>If you were to equip your router with voice interface cards (VIC), allowing it to connect to the PSTN or analog devices, but did not equip your router with DSPs, the interfaces would be worthless</a:t>
            </a:r>
          </a:p>
          <a:p>
            <a:pPr lvl="1"/>
            <a:r>
              <a:rPr lang="en-US" dirty="0" smtClean="0"/>
              <a:t>The interfaces would be able to actively connect to the legacy voice networks, but would not have the power to convert any voice into packetized form</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43</a:t>
            </a:fld>
            <a:endParaRPr lang="en-US" dirty="0"/>
          </a:p>
        </p:txBody>
      </p:sp>
    </p:spTree>
    <p:extLst>
      <p:ext uri="{BB962C8B-B14F-4D97-AF65-F5344CB8AC3E}">
        <p14:creationId xmlns:p14="http://schemas.microsoft.com/office/powerpoint/2010/main" val="3205829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on the Router</a:t>
            </a:r>
            <a:endParaRPr lang="en-US" dirty="0"/>
          </a:p>
        </p:txBody>
      </p:sp>
      <p:sp>
        <p:nvSpPr>
          <p:cNvPr id="3" name="Content Placeholder 2"/>
          <p:cNvSpPr>
            <a:spLocks noGrp="1"/>
          </p:cNvSpPr>
          <p:nvPr>
            <p:ph idx="1"/>
          </p:nvPr>
        </p:nvSpPr>
        <p:spPr/>
        <p:txBody>
          <a:bodyPr/>
          <a:lstStyle/>
          <a:p>
            <a:pPr lvl="1"/>
            <a:r>
              <a:rPr lang="en-US" dirty="0" smtClean="0"/>
              <a:t>DSPs typically come in chips to install in your Cisco router that look like old memory SIMMs</a:t>
            </a:r>
          </a:p>
          <a:p>
            <a:pPr lvl="1"/>
            <a:r>
              <a:rPr lang="en-US" dirty="0" smtClean="0"/>
              <a:t>Some Cisco routers can also have DSPs embedded on the motherboard or added in riser cards</a:t>
            </a:r>
          </a:p>
          <a:p>
            <a:pPr lvl="1"/>
            <a:r>
              <a:rPr lang="en-US" dirty="0" smtClean="0"/>
              <a:t>Above all, it is important for you to add the necessary number of DSPs to your router to support the number of active voice call, conferencing, and transcoding sessions you plan to support</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44</a:t>
            </a:fld>
            <a:endParaRPr lang="en-US" dirty="0"/>
          </a:p>
        </p:txBody>
      </p:sp>
    </p:spTree>
    <p:extLst>
      <p:ext uri="{BB962C8B-B14F-4D97-AF65-F5344CB8AC3E}">
        <p14:creationId xmlns:p14="http://schemas.microsoft.com/office/powerpoint/2010/main" val="1054082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on the Router</a:t>
            </a:r>
            <a:endParaRPr lang="en-US" dirty="0"/>
          </a:p>
        </p:txBody>
      </p:sp>
      <p:sp>
        <p:nvSpPr>
          <p:cNvPr id="3" name="Content Placeholder 2"/>
          <p:cNvSpPr>
            <a:spLocks noGrp="1"/>
          </p:cNvSpPr>
          <p:nvPr>
            <p:ph idx="1"/>
          </p:nvPr>
        </p:nvSpPr>
        <p:spPr/>
        <p:txBody>
          <a:bodyPr/>
          <a:lstStyle/>
          <a:p>
            <a:pPr lvl="1"/>
            <a:r>
              <a:rPr lang="en-US" dirty="0" smtClean="0"/>
              <a:t>Cisco provides a DSP calculator that provides the number of DSP chips you need to purchase based on the voice network you are supporting</a:t>
            </a:r>
          </a:p>
          <a:p>
            <a:pPr lvl="1"/>
            <a:r>
              <a:rPr lang="en-US" dirty="0" smtClean="0"/>
              <a:t>A growing network will always require more DSP resources</a:t>
            </a:r>
          </a:p>
          <a:p>
            <a:pPr lvl="1"/>
            <a:r>
              <a:rPr lang="en-US" dirty="0" smtClean="0"/>
              <a:t>It is usually best to pack the router full with as many DSP resources as you can fit in it; you're going to need them</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45</a:t>
            </a:fld>
            <a:endParaRPr lang="en-US" dirty="0"/>
          </a:p>
        </p:txBody>
      </p:sp>
    </p:spTree>
    <p:extLst>
      <p:ext uri="{BB962C8B-B14F-4D97-AF65-F5344CB8AC3E}">
        <p14:creationId xmlns:p14="http://schemas.microsoft.com/office/powerpoint/2010/main" val="3941050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CME</a:t>
            </a:r>
            <a:r>
              <a:rPr lang="en-US" baseline="0" dirty="0" smtClean="0"/>
              <a:t> </a:t>
            </a:r>
            <a:r>
              <a:rPr lang="en-US" dirty="0" smtClean="0"/>
              <a:t>Configuration</a:t>
            </a:r>
            <a:endParaRPr lang="en-US" dirty="0"/>
          </a:p>
        </p:txBody>
      </p:sp>
      <p:sp>
        <p:nvSpPr>
          <p:cNvPr id="3" name="Content Placeholder 2"/>
          <p:cNvSpPr>
            <a:spLocks noGrp="1"/>
          </p:cNvSpPr>
          <p:nvPr>
            <p:ph idx="1"/>
          </p:nvPr>
        </p:nvSpPr>
        <p:spPr/>
        <p:txBody>
          <a:bodyPr/>
          <a:lstStyle/>
          <a:p>
            <a:r>
              <a:rPr lang="en-US" dirty="0" smtClean="0"/>
              <a:t>Let’s next look at a typical</a:t>
            </a:r>
            <a:r>
              <a:rPr lang="en-US" baseline="0" dirty="0" smtClean="0"/>
              <a:t> configuration and installation of a CME based VOIP system using Cisco IP phones</a:t>
            </a:r>
          </a:p>
          <a:p>
            <a:r>
              <a:rPr lang="en-US" baseline="0" dirty="0" smtClean="0"/>
              <a:t>The basic steps are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46</a:t>
            </a:fld>
            <a:endParaRPr lang="en-US" dirty="0"/>
          </a:p>
        </p:txBody>
      </p:sp>
    </p:spTree>
    <p:extLst>
      <p:ext uri="{BB962C8B-B14F-4D97-AF65-F5344CB8AC3E}">
        <p14:creationId xmlns:p14="http://schemas.microsoft.com/office/powerpoint/2010/main" val="2797034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CME Configuration</a:t>
            </a:r>
            <a:endParaRPr lang="en-US" dirty="0"/>
          </a:p>
        </p:txBody>
      </p:sp>
      <p:sp>
        <p:nvSpPr>
          <p:cNvPr id="3" name="Content Placeholder 2"/>
          <p:cNvSpPr>
            <a:spLocks noGrp="1"/>
          </p:cNvSpPr>
          <p:nvPr>
            <p:ph idx="1"/>
          </p:nvPr>
        </p:nvSpPr>
        <p:spPr/>
        <p:txBody>
          <a:bodyPr/>
          <a:lstStyle/>
          <a:p>
            <a:pPr lvl="1"/>
            <a:r>
              <a:rPr lang="en-US" dirty="0" smtClean="0"/>
              <a:t>On the switch</a:t>
            </a:r>
          </a:p>
          <a:p>
            <a:pPr lvl="2"/>
            <a:r>
              <a:rPr lang="en-US" dirty="0" smtClean="0"/>
              <a:t>Create a VLAN for data traffic and voice traffic</a:t>
            </a:r>
          </a:p>
          <a:p>
            <a:pPr lvl="1"/>
            <a:r>
              <a:rPr lang="en-US" dirty="0" smtClean="0"/>
              <a:t>On the router</a:t>
            </a:r>
          </a:p>
          <a:p>
            <a:pPr lvl="2"/>
            <a:r>
              <a:rPr lang="en-US" dirty="0" smtClean="0"/>
              <a:t>Activate and</a:t>
            </a:r>
            <a:r>
              <a:rPr lang="en-US" baseline="0" dirty="0" smtClean="0"/>
              <a:t> configure CME</a:t>
            </a:r>
          </a:p>
          <a:p>
            <a:pPr lvl="2"/>
            <a:r>
              <a:rPr lang="en-US" baseline="0" dirty="0" smtClean="0"/>
              <a:t>Setup DHCP</a:t>
            </a:r>
          </a:p>
          <a:p>
            <a:pPr lvl="2"/>
            <a:r>
              <a:rPr lang="en-US" baseline="0" dirty="0" smtClean="0"/>
              <a:t>Setup NTP</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47</a:t>
            </a:fld>
            <a:endParaRPr lang="en-US" dirty="0"/>
          </a:p>
        </p:txBody>
      </p:sp>
    </p:spTree>
    <p:extLst>
      <p:ext uri="{BB962C8B-B14F-4D97-AF65-F5344CB8AC3E}">
        <p14:creationId xmlns:p14="http://schemas.microsoft.com/office/powerpoint/2010/main" val="11252282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VLANs</a:t>
            </a:r>
            <a:endParaRPr lang="en-US" dirty="0"/>
          </a:p>
        </p:txBody>
      </p:sp>
      <p:sp>
        <p:nvSpPr>
          <p:cNvPr id="3" name="Content Placeholder 2"/>
          <p:cNvSpPr>
            <a:spLocks noGrp="1"/>
          </p:cNvSpPr>
          <p:nvPr>
            <p:ph idx="1"/>
          </p:nvPr>
        </p:nvSpPr>
        <p:spPr/>
        <p:txBody>
          <a:bodyPr/>
          <a:lstStyle/>
          <a:p>
            <a:r>
              <a:rPr lang="en-US" dirty="0" smtClean="0"/>
              <a:t>The voice traffic needs to be on its own VLAN so it can be given a higher</a:t>
            </a:r>
            <a:r>
              <a:rPr lang="en-US" baseline="0" dirty="0" smtClean="0"/>
              <a:t> QoS setting</a:t>
            </a:r>
          </a:p>
          <a:p>
            <a:r>
              <a:rPr lang="en-US" baseline="0" dirty="0" smtClean="0"/>
              <a:t>Here is what it looks like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48</a:t>
            </a:fld>
            <a:endParaRPr lang="en-US" dirty="0"/>
          </a:p>
        </p:txBody>
      </p:sp>
    </p:spTree>
    <p:extLst>
      <p:ext uri="{BB962C8B-B14F-4D97-AF65-F5344CB8AC3E}">
        <p14:creationId xmlns:p14="http://schemas.microsoft.com/office/powerpoint/2010/main" val="4026030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VLANs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49</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05" t="42017" r="30625" b="7637"/>
          <a:stretch/>
        </p:blipFill>
        <p:spPr bwMode="auto">
          <a:xfrm>
            <a:off x="1526488" y="1600201"/>
            <a:ext cx="6093512" cy="452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719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CME</a:t>
            </a:r>
            <a:endParaRPr lang="en-US" dirty="0"/>
          </a:p>
        </p:txBody>
      </p:sp>
      <p:sp>
        <p:nvSpPr>
          <p:cNvPr id="3" name="Content Placeholder 2"/>
          <p:cNvSpPr>
            <a:spLocks noGrp="1"/>
          </p:cNvSpPr>
          <p:nvPr>
            <p:ph idx="1"/>
          </p:nvPr>
        </p:nvSpPr>
        <p:spPr/>
        <p:txBody>
          <a:bodyPr/>
          <a:lstStyle/>
          <a:p>
            <a:r>
              <a:rPr lang="en-US" sz="3200" b="0" i="0" dirty="0" smtClean="0">
                <a:solidFill>
                  <a:schemeClr val="tx1"/>
                </a:solidFill>
                <a:effectLst/>
                <a:latin typeface="+mn-lt"/>
                <a:ea typeface="+mn-ea"/>
                <a:cs typeface="+mn-cs"/>
              </a:rPr>
              <a:t>Cisco Unified Communications Manager Express commonly called CME,</a:t>
            </a:r>
            <a:r>
              <a:rPr lang="en-US" sz="3200" b="0" i="0" baseline="0" dirty="0" smtClean="0">
                <a:solidFill>
                  <a:schemeClr val="tx1"/>
                </a:solidFill>
                <a:effectLst/>
                <a:latin typeface="+mn-lt"/>
                <a:ea typeface="+mn-ea"/>
                <a:cs typeface="+mn-cs"/>
              </a:rPr>
              <a:t> which was named in the past </a:t>
            </a:r>
            <a:r>
              <a:rPr lang="en-US" sz="3200" b="0" i="0" dirty="0" smtClean="0">
                <a:solidFill>
                  <a:schemeClr val="tx1"/>
                </a:solidFill>
                <a:effectLst/>
                <a:latin typeface="+mn-lt"/>
                <a:ea typeface="+mn-ea"/>
                <a:cs typeface="+mn-cs"/>
              </a:rPr>
              <a:t>Cisco Unified Call Manager Express and Cisco Call Manager Express, is a Cisco IOS based </a:t>
            </a:r>
            <a:r>
              <a:rPr lang="en-US" sz="3200" b="0" i="0" u="none" strike="noStrike" dirty="0" smtClean="0">
                <a:solidFill>
                  <a:schemeClr val="tx1"/>
                </a:solidFill>
                <a:effectLst/>
                <a:latin typeface="+mn-lt"/>
                <a:ea typeface="+mn-ea"/>
                <a:cs typeface="+mn-cs"/>
              </a:rPr>
              <a:t>IP-PBX </a:t>
            </a:r>
            <a:r>
              <a:rPr lang="en-US" sz="3200" b="0" i="0" dirty="0" smtClean="0">
                <a:solidFill>
                  <a:schemeClr val="tx1"/>
                </a:solidFill>
                <a:effectLst/>
                <a:latin typeface="+mn-lt"/>
                <a:ea typeface="+mn-ea"/>
                <a:cs typeface="+mn-cs"/>
              </a:rPr>
              <a:t>for small to medium sized organizations and branch offices of any size organization</a:t>
            </a:r>
          </a:p>
          <a:p>
            <a:r>
              <a:rPr lang="en-US" sz="3200" b="0" i="0" dirty="0" smtClean="0">
                <a:solidFill>
                  <a:schemeClr val="tx1"/>
                </a:solidFill>
                <a:effectLst/>
                <a:latin typeface="+mn-lt"/>
                <a:ea typeface="+mn-ea"/>
                <a:cs typeface="+mn-cs"/>
              </a:rPr>
              <a:t>The endpoint limit is 450 with 34 appearances</a:t>
            </a:r>
            <a:r>
              <a:rPr lang="en-US" sz="3200" b="0" i="0" baseline="0" dirty="0" smtClean="0">
                <a:solidFill>
                  <a:schemeClr val="tx1"/>
                </a:solidFill>
                <a:effectLst/>
                <a:latin typeface="+mn-lt"/>
                <a:ea typeface="+mn-ea"/>
                <a:cs typeface="+mn-cs"/>
              </a:rPr>
              <a:t> per phone</a:t>
            </a:r>
            <a:endParaRPr lang="en-US" sz="3200" b="0" i="0" dirty="0" smtClean="0">
              <a:solidFill>
                <a:schemeClr val="tx1"/>
              </a:solidFill>
              <a:effectLst/>
              <a:latin typeface="+mn-lt"/>
              <a:ea typeface="+mn-ea"/>
              <a:cs typeface="+mn-cs"/>
            </a:endParaRP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a:t>
            </a:fld>
            <a:endParaRPr lang="en-US" dirty="0"/>
          </a:p>
        </p:txBody>
      </p:sp>
    </p:spTree>
    <p:extLst>
      <p:ext uri="{BB962C8B-B14F-4D97-AF65-F5344CB8AC3E}">
        <p14:creationId xmlns:p14="http://schemas.microsoft.com/office/powerpoint/2010/main" val="25539550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VLANs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50</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49" t="31505" r="18437" b="7053"/>
          <a:stretch/>
        </p:blipFill>
        <p:spPr bwMode="auto">
          <a:xfrm>
            <a:off x="1977793" y="1600200"/>
            <a:ext cx="5032607" cy="451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6646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VLANs</a:t>
            </a:r>
            <a:endParaRPr lang="en-US" dirty="0"/>
          </a:p>
        </p:txBody>
      </p:sp>
      <p:sp>
        <p:nvSpPr>
          <p:cNvPr id="3" name="Content Placeholder 2"/>
          <p:cNvSpPr>
            <a:spLocks noGrp="1"/>
          </p:cNvSpPr>
          <p:nvPr>
            <p:ph idx="1"/>
          </p:nvPr>
        </p:nvSpPr>
        <p:spPr/>
        <p:txBody>
          <a:bodyPr/>
          <a:lstStyle/>
          <a:p>
            <a:r>
              <a:rPr lang="en-US" dirty="0" smtClean="0"/>
              <a:t>Notice that each port is in two VLANs at the same time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51</a:t>
            </a:fld>
            <a:endParaRPr lang="en-US" dirty="0"/>
          </a:p>
        </p:txBody>
      </p:sp>
    </p:spTree>
    <p:extLst>
      <p:ext uri="{BB962C8B-B14F-4D97-AF65-F5344CB8AC3E}">
        <p14:creationId xmlns:p14="http://schemas.microsoft.com/office/powerpoint/2010/main" val="6866518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Activate and Configure CME</a:t>
            </a:r>
            <a:endParaRPr lang="en-US" dirty="0"/>
          </a:p>
        </p:txBody>
      </p:sp>
      <p:sp>
        <p:nvSpPr>
          <p:cNvPr id="3" name="Content Placeholder 2"/>
          <p:cNvSpPr>
            <a:spLocks noGrp="1"/>
          </p:cNvSpPr>
          <p:nvPr>
            <p:ph idx="1"/>
          </p:nvPr>
        </p:nvSpPr>
        <p:spPr/>
        <p:txBody>
          <a:bodyPr/>
          <a:lstStyle/>
          <a:p>
            <a:r>
              <a:rPr lang="en-US" dirty="0" smtClean="0"/>
              <a:t>To activate and perform just basic configuration of CME this</a:t>
            </a:r>
            <a:r>
              <a:rPr lang="en-US" baseline="0" dirty="0" smtClean="0"/>
              <a:t> is required</a:t>
            </a:r>
          </a:p>
          <a:p>
            <a:pPr lvl="1"/>
            <a:r>
              <a:rPr lang="en-US" dirty="0" smtClean="0"/>
              <a:t>Activation command</a:t>
            </a:r>
          </a:p>
          <a:p>
            <a:pPr lvl="1"/>
            <a:r>
              <a:rPr lang="en-US" dirty="0" smtClean="0"/>
              <a:t>IP source address specification</a:t>
            </a:r>
          </a:p>
          <a:p>
            <a:pPr lvl="1"/>
            <a:r>
              <a:rPr lang="en-US" dirty="0" smtClean="0"/>
              <a:t>Max-ephones</a:t>
            </a:r>
            <a:r>
              <a:rPr lang="en-US" baseline="0" dirty="0" smtClean="0"/>
              <a:t> setting</a:t>
            </a:r>
          </a:p>
          <a:p>
            <a:pPr lvl="1"/>
            <a:r>
              <a:rPr lang="en-US" dirty="0" smtClean="0"/>
              <a:t>Max-dn setting</a:t>
            </a:r>
          </a:p>
          <a:p>
            <a:pPr lvl="1"/>
            <a:r>
              <a:rPr lang="en-US" dirty="0" smtClean="0"/>
              <a:t>Specifications for each phone</a:t>
            </a:r>
          </a:p>
          <a:p>
            <a:pPr lvl="1"/>
            <a:r>
              <a:rPr lang="en-US" dirty="0" smtClean="0"/>
              <a:t>Associating ephones and ephone-dns</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52</a:t>
            </a:fld>
            <a:endParaRPr lang="en-US" dirty="0"/>
          </a:p>
        </p:txBody>
      </p:sp>
    </p:spTree>
    <p:extLst>
      <p:ext uri="{BB962C8B-B14F-4D97-AF65-F5344CB8AC3E}">
        <p14:creationId xmlns:p14="http://schemas.microsoft.com/office/powerpoint/2010/main" val="2989450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Activate and Configure </a:t>
            </a:r>
            <a:r>
              <a:rPr lang="en-US" dirty="0" smtClean="0"/>
              <a:t>CME</a:t>
            </a:r>
            <a:endParaRPr lang="en-US" dirty="0"/>
          </a:p>
        </p:txBody>
      </p:sp>
      <p:sp>
        <p:nvSpPr>
          <p:cNvPr id="3" name="Content Placeholder 2"/>
          <p:cNvSpPr>
            <a:spLocks noGrp="1"/>
          </p:cNvSpPr>
          <p:nvPr>
            <p:ph idx="1"/>
          </p:nvPr>
        </p:nvSpPr>
        <p:spPr/>
        <p:txBody>
          <a:bodyPr/>
          <a:lstStyle/>
          <a:p>
            <a:pPr lvl="0"/>
            <a:r>
              <a:rPr lang="en-US" baseline="0" dirty="0" smtClean="0"/>
              <a:t>For example</a:t>
            </a:r>
          </a:p>
          <a:p>
            <a:pPr lvl="1"/>
            <a:r>
              <a:rPr lang="en-US" baseline="0" dirty="0" smtClean="0"/>
              <a:t>telephony-service</a:t>
            </a:r>
          </a:p>
          <a:p>
            <a:pPr lvl="1"/>
            <a:r>
              <a:rPr lang="en-US" baseline="0" dirty="0" smtClean="0"/>
              <a:t>ip source address 192.168.1.1</a:t>
            </a:r>
          </a:p>
          <a:p>
            <a:pPr lvl="1"/>
            <a:r>
              <a:rPr lang="en-US" baseline="0" dirty="0" smtClean="0"/>
              <a:t>max-ephones 5</a:t>
            </a:r>
          </a:p>
          <a:p>
            <a:pPr lvl="1"/>
            <a:r>
              <a:rPr lang="en-US" baseline="0" dirty="0" smtClean="0"/>
              <a:t>max-dn 5</a:t>
            </a:r>
          </a:p>
          <a:p>
            <a:pPr lvl="1"/>
            <a:r>
              <a:rPr lang="en-US" baseline="0" dirty="0" smtClean="0"/>
              <a:t>ephone-dn 1</a:t>
            </a:r>
          </a:p>
          <a:p>
            <a:pPr lvl="1"/>
            <a:r>
              <a:rPr lang="en-US" baseline="0" dirty="0" smtClean="0"/>
              <a:t>number 101</a:t>
            </a:r>
          </a:p>
          <a:p>
            <a:pPr lvl="1"/>
            <a:r>
              <a:rPr lang="en-US" baseline="0" dirty="0" smtClean="0"/>
              <a:t>button 1:2</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53</a:t>
            </a:fld>
            <a:endParaRPr lang="en-US" dirty="0"/>
          </a:p>
        </p:txBody>
      </p:sp>
    </p:spTree>
    <p:extLst>
      <p:ext uri="{BB962C8B-B14F-4D97-AF65-F5344CB8AC3E}">
        <p14:creationId xmlns:p14="http://schemas.microsoft.com/office/powerpoint/2010/main" val="314036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Activate and Configure </a:t>
            </a:r>
            <a:r>
              <a:rPr lang="en-US" dirty="0" smtClean="0"/>
              <a:t>CME</a:t>
            </a:r>
            <a:endParaRPr lang="en-US" dirty="0"/>
          </a:p>
        </p:txBody>
      </p:sp>
      <p:sp>
        <p:nvSpPr>
          <p:cNvPr id="3" name="Content Placeholder 2"/>
          <p:cNvSpPr>
            <a:spLocks noGrp="1"/>
          </p:cNvSpPr>
          <p:nvPr>
            <p:ph idx="1"/>
          </p:nvPr>
        </p:nvSpPr>
        <p:spPr/>
        <p:txBody>
          <a:bodyPr/>
          <a:lstStyle/>
          <a:p>
            <a:r>
              <a:rPr lang="en-US" dirty="0" smtClean="0"/>
              <a:t>We will see more of this and explain all of the commands in more detail in the CME configuration lab</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54</a:t>
            </a:fld>
            <a:endParaRPr lang="en-US" dirty="0"/>
          </a:p>
        </p:txBody>
      </p:sp>
    </p:spTree>
    <p:extLst>
      <p:ext uri="{BB962C8B-B14F-4D97-AF65-F5344CB8AC3E}">
        <p14:creationId xmlns:p14="http://schemas.microsoft.com/office/powerpoint/2010/main" val="2894371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DHCP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55</a:t>
            </a:fld>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188" t="39969" r="17030" b="17712"/>
          <a:stretch/>
        </p:blipFill>
        <p:spPr bwMode="auto">
          <a:xfrm>
            <a:off x="457200" y="1600200"/>
            <a:ext cx="826910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2164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NTP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56</a:t>
            </a:fld>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63" t="42790" r="17187" b="44044"/>
          <a:stretch/>
        </p:blipFill>
        <p:spPr bwMode="auto">
          <a:xfrm>
            <a:off x="457199" y="1676399"/>
            <a:ext cx="8232648" cy="116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1557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Phone Configuration Files</a:t>
            </a:r>
            <a:endParaRPr lang="en-US" dirty="0"/>
          </a:p>
        </p:txBody>
      </p:sp>
      <p:sp>
        <p:nvSpPr>
          <p:cNvPr id="3" name="Content Placeholder 2"/>
          <p:cNvSpPr>
            <a:spLocks noGrp="1"/>
          </p:cNvSpPr>
          <p:nvPr>
            <p:ph idx="1"/>
          </p:nvPr>
        </p:nvSpPr>
        <p:spPr/>
        <p:txBody>
          <a:bodyPr/>
          <a:lstStyle/>
          <a:p>
            <a:r>
              <a:rPr lang="en-US" dirty="0" smtClean="0"/>
              <a:t>The DHCP option 150 and the TFTP server IP address work together</a:t>
            </a:r>
            <a:r>
              <a:rPr lang="en-US" baseline="0" dirty="0" smtClean="0"/>
              <a:t> to manage the configuration file each IP phone must </a:t>
            </a:r>
            <a:r>
              <a:rPr lang="en-US" baseline="0" dirty="0" smtClean="0"/>
              <a:t>receive </a:t>
            </a:r>
            <a:r>
              <a:rPr lang="en-US" baseline="0" dirty="0" smtClean="0"/>
              <a:t>from CME for the phone to function</a:t>
            </a:r>
            <a:endParaRPr lang="en-US" dirty="0" smtClean="0"/>
          </a:p>
          <a:p>
            <a:r>
              <a:rPr lang="en-US" dirty="0" smtClean="0"/>
              <a:t>The TFTP server holds the configuration files for the phones</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57</a:t>
            </a:fld>
            <a:endParaRPr lang="en-US" dirty="0"/>
          </a:p>
        </p:txBody>
      </p:sp>
    </p:spTree>
    <p:extLst>
      <p:ext uri="{BB962C8B-B14F-4D97-AF65-F5344CB8AC3E}">
        <p14:creationId xmlns:p14="http://schemas.microsoft.com/office/powerpoint/2010/main" val="1740790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Phone Configuration Files</a:t>
            </a:r>
          </a:p>
        </p:txBody>
      </p:sp>
      <p:sp>
        <p:nvSpPr>
          <p:cNvPr id="3" name="Content Placeholder 2"/>
          <p:cNvSpPr>
            <a:spLocks noGrp="1"/>
          </p:cNvSpPr>
          <p:nvPr>
            <p:ph idx="1"/>
          </p:nvPr>
        </p:nvSpPr>
        <p:spPr/>
        <p:txBody>
          <a:bodyPr/>
          <a:lstStyle/>
          <a:p>
            <a:r>
              <a:rPr lang="en-US" dirty="0" smtClean="0"/>
              <a:t>When you configure a Cisco IP Phone in either CME or CUCM</a:t>
            </a:r>
            <a:r>
              <a:rPr lang="en-US" baseline="0" dirty="0" smtClean="0"/>
              <a:t> </a:t>
            </a:r>
            <a:r>
              <a:rPr lang="en-US" dirty="0" smtClean="0"/>
              <a:t>a XML configuration file is generated and stored on a TFTP server</a:t>
            </a:r>
          </a:p>
          <a:p>
            <a:r>
              <a:rPr lang="en-US" dirty="0" smtClean="0"/>
              <a:t>These XML configuration files have a filename format of SEPdP Phone MAC Address&gt;.cnf.xm1 and contain a base configuration for the IP phone, such as language settings, URLs, and so on</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58</a:t>
            </a:fld>
            <a:endParaRPr lang="en-US" dirty="0"/>
          </a:p>
        </p:txBody>
      </p:sp>
    </p:spTree>
    <p:extLst>
      <p:ext uri="{BB962C8B-B14F-4D97-AF65-F5344CB8AC3E}">
        <p14:creationId xmlns:p14="http://schemas.microsoft.com/office/powerpoint/2010/main" val="3298302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Phone Configuration Files</a:t>
            </a:r>
          </a:p>
        </p:txBody>
      </p:sp>
      <p:sp>
        <p:nvSpPr>
          <p:cNvPr id="3" name="Content Placeholder 2"/>
          <p:cNvSpPr>
            <a:spLocks noGrp="1"/>
          </p:cNvSpPr>
          <p:nvPr>
            <p:ph idx="1"/>
          </p:nvPr>
        </p:nvSpPr>
        <p:spPr/>
        <p:txBody>
          <a:bodyPr/>
          <a:lstStyle/>
          <a:p>
            <a:r>
              <a:rPr lang="en-US" dirty="0" smtClean="0"/>
              <a:t>These XML files also contain a list of up to three CUCM server or CME IP addresses the Cisco IP Phone uses for registration</a:t>
            </a:r>
          </a:p>
          <a:p>
            <a:r>
              <a:rPr lang="en-US" dirty="0" smtClean="0"/>
              <a:t>After the IP phone receives the XML file, it attempts to register with the first CUCM or CME server listed in the file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59</a:t>
            </a:fld>
            <a:endParaRPr lang="en-US" dirty="0"/>
          </a:p>
        </p:txBody>
      </p:sp>
    </p:spTree>
    <p:extLst>
      <p:ext uri="{BB962C8B-B14F-4D97-AF65-F5344CB8AC3E}">
        <p14:creationId xmlns:p14="http://schemas.microsoft.com/office/powerpoint/2010/main" val="456125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CME</a:t>
            </a:r>
          </a:p>
        </p:txBody>
      </p:sp>
      <p:sp>
        <p:nvSpPr>
          <p:cNvPr id="3" name="Content Placeholder 2"/>
          <p:cNvSpPr>
            <a:spLocks noGrp="1"/>
          </p:cNvSpPr>
          <p:nvPr>
            <p:ph idx="1"/>
          </p:nvPr>
        </p:nvSpPr>
        <p:spPr/>
        <p:txBody>
          <a:bodyPr/>
          <a:lstStyle/>
          <a:p>
            <a:r>
              <a:rPr lang="en-US" sz="3200" b="0" i="0" dirty="0" smtClean="0">
                <a:solidFill>
                  <a:schemeClr val="tx1"/>
                </a:solidFill>
                <a:effectLst/>
                <a:latin typeface="+mn-lt"/>
                <a:ea typeface="+mn-ea"/>
                <a:cs typeface="+mn-cs"/>
              </a:rPr>
              <a:t>The advantage to CME is that it runs on a regular</a:t>
            </a:r>
            <a:r>
              <a:rPr lang="en-US" sz="3200" b="0" i="0" baseline="0" dirty="0" smtClean="0">
                <a:solidFill>
                  <a:schemeClr val="tx1"/>
                </a:solidFill>
                <a:effectLst/>
                <a:latin typeface="+mn-lt"/>
                <a:ea typeface="+mn-ea"/>
                <a:cs typeface="+mn-cs"/>
              </a:rPr>
              <a:t> router</a:t>
            </a:r>
            <a:endParaRPr lang="en-US" sz="3200" b="0" i="0" dirty="0" smtClean="0">
              <a:solidFill>
                <a:schemeClr val="tx1"/>
              </a:solidFill>
              <a:effectLst/>
              <a:latin typeface="+mn-lt"/>
              <a:ea typeface="+mn-ea"/>
              <a:cs typeface="+mn-cs"/>
            </a:endParaRPr>
          </a:p>
          <a:p>
            <a:r>
              <a:rPr lang="en-US" sz="3200" b="0" i="0" dirty="0" smtClean="0">
                <a:solidFill>
                  <a:schemeClr val="tx1"/>
                </a:solidFill>
                <a:effectLst/>
                <a:latin typeface="+mn-lt"/>
                <a:ea typeface="+mn-ea"/>
                <a:cs typeface="+mn-cs"/>
              </a:rPr>
              <a:t>When the proper IOS version when</a:t>
            </a:r>
            <a:r>
              <a:rPr lang="en-US" sz="3200" b="0" i="0" baseline="0" dirty="0" smtClean="0">
                <a:solidFill>
                  <a:schemeClr val="tx1"/>
                </a:solidFill>
                <a:effectLst/>
                <a:latin typeface="+mn-lt"/>
                <a:ea typeface="+mn-ea"/>
                <a:cs typeface="+mn-cs"/>
              </a:rPr>
              <a:t> using a 12 and before IOS </a:t>
            </a:r>
            <a:r>
              <a:rPr lang="en-US" sz="3200" b="0" i="0" dirty="0" smtClean="0">
                <a:solidFill>
                  <a:schemeClr val="tx1"/>
                </a:solidFill>
                <a:effectLst/>
                <a:latin typeface="+mn-lt"/>
                <a:ea typeface="+mn-ea"/>
                <a:cs typeface="+mn-cs"/>
              </a:rPr>
              <a:t>or the proper license when using a version</a:t>
            </a:r>
            <a:r>
              <a:rPr lang="en-US" sz="3200" b="0" i="0" baseline="0" dirty="0" smtClean="0">
                <a:solidFill>
                  <a:schemeClr val="tx1"/>
                </a:solidFill>
                <a:effectLst/>
                <a:latin typeface="+mn-lt"/>
                <a:ea typeface="+mn-ea"/>
                <a:cs typeface="+mn-cs"/>
              </a:rPr>
              <a:t> 15 IOS </a:t>
            </a:r>
            <a:r>
              <a:rPr lang="en-US" sz="3200" b="0" i="0" dirty="0" smtClean="0">
                <a:solidFill>
                  <a:schemeClr val="tx1"/>
                </a:solidFill>
                <a:effectLst/>
                <a:latin typeface="+mn-lt"/>
                <a:ea typeface="+mn-ea"/>
                <a:cs typeface="+mn-cs"/>
              </a:rPr>
              <a:t>is acquired</a:t>
            </a:r>
            <a:r>
              <a:rPr lang="en-US" sz="3200" b="0" i="0" baseline="0" dirty="0" smtClean="0">
                <a:solidFill>
                  <a:schemeClr val="tx1"/>
                </a:solidFill>
                <a:effectLst/>
                <a:latin typeface="+mn-lt"/>
                <a:ea typeface="+mn-ea"/>
                <a:cs typeface="+mn-cs"/>
              </a:rPr>
              <a:t> for a router then the CME functions are available</a:t>
            </a:r>
            <a:endParaRPr lang="en-US" sz="3200" b="0" i="0" dirty="0" smtClean="0">
              <a:solidFill>
                <a:schemeClr val="tx1"/>
              </a:solidFill>
              <a:effectLst/>
              <a:latin typeface="+mn-lt"/>
              <a:ea typeface="+mn-ea"/>
              <a:cs typeface="+mn-cs"/>
            </a:endParaRP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a:t>
            </a:fld>
            <a:endParaRPr lang="en-US" dirty="0"/>
          </a:p>
        </p:txBody>
      </p:sp>
    </p:spTree>
    <p:extLst>
      <p:ext uri="{BB962C8B-B14F-4D97-AF65-F5344CB8AC3E}">
        <p14:creationId xmlns:p14="http://schemas.microsoft.com/office/powerpoint/2010/main" val="2998800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Phone Configuration Files</a:t>
            </a:r>
          </a:p>
        </p:txBody>
      </p:sp>
      <p:sp>
        <p:nvSpPr>
          <p:cNvPr id="3" name="Content Placeholder 2"/>
          <p:cNvSpPr>
            <a:spLocks noGrp="1"/>
          </p:cNvSpPr>
          <p:nvPr>
            <p:ph idx="1"/>
          </p:nvPr>
        </p:nvSpPr>
        <p:spPr/>
        <p:txBody>
          <a:bodyPr/>
          <a:lstStyle/>
          <a:p>
            <a:r>
              <a:rPr lang="en-US" dirty="0" smtClean="0"/>
              <a:t>If it is unable to reach that server, it moves down to the next until the list is exhausted at which point the IP phone reboots and tries it all over again</a:t>
            </a:r>
          </a:p>
          <a:p>
            <a:r>
              <a:rPr lang="en-US" dirty="0" smtClean="0"/>
              <a:t>If the Cisco IP Phone has not yet been configured in CUCM or CME no SEP&lt;MAC&gt;.cnf.xml file exists on the TFTP server</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60</a:t>
            </a:fld>
            <a:endParaRPr lang="en-US" dirty="0"/>
          </a:p>
        </p:txBody>
      </p:sp>
    </p:spTree>
    <p:extLst>
      <p:ext uri="{BB962C8B-B14F-4D97-AF65-F5344CB8AC3E}">
        <p14:creationId xmlns:p14="http://schemas.microsoft.com/office/powerpoint/2010/main" val="29195909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Phone Configuration Files</a:t>
            </a:r>
          </a:p>
        </p:txBody>
      </p:sp>
      <p:sp>
        <p:nvSpPr>
          <p:cNvPr id="3" name="Content Placeholder 2"/>
          <p:cNvSpPr>
            <a:spLocks noGrp="1"/>
          </p:cNvSpPr>
          <p:nvPr>
            <p:ph idx="1"/>
          </p:nvPr>
        </p:nvSpPr>
        <p:spPr/>
        <p:txBody>
          <a:bodyPr/>
          <a:lstStyle/>
          <a:p>
            <a:r>
              <a:rPr lang="en-US" dirty="0" smtClean="0"/>
              <a:t>So the phone requests a file named XMLDefault.cnf.xml</a:t>
            </a:r>
          </a:p>
          <a:p>
            <a:r>
              <a:rPr lang="en-US" dirty="0" smtClean="0"/>
              <a:t>This is a base configuration file typically used for a feature called Auto-Registration</a:t>
            </a:r>
          </a:p>
          <a:p>
            <a:r>
              <a:rPr lang="en-US" dirty="0" smtClean="0"/>
              <a:t>That is allowing phones to register without being configured</a:t>
            </a:r>
          </a:p>
          <a:p>
            <a:r>
              <a:rPr lang="en-US" dirty="0" smtClean="0"/>
              <a:t>Many people often wonder the meaning of SEP at the beginning of the configuration filename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61</a:t>
            </a:fld>
            <a:endParaRPr lang="en-US" dirty="0"/>
          </a:p>
        </p:txBody>
      </p:sp>
    </p:spTree>
    <p:extLst>
      <p:ext uri="{BB962C8B-B14F-4D97-AF65-F5344CB8AC3E}">
        <p14:creationId xmlns:p14="http://schemas.microsoft.com/office/powerpoint/2010/main" val="14921323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Phone Configuration Files</a:t>
            </a:r>
          </a:p>
        </p:txBody>
      </p:sp>
      <p:sp>
        <p:nvSpPr>
          <p:cNvPr id="3" name="Content Placeholder 2"/>
          <p:cNvSpPr>
            <a:spLocks noGrp="1"/>
          </p:cNvSpPr>
          <p:nvPr>
            <p:ph idx="1"/>
          </p:nvPr>
        </p:nvSpPr>
        <p:spPr/>
        <p:txBody>
          <a:bodyPr/>
          <a:lstStyle/>
          <a:p>
            <a:r>
              <a:rPr lang="en-US" dirty="0" smtClean="0"/>
              <a:t>SEP stands for Selsius Ethernet Phone</a:t>
            </a:r>
          </a:p>
          <a:p>
            <a:r>
              <a:rPr lang="en-US" dirty="0" smtClean="0"/>
              <a:t>Selsius was the name of the company Cisco bought in order to get into the VOIP market</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62</a:t>
            </a:fld>
            <a:endParaRPr lang="en-US" dirty="0"/>
          </a:p>
        </p:txBody>
      </p:sp>
    </p:spTree>
    <p:extLst>
      <p:ext uri="{BB962C8B-B14F-4D97-AF65-F5344CB8AC3E}">
        <p14:creationId xmlns:p14="http://schemas.microsoft.com/office/powerpoint/2010/main" val="2261921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Phone</a:t>
            </a:r>
            <a:r>
              <a:rPr lang="en-US" baseline="0" dirty="0" smtClean="0"/>
              <a:t> Registration</a:t>
            </a:r>
            <a:endParaRPr lang="en-US" dirty="0"/>
          </a:p>
        </p:txBody>
      </p:sp>
      <p:sp>
        <p:nvSpPr>
          <p:cNvPr id="3" name="Content Placeholder 2"/>
          <p:cNvSpPr>
            <a:spLocks noGrp="1"/>
          </p:cNvSpPr>
          <p:nvPr>
            <p:ph idx="1"/>
          </p:nvPr>
        </p:nvSpPr>
        <p:spPr/>
        <p:txBody>
          <a:bodyPr/>
          <a:lstStyle/>
          <a:p>
            <a:r>
              <a:rPr lang="en-US" dirty="0" smtClean="0"/>
              <a:t>Once the phone finishes the boot up process it must register with the call</a:t>
            </a:r>
            <a:r>
              <a:rPr lang="en-US" baseline="0" dirty="0" smtClean="0"/>
              <a:t> manager, CME in this case</a:t>
            </a:r>
          </a:p>
          <a:p>
            <a:r>
              <a:rPr lang="en-US" baseline="0" dirty="0" smtClean="0"/>
              <a:t>The phone use either SCCP or SIP for this</a:t>
            </a:r>
          </a:p>
          <a:p>
            <a:r>
              <a:rPr lang="en-US" baseline="0" dirty="0" smtClean="0"/>
              <a:t>The process it follows is</a:t>
            </a:r>
          </a:p>
          <a:p>
            <a:pPr lvl="1"/>
            <a:r>
              <a:rPr lang="en-US" dirty="0" smtClean="0"/>
              <a:t>Contact the call processing server</a:t>
            </a:r>
          </a:p>
          <a:p>
            <a:pPr lvl="1"/>
            <a:r>
              <a:rPr lang="en-US" dirty="0" smtClean="0"/>
              <a:t>Identify itself by its MAC address</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63</a:t>
            </a:fld>
            <a:endParaRPr lang="en-US" dirty="0"/>
          </a:p>
        </p:txBody>
      </p:sp>
    </p:spTree>
    <p:extLst>
      <p:ext uri="{BB962C8B-B14F-4D97-AF65-F5344CB8AC3E}">
        <p14:creationId xmlns:p14="http://schemas.microsoft.com/office/powerpoint/2010/main" val="37531431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Phone Registration</a:t>
            </a:r>
          </a:p>
        </p:txBody>
      </p:sp>
      <p:sp>
        <p:nvSpPr>
          <p:cNvPr id="3" name="Content Placeholder 2"/>
          <p:cNvSpPr>
            <a:spLocks noGrp="1"/>
          </p:cNvSpPr>
          <p:nvPr>
            <p:ph idx="1"/>
          </p:nvPr>
        </p:nvSpPr>
        <p:spPr/>
        <p:txBody>
          <a:bodyPr/>
          <a:lstStyle/>
          <a:p>
            <a:pPr lvl="1"/>
            <a:r>
              <a:rPr lang="en-US" dirty="0" smtClean="0"/>
              <a:t>The call processing server looks at its database and sends the operating configuration to the phone</a:t>
            </a:r>
          </a:p>
          <a:p>
            <a:pPr lvl="1"/>
            <a:r>
              <a:rPr lang="en-US" dirty="0" smtClean="0"/>
              <a:t>The operating configuration is different than the settings found in the configuration XML file located on the TFTP server</a:t>
            </a:r>
          </a:p>
          <a:p>
            <a:pPr lvl="1"/>
            <a:r>
              <a:rPr lang="en-US" dirty="0" smtClean="0"/>
              <a:t>The TFTP server configuration is base level settings, including items such as device language, firmware version, call processing server IP addresses, port numbers, and so on</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64</a:t>
            </a:fld>
            <a:endParaRPr lang="en-US" dirty="0"/>
          </a:p>
        </p:txBody>
      </p:sp>
    </p:spTree>
    <p:extLst>
      <p:ext uri="{BB962C8B-B14F-4D97-AF65-F5344CB8AC3E}">
        <p14:creationId xmlns:p14="http://schemas.microsoft.com/office/powerpoint/2010/main" val="5960935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Phone Registration</a:t>
            </a:r>
          </a:p>
        </p:txBody>
      </p:sp>
      <p:sp>
        <p:nvSpPr>
          <p:cNvPr id="3" name="Content Placeholder 2"/>
          <p:cNvSpPr>
            <a:spLocks noGrp="1"/>
          </p:cNvSpPr>
          <p:nvPr>
            <p:ph idx="1"/>
          </p:nvPr>
        </p:nvSpPr>
        <p:spPr/>
        <p:txBody>
          <a:bodyPr/>
          <a:lstStyle/>
          <a:p>
            <a:pPr lvl="1"/>
            <a:r>
              <a:rPr lang="en-US" dirty="0" smtClean="0"/>
              <a:t>The operating configuration contains items such as directory and line numbers, ring tones, softkey layout, and so on</a:t>
            </a:r>
          </a:p>
          <a:p>
            <a:pPr lvl="1"/>
            <a:r>
              <a:rPr lang="en-US" dirty="0" smtClean="0"/>
              <a:t>Although the TFTP server configuration is sent using the TFTP protocol, the operating configuration is sent using SCCP</a:t>
            </a:r>
            <a:r>
              <a:rPr lang="en-US" baseline="0" dirty="0" smtClean="0"/>
              <a:t> or SIP</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65</a:t>
            </a:fld>
            <a:endParaRPr lang="en-US" dirty="0"/>
          </a:p>
        </p:txBody>
      </p:sp>
    </p:spTree>
    <p:extLst>
      <p:ext uri="{BB962C8B-B14F-4D97-AF65-F5344CB8AC3E}">
        <p14:creationId xmlns:p14="http://schemas.microsoft.com/office/powerpoint/2010/main" val="1135728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 Peers</a:t>
            </a:r>
            <a:endParaRPr lang="en-US" dirty="0"/>
          </a:p>
        </p:txBody>
      </p:sp>
      <p:sp>
        <p:nvSpPr>
          <p:cNvPr id="3" name="Content Placeholder 2"/>
          <p:cNvSpPr>
            <a:spLocks noGrp="1"/>
          </p:cNvSpPr>
          <p:nvPr>
            <p:ph idx="1"/>
          </p:nvPr>
        </p:nvSpPr>
        <p:spPr/>
        <p:txBody>
          <a:bodyPr/>
          <a:lstStyle/>
          <a:p>
            <a:r>
              <a:rPr lang="en-US" dirty="0" smtClean="0"/>
              <a:t>The above is all that is required when the calls stay</a:t>
            </a:r>
            <a:r>
              <a:rPr lang="en-US" baseline="0" dirty="0" smtClean="0"/>
              <a:t> in one location</a:t>
            </a:r>
          </a:p>
          <a:p>
            <a:r>
              <a:rPr lang="en-US" baseline="0" dirty="0" smtClean="0"/>
              <a:t>If the calls need to cross a link between routers, then dial peers must be configured at both ends so calls can travel both ways</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66</a:t>
            </a:fld>
            <a:endParaRPr lang="en-US" dirty="0"/>
          </a:p>
        </p:txBody>
      </p:sp>
    </p:spTree>
    <p:extLst>
      <p:ext uri="{BB962C8B-B14F-4D97-AF65-F5344CB8AC3E}">
        <p14:creationId xmlns:p14="http://schemas.microsoft.com/office/powerpoint/2010/main" val="17505105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 Peers</a:t>
            </a:r>
            <a:endParaRPr lang="en-US" dirty="0"/>
          </a:p>
        </p:txBody>
      </p:sp>
      <p:sp>
        <p:nvSpPr>
          <p:cNvPr id="3" name="Content Placeholder 2"/>
          <p:cNvSpPr>
            <a:spLocks noGrp="1"/>
          </p:cNvSpPr>
          <p:nvPr>
            <p:ph idx="1"/>
          </p:nvPr>
        </p:nvSpPr>
        <p:spPr/>
        <p:txBody>
          <a:bodyPr/>
          <a:lstStyle/>
          <a:p>
            <a:r>
              <a:rPr lang="en-US" baseline="0" dirty="0" smtClean="0"/>
              <a:t>The commands look like this</a:t>
            </a:r>
          </a:p>
          <a:p>
            <a:pPr lvl="1"/>
            <a:r>
              <a:rPr lang="en-US" dirty="0" smtClean="0"/>
              <a:t>dial-peer voice 1100 voip</a:t>
            </a:r>
          </a:p>
          <a:p>
            <a:pPr lvl="1"/>
            <a:r>
              <a:rPr lang="en-US" dirty="0" smtClean="0"/>
              <a:t>destination pattern 110.</a:t>
            </a:r>
          </a:p>
          <a:p>
            <a:pPr lvl="1"/>
            <a:r>
              <a:rPr lang="en-US" dirty="0" smtClean="0"/>
              <a:t>session target ipv4:192.168.1.2</a:t>
            </a:r>
          </a:p>
          <a:p>
            <a:pPr lvl="0"/>
            <a:r>
              <a:rPr lang="en-US" dirty="0" smtClean="0"/>
              <a:t>Again more detail on this in the lab</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67</a:t>
            </a:fld>
            <a:endParaRPr lang="en-US" dirty="0"/>
          </a:p>
        </p:txBody>
      </p:sp>
    </p:spTree>
    <p:extLst>
      <p:ext uri="{BB962C8B-B14F-4D97-AF65-F5344CB8AC3E}">
        <p14:creationId xmlns:p14="http://schemas.microsoft.com/office/powerpoint/2010/main" val="37117324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endParaRPr lang="en-US" dirty="0"/>
          </a:p>
        </p:txBody>
      </p:sp>
      <p:sp>
        <p:nvSpPr>
          <p:cNvPr id="3" name="Content Placeholder 2"/>
          <p:cNvSpPr>
            <a:spLocks noGrp="1"/>
          </p:cNvSpPr>
          <p:nvPr>
            <p:ph idx="1"/>
          </p:nvPr>
        </p:nvSpPr>
        <p:spPr/>
        <p:txBody>
          <a:bodyPr/>
          <a:lstStyle/>
          <a:p>
            <a:r>
              <a:rPr lang="en-US" dirty="0" err="1" smtClean="0"/>
              <a:t>QoS</a:t>
            </a:r>
            <a:r>
              <a:rPr lang="en-US" dirty="0" smtClean="0"/>
              <a:t> is very important for VOIP</a:t>
            </a:r>
          </a:p>
          <a:p>
            <a:r>
              <a:rPr lang="en-US" dirty="0" smtClean="0"/>
              <a:t>There are numerous ways to do this</a:t>
            </a:r>
          </a:p>
          <a:p>
            <a:r>
              <a:rPr lang="en-US" dirty="0" smtClean="0"/>
              <a:t>Books have been written on the subject</a:t>
            </a:r>
          </a:p>
          <a:p>
            <a:r>
              <a:rPr lang="en-US" dirty="0" smtClean="0"/>
              <a:t>There is still no complete agreement or simple way to do this</a:t>
            </a:r>
          </a:p>
          <a:p>
            <a:r>
              <a:rPr lang="en-US" dirty="0" smtClean="0"/>
              <a:t>In</a:t>
            </a:r>
            <a:r>
              <a:rPr lang="en-US" baseline="0" dirty="0" smtClean="0"/>
              <a:t> the Cisco world by far the easiest way is to use the </a:t>
            </a:r>
            <a:r>
              <a:rPr lang="en-US" baseline="0" dirty="0" err="1" smtClean="0"/>
              <a:t>AutoQoS</a:t>
            </a:r>
            <a:r>
              <a:rPr lang="en-US" baseline="0" dirty="0" smtClean="0"/>
              <a:t> command</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68</a:t>
            </a:fld>
            <a:endParaRPr lang="en-US" dirty="0"/>
          </a:p>
        </p:txBody>
      </p:sp>
    </p:spTree>
    <p:extLst>
      <p:ext uri="{BB962C8B-B14F-4D97-AF65-F5344CB8AC3E}">
        <p14:creationId xmlns:p14="http://schemas.microsoft.com/office/powerpoint/2010/main" val="6259904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Much of the above was copied</a:t>
            </a:r>
            <a:r>
              <a:rPr lang="en-US" baseline="0" dirty="0" smtClean="0"/>
              <a:t> from the CCNA Voice certification test guide by Cioara and Valentine from Cisco Press</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69</a:t>
            </a:fld>
            <a:endParaRPr lang="en-US" dirty="0"/>
          </a:p>
        </p:txBody>
      </p:sp>
    </p:spTree>
    <p:extLst>
      <p:ext uri="{BB962C8B-B14F-4D97-AF65-F5344CB8AC3E}">
        <p14:creationId xmlns:p14="http://schemas.microsoft.com/office/powerpoint/2010/main" val="267573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CME</a:t>
            </a:r>
            <a:endParaRPr lang="en-US" dirty="0"/>
          </a:p>
        </p:txBody>
      </p:sp>
      <p:sp>
        <p:nvSpPr>
          <p:cNvPr id="3" name="Content Placeholder 2"/>
          <p:cNvSpPr>
            <a:spLocks noGrp="1"/>
          </p:cNvSpPr>
          <p:nvPr>
            <p:ph idx="1"/>
          </p:nvPr>
        </p:nvSpPr>
        <p:spPr/>
        <p:txBody>
          <a:bodyPr/>
          <a:lstStyle/>
          <a:p>
            <a:r>
              <a:rPr lang="en-US" sz="3200" b="0" i="0" dirty="0" smtClean="0">
                <a:solidFill>
                  <a:schemeClr val="tx1"/>
                </a:solidFill>
                <a:effectLst/>
                <a:latin typeface="+mn-lt"/>
                <a:ea typeface="+mn-ea"/>
                <a:cs typeface="+mn-cs"/>
              </a:rPr>
              <a:t>CME supports Cisco IP phones using the SCCP - </a:t>
            </a:r>
            <a:r>
              <a:rPr lang="en-US" sz="3200" b="0" i="0" u="none" strike="noStrike" dirty="0" smtClean="0">
                <a:solidFill>
                  <a:schemeClr val="tx1"/>
                </a:solidFill>
                <a:effectLst/>
                <a:latin typeface="+mn-lt"/>
                <a:ea typeface="+mn-ea"/>
                <a:cs typeface="+mn-cs"/>
              </a:rPr>
              <a:t>Skinny Client Control Protocol</a:t>
            </a:r>
            <a:r>
              <a:rPr lang="en-US" sz="3200" b="0" i="0" dirty="0" smtClean="0">
                <a:solidFill>
                  <a:schemeClr val="tx1"/>
                </a:solidFill>
                <a:effectLst/>
                <a:latin typeface="+mn-lt"/>
                <a:ea typeface="+mn-ea"/>
                <a:cs typeface="+mn-cs"/>
              </a:rPr>
              <a:t> and SIP - </a:t>
            </a:r>
            <a:r>
              <a:rPr lang="en-US" sz="3200" b="0" i="0" u="none" strike="noStrike" dirty="0" smtClean="0">
                <a:solidFill>
                  <a:schemeClr val="tx1"/>
                </a:solidFill>
                <a:effectLst/>
                <a:latin typeface="+mn-lt"/>
                <a:ea typeface="+mn-ea"/>
                <a:cs typeface="+mn-cs"/>
              </a:rPr>
              <a:t>Session Initiation Protocol</a:t>
            </a:r>
          </a:p>
          <a:p>
            <a:r>
              <a:rPr lang="en-US" sz="3200" b="0" i="0" u="none" strike="noStrike" dirty="0" smtClean="0">
                <a:solidFill>
                  <a:schemeClr val="tx1"/>
                </a:solidFill>
                <a:effectLst/>
                <a:latin typeface="+mn-lt"/>
                <a:ea typeface="+mn-ea"/>
                <a:cs typeface="+mn-cs"/>
              </a:rPr>
              <a:t>Cisco likes SCCP a lot, but it is going away</a:t>
            </a:r>
          </a:p>
          <a:p>
            <a:r>
              <a:rPr lang="en-US" sz="3200" b="0" i="0" u="none" strike="noStrike" dirty="0" smtClean="0">
                <a:solidFill>
                  <a:schemeClr val="tx1"/>
                </a:solidFill>
                <a:effectLst/>
                <a:latin typeface="+mn-lt"/>
                <a:ea typeface="+mn-ea"/>
                <a:cs typeface="+mn-cs"/>
              </a:rPr>
              <a:t>SIP is the one for the future</a:t>
            </a:r>
            <a:endParaRPr lang="en-US" sz="3200" b="0" i="0" dirty="0" smtClean="0">
              <a:solidFill>
                <a:schemeClr val="tx1"/>
              </a:solidFill>
              <a:effectLst/>
              <a:latin typeface="+mn-lt"/>
              <a:ea typeface="+mn-ea"/>
              <a:cs typeface="+mn-cs"/>
            </a:endParaRPr>
          </a:p>
          <a:p>
            <a:r>
              <a:rPr lang="en-US" sz="3200" b="0" i="0" dirty="0" smtClean="0">
                <a:solidFill>
                  <a:schemeClr val="tx1"/>
                </a:solidFill>
                <a:effectLst/>
                <a:latin typeface="+mn-lt"/>
                <a:ea typeface="+mn-ea"/>
                <a:cs typeface="+mn-cs"/>
              </a:rPr>
              <a:t>CME can connect to TDM lines such as a PRI or to any type of packet based digital line</a:t>
            </a:r>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7</a:t>
            </a:fld>
            <a:endParaRPr lang="en-US" dirty="0"/>
          </a:p>
        </p:txBody>
      </p:sp>
    </p:spTree>
    <p:extLst>
      <p:ext uri="{BB962C8B-B14F-4D97-AF65-F5344CB8AC3E}">
        <p14:creationId xmlns:p14="http://schemas.microsoft.com/office/powerpoint/2010/main" val="4208544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a:t>
            </a:r>
            <a:r>
              <a:rPr lang="en-US" baseline="0" dirty="0" smtClean="0"/>
              <a:t> CME</a:t>
            </a:r>
            <a:endParaRPr lang="en-US" dirty="0"/>
          </a:p>
        </p:txBody>
      </p:sp>
      <p:sp>
        <p:nvSpPr>
          <p:cNvPr id="3" name="Content Placeholder 2"/>
          <p:cNvSpPr>
            <a:spLocks noGrp="1"/>
          </p:cNvSpPr>
          <p:nvPr>
            <p:ph idx="1"/>
          </p:nvPr>
        </p:nvSpPr>
        <p:spPr/>
        <p:txBody>
          <a:bodyPr/>
          <a:lstStyle/>
          <a:p>
            <a:r>
              <a:rPr lang="en-US" dirty="0" smtClean="0"/>
              <a:t>Here are some diagrams from a Cisco brochure on CME</a:t>
            </a:r>
            <a:r>
              <a:rPr lang="en-US" baseline="0" dirty="0" smtClean="0"/>
              <a:t> that shows how it would be used</a:t>
            </a:r>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8</a:t>
            </a:fld>
            <a:endParaRPr lang="en-US" dirty="0"/>
          </a:p>
        </p:txBody>
      </p:sp>
    </p:spTree>
    <p:extLst>
      <p:ext uri="{BB962C8B-B14F-4D97-AF65-F5344CB8AC3E}">
        <p14:creationId xmlns:p14="http://schemas.microsoft.com/office/powerpoint/2010/main" val="198610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CME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2013-2014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9</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94" t="28371" r="26562" b="8306"/>
          <a:stretch/>
        </p:blipFill>
        <p:spPr bwMode="auto">
          <a:xfrm>
            <a:off x="1451956" y="1600191"/>
            <a:ext cx="6091844" cy="454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52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pps">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Chipps</Template>
  <TotalTime>778</TotalTime>
  <Words>3364</Words>
  <Application>Microsoft Office PowerPoint</Application>
  <PresentationFormat>On-screen Show (4:3)</PresentationFormat>
  <Paragraphs>402</Paragraphs>
  <Slides>69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Verdana</vt:lpstr>
      <vt:lpstr>Chipps</vt:lpstr>
      <vt:lpstr>NETW-250 Cisco Voice Solutions Last Update 2014.02.12 1.1.1</vt:lpstr>
      <vt:lpstr>Cisco Voice Solutions</vt:lpstr>
      <vt:lpstr>Cisco Voice Solutions</vt:lpstr>
      <vt:lpstr>Cisco Voice Solutions</vt:lpstr>
      <vt:lpstr>What is CME</vt:lpstr>
      <vt:lpstr>What is CME</vt:lpstr>
      <vt:lpstr>What is CME</vt:lpstr>
      <vt:lpstr>What is CME</vt:lpstr>
      <vt:lpstr>What is CME</vt:lpstr>
      <vt:lpstr>What is CME</vt:lpstr>
      <vt:lpstr>What is Cisco Business Edition</vt:lpstr>
      <vt:lpstr>What is CUCM</vt:lpstr>
      <vt:lpstr>Cisco Unity Express</vt:lpstr>
      <vt:lpstr>Cisco Unity Connection</vt:lpstr>
      <vt:lpstr>Cisco Unity Connection</vt:lpstr>
      <vt:lpstr>Cisco Unity Connection</vt:lpstr>
      <vt:lpstr>Cisco Unified Presence</vt:lpstr>
      <vt:lpstr>Cisco Unified Presence</vt:lpstr>
      <vt:lpstr>Cisco Unified Presence</vt:lpstr>
      <vt:lpstr>Cisco Unified Presence</vt:lpstr>
      <vt:lpstr>Cisco Unified Presence</vt:lpstr>
      <vt:lpstr>Creating a VOIP Solution</vt:lpstr>
      <vt:lpstr>ISR Routers</vt:lpstr>
      <vt:lpstr>ISR Routers</vt:lpstr>
      <vt:lpstr>Cisco IP Phones Supported</vt:lpstr>
      <vt:lpstr>Cisco IP Phones Supported</vt:lpstr>
      <vt:lpstr>Cisco IP Phone</vt:lpstr>
      <vt:lpstr>Cisco IP Phone</vt:lpstr>
      <vt:lpstr>Cisco IP Phone</vt:lpstr>
      <vt:lpstr>Cisco IP Phone</vt:lpstr>
      <vt:lpstr>Cisco IP Phone</vt:lpstr>
      <vt:lpstr>Cisco IP Phone</vt:lpstr>
      <vt:lpstr>Cisco IP Phone</vt:lpstr>
      <vt:lpstr>Cisco IP Phone</vt:lpstr>
      <vt:lpstr>Cisco IP Phone</vt:lpstr>
      <vt:lpstr>Cisco IP Phone</vt:lpstr>
      <vt:lpstr>Cisco IP Phone</vt:lpstr>
      <vt:lpstr>Licensing CME</vt:lpstr>
      <vt:lpstr>Load on the Router</vt:lpstr>
      <vt:lpstr>Load on the Router</vt:lpstr>
      <vt:lpstr>Load on the Router</vt:lpstr>
      <vt:lpstr>Load on the Router</vt:lpstr>
      <vt:lpstr>Load on the Router</vt:lpstr>
      <vt:lpstr>Load on the Router</vt:lpstr>
      <vt:lpstr>Load on the Router</vt:lpstr>
      <vt:lpstr>CME Configuration</vt:lpstr>
      <vt:lpstr>CME Configuration</vt:lpstr>
      <vt:lpstr>Create VLANs</vt:lpstr>
      <vt:lpstr>Create VLANs</vt:lpstr>
      <vt:lpstr>Create VLANs</vt:lpstr>
      <vt:lpstr>Create VLANs</vt:lpstr>
      <vt:lpstr>Activate and Configure CME</vt:lpstr>
      <vt:lpstr>Activate and Configure CME</vt:lpstr>
      <vt:lpstr>Activate and Configure CME</vt:lpstr>
      <vt:lpstr>Setup DHCP</vt:lpstr>
      <vt:lpstr>Setup NTP</vt:lpstr>
      <vt:lpstr>IP Phone Configuration Files</vt:lpstr>
      <vt:lpstr>IP Phone Configuration Files</vt:lpstr>
      <vt:lpstr>IP Phone Configuration Files</vt:lpstr>
      <vt:lpstr>IP Phone Configuration Files</vt:lpstr>
      <vt:lpstr>IP Phone Configuration Files</vt:lpstr>
      <vt:lpstr>IP Phone Configuration Files</vt:lpstr>
      <vt:lpstr>IP Phone Registration</vt:lpstr>
      <vt:lpstr>IP Phone Registration</vt:lpstr>
      <vt:lpstr>IP Phone Registration</vt:lpstr>
      <vt:lpstr>Dial Peers</vt:lpstr>
      <vt:lpstr>Dial Peers</vt:lpstr>
      <vt:lpstr>QoS</vt:lpstr>
      <vt:lpstr>Sources</vt:lpstr>
    </vt:vector>
  </TitlesOfParts>
  <Company>Devry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Voice Solutions</dc:title>
  <dc:creator>Kenneth M. Chipps Ph.D.</dc:creator>
  <cp:lastModifiedBy>Microsoft account</cp:lastModifiedBy>
  <cp:revision>94</cp:revision>
  <dcterms:created xsi:type="dcterms:W3CDTF">2007-07-31T18:37:34Z</dcterms:created>
  <dcterms:modified xsi:type="dcterms:W3CDTF">2014-02-12T17:53:10Z</dcterms:modified>
</cp:coreProperties>
</file>