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5"/>
  </p:notesMasterIdLst>
  <p:sldIdLst>
    <p:sldId id="277" r:id="rId2"/>
    <p:sldId id="285" r:id="rId3"/>
    <p:sldId id="379" r:id="rId4"/>
    <p:sldId id="380" r:id="rId5"/>
    <p:sldId id="410" r:id="rId6"/>
    <p:sldId id="381" r:id="rId7"/>
    <p:sldId id="382" r:id="rId8"/>
    <p:sldId id="286" r:id="rId9"/>
    <p:sldId id="287" r:id="rId10"/>
    <p:sldId id="288" r:id="rId11"/>
    <p:sldId id="289" r:id="rId12"/>
    <p:sldId id="291" r:id="rId13"/>
    <p:sldId id="292" r:id="rId14"/>
    <p:sldId id="293" r:id="rId15"/>
    <p:sldId id="294" r:id="rId16"/>
    <p:sldId id="295" r:id="rId17"/>
    <p:sldId id="296" r:id="rId18"/>
    <p:sldId id="297" r:id="rId19"/>
    <p:sldId id="298" r:id="rId20"/>
    <p:sldId id="299" r:id="rId21"/>
    <p:sldId id="300" r:id="rId22"/>
    <p:sldId id="320" r:id="rId23"/>
    <p:sldId id="304" r:id="rId24"/>
    <p:sldId id="305" r:id="rId25"/>
    <p:sldId id="319" r:id="rId26"/>
    <p:sldId id="311" r:id="rId27"/>
    <p:sldId id="312" r:id="rId28"/>
    <p:sldId id="307" r:id="rId29"/>
    <p:sldId id="315" r:id="rId30"/>
    <p:sldId id="308" r:id="rId31"/>
    <p:sldId id="309" r:id="rId32"/>
    <p:sldId id="316" r:id="rId33"/>
    <p:sldId id="317" r:id="rId34"/>
    <p:sldId id="324" r:id="rId35"/>
    <p:sldId id="323" r:id="rId36"/>
    <p:sldId id="318" r:id="rId37"/>
    <p:sldId id="411" r:id="rId38"/>
    <p:sldId id="416" r:id="rId39"/>
    <p:sldId id="412" r:id="rId40"/>
    <p:sldId id="413" r:id="rId41"/>
    <p:sldId id="414" r:id="rId42"/>
    <p:sldId id="415" r:id="rId43"/>
    <p:sldId id="390" r:id="rId44"/>
    <p:sldId id="384" r:id="rId45"/>
    <p:sldId id="385" r:id="rId46"/>
    <p:sldId id="386" r:id="rId47"/>
    <p:sldId id="394" r:id="rId48"/>
    <p:sldId id="396" r:id="rId49"/>
    <p:sldId id="397" r:id="rId50"/>
    <p:sldId id="399" r:id="rId51"/>
    <p:sldId id="444" r:id="rId52"/>
    <p:sldId id="391" r:id="rId53"/>
    <p:sldId id="392" r:id="rId54"/>
    <p:sldId id="409" r:id="rId55"/>
    <p:sldId id="400" r:id="rId56"/>
    <p:sldId id="401" r:id="rId57"/>
    <p:sldId id="402" r:id="rId58"/>
    <p:sldId id="403" r:id="rId59"/>
    <p:sldId id="404" r:id="rId60"/>
    <p:sldId id="405" r:id="rId61"/>
    <p:sldId id="406" r:id="rId62"/>
    <p:sldId id="407" r:id="rId63"/>
    <p:sldId id="408" r:id="rId64"/>
    <p:sldId id="441" r:id="rId65"/>
    <p:sldId id="442" r:id="rId66"/>
    <p:sldId id="446" r:id="rId67"/>
    <p:sldId id="447" r:id="rId68"/>
    <p:sldId id="448" r:id="rId69"/>
    <p:sldId id="449" r:id="rId70"/>
    <p:sldId id="450" r:id="rId71"/>
    <p:sldId id="451" r:id="rId72"/>
    <p:sldId id="452" r:id="rId73"/>
    <p:sldId id="453" r:id="rId74"/>
    <p:sldId id="454" r:id="rId75"/>
    <p:sldId id="455" r:id="rId76"/>
    <p:sldId id="456" r:id="rId77"/>
    <p:sldId id="457" r:id="rId78"/>
    <p:sldId id="458" r:id="rId79"/>
    <p:sldId id="459" r:id="rId80"/>
    <p:sldId id="460" r:id="rId81"/>
    <p:sldId id="432" r:id="rId82"/>
    <p:sldId id="433" r:id="rId83"/>
    <p:sldId id="434" r:id="rId84"/>
    <p:sldId id="435" r:id="rId85"/>
    <p:sldId id="436" r:id="rId86"/>
    <p:sldId id="437" r:id="rId87"/>
    <p:sldId id="438" r:id="rId88"/>
    <p:sldId id="439" r:id="rId89"/>
    <p:sldId id="440" r:id="rId90"/>
    <p:sldId id="325" r:id="rId91"/>
    <p:sldId id="327" r:id="rId92"/>
    <p:sldId id="328" r:id="rId93"/>
    <p:sldId id="329" r:id="rId94"/>
    <p:sldId id="330" r:id="rId95"/>
    <p:sldId id="331" r:id="rId96"/>
    <p:sldId id="332" r:id="rId97"/>
    <p:sldId id="333" r:id="rId98"/>
    <p:sldId id="334" r:id="rId99"/>
    <p:sldId id="335" r:id="rId100"/>
    <p:sldId id="461" r:id="rId101"/>
    <p:sldId id="393" r:id="rId102"/>
    <p:sldId id="278" r:id="rId103"/>
    <p:sldId id="280" r:id="rId104"/>
    <p:sldId id="357" r:id="rId105"/>
    <p:sldId id="358" r:id="rId106"/>
    <p:sldId id="359" r:id="rId107"/>
    <p:sldId id="360" r:id="rId108"/>
    <p:sldId id="361" r:id="rId109"/>
    <p:sldId id="364" r:id="rId110"/>
    <p:sldId id="362" r:id="rId111"/>
    <p:sldId id="365" r:id="rId112"/>
    <p:sldId id="366" r:id="rId113"/>
    <p:sldId id="367" r:id="rId114"/>
    <p:sldId id="363" r:id="rId115"/>
    <p:sldId id="370" r:id="rId116"/>
    <p:sldId id="371" r:id="rId117"/>
    <p:sldId id="462" r:id="rId118"/>
    <p:sldId id="356" r:id="rId119"/>
    <p:sldId id="337" r:id="rId120"/>
    <p:sldId id="373" r:id="rId121"/>
    <p:sldId id="374" r:id="rId122"/>
    <p:sldId id="375" r:id="rId123"/>
    <p:sldId id="372" r:id="rId124"/>
    <p:sldId id="376" r:id="rId125"/>
    <p:sldId id="378" r:id="rId126"/>
    <p:sldId id="338" r:id="rId127"/>
    <p:sldId id="281" r:id="rId128"/>
    <p:sldId id="355" r:id="rId129"/>
    <p:sldId id="388" r:id="rId130"/>
    <p:sldId id="282" r:id="rId131"/>
    <p:sldId id="336" r:id="rId132"/>
    <p:sldId id="284" r:id="rId133"/>
    <p:sldId id="283" r:id="rId1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1" autoAdjust="0"/>
  </p:normalViewPr>
  <p:slideViewPr>
    <p:cSldViewPr>
      <p:cViewPr varScale="1">
        <p:scale>
          <a:sx n="59" d="100"/>
          <a:sy n="59" d="100"/>
        </p:scale>
        <p:origin x="792" y="72"/>
      </p:cViewPr>
      <p:guideLst>
        <p:guide orient="horz" pos="2160"/>
        <p:guide pos="2880"/>
      </p:guideLst>
    </p:cSldViewPr>
  </p:slideViewPr>
  <p:outlineViewPr>
    <p:cViewPr>
      <p:scale>
        <a:sx n="33" d="100"/>
        <a:sy n="33" d="100"/>
      </p:scale>
      <p:origin x="0" y="828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DDF41F6E-943D-4E49-B27D-176785DD8940}" type="datetimeFigureOut">
              <a:rPr lang="en-US"/>
              <a:pPr>
                <a:defRPr/>
              </a:pPr>
              <a:t>1/23/2014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3B38035D-B717-4EBD-83A8-BDDC61E0E820}" type="slidenum">
              <a:rPr lang="en-US"/>
              <a:pPr>
                <a:defRPr/>
              </a:pPr>
              <a:t>‹#›</a:t>
            </a:fld>
            <a:endParaRPr lang="en-US" dirty="0"/>
          </a:p>
        </p:txBody>
      </p:sp>
    </p:spTree>
    <p:extLst>
      <p:ext uri="{BB962C8B-B14F-4D97-AF65-F5344CB8AC3E}">
        <p14:creationId xmlns:p14="http://schemas.microsoft.com/office/powerpoint/2010/main" val="550354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38035D-B717-4EBD-83A8-BDDC61E0E820}" type="slidenum">
              <a:rPr lang="en-US" smtClean="0"/>
              <a:pPr>
                <a:defRPr/>
              </a:pPr>
              <a:t>1</a:t>
            </a:fld>
            <a:endParaRPr lang="en-US" dirty="0"/>
          </a:p>
        </p:txBody>
      </p:sp>
    </p:spTree>
    <p:extLst>
      <p:ext uri="{BB962C8B-B14F-4D97-AF65-F5344CB8AC3E}">
        <p14:creationId xmlns:p14="http://schemas.microsoft.com/office/powerpoint/2010/main" val="264355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32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590800" y="6245225"/>
            <a:ext cx="3962400" cy="476250"/>
          </a:xfrm>
        </p:spPr>
        <p:txBody>
          <a:bodyPr/>
          <a:lstStyle>
            <a:lvl1pPr>
              <a:defRPr sz="1400"/>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E204B0FC-1149-457E-AC67-3C626D76E297}" type="slidenum">
              <a:rPr lang="en-US"/>
              <a:pPr>
                <a:defRPr/>
              </a:pPr>
              <a:t>‹#›</a:t>
            </a:fld>
            <a:endParaRPr lang="en-US" dirty="0"/>
          </a:p>
        </p:txBody>
      </p:sp>
    </p:spTree>
    <p:extLst>
      <p:ext uri="{BB962C8B-B14F-4D97-AF65-F5344CB8AC3E}">
        <p14:creationId xmlns:p14="http://schemas.microsoft.com/office/powerpoint/2010/main" val="333788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AC863F-8AF7-436C-97F1-8812A582F4F8}" type="slidenum">
              <a:rPr lang="en-US"/>
              <a:pPr>
                <a:defRPr/>
              </a:pPr>
              <a:t>‹#›</a:t>
            </a:fld>
            <a:endParaRPr lang="en-US" dirty="0"/>
          </a:p>
        </p:txBody>
      </p:sp>
    </p:spTree>
    <p:extLst>
      <p:ext uri="{BB962C8B-B14F-4D97-AF65-F5344CB8AC3E}">
        <p14:creationId xmlns:p14="http://schemas.microsoft.com/office/powerpoint/2010/main" val="95206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4365B4-101C-408D-9F3A-7D2BC6C3CEFC}" type="slidenum">
              <a:rPr lang="en-US"/>
              <a:pPr>
                <a:defRPr/>
              </a:pPr>
              <a:t>‹#›</a:t>
            </a:fld>
            <a:endParaRPr lang="en-US" dirty="0"/>
          </a:p>
        </p:txBody>
      </p:sp>
    </p:spTree>
    <p:extLst>
      <p:ext uri="{BB962C8B-B14F-4D97-AF65-F5344CB8AC3E}">
        <p14:creationId xmlns:p14="http://schemas.microsoft.com/office/powerpoint/2010/main" val="5540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FBC20D-DE51-4E0F-8C03-F7C483871255}" type="slidenum">
              <a:rPr lang="en-US"/>
              <a:pPr>
                <a:defRPr/>
              </a:pPr>
              <a:t>‹#›</a:t>
            </a:fld>
            <a:endParaRPr lang="en-US" dirty="0"/>
          </a:p>
        </p:txBody>
      </p:sp>
    </p:spTree>
    <p:extLst>
      <p:ext uri="{BB962C8B-B14F-4D97-AF65-F5344CB8AC3E}">
        <p14:creationId xmlns:p14="http://schemas.microsoft.com/office/powerpoint/2010/main" val="270029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xfrm>
            <a:off x="6553200" y="6248400"/>
            <a:ext cx="2133600" cy="476250"/>
          </a:xfrm>
        </p:spPr>
        <p:txBody>
          <a:bodyPr/>
          <a:lstStyle>
            <a:lvl1pPr>
              <a:defRPr sz="1000"/>
            </a:lvl1pPr>
          </a:lstStyle>
          <a:p>
            <a:pPr>
              <a:defRPr/>
            </a:pPr>
            <a:fld id="{C95C68B4-7853-45BF-AE14-9861F8F22A4D}" type="slidenum">
              <a:rPr lang="en-US"/>
              <a:pPr>
                <a:defRPr/>
              </a:pPr>
              <a:t>‹#›</a:t>
            </a:fld>
            <a:endParaRPr lang="en-US" dirty="0"/>
          </a:p>
        </p:txBody>
      </p:sp>
    </p:spTree>
    <p:extLst>
      <p:ext uri="{BB962C8B-B14F-4D97-AF65-F5344CB8AC3E}">
        <p14:creationId xmlns:p14="http://schemas.microsoft.com/office/powerpoint/2010/main" val="156775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5ED058-9373-4C71-A58A-E0CC11483C38}" type="slidenum">
              <a:rPr lang="en-US"/>
              <a:pPr>
                <a:defRPr/>
              </a:pPr>
              <a:t>‹#›</a:t>
            </a:fld>
            <a:endParaRPr lang="en-US" dirty="0"/>
          </a:p>
        </p:txBody>
      </p:sp>
    </p:spTree>
    <p:extLst>
      <p:ext uri="{BB962C8B-B14F-4D97-AF65-F5344CB8AC3E}">
        <p14:creationId xmlns:p14="http://schemas.microsoft.com/office/powerpoint/2010/main" val="3599552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B84838-907D-459D-A0A2-9931EC69DCC0}" type="slidenum">
              <a:rPr lang="en-US"/>
              <a:pPr>
                <a:defRPr/>
              </a:pPr>
              <a:t>‹#›</a:t>
            </a:fld>
            <a:endParaRPr lang="en-US" dirty="0"/>
          </a:p>
        </p:txBody>
      </p:sp>
    </p:spTree>
    <p:extLst>
      <p:ext uri="{BB962C8B-B14F-4D97-AF65-F5344CB8AC3E}">
        <p14:creationId xmlns:p14="http://schemas.microsoft.com/office/powerpoint/2010/main" val="301405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DDFE42-8A75-40AE-9659-CFD62AFC0822}" type="slidenum">
              <a:rPr lang="en-US"/>
              <a:pPr>
                <a:defRPr/>
              </a:pPr>
              <a:t>‹#›</a:t>
            </a:fld>
            <a:endParaRPr lang="en-US" dirty="0"/>
          </a:p>
        </p:txBody>
      </p:sp>
    </p:spTree>
    <p:extLst>
      <p:ext uri="{BB962C8B-B14F-4D97-AF65-F5344CB8AC3E}">
        <p14:creationId xmlns:p14="http://schemas.microsoft.com/office/powerpoint/2010/main" val="174585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4C3499-1D0B-4D5F-B079-708FEFA31BF6}" type="slidenum">
              <a:rPr lang="en-US"/>
              <a:pPr>
                <a:defRPr/>
              </a:pPr>
              <a:t>‹#›</a:t>
            </a:fld>
            <a:endParaRPr lang="en-US" dirty="0"/>
          </a:p>
        </p:txBody>
      </p:sp>
    </p:spTree>
    <p:extLst>
      <p:ext uri="{BB962C8B-B14F-4D97-AF65-F5344CB8AC3E}">
        <p14:creationId xmlns:p14="http://schemas.microsoft.com/office/powerpoint/2010/main" val="291074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9B9689-69AE-4703-AC87-FA166C5CC8F9}" type="slidenum">
              <a:rPr lang="en-US"/>
              <a:pPr>
                <a:defRPr/>
              </a:pPr>
              <a:t>‹#›</a:t>
            </a:fld>
            <a:endParaRPr lang="en-US" dirty="0"/>
          </a:p>
        </p:txBody>
      </p:sp>
    </p:spTree>
    <p:extLst>
      <p:ext uri="{BB962C8B-B14F-4D97-AF65-F5344CB8AC3E}">
        <p14:creationId xmlns:p14="http://schemas.microsoft.com/office/powerpoint/2010/main" val="21392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281B93-D3BC-4D5A-A601-BBED305B0DCF}" type="slidenum">
              <a:rPr lang="en-US"/>
              <a:pPr>
                <a:defRPr/>
              </a:pPr>
              <a:t>‹#›</a:t>
            </a:fld>
            <a:endParaRPr lang="en-US" dirty="0"/>
          </a:p>
        </p:txBody>
      </p:sp>
    </p:spTree>
    <p:extLst>
      <p:ext uri="{BB962C8B-B14F-4D97-AF65-F5344CB8AC3E}">
        <p14:creationId xmlns:p14="http://schemas.microsoft.com/office/powerpoint/2010/main" val="150744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2012-2014 Kenneth M. Chipps Ph.D. www.chipps.com</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347C7A-DFB8-4263-AEEB-415B415B6A67}" type="slidenum">
              <a:rPr lang="en-US"/>
              <a:pPr>
                <a:defRPr/>
              </a:pPr>
              <a:t>‹#›</a:t>
            </a:fld>
            <a:endParaRPr lang="en-US" dirty="0"/>
          </a:p>
        </p:txBody>
      </p:sp>
    </p:spTree>
    <p:extLst>
      <p:ext uri="{BB962C8B-B14F-4D97-AF65-F5344CB8AC3E}">
        <p14:creationId xmlns:p14="http://schemas.microsoft.com/office/powerpoint/2010/main" val="102620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131077"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Arial" charset="0"/>
                <a:cs typeface="+mn-cs"/>
              </a:defRPr>
            </a:lvl1pPr>
          </a:lstStyle>
          <a:p>
            <a:pPr>
              <a:defRPr/>
            </a:pPr>
            <a:r>
              <a:rPr lang="en-US" smtClean="0"/>
              <a:t>Copyright 2012-2014 Kenneth M. Chipps Ph.D. www.chipps.com</a:t>
            </a:r>
            <a:endParaRPr lang="en-US"/>
          </a:p>
        </p:txBody>
      </p:sp>
      <p:sp>
        <p:nvSpPr>
          <p:cNvPr id="131078"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a:defRPr/>
            </a:pPr>
            <a:fld id="{CF31E044-3DA7-407C-B9C4-BBDB821B108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mtClean="0">
                <a:latin typeface="Arial" charset="0"/>
              </a:rPr>
              <a:t>Copyright 2012-2014 Kenneth M. Chipps Ph.D. www.chipps.com</a:t>
            </a:r>
            <a:endParaRPr lang="en-US" dirty="0" smtClean="0">
              <a:latin typeface="Arial" charset="0"/>
            </a:endParaRPr>
          </a:p>
        </p:txBody>
      </p:sp>
      <p:sp>
        <p:nvSpPr>
          <p:cNvPr id="4099"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0" hangingPunct="0">
              <a:spcBef>
                <a:spcPct val="20000"/>
              </a:spcBef>
            </a:pPr>
            <a:endParaRPr lang="en-US" altLang="en-US" sz="3200"/>
          </a:p>
        </p:txBody>
      </p:sp>
      <p:sp>
        <p:nvSpPr>
          <p:cNvPr id="4100" name="Rectangle 3"/>
          <p:cNvSpPr>
            <a:spLocks noGrp="1" noChangeArrowheads="1"/>
          </p:cNvSpPr>
          <p:nvPr>
            <p:ph type="ctrTitle"/>
          </p:nvPr>
        </p:nvSpPr>
        <p:spPr/>
        <p:txBody>
          <a:bodyPr/>
          <a:lstStyle/>
          <a:p>
            <a:pPr eaLnBrk="1" hangingPunct="1"/>
            <a:r>
              <a:rPr lang="en-US" altLang="en-US" smtClean="0"/>
              <a:t>NETW-250</a:t>
            </a:r>
            <a:br>
              <a:rPr lang="en-US" altLang="en-US" smtClean="0"/>
            </a:br>
            <a:r>
              <a:rPr lang="en-US" altLang="en-US" smtClean="0"/>
              <a:t>Asterisk</a:t>
            </a:r>
            <a:br>
              <a:rPr lang="en-US" altLang="en-US" smtClean="0"/>
            </a:br>
            <a:r>
              <a:rPr lang="en-US" sz="2400" smtClean="0"/>
              <a:t>Last Update </a:t>
            </a:r>
            <a:r>
              <a:rPr lang="en-US" sz="2400" smtClean="0"/>
              <a:t>2014.01.23</a:t>
            </a:r>
            <a:r>
              <a:rPr lang="en-US" sz="2400" smtClean="0"/>
              <a:t/>
            </a:r>
            <a:br>
              <a:rPr lang="en-US" sz="2400" smtClean="0"/>
            </a:br>
            <a:r>
              <a:rPr lang="en-US" sz="2400" dirty="0" smtClean="0"/>
              <a:t>1.1.0</a:t>
            </a:r>
            <a:endParaRPr lang="en-US" sz="2400" dirty="0" smtClean="0"/>
          </a:p>
        </p:txBody>
      </p:sp>
      <p:sp>
        <p:nvSpPr>
          <p:cNvPr id="4101"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523EDCC2-12BB-4DA2-83D5-48D3F57C43B9}" type="slidenum">
              <a:rPr lang="en-US" smtClean="0">
                <a:latin typeface="Arial" charset="0"/>
              </a:rPr>
              <a:pPr>
                <a:defRPr/>
              </a:pPr>
              <a:t>1</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Versions of Asterisk</a:t>
            </a:r>
          </a:p>
        </p:txBody>
      </p:sp>
      <p:sp>
        <p:nvSpPr>
          <p:cNvPr id="3" name="Content Placeholder 2"/>
          <p:cNvSpPr>
            <a:spLocks noGrp="1"/>
          </p:cNvSpPr>
          <p:nvPr>
            <p:ph idx="1"/>
          </p:nvPr>
        </p:nvSpPr>
        <p:spPr/>
        <p:txBody>
          <a:bodyPr/>
          <a:lstStyle/>
          <a:p>
            <a:pPr>
              <a:defRPr/>
            </a:pPr>
            <a:r>
              <a:rPr lang="en-US" dirty="0" smtClean="0"/>
              <a:t>Recently the developers of Asterisk decided to rewrite the basis of the program in order to support traffic other than voice</a:t>
            </a:r>
          </a:p>
          <a:p>
            <a:pPr>
              <a:defRPr/>
            </a:pPr>
            <a:r>
              <a:rPr lang="en-US" dirty="0" smtClean="0"/>
              <a:t>As they said in June 2011</a:t>
            </a:r>
          </a:p>
          <a:p>
            <a:pPr lvl="1" indent="-342900">
              <a:buFontTx/>
              <a:buChar char="•"/>
              <a:defRPr/>
            </a:pPr>
            <a:r>
              <a:rPr lang="en-US" dirty="0" smtClean="0">
                <a:ea typeface="+mn-ea"/>
                <a:cs typeface="+mn-cs"/>
              </a:rPr>
              <a:t>The conclusion that we’ve reached, and that we hope you’ll agree with, is that Asterisk is always going to be Asterisk, and that you don’t need a 1 prefix on the version number to be able to identify it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EA254E0-5189-49D2-B494-6E060AC625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dirty="0" smtClean="0"/>
              <a:t>SIP Configuration File</a:t>
            </a:r>
          </a:p>
        </p:txBody>
      </p:sp>
      <p:sp>
        <p:nvSpPr>
          <p:cNvPr id="105475" name="Content Placeholder 2"/>
          <p:cNvSpPr>
            <a:spLocks noGrp="1"/>
          </p:cNvSpPr>
          <p:nvPr>
            <p:ph idx="1"/>
          </p:nvPr>
        </p:nvSpPr>
        <p:spPr/>
        <p:txBody>
          <a:bodyPr/>
          <a:lstStyle/>
          <a:p>
            <a:r>
              <a:rPr lang="en-US" smtClean="0"/>
              <a:t>After these commands are placed in the configuration file to place this into Asterisk from the CLI prompt enter</a:t>
            </a:r>
          </a:p>
          <a:p>
            <a:pPr lvl="1"/>
            <a:r>
              <a:rPr lang="en-US" smtClean="0"/>
              <a:t>sip reload</a:t>
            </a:r>
          </a:p>
          <a:p>
            <a:pPr lvl="1"/>
            <a:r>
              <a:rPr lang="en-US" smtClean="0"/>
              <a:t>or</a:t>
            </a:r>
          </a:p>
          <a:p>
            <a:pPr lvl="1"/>
            <a:r>
              <a:rPr lang="en-US" smtClean="0"/>
              <a:t>service asterisk restart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20DFBA8-69A2-49B4-848B-A60084A0357C}" type="slidenum">
              <a:rPr lang="en-US" smtClean="0"/>
              <a:pPr>
                <a:defRPr/>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smtClean="0"/>
              <a:t>SIP Connection</a:t>
            </a:r>
          </a:p>
        </p:txBody>
      </p:sp>
      <p:sp>
        <p:nvSpPr>
          <p:cNvPr id="106499" name="Content Placeholder 2"/>
          <p:cNvSpPr>
            <a:spLocks noGrp="1"/>
          </p:cNvSpPr>
          <p:nvPr>
            <p:ph idx="1"/>
          </p:nvPr>
        </p:nvSpPr>
        <p:spPr/>
        <p:txBody>
          <a:bodyPr/>
          <a:lstStyle/>
          <a:p>
            <a:r>
              <a:rPr lang="en-US" smtClean="0"/>
              <a:t>The only type of connection a SIP system needs is one to the Internet with as low and consistent latency</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503386E-7830-4B2A-A695-EC093DFC394C}" type="slidenum">
              <a:rPr lang="en-US" smtClean="0"/>
              <a:pPr>
                <a:defRPr/>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Asterisk Configuration Files</a:t>
            </a:r>
          </a:p>
        </p:txBody>
      </p:sp>
      <p:sp>
        <p:nvSpPr>
          <p:cNvPr id="107523" name="Content Placeholder 2"/>
          <p:cNvSpPr>
            <a:spLocks noGrp="1"/>
          </p:cNvSpPr>
          <p:nvPr>
            <p:ph idx="1"/>
          </p:nvPr>
        </p:nvSpPr>
        <p:spPr/>
        <p:txBody>
          <a:bodyPr/>
          <a:lstStyle/>
          <a:p>
            <a:r>
              <a:rPr lang="en-US" smtClean="0"/>
              <a:t>Outside of any hardware related configuration such as those discussed above Asterisk uses only a single configuration file for the dialplan</a:t>
            </a:r>
          </a:p>
          <a:p>
            <a:r>
              <a:rPr lang="en-US" smtClean="0"/>
              <a:t>This file is</a:t>
            </a:r>
          </a:p>
          <a:p>
            <a:pPr lvl="1"/>
            <a:r>
              <a:rPr lang="en-US" smtClean="0"/>
              <a:t>extensions.conf</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DB5A860-944E-483F-A824-A95CA1B1E263}" type="slidenum">
              <a:rPr lang="en-US" smtClean="0"/>
              <a:pPr>
                <a:defRPr/>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Extensions.conf</a:t>
            </a:r>
          </a:p>
        </p:txBody>
      </p:sp>
      <p:sp>
        <p:nvSpPr>
          <p:cNvPr id="108547" name="Content Placeholder 2"/>
          <p:cNvSpPr>
            <a:spLocks noGrp="1"/>
          </p:cNvSpPr>
          <p:nvPr>
            <p:ph idx="1"/>
          </p:nvPr>
        </p:nvSpPr>
        <p:spPr/>
        <p:txBody>
          <a:bodyPr/>
          <a:lstStyle/>
          <a:p>
            <a:r>
              <a:rPr lang="en-US" smtClean="0"/>
              <a:t>The dialplan is the key configuration file for Asterisk as it defines how calls are handled</a:t>
            </a:r>
          </a:p>
          <a:p>
            <a:r>
              <a:rPr lang="en-US" smtClean="0"/>
              <a:t>Extensions.conf is the dialplan file that tells Asterisk what to do when one of the phones defined in the sip.conf file dials a number</a:t>
            </a:r>
          </a:p>
          <a:p>
            <a:r>
              <a:rPr lang="en-US" smtClean="0"/>
              <a:t>There are four concepts that are central to the operation of the dialplan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0C379302-E0B5-44D2-940E-BB8E51DE0A3C}" type="slidenum">
              <a:rPr lang="en-US" smtClean="0"/>
              <a:pPr>
                <a:defRPr/>
              </a:pPr>
              <a:t>103</a:t>
            </a:fld>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The Dialplan</a:t>
            </a:r>
          </a:p>
        </p:txBody>
      </p:sp>
      <p:sp>
        <p:nvSpPr>
          <p:cNvPr id="109571" name="Content Placeholder 2"/>
          <p:cNvSpPr>
            <a:spLocks noGrp="1"/>
          </p:cNvSpPr>
          <p:nvPr>
            <p:ph idx="1"/>
          </p:nvPr>
        </p:nvSpPr>
        <p:spPr/>
        <p:txBody>
          <a:bodyPr/>
          <a:lstStyle/>
          <a:p>
            <a:r>
              <a:rPr lang="en-US" smtClean="0"/>
              <a:t>These are</a:t>
            </a:r>
          </a:p>
          <a:p>
            <a:pPr lvl="1"/>
            <a:r>
              <a:rPr lang="en-US" smtClean="0"/>
              <a:t>Contexts</a:t>
            </a:r>
          </a:p>
          <a:p>
            <a:pPr lvl="1"/>
            <a:r>
              <a:rPr lang="en-US" smtClean="0"/>
              <a:t>Extensions</a:t>
            </a:r>
          </a:p>
          <a:p>
            <a:pPr lvl="1"/>
            <a:r>
              <a:rPr lang="en-US" smtClean="0"/>
              <a:t>Priorities</a:t>
            </a:r>
          </a:p>
          <a:p>
            <a:pPr lvl="1"/>
            <a:r>
              <a:rPr lang="en-US" smtClean="0"/>
              <a:t>Applications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AD937BF-EA6B-4EB5-84CB-7DE573003D73}" type="slidenum">
              <a:rPr lang="en-US" smtClean="0"/>
              <a:pPr>
                <a:defRPr/>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Contexts</a:t>
            </a:r>
          </a:p>
        </p:txBody>
      </p:sp>
      <p:sp>
        <p:nvSpPr>
          <p:cNvPr id="3" name="Content Placeholder 2"/>
          <p:cNvSpPr>
            <a:spLocks noGrp="1"/>
          </p:cNvSpPr>
          <p:nvPr>
            <p:ph idx="1"/>
          </p:nvPr>
        </p:nvSpPr>
        <p:spPr/>
        <p:txBody>
          <a:bodyPr/>
          <a:lstStyle/>
          <a:p>
            <a:pPr>
              <a:defRPr/>
            </a:pPr>
            <a:r>
              <a:rPr lang="en-US" dirty="0" smtClean="0"/>
              <a:t>A dialplan is divided into sections called contexts</a:t>
            </a:r>
          </a:p>
          <a:p>
            <a:pPr>
              <a:defRPr/>
            </a:pPr>
            <a:r>
              <a:rPr lang="en-US" dirty="0" smtClean="0"/>
              <a:t>Contexts are named groups of extensions, which serve different purposes</a:t>
            </a:r>
          </a:p>
          <a:p>
            <a:pPr>
              <a:defRPr/>
            </a:pPr>
            <a:r>
              <a:rPr lang="en-US" dirty="0" smtClean="0"/>
              <a:t>Contexts also keep different parts of the dialplan from interacting with one another</a:t>
            </a:r>
          </a:p>
          <a:p>
            <a:pPr>
              <a:defRPr/>
            </a:pPr>
            <a:r>
              <a:rPr lang="en-US" dirty="0" smtClean="0"/>
              <a:t>Contexts are marked by placing its name inside a set of [] brackets, such as</a:t>
            </a:r>
          </a:p>
          <a:p>
            <a:pPr lvl="1">
              <a:defRPr/>
            </a:pPr>
            <a:r>
              <a:rPr lang="en-US" dirty="0" smtClean="0">
                <a:ea typeface="+mn-ea"/>
                <a:cs typeface="+mn-cs"/>
              </a:rPr>
              <a:t>[incoming]</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0D1A771-2627-4D67-BD56-4B53979EBED1}" type="slidenum">
              <a:rPr lang="en-US" smtClean="0"/>
              <a:pPr>
                <a:defRPr/>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mtClean="0"/>
              <a:t>Contexts</a:t>
            </a:r>
          </a:p>
        </p:txBody>
      </p:sp>
      <p:sp>
        <p:nvSpPr>
          <p:cNvPr id="3" name="Content Placeholder 2"/>
          <p:cNvSpPr>
            <a:spLocks noGrp="1"/>
          </p:cNvSpPr>
          <p:nvPr>
            <p:ph idx="1"/>
          </p:nvPr>
        </p:nvSpPr>
        <p:spPr/>
        <p:txBody>
          <a:bodyPr/>
          <a:lstStyle/>
          <a:p>
            <a:pPr>
              <a:defRPr/>
            </a:pPr>
            <a:r>
              <a:rPr lang="en-US" dirty="0" smtClean="0"/>
              <a:t>At the beginning of the dialplan are two contexts named</a:t>
            </a:r>
          </a:p>
          <a:p>
            <a:pPr lvl="1">
              <a:defRPr/>
            </a:pPr>
            <a:r>
              <a:rPr lang="en-US" dirty="0" smtClean="0">
                <a:ea typeface="+mn-ea"/>
                <a:cs typeface="+mn-cs"/>
              </a:rPr>
              <a:t>[general]</a:t>
            </a:r>
          </a:p>
          <a:p>
            <a:pPr lvl="1">
              <a:defRPr/>
            </a:pPr>
            <a:r>
              <a:rPr lang="en-US" dirty="0" smtClean="0">
                <a:ea typeface="+mn-ea"/>
                <a:cs typeface="+mn-cs"/>
              </a:rPr>
              <a:t>[globals]</a:t>
            </a:r>
          </a:p>
          <a:p>
            <a:pPr>
              <a:defRPr/>
            </a:pPr>
            <a:r>
              <a:rPr lang="en-US" dirty="0" smtClean="0"/>
              <a:t>A channel is defined with a context</a:t>
            </a:r>
          </a:p>
          <a:p>
            <a:pPr>
              <a:defRPr/>
            </a:pPr>
            <a:r>
              <a:rPr lang="en-US" dirty="0" smtClean="0"/>
              <a:t>A context is also used to provide security to the system</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0D3EE41-4973-445C-99C4-C1AA9FE1C4F0}" type="slidenum">
              <a:rPr lang="en-US" smtClean="0"/>
              <a:pPr>
                <a:defRPr/>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Contexts</a:t>
            </a:r>
          </a:p>
        </p:txBody>
      </p:sp>
      <p:sp>
        <p:nvSpPr>
          <p:cNvPr id="112643" name="Content Placeholder 2"/>
          <p:cNvSpPr>
            <a:spLocks noGrp="1"/>
          </p:cNvSpPr>
          <p:nvPr>
            <p:ph idx="1"/>
          </p:nvPr>
        </p:nvSpPr>
        <p:spPr/>
        <p:txBody>
          <a:bodyPr/>
          <a:lstStyle/>
          <a:p>
            <a:r>
              <a:rPr lang="en-US" smtClean="0"/>
              <a:t>For example, it is used grant access to features, such as long distance calling, to some and not to others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09B6C1D-2617-4EC0-A234-6FC32BA4BFF1}" type="slidenum">
              <a:rPr lang="en-US" smtClean="0"/>
              <a:pPr>
                <a:defRPr/>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smtClean="0"/>
              <a:t>Extensions</a:t>
            </a:r>
          </a:p>
        </p:txBody>
      </p:sp>
      <p:sp>
        <p:nvSpPr>
          <p:cNvPr id="113667" name="Content Placeholder 2"/>
          <p:cNvSpPr>
            <a:spLocks noGrp="1"/>
          </p:cNvSpPr>
          <p:nvPr>
            <p:ph idx="1"/>
          </p:nvPr>
        </p:nvSpPr>
        <p:spPr/>
        <p:txBody>
          <a:bodyPr/>
          <a:lstStyle/>
          <a:p>
            <a:r>
              <a:rPr lang="en-US" smtClean="0"/>
              <a:t>As used by Asterisk an extension defines a series of steps that Asterisk will take</a:t>
            </a:r>
          </a:p>
          <a:p>
            <a:r>
              <a:rPr lang="en-US" smtClean="0"/>
              <a:t>For example, when a series of keys are pressed on a telephone registered with Asterisk it will carry out the steps defined for that telephone one after the other</a:t>
            </a:r>
          </a:p>
          <a:p>
            <a:r>
              <a:rPr lang="en-US" smtClean="0"/>
              <a:t>The extensions.conf file then defines what will happen to each call</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67123F6-9117-4B0D-B592-6AB401BD36E9}" type="slidenum">
              <a:rPr lang="en-US" smtClean="0"/>
              <a:pPr>
                <a:defRPr/>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smtClean="0"/>
              <a:t>Extensions</a:t>
            </a:r>
          </a:p>
        </p:txBody>
      </p:sp>
      <p:sp>
        <p:nvSpPr>
          <p:cNvPr id="114691" name="Content Placeholder 2"/>
          <p:cNvSpPr>
            <a:spLocks noGrp="1"/>
          </p:cNvSpPr>
          <p:nvPr>
            <p:ph idx="1"/>
          </p:nvPr>
        </p:nvSpPr>
        <p:spPr/>
        <p:txBody>
          <a:bodyPr/>
          <a:lstStyle/>
          <a:p>
            <a:r>
              <a:rPr lang="en-US" smtClean="0"/>
              <a:t>Each of these steps in the extensions.conf file begins with</a:t>
            </a:r>
          </a:p>
          <a:p>
            <a:pPr lvl="1"/>
            <a:r>
              <a:rPr lang="en-US" smtClean="0"/>
              <a:t>exten=&gt;</a:t>
            </a:r>
          </a:p>
          <a:p>
            <a:r>
              <a:rPr lang="en-US" smtClean="0"/>
              <a:t>Each of these exten lines consists of</a:t>
            </a:r>
          </a:p>
          <a:p>
            <a:pPr lvl="1"/>
            <a:r>
              <a:rPr lang="en-US" smtClean="0"/>
              <a:t>The name of the extension</a:t>
            </a:r>
          </a:p>
          <a:p>
            <a:pPr lvl="1"/>
            <a:r>
              <a:rPr lang="en-US" smtClean="0"/>
              <a:t>The priority or which step in a sequence of steps it is</a:t>
            </a:r>
          </a:p>
          <a:p>
            <a:pPr lvl="1"/>
            <a:r>
              <a:rPr lang="en-US" smtClean="0"/>
              <a:t>The application or command to do something during that step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876E7DA-9F31-4193-8153-A6C0E93DABE4}" type="slidenum">
              <a:rPr lang="en-US" smtClean="0"/>
              <a:pPr>
                <a:defRPr/>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Versions of Asterisk</a:t>
            </a:r>
          </a:p>
        </p:txBody>
      </p:sp>
      <p:sp>
        <p:nvSpPr>
          <p:cNvPr id="3" name="Content Placeholder 2"/>
          <p:cNvSpPr>
            <a:spLocks noGrp="1"/>
          </p:cNvSpPr>
          <p:nvPr>
            <p:ph idx="1"/>
          </p:nvPr>
        </p:nvSpPr>
        <p:spPr/>
        <p:txBody>
          <a:bodyPr/>
          <a:lstStyle/>
          <a:p>
            <a:pPr lvl="1" indent="-342900">
              <a:buFontTx/>
              <a:buChar char="•"/>
              <a:defRPr/>
            </a:pPr>
            <a:r>
              <a:rPr lang="en-US" dirty="0" smtClean="0">
                <a:ea typeface="+mn-ea"/>
                <a:cs typeface="+mn-cs"/>
              </a:rPr>
              <a:t>So, starting with the next major release, we’re going to drop the 1 completely</a:t>
            </a:r>
          </a:p>
          <a:p>
            <a:pPr lvl="1" indent="-342900">
              <a:buFontTx/>
              <a:buChar char="•"/>
              <a:defRPr/>
            </a:pPr>
            <a:r>
              <a:rPr lang="en-US" dirty="0" smtClean="0">
                <a:ea typeface="+mn-ea"/>
                <a:cs typeface="+mn-cs"/>
              </a:rPr>
              <a:t>The next major release, which was going to be Asterisk 1.10, will now be just Asterisk 10 and subsequent major releases will be Asterisk 11, Asterisk 12, and so </a:t>
            </a:r>
            <a:r>
              <a:rPr lang="en-US" dirty="0" smtClean="0">
                <a:ea typeface="+mn-ea"/>
                <a:cs typeface="+mn-cs"/>
              </a:rPr>
              <a:t>forth</a:t>
            </a:r>
          </a:p>
          <a:p>
            <a:pPr lvl="1" indent="-342900">
              <a:buFontTx/>
              <a:buChar char="•"/>
              <a:defRPr/>
            </a:pPr>
            <a:r>
              <a:rPr lang="en-US" dirty="0" smtClean="0">
                <a:ea typeface="+mn-ea"/>
                <a:cs typeface="+mn-cs"/>
              </a:rPr>
              <a:t>Version 11 is the current one</a:t>
            </a:r>
          </a:p>
          <a:p>
            <a:pPr lvl="1" indent="-342900">
              <a:buFontTx/>
              <a:buChar char="•"/>
              <a:defRPr/>
            </a:pPr>
            <a:r>
              <a:rPr lang="en-US" dirty="0" smtClean="0">
                <a:ea typeface="+mn-ea"/>
                <a:cs typeface="+mn-cs"/>
              </a:rPr>
              <a:t>Version 12 is under test, but it doe</a:t>
            </a:r>
            <a:r>
              <a:rPr lang="en-US" dirty="0" smtClean="0">
                <a:ea typeface="+mn-ea"/>
                <a:cs typeface="+mn-cs"/>
              </a:rPr>
              <a:t>s not look like it will alter the user experience much</a:t>
            </a:r>
          </a:p>
          <a:p>
            <a:pPr lvl="1" indent="-342900">
              <a:buFontTx/>
              <a:buChar char="•"/>
              <a:defRPr/>
            </a:pPr>
            <a:r>
              <a:rPr lang="en-US" dirty="0" smtClean="0">
                <a:ea typeface="+mn-ea"/>
                <a:cs typeface="+mn-cs"/>
              </a:rPr>
              <a:t>The changes in 12 are more under the hood</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EB333D21-59E6-45B6-91A1-AC4F05B683D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mtClean="0"/>
              <a:t>Extensions</a:t>
            </a:r>
          </a:p>
        </p:txBody>
      </p:sp>
      <p:sp>
        <p:nvSpPr>
          <p:cNvPr id="115715" name="Content Placeholder 2"/>
          <p:cNvSpPr>
            <a:spLocks noGrp="1"/>
          </p:cNvSpPr>
          <p:nvPr>
            <p:ph idx="1"/>
          </p:nvPr>
        </p:nvSpPr>
        <p:spPr/>
        <p:txBody>
          <a:bodyPr/>
          <a:lstStyle/>
          <a:p>
            <a:r>
              <a:rPr lang="en-US" smtClean="0"/>
              <a:t>It is organized like this</a:t>
            </a:r>
          </a:p>
          <a:p>
            <a:pPr lvl="1"/>
            <a:r>
              <a:rPr lang="en-US" smtClean="0"/>
              <a:t>exten=&gt;name,priority,application</a:t>
            </a:r>
          </a:p>
          <a:p>
            <a:r>
              <a:rPr lang="en-US" smtClean="0"/>
              <a:t>For example</a:t>
            </a:r>
          </a:p>
          <a:p>
            <a:pPr lvl="1"/>
            <a:r>
              <a:rPr lang="en-US" smtClean="0"/>
              <a:t>exten=&gt;1000,1,Answer()</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459E0DD-0FA2-4FB7-B71A-3261DC20A3E1}" type="slidenum">
              <a:rPr lang="en-US" smtClean="0"/>
              <a:pPr>
                <a:defRPr/>
              </a:pPr>
              <a:t>110</a:t>
            </a:fld>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Priorities</a:t>
            </a:r>
          </a:p>
        </p:txBody>
      </p:sp>
      <p:sp>
        <p:nvSpPr>
          <p:cNvPr id="3" name="Content Placeholder 2"/>
          <p:cNvSpPr>
            <a:spLocks noGrp="1"/>
          </p:cNvSpPr>
          <p:nvPr>
            <p:ph idx="1"/>
          </p:nvPr>
        </p:nvSpPr>
        <p:spPr/>
        <p:txBody>
          <a:bodyPr/>
          <a:lstStyle/>
          <a:p>
            <a:pPr>
              <a:defRPr/>
            </a:pPr>
            <a:r>
              <a:rPr lang="en-US" dirty="0" smtClean="0"/>
              <a:t>Each named extension can have multiple steps, called priorities</a:t>
            </a:r>
          </a:p>
          <a:p>
            <a:pPr>
              <a:defRPr/>
            </a:pPr>
            <a:r>
              <a:rPr lang="en-US" dirty="0" smtClean="0"/>
              <a:t>Each priority is numbered sequentially, starting with 1, and executes one specific application</a:t>
            </a:r>
          </a:p>
          <a:p>
            <a:pPr>
              <a:defRPr/>
            </a:pPr>
            <a:r>
              <a:rPr lang="en-US" dirty="0" smtClean="0"/>
              <a:t>For example</a:t>
            </a:r>
          </a:p>
          <a:p>
            <a:pPr lvl="1">
              <a:defRPr/>
            </a:pPr>
            <a:r>
              <a:rPr lang="en-US" dirty="0" smtClean="0">
                <a:ea typeface="+mn-ea"/>
                <a:cs typeface="+mn-cs"/>
              </a:rPr>
              <a:t>exten=&gt;1000,1,Answer()</a:t>
            </a:r>
          </a:p>
          <a:p>
            <a:pPr lvl="1">
              <a:defRPr/>
            </a:pPr>
            <a:r>
              <a:rPr lang="en-US" dirty="0" smtClean="0">
                <a:ea typeface="+mn-ea"/>
                <a:cs typeface="+mn-cs"/>
              </a:rPr>
              <a:t>exten=&gt;1000,2,Hangup()</a:t>
            </a:r>
            <a:endParaRPr lang="en-US" sz="2400" dirty="0" smtClean="0">
              <a:ea typeface="+mn-ea"/>
              <a:cs typeface="+mn-cs"/>
            </a:endParaRPr>
          </a:p>
          <a:p>
            <a:pPr>
              <a:defRPr/>
            </a:pPr>
            <a:r>
              <a:rPr lang="en-US" dirty="0" smtClean="0"/>
              <a:t>Would answer the phone and then hangup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25AF340-2498-49DD-A3D4-08FBF0E68186}" type="slidenum">
              <a:rPr lang="en-US" smtClean="0"/>
              <a:pPr>
                <a:defRPr/>
              </a:pPr>
              <a:t>111</a:t>
            </a:fld>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mtClean="0"/>
              <a:t>Priorities</a:t>
            </a:r>
          </a:p>
        </p:txBody>
      </p:sp>
      <p:sp>
        <p:nvSpPr>
          <p:cNvPr id="3" name="Content Placeholder 2"/>
          <p:cNvSpPr>
            <a:spLocks noGrp="1"/>
          </p:cNvSpPr>
          <p:nvPr>
            <p:ph idx="1"/>
          </p:nvPr>
        </p:nvSpPr>
        <p:spPr/>
        <p:txBody>
          <a:bodyPr/>
          <a:lstStyle/>
          <a:p>
            <a:pPr>
              <a:defRPr/>
            </a:pPr>
            <a:r>
              <a:rPr lang="en-US" dirty="0" smtClean="0"/>
              <a:t>In current versions of Asterisk only the first step need be numbered</a:t>
            </a:r>
          </a:p>
          <a:p>
            <a:pPr>
              <a:defRPr/>
            </a:pPr>
            <a:r>
              <a:rPr lang="en-US" dirty="0" smtClean="0"/>
              <a:t>The others can have an n instead</a:t>
            </a:r>
          </a:p>
          <a:p>
            <a:pPr>
              <a:defRPr/>
            </a:pPr>
            <a:r>
              <a:rPr lang="en-US" dirty="0" smtClean="0"/>
              <a:t>As in</a:t>
            </a:r>
          </a:p>
          <a:p>
            <a:pPr lvl="1">
              <a:defRPr/>
            </a:pPr>
            <a:r>
              <a:rPr lang="en-US" dirty="0" smtClean="0">
                <a:ea typeface="+mn-ea"/>
                <a:cs typeface="+mn-cs"/>
              </a:rPr>
              <a:t>exten=&gt;1000,1,Answer()</a:t>
            </a:r>
            <a:endParaRPr lang="en-US" dirty="0" smtClean="0"/>
          </a:p>
          <a:p>
            <a:pPr lvl="1">
              <a:defRPr/>
            </a:pPr>
            <a:r>
              <a:rPr lang="en-US" dirty="0" smtClean="0">
                <a:ea typeface="+mn-ea"/>
                <a:cs typeface="+mn-cs"/>
              </a:rPr>
              <a:t>exten=&gt;1000,n,Hangup()</a:t>
            </a:r>
          </a:p>
          <a:p>
            <a:pPr>
              <a:defRPr/>
            </a:pPr>
            <a:r>
              <a:rPr lang="en-US" dirty="0" smtClean="0"/>
              <a:t>Asterisk just takes the previous number and adds one to it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C579861-95A3-49DF-856B-C1F8706DFC50}" type="slidenum">
              <a:rPr lang="en-US" smtClean="0"/>
              <a:pPr>
                <a:defRPr/>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US" smtClean="0"/>
              <a:t>Priorities</a:t>
            </a:r>
          </a:p>
        </p:txBody>
      </p:sp>
      <p:sp>
        <p:nvSpPr>
          <p:cNvPr id="118787" name="Content Placeholder 2"/>
          <p:cNvSpPr>
            <a:spLocks noGrp="1"/>
          </p:cNvSpPr>
          <p:nvPr>
            <p:ph idx="1"/>
          </p:nvPr>
        </p:nvSpPr>
        <p:spPr/>
        <p:txBody>
          <a:bodyPr/>
          <a:lstStyle/>
          <a:p>
            <a:r>
              <a:rPr lang="en-US" smtClean="0"/>
              <a:t>This makes adding and deleting steps easier</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9BAD237-5904-4B03-A4E6-4DBCDE80828A}" type="slidenum">
              <a:rPr lang="en-US" smtClean="0"/>
              <a:pPr>
                <a:defRPr/>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Applications</a:t>
            </a:r>
          </a:p>
        </p:txBody>
      </p:sp>
      <p:sp>
        <p:nvSpPr>
          <p:cNvPr id="119811" name="Content Placeholder 2"/>
          <p:cNvSpPr>
            <a:spLocks noGrp="1"/>
          </p:cNvSpPr>
          <p:nvPr>
            <p:ph idx="1"/>
          </p:nvPr>
        </p:nvSpPr>
        <p:spPr/>
        <p:txBody>
          <a:bodyPr/>
          <a:lstStyle/>
          <a:p>
            <a:r>
              <a:rPr lang="en-US" smtClean="0"/>
              <a:t>An application does something such as</a:t>
            </a:r>
          </a:p>
          <a:p>
            <a:pPr lvl="1"/>
            <a:r>
              <a:rPr lang="en-US" smtClean="0"/>
              <a:t>Answer the telephone</a:t>
            </a:r>
          </a:p>
          <a:p>
            <a:pPr lvl="1"/>
            <a:r>
              <a:rPr lang="en-US" smtClean="0"/>
              <a:t>Play music while on hold</a:t>
            </a:r>
          </a:p>
          <a:p>
            <a:pPr lvl="1"/>
            <a:r>
              <a:rPr lang="en-US" smtClean="0"/>
              <a:t>Hangup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445780D-BF71-4950-904D-A97CDB1C4683}" type="slidenum">
              <a:rPr lang="en-US" smtClean="0"/>
              <a:pPr>
                <a:defRPr/>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Applications</a:t>
            </a:r>
          </a:p>
        </p:txBody>
      </p:sp>
      <p:sp>
        <p:nvSpPr>
          <p:cNvPr id="120835" name="Content Placeholder 2"/>
          <p:cNvSpPr>
            <a:spLocks noGrp="1"/>
          </p:cNvSpPr>
          <p:nvPr>
            <p:ph idx="1"/>
          </p:nvPr>
        </p:nvSpPr>
        <p:spPr/>
        <p:txBody>
          <a:bodyPr/>
          <a:lstStyle/>
          <a:p>
            <a:r>
              <a:rPr lang="en-US" smtClean="0"/>
              <a:t>In the extensions.conf file applications look like this</a:t>
            </a:r>
          </a:p>
          <a:p>
            <a:pPr lvl="1"/>
            <a:r>
              <a:rPr lang="en-US" smtClean="0"/>
              <a:t>Answer()</a:t>
            </a:r>
          </a:p>
          <a:p>
            <a:pPr lvl="2"/>
            <a:r>
              <a:rPr lang="en-US" smtClean="0"/>
              <a:t>To answer the phone when it rings</a:t>
            </a:r>
          </a:p>
          <a:p>
            <a:pPr lvl="1"/>
            <a:r>
              <a:rPr lang="en-US" smtClean="0"/>
              <a:t>Playback(thefilename)</a:t>
            </a:r>
          </a:p>
          <a:p>
            <a:pPr lvl="2"/>
            <a:r>
              <a:rPr lang="en-US" smtClean="0"/>
              <a:t>To playback a sound to the listener</a:t>
            </a:r>
          </a:p>
          <a:p>
            <a:pPr lvl="1"/>
            <a:r>
              <a:rPr lang="en-US" smtClean="0"/>
              <a:t>Hangup()</a:t>
            </a:r>
          </a:p>
          <a:p>
            <a:pPr lvl="2"/>
            <a:r>
              <a:rPr lang="en-US" smtClean="0"/>
              <a:t>To hangup the phone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03392572-ECE5-4F76-AE36-53B82B90E76A}" type="slidenum">
              <a:rPr lang="en-US" smtClean="0"/>
              <a:pPr>
                <a:defRPr/>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smtClean="0"/>
              <a:t>Extensions.conf</a:t>
            </a:r>
          </a:p>
        </p:txBody>
      </p:sp>
      <p:sp>
        <p:nvSpPr>
          <p:cNvPr id="121859" name="Content Placeholder 2"/>
          <p:cNvSpPr>
            <a:spLocks noGrp="1"/>
          </p:cNvSpPr>
          <p:nvPr>
            <p:ph idx="1"/>
          </p:nvPr>
        </p:nvSpPr>
        <p:spPr/>
        <p:txBody>
          <a:bodyPr/>
          <a:lstStyle/>
          <a:p>
            <a:r>
              <a:rPr lang="en-US" smtClean="0"/>
              <a:t>All of this Contexts, Extensions, Priorities, and Applications come together in the dialplan file called extensions.conf</a:t>
            </a:r>
          </a:p>
          <a:p>
            <a:r>
              <a:rPr lang="en-US" smtClean="0"/>
              <a:t>The dialplan is what directs the actions Asterisk will take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4394F9C-EB6B-4F8F-804E-B787FDDF13EC}" type="slidenum">
              <a:rPr lang="en-US" smtClean="0"/>
              <a:pPr>
                <a:defRPr/>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smtClean="0"/>
              <a:t>Extensions.conf</a:t>
            </a:r>
          </a:p>
        </p:txBody>
      </p:sp>
      <p:sp>
        <p:nvSpPr>
          <p:cNvPr id="122883" name="Content Placeholder 2"/>
          <p:cNvSpPr>
            <a:spLocks noGrp="1"/>
          </p:cNvSpPr>
          <p:nvPr>
            <p:ph idx="1"/>
          </p:nvPr>
        </p:nvSpPr>
        <p:spPr/>
        <p:txBody>
          <a:bodyPr/>
          <a:lstStyle/>
          <a:p>
            <a:r>
              <a:rPr lang="en-US" smtClean="0"/>
              <a:t>Once this file is altered it must be reloaded into Asterisk by entering</a:t>
            </a:r>
          </a:p>
          <a:p>
            <a:pPr lvl="1"/>
            <a:r>
              <a:rPr lang="en-US" smtClean="0"/>
              <a:t>extensions reload</a:t>
            </a:r>
          </a:p>
          <a:p>
            <a:pPr lvl="1"/>
            <a:r>
              <a:rPr lang="en-US" smtClean="0"/>
              <a:t>dialplan reload</a:t>
            </a:r>
          </a:p>
          <a:p>
            <a:pPr lvl="1"/>
            <a:r>
              <a:rPr lang="en-US" smtClean="0"/>
              <a:t>or</a:t>
            </a:r>
          </a:p>
          <a:p>
            <a:pPr lvl="1"/>
            <a:r>
              <a:rPr lang="en-US" smtClean="0"/>
              <a:t>service asterisk restart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15BB494-9102-410D-AC96-6F54D4F5941B}" type="slidenum">
              <a:rPr lang="en-US" smtClean="0"/>
              <a:pPr>
                <a:defRPr/>
              </a:pPr>
              <a:t>117</a:t>
            </a:fld>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smtClean="0"/>
              <a:t>Extensions.conf</a:t>
            </a:r>
          </a:p>
        </p:txBody>
      </p:sp>
      <p:sp>
        <p:nvSpPr>
          <p:cNvPr id="3" name="Content Placeholder 2"/>
          <p:cNvSpPr>
            <a:spLocks noGrp="1"/>
          </p:cNvSpPr>
          <p:nvPr>
            <p:ph idx="1"/>
          </p:nvPr>
        </p:nvSpPr>
        <p:spPr/>
        <p:txBody>
          <a:bodyPr/>
          <a:lstStyle/>
          <a:p>
            <a:pPr>
              <a:defRPr/>
            </a:pPr>
            <a:r>
              <a:rPr lang="en-US" dirty="0" smtClean="0"/>
              <a:t>Let’s look at a basic extensions.conf file</a:t>
            </a:r>
          </a:p>
          <a:p>
            <a:pPr lvl="1">
              <a:defRPr/>
            </a:pPr>
            <a:r>
              <a:rPr lang="en-US" dirty="0" smtClean="0">
                <a:ea typeface="+mn-ea"/>
                <a:cs typeface="+mn-cs"/>
              </a:rPr>
              <a:t>[incoming]</a:t>
            </a:r>
          </a:p>
          <a:p>
            <a:pPr lvl="1">
              <a:defRPr/>
            </a:pPr>
            <a:r>
              <a:rPr lang="en-US" dirty="0" smtClean="0">
                <a:ea typeface="+mn-ea"/>
                <a:cs typeface="+mn-cs"/>
              </a:rPr>
              <a:t>exten=&gt;200,1,Answer()</a:t>
            </a:r>
          </a:p>
          <a:p>
            <a:pPr lvl="1">
              <a:defRPr/>
            </a:pPr>
            <a:r>
              <a:rPr lang="en-US" dirty="0" smtClean="0">
                <a:ea typeface="+mn-ea"/>
                <a:cs typeface="+mn-cs"/>
              </a:rPr>
              <a:t>exten=&gt;200,n,Playback(hello-world)</a:t>
            </a:r>
          </a:p>
          <a:p>
            <a:pPr lvl="1">
              <a:defRPr/>
            </a:pPr>
            <a:r>
              <a:rPr lang="en-US" dirty="0" smtClean="0">
                <a:ea typeface="+mn-ea"/>
                <a:cs typeface="+mn-cs"/>
              </a:rPr>
              <a:t>exten=&gt;200,n,Hangup()</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D4DE16E-5602-4A3A-8212-56D3F527FFC2}" type="slidenum">
              <a:rPr lang="en-US" smtClean="0"/>
              <a:pPr>
                <a:defRPr/>
              </a:pPr>
              <a:t>118</a:t>
            </a:fld>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smtClean="0"/>
              <a:t>Dial Application</a:t>
            </a:r>
          </a:p>
        </p:txBody>
      </p:sp>
      <p:sp>
        <p:nvSpPr>
          <p:cNvPr id="3" name="Content Placeholder 2"/>
          <p:cNvSpPr>
            <a:spLocks noGrp="1"/>
          </p:cNvSpPr>
          <p:nvPr>
            <p:ph idx="1"/>
          </p:nvPr>
        </p:nvSpPr>
        <p:spPr/>
        <p:txBody>
          <a:bodyPr/>
          <a:lstStyle/>
          <a:p>
            <a:pPr>
              <a:defRPr/>
            </a:pPr>
            <a:r>
              <a:rPr lang="en-US" dirty="0" smtClean="0"/>
              <a:t>The Dial application is commonly used in a dialplan</a:t>
            </a:r>
          </a:p>
          <a:p>
            <a:pPr>
              <a:defRPr/>
            </a:pPr>
            <a:r>
              <a:rPr lang="en-US" dirty="0" smtClean="0"/>
              <a:t>As Meggelen, Madsen, and Smith point out</a:t>
            </a:r>
          </a:p>
          <a:p>
            <a:pPr lvl="1">
              <a:defRPr/>
            </a:pPr>
            <a:r>
              <a:rPr lang="en-US" dirty="0" smtClean="0">
                <a:ea typeface="+mn-ea"/>
                <a:cs typeface="+mn-cs"/>
              </a:rPr>
              <a:t>One of Asterisk’s most valuable features is its ability to connect different callers to each other</a:t>
            </a:r>
          </a:p>
          <a:p>
            <a:pPr lvl="1">
              <a:defRPr/>
            </a:pPr>
            <a:r>
              <a:rPr lang="en-US" dirty="0" smtClean="0">
                <a:ea typeface="+mn-ea"/>
                <a:cs typeface="+mn-cs"/>
              </a:rPr>
              <a:t>This is especially useful when callers are using different methods of communication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4B3530D-46F0-4560-BC42-813A2FDC4B4A}" type="slidenum">
              <a:rPr lang="en-US" smtClean="0"/>
              <a:pPr>
                <a:defRPr/>
              </a:pPr>
              <a:t>119</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a:defRPr/>
            </a:pPr>
            <a:r>
              <a:rPr lang="en-US" dirty="0" smtClean="0"/>
              <a:t>Asterisk stuff is stored in several directories</a:t>
            </a:r>
          </a:p>
          <a:p>
            <a:pPr>
              <a:defRPr/>
            </a:pPr>
            <a:r>
              <a:rPr lang="en-US" dirty="0" smtClean="0"/>
              <a:t>As explained in the Asterisk The Future of Telephony these include</a:t>
            </a:r>
          </a:p>
          <a:p>
            <a:pPr lvl="1">
              <a:defRPr/>
            </a:pPr>
            <a:r>
              <a:rPr lang="en-US" dirty="0" smtClean="0">
                <a:ea typeface="+mn-ea"/>
                <a:cs typeface="+mn-cs"/>
              </a:rPr>
              <a:t>/etc/asterisk/</a:t>
            </a:r>
          </a:p>
          <a:p>
            <a:pPr lvl="2">
              <a:defRPr/>
            </a:pPr>
            <a:r>
              <a:rPr lang="en-US" dirty="0" smtClean="0">
                <a:ea typeface="+mn-ea"/>
                <a:cs typeface="+mn-cs"/>
              </a:rPr>
              <a:t>Contains the Asterisk configuration files</a:t>
            </a:r>
          </a:p>
          <a:p>
            <a:pPr lvl="1">
              <a:defRPr/>
            </a:pPr>
            <a:r>
              <a:rPr lang="en-US" dirty="0" smtClean="0">
                <a:ea typeface="+mn-ea"/>
                <a:cs typeface="+mn-cs"/>
              </a:rPr>
              <a:t>/usr/lib/asterisk/modules/</a:t>
            </a:r>
          </a:p>
          <a:p>
            <a:pPr lvl="2">
              <a:defRPr/>
            </a:pPr>
            <a:r>
              <a:rPr lang="en-US" dirty="0" smtClean="0">
                <a:ea typeface="+mn-ea"/>
                <a:cs typeface="+mn-cs"/>
              </a:rPr>
              <a:t>Contains all of the Asterisk loadable modules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49402B0-9B4C-4263-B9B9-164DC8853FA1}"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smtClean="0"/>
              <a:t>Dial Application</a:t>
            </a:r>
          </a:p>
        </p:txBody>
      </p:sp>
      <p:sp>
        <p:nvSpPr>
          <p:cNvPr id="125955" name="Content Placeholder 2"/>
          <p:cNvSpPr>
            <a:spLocks noGrp="1"/>
          </p:cNvSpPr>
          <p:nvPr>
            <p:ph idx="1"/>
          </p:nvPr>
        </p:nvSpPr>
        <p:spPr/>
        <p:txBody>
          <a:bodyPr/>
          <a:lstStyle/>
          <a:p>
            <a:r>
              <a:rPr lang="en-US" smtClean="0"/>
              <a:t>For example, caller A might be communicating over the traditional analog telephone network, while user B might be sitting in a café halfway around the world and speaking on an IP telephone</a:t>
            </a:r>
          </a:p>
          <a:p>
            <a:r>
              <a:rPr lang="en-US" smtClean="0"/>
              <a:t>Asterisk using the Dial application as defined in the dialplan will handle this interconnection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12159DD-4C68-46D9-B19C-EFE1B043AFFC}" type="slidenum">
              <a:rPr lang="en-US" smtClean="0"/>
              <a:pPr>
                <a:defRPr/>
              </a:pPr>
              <a:t>120</a:t>
            </a:fld>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en-US" smtClean="0"/>
              <a:t>Dial Application</a:t>
            </a:r>
          </a:p>
        </p:txBody>
      </p:sp>
      <p:sp>
        <p:nvSpPr>
          <p:cNvPr id="3" name="Content Placeholder 2"/>
          <p:cNvSpPr>
            <a:spLocks noGrp="1"/>
          </p:cNvSpPr>
          <p:nvPr>
            <p:ph idx="1"/>
          </p:nvPr>
        </p:nvSpPr>
        <p:spPr/>
        <p:txBody>
          <a:bodyPr/>
          <a:lstStyle/>
          <a:p>
            <a:pPr>
              <a:defRPr/>
            </a:pPr>
            <a:r>
              <a:rPr lang="en-US" dirty="0" smtClean="0"/>
              <a:t>The Dial() application requires four arguments</a:t>
            </a:r>
          </a:p>
          <a:p>
            <a:pPr lvl="1">
              <a:defRPr/>
            </a:pPr>
            <a:r>
              <a:rPr lang="en-US" dirty="0" smtClean="0">
                <a:ea typeface="+mn-ea"/>
                <a:cs typeface="+mn-cs"/>
              </a:rPr>
              <a:t>The destination you’re attempting to call</a:t>
            </a:r>
          </a:p>
          <a:p>
            <a:pPr lvl="2">
              <a:defRPr/>
            </a:pPr>
            <a:r>
              <a:rPr lang="en-US" dirty="0" smtClean="0">
                <a:ea typeface="+mn-ea"/>
                <a:cs typeface="+mn-cs"/>
              </a:rPr>
              <a:t>This is the technology or transport system across which to make the call</a:t>
            </a:r>
          </a:p>
          <a:p>
            <a:pPr lvl="2">
              <a:defRPr/>
            </a:pPr>
            <a:r>
              <a:rPr lang="en-US" dirty="0" smtClean="0">
                <a:ea typeface="+mn-ea"/>
                <a:cs typeface="+mn-cs"/>
              </a:rPr>
              <a:t>In Asterisk these would be</a:t>
            </a:r>
          </a:p>
          <a:p>
            <a:pPr lvl="3">
              <a:defRPr/>
            </a:pPr>
            <a:r>
              <a:rPr lang="en-US" dirty="0" smtClean="0">
                <a:ea typeface="+mn-ea"/>
                <a:cs typeface="+mn-cs"/>
              </a:rPr>
              <a:t>Zap for PSTN lines</a:t>
            </a:r>
          </a:p>
          <a:p>
            <a:pPr lvl="3">
              <a:defRPr/>
            </a:pPr>
            <a:r>
              <a:rPr lang="en-US" dirty="0" smtClean="0">
                <a:ea typeface="+mn-ea"/>
                <a:cs typeface="+mn-cs"/>
              </a:rPr>
              <a:t>SIP</a:t>
            </a:r>
          </a:p>
          <a:p>
            <a:pPr lvl="3">
              <a:defRPr/>
            </a:pPr>
            <a:r>
              <a:rPr lang="en-US" dirty="0" smtClean="0">
                <a:ea typeface="+mn-ea"/>
                <a:cs typeface="+mn-cs"/>
              </a:rPr>
              <a:t>IAX2</a:t>
            </a:r>
            <a:endParaRPr lang="en-US" sz="5400" dirty="0" smtClean="0">
              <a:ea typeface="+mn-ea"/>
              <a:cs typeface="+mn-cs"/>
            </a:endParaRPr>
          </a:p>
          <a:p>
            <a:pPr lvl="1">
              <a:defRPr/>
            </a:pPr>
            <a:r>
              <a:rPr lang="en-US" dirty="0" smtClean="0"/>
              <a:t>A / forward slash</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E99E366E-29BF-4705-AA59-8EDACCA2FBA6}" type="slidenum">
              <a:rPr lang="en-US" smtClean="0"/>
              <a:pPr>
                <a:defRPr/>
              </a:pPr>
              <a:t>121</a:t>
            </a:fld>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mtClean="0"/>
              <a:t>Dial Application</a:t>
            </a:r>
          </a:p>
        </p:txBody>
      </p:sp>
      <p:sp>
        <p:nvSpPr>
          <p:cNvPr id="3" name="Content Placeholder 2"/>
          <p:cNvSpPr>
            <a:spLocks noGrp="1"/>
          </p:cNvSpPr>
          <p:nvPr>
            <p:ph idx="1"/>
          </p:nvPr>
        </p:nvSpPr>
        <p:spPr/>
        <p:txBody>
          <a:bodyPr/>
          <a:lstStyle/>
          <a:p>
            <a:pPr lvl="1">
              <a:defRPr/>
            </a:pPr>
            <a:r>
              <a:rPr lang="en-US" dirty="0" smtClean="0"/>
              <a:t>The remote endpoint</a:t>
            </a:r>
          </a:p>
          <a:p>
            <a:pPr>
              <a:defRPr/>
            </a:pPr>
            <a:r>
              <a:rPr lang="en-US" dirty="0" smtClean="0"/>
              <a:t>For example, you could call the makers of Asterisk in order to test you setup using SIP by adding this line to the dialplan</a:t>
            </a:r>
          </a:p>
          <a:p>
            <a:pPr lvl="1">
              <a:defRPr/>
            </a:pPr>
            <a:r>
              <a:rPr lang="en-US" sz="2400" dirty="0" smtClean="0">
                <a:ea typeface="+mn-ea"/>
                <a:cs typeface="+mn-cs"/>
              </a:rPr>
              <a:t>exten=&gt;500,1,Dial(SIP/guest@misery.digium.com/s)</a:t>
            </a:r>
            <a:endParaRPr lang="en-US" sz="2400" dirty="0"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1B845E6-AC2B-4423-B0C9-2874BD78A94C}" type="slidenum">
              <a:rPr lang="en-US" smtClean="0"/>
              <a:pPr>
                <a:defRPr/>
              </a:pPr>
              <a:t>122</a:t>
            </a:fld>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smtClean="0"/>
              <a:t>Contexts</a:t>
            </a:r>
          </a:p>
        </p:txBody>
      </p:sp>
      <p:sp>
        <p:nvSpPr>
          <p:cNvPr id="3" name="Content Placeholder 2"/>
          <p:cNvSpPr>
            <a:spLocks noGrp="1"/>
          </p:cNvSpPr>
          <p:nvPr>
            <p:ph idx="1"/>
          </p:nvPr>
        </p:nvSpPr>
        <p:spPr/>
        <p:txBody>
          <a:bodyPr/>
          <a:lstStyle/>
          <a:p>
            <a:pPr>
              <a:defRPr/>
            </a:pPr>
            <a:r>
              <a:rPr lang="en-US" dirty="0" smtClean="0"/>
              <a:t>Let’s look at some common contexts that are likely to be seen in all extensions.conf files</a:t>
            </a:r>
          </a:p>
          <a:p>
            <a:pPr lvl="1">
              <a:defRPr/>
            </a:pPr>
            <a:r>
              <a:rPr lang="en-US" dirty="0" smtClean="0">
                <a:ea typeface="+mn-ea"/>
                <a:cs typeface="+mn-cs"/>
              </a:rPr>
              <a:t>[globals]</a:t>
            </a:r>
          </a:p>
          <a:p>
            <a:pPr lvl="2">
              <a:defRPr/>
            </a:pPr>
            <a:r>
              <a:rPr lang="en-US" sz="2800" dirty="0" smtClean="0">
                <a:ea typeface="+mn-ea"/>
                <a:cs typeface="+mn-cs"/>
              </a:rPr>
              <a:t>This is the first context</a:t>
            </a:r>
          </a:p>
          <a:p>
            <a:pPr lvl="2">
              <a:defRPr/>
            </a:pPr>
            <a:r>
              <a:rPr lang="en-US" sz="2800" dirty="0" smtClean="0">
                <a:ea typeface="+mn-ea"/>
                <a:cs typeface="+mn-cs"/>
              </a:rPr>
              <a:t>It appears at the top of the file</a:t>
            </a:r>
          </a:p>
          <a:p>
            <a:pPr lvl="2">
              <a:defRPr/>
            </a:pPr>
            <a:r>
              <a:rPr lang="en-US" sz="2800" dirty="0" smtClean="0">
                <a:ea typeface="+mn-ea"/>
                <a:cs typeface="+mn-cs"/>
              </a:rPr>
              <a:t>It is typically used to define variables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6C04DC8-0D3B-4ABD-9C17-281D33D04721}" type="slidenum">
              <a:rPr lang="en-US" smtClean="0"/>
              <a:pPr>
                <a:defRPr/>
              </a:pPr>
              <a:t>123</a:t>
            </a:fld>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smtClean="0"/>
              <a:t>Outbound Dialing</a:t>
            </a:r>
          </a:p>
        </p:txBody>
      </p:sp>
      <p:sp>
        <p:nvSpPr>
          <p:cNvPr id="130051" name="Content Placeholder 2"/>
          <p:cNvSpPr>
            <a:spLocks noGrp="1"/>
          </p:cNvSpPr>
          <p:nvPr>
            <p:ph idx="1"/>
          </p:nvPr>
        </p:nvSpPr>
        <p:spPr/>
        <p:txBody>
          <a:bodyPr/>
          <a:lstStyle/>
          <a:p>
            <a:r>
              <a:rPr lang="en-US" smtClean="0"/>
              <a:t>In order to allow dialing of numbers outside of the organization a context must be added to extensions.conf and to make things easier a variable added to the [globals] section</a:t>
            </a:r>
          </a:p>
          <a:p>
            <a:r>
              <a:rPr lang="en-US" smtClean="0"/>
              <a:t>In [globals] the trunk to the outside world will be defined</a:t>
            </a:r>
          </a:p>
          <a:p>
            <a:r>
              <a:rPr lang="en-US" smtClean="0"/>
              <a:t>For example</a:t>
            </a:r>
          </a:p>
          <a:p>
            <a:pPr lvl="1"/>
            <a:r>
              <a:rPr lang="en-US" smtClean="0"/>
              <a:t>outboundtrunk=zap/4</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F68E073-3EB2-41D5-BA47-641BB05F4F5C}" type="slidenum">
              <a:rPr lang="en-US" smtClean="0"/>
              <a:pPr>
                <a:defRPr/>
              </a:pPr>
              <a:t>124</a:t>
            </a:fld>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smtClean="0"/>
              <a:t>Outbound Dialing</a:t>
            </a:r>
          </a:p>
        </p:txBody>
      </p:sp>
      <p:sp>
        <p:nvSpPr>
          <p:cNvPr id="3" name="Content Placeholder 2"/>
          <p:cNvSpPr>
            <a:spLocks noGrp="1"/>
          </p:cNvSpPr>
          <p:nvPr>
            <p:ph idx="1"/>
          </p:nvPr>
        </p:nvSpPr>
        <p:spPr/>
        <p:txBody>
          <a:bodyPr/>
          <a:lstStyle/>
          <a:p>
            <a:pPr>
              <a:defRPr/>
            </a:pPr>
            <a:r>
              <a:rPr lang="en-US" dirty="0" smtClean="0"/>
              <a:t>Next to allow local outbound calls add this context</a:t>
            </a:r>
          </a:p>
          <a:p>
            <a:pPr lvl="1">
              <a:defRPr/>
            </a:pPr>
            <a:r>
              <a:rPr lang="en-US" sz="1900" dirty="0" smtClean="0">
                <a:ea typeface="+mn-ea"/>
                <a:cs typeface="+mn-cs"/>
              </a:rPr>
              <a:t>[outbound-local]</a:t>
            </a:r>
          </a:p>
          <a:p>
            <a:pPr lvl="1">
              <a:defRPr/>
            </a:pPr>
            <a:r>
              <a:rPr lang="en-US" sz="1900" dirty="0" smtClean="0">
                <a:ea typeface="+mn-ea"/>
                <a:cs typeface="+mn-cs"/>
              </a:rPr>
              <a:t>exten=&gt;_9NXXXXXX,1,Dial(${OUTBOUNDTRUNK}/${EXTEN:1})</a:t>
            </a:r>
          </a:p>
          <a:p>
            <a:pPr lvl="1">
              <a:defRPr/>
            </a:pPr>
            <a:r>
              <a:rPr lang="en-US" sz="1900" dirty="0" smtClean="0">
                <a:ea typeface="+mn-ea"/>
                <a:cs typeface="+mn-cs"/>
              </a:rPr>
              <a:t>exten=&gt;_9NXXXXXX,n,Congestion()</a:t>
            </a:r>
          </a:p>
          <a:p>
            <a:pPr lvl="1">
              <a:defRPr/>
            </a:pPr>
            <a:r>
              <a:rPr lang="en-US" sz="1900" dirty="0" smtClean="0">
                <a:ea typeface="+mn-ea"/>
                <a:cs typeface="+mn-cs"/>
              </a:rPr>
              <a:t>exten=&gt;_9NXXXXXX,n,Hangup()</a:t>
            </a:r>
            <a:endParaRPr lang="en-US" sz="1900"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E65917D-A516-4752-9507-3243A230BC31}" type="slidenum">
              <a:rPr lang="en-US" smtClean="0"/>
              <a:pPr>
                <a:defRPr/>
              </a:pPr>
              <a:t>125</a:t>
            </a:fld>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Other Common Commands</a:t>
            </a:r>
          </a:p>
        </p:txBody>
      </p:sp>
      <p:sp>
        <p:nvSpPr>
          <p:cNvPr id="3" name="Content Placeholder 2"/>
          <p:cNvSpPr>
            <a:spLocks noGrp="1"/>
          </p:cNvSpPr>
          <p:nvPr>
            <p:ph idx="1"/>
          </p:nvPr>
        </p:nvSpPr>
        <p:spPr/>
        <p:txBody>
          <a:bodyPr/>
          <a:lstStyle/>
          <a:p>
            <a:pPr>
              <a:defRPr/>
            </a:pPr>
            <a:r>
              <a:rPr lang="en-US" dirty="0" smtClean="0"/>
              <a:t>[general]</a:t>
            </a:r>
          </a:p>
          <a:p>
            <a:pPr lvl="1">
              <a:defRPr/>
            </a:pPr>
            <a:r>
              <a:rPr lang="en-US" dirty="0" smtClean="0">
                <a:ea typeface="+mn-ea"/>
                <a:cs typeface="+mn-cs"/>
              </a:rPr>
              <a:t>autofallthrough=yes</a:t>
            </a:r>
          </a:p>
          <a:p>
            <a:pPr lvl="2">
              <a:defRPr/>
            </a:pPr>
            <a:r>
              <a:rPr lang="en-US" dirty="0" smtClean="0">
                <a:ea typeface="+mn-ea"/>
                <a:cs typeface="+mn-cs"/>
              </a:rPr>
              <a:t>This tells </a:t>
            </a:r>
            <a:r>
              <a:rPr lang="en-US" sz="2800" dirty="0" smtClean="0">
                <a:ea typeface="+mn-ea"/>
                <a:cs typeface="+mn-cs"/>
              </a:rPr>
              <a:t>Asterisk to continue when an extension runs out of things to do as defined in the dialplan</a:t>
            </a:r>
          </a:p>
          <a:p>
            <a:pPr lvl="2">
              <a:defRPr/>
            </a:pPr>
            <a:r>
              <a:rPr lang="en-US" sz="2800" dirty="0" smtClean="0">
                <a:ea typeface="+mn-ea"/>
                <a:cs typeface="+mn-cs"/>
              </a:rPr>
              <a:t>If this is set to no, Asterisk will wait for some input after all priorities have been completed</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6A831E6-B5CD-4E1E-BD40-8FFAC746840A}" type="slidenum">
              <a:rPr lang="en-US" smtClean="0"/>
              <a:pPr>
                <a:defRPr/>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smtClean="0"/>
              <a:t>Starting Asterisk</a:t>
            </a:r>
          </a:p>
        </p:txBody>
      </p:sp>
      <p:sp>
        <p:nvSpPr>
          <p:cNvPr id="49155" name="Content Placeholder 2"/>
          <p:cNvSpPr>
            <a:spLocks noGrp="1"/>
          </p:cNvSpPr>
          <p:nvPr>
            <p:ph idx="1"/>
          </p:nvPr>
        </p:nvSpPr>
        <p:spPr/>
        <p:txBody>
          <a:bodyPr/>
          <a:lstStyle/>
          <a:p>
            <a:pPr>
              <a:defRPr/>
            </a:pPr>
            <a:r>
              <a:rPr lang="en-US" dirty="0" smtClean="0"/>
              <a:t>To start Asterisk from the command prompt type</a:t>
            </a:r>
          </a:p>
          <a:p>
            <a:pPr lvl="1">
              <a:defRPr/>
            </a:pPr>
            <a:r>
              <a:rPr lang="en-US" dirty="0" smtClean="0">
                <a:ea typeface="+mn-ea"/>
                <a:cs typeface="+mn-cs"/>
              </a:rPr>
              <a:t>asterisk</a:t>
            </a:r>
          </a:p>
          <a:p>
            <a:pPr>
              <a:defRPr/>
            </a:pPr>
            <a:r>
              <a:rPr lang="en-US" dirty="0" smtClean="0"/>
              <a:t>This is the normal way of running the program</a:t>
            </a:r>
          </a:p>
          <a:p>
            <a:pPr>
              <a:defRPr/>
            </a:pPr>
            <a:r>
              <a:rPr lang="en-US" dirty="0" smtClean="0"/>
              <a:t>However, it provides no console access to Asterisk, which in normal operation you do not need</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F8A485E-8CBB-4DE5-B043-A06DE3550C51}" type="slidenum">
              <a:rPr lang="en-US" smtClean="0"/>
              <a:pPr>
                <a:defRPr/>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smtClean="0"/>
              <a:t>Starting Asterisk</a:t>
            </a:r>
          </a:p>
        </p:txBody>
      </p:sp>
      <p:sp>
        <p:nvSpPr>
          <p:cNvPr id="3" name="Content Placeholder 2"/>
          <p:cNvSpPr>
            <a:spLocks noGrp="1"/>
          </p:cNvSpPr>
          <p:nvPr>
            <p:ph idx="1"/>
          </p:nvPr>
        </p:nvSpPr>
        <p:spPr/>
        <p:txBody>
          <a:bodyPr/>
          <a:lstStyle/>
          <a:p>
            <a:pPr>
              <a:defRPr/>
            </a:pPr>
            <a:r>
              <a:rPr lang="en-US" dirty="0" smtClean="0"/>
              <a:t>Console access can be made after starting the Asterisk daemon as above by next entering</a:t>
            </a:r>
          </a:p>
          <a:p>
            <a:pPr lvl="1">
              <a:defRPr/>
            </a:pPr>
            <a:r>
              <a:rPr lang="en-US" dirty="0" smtClean="0">
                <a:ea typeface="+mn-ea"/>
                <a:cs typeface="+mn-cs"/>
              </a:rPr>
              <a:t>asterisk –r</a:t>
            </a:r>
          </a:p>
          <a:p>
            <a:pPr>
              <a:defRPr/>
            </a:pPr>
            <a:r>
              <a:rPr lang="en-US" dirty="0" smtClean="0"/>
              <a:t>This will make a remote terminal connection to it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2A1B4CD-B31F-46A8-A2DD-E7CFF45561BC}" type="slidenum">
              <a:rPr lang="en-US" smtClean="0"/>
              <a:pPr>
                <a:defRPr/>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mtClean="0"/>
              <a:t>Starting Asterisk</a:t>
            </a:r>
            <a:endParaRPr lang="en-US" sz="2400" smtClean="0"/>
          </a:p>
        </p:txBody>
      </p:sp>
      <p:sp>
        <p:nvSpPr>
          <p:cNvPr id="135171" name="Rectangle 3"/>
          <p:cNvSpPr>
            <a:spLocks noGrp="1" noChangeArrowheads="1"/>
          </p:cNvSpPr>
          <p:nvPr>
            <p:ph idx="1"/>
          </p:nvPr>
        </p:nvSpPr>
        <p:spPr/>
        <p:txBody>
          <a:bodyPr/>
          <a:lstStyle/>
          <a:p>
            <a:r>
              <a:rPr lang="en-US" smtClean="0"/>
              <a:t>To start Asterisk and see all the details as to what is happening with it type</a:t>
            </a:r>
          </a:p>
          <a:p>
            <a:pPr lvl="1"/>
            <a:r>
              <a:rPr lang="en-US" smtClean="0"/>
              <a:t>Asterisk –cvvvvv</a:t>
            </a:r>
          </a:p>
          <a:p>
            <a:pPr lvl="2"/>
            <a:r>
              <a:rPr lang="en-US" smtClean="0"/>
              <a:t>-c means Console</a:t>
            </a:r>
          </a:p>
          <a:p>
            <a:pPr lvl="3"/>
            <a:r>
              <a:rPr lang="en-US" smtClean="0"/>
              <a:t>It will start Asterisk as a user process instead of a server process</a:t>
            </a:r>
          </a:p>
          <a:p>
            <a:pPr lvl="3"/>
            <a:r>
              <a:rPr lang="en-US" smtClean="0"/>
              <a:t>This is used to debug startup parameters, but not for production</a:t>
            </a:r>
          </a:p>
          <a:p>
            <a:pPr lvl="2"/>
            <a:r>
              <a:rPr lang="en-US" smtClean="0"/>
              <a:t>-v means Verbose</a:t>
            </a:r>
          </a:p>
          <a:p>
            <a:pPr lvl="3"/>
            <a:r>
              <a:rPr lang="en-US" smtClean="0"/>
              <a:t>The more vs the more verbose it will be</a:t>
            </a:r>
          </a:p>
          <a:p>
            <a:pPr lvl="3"/>
            <a:r>
              <a:rPr lang="en-US" smtClean="0"/>
              <a:t>This is for debugging</a:t>
            </a:r>
          </a:p>
        </p:txBody>
      </p:sp>
      <p:sp>
        <p:nvSpPr>
          <p:cNvPr id="24580"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r>
              <a:rPr lang="en-US" smtClean="0">
                <a:latin typeface="Arial" charset="0"/>
              </a:rPr>
              <a:t>Copyright 2012-2014 Kenneth M. Chipps Ph.D. www.chipps.com</a:t>
            </a:r>
            <a:endParaRPr lang="en-US" dirty="0" smtClean="0">
              <a:latin typeface="Arial" charset="0"/>
            </a:endParaRPr>
          </a:p>
        </p:txBody>
      </p:sp>
      <p:sp>
        <p:nvSpPr>
          <p:cNvPr id="24581"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fld id="{C658BF06-2C31-47AF-B753-AA0F4BF00CDA}" type="slidenum">
              <a:rPr lang="en-US" smtClean="0">
                <a:latin typeface="Arial" charset="0"/>
              </a:rPr>
              <a:pPr>
                <a:defRPr/>
              </a:pPr>
              <a:t>129</a:t>
            </a:fld>
            <a:endParaRPr lang="en-US" dirty="0" smtClean="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lvl="1">
              <a:defRPr/>
            </a:pPr>
            <a:r>
              <a:rPr lang="en-US" dirty="0" smtClean="0">
                <a:ea typeface="+mn-ea"/>
                <a:cs typeface="+mn-cs"/>
              </a:rPr>
              <a:t>/var/lib/asterisk</a:t>
            </a:r>
          </a:p>
          <a:p>
            <a:pPr lvl="2">
              <a:defRPr/>
            </a:pPr>
            <a:r>
              <a:rPr lang="en-US" dirty="0" smtClean="0">
                <a:ea typeface="+mn-ea"/>
                <a:cs typeface="+mn-cs"/>
              </a:rPr>
              <a:t>Contains the astdb file and a number of subdirectories</a:t>
            </a:r>
          </a:p>
          <a:p>
            <a:pPr lvl="2">
              <a:defRPr/>
            </a:pPr>
            <a:r>
              <a:rPr lang="en-US" dirty="0" smtClean="0">
                <a:ea typeface="+mn-ea"/>
                <a:cs typeface="+mn-cs"/>
              </a:rPr>
              <a:t>The astdb file contains the local Asterisk database information, which is somewhat like the Microsoft Windows Registry</a:t>
            </a:r>
          </a:p>
          <a:p>
            <a:pPr lvl="2">
              <a:defRPr/>
            </a:pPr>
            <a:r>
              <a:rPr lang="en-US" dirty="0" smtClean="0">
                <a:ea typeface="+mn-ea"/>
                <a:cs typeface="+mn-cs"/>
              </a:rPr>
              <a:t>The subdirectories within /var/lib/asterisk/ include</a:t>
            </a:r>
          </a:p>
          <a:p>
            <a:pPr lvl="3">
              <a:defRPr/>
            </a:pPr>
            <a:r>
              <a:rPr lang="en-US" dirty="0" smtClean="0">
                <a:ea typeface="+mn-ea"/>
                <a:cs typeface="+mn-cs"/>
              </a:rPr>
              <a:t>agi-bin/</a:t>
            </a:r>
          </a:p>
          <a:p>
            <a:pPr lvl="4">
              <a:defRPr/>
            </a:pPr>
            <a:r>
              <a:rPr lang="en-US" dirty="0" smtClean="0">
                <a:ea typeface="+mn-ea"/>
                <a:cs typeface="+mn-cs"/>
              </a:rPr>
              <a:t>Contains any custom scripts</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5C3F07E-3E3C-439C-8E51-18BBE8F64906}"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Checking on Asterisk</a:t>
            </a:r>
          </a:p>
        </p:txBody>
      </p:sp>
      <p:sp>
        <p:nvSpPr>
          <p:cNvPr id="136195" name="Content Placeholder 2"/>
          <p:cNvSpPr>
            <a:spLocks noGrp="1"/>
          </p:cNvSpPr>
          <p:nvPr>
            <p:ph idx="1"/>
          </p:nvPr>
        </p:nvSpPr>
        <p:spPr/>
        <p:txBody>
          <a:bodyPr/>
          <a:lstStyle/>
          <a:p>
            <a:r>
              <a:rPr lang="en-US" smtClean="0"/>
              <a:t>To be sure Asterisk is running enter this</a:t>
            </a:r>
          </a:p>
          <a:p>
            <a:pPr lvl="1"/>
            <a:r>
              <a:rPr lang="en-US" smtClean="0"/>
              <a:t>ps aux | grep asterisk</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3A96DE1-8551-422B-990A-10F8DD484715}" type="slidenum">
              <a:rPr lang="en-US" smtClean="0"/>
              <a:pPr>
                <a:defRPr/>
              </a:pPr>
              <a:t>130</a:t>
            </a:fld>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Phone Registration</a:t>
            </a:r>
          </a:p>
        </p:txBody>
      </p:sp>
      <p:sp>
        <p:nvSpPr>
          <p:cNvPr id="137219" name="Content Placeholder 2"/>
          <p:cNvSpPr>
            <a:spLocks noGrp="1"/>
          </p:cNvSpPr>
          <p:nvPr>
            <p:ph idx="1"/>
          </p:nvPr>
        </p:nvSpPr>
        <p:spPr/>
        <p:txBody>
          <a:bodyPr/>
          <a:lstStyle/>
          <a:p>
            <a:r>
              <a:rPr lang="en-US" smtClean="0"/>
              <a:t>Once a phone is ready to connect to Asterisk we can check to see if it did by using the</a:t>
            </a:r>
          </a:p>
          <a:p>
            <a:pPr lvl="1"/>
            <a:r>
              <a:rPr lang="en-US" smtClean="0"/>
              <a:t>sip show peers</a:t>
            </a:r>
          </a:p>
          <a:p>
            <a:pPr lvl="1"/>
            <a:r>
              <a:rPr lang="en-US" smtClean="0"/>
              <a:t>sip show users</a:t>
            </a:r>
          </a:p>
          <a:p>
            <a:r>
              <a:rPr lang="en-US" smtClean="0"/>
              <a:t>And for more detail on a particular device</a:t>
            </a:r>
          </a:p>
          <a:p>
            <a:pPr lvl="1"/>
            <a:r>
              <a:rPr lang="en-US" smtClean="0"/>
              <a:t>sip show peer 1000</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F0B6C3E-698C-4D49-9122-0ACD607767F2}" type="slidenum">
              <a:rPr lang="en-US" smtClean="0"/>
              <a:pPr>
                <a:defRPr/>
              </a:pPr>
              <a:t>131</a:t>
            </a:fld>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To Stop the Linux Firewall</a:t>
            </a:r>
          </a:p>
        </p:txBody>
      </p:sp>
      <p:sp>
        <p:nvSpPr>
          <p:cNvPr id="138243" name="Content Placeholder 2"/>
          <p:cNvSpPr>
            <a:spLocks noGrp="1"/>
          </p:cNvSpPr>
          <p:nvPr>
            <p:ph idx="1"/>
          </p:nvPr>
        </p:nvSpPr>
        <p:spPr/>
        <p:txBody>
          <a:bodyPr/>
          <a:lstStyle/>
          <a:p>
            <a:r>
              <a:rPr lang="en-US" smtClean="0"/>
              <a:t>If the Linux firewall if stopping the softphones from connecting turn it off by entering</a:t>
            </a:r>
          </a:p>
          <a:p>
            <a:pPr lvl="1"/>
            <a:r>
              <a:rPr lang="en-US" smtClean="0"/>
              <a:t>service iptables stop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6BF3446-17F4-47F0-89D4-1953605F9D0C}" type="slidenum">
              <a:rPr lang="en-US" smtClean="0"/>
              <a:pPr>
                <a:defRPr/>
              </a:pPr>
              <a:t>132</a:t>
            </a:fld>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To Stop Asterisk</a:t>
            </a:r>
          </a:p>
        </p:txBody>
      </p:sp>
      <p:sp>
        <p:nvSpPr>
          <p:cNvPr id="139267" name="Content Placeholder 2"/>
          <p:cNvSpPr>
            <a:spLocks noGrp="1"/>
          </p:cNvSpPr>
          <p:nvPr>
            <p:ph idx="1"/>
          </p:nvPr>
        </p:nvSpPr>
        <p:spPr/>
        <p:txBody>
          <a:bodyPr/>
          <a:lstStyle/>
          <a:p>
            <a:r>
              <a:rPr lang="en-US" smtClean="0"/>
              <a:t>To stop Asterisk enter</a:t>
            </a:r>
          </a:p>
          <a:p>
            <a:pPr lvl="1"/>
            <a:r>
              <a:rPr lang="en-US" smtClean="0"/>
              <a:t>core stop now from the Asterisk console prompt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763FA23-95E7-4C1F-BB7F-66F5EF6DAF20}" type="slidenum">
              <a:rPr lang="en-US" smtClean="0"/>
              <a:pPr>
                <a:defRPr/>
              </a:pPr>
              <a:t>133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lvl="3">
              <a:defRPr/>
            </a:pPr>
            <a:r>
              <a:rPr lang="en-US" dirty="0" smtClean="0">
                <a:ea typeface="+mn-ea"/>
                <a:cs typeface="+mn-cs"/>
              </a:rPr>
              <a:t>firmware/</a:t>
            </a:r>
          </a:p>
          <a:p>
            <a:pPr lvl="4">
              <a:defRPr/>
            </a:pPr>
            <a:r>
              <a:rPr lang="en-US" dirty="0" smtClean="0">
                <a:ea typeface="+mn-ea"/>
                <a:cs typeface="+mn-cs"/>
              </a:rPr>
              <a:t>Contains firmware for various Asterisk-compatible devices</a:t>
            </a:r>
          </a:p>
          <a:p>
            <a:pPr lvl="3">
              <a:defRPr/>
            </a:pPr>
            <a:r>
              <a:rPr lang="en-US" dirty="0" smtClean="0">
                <a:ea typeface="+mn-ea"/>
                <a:cs typeface="+mn-cs"/>
              </a:rPr>
              <a:t>images/</a:t>
            </a:r>
          </a:p>
          <a:p>
            <a:pPr lvl="4">
              <a:defRPr/>
            </a:pPr>
            <a:r>
              <a:rPr lang="en-US" dirty="0" smtClean="0">
                <a:ea typeface="+mn-ea"/>
                <a:cs typeface="+mn-cs"/>
              </a:rPr>
              <a:t>Applications that communicate with channels supporting graphical images look in the images/ directory</a:t>
            </a:r>
          </a:p>
          <a:p>
            <a:pPr lvl="4">
              <a:defRPr/>
            </a:pPr>
            <a:r>
              <a:rPr lang="en-US" dirty="0" smtClean="0">
                <a:ea typeface="+mn-ea"/>
                <a:cs typeface="+mn-cs"/>
              </a:rPr>
              <a:t>Most channels do not support the transmission of images, so this directory is rarely used</a:t>
            </a:r>
          </a:p>
          <a:p>
            <a:pPr lvl="3">
              <a:defRPr/>
            </a:pPr>
            <a:r>
              <a:rPr lang="en-US" dirty="0" smtClean="0">
                <a:ea typeface="+mn-ea"/>
                <a:cs typeface="+mn-cs"/>
              </a:rPr>
              <a:t>keys/</a:t>
            </a:r>
          </a:p>
          <a:p>
            <a:pPr lvl="4">
              <a:defRPr/>
            </a:pPr>
            <a:r>
              <a:rPr lang="en-US" dirty="0" smtClean="0">
                <a:ea typeface="+mn-ea"/>
                <a:cs typeface="+mn-cs"/>
              </a:rPr>
              <a:t>Asterisk can use a public/private key system to authenticate peers connecting to your box via an RSA digital signature</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6A40E64-D14D-46E6-B286-C5E5CD1CF94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lvl="3">
              <a:defRPr/>
            </a:pPr>
            <a:r>
              <a:rPr lang="en-US" dirty="0" smtClean="0">
                <a:ea typeface="+mn-ea"/>
                <a:cs typeface="+mn-cs"/>
              </a:rPr>
              <a:t>mohmp3/</a:t>
            </a:r>
          </a:p>
          <a:p>
            <a:pPr lvl="4">
              <a:defRPr/>
            </a:pPr>
            <a:r>
              <a:rPr lang="en-US" dirty="0" smtClean="0">
                <a:ea typeface="+mn-ea"/>
                <a:cs typeface="+mn-cs"/>
              </a:rPr>
              <a:t>When you configure Asterisk for Music on Hold, applications utilizing this feature look for their MP3 files in this directory</a:t>
            </a:r>
          </a:p>
          <a:p>
            <a:pPr lvl="3">
              <a:defRPr/>
            </a:pPr>
            <a:r>
              <a:rPr lang="en-US" dirty="0" smtClean="0">
                <a:ea typeface="+mn-ea"/>
                <a:cs typeface="+mn-cs"/>
              </a:rPr>
              <a:t>sounds/</a:t>
            </a:r>
          </a:p>
          <a:p>
            <a:pPr lvl="4">
              <a:defRPr/>
            </a:pPr>
            <a:r>
              <a:rPr lang="en-US" dirty="0" smtClean="0">
                <a:ea typeface="+mn-ea"/>
                <a:cs typeface="+mn-cs"/>
              </a:rPr>
              <a:t>All of the available voice prompts for Asterisk reside here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AFB06DD-5679-4CE9-98D8-5A3C67BC9D6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lvl="1">
              <a:defRPr/>
            </a:pPr>
            <a:r>
              <a:rPr lang="en-US" dirty="0" smtClean="0">
                <a:ea typeface="+mn-ea"/>
                <a:cs typeface="+mn-cs"/>
              </a:rPr>
              <a:t>/var/spool/asterisk/</a:t>
            </a:r>
          </a:p>
          <a:p>
            <a:pPr lvl="2">
              <a:defRPr/>
            </a:pPr>
            <a:r>
              <a:rPr lang="en-US" dirty="0" smtClean="0">
                <a:ea typeface="+mn-ea"/>
                <a:cs typeface="+mn-cs"/>
              </a:rPr>
              <a:t>The Asterisk spool directory contains several subdirectories, including dictate/, meetme/, monitor/, outgoing/, system/, tmp/, and voicemail/</a:t>
            </a:r>
          </a:p>
          <a:p>
            <a:pPr lvl="1">
              <a:defRPr/>
            </a:pPr>
            <a:r>
              <a:rPr lang="en-US" dirty="0" smtClean="0">
                <a:ea typeface="+mn-ea"/>
                <a:cs typeface="+mn-cs"/>
              </a:rPr>
              <a:t>/var/run/</a:t>
            </a:r>
          </a:p>
          <a:p>
            <a:pPr lvl="2">
              <a:defRPr/>
            </a:pPr>
            <a:r>
              <a:rPr lang="en-US" dirty="0" smtClean="0">
                <a:ea typeface="+mn-ea"/>
                <a:cs typeface="+mn-cs"/>
              </a:rPr>
              <a:t>The /var/run/ directory contains the process ID – PID - information for all active processes on the system, including Asterisk as specified in the asterisk.conf file</a:t>
            </a:r>
          </a:p>
          <a:p>
            <a:pPr lvl="2">
              <a:defRPr/>
            </a:pPr>
            <a:r>
              <a:rPr lang="en-US" dirty="0" smtClean="0">
                <a:ea typeface="+mn-ea"/>
                <a:cs typeface="+mn-cs"/>
              </a:rPr>
              <a:t>/var/run/ is OS-dependent and may differ</a:t>
            </a:r>
            <a:endParaRPr lang="en-US" sz="7200" dirty="0" smtClean="0">
              <a:ea typeface="+mn-ea"/>
              <a:cs typeface="+mn-cs"/>
            </a:endParaRP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6D46873-13ED-47A0-823E-E75582870AC3}"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Directories Used By Asterisk</a:t>
            </a:r>
          </a:p>
        </p:txBody>
      </p:sp>
      <p:sp>
        <p:nvSpPr>
          <p:cNvPr id="3" name="Content Placeholder 2"/>
          <p:cNvSpPr>
            <a:spLocks noGrp="1"/>
          </p:cNvSpPr>
          <p:nvPr>
            <p:ph idx="1"/>
          </p:nvPr>
        </p:nvSpPr>
        <p:spPr/>
        <p:txBody>
          <a:bodyPr/>
          <a:lstStyle/>
          <a:p>
            <a:pPr lvl="1">
              <a:defRPr/>
            </a:pPr>
            <a:r>
              <a:rPr lang="en-US" dirty="0" smtClean="0">
                <a:ea typeface="+mn-ea"/>
                <a:cs typeface="+mn-cs"/>
              </a:rPr>
              <a:t>/var/log/asterisk/</a:t>
            </a:r>
          </a:p>
          <a:p>
            <a:pPr lvl="2">
              <a:defRPr/>
            </a:pPr>
            <a:r>
              <a:rPr lang="en-US" dirty="0" smtClean="0">
                <a:ea typeface="+mn-ea"/>
                <a:cs typeface="+mn-cs"/>
              </a:rPr>
              <a:t>The /var/log/asterisk/ directory is where Asterisk related log files are stored</a:t>
            </a:r>
          </a:p>
          <a:p>
            <a:pPr lvl="1">
              <a:defRPr/>
            </a:pPr>
            <a:r>
              <a:rPr lang="en-US" dirty="0" smtClean="0">
                <a:ea typeface="+mn-ea"/>
                <a:cs typeface="+mn-cs"/>
              </a:rPr>
              <a:t>/var/log/asterisk/cdr-csv</a:t>
            </a:r>
          </a:p>
          <a:p>
            <a:pPr lvl="2">
              <a:defRPr/>
            </a:pPr>
            <a:r>
              <a:rPr lang="en-US" dirty="0" smtClean="0">
                <a:ea typeface="+mn-ea"/>
                <a:cs typeface="+mn-cs"/>
              </a:rPr>
              <a:t>This directory is used to store the CDRs in comma-separated value – CSV – format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6AF598C-4ACD-4BF6-A555-C7E254E7602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Concepts of Communication</a:t>
            </a:r>
          </a:p>
        </p:txBody>
      </p:sp>
      <p:sp>
        <p:nvSpPr>
          <p:cNvPr id="21507" name="Content Placeholder 2"/>
          <p:cNvSpPr>
            <a:spLocks noGrp="1"/>
          </p:cNvSpPr>
          <p:nvPr>
            <p:ph idx="1"/>
          </p:nvPr>
        </p:nvSpPr>
        <p:spPr/>
        <p:txBody>
          <a:bodyPr/>
          <a:lstStyle/>
          <a:p>
            <a:r>
              <a:rPr lang="en-US" smtClean="0"/>
              <a:t>To make Asterisk work it is important to understand how it is designed to form connections between end points</a:t>
            </a:r>
          </a:p>
          <a:p>
            <a:r>
              <a:rPr lang="en-US" smtClean="0"/>
              <a:t>We will follow the guidelines for this in the book on Asterisk from O’Reilly by Meggelen, Madsen, and Smith</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82FB8C1-B695-4A5B-8961-C97F85C65639}"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Channels</a:t>
            </a:r>
          </a:p>
        </p:txBody>
      </p:sp>
      <p:sp>
        <p:nvSpPr>
          <p:cNvPr id="22531" name="Content Placeholder 2"/>
          <p:cNvSpPr>
            <a:spLocks noGrp="1"/>
          </p:cNvSpPr>
          <p:nvPr>
            <p:ph idx="1"/>
          </p:nvPr>
        </p:nvSpPr>
        <p:spPr/>
        <p:txBody>
          <a:bodyPr/>
          <a:lstStyle/>
          <a:p>
            <a:r>
              <a:rPr lang="en-US" smtClean="0"/>
              <a:t>First the Asterisk system needs a transport network onto which it can place the calls made through it</a:t>
            </a:r>
          </a:p>
          <a:p>
            <a:r>
              <a:rPr lang="en-US" smtClean="0"/>
              <a:t>These are called channels in this book</a:t>
            </a:r>
          </a:p>
          <a:p>
            <a:r>
              <a:rPr lang="en-US" smtClean="0"/>
              <a:t>There are many possible channels to which this system can be connected</a:t>
            </a:r>
          </a:p>
          <a:p>
            <a:r>
              <a:rPr lang="en-US" smtClean="0"/>
              <a:t>The authors discuss three of these as they view them as being the most likely ones used by a small Asterisk system </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9971A25-DF77-4EC5-9C4F-A4A53CCAF8CE}"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What is Asterisk</a:t>
            </a:r>
          </a:p>
        </p:txBody>
      </p:sp>
      <p:sp>
        <p:nvSpPr>
          <p:cNvPr id="5123" name="Content Placeholder 2"/>
          <p:cNvSpPr>
            <a:spLocks noGrp="1"/>
          </p:cNvSpPr>
          <p:nvPr>
            <p:ph idx="1"/>
          </p:nvPr>
        </p:nvSpPr>
        <p:spPr/>
        <p:txBody>
          <a:bodyPr/>
          <a:lstStyle/>
          <a:p>
            <a:r>
              <a:rPr lang="en-US" dirty="0" smtClean="0"/>
              <a:t>As the Asterisk web site says Asterisk is</a:t>
            </a:r>
          </a:p>
          <a:p>
            <a:pPr lvl="1"/>
            <a:r>
              <a:rPr lang="en-US" dirty="0" smtClean="0"/>
              <a:t>An open source framework for building communications applications</a:t>
            </a:r>
          </a:p>
          <a:p>
            <a:pPr lvl="1"/>
            <a:r>
              <a:rPr lang="en-US" dirty="0" smtClean="0"/>
              <a:t>Asterisk turns an ordinary computer into a communications server</a:t>
            </a:r>
          </a:p>
          <a:p>
            <a:pPr lvl="1"/>
            <a:r>
              <a:rPr lang="en-US" dirty="0" smtClean="0"/>
              <a:t>Asterisk powers IP PBX systems, VoIP gateways, conference servers and more</a:t>
            </a:r>
          </a:p>
          <a:p>
            <a:pPr lvl="1"/>
            <a:r>
              <a:rPr lang="en-US" dirty="0" smtClean="0"/>
              <a:t>It is used by small businesses, large businesses, call centers, carriers and governments worldwide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70E8392-E798-4DEE-9CBA-9FD3040EA2D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Channels</a:t>
            </a:r>
          </a:p>
        </p:txBody>
      </p:sp>
      <p:sp>
        <p:nvSpPr>
          <p:cNvPr id="23555" name="Content Placeholder 2"/>
          <p:cNvSpPr>
            <a:spLocks noGrp="1"/>
          </p:cNvSpPr>
          <p:nvPr>
            <p:ph idx="1"/>
          </p:nvPr>
        </p:nvSpPr>
        <p:spPr/>
        <p:txBody>
          <a:bodyPr/>
          <a:lstStyle/>
          <a:p>
            <a:r>
              <a:rPr lang="en-US" smtClean="0"/>
              <a:t>These are</a:t>
            </a:r>
          </a:p>
          <a:p>
            <a:pPr lvl="1"/>
            <a:r>
              <a:rPr lang="en-US" smtClean="0"/>
              <a:t>FXO and FXS</a:t>
            </a:r>
          </a:p>
          <a:p>
            <a:pPr lvl="1"/>
            <a:r>
              <a:rPr lang="en-US" smtClean="0"/>
              <a:t>IAX</a:t>
            </a:r>
          </a:p>
          <a:p>
            <a:pPr lvl="1"/>
            <a:r>
              <a:rPr lang="en-US" smtClean="0"/>
              <a:t>SIP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83AB7D1-7FE5-4B9E-9DDE-332FA2CA0F31}"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FXO and FXS</a:t>
            </a:r>
          </a:p>
        </p:txBody>
      </p:sp>
      <p:sp>
        <p:nvSpPr>
          <p:cNvPr id="24579" name="Content Placeholder 2"/>
          <p:cNvSpPr>
            <a:spLocks noGrp="1"/>
          </p:cNvSpPr>
          <p:nvPr>
            <p:ph idx="1"/>
          </p:nvPr>
        </p:nvSpPr>
        <p:spPr/>
        <p:txBody>
          <a:bodyPr/>
          <a:lstStyle/>
          <a:p>
            <a:r>
              <a:rPr lang="en-US" smtClean="0"/>
              <a:t>The FXO FXS setup is the way to connect to the PSTN in order to use the POTS</a:t>
            </a:r>
          </a:p>
          <a:p>
            <a:r>
              <a:rPr lang="en-US" smtClean="0"/>
              <a:t>This requires a board inserted into the computer on which Asterisk will be running or an external gateway box to which the computer running Asterisk will connect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8DF459BA-D94A-45D3-A164-09AC3BD6BBD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FXO and FXS</a:t>
            </a:r>
          </a:p>
        </p:txBody>
      </p:sp>
      <p:sp>
        <p:nvSpPr>
          <p:cNvPr id="25603" name="Content Placeholder 2"/>
          <p:cNvSpPr>
            <a:spLocks noGrp="1"/>
          </p:cNvSpPr>
          <p:nvPr>
            <p:ph idx="1"/>
          </p:nvPr>
        </p:nvSpPr>
        <p:spPr/>
        <p:txBody>
          <a:bodyPr/>
          <a:lstStyle/>
          <a:p>
            <a:r>
              <a:rPr lang="en-US" smtClean="0"/>
              <a:t>If it is a card which is the most common way of doing this it will have one or more FXO and FXS ports</a:t>
            </a:r>
          </a:p>
          <a:p>
            <a:r>
              <a:rPr lang="en-US" smtClean="0"/>
              <a:t>The FXO – Foreign Exchange Office port connects to the PSTN</a:t>
            </a:r>
          </a:p>
          <a:p>
            <a:r>
              <a:rPr lang="en-US" smtClean="0"/>
              <a:t>The FXS – Foreign Exchange Station port attaches to the telephones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056CBD31-45DE-4BD3-8FFD-DA59FCF259B1}"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FXO and FXS</a:t>
            </a:r>
          </a:p>
        </p:txBody>
      </p:sp>
      <p:sp>
        <p:nvSpPr>
          <p:cNvPr id="26627" name="Content Placeholder 2"/>
          <p:cNvSpPr>
            <a:spLocks noGrp="1"/>
          </p:cNvSpPr>
          <p:nvPr>
            <p:ph idx="1"/>
          </p:nvPr>
        </p:nvSpPr>
        <p:spPr/>
        <p:txBody>
          <a:bodyPr/>
          <a:lstStyle/>
          <a:p>
            <a:r>
              <a:rPr lang="en-US" smtClean="0"/>
              <a:t>Here is an example of one of these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B667D82-2383-408A-8997-56F46999D0E1}"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FXO and FXS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2FD7772-5BFA-48CA-9A94-3BB2F1E31856}" type="slidenum">
              <a:rPr lang="en-US" smtClean="0"/>
              <a:pPr>
                <a:defRPr/>
              </a:pPr>
              <a:t>24</a:t>
            </a:fld>
            <a:endParaRPr lang="en-US" dirty="0"/>
          </a:p>
        </p:txBody>
      </p:sp>
      <p:pic>
        <p:nvPicPr>
          <p:cNvPr id="27653"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79663" y="1600200"/>
            <a:ext cx="4384675" cy="4525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FXO and FXS</a:t>
            </a:r>
          </a:p>
        </p:txBody>
      </p:sp>
      <p:sp>
        <p:nvSpPr>
          <p:cNvPr id="3" name="Content Placeholder 2"/>
          <p:cNvSpPr>
            <a:spLocks noGrp="1"/>
          </p:cNvSpPr>
          <p:nvPr>
            <p:ph idx="1"/>
          </p:nvPr>
        </p:nvSpPr>
        <p:spPr/>
        <p:txBody>
          <a:bodyPr/>
          <a:lstStyle/>
          <a:p>
            <a:pPr>
              <a:defRPr/>
            </a:pPr>
            <a:r>
              <a:rPr lang="en-US" dirty="0" smtClean="0"/>
              <a:t>Here is what the supplier says about this card</a:t>
            </a:r>
          </a:p>
          <a:p>
            <a:pPr lvl="1">
              <a:defRPr/>
            </a:pPr>
            <a:r>
              <a:rPr lang="en-US" dirty="0" smtClean="0">
                <a:ea typeface="+mn-ea"/>
                <a:cs typeface="+mn-cs"/>
              </a:rPr>
              <a:t>The Digium Wildcard TDM400P is a half-length PCI 2.2-compliant card that supports FXS and FXO station interfaces for connecting analog telephones and analog POTS lines through a PC</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7E49437-15D0-452E-BD3F-1C8AA14D893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FXO and FXS</a:t>
            </a:r>
          </a:p>
        </p:txBody>
      </p:sp>
      <p:sp>
        <p:nvSpPr>
          <p:cNvPr id="3" name="Content Placeholder 2"/>
          <p:cNvSpPr>
            <a:spLocks noGrp="1"/>
          </p:cNvSpPr>
          <p:nvPr>
            <p:ph idx="1"/>
          </p:nvPr>
        </p:nvSpPr>
        <p:spPr/>
        <p:txBody>
          <a:bodyPr/>
          <a:lstStyle/>
          <a:p>
            <a:pPr lvl="1">
              <a:defRPr/>
            </a:pPr>
            <a:r>
              <a:rPr lang="en-US" dirty="0" smtClean="0">
                <a:ea typeface="+mn-ea"/>
                <a:cs typeface="+mn-cs"/>
              </a:rPr>
              <a:t>Using Digium's Asterisk Open Source PBX software and standard PC hardware, one can create a SOHO telephony environment that includes all the sophisticated features of a high-end business telephone system</a:t>
            </a:r>
          </a:p>
          <a:p>
            <a:pPr lvl="1">
              <a:defRPr/>
            </a:pPr>
            <a:r>
              <a:rPr lang="en-US" dirty="0" smtClean="0">
                <a:ea typeface="+mn-ea"/>
                <a:cs typeface="+mn-cs"/>
              </a:rPr>
              <a:t>The TDM400P takes the place of an expensive channel bank and brings the system price point to a low level</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320D8F7-E063-4CB7-9407-B43A4855BD4D}"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FXO and FXS</a:t>
            </a:r>
          </a:p>
        </p:txBody>
      </p:sp>
      <p:sp>
        <p:nvSpPr>
          <p:cNvPr id="3" name="Content Placeholder 2"/>
          <p:cNvSpPr>
            <a:spLocks noGrp="1"/>
          </p:cNvSpPr>
          <p:nvPr>
            <p:ph idx="1"/>
          </p:nvPr>
        </p:nvSpPr>
        <p:spPr/>
        <p:txBody>
          <a:bodyPr/>
          <a:lstStyle/>
          <a:p>
            <a:pPr lvl="1">
              <a:defRPr/>
            </a:pPr>
            <a:r>
              <a:rPr lang="en-US" dirty="0" smtClean="0">
                <a:ea typeface="+mn-ea"/>
                <a:cs typeface="+mn-cs"/>
              </a:rPr>
              <a:t>By using X100M and S110M modules with the TDM400P, one can create a solution with support for a range of telephones</a:t>
            </a:r>
          </a:p>
          <a:p>
            <a:pPr lvl="1">
              <a:defRPr/>
            </a:pPr>
            <a:r>
              <a:rPr lang="en-US" dirty="0" smtClean="0">
                <a:ea typeface="+mn-ea"/>
                <a:cs typeface="+mn-cs"/>
              </a:rPr>
              <a:t>To scale this solution, simply add additional TDM400P cards populated with modules, such as the</a:t>
            </a:r>
          </a:p>
          <a:p>
            <a:pPr lvl="2">
              <a:defRPr/>
            </a:pPr>
            <a:r>
              <a:rPr lang="en-US" dirty="0" smtClean="0">
                <a:ea typeface="+mn-ea"/>
                <a:cs typeface="+mn-cs"/>
              </a:rPr>
              <a:t>X100M</a:t>
            </a:r>
          </a:p>
          <a:p>
            <a:pPr lvl="2">
              <a:defRPr/>
            </a:pPr>
            <a:r>
              <a:rPr lang="en-US" dirty="0" smtClean="0">
                <a:ea typeface="+mn-ea"/>
                <a:cs typeface="+mn-cs"/>
              </a:rPr>
              <a:t>S110M</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DF70165-BB70-472E-B22A-B9067CCF7C7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Channel Bank</a:t>
            </a:r>
          </a:p>
        </p:txBody>
      </p:sp>
      <p:sp>
        <p:nvSpPr>
          <p:cNvPr id="31747" name="Content Placeholder 2"/>
          <p:cNvSpPr>
            <a:spLocks noGrp="1"/>
          </p:cNvSpPr>
          <p:nvPr>
            <p:ph idx="1"/>
          </p:nvPr>
        </p:nvSpPr>
        <p:spPr/>
        <p:txBody>
          <a:bodyPr/>
          <a:lstStyle/>
          <a:p>
            <a:r>
              <a:rPr lang="en-US" smtClean="0"/>
              <a:t>What is this channel bank that is being replaced</a:t>
            </a:r>
          </a:p>
          <a:p>
            <a:r>
              <a:rPr lang="en-US" smtClean="0"/>
              <a:t>A channel bank is a device that multiplexes or demultiplexes a telecommunications channel, such as an analog or digital telephone line provided by a PSTN service provider</a:t>
            </a:r>
          </a:p>
          <a:p>
            <a:r>
              <a:rPr lang="en-US" smtClean="0"/>
              <a:t>A channel bank may be located at a PSTN central office or at the end user's premises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774B127-9861-4870-9F16-9E99F8FE67C3}"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Channel Bank</a:t>
            </a:r>
          </a:p>
        </p:txBody>
      </p:sp>
      <p:sp>
        <p:nvSpPr>
          <p:cNvPr id="32771" name="Content Placeholder 2"/>
          <p:cNvSpPr>
            <a:spLocks noGrp="1"/>
          </p:cNvSpPr>
          <p:nvPr>
            <p:ph idx="1"/>
          </p:nvPr>
        </p:nvSpPr>
        <p:spPr/>
        <p:txBody>
          <a:bodyPr/>
          <a:lstStyle/>
          <a:p>
            <a:r>
              <a:rPr lang="en-US" smtClean="0"/>
              <a:t>If at the end user’s site it breaks channels out of the trunk line from the central office for use by a PBX</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59BE650-0697-43F0-A3A9-D86807FB4925}"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What is Asterisk</a:t>
            </a:r>
          </a:p>
        </p:txBody>
      </p:sp>
      <p:sp>
        <p:nvSpPr>
          <p:cNvPr id="6147" name="Content Placeholder 2"/>
          <p:cNvSpPr>
            <a:spLocks noGrp="1"/>
          </p:cNvSpPr>
          <p:nvPr>
            <p:ph idx="1"/>
          </p:nvPr>
        </p:nvSpPr>
        <p:spPr/>
        <p:txBody>
          <a:bodyPr/>
          <a:lstStyle/>
          <a:p>
            <a:pPr lvl="1"/>
            <a:r>
              <a:rPr lang="en-US" smtClean="0"/>
              <a:t>Asterisk is free and open source</a:t>
            </a:r>
          </a:p>
          <a:p>
            <a:pPr lvl="1"/>
            <a:r>
              <a:rPr lang="en-US" smtClean="0"/>
              <a:t>Asterisk is sponsored by Digium</a:t>
            </a:r>
          </a:p>
          <a:p>
            <a:pPr lvl="1"/>
            <a:r>
              <a:rPr lang="en-US" smtClean="0"/>
              <a:t>Asterisk is named after the Unix/Linux wild-card character because, like the wild-card Asterisk can be virtually anything</a:t>
            </a:r>
          </a:p>
          <a:p>
            <a:r>
              <a:rPr lang="en-US" smtClean="0"/>
              <a:t>Here is a diagram of this from Digium</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F835237-49D1-4244-AFC8-05B68518830F}"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FXO and FXS</a:t>
            </a:r>
          </a:p>
        </p:txBody>
      </p:sp>
      <p:sp>
        <p:nvSpPr>
          <p:cNvPr id="33795" name="Content Placeholder 2"/>
          <p:cNvSpPr>
            <a:spLocks noGrp="1"/>
          </p:cNvSpPr>
          <p:nvPr>
            <p:ph idx="1"/>
          </p:nvPr>
        </p:nvSpPr>
        <p:spPr/>
        <p:txBody>
          <a:bodyPr/>
          <a:lstStyle/>
          <a:p>
            <a:r>
              <a:rPr lang="en-US" smtClean="0"/>
              <a:t>A FXO port connects to the PSTN as it is designed to accept a dialtone from it</a:t>
            </a:r>
          </a:p>
          <a:p>
            <a:r>
              <a:rPr lang="en-US" smtClean="0"/>
              <a:t>A FXS port provides a dialtone and ringing voltage to an analog telephone at the end user location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D341A98-E84C-4BE4-80EA-E946E1A3033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FXO and FXS</a:t>
            </a:r>
          </a:p>
        </p:txBody>
      </p:sp>
      <p:sp>
        <p:nvSpPr>
          <p:cNvPr id="34819" name="Content Placeholder 2"/>
          <p:cNvSpPr>
            <a:spLocks noGrp="1"/>
          </p:cNvSpPr>
          <p:nvPr>
            <p:ph idx="1"/>
          </p:nvPr>
        </p:nvSpPr>
        <p:spPr/>
        <p:txBody>
          <a:bodyPr/>
          <a:lstStyle/>
          <a:p>
            <a:r>
              <a:rPr lang="en-US" smtClean="0"/>
              <a:t>To use a setup such as this after installing the card in the computer connect the FXO port on the card to an active PSTN demarc that is supplying a standard analog POTS signal using a RJ11 phone cable</a:t>
            </a:r>
          </a:p>
          <a:p>
            <a:r>
              <a:rPr lang="en-US" smtClean="0"/>
              <a:t>Connect an analog telephone to the FXS port also using a RJ11 phone cable</a:t>
            </a:r>
          </a:p>
          <a:p>
            <a:r>
              <a:rPr lang="en-US" smtClean="0"/>
              <a:t>For example as the manual for one of these cards shows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411CC49-0801-45BA-A264-6345E8D7F96E}"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FXO and FXS</a:t>
            </a:r>
          </a:p>
        </p:txBody>
      </p:sp>
      <p:sp>
        <p:nvSpPr>
          <p:cNvPr id="3584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C11F620-1057-4B43-9AA5-3473ED01C128}" type="slidenum">
              <a:rPr lang="en-US" smtClean="0"/>
              <a:pPr>
                <a:defRPr/>
              </a:pPr>
              <a:t>32</a:t>
            </a:fld>
            <a:endParaRPr lang="en-US" dirty="0"/>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l="25781" t="34326" r="27969" b="4546"/>
          <a:stretch>
            <a:fillRect/>
          </a:stretch>
        </p:blipFill>
        <p:spPr bwMode="auto">
          <a:xfrm>
            <a:off x="1158875" y="1676400"/>
            <a:ext cx="6765925"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FXO and FXS</a:t>
            </a:r>
          </a:p>
        </p:txBody>
      </p:sp>
      <p:sp>
        <p:nvSpPr>
          <p:cNvPr id="36867" name="Content Placeholder 2"/>
          <p:cNvSpPr>
            <a:spLocks noGrp="1"/>
          </p:cNvSpPr>
          <p:nvPr>
            <p:ph idx="1"/>
          </p:nvPr>
        </p:nvSpPr>
        <p:spPr/>
        <p:txBody>
          <a:bodyPr/>
          <a:lstStyle/>
          <a:p>
            <a:r>
              <a:rPr lang="en-US" smtClean="0"/>
              <a:t>In this case the RJ11 connector is the six pin version as wired in this manner as shown from the manual for the board</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3CC27B9-F1DE-4ABA-8E2C-64DE1A97F813}"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FXO and FXS</a:t>
            </a:r>
          </a:p>
        </p:txBody>
      </p:sp>
      <p:sp>
        <p:nvSpPr>
          <p:cNvPr id="3789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B5B2BB3-6A97-401B-B621-DD8D2A259C38}" type="slidenum">
              <a:rPr lang="en-US" smtClean="0"/>
              <a:pPr>
                <a:defRPr/>
              </a:pPr>
              <a:t>34</a:t>
            </a:fld>
            <a:endParaRPr lang="en-US" dirty="0"/>
          </a:p>
        </p:txBody>
      </p:sp>
      <p:pic>
        <p:nvPicPr>
          <p:cNvPr id="37894" name="Picture 2"/>
          <p:cNvPicPr>
            <a:picLocks noChangeAspect="1" noChangeArrowheads="1"/>
          </p:cNvPicPr>
          <p:nvPr/>
        </p:nvPicPr>
        <p:blipFill>
          <a:blip r:embed="rId2">
            <a:extLst>
              <a:ext uri="{28A0092B-C50C-407E-A947-70E740481C1C}">
                <a14:useLocalDpi xmlns:a14="http://schemas.microsoft.com/office/drawing/2010/main" val="0"/>
              </a:ext>
            </a:extLst>
          </a:blip>
          <a:srcRect l="25938" t="42476" r="23906" b="3918"/>
          <a:stretch>
            <a:fillRect/>
          </a:stretch>
        </p:blipFill>
        <p:spPr bwMode="auto">
          <a:xfrm>
            <a:off x="457200" y="1676400"/>
            <a:ext cx="82550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FXO and FXS</a:t>
            </a:r>
          </a:p>
        </p:txBody>
      </p:sp>
      <p:sp>
        <p:nvSpPr>
          <p:cNvPr id="3" name="Content Placeholder 2"/>
          <p:cNvSpPr>
            <a:spLocks noGrp="1"/>
          </p:cNvSpPr>
          <p:nvPr>
            <p:ph idx="1"/>
          </p:nvPr>
        </p:nvSpPr>
        <p:spPr/>
        <p:txBody>
          <a:bodyPr/>
          <a:lstStyle/>
          <a:p>
            <a:pPr>
              <a:defRPr/>
            </a:pPr>
            <a:r>
              <a:rPr lang="en-US" dirty="0" smtClean="0"/>
              <a:t>As the manual explains</a:t>
            </a:r>
          </a:p>
          <a:p>
            <a:pPr lvl="1">
              <a:defRPr/>
            </a:pPr>
            <a:r>
              <a:rPr lang="en-US" dirty="0" smtClean="0">
                <a:ea typeface="+mn-ea"/>
                <a:cs typeface="+mn-cs"/>
              </a:rPr>
              <a:t>Each card consists of four RJ11 ports located on the PCI bracket</a:t>
            </a:r>
          </a:p>
          <a:p>
            <a:pPr lvl="1">
              <a:defRPr/>
            </a:pPr>
            <a:r>
              <a:rPr lang="en-US" dirty="0" smtClean="0">
                <a:ea typeface="+mn-ea"/>
                <a:cs typeface="+mn-cs"/>
              </a:rPr>
              <a:t>Each port correlates to a single module containing either FXO or FXS modules</a:t>
            </a:r>
          </a:p>
          <a:p>
            <a:pPr lvl="1">
              <a:defRPr/>
            </a:pPr>
            <a:r>
              <a:rPr lang="en-US" dirty="0" smtClean="0">
                <a:ea typeface="+mn-ea"/>
                <a:cs typeface="+mn-cs"/>
              </a:rPr>
              <a:t>The ports are numbered in sequence from one to four</a:t>
            </a:r>
          </a:p>
          <a:p>
            <a:pPr lvl="1">
              <a:defRPr/>
            </a:pPr>
            <a:r>
              <a:rPr lang="en-US" dirty="0" smtClean="0">
                <a:ea typeface="+mn-ea"/>
                <a:cs typeface="+mn-cs"/>
              </a:rPr>
              <a:t>The top port is Port 1 and the bottom port is Port 4</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E998734D-9E3B-427F-A285-07F1715E3BA8}"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FXO and FXS</a:t>
            </a:r>
          </a:p>
        </p:txBody>
      </p:sp>
      <p:sp>
        <p:nvSpPr>
          <p:cNvPr id="3993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052BCBB-109F-470E-9FEB-F776FE56AF56}" type="slidenum">
              <a:rPr lang="en-US" smtClean="0"/>
              <a:pPr>
                <a:defRPr/>
              </a:pPr>
              <a:t>36</a:t>
            </a:fld>
            <a:endParaRPr lang="en-US" dirty="0"/>
          </a:p>
        </p:txBody>
      </p:sp>
      <p:pic>
        <p:nvPicPr>
          <p:cNvPr id="39942" name="Picture 2"/>
          <p:cNvPicPr>
            <a:picLocks noChangeAspect="1" noChangeArrowheads="1"/>
          </p:cNvPicPr>
          <p:nvPr/>
        </p:nvPicPr>
        <p:blipFill>
          <a:blip r:embed="rId2">
            <a:extLst>
              <a:ext uri="{28A0092B-C50C-407E-A947-70E740481C1C}">
                <a14:useLocalDpi xmlns:a14="http://schemas.microsoft.com/office/drawing/2010/main" val="0"/>
              </a:ext>
            </a:extLst>
          </a:blip>
          <a:srcRect l="26250" t="25862" r="22969" b="3606"/>
          <a:stretch>
            <a:fillRect/>
          </a:stretch>
        </p:blipFill>
        <p:spPr bwMode="auto">
          <a:xfrm>
            <a:off x="1271588" y="1657350"/>
            <a:ext cx="6500812"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Gateway</a:t>
            </a:r>
          </a:p>
        </p:txBody>
      </p:sp>
      <p:sp>
        <p:nvSpPr>
          <p:cNvPr id="3" name="Content Placeholder 2"/>
          <p:cNvSpPr>
            <a:spLocks noGrp="1"/>
          </p:cNvSpPr>
          <p:nvPr>
            <p:ph idx="1"/>
          </p:nvPr>
        </p:nvSpPr>
        <p:spPr/>
        <p:txBody>
          <a:bodyPr/>
          <a:lstStyle/>
          <a:p>
            <a:pPr>
              <a:defRPr/>
            </a:pPr>
            <a:r>
              <a:rPr lang="en-US" dirty="0" smtClean="0"/>
              <a:t>A separate box can be used instead of a card in the computer running Asterisk</a:t>
            </a:r>
          </a:p>
          <a:p>
            <a:pPr>
              <a:defRPr/>
            </a:pPr>
            <a:r>
              <a:rPr lang="en-US" dirty="0" smtClean="0"/>
              <a:t>An example of one of these is the G100 from Digium</a:t>
            </a:r>
          </a:p>
          <a:p>
            <a:pPr>
              <a:defRPr/>
            </a:pPr>
            <a:r>
              <a:rPr lang="en-US" dirty="0" smtClean="0"/>
              <a:t>Here is what it does as they explain</a:t>
            </a:r>
          </a:p>
          <a:p>
            <a:pPr lvl="1">
              <a:defRPr/>
            </a:pPr>
            <a:r>
              <a:rPr lang="en-US" dirty="0" smtClean="0">
                <a:ea typeface="+mn-ea"/>
                <a:cs typeface="+mn-cs"/>
              </a:rPr>
              <a:t>Digium's Gateway Series is a converged media gateway product line designed to interface between TDM (T1/E1) and IP networks (SIP)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0A1D9D21-02FC-463C-A48C-50ECF355F7A8}"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Gateway</a:t>
            </a:r>
          </a:p>
        </p:txBody>
      </p:sp>
      <p:sp>
        <p:nvSpPr>
          <p:cNvPr id="3" name="Content Placeholder 2"/>
          <p:cNvSpPr>
            <a:spLocks noGrp="1"/>
          </p:cNvSpPr>
          <p:nvPr>
            <p:ph idx="1"/>
          </p:nvPr>
        </p:nvSpPr>
        <p:spPr/>
        <p:txBody>
          <a:bodyPr/>
          <a:lstStyle/>
          <a:p>
            <a:pPr lvl="1">
              <a:defRPr/>
            </a:pPr>
            <a:r>
              <a:rPr lang="en-US" dirty="0" smtClean="0">
                <a:ea typeface="+mn-ea"/>
                <a:cs typeface="+mn-cs"/>
              </a:rPr>
              <a:t>The Gateway Series connects legacy telephone systems to IP networks and seamlessly integrates VoIP PBXs with the PSTN</a:t>
            </a:r>
            <a:endParaRPr lang="en-US" dirty="0" smtClean="0"/>
          </a:p>
          <a:p>
            <a:pPr>
              <a:defRPr/>
            </a:pPr>
            <a:r>
              <a:rPr lang="en-US" dirty="0" smtClean="0"/>
              <a:t>It looks like this</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616FECB-E3EA-4253-A774-79B6A34DCD9E}"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Gateway</a:t>
            </a:r>
          </a:p>
        </p:txBody>
      </p:sp>
      <p:pic>
        <p:nvPicPr>
          <p:cNvPr id="430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514600"/>
            <a:ext cx="7273925" cy="2133600"/>
          </a:xfrm>
        </p:spPr>
      </p:pic>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458E45C-8262-47C0-B924-3B7F99DD05B2}"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What is Asterisk</a:t>
            </a:r>
          </a:p>
        </p:txBody>
      </p:sp>
      <p:sp>
        <p:nvSpPr>
          <p:cNvPr id="717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D97D7C5-1B5C-4A50-8412-A1F4D16CFD14}" type="slidenum">
              <a:rPr lang="en-US" smtClean="0"/>
              <a:pPr>
                <a:defRPr/>
              </a:pPr>
              <a:t>4</a:t>
            </a:fld>
            <a:endParaRPr lang="en-US" dirty="0"/>
          </a:p>
        </p:txBody>
      </p:sp>
      <p:pic>
        <p:nvPicPr>
          <p:cNvPr id="7174" name="Picture 2"/>
          <p:cNvPicPr>
            <a:picLocks noChangeAspect="1" noChangeArrowheads="1"/>
          </p:cNvPicPr>
          <p:nvPr/>
        </p:nvPicPr>
        <p:blipFill>
          <a:blip r:embed="rId2">
            <a:extLst>
              <a:ext uri="{28A0092B-C50C-407E-A947-70E740481C1C}">
                <a14:useLocalDpi xmlns:a14="http://schemas.microsoft.com/office/drawing/2010/main" val="0"/>
              </a:ext>
            </a:extLst>
          </a:blip>
          <a:srcRect l="10861" t="23039" r="32402" b="20534"/>
          <a:stretch>
            <a:fillRect/>
          </a:stretch>
        </p:blipFill>
        <p:spPr bwMode="auto">
          <a:xfrm>
            <a:off x="533400" y="1600200"/>
            <a:ext cx="814705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Gateway</a:t>
            </a:r>
          </a:p>
        </p:txBody>
      </p:sp>
      <p:sp>
        <p:nvSpPr>
          <p:cNvPr id="44035" name="Content Placeholder 2"/>
          <p:cNvSpPr>
            <a:spLocks noGrp="1"/>
          </p:cNvSpPr>
          <p:nvPr>
            <p:ph idx="1"/>
          </p:nvPr>
        </p:nvSpPr>
        <p:spPr/>
        <p:txBody>
          <a:bodyPr/>
          <a:lstStyle/>
          <a:p>
            <a:r>
              <a:rPr lang="en-US" smtClean="0"/>
              <a:t>It fits in the setup like this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B8F9A26-5F6D-40E3-B23B-CC20CEAE390D}"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Gateway</a:t>
            </a:r>
          </a:p>
        </p:txBody>
      </p:sp>
      <p:sp>
        <p:nvSpPr>
          <p:cNvPr id="4505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E66E735-A5A3-4FCF-8233-CB561AEF198E}" type="slidenum">
              <a:rPr lang="en-US" smtClean="0"/>
              <a:pPr>
                <a:defRPr/>
              </a:pPr>
              <a:t>41</a:t>
            </a:fld>
            <a:endParaRPr lang="en-US" dirty="0"/>
          </a:p>
        </p:txBody>
      </p:sp>
      <p:pic>
        <p:nvPicPr>
          <p:cNvPr id="45062" name="Picture 2"/>
          <p:cNvPicPr>
            <a:picLocks noChangeAspect="1" noChangeArrowheads="1"/>
          </p:cNvPicPr>
          <p:nvPr/>
        </p:nvPicPr>
        <p:blipFill>
          <a:blip r:embed="rId2">
            <a:extLst>
              <a:ext uri="{28A0092B-C50C-407E-A947-70E740481C1C}">
                <a14:useLocalDpi xmlns:a14="http://schemas.microsoft.com/office/drawing/2010/main" val="0"/>
              </a:ext>
            </a:extLst>
          </a:blip>
          <a:srcRect l="33907" t="18967" r="15938" b="10815"/>
          <a:stretch>
            <a:fillRect/>
          </a:stretch>
        </p:blipFill>
        <p:spPr bwMode="auto">
          <a:xfrm>
            <a:off x="1290638" y="1600200"/>
            <a:ext cx="6481762"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Gateway</a:t>
            </a:r>
          </a:p>
        </p:txBody>
      </p:sp>
      <p:sp>
        <p:nvSpPr>
          <p:cNvPr id="4608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E49F578-84D3-4920-9045-2AD516D25101}" type="slidenum">
              <a:rPr lang="en-US" smtClean="0"/>
              <a:pPr>
                <a:defRPr/>
              </a:pPr>
              <a:t>42</a:t>
            </a:fld>
            <a:endParaRPr lang="en-US" dirty="0"/>
          </a:p>
        </p:txBody>
      </p:sp>
      <p:pic>
        <p:nvPicPr>
          <p:cNvPr id="46086" name="Picture 2"/>
          <p:cNvPicPr>
            <a:picLocks noChangeAspect="1" noChangeArrowheads="1"/>
          </p:cNvPicPr>
          <p:nvPr/>
        </p:nvPicPr>
        <p:blipFill>
          <a:blip r:embed="rId2">
            <a:extLst>
              <a:ext uri="{28A0092B-C50C-407E-A947-70E740481C1C}">
                <a14:useLocalDpi xmlns:a14="http://schemas.microsoft.com/office/drawing/2010/main" val="0"/>
              </a:ext>
            </a:extLst>
          </a:blip>
          <a:srcRect l="25781" t="27744" r="22656" b="23354"/>
          <a:stretch>
            <a:fillRect/>
          </a:stretch>
        </p:blipFill>
        <p:spPr bwMode="auto">
          <a:xfrm>
            <a:off x="457200" y="1676400"/>
            <a:ext cx="822007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Hardware</a:t>
            </a:r>
          </a:p>
        </p:txBody>
      </p:sp>
      <p:sp>
        <p:nvSpPr>
          <p:cNvPr id="47107" name="Content Placeholder 2"/>
          <p:cNvSpPr>
            <a:spLocks noGrp="1"/>
          </p:cNvSpPr>
          <p:nvPr>
            <p:ph idx="1"/>
          </p:nvPr>
        </p:nvSpPr>
        <p:spPr/>
        <p:txBody>
          <a:bodyPr/>
          <a:lstStyle/>
          <a:p>
            <a:r>
              <a:rPr lang="en-US" smtClean="0"/>
              <a:t>Let’s look at all of the hardware that Asterisk says it can use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E12C6DA4-9FFF-434E-9950-3A7BC5CF0752}"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Hardware</a:t>
            </a:r>
          </a:p>
        </p:txBody>
      </p:sp>
      <p:sp>
        <p:nvSpPr>
          <p:cNvPr id="48131"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BBF4552-6933-49BB-B11C-4E3D6E042564}" type="slidenum">
              <a:rPr lang="en-US" smtClean="0"/>
              <a:pPr>
                <a:defRPr/>
              </a:pPr>
              <a:t>44</a:t>
            </a:fld>
            <a:endParaRPr lang="en-US" dirty="0"/>
          </a:p>
        </p:txBody>
      </p:sp>
      <p:pic>
        <p:nvPicPr>
          <p:cNvPr id="48134" name="Picture 4"/>
          <p:cNvPicPr>
            <a:picLocks noChangeAspect="1" noChangeArrowheads="1"/>
          </p:cNvPicPr>
          <p:nvPr/>
        </p:nvPicPr>
        <p:blipFill>
          <a:blip r:embed="rId2">
            <a:extLst>
              <a:ext uri="{28A0092B-C50C-407E-A947-70E740481C1C}">
                <a14:useLocalDpi xmlns:a14="http://schemas.microsoft.com/office/drawing/2010/main" val="0"/>
              </a:ext>
            </a:extLst>
          </a:blip>
          <a:srcRect l="10782" t="2499" r="32188" b="26666"/>
          <a:stretch>
            <a:fillRect/>
          </a:stretch>
        </p:blipFill>
        <p:spPr bwMode="auto">
          <a:xfrm>
            <a:off x="1306513" y="1600200"/>
            <a:ext cx="6465887"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Hardware</a:t>
            </a:r>
          </a:p>
        </p:txBody>
      </p:sp>
      <p:sp>
        <p:nvSpPr>
          <p:cNvPr id="49155"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3579D63-7AFF-4192-96AD-65357CB8B71C}" type="slidenum">
              <a:rPr lang="en-US" smtClean="0"/>
              <a:pPr>
                <a:defRPr/>
              </a:pPr>
              <a:t>45</a:t>
            </a:fld>
            <a:endParaRPr lang="en-US" dirty="0"/>
          </a:p>
        </p:txBody>
      </p:sp>
      <p:pic>
        <p:nvPicPr>
          <p:cNvPr id="49158" name="Picture 2"/>
          <p:cNvPicPr>
            <a:picLocks noChangeAspect="1" noChangeArrowheads="1"/>
          </p:cNvPicPr>
          <p:nvPr/>
        </p:nvPicPr>
        <p:blipFill>
          <a:blip r:embed="rId2">
            <a:extLst>
              <a:ext uri="{28A0092B-C50C-407E-A947-70E740481C1C}">
                <a14:useLocalDpi xmlns:a14="http://schemas.microsoft.com/office/drawing/2010/main" val="0"/>
              </a:ext>
            </a:extLst>
          </a:blip>
          <a:srcRect l="10782" t="19592" r="31718" b="11130"/>
          <a:stretch>
            <a:fillRect/>
          </a:stretch>
        </p:blipFill>
        <p:spPr bwMode="auto">
          <a:xfrm>
            <a:off x="811213" y="1600200"/>
            <a:ext cx="7570787" cy="454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Hardware</a:t>
            </a:r>
          </a:p>
        </p:txBody>
      </p:sp>
      <p:sp>
        <p:nvSpPr>
          <p:cNvPr id="5017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0CEC03C-7CEF-40EE-83F0-B877BA96CEDD}" type="slidenum">
              <a:rPr lang="en-US" smtClean="0"/>
              <a:pPr>
                <a:defRPr/>
              </a:pPr>
              <a:t>46</a:t>
            </a:fld>
            <a:endParaRPr lang="en-US" dirty="0"/>
          </a:p>
        </p:txBody>
      </p:sp>
      <p:pic>
        <p:nvPicPr>
          <p:cNvPr id="50182" name="Picture 2"/>
          <p:cNvPicPr>
            <a:picLocks noChangeAspect="1" noChangeArrowheads="1"/>
          </p:cNvPicPr>
          <p:nvPr/>
        </p:nvPicPr>
        <p:blipFill>
          <a:blip r:embed="rId2">
            <a:extLst>
              <a:ext uri="{28A0092B-C50C-407E-A947-70E740481C1C}">
                <a14:useLocalDpi xmlns:a14="http://schemas.microsoft.com/office/drawing/2010/main" val="0"/>
              </a:ext>
            </a:extLst>
          </a:blip>
          <a:srcRect l="11095" t="30563" r="32655" b="7053"/>
          <a:stretch>
            <a:fillRect/>
          </a:stretch>
        </p:blipFill>
        <p:spPr bwMode="auto">
          <a:xfrm>
            <a:off x="533400" y="1676400"/>
            <a:ext cx="8132763"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Hardware</a:t>
            </a:r>
          </a:p>
        </p:txBody>
      </p:sp>
      <p:sp>
        <p:nvSpPr>
          <p:cNvPr id="51203" name="Content Placeholder 2"/>
          <p:cNvSpPr>
            <a:spLocks noGrp="1"/>
          </p:cNvSpPr>
          <p:nvPr>
            <p:ph idx="1"/>
          </p:nvPr>
        </p:nvSpPr>
        <p:spPr/>
        <p:txBody>
          <a:bodyPr/>
          <a:lstStyle/>
          <a:p>
            <a:r>
              <a:rPr lang="en-US" smtClean="0"/>
              <a:t>Despite what Asterisk says about the T1 line connection, this is not exactly correct</a:t>
            </a:r>
          </a:p>
          <a:p>
            <a:r>
              <a:rPr lang="en-US" smtClean="0"/>
              <a:t>A T1 line uses a RJ-48 - an RJ-48c to be precise -  connector which is exactly the same as a RJ-45 connector</a:t>
            </a:r>
          </a:p>
          <a:p>
            <a:r>
              <a:rPr lang="en-US" smtClean="0"/>
              <a:t>Why the different names</a:t>
            </a:r>
          </a:p>
          <a:p>
            <a:r>
              <a:rPr lang="en-US" smtClean="0"/>
              <a:t>Data people say RJ-45 and telephone people say RJ-48</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F380C15-39CA-43C6-B954-BA86DBB67CFC}"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t>Hardware</a:t>
            </a:r>
          </a:p>
        </p:txBody>
      </p:sp>
      <p:sp>
        <p:nvSpPr>
          <p:cNvPr id="52227" name="Rectangle 3"/>
          <p:cNvSpPr>
            <a:spLocks noGrp="1" noChangeArrowheads="1"/>
          </p:cNvSpPr>
          <p:nvPr>
            <p:ph idx="1"/>
          </p:nvPr>
        </p:nvSpPr>
        <p:spPr/>
        <p:txBody>
          <a:bodyPr/>
          <a:lstStyle/>
          <a:p>
            <a:r>
              <a:rPr lang="en-US" smtClean="0"/>
              <a:t>Also there are two types of cables that can be used to connect the T1 demarc to the card in the computer or gateway</a:t>
            </a:r>
          </a:p>
          <a:p>
            <a:r>
              <a:rPr lang="en-US" smtClean="0"/>
              <a:t>The first one is the correct type according to the telecommunication’s industry standards</a:t>
            </a:r>
          </a:p>
          <a:p>
            <a:r>
              <a:rPr lang="en-US" smtClean="0"/>
              <a:t>This is shielded twisted pair cable</a:t>
            </a:r>
          </a:p>
        </p:txBody>
      </p:sp>
      <p:sp>
        <p:nvSpPr>
          <p:cNvPr id="57348" name="Footer Placeholder 4"/>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7349" name="Slide Number Placeholder 5"/>
          <p:cNvSpPr>
            <a:spLocks noGrp="1"/>
          </p:cNvSpPr>
          <p:nvPr>
            <p:ph type="sldNum" sz="quarter" idx="12"/>
          </p:nvPr>
        </p:nvSpPr>
        <p:spPr/>
        <p:txBody>
          <a:bodyPr/>
          <a:lstStyle/>
          <a:p>
            <a:pPr>
              <a:defRPr/>
            </a:pPr>
            <a:fld id="{ED5C148F-8786-490E-8981-1BCF243F576A}" type="slidenum">
              <a:rPr lang="en-US"/>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Hardware</a:t>
            </a:r>
          </a:p>
        </p:txBody>
      </p:sp>
      <p:sp>
        <p:nvSpPr>
          <p:cNvPr id="53251" name="Content Placeholder 2"/>
          <p:cNvSpPr>
            <a:spLocks noGrp="1"/>
          </p:cNvSpPr>
          <p:nvPr>
            <p:ph idx="1"/>
          </p:nvPr>
        </p:nvSpPr>
        <p:spPr/>
        <p:txBody>
          <a:bodyPr/>
          <a:lstStyle/>
          <a:p>
            <a:r>
              <a:rPr lang="en-US" smtClean="0"/>
              <a:t>The second type is what everybody uses in the real world</a:t>
            </a:r>
          </a:p>
          <a:p>
            <a:r>
              <a:rPr lang="en-US" smtClean="0"/>
              <a:t>This is unshielded twisted pair cabling</a:t>
            </a:r>
          </a:p>
          <a:p>
            <a:r>
              <a:rPr lang="en-US" smtClean="0"/>
              <a:t>In other words, plain old Cat 5 cable as mentioned above by Asterisk</a:t>
            </a:r>
          </a:p>
          <a:p>
            <a:r>
              <a:rPr lang="en-US" smtClean="0"/>
              <a:t>To be safe it is best to use a shielded twisted pair cable if the cable is more than 1,000 feet</a:t>
            </a:r>
          </a:p>
        </p:txBody>
      </p:sp>
      <p:sp>
        <p:nvSpPr>
          <p:cNvPr id="58372"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8373" name="Slide Number Placeholder 4"/>
          <p:cNvSpPr>
            <a:spLocks noGrp="1"/>
          </p:cNvSpPr>
          <p:nvPr>
            <p:ph type="sldNum" sz="quarter" idx="12"/>
          </p:nvPr>
        </p:nvSpPr>
        <p:spPr/>
        <p:txBody>
          <a:bodyPr/>
          <a:lstStyle/>
          <a:p>
            <a:pPr>
              <a:defRPr/>
            </a:pPr>
            <a:fld id="{D993712B-02E4-4B0F-8A1A-8C4588167EB5}" type="slidenum">
              <a:rPr lang="en-US"/>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What Does Asterisk Require</a:t>
            </a:r>
          </a:p>
        </p:txBody>
      </p:sp>
      <p:sp>
        <p:nvSpPr>
          <p:cNvPr id="8195" name="Content Placeholder 2"/>
          <p:cNvSpPr>
            <a:spLocks noGrp="1"/>
          </p:cNvSpPr>
          <p:nvPr>
            <p:ph idx="1"/>
          </p:nvPr>
        </p:nvSpPr>
        <p:spPr/>
        <p:txBody>
          <a:bodyPr/>
          <a:lstStyle/>
          <a:p>
            <a:r>
              <a:rPr lang="en-US" smtClean="0"/>
              <a:t>Here is another diagram from them showing what else is needed to make Asterisk work</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0E54E6E-8AEA-4C27-ACD1-3AAF936A7068}"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Hardware</a:t>
            </a:r>
          </a:p>
        </p:txBody>
      </p:sp>
      <p:sp>
        <p:nvSpPr>
          <p:cNvPr id="54275" name="Content Placeholder 2"/>
          <p:cNvSpPr>
            <a:spLocks noGrp="1"/>
          </p:cNvSpPr>
          <p:nvPr>
            <p:ph idx="1"/>
          </p:nvPr>
        </p:nvSpPr>
        <p:spPr/>
        <p:txBody>
          <a:bodyPr/>
          <a:lstStyle/>
          <a:p>
            <a:r>
              <a:rPr lang="en-US" smtClean="0"/>
              <a:t>In shielded twisted pair cable each pair of wires is encased in a foil shield as shown below</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8AE0EA50-B61D-4BD7-B3D2-E2460F31ACEB}"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Shielded Twisted Pair Cable</a:t>
            </a:r>
          </a:p>
        </p:txBody>
      </p:sp>
      <p:pic>
        <p:nvPicPr>
          <p:cNvPr id="55299" name="Picture 4" descr="ST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592263"/>
            <a:ext cx="5638800" cy="3933825"/>
          </a:xfrm>
        </p:spPr>
      </p:pic>
      <p:sp>
        <p:nvSpPr>
          <p:cNvPr id="60420" name="Footer Placeholder 4"/>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60421" name="Slide Number Placeholder 5"/>
          <p:cNvSpPr>
            <a:spLocks noGrp="1"/>
          </p:cNvSpPr>
          <p:nvPr>
            <p:ph type="sldNum" sz="quarter" idx="12"/>
          </p:nvPr>
        </p:nvSpPr>
        <p:spPr/>
        <p:txBody>
          <a:bodyPr/>
          <a:lstStyle/>
          <a:p>
            <a:pPr>
              <a:defRPr/>
            </a:pPr>
            <a:fld id="{F0E1CA98-17D0-47E2-939B-9DF60437542E}" type="slidenum">
              <a:rPr lang="en-US"/>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Connection Types</a:t>
            </a:r>
          </a:p>
        </p:txBody>
      </p:sp>
      <p:sp>
        <p:nvSpPr>
          <p:cNvPr id="56323" name="Content Placeholder 2"/>
          <p:cNvSpPr>
            <a:spLocks noGrp="1"/>
          </p:cNvSpPr>
          <p:nvPr>
            <p:ph idx="1"/>
          </p:nvPr>
        </p:nvSpPr>
        <p:spPr/>
        <p:txBody>
          <a:bodyPr/>
          <a:lstStyle/>
          <a:p>
            <a:r>
              <a:rPr lang="en-US" smtClean="0"/>
              <a:t>The hardware used would then need to be connected to the PSTN</a:t>
            </a:r>
          </a:p>
          <a:p>
            <a:r>
              <a:rPr lang="en-US" smtClean="0"/>
              <a:t>Here are the types of connections Asterisk says are the most common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C885656-81DE-41B6-82F8-731DCB283AA1}"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Connection Types</a:t>
            </a:r>
          </a:p>
        </p:txBody>
      </p:sp>
      <p:sp>
        <p:nvSpPr>
          <p:cNvPr id="5734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BC7A3FB-2283-4437-842C-FB8277B45923}" type="slidenum">
              <a:rPr lang="en-US" smtClean="0"/>
              <a:pPr>
                <a:defRPr/>
              </a:pPr>
              <a:t>53</a:t>
            </a:fld>
            <a:endParaRPr lang="en-US" dirty="0"/>
          </a:p>
        </p:txBody>
      </p:sp>
      <p:pic>
        <p:nvPicPr>
          <p:cNvPr id="57350" name="Picture 2"/>
          <p:cNvPicPr>
            <a:picLocks noChangeAspect="1" noChangeArrowheads="1"/>
          </p:cNvPicPr>
          <p:nvPr/>
        </p:nvPicPr>
        <p:blipFill>
          <a:blip r:embed="rId2">
            <a:extLst>
              <a:ext uri="{28A0092B-C50C-407E-A947-70E740481C1C}">
                <a14:useLocalDpi xmlns:a14="http://schemas.microsoft.com/office/drawing/2010/main" val="0"/>
              </a:ext>
            </a:extLst>
          </a:blip>
          <a:srcRect l="10938" t="19279" r="31874" b="10815"/>
          <a:stretch>
            <a:fillRect/>
          </a:stretch>
        </p:blipFill>
        <p:spPr bwMode="auto">
          <a:xfrm>
            <a:off x="833438" y="1619250"/>
            <a:ext cx="7472362"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Connection Types</a:t>
            </a:r>
          </a:p>
        </p:txBody>
      </p:sp>
      <p:sp>
        <p:nvSpPr>
          <p:cNvPr id="58371" name="Content Placeholder 2"/>
          <p:cNvSpPr>
            <a:spLocks noGrp="1"/>
          </p:cNvSpPr>
          <p:nvPr>
            <p:ph idx="1"/>
          </p:nvPr>
        </p:nvSpPr>
        <p:spPr/>
        <p:txBody>
          <a:bodyPr/>
          <a:lstStyle/>
          <a:p>
            <a:r>
              <a:rPr lang="en-US" smtClean="0"/>
              <a:t>This line or connection can be arranged for with the local ILEC, a CLEC, or an ITSP</a:t>
            </a:r>
          </a:p>
          <a:p>
            <a:r>
              <a:rPr lang="en-US" smtClean="0"/>
              <a:t>An analog line is only useable for up to about 10 lines and less than 30 phones</a:t>
            </a:r>
          </a:p>
          <a:p>
            <a:r>
              <a:rPr lang="en-US" smtClean="0"/>
              <a:t>Above that one or more digital lines are needed</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B84B224-8063-45E7-B31F-ACC23D80DD0D}"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Connecting to an ITSP</a:t>
            </a:r>
          </a:p>
        </p:txBody>
      </p:sp>
      <p:sp>
        <p:nvSpPr>
          <p:cNvPr id="59395" name="Content Placeholder 2"/>
          <p:cNvSpPr>
            <a:spLocks noGrp="1"/>
          </p:cNvSpPr>
          <p:nvPr>
            <p:ph idx="1"/>
          </p:nvPr>
        </p:nvSpPr>
        <p:spPr/>
        <p:txBody>
          <a:bodyPr/>
          <a:lstStyle/>
          <a:p>
            <a:r>
              <a:rPr lang="en-US" smtClean="0"/>
              <a:t>An ITSP – Internet Telephony Service Provider  connects you to a service provider so that you can use their network to bypass the PSTN ILEC that controls your service area</a:t>
            </a:r>
          </a:p>
          <a:p>
            <a:r>
              <a:rPr lang="en-US" smtClean="0"/>
              <a:t>This is often done by connecting to the ITSP using a SIP trunk</a:t>
            </a:r>
          </a:p>
          <a:p>
            <a:r>
              <a:rPr lang="en-US" smtClean="0"/>
              <a:t>Here is what XO Communications says about this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687BADB-1B7E-48D6-AD00-201DFEA64A9A}" type="slidenum">
              <a:rPr lang="en-US" smtClean="0"/>
              <a:pPr>
                <a:defRPr/>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Connecting to an ITSP</a:t>
            </a:r>
          </a:p>
        </p:txBody>
      </p:sp>
      <p:sp>
        <p:nvSpPr>
          <p:cNvPr id="6041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DB56B89-2A0E-4FD5-AC2C-3E3F42A5FBCC}" type="slidenum">
              <a:rPr lang="en-US" smtClean="0"/>
              <a:pPr>
                <a:defRPr/>
              </a:pPr>
              <a:t>56</a:t>
            </a:fld>
            <a:endParaRPr lang="en-US" dirty="0"/>
          </a:p>
        </p:txBody>
      </p:sp>
      <p:pic>
        <p:nvPicPr>
          <p:cNvPr id="60422" name="Picture 2"/>
          <p:cNvPicPr>
            <a:picLocks noChangeAspect="1" noChangeArrowheads="1"/>
          </p:cNvPicPr>
          <p:nvPr/>
        </p:nvPicPr>
        <p:blipFill>
          <a:blip r:embed="rId2">
            <a:extLst>
              <a:ext uri="{28A0092B-C50C-407E-A947-70E740481C1C}">
                <a14:useLocalDpi xmlns:a14="http://schemas.microsoft.com/office/drawing/2010/main" val="0"/>
              </a:ext>
            </a:extLst>
          </a:blip>
          <a:srcRect l="28281" t="28056" r="32188" b="3291"/>
          <a:stretch>
            <a:fillRect/>
          </a:stretch>
        </p:blipFill>
        <p:spPr bwMode="auto">
          <a:xfrm>
            <a:off x="1804988" y="1600200"/>
            <a:ext cx="528161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What is SIP Trunking</a:t>
            </a:r>
          </a:p>
        </p:txBody>
      </p:sp>
      <p:sp>
        <p:nvSpPr>
          <p:cNvPr id="61443" name="Rectangle 3"/>
          <p:cNvSpPr>
            <a:spLocks noGrp="1" noChangeArrowheads="1"/>
          </p:cNvSpPr>
          <p:nvPr>
            <p:ph idx="1"/>
          </p:nvPr>
        </p:nvSpPr>
        <p:spPr/>
        <p:txBody>
          <a:bodyPr/>
          <a:lstStyle/>
          <a:p>
            <a:r>
              <a:rPr lang="en-US" smtClean="0"/>
              <a:t>SIP as we will see is a way to create a dial tone for, setup, and terminate VOIP calls</a:t>
            </a:r>
          </a:p>
          <a:p>
            <a:r>
              <a:rPr lang="en-US" smtClean="0"/>
              <a:t>A SIP trunk is a connection from the customers equipment directly to a provider’s SIP network bypassing the traditional use of a dedicated PRI or T1 line for this purpose</a:t>
            </a:r>
          </a:p>
        </p:txBody>
      </p:sp>
      <p:sp>
        <p:nvSpPr>
          <p:cNvPr id="5124" name="Footer Placeholder 4"/>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125" name="Slide Number Placeholder 5"/>
          <p:cNvSpPr>
            <a:spLocks noGrp="1"/>
          </p:cNvSpPr>
          <p:nvPr>
            <p:ph type="sldNum" sz="quarter" idx="12"/>
          </p:nvPr>
        </p:nvSpPr>
        <p:spPr/>
        <p:txBody>
          <a:bodyPr/>
          <a:lstStyle/>
          <a:p>
            <a:pPr>
              <a:defRPr/>
            </a:pPr>
            <a:fld id="{9ABF7AAE-1F54-4A7A-97B8-2D44A8A9422E}" type="slidenum">
              <a:rPr lang="en-US"/>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What is SIP Trunking</a:t>
            </a:r>
          </a:p>
        </p:txBody>
      </p:sp>
      <p:sp>
        <p:nvSpPr>
          <p:cNvPr id="62467" name="Content Placeholder 2"/>
          <p:cNvSpPr>
            <a:spLocks noGrp="1"/>
          </p:cNvSpPr>
          <p:nvPr>
            <p:ph idx="1"/>
          </p:nvPr>
        </p:nvSpPr>
        <p:spPr/>
        <p:txBody>
          <a:bodyPr/>
          <a:lstStyle/>
          <a:p>
            <a:r>
              <a:rPr lang="en-US" smtClean="0"/>
              <a:t>It has been adapted to allow PBXs to connect to the Internet</a:t>
            </a:r>
          </a:p>
          <a:p>
            <a:r>
              <a:rPr lang="en-US" smtClean="0"/>
              <a:t>This allows the Internet to be used in place of the PSTN</a:t>
            </a:r>
          </a:p>
          <a:p>
            <a:r>
              <a:rPr lang="en-US" smtClean="0"/>
              <a:t>In other words, the need for a voice trunk line is eliminated thus reducing costs and complexity</a:t>
            </a:r>
          </a:p>
          <a:p>
            <a:r>
              <a:rPr lang="en-US" smtClean="0"/>
              <a:t>Voice, video, and data can be carried over the same line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F5AE862-90CD-4C9B-9282-6EB6C6784656}" type="slidenum">
              <a:rPr lang="en-US" smtClean="0"/>
              <a:pPr>
                <a:defRPr/>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What is a SIP Trunk</a:t>
            </a:r>
          </a:p>
        </p:txBody>
      </p:sp>
      <p:sp>
        <p:nvSpPr>
          <p:cNvPr id="63491" name="Content Placeholder 2"/>
          <p:cNvSpPr>
            <a:spLocks noGrp="1"/>
          </p:cNvSpPr>
          <p:nvPr>
            <p:ph idx="1"/>
          </p:nvPr>
        </p:nvSpPr>
        <p:spPr/>
        <p:txBody>
          <a:bodyPr/>
          <a:lstStyle/>
          <a:p>
            <a:r>
              <a:rPr lang="en-US" smtClean="0"/>
              <a:t>SIP Trunking is more flexible that the traditional PRI ISDN 24 channel T Carrier line as bandwidth can be reassigned as needed unlike T Carrier channels which are set</a:t>
            </a:r>
          </a:p>
          <a:p>
            <a:r>
              <a:rPr lang="en-US" smtClean="0"/>
              <a:t>The cost savings over traditional PBX lines can be considerable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6DE4AD6-8FA3-4F5C-8538-F19A4198BDB4}"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What Does Asterisk Require</a:t>
            </a:r>
          </a:p>
        </p:txBody>
      </p:sp>
      <p:sp>
        <p:nvSpPr>
          <p:cNvPr id="9219"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0035E122-AA94-42AE-8E1C-9A11E708D8A4}" type="slidenum">
              <a:rPr lang="en-US" smtClean="0"/>
              <a:pPr>
                <a:defRPr/>
              </a:pPr>
              <a:t>6</a:t>
            </a:fld>
            <a:endParaRPr lang="en-US" dirty="0"/>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l="11406" t="19907" r="32031" b="22414"/>
          <a:stretch>
            <a:fillRect/>
          </a:stretch>
        </p:blipFill>
        <p:spPr bwMode="auto">
          <a:xfrm>
            <a:off x="457200" y="1676400"/>
            <a:ext cx="82454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Equipment</a:t>
            </a:r>
          </a:p>
        </p:txBody>
      </p:sp>
      <p:sp>
        <p:nvSpPr>
          <p:cNvPr id="64515" name="Content Placeholder 2"/>
          <p:cNvSpPr>
            <a:spLocks noGrp="1"/>
          </p:cNvSpPr>
          <p:nvPr>
            <p:ph idx="1"/>
          </p:nvPr>
        </p:nvSpPr>
        <p:spPr/>
        <p:txBody>
          <a:bodyPr/>
          <a:lstStyle/>
          <a:p>
            <a:r>
              <a:rPr lang="en-US" smtClean="0"/>
              <a:t>Depending on the existing equipment the SIP trunk connection can be made in one of three ways</a:t>
            </a:r>
          </a:p>
          <a:p>
            <a:pPr lvl="1"/>
            <a:r>
              <a:rPr lang="en-US" smtClean="0"/>
              <a:t>IP telephone system</a:t>
            </a:r>
          </a:p>
          <a:p>
            <a:pPr lvl="2"/>
            <a:r>
              <a:rPr lang="en-US" smtClean="0"/>
              <a:t>Many new IP telephone systems have a SIP interface that merely needs to be connected to the SIP trunk</a:t>
            </a:r>
          </a:p>
          <a:p>
            <a:pPr lvl="1"/>
            <a:r>
              <a:rPr lang="en-US" smtClean="0"/>
              <a:t>Recent PBX optional interface</a:t>
            </a:r>
          </a:p>
          <a:p>
            <a:pPr lvl="2"/>
            <a:r>
              <a:rPr lang="en-US" smtClean="0"/>
              <a:t>Recently manufactured PBXs maybe upgradeable to a SIP interface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7694402-FCF0-414E-9853-61B5D50ADA3E}"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Equipment</a:t>
            </a:r>
          </a:p>
        </p:txBody>
      </p:sp>
      <p:sp>
        <p:nvSpPr>
          <p:cNvPr id="65539" name="Content Placeholder 2"/>
          <p:cNvSpPr>
            <a:spLocks noGrp="1"/>
          </p:cNvSpPr>
          <p:nvPr>
            <p:ph idx="1"/>
          </p:nvPr>
        </p:nvSpPr>
        <p:spPr/>
        <p:txBody>
          <a:bodyPr/>
          <a:lstStyle/>
          <a:p>
            <a:pPr lvl="1"/>
            <a:r>
              <a:rPr lang="en-US" smtClean="0"/>
              <a:t>Older PBX IAD</a:t>
            </a:r>
          </a:p>
          <a:p>
            <a:pPr lvl="2"/>
            <a:r>
              <a:rPr lang="en-US" smtClean="0"/>
              <a:t>An intervening device such as an IAD will be needed between an older PBX and the SIP trunk</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03DD791-83C2-4AC1-BE81-9DAD87CD2814}"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Connecting to an ITSP</a:t>
            </a:r>
          </a:p>
        </p:txBody>
      </p:sp>
      <p:sp>
        <p:nvSpPr>
          <p:cNvPr id="3" name="Content Placeholder 2"/>
          <p:cNvSpPr>
            <a:spLocks noGrp="1"/>
          </p:cNvSpPr>
          <p:nvPr>
            <p:ph idx="1"/>
          </p:nvPr>
        </p:nvSpPr>
        <p:spPr/>
        <p:txBody>
          <a:bodyPr/>
          <a:lstStyle/>
          <a:p>
            <a:pPr>
              <a:defRPr/>
            </a:pPr>
            <a:r>
              <a:rPr lang="en-US" dirty="0" smtClean="0"/>
              <a:t>Here is a sample configuration from the Meggelen, Madsen, and Smith book</a:t>
            </a:r>
          </a:p>
          <a:p>
            <a:pPr lvl="1">
              <a:defRPr/>
            </a:pPr>
            <a:r>
              <a:rPr lang="en-US" dirty="0" smtClean="0">
                <a:ea typeface="+mn-ea"/>
                <a:cs typeface="+mn-cs"/>
              </a:rPr>
              <a:t>[</a:t>
            </a:r>
            <a:r>
              <a:rPr lang="en-US" i="1" dirty="0" smtClean="0">
                <a:ea typeface="+mn-ea"/>
                <a:cs typeface="+mn-cs"/>
              </a:rPr>
              <a:t>my_service_provider</a:t>
            </a:r>
            <a:r>
              <a:rPr lang="en-US" dirty="0" smtClean="0">
                <a:ea typeface="+mn-ea"/>
                <a:cs typeface="+mn-cs"/>
              </a:rPr>
              <a:t>]</a:t>
            </a:r>
          </a:p>
          <a:p>
            <a:pPr lvl="1">
              <a:defRPr/>
            </a:pPr>
            <a:r>
              <a:rPr lang="en-US" dirty="0" smtClean="0">
                <a:ea typeface="+mn-ea"/>
                <a:cs typeface="+mn-cs"/>
              </a:rPr>
              <a:t>type=peer</a:t>
            </a:r>
          </a:p>
          <a:p>
            <a:pPr lvl="1">
              <a:defRPr/>
            </a:pPr>
            <a:r>
              <a:rPr lang="en-US" dirty="0" smtClean="0">
                <a:ea typeface="+mn-ea"/>
                <a:cs typeface="+mn-cs"/>
              </a:rPr>
              <a:t>host=10.251.55.100</a:t>
            </a:r>
          </a:p>
          <a:p>
            <a:pPr lvl="1">
              <a:defRPr/>
            </a:pPr>
            <a:r>
              <a:rPr lang="en-US" dirty="0" smtClean="0">
                <a:ea typeface="+mn-ea"/>
                <a:cs typeface="+mn-cs"/>
              </a:rPr>
              <a:t>fromuser=</a:t>
            </a:r>
            <a:r>
              <a:rPr lang="en-US" i="1" dirty="0" smtClean="0">
                <a:ea typeface="+mn-ea"/>
                <a:cs typeface="+mn-cs"/>
              </a:rPr>
              <a:t>my_unique_id</a:t>
            </a:r>
          </a:p>
          <a:p>
            <a:pPr lvl="1">
              <a:defRPr/>
            </a:pPr>
            <a:r>
              <a:rPr lang="en-US" dirty="0" smtClean="0">
                <a:ea typeface="+mn-ea"/>
                <a:cs typeface="+mn-cs"/>
              </a:rPr>
              <a:t>secret=</a:t>
            </a:r>
            <a:r>
              <a:rPr lang="en-US" i="1" dirty="0" smtClean="0">
                <a:ea typeface="+mn-ea"/>
                <a:cs typeface="+mn-cs"/>
              </a:rPr>
              <a:t>my_special_secret</a:t>
            </a:r>
          </a:p>
          <a:p>
            <a:pPr lvl="1">
              <a:defRPr/>
            </a:pPr>
            <a:r>
              <a:rPr lang="en-US" dirty="0" smtClean="0">
                <a:ea typeface="+mn-ea"/>
                <a:cs typeface="+mn-cs"/>
              </a:rPr>
              <a:t>context=incoming_calls</a:t>
            </a:r>
          </a:p>
          <a:p>
            <a:pPr lvl="1">
              <a:defRPr/>
            </a:pPr>
            <a:r>
              <a:rPr lang="en-US" dirty="0" smtClean="0">
                <a:ea typeface="+mn-ea"/>
                <a:cs typeface="+mn-cs"/>
              </a:rPr>
              <a:t>dtmfmode=rfc2833</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EF9FB96-1DF5-40A6-94AD-2DF69BBC6755}"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Connecting to an ITSP</a:t>
            </a:r>
          </a:p>
        </p:txBody>
      </p:sp>
      <p:sp>
        <p:nvSpPr>
          <p:cNvPr id="3" name="Content Placeholder 2"/>
          <p:cNvSpPr>
            <a:spLocks noGrp="1"/>
          </p:cNvSpPr>
          <p:nvPr>
            <p:ph idx="1"/>
          </p:nvPr>
        </p:nvSpPr>
        <p:spPr/>
        <p:txBody>
          <a:bodyPr/>
          <a:lstStyle/>
          <a:p>
            <a:pPr lvl="1">
              <a:defRPr/>
            </a:pPr>
            <a:r>
              <a:rPr lang="en-US" dirty="0" smtClean="0">
                <a:ea typeface="+mn-ea"/>
                <a:cs typeface="+mn-cs"/>
              </a:rPr>
              <a:t>disallow=all</a:t>
            </a:r>
          </a:p>
          <a:p>
            <a:pPr lvl="1">
              <a:defRPr/>
            </a:pPr>
            <a:r>
              <a:rPr lang="en-US" dirty="0" smtClean="0">
                <a:ea typeface="+mn-ea"/>
                <a:cs typeface="+mn-cs"/>
              </a:rPr>
              <a:t>allow=gsm</a:t>
            </a:r>
          </a:p>
          <a:p>
            <a:pPr lvl="1">
              <a:defRPr/>
            </a:pPr>
            <a:r>
              <a:rPr lang="en-US" dirty="0" smtClean="0">
                <a:ea typeface="+mn-ea"/>
                <a:cs typeface="+mn-cs"/>
              </a:rPr>
              <a:t>allow=ulaw</a:t>
            </a:r>
          </a:p>
          <a:p>
            <a:pPr lvl="1">
              <a:defRPr/>
            </a:pPr>
            <a:r>
              <a:rPr lang="en-US" dirty="0" smtClean="0">
                <a:ea typeface="+mn-ea"/>
                <a:cs typeface="+mn-cs"/>
              </a:rPr>
              <a:t>deny=0.0.0.0/0</a:t>
            </a:r>
          </a:p>
          <a:p>
            <a:pPr lvl="1">
              <a:defRPr/>
            </a:pPr>
            <a:r>
              <a:rPr lang="en-US" dirty="0" smtClean="0">
                <a:ea typeface="+mn-ea"/>
                <a:cs typeface="+mn-cs"/>
              </a:rPr>
              <a:t>permit=10.251.55</a:t>
            </a:r>
          </a:p>
          <a:p>
            <a:pPr lvl="1">
              <a:defRPr/>
            </a:pPr>
            <a:r>
              <a:rPr lang="en-US" dirty="0" smtClean="0"/>
              <a:t>insecure=invite</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6420698-8B8B-4396-8D60-6F0DB8DFA1F5}"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IAX</a:t>
            </a:r>
          </a:p>
        </p:txBody>
      </p:sp>
      <p:sp>
        <p:nvSpPr>
          <p:cNvPr id="68611" name="Content Placeholder 2"/>
          <p:cNvSpPr>
            <a:spLocks noGrp="1"/>
          </p:cNvSpPr>
          <p:nvPr>
            <p:ph idx="1"/>
          </p:nvPr>
        </p:nvSpPr>
        <p:spPr/>
        <p:txBody>
          <a:bodyPr/>
          <a:lstStyle/>
          <a:p>
            <a:r>
              <a:rPr lang="en-US" smtClean="0"/>
              <a:t>The IAX - Inter-Asterisk eXchange protocol is usually used for server-to-server communication only as there are few telephones that support it</a:t>
            </a:r>
          </a:p>
          <a:p>
            <a:r>
              <a:rPr lang="en-US" smtClean="0"/>
              <a:t>IAX differs from SIP in the way the voice traffic is passed between the endpoints</a:t>
            </a:r>
          </a:p>
          <a:p>
            <a:r>
              <a:rPr lang="en-US" smtClean="0"/>
              <a:t>Unlike SIP that works along with RTP each one using different ports IAX uses only port 4569</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B5D8AEA-E28D-48C9-B0B0-2B29B9B238D7}"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IAX</a:t>
            </a:r>
          </a:p>
        </p:txBody>
      </p:sp>
      <p:sp>
        <p:nvSpPr>
          <p:cNvPr id="69635" name="Content Placeholder 2"/>
          <p:cNvSpPr>
            <a:spLocks noGrp="1"/>
          </p:cNvSpPr>
          <p:nvPr>
            <p:ph idx="1"/>
          </p:nvPr>
        </p:nvSpPr>
        <p:spPr/>
        <p:txBody>
          <a:bodyPr/>
          <a:lstStyle/>
          <a:p>
            <a:r>
              <a:rPr lang="en-US" smtClean="0"/>
              <a:t>This means it gets along better with NAT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AB8C153-2783-4726-B091-C9DED4EBC58F}"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Telephones</a:t>
            </a:r>
          </a:p>
        </p:txBody>
      </p:sp>
      <p:sp>
        <p:nvSpPr>
          <p:cNvPr id="3" name="Content Placeholder 2"/>
          <p:cNvSpPr>
            <a:spLocks noGrp="1"/>
          </p:cNvSpPr>
          <p:nvPr>
            <p:ph idx="1"/>
          </p:nvPr>
        </p:nvSpPr>
        <p:spPr/>
        <p:txBody>
          <a:bodyPr/>
          <a:lstStyle/>
          <a:p>
            <a:pPr>
              <a:defRPr/>
            </a:pPr>
            <a:r>
              <a:rPr lang="en-US" dirty="0" smtClean="0"/>
              <a:t>At the other end of things a telephone of some sort is needed by the end user to initiate the call or receive the call</a:t>
            </a:r>
          </a:p>
          <a:p>
            <a:pPr>
              <a:defRPr/>
            </a:pPr>
            <a:r>
              <a:rPr lang="en-US" dirty="0" smtClean="0"/>
              <a:t>These are called endpoints in Asterisk</a:t>
            </a:r>
          </a:p>
          <a:p>
            <a:pPr>
              <a:defRPr/>
            </a:pPr>
            <a:r>
              <a:rPr lang="en-US" dirty="0" smtClean="0"/>
              <a:t>There are three types of endpoints or telephones</a:t>
            </a:r>
          </a:p>
          <a:p>
            <a:pPr lvl="1">
              <a:defRPr/>
            </a:pPr>
            <a:r>
              <a:rPr lang="en-US" dirty="0" smtClean="0">
                <a:ea typeface="+mn-ea"/>
                <a:cs typeface="+mn-cs"/>
              </a:rPr>
              <a:t>Hardphone</a:t>
            </a:r>
          </a:p>
          <a:p>
            <a:pPr lvl="1">
              <a:defRPr/>
            </a:pPr>
            <a:r>
              <a:rPr lang="en-US" dirty="0" smtClean="0">
                <a:ea typeface="+mn-ea"/>
                <a:cs typeface="+mn-cs"/>
              </a:rPr>
              <a:t>Softphone</a:t>
            </a:r>
          </a:p>
          <a:p>
            <a:pPr lvl="1">
              <a:defRPr/>
            </a:pPr>
            <a:r>
              <a:rPr lang="en-US" dirty="0" smtClean="0">
                <a:ea typeface="+mn-ea"/>
                <a:cs typeface="+mn-cs"/>
              </a:rPr>
              <a:t>ATA – Analog Terminal Adaptor</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9B3056ED-E332-4A53-BA98-F626F2205F90}"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Hardphone</a:t>
            </a:r>
          </a:p>
        </p:txBody>
      </p:sp>
      <p:sp>
        <p:nvSpPr>
          <p:cNvPr id="71683" name="Content Placeholder 2"/>
          <p:cNvSpPr>
            <a:spLocks noGrp="1"/>
          </p:cNvSpPr>
          <p:nvPr>
            <p:ph idx="1"/>
          </p:nvPr>
        </p:nvSpPr>
        <p:spPr/>
        <p:txBody>
          <a:bodyPr/>
          <a:lstStyle/>
          <a:p>
            <a:r>
              <a:rPr lang="en-US" smtClean="0"/>
              <a:t>A hardphone is what most people call a telephone</a:t>
            </a:r>
          </a:p>
          <a:p>
            <a:r>
              <a:rPr lang="en-US" smtClean="0"/>
              <a:t>Such as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D7C4724-EBFC-465E-B735-137B52C68B85}"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Hardphone</a:t>
            </a:r>
          </a:p>
        </p:txBody>
      </p:sp>
      <p:pic>
        <p:nvPicPr>
          <p:cNvPr id="7270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90750" y="1633538"/>
            <a:ext cx="4762500" cy="4457700"/>
          </a:xfrm>
        </p:spPr>
      </p:pic>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383B355-BDC6-4235-A695-626F9A0C309E}"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Hardphone</a:t>
            </a:r>
          </a:p>
        </p:txBody>
      </p:sp>
      <p:sp>
        <p:nvSpPr>
          <p:cNvPr id="3" name="Content Placeholder 2"/>
          <p:cNvSpPr>
            <a:spLocks noGrp="1"/>
          </p:cNvSpPr>
          <p:nvPr>
            <p:ph idx="1"/>
          </p:nvPr>
        </p:nvSpPr>
        <p:spPr/>
        <p:txBody>
          <a:bodyPr/>
          <a:lstStyle/>
          <a:p>
            <a:pPr>
              <a:defRPr/>
            </a:pPr>
            <a:r>
              <a:rPr lang="en-US" dirty="0" smtClean="0"/>
              <a:t>Meggelen, Madsen, and Smith in their book have this to say about hardphones</a:t>
            </a:r>
          </a:p>
          <a:p>
            <a:pPr lvl="1">
              <a:defRPr/>
            </a:pPr>
            <a:r>
              <a:rPr lang="en-US" dirty="0" smtClean="0">
                <a:ea typeface="+mn-ea"/>
                <a:cs typeface="+mn-cs"/>
              </a:rPr>
              <a:t>Hardphones have the advantage that the handsets have good acoustic properties for voice communications</a:t>
            </a:r>
          </a:p>
          <a:p>
            <a:pPr lvl="1">
              <a:defRPr/>
            </a:pPr>
            <a:r>
              <a:rPr lang="en-US" dirty="0" smtClean="0">
                <a:ea typeface="+mn-ea"/>
                <a:cs typeface="+mn-cs"/>
              </a:rPr>
              <a:t>Any decent-quality telephone is engineered to pick up the frequencies of the human voice, filter out unwanted background noise, and normalize the resulting waveform</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E280B61-33BF-468B-86C1-35BFF92EE7EB}"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What Does Asterisk Require</a:t>
            </a:r>
          </a:p>
        </p:txBody>
      </p:sp>
      <p:sp>
        <p:nvSpPr>
          <p:cNvPr id="10243"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CC1C227-0893-40C4-B31C-FF7396B74168}" type="slidenum">
              <a:rPr lang="en-US" smtClean="0"/>
              <a:pPr>
                <a:defRPr/>
              </a:pPr>
              <a:t>7</a:t>
            </a:fld>
            <a:endParaRPr lang="en-US" dirty="0"/>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l="10938" t="26802" r="32344" b="7680"/>
          <a:stretch>
            <a:fillRect/>
          </a:stretch>
        </p:blipFill>
        <p:spPr bwMode="auto">
          <a:xfrm>
            <a:off x="712788" y="1657350"/>
            <a:ext cx="7745412" cy="445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Hardphone</a:t>
            </a:r>
          </a:p>
        </p:txBody>
      </p:sp>
      <p:sp>
        <p:nvSpPr>
          <p:cNvPr id="3" name="Content Placeholder 2"/>
          <p:cNvSpPr>
            <a:spLocks noGrp="1"/>
          </p:cNvSpPr>
          <p:nvPr>
            <p:ph idx="1"/>
          </p:nvPr>
        </p:nvSpPr>
        <p:spPr/>
        <p:txBody>
          <a:bodyPr/>
          <a:lstStyle/>
          <a:p>
            <a:pPr lvl="1">
              <a:defRPr/>
            </a:pPr>
            <a:r>
              <a:rPr lang="en-US" dirty="0" smtClean="0">
                <a:ea typeface="+mn-ea"/>
                <a:cs typeface="+mn-cs"/>
              </a:rPr>
              <a:t>People have been using telephones for as long as the telephone network has existed, and we tend to like what is familiar, so having a device that communicates with Asterisk using a familiar interface will be attractive to many users</a:t>
            </a:r>
          </a:p>
          <a:p>
            <a:pPr lvl="1">
              <a:defRPr/>
            </a:pPr>
            <a:r>
              <a:rPr lang="en-US" dirty="0" smtClean="0">
                <a:ea typeface="+mn-ea"/>
                <a:cs typeface="+mn-cs"/>
              </a:rPr>
              <a:t>Also, a hardphone does not require your computer to be running all the time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5FEED30-B182-4261-86D2-ED2F2CF89873}"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Hardphone</a:t>
            </a:r>
          </a:p>
        </p:txBody>
      </p:sp>
      <p:sp>
        <p:nvSpPr>
          <p:cNvPr id="3" name="Content Placeholder 2"/>
          <p:cNvSpPr>
            <a:spLocks noGrp="1"/>
          </p:cNvSpPr>
          <p:nvPr>
            <p:ph idx="1"/>
          </p:nvPr>
        </p:nvSpPr>
        <p:spPr/>
        <p:txBody>
          <a:bodyPr/>
          <a:lstStyle/>
          <a:p>
            <a:pPr lvl="1">
              <a:defRPr/>
            </a:pPr>
            <a:r>
              <a:rPr lang="en-US" dirty="0" smtClean="0">
                <a:ea typeface="+mn-ea"/>
                <a:cs typeface="+mn-cs"/>
              </a:rPr>
              <a:t>Disadvantages to hardphones include that they are nonportable and expensive, relative to the many quality softphones on the market today that are available for free.</a:t>
            </a:r>
          </a:p>
          <a:p>
            <a:pPr lvl="1">
              <a:defRPr/>
            </a:pPr>
            <a:r>
              <a:rPr lang="en-US" dirty="0" smtClean="0">
                <a:ea typeface="+mn-ea"/>
                <a:cs typeface="+mn-cs"/>
              </a:rPr>
              <a:t>Also, the extra clutter on your desk may not be desirable if you have limited work space, and if you move around a lot and are not generally at the same location, a hardphone is not likely to suit your needs</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CB730E2-9281-4554-9648-A76B927BCB4B}"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Softphone</a:t>
            </a:r>
          </a:p>
        </p:txBody>
      </p:sp>
      <p:sp>
        <p:nvSpPr>
          <p:cNvPr id="76803" name="Content Placeholder 2"/>
          <p:cNvSpPr>
            <a:spLocks noGrp="1"/>
          </p:cNvSpPr>
          <p:nvPr>
            <p:ph idx="1"/>
          </p:nvPr>
        </p:nvSpPr>
        <p:spPr/>
        <p:txBody>
          <a:bodyPr/>
          <a:lstStyle/>
          <a:p>
            <a:r>
              <a:rPr lang="en-US" smtClean="0"/>
              <a:t>A softphone is a software application that runs on a computer or smartphone of some sort</a:t>
            </a:r>
          </a:p>
          <a:p>
            <a:r>
              <a:rPr lang="en-US" smtClean="0"/>
              <a:t>The audio must come through the device's sound system</a:t>
            </a:r>
          </a:p>
          <a:p>
            <a:r>
              <a:rPr lang="en-US" smtClean="0"/>
              <a:t>The device must also have a microphone of some sort</a:t>
            </a:r>
          </a:p>
          <a:p>
            <a:r>
              <a:rPr lang="en-US" smtClean="0"/>
              <a:t>For example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F69B4BE8-6E19-4CD8-BD91-CD71D4F2E5B2}"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Softphone</a:t>
            </a:r>
          </a:p>
        </p:txBody>
      </p:sp>
      <p:sp>
        <p:nvSpPr>
          <p:cNvPr id="7782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086235D-FDBA-411D-A27A-3A4309B61682}" type="slidenum">
              <a:rPr lang="en-US" smtClean="0"/>
              <a:pPr>
                <a:defRPr/>
              </a:pPr>
              <a:t>73</a:t>
            </a:fld>
            <a:endParaRPr lang="en-US" dirty="0"/>
          </a:p>
        </p:txBody>
      </p:sp>
      <p:pic>
        <p:nvPicPr>
          <p:cNvPr id="778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38300"/>
            <a:ext cx="6805613"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t>Softphone</a:t>
            </a:r>
          </a:p>
        </p:txBody>
      </p:sp>
      <p:sp>
        <p:nvSpPr>
          <p:cNvPr id="3" name="Content Placeholder 2"/>
          <p:cNvSpPr>
            <a:spLocks noGrp="1"/>
          </p:cNvSpPr>
          <p:nvPr>
            <p:ph idx="1"/>
          </p:nvPr>
        </p:nvSpPr>
        <p:spPr/>
        <p:txBody>
          <a:bodyPr/>
          <a:lstStyle/>
          <a:p>
            <a:pPr>
              <a:defRPr/>
            </a:pPr>
            <a:r>
              <a:rPr lang="en-US" dirty="0" smtClean="0"/>
              <a:t>Meggelen, Madsen, and Smith in their book have this to say about softphones</a:t>
            </a:r>
          </a:p>
          <a:p>
            <a:pPr lvl="1">
              <a:defRPr/>
            </a:pPr>
            <a:r>
              <a:rPr lang="en-US" dirty="0" smtClean="0">
                <a:ea typeface="+mn-ea"/>
                <a:cs typeface="+mn-cs"/>
              </a:rPr>
              <a:t>Softphones solve the portability issue by being installed on a device that is likely already moving with you, such as your laptop or smart phone</a:t>
            </a:r>
          </a:p>
          <a:p>
            <a:pPr lvl="1">
              <a:defRPr/>
            </a:pPr>
            <a:r>
              <a:rPr lang="en-US" dirty="0" smtClean="0">
                <a:ea typeface="+mn-ea"/>
                <a:cs typeface="+mn-cs"/>
              </a:rPr>
              <a:t>Also, their minimal cost (typically free, or around the $30 price range for a fully featured one) is attractive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43FF835-053F-4F4D-BDD3-52BDDB2024AD}"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smtClean="0"/>
              <a:t>Softphone</a:t>
            </a:r>
          </a:p>
        </p:txBody>
      </p:sp>
      <p:sp>
        <p:nvSpPr>
          <p:cNvPr id="3" name="Content Placeholder 2"/>
          <p:cNvSpPr>
            <a:spLocks noGrp="1"/>
          </p:cNvSpPr>
          <p:nvPr>
            <p:ph idx="1"/>
          </p:nvPr>
        </p:nvSpPr>
        <p:spPr/>
        <p:txBody>
          <a:bodyPr/>
          <a:lstStyle/>
          <a:p>
            <a:pPr lvl="1">
              <a:defRPr/>
            </a:pPr>
            <a:r>
              <a:rPr lang="en-US" dirty="0" smtClean="0">
                <a:ea typeface="+mn-ea"/>
                <a:cs typeface="+mn-cs"/>
              </a:rPr>
              <a:t>Also, because softphones are just software, they are easy to install and upgrade, and they commonly have other features that utilize other peripherals, like a webcam for video calling, or perhaps an ability to load files from your desktop for faxing</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E496071-FF5A-4B89-87B9-74595BBFAA56}"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Softphone</a:t>
            </a:r>
          </a:p>
        </p:txBody>
      </p:sp>
      <p:sp>
        <p:nvSpPr>
          <p:cNvPr id="3" name="Content Placeholder 2"/>
          <p:cNvSpPr>
            <a:spLocks noGrp="1"/>
          </p:cNvSpPr>
          <p:nvPr>
            <p:ph idx="1"/>
          </p:nvPr>
        </p:nvSpPr>
        <p:spPr/>
        <p:txBody>
          <a:bodyPr/>
          <a:lstStyle/>
          <a:p>
            <a:pPr lvl="1">
              <a:defRPr/>
            </a:pPr>
            <a:r>
              <a:rPr lang="en-US" dirty="0" smtClean="0">
                <a:ea typeface="+mn-ea"/>
                <a:cs typeface="+mn-cs"/>
              </a:rPr>
              <a:t>Some of the disadvantages of softphones are the not-always-on nature of the devices, the necessity to put on a headset each time you take a call, and the fact that many PCs will at random times during the day choose to do something other than what the user wants them to do, which might cause the softphone to stop working while some background task hogs the CPU</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ABD65B6-B255-43E3-AC7E-D0C8C5F6318A}"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smtClean="0"/>
              <a:t>ATA</a:t>
            </a:r>
          </a:p>
        </p:txBody>
      </p:sp>
      <p:sp>
        <p:nvSpPr>
          <p:cNvPr id="81923" name="Content Placeholder 2"/>
          <p:cNvSpPr>
            <a:spLocks noGrp="1"/>
          </p:cNvSpPr>
          <p:nvPr>
            <p:ph idx="1"/>
          </p:nvPr>
        </p:nvSpPr>
        <p:spPr/>
        <p:txBody>
          <a:bodyPr/>
          <a:lstStyle/>
          <a:p>
            <a:r>
              <a:rPr lang="en-US" smtClean="0"/>
              <a:t>An ATA is designed to allow traditional analog telephones or other device such as a fax machines to connect to a SIP network,</a:t>
            </a:r>
          </a:p>
          <a:p>
            <a:r>
              <a:rPr lang="en-US" smtClean="0"/>
              <a:t>This will be a small box  with a RJ-11 connector for the phone and a RJ-45 connector with a NIC behind it for the network</a:t>
            </a:r>
          </a:p>
          <a:p>
            <a:r>
              <a:rPr lang="en-US" smtClean="0"/>
              <a:t>For example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A21714E-25A4-4637-AFD1-CDEB6227FD07}"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smtClean="0"/>
              <a:t>ATA</a:t>
            </a:r>
          </a:p>
        </p:txBody>
      </p:sp>
      <p:pic>
        <p:nvPicPr>
          <p:cNvPr id="8294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466850"/>
            <a:ext cx="4324350" cy="4324350"/>
          </a:xfrm>
        </p:spPr>
      </p:pic>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4EAD3895-C5E6-4BFA-892F-C6D39F6FCFAA}"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ATA</a:t>
            </a:r>
          </a:p>
        </p:txBody>
      </p:sp>
      <p:sp>
        <p:nvSpPr>
          <p:cNvPr id="3" name="Content Placeholder 2"/>
          <p:cNvSpPr>
            <a:spLocks noGrp="1"/>
          </p:cNvSpPr>
          <p:nvPr>
            <p:ph idx="1"/>
          </p:nvPr>
        </p:nvSpPr>
        <p:spPr/>
        <p:txBody>
          <a:bodyPr/>
          <a:lstStyle/>
          <a:p>
            <a:pPr>
              <a:defRPr/>
            </a:pPr>
            <a:r>
              <a:rPr lang="en-US" dirty="0" smtClean="0"/>
              <a:t>Meggelen, Madsen, and Smith in their book have this to say about ATAs</a:t>
            </a:r>
          </a:p>
          <a:p>
            <a:pPr lvl="1">
              <a:defRPr/>
            </a:pPr>
            <a:r>
              <a:rPr lang="en-US" dirty="0" smtClean="0">
                <a:ea typeface="+mn-ea"/>
                <a:cs typeface="+mn-cs"/>
              </a:rPr>
              <a:t>ATAs have the advantage of allowing you to connect to your SIP network analog devices, such as cordless phones, paging amplifiers, and ringers. ATAs can also sometimes be used to connect to old wiring, where a network connection might not function correctly</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AF69A57D-B126-4227-9685-98CBD50945CD}"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Versions of Asterisk</a:t>
            </a:r>
          </a:p>
        </p:txBody>
      </p:sp>
      <p:sp>
        <p:nvSpPr>
          <p:cNvPr id="11267" name="Content Placeholder 2"/>
          <p:cNvSpPr>
            <a:spLocks noGrp="1"/>
          </p:cNvSpPr>
          <p:nvPr>
            <p:ph idx="1"/>
          </p:nvPr>
        </p:nvSpPr>
        <p:spPr/>
        <p:txBody>
          <a:bodyPr/>
          <a:lstStyle/>
          <a:p>
            <a:r>
              <a:rPr lang="en-US" smtClean="0"/>
              <a:t>The Asterisk version numbering system is a little strange</a:t>
            </a:r>
          </a:p>
          <a:p>
            <a:r>
              <a:rPr lang="en-US" smtClean="0"/>
              <a:t>It started with the normal 1.0, then 1.1 and so on</a:t>
            </a:r>
          </a:p>
          <a:p>
            <a:r>
              <a:rPr lang="en-US" smtClean="0"/>
              <a:t>Recently instead of going from the 1.8 to 2.0 they jumped to 10</a:t>
            </a:r>
          </a:p>
          <a:p>
            <a:r>
              <a:rPr lang="en-US" smtClean="0"/>
              <a:t>Why might that be</a:t>
            </a:r>
          </a:p>
          <a:p>
            <a:r>
              <a:rPr lang="en-US" smtClean="0"/>
              <a:t>Let’s let them explain it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BD79D5B-4D6A-46ED-B198-77C8E1C74D40}"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ATA</a:t>
            </a:r>
          </a:p>
        </p:txBody>
      </p:sp>
      <p:sp>
        <p:nvSpPr>
          <p:cNvPr id="3" name="Content Placeholder 2"/>
          <p:cNvSpPr>
            <a:spLocks noGrp="1"/>
          </p:cNvSpPr>
          <p:nvPr>
            <p:ph idx="1"/>
          </p:nvPr>
        </p:nvSpPr>
        <p:spPr/>
        <p:txBody>
          <a:bodyPr/>
          <a:lstStyle/>
          <a:p>
            <a:pPr lvl="1">
              <a:defRPr/>
            </a:pPr>
            <a:r>
              <a:rPr lang="en-US" dirty="0" smtClean="0">
                <a:ea typeface="+mn-ea"/>
                <a:cs typeface="+mn-cs"/>
              </a:rPr>
              <a:t>The main disadvantage of an ATA is that you will not get the same features through an analog line as you would from a SIP telephone</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649B1F0-3DF6-49A7-BE9D-BF3CC26D9A96}"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smtClean="0"/>
              <a:t>Main Configuration Files</a:t>
            </a:r>
          </a:p>
        </p:txBody>
      </p:sp>
      <p:sp>
        <p:nvSpPr>
          <p:cNvPr id="86019" name="Content Placeholder 2"/>
          <p:cNvSpPr>
            <a:spLocks noGrp="1"/>
          </p:cNvSpPr>
          <p:nvPr>
            <p:ph idx="1"/>
          </p:nvPr>
        </p:nvSpPr>
        <p:spPr/>
        <p:txBody>
          <a:bodyPr/>
          <a:lstStyle/>
          <a:p>
            <a:r>
              <a:rPr lang="en-US" smtClean="0"/>
              <a:t>To get all of these parts to talk to each other and the PSTN or the Internet or both a set of configuration files is used</a:t>
            </a:r>
          </a:p>
          <a:p>
            <a:r>
              <a:rPr lang="en-US" smtClean="0"/>
              <a:t>The exact ones depend on what is connecting to what</a:t>
            </a:r>
          </a:p>
          <a:p>
            <a:r>
              <a:rPr lang="en-US" smtClean="0"/>
              <a:t>To illustrate this we will begin with the two main types of configuration files</a:t>
            </a:r>
          </a:p>
          <a:p>
            <a:pPr lvl="1"/>
            <a:r>
              <a:rPr lang="en-US" smtClean="0"/>
              <a:t>The channel configuration file</a:t>
            </a:r>
          </a:p>
          <a:p>
            <a:pPr lvl="1"/>
            <a:r>
              <a:rPr lang="en-US" smtClean="0"/>
              <a:t>The dialplan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CB1AB9D-FE68-49FA-8C63-DA01F7C8A90A}"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The Channel</a:t>
            </a:r>
          </a:p>
        </p:txBody>
      </p:sp>
      <p:sp>
        <p:nvSpPr>
          <p:cNvPr id="87043" name="Content Placeholder 2"/>
          <p:cNvSpPr>
            <a:spLocks noGrp="1"/>
          </p:cNvSpPr>
          <p:nvPr>
            <p:ph idx="1"/>
          </p:nvPr>
        </p:nvSpPr>
        <p:spPr/>
        <p:txBody>
          <a:bodyPr/>
          <a:lstStyle/>
          <a:p>
            <a:r>
              <a:rPr lang="en-US" smtClean="0"/>
              <a:t>Recall that the channel is what we discussed just above when we talked about</a:t>
            </a:r>
          </a:p>
          <a:p>
            <a:pPr lvl="1"/>
            <a:r>
              <a:rPr lang="en-US" smtClean="0"/>
              <a:t>FXO and FXS</a:t>
            </a:r>
          </a:p>
          <a:p>
            <a:pPr lvl="1"/>
            <a:r>
              <a:rPr lang="en-US" smtClean="0"/>
              <a:t>IAX</a:t>
            </a:r>
          </a:p>
          <a:p>
            <a:pPr lvl="1"/>
            <a:r>
              <a:rPr lang="en-US" smtClean="0"/>
              <a:t>SIP</a:t>
            </a:r>
          </a:p>
          <a:p>
            <a:r>
              <a:rPr lang="en-US" smtClean="0"/>
              <a:t>Each channel used must have a configuration file the ISTP setup we just looked at is an example of this type of file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EF898A56-D43F-4A31-A093-96180FCC9572}"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Channel Configuration File</a:t>
            </a:r>
          </a:p>
        </p:txBody>
      </p:sp>
      <p:sp>
        <p:nvSpPr>
          <p:cNvPr id="88067" name="Content Placeholder 2"/>
          <p:cNvSpPr>
            <a:spLocks noGrp="1"/>
          </p:cNvSpPr>
          <p:nvPr>
            <p:ph idx="1"/>
          </p:nvPr>
        </p:nvSpPr>
        <p:spPr/>
        <p:txBody>
          <a:bodyPr/>
          <a:lstStyle/>
          <a:p>
            <a:r>
              <a:rPr lang="en-US" smtClean="0"/>
              <a:t>The one we will deal with in the most detail is</a:t>
            </a:r>
          </a:p>
          <a:p>
            <a:pPr lvl="1"/>
            <a:r>
              <a:rPr lang="en-US" smtClean="0"/>
              <a:t>sip.conf</a:t>
            </a:r>
          </a:p>
          <a:p>
            <a:r>
              <a:rPr lang="en-US" smtClean="0"/>
              <a:t>Since we will be using a SIP channel running over the LAN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BD7A3A2-D4DF-4B00-9B00-6FE6BC7CDC40}"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t>Dialplan</a:t>
            </a:r>
          </a:p>
        </p:txBody>
      </p:sp>
      <p:sp>
        <p:nvSpPr>
          <p:cNvPr id="89091" name="Content Placeholder 2"/>
          <p:cNvSpPr>
            <a:spLocks noGrp="1"/>
          </p:cNvSpPr>
          <p:nvPr>
            <p:ph idx="1"/>
          </p:nvPr>
        </p:nvSpPr>
        <p:spPr/>
        <p:txBody>
          <a:bodyPr/>
          <a:lstStyle/>
          <a:p>
            <a:r>
              <a:rPr lang="en-US" smtClean="0"/>
              <a:t>The dialplan as we will see in more detail later is the configuration file that Asterisk uses to route the calls</a:t>
            </a:r>
          </a:p>
          <a:p>
            <a:r>
              <a:rPr lang="en-US" smtClean="0"/>
              <a:t>The name of this file is</a:t>
            </a:r>
          </a:p>
          <a:p>
            <a:pPr lvl="1"/>
            <a:r>
              <a:rPr lang="en-US" smtClean="0"/>
              <a:t>extensions.conf</a:t>
            </a:r>
          </a:p>
          <a:p>
            <a:r>
              <a:rPr lang="en-US" smtClean="0"/>
              <a:t>These are both located in the</a:t>
            </a:r>
          </a:p>
          <a:p>
            <a:pPr lvl="1"/>
            <a:r>
              <a:rPr lang="en-US" smtClean="0"/>
              <a:t>/etc/asterisk/</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B97334F1-C54C-4E11-9C29-3C0D411F105B}" type="slidenum">
              <a:rPr lang="en-US" smtClean="0"/>
              <a:pPr>
                <a:defRPr/>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Configuration Files</a:t>
            </a:r>
          </a:p>
        </p:txBody>
      </p:sp>
      <p:sp>
        <p:nvSpPr>
          <p:cNvPr id="90115" name="Content Placeholder 2"/>
          <p:cNvSpPr>
            <a:spLocks noGrp="1"/>
          </p:cNvSpPr>
          <p:nvPr>
            <p:ph idx="1"/>
          </p:nvPr>
        </p:nvSpPr>
        <p:spPr/>
        <p:txBody>
          <a:bodyPr/>
          <a:lstStyle/>
          <a:p>
            <a:r>
              <a:rPr lang="en-US" smtClean="0"/>
              <a:t>For the Asterisk system to work properly the channel files and the dialplan file must be configured in a way that allows Asterisk to pass control from one to the other as calls are processed</a:t>
            </a:r>
          </a:p>
          <a:p>
            <a:r>
              <a:rPr lang="en-US" smtClean="0"/>
              <a:t>Here is what Meggelen, Madsen, and Smith have to say about this relationship</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83904E57-1203-4CED-8F3A-EF1FD8087F6A}" type="slidenum">
              <a:rPr lang="en-US" smtClean="0"/>
              <a:pPr>
                <a:defRPr/>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Configuration Files</a:t>
            </a:r>
          </a:p>
        </p:txBody>
      </p:sp>
      <p:sp>
        <p:nvSpPr>
          <p:cNvPr id="3" name="Content Placeholder 2"/>
          <p:cNvSpPr>
            <a:spLocks noGrp="1"/>
          </p:cNvSpPr>
          <p:nvPr>
            <p:ph idx="1"/>
          </p:nvPr>
        </p:nvSpPr>
        <p:spPr/>
        <p:txBody>
          <a:bodyPr/>
          <a:lstStyle/>
          <a:p>
            <a:pPr lvl="1">
              <a:defRPr/>
            </a:pPr>
            <a:r>
              <a:rPr lang="en-US" dirty="0" smtClean="0">
                <a:ea typeface="+mn-ea"/>
                <a:cs typeface="+mn-cs"/>
              </a:rPr>
              <a:t>When a call comes into Asterisk, the identity of the incoming call is matched in the channel configuration file for the channel being used</a:t>
            </a:r>
          </a:p>
          <a:p>
            <a:pPr lvl="1">
              <a:defRPr/>
            </a:pPr>
            <a:r>
              <a:rPr lang="en-US" dirty="0" smtClean="0">
                <a:ea typeface="+mn-ea"/>
                <a:cs typeface="+mn-cs"/>
              </a:rPr>
              <a:t>Such as the </a:t>
            </a:r>
            <a:r>
              <a:rPr lang="en-US" i="1" dirty="0" smtClean="0">
                <a:ea typeface="+mn-ea"/>
                <a:cs typeface="+mn-cs"/>
              </a:rPr>
              <a:t>sip.conf</a:t>
            </a:r>
            <a:r>
              <a:rPr lang="en-US" dirty="0" smtClean="0">
                <a:ea typeface="+mn-ea"/>
                <a:cs typeface="+mn-cs"/>
              </a:rPr>
              <a:t> file</a:t>
            </a:r>
          </a:p>
          <a:p>
            <a:pPr lvl="1">
              <a:defRPr/>
            </a:pPr>
            <a:r>
              <a:rPr lang="en-US" dirty="0" smtClean="0">
                <a:ea typeface="+mn-ea"/>
                <a:cs typeface="+mn-cs"/>
              </a:rPr>
              <a:t>The channel configuration file also handles authentication and defines where that channel will enter the dialplan</a:t>
            </a:r>
          </a:p>
          <a:p>
            <a:pPr lvl="1">
              <a:defRPr/>
            </a:pPr>
            <a:r>
              <a:rPr lang="en-US" dirty="0" smtClean="0">
                <a:ea typeface="+mn-ea"/>
                <a:cs typeface="+mn-cs"/>
              </a:rPr>
              <a:t>Once Asterisk has determined how to handle the channel, it will pass call control to the correct context in the dialplan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9B2E7F7-F37E-4296-A37F-02CA573BE986}"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t>Configuration Files</a:t>
            </a:r>
          </a:p>
        </p:txBody>
      </p:sp>
      <p:sp>
        <p:nvSpPr>
          <p:cNvPr id="3" name="Content Placeholder 2"/>
          <p:cNvSpPr>
            <a:spLocks noGrp="1"/>
          </p:cNvSpPr>
          <p:nvPr>
            <p:ph idx="1"/>
          </p:nvPr>
        </p:nvSpPr>
        <p:spPr/>
        <p:txBody>
          <a:bodyPr/>
          <a:lstStyle/>
          <a:p>
            <a:pPr lvl="1">
              <a:defRPr/>
            </a:pPr>
            <a:r>
              <a:rPr lang="en-US" dirty="0" smtClean="0">
                <a:ea typeface="+mn-ea"/>
                <a:cs typeface="+mn-cs"/>
              </a:rPr>
              <a:t>In Asterisk this is the extensions.conf file</a:t>
            </a:r>
          </a:p>
          <a:p>
            <a:pPr lvl="1">
              <a:defRPr/>
            </a:pPr>
            <a:r>
              <a:rPr lang="en-US" dirty="0" smtClean="0">
                <a:ea typeface="+mn-ea"/>
                <a:cs typeface="+mn-cs"/>
              </a:rPr>
              <a:t>The context parameter in the channel configuration file tells the channel where it will enter the dialplan</a:t>
            </a:r>
          </a:p>
          <a:p>
            <a:pPr lvl="1">
              <a:defRPr/>
            </a:pPr>
            <a:r>
              <a:rPr lang="en-US" dirty="0" smtClean="0">
                <a:ea typeface="+mn-ea"/>
                <a:cs typeface="+mn-cs"/>
              </a:rPr>
              <a:t>This contains all the information about how to handle and route the call</a:t>
            </a:r>
          </a:p>
          <a:p>
            <a:pPr lvl="1">
              <a:defRPr/>
            </a:pPr>
            <a:r>
              <a:rPr lang="en-US" dirty="0" smtClean="0">
                <a:ea typeface="+mn-ea"/>
                <a:cs typeface="+mn-cs"/>
              </a:rPr>
              <a:t>For example</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7237D7DD-26C9-4252-A8F8-819953140C74}"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Configuration Files</a:t>
            </a:r>
          </a:p>
        </p:txBody>
      </p:sp>
      <p:sp>
        <p:nvSpPr>
          <p:cNvPr id="93187" name="Content Placeholder 2"/>
          <p:cNvSpPr>
            <a:spLocks noGrp="1"/>
          </p:cNvSpPr>
          <p:nvPr>
            <p:ph idx="1"/>
          </p:nvPr>
        </p:nvSpPr>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E0BE1B7-3679-48DB-9505-023AF8A3C32A}" type="slidenum">
              <a:rPr lang="en-US" smtClean="0"/>
              <a:pPr>
                <a:defRPr/>
              </a:pPr>
              <a:t>88</a:t>
            </a:fld>
            <a:endParaRPr lang="en-US" dirty="0"/>
          </a:p>
        </p:txBody>
      </p:sp>
      <p:pic>
        <p:nvPicPr>
          <p:cNvPr id="93190" name="Picture 2"/>
          <p:cNvPicPr>
            <a:picLocks noChangeAspect="1" noChangeArrowheads="1"/>
          </p:cNvPicPr>
          <p:nvPr/>
        </p:nvPicPr>
        <p:blipFill>
          <a:blip r:embed="rId2">
            <a:extLst>
              <a:ext uri="{28A0092B-C50C-407E-A947-70E740481C1C}">
                <a14:useLocalDpi xmlns:a14="http://schemas.microsoft.com/office/drawing/2010/main" val="0"/>
              </a:ext>
            </a:extLst>
          </a:blip>
          <a:srcRect l="22343" t="45926" r="20625" b="7680"/>
          <a:stretch>
            <a:fillRect/>
          </a:stretch>
        </p:blipFill>
        <p:spPr bwMode="auto">
          <a:xfrm>
            <a:off x="457200" y="1600200"/>
            <a:ext cx="826928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smtClean="0"/>
              <a:t>Configuration Files</a:t>
            </a:r>
          </a:p>
        </p:txBody>
      </p:sp>
      <p:sp>
        <p:nvSpPr>
          <p:cNvPr id="94211" name="Content Placeholder 2"/>
          <p:cNvSpPr>
            <a:spLocks noGrp="1"/>
          </p:cNvSpPr>
          <p:nvPr>
            <p:ph idx="1"/>
          </p:nvPr>
        </p:nvSpPr>
        <p:spPr/>
        <p:txBody>
          <a:bodyPr/>
          <a:lstStyle/>
          <a:p>
            <a:r>
              <a:rPr lang="en-US" smtClean="0"/>
              <a:t>Let’s create these beginning with the channel we will be using, SIP</a:t>
            </a:r>
          </a:p>
          <a:p>
            <a:r>
              <a:rPr lang="en-US" smtClean="0"/>
              <a:t>SIP is very commonly used as all it requires in terms of hardware nothing more than a NIC in a computer connected to the Internet</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63A731E7-832A-4F84-9EA9-B295F8E8EFD9}"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Versions of Asterisk</a:t>
            </a:r>
          </a:p>
        </p:txBody>
      </p:sp>
      <p:sp>
        <p:nvSpPr>
          <p:cNvPr id="12291" name="Content Placeholder 2"/>
          <p:cNvSpPr>
            <a:spLocks noGrp="1"/>
          </p:cNvSpPr>
          <p:nvPr>
            <p:ph idx="1"/>
          </p:nvPr>
        </p:nvSpPr>
        <p:spPr/>
        <p:txBody>
          <a:bodyPr/>
          <a:lstStyle/>
          <a:p>
            <a:r>
              <a:rPr lang="en-US" smtClean="0"/>
              <a:t>Early versions in the 0.x range appeared as early as December 1999</a:t>
            </a:r>
          </a:p>
          <a:p>
            <a:r>
              <a:rPr lang="en-US" smtClean="0"/>
              <a:t>Version 1.0.0 was released at the first AstriCon in September 2004</a:t>
            </a:r>
          </a:p>
          <a:p>
            <a:r>
              <a:rPr lang="en-US" smtClean="0"/>
              <a:t>The major releases have been the even numbers such as 1.2, 1.4, 1.6, and 1.8</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21B4719-0E85-4D9E-B043-50D8C2E8D89C}"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smtClean="0"/>
              <a:t>SIP</a:t>
            </a:r>
          </a:p>
        </p:txBody>
      </p:sp>
      <p:sp>
        <p:nvSpPr>
          <p:cNvPr id="3" name="Content Placeholder 2"/>
          <p:cNvSpPr>
            <a:spLocks noGrp="1"/>
          </p:cNvSpPr>
          <p:nvPr>
            <p:ph idx="1"/>
          </p:nvPr>
        </p:nvSpPr>
        <p:spPr/>
        <p:txBody>
          <a:bodyPr/>
          <a:lstStyle/>
          <a:p>
            <a:pPr>
              <a:defRPr/>
            </a:pPr>
            <a:r>
              <a:rPr lang="en-US" dirty="0" smtClean="0"/>
              <a:t>As the Meggelen, Madsen, and Smith book explains</a:t>
            </a:r>
          </a:p>
          <a:p>
            <a:pPr lvl="1">
              <a:defRPr/>
            </a:pPr>
            <a:r>
              <a:rPr lang="en-US" dirty="0" smtClean="0">
                <a:ea typeface="+mn-ea"/>
                <a:cs typeface="+mn-cs"/>
              </a:rPr>
              <a:t>SIP - Session Initiation Protocol is used in VOIP phones, whether hardphones, or softphones, to take care of the setup and teardown of calls, along with any changes during a call such as call transfers</a:t>
            </a:r>
          </a:p>
          <a:p>
            <a:pPr lvl="1">
              <a:defRPr/>
            </a:pPr>
            <a:r>
              <a:rPr lang="en-US" dirty="0" smtClean="0">
                <a:ea typeface="+mn-ea"/>
                <a:cs typeface="+mn-cs"/>
              </a:rPr>
              <a:t>The purpose of SIP is to help two endpoints talk to each other</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63836E4-E254-4329-902B-2E0C4F142D2A}" type="slidenum">
              <a:rPr lang="en-US" smtClean="0"/>
              <a:pPr>
                <a:defRPr/>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SIP</a:t>
            </a:r>
          </a:p>
        </p:txBody>
      </p:sp>
      <p:sp>
        <p:nvSpPr>
          <p:cNvPr id="3" name="Content Placeholder 2"/>
          <p:cNvSpPr>
            <a:spLocks noGrp="1"/>
          </p:cNvSpPr>
          <p:nvPr>
            <p:ph idx="1"/>
          </p:nvPr>
        </p:nvSpPr>
        <p:spPr/>
        <p:txBody>
          <a:bodyPr/>
          <a:lstStyle/>
          <a:p>
            <a:pPr lvl="1">
              <a:defRPr/>
            </a:pPr>
            <a:r>
              <a:rPr lang="en-US" dirty="0" smtClean="0">
                <a:ea typeface="+mn-ea"/>
                <a:cs typeface="+mn-cs"/>
              </a:rPr>
              <a:t>The SIP protocol is simply a signaling protocol, which means that its purpose is only to get the two endpoints talking to each other, and not to deal with the media of the call</a:t>
            </a:r>
          </a:p>
          <a:p>
            <a:pPr lvl="1">
              <a:defRPr/>
            </a:pPr>
            <a:r>
              <a:rPr lang="en-US" dirty="0" smtClean="0">
                <a:ea typeface="+mn-ea"/>
                <a:cs typeface="+mn-cs"/>
              </a:rPr>
              <a:t>In other words the voice being transported</a:t>
            </a:r>
          </a:p>
          <a:p>
            <a:pPr lvl="1">
              <a:defRPr/>
            </a:pPr>
            <a:r>
              <a:rPr lang="en-US" dirty="0" smtClean="0">
                <a:ea typeface="+mn-ea"/>
                <a:cs typeface="+mn-cs"/>
              </a:rPr>
              <a:t>The voice is carried using another protocol called the RTP – Real Time Transport Protocol as defined in RFC 3550</a:t>
            </a:r>
          </a:p>
          <a:p>
            <a:pPr lvl="1">
              <a:defRPr/>
            </a:pPr>
            <a:r>
              <a:rPr lang="en-US" dirty="0" smtClean="0">
                <a:ea typeface="+mn-ea"/>
                <a:cs typeface="+mn-cs"/>
              </a:rPr>
              <a:t>It is used to carry the traffic from one point to the other</a:t>
            </a:r>
            <a:endParaRPr lang="en-US" dirty="0"/>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1554A772-860B-4359-A443-031B5A71B1B7}"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SIP</a:t>
            </a:r>
          </a:p>
        </p:txBody>
      </p:sp>
      <p:sp>
        <p:nvSpPr>
          <p:cNvPr id="3" name="Content Placeholder 2"/>
          <p:cNvSpPr>
            <a:spLocks noGrp="1"/>
          </p:cNvSpPr>
          <p:nvPr>
            <p:ph idx="1"/>
          </p:nvPr>
        </p:nvSpPr>
        <p:spPr/>
        <p:txBody>
          <a:bodyPr/>
          <a:lstStyle/>
          <a:p>
            <a:pPr>
              <a:defRPr/>
            </a:pPr>
            <a:r>
              <a:rPr lang="en-US" dirty="0" smtClean="0"/>
              <a:t>SIP defines the endpoints as user agents</a:t>
            </a:r>
          </a:p>
          <a:p>
            <a:pPr>
              <a:defRPr/>
            </a:pPr>
            <a:r>
              <a:rPr lang="en-US" dirty="0" smtClean="0"/>
              <a:t>There are two types of these</a:t>
            </a:r>
          </a:p>
          <a:p>
            <a:pPr lvl="1">
              <a:defRPr/>
            </a:pPr>
            <a:r>
              <a:rPr lang="en-US" dirty="0" smtClean="0">
                <a:ea typeface="+mn-ea"/>
                <a:cs typeface="+mn-cs"/>
              </a:rPr>
              <a:t>Client</a:t>
            </a:r>
          </a:p>
          <a:p>
            <a:pPr lvl="2">
              <a:defRPr/>
            </a:pPr>
            <a:r>
              <a:rPr lang="en-US" dirty="0" smtClean="0">
                <a:ea typeface="+mn-ea"/>
                <a:cs typeface="+mn-cs"/>
              </a:rPr>
              <a:t>The client is the endpoint that generates the request</a:t>
            </a:r>
          </a:p>
          <a:p>
            <a:pPr lvl="1">
              <a:defRPr/>
            </a:pPr>
            <a:r>
              <a:rPr lang="en-US" dirty="0" smtClean="0">
                <a:ea typeface="+mn-ea"/>
                <a:cs typeface="+mn-cs"/>
              </a:rPr>
              <a:t>Server</a:t>
            </a:r>
          </a:p>
          <a:p>
            <a:pPr lvl="2">
              <a:defRPr/>
            </a:pPr>
            <a:r>
              <a:rPr lang="en-US" dirty="0" smtClean="0">
                <a:ea typeface="+mn-ea"/>
                <a:cs typeface="+mn-cs"/>
              </a:rPr>
              <a:t>The server processes the request and generates a response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CD0D481A-6ED2-4AE0-9035-5C2CF273B50E}" type="slidenum">
              <a:rPr lang="en-US" smtClean="0"/>
              <a:pPr>
                <a:defRPr/>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SIP Process</a:t>
            </a:r>
          </a:p>
        </p:txBody>
      </p:sp>
      <p:sp>
        <p:nvSpPr>
          <p:cNvPr id="98307" name="Content Placeholder 2"/>
          <p:cNvSpPr>
            <a:spLocks noGrp="1"/>
          </p:cNvSpPr>
          <p:nvPr>
            <p:ph idx="1"/>
          </p:nvPr>
        </p:nvSpPr>
        <p:spPr/>
        <p:txBody>
          <a:bodyPr/>
          <a:lstStyle/>
          <a:p>
            <a:r>
              <a:rPr lang="en-US" smtClean="0"/>
              <a:t>When an endpoint wants to place a call to another endpoint, such as softphone to softphone, a request is created that is sent to a SIP proxy server</a:t>
            </a:r>
          </a:p>
          <a:p>
            <a:r>
              <a:rPr lang="en-US" smtClean="0"/>
              <a:t>The SIP proxy server will take the request, determine where the request is destined for, and forward it on</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6796C1D-60B8-460E-8E03-EA9E07BF4B35}"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SIP Process</a:t>
            </a:r>
          </a:p>
        </p:txBody>
      </p:sp>
      <p:sp>
        <p:nvSpPr>
          <p:cNvPr id="99331" name="Content Placeholder 2"/>
          <p:cNvSpPr>
            <a:spLocks noGrp="1"/>
          </p:cNvSpPr>
          <p:nvPr>
            <p:ph idx="1"/>
          </p:nvPr>
        </p:nvSpPr>
        <p:spPr/>
        <p:txBody>
          <a:bodyPr/>
          <a:lstStyle/>
          <a:p>
            <a:r>
              <a:rPr lang="en-US" smtClean="0"/>
              <a:t>Once the two user agents have negotiated a successful call setup SIP gets out of the way</a:t>
            </a:r>
          </a:p>
          <a:p>
            <a:r>
              <a:rPr lang="en-US" smtClean="0"/>
              <a:t>The call is then transported via the RTP protocol and sent directly between the two user agents</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5D546FDD-E0B6-4489-BC28-6219236CA966}" type="slidenum">
              <a:rPr lang="en-US" smtClean="0"/>
              <a:pPr>
                <a:defRPr/>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SIP Configuration File</a:t>
            </a:r>
          </a:p>
        </p:txBody>
      </p:sp>
      <p:sp>
        <p:nvSpPr>
          <p:cNvPr id="100355" name="Content Placeholder 2"/>
          <p:cNvSpPr>
            <a:spLocks noGrp="1"/>
          </p:cNvSpPr>
          <p:nvPr>
            <p:ph idx="1"/>
          </p:nvPr>
        </p:nvSpPr>
        <p:spPr/>
        <p:txBody>
          <a:bodyPr/>
          <a:lstStyle/>
          <a:p>
            <a:r>
              <a:rPr lang="en-US" smtClean="0"/>
              <a:t>To tell Asterisk how to connect to the SIP channel the sip.conf file is used</a:t>
            </a:r>
          </a:p>
          <a:p>
            <a:r>
              <a:rPr lang="en-US" smtClean="0"/>
              <a:t>This file tells Asterisk what phones it should talk to</a:t>
            </a:r>
          </a:p>
          <a:p>
            <a:r>
              <a:rPr lang="en-US" smtClean="0"/>
              <a:t>Let’s look at a sip.conf in its most basic form</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D167AEE-02AF-4ED9-8AF0-9CF9AB3C9DEC}" type="slidenum">
              <a:rPr lang="en-US" smtClean="0"/>
              <a:pPr>
                <a:defRPr/>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SIP Configuration File</a:t>
            </a:r>
          </a:p>
        </p:txBody>
      </p:sp>
      <p:sp>
        <p:nvSpPr>
          <p:cNvPr id="101379" name="Content Placeholder 2"/>
          <p:cNvSpPr>
            <a:spLocks noGrp="1"/>
          </p:cNvSpPr>
          <p:nvPr>
            <p:ph idx="1"/>
          </p:nvPr>
        </p:nvSpPr>
        <p:spPr/>
        <p:txBody>
          <a:bodyPr/>
          <a:lstStyle/>
          <a:p>
            <a:pPr lvl="1"/>
            <a:r>
              <a:rPr lang="en-US" smtClean="0"/>
              <a:t>[general]</a:t>
            </a:r>
          </a:p>
          <a:p>
            <a:pPr lvl="1"/>
            <a:endParaRPr lang="en-US" smtClean="0"/>
          </a:p>
          <a:p>
            <a:pPr lvl="1"/>
            <a:r>
              <a:rPr lang="en-US" smtClean="0"/>
              <a:t>[1000]</a:t>
            </a:r>
          </a:p>
          <a:p>
            <a:pPr lvl="1"/>
            <a:r>
              <a:rPr lang="en-US" smtClean="0"/>
              <a:t>type=friend</a:t>
            </a:r>
          </a:p>
          <a:p>
            <a:pPr lvl="1"/>
            <a:r>
              <a:rPr lang="en-US" smtClean="0"/>
              <a:t>context=phones</a:t>
            </a:r>
          </a:p>
          <a:p>
            <a:pPr lvl="1"/>
            <a:r>
              <a:rPr lang="en-US" smtClean="0"/>
              <a:t>host=dynamic</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92D6C00-2B93-4011-86FC-5C70966E2A1D}" type="slidenum">
              <a:rPr lang="en-US" smtClean="0"/>
              <a:pPr>
                <a:defRPr/>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smtClean="0"/>
              <a:t>SIP Configuration File</a:t>
            </a:r>
          </a:p>
        </p:txBody>
      </p:sp>
      <p:sp>
        <p:nvSpPr>
          <p:cNvPr id="102403" name="Content Placeholder 2"/>
          <p:cNvSpPr>
            <a:spLocks noGrp="1"/>
          </p:cNvSpPr>
          <p:nvPr>
            <p:ph idx="1"/>
          </p:nvPr>
        </p:nvSpPr>
        <p:spPr/>
        <p:txBody>
          <a:bodyPr/>
          <a:lstStyle/>
          <a:p>
            <a:r>
              <a:rPr lang="en-US" smtClean="0"/>
              <a:t>This all means</a:t>
            </a:r>
          </a:p>
          <a:p>
            <a:pPr lvl="1"/>
            <a:r>
              <a:rPr lang="en-US" smtClean="0"/>
              <a:t>[1000]</a:t>
            </a:r>
          </a:p>
          <a:p>
            <a:pPr lvl="2"/>
            <a:r>
              <a:rPr lang="en-US" smtClean="0"/>
              <a:t>An identifier for a device</a:t>
            </a:r>
          </a:p>
          <a:p>
            <a:pPr lvl="2"/>
            <a:r>
              <a:rPr lang="en-US" smtClean="0"/>
              <a:t>This can be anything</a:t>
            </a:r>
          </a:p>
          <a:p>
            <a:pPr lvl="2"/>
            <a:r>
              <a:rPr lang="en-US" smtClean="0"/>
              <a:t>In this case it is going to be the extension number, but it does not have to be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2C2F9DD7-7722-4156-B975-4020C6FDE2CC}" type="slidenum">
              <a:rPr lang="en-US" smtClean="0"/>
              <a:pPr>
                <a:defRPr/>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SIP Configuration File</a:t>
            </a:r>
          </a:p>
        </p:txBody>
      </p:sp>
      <p:sp>
        <p:nvSpPr>
          <p:cNvPr id="103427" name="Content Placeholder 2"/>
          <p:cNvSpPr>
            <a:spLocks noGrp="1"/>
          </p:cNvSpPr>
          <p:nvPr>
            <p:ph idx="1"/>
          </p:nvPr>
        </p:nvSpPr>
        <p:spPr/>
        <p:txBody>
          <a:bodyPr/>
          <a:lstStyle/>
          <a:p>
            <a:pPr lvl="1"/>
            <a:r>
              <a:rPr lang="en-US" smtClean="0"/>
              <a:t>type=friend</a:t>
            </a:r>
          </a:p>
          <a:p>
            <a:pPr lvl="2"/>
            <a:r>
              <a:rPr lang="en-US" smtClean="0"/>
              <a:t>This could be user, peer, or friend</a:t>
            </a:r>
          </a:p>
          <a:p>
            <a:pPr lvl="2"/>
            <a:r>
              <a:rPr lang="en-US" smtClean="0"/>
              <a:t>Friend allows this device to place and receive calls</a:t>
            </a:r>
          </a:p>
          <a:p>
            <a:pPr lvl="2"/>
            <a:r>
              <a:rPr lang="en-US" smtClean="0"/>
              <a:t>Friend provides both user and peer functions</a:t>
            </a:r>
          </a:p>
          <a:p>
            <a:pPr lvl="2"/>
            <a:r>
              <a:rPr lang="en-US" smtClean="0"/>
              <a:t>In general use it for all devices</a:t>
            </a:r>
          </a:p>
          <a:p>
            <a:pPr lvl="1"/>
            <a:r>
              <a:rPr lang="en-US" smtClean="0"/>
              <a:t>context=default</a:t>
            </a:r>
          </a:p>
          <a:p>
            <a:pPr lvl="2"/>
            <a:r>
              <a:rPr lang="en-US" smtClean="0"/>
              <a:t>This is where in the dialplan – the extensions.conf – will look to see what to do with this device</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31CC8496-585E-4697-AC45-54F0368FCFDF}" type="slidenum">
              <a:rPr lang="en-US" smtClean="0"/>
              <a:pPr>
                <a:defRPr/>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SIP Configuration File</a:t>
            </a:r>
          </a:p>
        </p:txBody>
      </p:sp>
      <p:sp>
        <p:nvSpPr>
          <p:cNvPr id="104451" name="Content Placeholder 2"/>
          <p:cNvSpPr>
            <a:spLocks noGrp="1"/>
          </p:cNvSpPr>
          <p:nvPr>
            <p:ph idx="1"/>
          </p:nvPr>
        </p:nvSpPr>
        <p:spPr/>
        <p:txBody>
          <a:bodyPr/>
          <a:lstStyle/>
          <a:p>
            <a:pPr lvl="1"/>
            <a:r>
              <a:rPr lang="en-US" smtClean="0"/>
              <a:t>host=dynamic</a:t>
            </a:r>
          </a:p>
          <a:p>
            <a:pPr lvl="2"/>
            <a:r>
              <a:rPr lang="en-US" smtClean="0"/>
              <a:t>When set to dynamic and the client is configured to register with Asterisk it will receive a register packet from the telephone telling Asterisk which IP address the SIP device is using</a:t>
            </a:r>
          </a:p>
        </p:txBody>
      </p:sp>
      <p:sp>
        <p:nvSpPr>
          <p:cNvPr id="4" name="Footer Placeholder 3"/>
          <p:cNvSpPr>
            <a:spLocks noGrp="1"/>
          </p:cNvSpPr>
          <p:nvPr>
            <p:ph type="ftr" sz="quarter" idx="11"/>
          </p:nvPr>
        </p:nvSpPr>
        <p:spPr/>
        <p:txBody>
          <a:bodyPr/>
          <a:lstStyle/>
          <a:p>
            <a:pPr>
              <a:defRPr/>
            </a:pPr>
            <a:r>
              <a:rPr lang="en-US" smtClean="0"/>
              <a:t>Copyright 2012-2014 Kenneth M. Chipps Ph.D. www.chipps.com</a:t>
            </a:r>
            <a:endParaRPr lang="en-US"/>
          </a:p>
        </p:txBody>
      </p:sp>
      <p:sp>
        <p:nvSpPr>
          <p:cNvPr id="5" name="Slide Number Placeholder 4"/>
          <p:cNvSpPr>
            <a:spLocks noGrp="1"/>
          </p:cNvSpPr>
          <p:nvPr>
            <p:ph type="sldNum" sz="quarter" idx="12"/>
          </p:nvPr>
        </p:nvSpPr>
        <p:spPr/>
        <p:txBody>
          <a:bodyPr/>
          <a:lstStyle/>
          <a:p>
            <a:pPr>
              <a:defRPr/>
            </a:pPr>
            <a:fld id="{D9BC72A0-EDF5-4959-92E9-D62AB0E219EC}" type="slidenum">
              <a:rPr lang="en-US" smtClean="0"/>
              <a:pPr>
                <a:defRPr/>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ipps">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Chipps</Template>
  <TotalTime>3077</TotalTime>
  <Words>5975</Words>
  <Application>Microsoft Office PowerPoint</Application>
  <PresentationFormat>On-screen Show (4:3)</PresentationFormat>
  <Paragraphs>795</Paragraphs>
  <Slides>133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133</vt:i4>
      </vt:variant>
    </vt:vector>
  </HeadingPairs>
  <TitlesOfParts>
    <vt:vector size="137" baseType="lpstr">
      <vt:lpstr>Arial</vt:lpstr>
      <vt:lpstr>Calibri</vt:lpstr>
      <vt:lpstr>Verdana</vt:lpstr>
      <vt:lpstr>Chipps</vt:lpstr>
      <vt:lpstr>NETW-250 Asterisk Last Update 2014.01.23 1.1.0</vt:lpstr>
      <vt:lpstr>What is Asterisk</vt:lpstr>
      <vt:lpstr>What is Asterisk</vt:lpstr>
      <vt:lpstr>What is Asterisk</vt:lpstr>
      <vt:lpstr>What Does Asterisk Require</vt:lpstr>
      <vt:lpstr>What Does Asterisk Require</vt:lpstr>
      <vt:lpstr>What Does Asterisk Require</vt:lpstr>
      <vt:lpstr>Versions of Asterisk</vt:lpstr>
      <vt:lpstr>Versions of Asterisk</vt:lpstr>
      <vt:lpstr>Versions of Asterisk</vt:lpstr>
      <vt:lpstr>Versions of Asterisk</vt:lpstr>
      <vt:lpstr>Directories Used By Asterisk</vt:lpstr>
      <vt:lpstr>Directories Used By Asterisk</vt:lpstr>
      <vt:lpstr>Directories Used By Asterisk</vt:lpstr>
      <vt:lpstr>Directories Used By Asterisk</vt:lpstr>
      <vt:lpstr>Directories Used By Asterisk</vt:lpstr>
      <vt:lpstr>Directories Used By Asterisk</vt:lpstr>
      <vt:lpstr>Concepts of Communication</vt:lpstr>
      <vt:lpstr>Channels</vt:lpstr>
      <vt:lpstr>Channels</vt:lpstr>
      <vt:lpstr>FXO and FXS</vt:lpstr>
      <vt:lpstr>FXO and FXS</vt:lpstr>
      <vt:lpstr>FXO and FXS</vt:lpstr>
      <vt:lpstr>FXO and FXS</vt:lpstr>
      <vt:lpstr>FXO and FXS</vt:lpstr>
      <vt:lpstr>FXO and FXS</vt:lpstr>
      <vt:lpstr>FXO and FXS</vt:lpstr>
      <vt:lpstr>Channel Bank</vt:lpstr>
      <vt:lpstr>Channel Bank</vt:lpstr>
      <vt:lpstr>FXO and FXS</vt:lpstr>
      <vt:lpstr>FXO and FXS</vt:lpstr>
      <vt:lpstr>FXO and FXS</vt:lpstr>
      <vt:lpstr>FXO and FXS</vt:lpstr>
      <vt:lpstr>FXO and FXS</vt:lpstr>
      <vt:lpstr>FXO and FXS</vt:lpstr>
      <vt:lpstr>FXO and FXS</vt:lpstr>
      <vt:lpstr>Gateway</vt:lpstr>
      <vt:lpstr>Gateway</vt:lpstr>
      <vt:lpstr>Gateway</vt:lpstr>
      <vt:lpstr>Gateway</vt:lpstr>
      <vt:lpstr>Gateway</vt:lpstr>
      <vt:lpstr>Gateway</vt:lpstr>
      <vt:lpstr>Hardware</vt:lpstr>
      <vt:lpstr>Hardware</vt:lpstr>
      <vt:lpstr>Hardware</vt:lpstr>
      <vt:lpstr>Hardware</vt:lpstr>
      <vt:lpstr>Hardware</vt:lpstr>
      <vt:lpstr>Hardware</vt:lpstr>
      <vt:lpstr>Hardware</vt:lpstr>
      <vt:lpstr>Hardware</vt:lpstr>
      <vt:lpstr>Shielded Twisted Pair Cable</vt:lpstr>
      <vt:lpstr>Connection Types</vt:lpstr>
      <vt:lpstr>Connection Types</vt:lpstr>
      <vt:lpstr>Connection Types</vt:lpstr>
      <vt:lpstr>Connecting to an ITSP</vt:lpstr>
      <vt:lpstr>Connecting to an ITSP</vt:lpstr>
      <vt:lpstr>What is SIP Trunking</vt:lpstr>
      <vt:lpstr>What is SIP Trunking</vt:lpstr>
      <vt:lpstr>What is a SIP Trunk</vt:lpstr>
      <vt:lpstr>Equipment</vt:lpstr>
      <vt:lpstr>Equipment</vt:lpstr>
      <vt:lpstr>Connecting to an ITSP</vt:lpstr>
      <vt:lpstr>Connecting to an ITSP</vt:lpstr>
      <vt:lpstr>IAX</vt:lpstr>
      <vt:lpstr>IAX</vt:lpstr>
      <vt:lpstr>Telephones</vt:lpstr>
      <vt:lpstr>Hardphone</vt:lpstr>
      <vt:lpstr>Hardphone</vt:lpstr>
      <vt:lpstr>Hardphone</vt:lpstr>
      <vt:lpstr>Hardphone</vt:lpstr>
      <vt:lpstr>Hardphone</vt:lpstr>
      <vt:lpstr>Softphone</vt:lpstr>
      <vt:lpstr>Softphone</vt:lpstr>
      <vt:lpstr>Softphone</vt:lpstr>
      <vt:lpstr>Softphone</vt:lpstr>
      <vt:lpstr>Softphone</vt:lpstr>
      <vt:lpstr>ATA</vt:lpstr>
      <vt:lpstr>ATA</vt:lpstr>
      <vt:lpstr>ATA</vt:lpstr>
      <vt:lpstr>ATA</vt:lpstr>
      <vt:lpstr>Main Configuration Files</vt:lpstr>
      <vt:lpstr>The Channel</vt:lpstr>
      <vt:lpstr>Channel Configuration File</vt:lpstr>
      <vt:lpstr>Dialplan</vt:lpstr>
      <vt:lpstr>Configuration Files</vt:lpstr>
      <vt:lpstr>Configuration Files</vt:lpstr>
      <vt:lpstr>Configuration Files</vt:lpstr>
      <vt:lpstr>Configuration Files</vt:lpstr>
      <vt:lpstr>Configuration Files</vt:lpstr>
      <vt:lpstr>SIP</vt:lpstr>
      <vt:lpstr>SIP</vt:lpstr>
      <vt:lpstr>SIP</vt:lpstr>
      <vt:lpstr>SIP Process</vt:lpstr>
      <vt:lpstr>SIP Process</vt:lpstr>
      <vt:lpstr>SIP Configuration File</vt:lpstr>
      <vt:lpstr>SIP Configuration File</vt:lpstr>
      <vt:lpstr>SIP Configuration File</vt:lpstr>
      <vt:lpstr>SIP Configuration File</vt:lpstr>
      <vt:lpstr>SIP Configuration File</vt:lpstr>
      <vt:lpstr>SIP Configuration File</vt:lpstr>
      <vt:lpstr>SIP Connection</vt:lpstr>
      <vt:lpstr>Asterisk Configuration Files</vt:lpstr>
      <vt:lpstr>Extensions.conf</vt:lpstr>
      <vt:lpstr>The Dialplan</vt:lpstr>
      <vt:lpstr>Contexts</vt:lpstr>
      <vt:lpstr>Contexts</vt:lpstr>
      <vt:lpstr>Contexts</vt:lpstr>
      <vt:lpstr>Extensions</vt:lpstr>
      <vt:lpstr>Extensions</vt:lpstr>
      <vt:lpstr>Extensions</vt:lpstr>
      <vt:lpstr>Priorities</vt:lpstr>
      <vt:lpstr>Priorities</vt:lpstr>
      <vt:lpstr>Priorities</vt:lpstr>
      <vt:lpstr>Applications</vt:lpstr>
      <vt:lpstr>Applications</vt:lpstr>
      <vt:lpstr>Extensions.conf</vt:lpstr>
      <vt:lpstr>Extensions.conf</vt:lpstr>
      <vt:lpstr>Extensions.conf</vt:lpstr>
      <vt:lpstr>Dial Application</vt:lpstr>
      <vt:lpstr>Dial Application</vt:lpstr>
      <vt:lpstr>Dial Application</vt:lpstr>
      <vt:lpstr>Dial Application</vt:lpstr>
      <vt:lpstr>Contexts</vt:lpstr>
      <vt:lpstr>Outbound Dialing</vt:lpstr>
      <vt:lpstr>Outbound Dialing</vt:lpstr>
      <vt:lpstr>Other Common Commands</vt:lpstr>
      <vt:lpstr>Starting Asterisk</vt:lpstr>
      <vt:lpstr>Starting Asterisk</vt:lpstr>
      <vt:lpstr>Starting Asterisk</vt:lpstr>
      <vt:lpstr>Checking on Asterisk</vt:lpstr>
      <vt:lpstr>Phone Registration</vt:lpstr>
      <vt:lpstr>To Stop the Linux Firewall</vt:lpstr>
      <vt:lpstr>To Stop Asterisk</vt:lpstr>
    </vt:vector>
  </TitlesOfParts>
  <Company>Devry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VOIP Concept</dc:title>
  <dc:creator>Kenneth M. Chipps Ph.D.</dc:creator>
  <cp:lastModifiedBy>Microsoft account</cp:lastModifiedBy>
  <cp:revision>156</cp:revision>
  <cp:lastPrinted>1601-01-01T00:00:00Z</cp:lastPrinted>
  <dcterms:created xsi:type="dcterms:W3CDTF">2007-07-20T20:58:10Z</dcterms:created>
  <dcterms:modified xsi:type="dcterms:W3CDTF">2014-01-23T20:46:55Z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