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8"/>
  </p:notesMasterIdLst>
  <p:sldIdLst>
    <p:sldId id="278" r:id="rId2"/>
    <p:sldId id="258" r:id="rId3"/>
    <p:sldId id="259" r:id="rId4"/>
    <p:sldId id="260" r:id="rId5"/>
    <p:sldId id="261" r:id="rId6"/>
    <p:sldId id="300" r:id="rId7"/>
    <p:sldId id="262" r:id="rId8"/>
    <p:sldId id="280" r:id="rId9"/>
    <p:sldId id="281" r:id="rId10"/>
    <p:sldId id="279" r:id="rId11"/>
    <p:sldId id="282" r:id="rId12"/>
    <p:sldId id="264" r:id="rId13"/>
    <p:sldId id="283" r:id="rId14"/>
    <p:sldId id="265" r:id="rId15"/>
    <p:sldId id="285" r:id="rId16"/>
    <p:sldId id="266" r:id="rId17"/>
    <p:sldId id="267" r:id="rId18"/>
    <p:sldId id="287" r:id="rId19"/>
    <p:sldId id="286" r:id="rId20"/>
    <p:sldId id="269" r:id="rId21"/>
    <p:sldId id="270" r:id="rId22"/>
    <p:sldId id="271" r:id="rId23"/>
    <p:sldId id="288" r:id="rId24"/>
    <p:sldId id="289" r:id="rId25"/>
    <p:sldId id="290" r:id="rId26"/>
    <p:sldId id="291" r:id="rId27"/>
    <p:sldId id="292" r:id="rId28"/>
    <p:sldId id="293" r:id="rId29"/>
    <p:sldId id="301" r:id="rId30"/>
    <p:sldId id="294" r:id="rId31"/>
    <p:sldId id="275" r:id="rId32"/>
    <p:sldId id="295" r:id="rId33"/>
    <p:sldId id="296" r:id="rId34"/>
    <p:sldId id="298" r:id="rId35"/>
    <p:sldId id="302" r:id="rId36"/>
    <p:sldId id="299"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41" autoAdjust="0"/>
  </p:normalViewPr>
  <p:slideViewPr>
    <p:cSldViewPr>
      <p:cViewPr varScale="1">
        <p:scale>
          <a:sx n="52" d="100"/>
          <a:sy n="52"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8812075-F37B-4048-9DB9-4FB51AC420A9}" type="datetimeFigureOut">
              <a:rPr lang="en-US"/>
              <a:pPr>
                <a:defRPr/>
              </a:pPr>
              <a:t>11/15/2012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1FB3B2D-3366-4FDB-8AE8-9383A2E0C984}" type="slidenum">
              <a:rPr lang="en-US"/>
              <a:pPr>
                <a:defRPr/>
              </a:pPr>
              <a:t>‹#›</a:t>
            </a:fld>
            <a:endParaRPr lang="en-US" dirty="0"/>
          </a:p>
        </p:txBody>
      </p:sp>
    </p:spTree>
    <p:extLst>
      <p:ext uri="{BB962C8B-B14F-4D97-AF65-F5344CB8AC3E}">
        <p14:creationId xmlns:p14="http://schemas.microsoft.com/office/powerpoint/2010/main" val="32907895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2098"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1320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2590800" y="6245225"/>
            <a:ext cx="3962400" cy="476250"/>
          </a:xfrm>
        </p:spPr>
        <p:txBody>
          <a:bodyPr/>
          <a:lstStyle>
            <a:lvl1pPr>
              <a:defRPr sz="1400"/>
            </a:lvl1pPr>
          </a:lstStyle>
          <a:p>
            <a:pPr>
              <a:defRPr/>
            </a:pPr>
            <a:r>
              <a:rPr lang="en-US"/>
              <a:t>Copyright 2012 Kenneth M. Chipps Ph.D. www.chipps.com</a:t>
            </a: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246FD53B-2D97-4BD4-AD12-45D6FF249349}" type="slidenum">
              <a:rPr lang="en-US"/>
              <a:pPr>
                <a:defRPr/>
              </a:pPr>
              <a:t>‹#›</a:t>
            </a:fld>
            <a:endParaRPr lang="en-US" dirty="0"/>
          </a:p>
        </p:txBody>
      </p:sp>
    </p:spTree>
    <p:extLst>
      <p:ext uri="{BB962C8B-B14F-4D97-AF65-F5344CB8AC3E}">
        <p14:creationId xmlns:p14="http://schemas.microsoft.com/office/powerpoint/2010/main" val="3793144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E0EB17C1-8391-4DFF-85CF-92FCFB329B67}" type="slidenum">
              <a:rPr lang="en-US"/>
              <a:pPr>
                <a:defRPr/>
              </a:pPr>
              <a:t>‹#›</a:t>
            </a:fld>
            <a:endParaRPr lang="en-US" dirty="0"/>
          </a:p>
        </p:txBody>
      </p:sp>
    </p:spTree>
    <p:extLst>
      <p:ext uri="{BB962C8B-B14F-4D97-AF65-F5344CB8AC3E}">
        <p14:creationId xmlns:p14="http://schemas.microsoft.com/office/powerpoint/2010/main" val="924524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73A7B3A9-1BAC-40E8-B946-664820D97C7F}" type="slidenum">
              <a:rPr lang="en-US"/>
              <a:pPr>
                <a:defRPr/>
              </a:pPr>
              <a:t>‹#›</a:t>
            </a:fld>
            <a:endParaRPr lang="en-US" dirty="0"/>
          </a:p>
        </p:txBody>
      </p:sp>
    </p:spTree>
    <p:extLst>
      <p:ext uri="{BB962C8B-B14F-4D97-AF65-F5344CB8AC3E}">
        <p14:creationId xmlns:p14="http://schemas.microsoft.com/office/powerpoint/2010/main" val="4231816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46503AC6-7B4C-4C6F-9CB8-47E3EDD854FC}" type="slidenum">
              <a:rPr lang="en-US"/>
              <a:pPr>
                <a:defRPr/>
              </a:pPr>
              <a:t>‹#›</a:t>
            </a:fld>
            <a:endParaRPr lang="en-US" dirty="0"/>
          </a:p>
        </p:txBody>
      </p:sp>
    </p:spTree>
    <p:extLst>
      <p:ext uri="{BB962C8B-B14F-4D97-AF65-F5344CB8AC3E}">
        <p14:creationId xmlns:p14="http://schemas.microsoft.com/office/powerpoint/2010/main" val="1334297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Copyright 2012 Kenneth M. Chipps Ph.D. www.chipps.com</a:t>
            </a:r>
          </a:p>
        </p:txBody>
      </p:sp>
      <p:sp>
        <p:nvSpPr>
          <p:cNvPr id="6" name="Rectangle 6"/>
          <p:cNvSpPr>
            <a:spLocks noGrp="1" noChangeArrowheads="1"/>
          </p:cNvSpPr>
          <p:nvPr>
            <p:ph type="sldNum" sz="quarter" idx="12"/>
          </p:nvPr>
        </p:nvSpPr>
        <p:spPr>
          <a:xfrm>
            <a:off x="6553200" y="6248400"/>
            <a:ext cx="2133600" cy="476250"/>
          </a:xfrm>
        </p:spPr>
        <p:txBody>
          <a:bodyPr/>
          <a:lstStyle>
            <a:lvl1pPr>
              <a:defRPr sz="1000"/>
            </a:lvl1pPr>
          </a:lstStyle>
          <a:p>
            <a:pPr>
              <a:defRPr/>
            </a:pPr>
            <a:fld id="{6F994591-B0CA-48DC-90DE-C030EDACC2BF}" type="slidenum">
              <a:rPr lang="en-US"/>
              <a:pPr>
                <a:defRPr/>
              </a:pPr>
              <a:t>‹#›</a:t>
            </a:fld>
            <a:endParaRPr lang="en-US" dirty="0"/>
          </a:p>
        </p:txBody>
      </p:sp>
    </p:spTree>
    <p:extLst>
      <p:ext uri="{BB962C8B-B14F-4D97-AF65-F5344CB8AC3E}">
        <p14:creationId xmlns:p14="http://schemas.microsoft.com/office/powerpoint/2010/main" val="309759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C3577368-267E-441F-BE40-DFB0284AC72D}" type="slidenum">
              <a:rPr lang="en-US"/>
              <a:pPr>
                <a:defRPr/>
              </a:pPr>
              <a:t>‹#›</a:t>
            </a:fld>
            <a:endParaRPr lang="en-US" dirty="0"/>
          </a:p>
        </p:txBody>
      </p:sp>
    </p:spTree>
    <p:extLst>
      <p:ext uri="{BB962C8B-B14F-4D97-AF65-F5344CB8AC3E}">
        <p14:creationId xmlns:p14="http://schemas.microsoft.com/office/powerpoint/2010/main" val="408868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DF993B20-CBDE-407A-8074-04EE5E3500D1}" type="slidenum">
              <a:rPr lang="en-US"/>
              <a:pPr>
                <a:defRPr/>
              </a:pPr>
              <a:t>‹#›</a:t>
            </a:fld>
            <a:endParaRPr lang="en-US" dirty="0"/>
          </a:p>
        </p:txBody>
      </p:sp>
    </p:spTree>
    <p:extLst>
      <p:ext uri="{BB962C8B-B14F-4D97-AF65-F5344CB8AC3E}">
        <p14:creationId xmlns:p14="http://schemas.microsoft.com/office/powerpoint/2010/main" val="33404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49792A4A-539A-4329-809C-30D84AAD6294}" type="slidenum">
              <a:rPr lang="en-US"/>
              <a:pPr>
                <a:defRPr/>
              </a:pPr>
              <a:t>‹#›</a:t>
            </a:fld>
            <a:endParaRPr lang="en-US" dirty="0"/>
          </a:p>
        </p:txBody>
      </p:sp>
    </p:spTree>
    <p:extLst>
      <p:ext uri="{BB962C8B-B14F-4D97-AF65-F5344CB8AC3E}">
        <p14:creationId xmlns:p14="http://schemas.microsoft.com/office/powerpoint/2010/main" val="3346426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5" name="Rectangle 6"/>
          <p:cNvSpPr>
            <a:spLocks noGrp="1" noChangeArrowheads="1"/>
          </p:cNvSpPr>
          <p:nvPr>
            <p:ph type="sldNum" sz="quarter" idx="12"/>
          </p:nvPr>
        </p:nvSpPr>
        <p:spPr>
          <a:ln/>
        </p:spPr>
        <p:txBody>
          <a:bodyPr/>
          <a:lstStyle>
            <a:lvl1pPr>
              <a:defRPr/>
            </a:lvl1pPr>
          </a:lstStyle>
          <a:p>
            <a:pPr>
              <a:defRPr/>
            </a:pPr>
            <a:fld id="{AC6313AB-9B57-46D8-A90B-97E02FE94B3A}" type="slidenum">
              <a:rPr lang="en-US"/>
              <a:pPr>
                <a:defRPr/>
              </a:pPr>
              <a:t>‹#›</a:t>
            </a:fld>
            <a:endParaRPr lang="en-US" dirty="0"/>
          </a:p>
        </p:txBody>
      </p:sp>
    </p:spTree>
    <p:extLst>
      <p:ext uri="{BB962C8B-B14F-4D97-AF65-F5344CB8AC3E}">
        <p14:creationId xmlns:p14="http://schemas.microsoft.com/office/powerpoint/2010/main" val="3965877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4" name="Rectangle 6"/>
          <p:cNvSpPr>
            <a:spLocks noGrp="1" noChangeArrowheads="1"/>
          </p:cNvSpPr>
          <p:nvPr>
            <p:ph type="sldNum" sz="quarter" idx="12"/>
          </p:nvPr>
        </p:nvSpPr>
        <p:spPr>
          <a:ln/>
        </p:spPr>
        <p:txBody>
          <a:bodyPr/>
          <a:lstStyle>
            <a:lvl1pPr>
              <a:defRPr/>
            </a:lvl1pPr>
          </a:lstStyle>
          <a:p>
            <a:pPr>
              <a:defRPr/>
            </a:pPr>
            <a:fld id="{D9B72FD5-529C-4235-AB91-9437CA0C2199}" type="slidenum">
              <a:rPr lang="en-US"/>
              <a:pPr>
                <a:defRPr/>
              </a:pPr>
              <a:t>‹#›</a:t>
            </a:fld>
            <a:endParaRPr lang="en-US" dirty="0"/>
          </a:p>
        </p:txBody>
      </p:sp>
    </p:spTree>
    <p:extLst>
      <p:ext uri="{BB962C8B-B14F-4D97-AF65-F5344CB8AC3E}">
        <p14:creationId xmlns:p14="http://schemas.microsoft.com/office/powerpoint/2010/main" val="3764405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34348EE2-1242-4B07-A696-DB2E6614AFD3}" type="slidenum">
              <a:rPr lang="en-US"/>
              <a:pPr>
                <a:defRPr/>
              </a:pPr>
              <a:t>‹#›</a:t>
            </a:fld>
            <a:endParaRPr lang="en-US" dirty="0"/>
          </a:p>
        </p:txBody>
      </p:sp>
    </p:spTree>
    <p:extLst>
      <p:ext uri="{BB962C8B-B14F-4D97-AF65-F5344CB8AC3E}">
        <p14:creationId xmlns:p14="http://schemas.microsoft.com/office/powerpoint/2010/main" val="1686506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2012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9BABE33F-D905-47F3-8901-9069CD4C6060}" type="slidenum">
              <a:rPr lang="en-US"/>
              <a:pPr>
                <a:defRPr/>
              </a:pPr>
              <a:t>‹#›</a:t>
            </a:fld>
            <a:endParaRPr lang="en-US" dirty="0"/>
          </a:p>
        </p:txBody>
      </p:sp>
    </p:spTree>
    <p:extLst>
      <p:ext uri="{BB962C8B-B14F-4D97-AF65-F5344CB8AC3E}">
        <p14:creationId xmlns:p14="http://schemas.microsoft.com/office/powerpoint/2010/main" val="7388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10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31077"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r>
              <a:rPr lang="en-US"/>
              <a:t>Copyright 2012 Kenneth M. Chipps Ph.D. www.chipps.com</a:t>
            </a:r>
          </a:p>
        </p:txBody>
      </p:sp>
      <p:sp>
        <p:nvSpPr>
          <p:cNvPr id="131078"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A4A559D-576B-4704-A66F-3F44A724396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4099" name="Rectangle 2"/>
          <p:cNvSpPr>
            <a:spLocks noChangeArrowheads="1"/>
          </p:cNvSpPr>
          <p:nvPr/>
        </p:nvSpPr>
        <p:spPr bwMode="auto">
          <a:xfrm>
            <a:off x="1371600" y="3886200"/>
            <a:ext cx="6400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lgn="ctr">
              <a:spcBef>
                <a:spcPct val="20000"/>
              </a:spcBef>
            </a:pPr>
            <a:endParaRPr lang="en-US" altLang="en-US" sz="3200"/>
          </a:p>
        </p:txBody>
      </p:sp>
      <p:sp>
        <p:nvSpPr>
          <p:cNvPr id="4100" name="Rectangle 3"/>
          <p:cNvSpPr>
            <a:spLocks noGrp="1" noChangeArrowheads="1"/>
          </p:cNvSpPr>
          <p:nvPr>
            <p:ph type="ctrTitle"/>
          </p:nvPr>
        </p:nvSpPr>
        <p:spPr/>
        <p:txBody>
          <a:bodyPr/>
          <a:lstStyle/>
          <a:p>
            <a:pPr eaLnBrk="1" hangingPunct="1"/>
            <a:r>
              <a:rPr lang="en-US" altLang="en-US" smtClean="0"/>
              <a:t>NETW-250</a:t>
            </a:r>
            <a:br>
              <a:rPr lang="en-US" altLang="en-US" smtClean="0"/>
            </a:br>
            <a:r>
              <a:rPr lang="en-US" altLang="en-US" smtClean="0"/>
              <a:t>PSTN</a:t>
            </a:r>
            <a:br>
              <a:rPr lang="en-US" altLang="en-US" smtClean="0"/>
            </a:br>
            <a:r>
              <a:rPr lang="en-US" altLang="en-US" smtClean="0"/>
              <a:t>Telephony Applications</a:t>
            </a:r>
            <a:br>
              <a:rPr lang="en-US" altLang="en-US" smtClean="0"/>
            </a:br>
            <a:r>
              <a:rPr lang="en-US" sz="2400" smtClean="0"/>
              <a:t>Last Update 2012.08.08</a:t>
            </a:r>
            <a:br>
              <a:rPr lang="en-US" sz="2400" smtClean="0"/>
            </a:br>
            <a:r>
              <a:rPr lang="en-US" sz="2400" smtClean="0"/>
              <a:t>1.0.0</a:t>
            </a:r>
          </a:p>
        </p:txBody>
      </p:sp>
      <p:sp>
        <p:nvSpPr>
          <p:cNvPr id="41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4E750FE-A2BF-4FAE-8C43-652A7A4157B6}" type="slidenum">
              <a:rPr lang="en-US" smtClean="0">
                <a:latin typeface="Arial" charset="0"/>
              </a:rPr>
              <a:pPr/>
              <a:t>1</a:t>
            </a:fld>
            <a:endParaRPr lang="en-US" smtClean="0">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Multiparty</a:t>
            </a:r>
          </a:p>
        </p:txBody>
      </p:sp>
      <p:sp>
        <p:nvSpPr>
          <p:cNvPr id="13315" name="Content Placeholder 2"/>
          <p:cNvSpPr>
            <a:spLocks noGrp="1"/>
          </p:cNvSpPr>
          <p:nvPr>
            <p:ph idx="1"/>
          </p:nvPr>
        </p:nvSpPr>
        <p:spPr/>
        <p:txBody>
          <a:bodyPr/>
          <a:lstStyle/>
          <a:p>
            <a:pPr eaLnBrk="1" hangingPunct="1"/>
            <a:r>
              <a:rPr lang="en-US" smtClean="0"/>
              <a:t>Multiparty conference allows the local party to set up conference calls from their phone </a:t>
            </a:r>
          </a:p>
          <a:p>
            <a:pPr eaLnBrk="1" hangingPunct="1"/>
            <a:r>
              <a:rPr lang="en-US" smtClean="0"/>
              <a:t>A blind call transfer is one in which the transferring party hangs up immediately following the transfer, having no knowledge of the availability of the party to whom the call was transferred</a:t>
            </a:r>
          </a:p>
        </p:txBody>
      </p:sp>
      <p:sp>
        <p:nvSpPr>
          <p:cNvPr id="1331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33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B64BE253-7D77-4174-882F-62051E8EE04D}" type="slidenum">
              <a:rPr lang="en-US" smtClean="0">
                <a:latin typeface="Arial" charset="0"/>
              </a:rPr>
              <a:pPr/>
              <a:t>10</a:t>
            </a:fld>
            <a:endParaRPr lang="en-US" smtClean="0">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Multiparty</a:t>
            </a:r>
          </a:p>
        </p:txBody>
      </p:sp>
      <p:sp>
        <p:nvSpPr>
          <p:cNvPr id="14339" name="Content Placeholder 2"/>
          <p:cNvSpPr>
            <a:spLocks noGrp="1"/>
          </p:cNvSpPr>
          <p:nvPr>
            <p:ph idx="1"/>
          </p:nvPr>
        </p:nvSpPr>
        <p:spPr/>
        <p:txBody>
          <a:bodyPr/>
          <a:lstStyle/>
          <a:p>
            <a:pPr eaLnBrk="1" hangingPunct="1"/>
            <a:r>
              <a:rPr lang="en-US" smtClean="0"/>
              <a:t>A consultative transfer allows the transferring party to speak with the receiving party prior to making the transfer or merely verify the receiver's availability before completing the transfer</a:t>
            </a:r>
          </a:p>
        </p:txBody>
      </p:sp>
      <p:sp>
        <p:nvSpPr>
          <p:cNvPr id="143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43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86EEFBD-FEE4-43CF-8E12-C4F627D0DD04}" type="slidenum">
              <a:rPr lang="en-US" smtClean="0">
                <a:latin typeface="Arial" charset="0"/>
              </a:rPr>
              <a:pPr/>
              <a:t>11</a:t>
            </a:fld>
            <a:endParaRPr lang="en-US" smtClean="0">
              <a:latin typeface="Arial"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Conferencing</a:t>
            </a:r>
            <a:r>
              <a:rPr lang="en-US" sz="3400" smtClean="0"/>
              <a:t> </a:t>
            </a:r>
          </a:p>
        </p:txBody>
      </p:sp>
      <p:sp>
        <p:nvSpPr>
          <p:cNvPr id="15363" name="Rectangle 3"/>
          <p:cNvSpPr>
            <a:spLocks noGrp="1" noChangeArrowheads="1"/>
          </p:cNvSpPr>
          <p:nvPr>
            <p:ph idx="1"/>
          </p:nvPr>
        </p:nvSpPr>
        <p:spPr/>
        <p:txBody>
          <a:bodyPr/>
          <a:lstStyle/>
          <a:p>
            <a:pPr eaLnBrk="1" hangingPunct="1"/>
            <a:r>
              <a:rPr lang="en-US" smtClean="0"/>
              <a:t>Conferencing allows more than two parties to have a call, all able to hear one another at the same time</a:t>
            </a:r>
          </a:p>
          <a:p>
            <a:pPr eaLnBrk="1" hangingPunct="1"/>
            <a:r>
              <a:rPr lang="en-US" smtClean="0"/>
              <a:t>Meet-me conferences are ad hoc conferences in which users can voluntarily join a conference in progress by dialing a code on their phones</a:t>
            </a:r>
          </a:p>
        </p:txBody>
      </p:sp>
      <p:sp>
        <p:nvSpPr>
          <p:cNvPr id="15364"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536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E7F3DF6A-C8B8-4267-9156-6C8542C18CAD}" type="slidenum">
              <a:rPr lang="en-US" smtClean="0">
                <a:latin typeface="Arial" charset="0"/>
              </a:rPr>
              <a:pPr/>
              <a:t>12</a:t>
            </a:fld>
            <a:endParaRPr lang="en-US"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Caller ID</a:t>
            </a:r>
          </a:p>
        </p:txBody>
      </p:sp>
      <p:sp>
        <p:nvSpPr>
          <p:cNvPr id="16387" name="Content Placeholder 2"/>
          <p:cNvSpPr>
            <a:spLocks noGrp="1"/>
          </p:cNvSpPr>
          <p:nvPr>
            <p:ph idx="1"/>
          </p:nvPr>
        </p:nvSpPr>
        <p:spPr/>
        <p:txBody>
          <a:bodyPr/>
          <a:lstStyle/>
          <a:p>
            <a:pPr eaLnBrk="1" hangingPunct="1"/>
            <a:r>
              <a:rPr lang="en-US" smtClean="0"/>
              <a:t>Caller identification, also called calling party identification, allows the recipient of a phone call to know which endpoint is calling both before and after answering</a:t>
            </a:r>
          </a:p>
          <a:p>
            <a:pPr eaLnBrk="1" hangingPunct="1"/>
            <a:r>
              <a:rPr lang="en-US" smtClean="0"/>
              <a:t>Caller ID signals can be sent using in-band or out-of-band signaling</a:t>
            </a:r>
          </a:p>
        </p:txBody>
      </p:sp>
      <p:sp>
        <p:nvSpPr>
          <p:cNvPr id="1638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638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DB214E0-E37E-479F-8A67-84561FA9048D}" type="slidenum">
              <a:rPr lang="en-US" smtClean="0">
                <a:latin typeface="Arial" charset="0"/>
              </a:rPr>
              <a:pPr/>
              <a:t>13</a:t>
            </a:fld>
            <a:endParaRPr lang="en-US" smtClean="0">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Administration</a:t>
            </a:r>
          </a:p>
        </p:txBody>
      </p:sp>
      <p:sp>
        <p:nvSpPr>
          <p:cNvPr id="17411" name="Rectangle 3"/>
          <p:cNvSpPr>
            <a:spLocks noGrp="1" noChangeArrowheads="1"/>
          </p:cNvSpPr>
          <p:nvPr>
            <p:ph idx="1"/>
          </p:nvPr>
        </p:nvSpPr>
        <p:spPr/>
        <p:txBody>
          <a:bodyPr/>
          <a:lstStyle/>
          <a:p>
            <a:pPr eaLnBrk="1" hangingPunct="1"/>
            <a:r>
              <a:rPr lang="en-US" smtClean="0"/>
              <a:t>Common administrative functions include</a:t>
            </a:r>
          </a:p>
          <a:p>
            <a:pPr lvl="1" eaLnBrk="1" hangingPunct="1"/>
            <a:r>
              <a:rPr lang="en-US" smtClean="0"/>
              <a:t>Call accounting</a:t>
            </a:r>
          </a:p>
          <a:p>
            <a:pPr lvl="1" eaLnBrk="1" hangingPunct="1"/>
            <a:r>
              <a:rPr lang="en-US" smtClean="0"/>
              <a:t>Console</a:t>
            </a:r>
          </a:p>
          <a:p>
            <a:pPr lvl="1" eaLnBrk="1" hangingPunct="1"/>
            <a:r>
              <a:rPr lang="en-US" smtClean="0"/>
              <a:t>Call Logging</a:t>
            </a:r>
          </a:p>
          <a:p>
            <a:pPr lvl="1" eaLnBrk="1" hangingPunct="1"/>
            <a:r>
              <a:rPr lang="en-US" smtClean="0"/>
              <a:t>Paging</a:t>
            </a:r>
          </a:p>
          <a:p>
            <a:pPr lvl="1" eaLnBrk="1" hangingPunct="1"/>
            <a:r>
              <a:rPr lang="en-US" smtClean="0"/>
              <a:t>Voice Mail</a:t>
            </a:r>
          </a:p>
          <a:p>
            <a:pPr lvl="1" eaLnBrk="1" hangingPunct="1"/>
            <a:r>
              <a:rPr lang="en-US" smtClean="0"/>
              <a:t>Call Notification</a:t>
            </a:r>
          </a:p>
        </p:txBody>
      </p:sp>
      <p:sp>
        <p:nvSpPr>
          <p:cNvPr id="17412"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741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F12AC1D-5176-4CAA-8123-6B47D6C48595}" type="slidenum">
              <a:rPr lang="en-US" smtClean="0">
                <a:latin typeface="Arial" charset="0"/>
              </a:rPr>
              <a:pPr/>
              <a:t>14</a:t>
            </a:fld>
            <a:endParaRPr lang="en-US" smtClean="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Call Accounting </a:t>
            </a:r>
          </a:p>
        </p:txBody>
      </p:sp>
      <p:sp>
        <p:nvSpPr>
          <p:cNvPr id="18435" name="Content Placeholder 2"/>
          <p:cNvSpPr>
            <a:spLocks noGrp="1"/>
          </p:cNvSpPr>
          <p:nvPr>
            <p:ph idx="1"/>
          </p:nvPr>
        </p:nvSpPr>
        <p:spPr/>
        <p:txBody>
          <a:bodyPr/>
          <a:lstStyle/>
          <a:p>
            <a:pPr eaLnBrk="1" hangingPunct="1"/>
            <a:r>
              <a:rPr lang="en-US" smtClean="0"/>
              <a:t>Call accounting includes gauging to whom, when, and to where calls were placed so that utilization of the PBX can be fairly accounted for within the enterprise</a:t>
            </a:r>
          </a:p>
          <a:p>
            <a:pPr eaLnBrk="1" hangingPunct="1"/>
            <a:r>
              <a:rPr lang="en-US" smtClean="0"/>
              <a:t>Call accounting allows system managers to enforce voluntary system policies, too: abuse of telephone privileges can be documented, etc.</a:t>
            </a: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6C6F7A84-9630-4435-92F0-3AAA10BC3D50}" type="slidenum">
              <a:rPr lang="en-US" smtClean="0">
                <a:latin typeface="Arial" charset="0"/>
              </a:rPr>
              <a:pPr/>
              <a:t>15</a:t>
            </a:fld>
            <a:endParaRPr lang="en-US" smtClean="0">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Console</a:t>
            </a:r>
          </a:p>
        </p:txBody>
      </p:sp>
      <p:sp>
        <p:nvSpPr>
          <p:cNvPr id="19459" name="Rectangle 3"/>
          <p:cNvSpPr>
            <a:spLocks noGrp="1" noChangeArrowheads="1"/>
          </p:cNvSpPr>
          <p:nvPr>
            <p:ph idx="1"/>
          </p:nvPr>
        </p:nvSpPr>
        <p:spPr/>
        <p:txBody>
          <a:bodyPr/>
          <a:lstStyle/>
          <a:p>
            <a:pPr eaLnBrk="1" hangingPunct="1"/>
            <a:r>
              <a:rPr lang="en-US" smtClean="0"/>
              <a:t>A console application can</a:t>
            </a:r>
          </a:p>
          <a:p>
            <a:pPr lvl="1" eaLnBrk="1" hangingPunct="1"/>
            <a:r>
              <a:rPr lang="en-US" smtClean="0"/>
              <a:t>Monitor the status of calls in progress throughout the PBX or within a certain scope of users</a:t>
            </a:r>
          </a:p>
          <a:p>
            <a:pPr lvl="1" eaLnBrk="1" hangingPunct="1"/>
            <a:r>
              <a:rPr lang="en-US" smtClean="0"/>
              <a:t>Tell who's on the phone and who's not</a:t>
            </a:r>
          </a:p>
          <a:p>
            <a:pPr lvl="1" eaLnBrk="1" hangingPunct="1"/>
            <a:r>
              <a:rPr lang="en-US" smtClean="0"/>
              <a:t>On some systems keep track of who's in the office and who's out of the office in one of these manners</a:t>
            </a:r>
          </a:p>
        </p:txBody>
      </p:sp>
      <p:sp>
        <p:nvSpPr>
          <p:cNvPr id="19460"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946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854F9C0-5B2F-4F21-90A9-85D346DF02A8}" type="slidenum">
              <a:rPr lang="en-US" smtClean="0">
                <a:latin typeface="Arial" charset="0"/>
              </a:rPr>
              <a:pPr/>
              <a:t>16</a:t>
            </a:fld>
            <a:endParaRPr lang="en-US" smtClean="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Console</a:t>
            </a:r>
          </a:p>
        </p:txBody>
      </p:sp>
      <p:sp>
        <p:nvSpPr>
          <p:cNvPr id="20483" name="Rectangle 3"/>
          <p:cNvSpPr>
            <a:spLocks noGrp="1" noChangeArrowheads="1"/>
          </p:cNvSpPr>
          <p:nvPr>
            <p:ph idx="1"/>
          </p:nvPr>
        </p:nvSpPr>
        <p:spPr/>
        <p:txBody>
          <a:bodyPr/>
          <a:lstStyle/>
          <a:p>
            <a:pPr lvl="2" eaLnBrk="1" hangingPunct="1"/>
            <a:r>
              <a:rPr lang="en-US" smtClean="0"/>
              <a:t>In-Out</a:t>
            </a:r>
          </a:p>
          <a:p>
            <a:pPr lvl="3" eaLnBrk="1" hangingPunct="1"/>
            <a:r>
              <a:rPr lang="en-US" smtClean="0"/>
              <a:t>The endpoint can be used to alert the console when an office occupant is in or out of their office</a:t>
            </a:r>
          </a:p>
          <a:p>
            <a:pPr lvl="2" eaLnBrk="1" hangingPunct="1"/>
            <a:r>
              <a:rPr lang="en-US" smtClean="0"/>
              <a:t>Do Not Disturb</a:t>
            </a:r>
          </a:p>
          <a:p>
            <a:pPr lvl="3" eaLnBrk="1" hangingPunct="1"/>
            <a:r>
              <a:rPr lang="en-US" smtClean="0"/>
              <a:t>An endpoint function that allows each user to silence the ringer on their phone</a:t>
            </a:r>
          </a:p>
          <a:p>
            <a:pPr lvl="2" eaLnBrk="1" hangingPunct="1"/>
            <a:r>
              <a:rPr lang="en-US" smtClean="0"/>
              <a:t>Call Forward</a:t>
            </a:r>
          </a:p>
          <a:p>
            <a:pPr lvl="3" eaLnBrk="1" hangingPunct="1"/>
            <a:r>
              <a:rPr lang="en-US" smtClean="0"/>
              <a:t>Gives PBX endpoints the ability to temporarily relay all incoming calls to another endpoint </a:t>
            </a:r>
          </a:p>
        </p:txBody>
      </p:sp>
      <p:sp>
        <p:nvSpPr>
          <p:cNvPr id="20484"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048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6A32C44-328E-419F-A0CF-67E33A7ACED6}" type="slidenum">
              <a:rPr lang="en-US" smtClean="0">
                <a:latin typeface="Arial" charset="0"/>
              </a:rPr>
              <a:pPr/>
              <a:t>17</a:t>
            </a:fld>
            <a:endParaRPr lang="en-US" smtClean="0">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Call Logging</a:t>
            </a:r>
          </a:p>
        </p:txBody>
      </p:sp>
      <p:sp>
        <p:nvSpPr>
          <p:cNvPr id="21507" name="Content Placeholder 2"/>
          <p:cNvSpPr>
            <a:spLocks noGrp="1"/>
          </p:cNvSpPr>
          <p:nvPr>
            <p:ph idx="1"/>
          </p:nvPr>
        </p:nvSpPr>
        <p:spPr/>
        <p:txBody>
          <a:bodyPr/>
          <a:lstStyle/>
          <a:p>
            <a:r>
              <a:rPr lang="en-US" smtClean="0"/>
              <a:t>Call logging is the process of collecting phone call data, analysing this data, and then reporting on the telephone network's cost, performance, capacity and quality of service</a:t>
            </a:r>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B1F5F87-7526-4FBC-88CD-2F9C8348FFB2}" type="slidenum">
              <a:rPr lang="en-US" smtClean="0">
                <a:latin typeface="Arial" charset="0"/>
              </a:rPr>
              <a:pPr/>
              <a:t>18</a:t>
            </a:fld>
            <a:endParaRPr lang="en-US" smtClean="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smtClean="0"/>
              <a:t>Paging</a:t>
            </a:r>
          </a:p>
        </p:txBody>
      </p:sp>
      <p:sp>
        <p:nvSpPr>
          <p:cNvPr id="22531" name="Content Placeholder 2"/>
          <p:cNvSpPr>
            <a:spLocks noGrp="1"/>
          </p:cNvSpPr>
          <p:nvPr>
            <p:ph idx="1"/>
          </p:nvPr>
        </p:nvSpPr>
        <p:spPr/>
        <p:txBody>
          <a:bodyPr/>
          <a:lstStyle/>
          <a:p>
            <a:pPr eaLnBrk="1" hangingPunct="1"/>
            <a:r>
              <a:rPr lang="en-US" smtClean="0"/>
              <a:t>Overhead paging is when an endpoint broadcasts the voice of the caller over a large group of endpoints simultaneously</a:t>
            </a:r>
          </a:p>
          <a:p>
            <a:pPr eaLnBrk="1" hangingPunct="1"/>
            <a:r>
              <a:rPr lang="en-US" smtClean="0"/>
              <a:t>Barging is similar to overhead paging, but instead of broadcasting the caller's voice over a large group of endpoints, the caller can send his voice to a single extension</a:t>
            </a:r>
          </a:p>
          <a:p>
            <a:pPr lvl="1" eaLnBrk="1" hangingPunct="1"/>
            <a:r>
              <a:rPr lang="en-US" smtClean="0"/>
              <a:t>It's called barging because this feature tends to allow callers to interrupt calls in progress</a:t>
            </a:r>
          </a:p>
        </p:txBody>
      </p:sp>
      <p:sp>
        <p:nvSpPr>
          <p:cNvPr id="2253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253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66C26D7-6EAD-4E87-9C29-8932D66A4E48}" type="slidenum">
              <a:rPr lang="en-US" smtClean="0">
                <a:latin typeface="Arial" charset="0"/>
              </a:rPr>
              <a:pPr/>
              <a:t>19</a:t>
            </a:fld>
            <a:endParaRPr lang="en-US" smtClean="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Applications </a:t>
            </a:r>
          </a:p>
        </p:txBody>
      </p:sp>
      <p:sp>
        <p:nvSpPr>
          <p:cNvPr id="5123" name="Rectangle 3"/>
          <p:cNvSpPr>
            <a:spLocks noGrp="1" noChangeArrowheads="1"/>
          </p:cNvSpPr>
          <p:nvPr>
            <p:ph idx="1"/>
          </p:nvPr>
        </p:nvSpPr>
        <p:spPr/>
        <p:txBody>
          <a:bodyPr/>
          <a:lstStyle/>
          <a:p>
            <a:pPr eaLnBrk="1" hangingPunct="1"/>
            <a:r>
              <a:rPr lang="en-US" smtClean="0"/>
              <a:t>What a telephone can do goes by many names such as actions, routes, forwarding plans, or as in the textbook applications</a:t>
            </a:r>
          </a:p>
          <a:p>
            <a:pPr eaLnBrk="1" hangingPunct="1"/>
            <a:r>
              <a:rPr lang="en-US" smtClean="0"/>
              <a:t>These are the most common ones</a:t>
            </a:r>
          </a:p>
          <a:p>
            <a:pPr lvl="1" eaLnBrk="1" hangingPunct="1"/>
            <a:r>
              <a:rPr lang="en-US" smtClean="0"/>
              <a:t>Basic call handling</a:t>
            </a:r>
          </a:p>
          <a:p>
            <a:pPr lvl="1" eaLnBrk="1" hangingPunct="1"/>
            <a:r>
              <a:rPr lang="en-US" smtClean="0"/>
              <a:t>Administration</a:t>
            </a:r>
          </a:p>
          <a:p>
            <a:pPr lvl="1" eaLnBrk="1" hangingPunct="1"/>
            <a:r>
              <a:rPr lang="en-US" smtClean="0"/>
              <a:t>Messaging</a:t>
            </a:r>
          </a:p>
          <a:p>
            <a:pPr lvl="1" eaLnBrk="1" hangingPunct="1"/>
            <a:r>
              <a:rPr lang="en-US" smtClean="0"/>
              <a:t>Advanced call handling</a:t>
            </a:r>
          </a:p>
          <a:p>
            <a:pPr lvl="1" eaLnBrk="1" hangingPunct="1"/>
            <a:r>
              <a:rPr lang="en-US" smtClean="0"/>
              <a:t>CTI </a:t>
            </a:r>
          </a:p>
        </p:txBody>
      </p:sp>
      <p:sp>
        <p:nvSpPr>
          <p:cNvPr id="5124"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512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A8A5BAB-EC2D-41B1-940D-59730CC533F5}" type="slidenum">
              <a:rPr lang="en-US" smtClean="0">
                <a:latin typeface="Arial" charset="0"/>
              </a:rPr>
              <a:pPr/>
              <a:t>2</a:t>
            </a:fld>
            <a:endParaRPr lang="en-US" smtClean="0">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Voice Mail </a:t>
            </a:r>
          </a:p>
        </p:txBody>
      </p:sp>
      <p:sp>
        <p:nvSpPr>
          <p:cNvPr id="23555" name="Rectangle 3"/>
          <p:cNvSpPr>
            <a:spLocks noGrp="1" noChangeArrowheads="1"/>
          </p:cNvSpPr>
          <p:nvPr>
            <p:ph idx="1"/>
          </p:nvPr>
        </p:nvSpPr>
        <p:spPr/>
        <p:txBody>
          <a:bodyPr/>
          <a:lstStyle/>
          <a:p>
            <a:pPr eaLnBrk="1" hangingPunct="1"/>
            <a:r>
              <a:rPr lang="en-US" smtClean="0"/>
              <a:t>Voice mail records voice messages on behalf of people who aren't available to answer their calls</a:t>
            </a:r>
          </a:p>
          <a:p>
            <a:pPr eaLnBrk="1" hangingPunct="1"/>
            <a:r>
              <a:rPr lang="en-US" smtClean="0"/>
              <a:t>Some switches have voice mail built in, but most offload the voice mail functions to a dedicated server</a:t>
            </a:r>
          </a:p>
        </p:txBody>
      </p:sp>
      <p:sp>
        <p:nvSpPr>
          <p:cNvPr id="23556"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355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CCC395E-C20C-479F-A712-B456EAB0EBA4}" type="slidenum">
              <a:rPr lang="en-US" smtClean="0">
                <a:latin typeface="Arial" charset="0"/>
              </a:rPr>
              <a:pPr/>
              <a:t>20</a:t>
            </a:fld>
            <a:endParaRPr lang="en-US" smtClean="0">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Message Notification</a:t>
            </a:r>
          </a:p>
        </p:txBody>
      </p:sp>
      <p:sp>
        <p:nvSpPr>
          <p:cNvPr id="24579" name="Rectangle 3"/>
          <p:cNvSpPr>
            <a:spLocks noGrp="1" noChangeArrowheads="1"/>
          </p:cNvSpPr>
          <p:nvPr>
            <p:ph idx="1"/>
          </p:nvPr>
        </p:nvSpPr>
        <p:spPr/>
        <p:txBody>
          <a:bodyPr/>
          <a:lstStyle/>
          <a:p>
            <a:pPr eaLnBrk="1" hangingPunct="1"/>
            <a:r>
              <a:rPr lang="en-US" smtClean="0"/>
              <a:t>Message notification is the ability to notify each user when they have messages waiting such as a signal from the PBX to light or message an indication lamp on that user's phone</a:t>
            </a:r>
          </a:p>
          <a:p>
            <a:pPr eaLnBrk="1" hangingPunct="1"/>
            <a:r>
              <a:rPr lang="en-US" smtClean="0"/>
              <a:t>Some network-aware voice mail servers can send an email in the form of a WAV file</a:t>
            </a:r>
          </a:p>
        </p:txBody>
      </p:sp>
      <p:sp>
        <p:nvSpPr>
          <p:cNvPr id="24580"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458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FA6999A-311A-43CD-8BFE-84352253D2D6}" type="slidenum">
              <a:rPr lang="en-US" smtClean="0">
                <a:latin typeface="Arial" charset="0"/>
              </a:rPr>
              <a:pPr/>
              <a:t>21</a:t>
            </a:fld>
            <a:endParaRPr lang="en-US" smtClean="0">
              <a:latin typeface="Arial"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Advanced Call-Handling</a:t>
            </a:r>
          </a:p>
        </p:txBody>
      </p:sp>
      <p:sp>
        <p:nvSpPr>
          <p:cNvPr id="25603" name="Rectangle 3"/>
          <p:cNvSpPr>
            <a:spLocks noGrp="1" noChangeArrowheads="1"/>
          </p:cNvSpPr>
          <p:nvPr>
            <p:ph idx="1"/>
          </p:nvPr>
        </p:nvSpPr>
        <p:spPr/>
        <p:txBody>
          <a:bodyPr/>
          <a:lstStyle/>
          <a:p>
            <a:pPr eaLnBrk="1" hangingPunct="1"/>
            <a:r>
              <a:rPr lang="en-US" smtClean="0"/>
              <a:t>Advanced call handling applications include</a:t>
            </a:r>
          </a:p>
          <a:p>
            <a:pPr lvl="1" eaLnBrk="1" hangingPunct="1"/>
            <a:r>
              <a:rPr lang="en-US" smtClean="0"/>
              <a:t>Call Parking and Orbiting</a:t>
            </a:r>
          </a:p>
          <a:p>
            <a:pPr lvl="1" eaLnBrk="1" hangingPunct="1"/>
            <a:r>
              <a:rPr lang="en-US" smtClean="0"/>
              <a:t>Automatic Call Return</a:t>
            </a:r>
          </a:p>
          <a:p>
            <a:pPr lvl="1" eaLnBrk="1" hangingPunct="1"/>
            <a:r>
              <a:rPr lang="en-US" smtClean="0"/>
              <a:t>Hunt and Ring Groups</a:t>
            </a:r>
          </a:p>
          <a:p>
            <a:pPr lvl="1" eaLnBrk="1" hangingPunct="1"/>
            <a:r>
              <a:rPr lang="en-US" smtClean="0"/>
              <a:t>Hold Queues</a:t>
            </a:r>
          </a:p>
          <a:p>
            <a:pPr lvl="1" eaLnBrk="1" hangingPunct="1"/>
            <a:r>
              <a:rPr lang="en-US" smtClean="0"/>
              <a:t>Directories</a:t>
            </a:r>
          </a:p>
          <a:p>
            <a:pPr lvl="1" eaLnBrk="1" hangingPunct="1"/>
            <a:r>
              <a:rPr lang="en-US" smtClean="0"/>
              <a:t>Presence</a:t>
            </a:r>
          </a:p>
          <a:p>
            <a:pPr lvl="1" eaLnBrk="1" hangingPunct="1"/>
            <a:r>
              <a:rPr lang="en-US" smtClean="0"/>
              <a:t>Bridging</a:t>
            </a:r>
          </a:p>
        </p:txBody>
      </p:sp>
      <p:sp>
        <p:nvSpPr>
          <p:cNvPr id="25604"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560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EC6EADEF-9F72-4F38-87B0-5C69CD141A82}" type="slidenum">
              <a:rPr lang="en-US" smtClean="0">
                <a:latin typeface="Arial" charset="0"/>
              </a:rPr>
              <a:pPr/>
              <a:t>22</a:t>
            </a:fld>
            <a:endParaRPr lang="en-US" smtClean="0">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smtClean="0"/>
              <a:t>Call Parking and Orbit </a:t>
            </a:r>
          </a:p>
        </p:txBody>
      </p:sp>
      <p:sp>
        <p:nvSpPr>
          <p:cNvPr id="26627" name="Content Placeholder 2"/>
          <p:cNvSpPr>
            <a:spLocks noGrp="1"/>
          </p:cNvSpPr>
          <p:nvPr>
            <p:ph idx="1"/>
          </p:nvPr>
        </p:nvSpPr>
        <p:spPr/>
        <p:txBody>
          <a:bodyPr/>
          <a:lstStyle/>
          <a:p>
            <a:pPr eaLnBrk="1" hangingPunct="1"/>
            <a:r>
              <a:rPr lang="en-US" smtClean="0"/>
              <a:t>Call parking allows calls to be placed on hold at virtual extensions until the intended recipient of the transfer can be located</a:t>
            </a:r>
          </a:p>
          <a:p>
            <a:pPr eaLnBrk="1" hangingPunct="1"/>
            <a:r>
              <a:rPr lang="en-US" smtClean="0"/>
              <a:t>Orbit adds a bit of functionality to call parking by causing the holding call to eventually ring back at the phone where it was parked to begin with</a:t>
            </a:r>
          </a:p>
        </p:txBody>
      </p:sp>
      <p:sp>
        <p:nvSpPr>
          <p:cNvPr id="2662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662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E9CBDE05-F590-41EA-BFA8-FB2A287F5437}" type="slidenum">
              <a:rPr lang="en-US" smtClean="0">
                <a:latin typeface="Arial" charset="0"/>
              </a:rPr>
              <a:pPr/>
              <a:t>23</a:t>
            </a:fld>
            <a:endParaRPr lang="en-US" smtClean="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t>Automatic Call Return </a:t>
            </a:r>
          </a:p>
        </p:txBody>
      </p:sp>
      <p:sp>
        <p:nvSpPr>
          <p:cNvPr id="27651" name="Content Placeholder 2"/>
          <p:cNvSpPr>
            <a:spLocks noGrp="1"/>
          </p:cNvSpPr>
          <p:nvPr>
            <p:ph idx="1"/>
          </p:nvPr>
        </p:nvSpPr>
        <p:spPr/>
        <p:txBody>
          <a:bodyPr/>
          <a:lstStyle/>
          <a:p>
            <a:pPr eaLnBrk="1" hangingPunct="1"/>
            <a:r>
              <a:rPr lang="en-US" smtClean="0"/>
              <a:t>With automatic call return dialing a DTMF code on the phone, *69 in many areas, causes a PSTN subscriber to automatically return the call of the last person to have called the line</a:t>
            </a:r>
          </a:p>
        </p:txBody>
      </p:sp>
      <p:sp>
        <p:nvSpPr>
          <p:cNvPr id="2765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76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143D7FA-8320-4DFF-829C-D1965661651D}" type="slidenum">
              <a:rPr lang="en-US" smtClean="0">
                <a:latin typeface="Arial" charset="0"/>
              </a:rPr>
              <a:pPr/>
              <a:t>24</a:t>
            </a:fld>
            <a:endParaRPr lang="en-US" smtClean="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Hunt Groups and Ring Groups </a:t>
            </a:r>
          </a:p>
        </p:txBody>
      </p:sp>
      <p:sp>
        <p:nvSpPr>
          <p:cNvPr id="28675" name="Content Placeholder 2"/>
          <p:cNvSpPr>
            <a:spLocks noGrp="1"/>
          </p:cNvSpPr>
          <p:nvPr>
            <p:ph idx="1"/>
          </p:nvPr>
        </p:nvSpPr>
        <p:spPr/>
        <p:txBody>
          <a:bodyPr/>
          <a:lstStyle/>
          <a:p>
            <a:pPr eaLnBrk="1" hangingPunct="1"/>
            <a:r>
              <a:rPr lang="en-US" smtClean="0"/>
              <a:t>Hunt groups are logical, sequential groups of endpoints that ring individually when the phone before them in the sequence is busy or unavailable </a:t>
            </a:r>
          </a:p>
          <a:p>
            <a:pPr eaLnBrk="1" hangingPunct="1"/>
            <a:r>
              <a:rPr lang="en-US" smtClean="0"/>
              <a:t>Ring groups, conversely, are groups of phones that ring simultaneously until one of them is answered, connecting the call </a:t>
            </a:r>
          </a:p>
        </p:txBody>
      </p:sp>
      <p:sp>
        <p:nvSpPr>
          <p:cNvPr id="2867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867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95933CE-AC7D-4013-8BD7-928C6CE4B9E3}" type="slidenum">
              <a:rPr lang="en-US" smtClean="0">
                <a:latin typeface="Arial" charset="0"/>
              </a:rPr>
              <a:pPr/>
              <a:t>25</a:t>
            </a:fld>
            <a:endParaRPr lang="en-US" smtClean="0">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Hold Queues</a:t>
            </a:r>
          </a:p>
        </p:txBody>
      </p:sp>
      <p:sp>
        <p:nvSpPr>
          <p:cNvPr id="29699" name="Content Placeholder 2"/>
          <p:cNvSpPr>
            <a:spLocks noGrp="1"/>
          </p:cNvSpPr>
          <p:nvPr>
            <p:ph idx="1"/>
          </p:nvPr>
        </p:nvSpPr>
        <p:spPr/>
        <p:txBody>
          <a:bodyPr/>
          <a:lstStyle/>
          <a:p>
            <a:pPr eaLnBrk="1" hangingPunct="1"/>
            <a:r>
              <a:rPr lang="en-US" smtClean="0"/>
              <a:t>The hold queue is a call-ordering application that keeps people waiting in line in the same order in which the phone system originally fielded their calls </a:t>
            </a:r>
          </a:p>
          <a:p>
            <a:pPr eaLnBrk="1" hangingPunct="1"/>
            <a:r>
              <a:rPr lang="en-US" smtClean="0"/>
              <a:t>Most common in call centers where lots of people are answering a very high volume of calls simultaneously</a:t>
            </a:r>
          </a:p>
        </p:txBody>
      </p:sp>
      <p:sp>
        <p:nvSpPr>
          <p:cNvPr id="2970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2970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4373CD5-256B-4D3F-AECE-78A6C8B7F500}" type="slidenum">
              <a:rPr lang="en-US" smtClean="0">
                <a:latin typeface="Arial" charset="0"/>
              </a:rPr>
              <a:pPr/>
              <a:t>26</a:t>
            </a:fld>
            <a:endParaRPr lang="en-US" smtClean="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Directories</a:t>
            </a:r>
            <a:r>
              <a:rPr lang="en-US" sz="2100" smtClean="0"/>
              <a:t> </a:t>
            </a:r>
            <a:endParaRPr lang="en-US" smtClean="0"/>
          </a:p>
        </p:txBody>
      </p:sp>
      <p:sp>
        <p:nvSpPr>
          <p:cNvPr id="30723" name="Content Placeholder 2"/>
          <p:cNvSpPr>
            <a:spLocks noGrp="1"/>
          </p:cNvSpPr>
          <p:nvPr>
            <p:ph idx="1"/>
          </p:nvPr>
        </p:nvSpPr>
        <p:spPr/>
        <p:txBody>
          <a:bodyPr/>
          <a:lstStyle/>
          <a:p>
            <a:pPr eaLnBrk="1" hangingPunct="1"/>
            <a:r>
              <a:rPr lang="en-US" smtClean="0"/>
              <a:t>The directory provides subscribers and inbound callers alike with information about how to reach people on the phone system</a:t>
            </a:r>
          </a:p>
          <a:p>
            <a:pPr eaLnBrk="1" hangingPunct="1"/>
            <a:r>
              <a:rPr lang="en-US" smtClean="0"/>
              <a:t>Information is presented</a:t>
            </a:r>
          </a:p>
          <a:p>
            <a:pPr lvl="1" eaLnBrk="1" hangingPunct="1"/>
            <a:r>
              <a:rPr lang="en-US" smtClean="0"/>
              <a:t>On an endpoint's display </a:t>
            </a:r>
          </a:p>
          <a:p>
            <a:pPr lvl="1" eaLnBrk="1" hangingPunct="1"/>
            <a:r>
              <a:rPr lang="en-US" smtClean="0"/>
              <a:t>In a web-based or PC application</a:t>
            </a:r>
          </a:p>
          <a:p>
            <a:pPr lvl="1" eaLnBrk="1" hangingPunct="1"/>
            <a:r>
              <a:rPr lang="en-US" smtClean="0"/>
              <a:t>Through audible interactive voice response prompts </a:t>
            </a:r>
          </a:p>
        </p:txBody>
      </p:sp>
      <p:sp>
        <p:nvSpPr>
          <p:cNvPr id="307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07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4C32420-FACE-45F2-B4E4-7541BE6EC344}" type="slidenum">
              <a:rPr lang="en-US" smtClean="0">
                <a:latin typeface="Arial" charset="0"/>
              </a:rPr>
              <a:pPr/>
              <a:t>27</a:t>
            </a:fld>
            <a:endParaRPr lang="en-US" smtClean="0">
              <a:latin typeface="Arial"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smtClean="0"/>
              <a:t>Presence </a:t>
            </a:r>
          </a:p>
        </p:txBody>
      </p:sp>
      <p:sp>
        <p:nvSpPr>
          <p:cNvPr id="31747" name="Content Placeholder 2"/>
          <p:cNvSpPr>
            <a:spLocks noGrp="1"/>
          </p:cNvSpPr>
          <p:nvPr>
            <p:ph idx="1"/>
          </p:nvPr>
        </p:nvSpPr>
        <p:spPr/>
        <p:txBody>
          <a:bodyPr/>
          <a:lstStyle/>
          <a:p>
            <a:pPr eaLnBrk="1" hangingPunct="1"/>
            <a:r>
              <a:rPr lang="en-US" smtClean="0"/>
              <a:t>Presence is a genre of applications designed to make it easier to find a particular phone user </a:t>
            </a:r>
          </a:p>
          <a:p>
            <a:pPr eaLnBrk="1" hangingPunct="1"/>
            <a:r>
              <a:rPr lang="en-US" smtClean="0"/>
              <a:t>It may ring their desk phone and cell phone simultaneously or sequentially</a:t>
            </a:r>
          </a:p>
          <a:p>
            <a:pPr eaLnBrk="1" hangingPunct="1"/>
            <a:r>
              <a:rPr lang="en-US" smtClean="0"/>
              <a:t>It may mean publishing information about their availability, or presence, in a directory application</a:t>
            </a:r>
          </a:p>
        </p:txBody>
      </p:sp>
      <p:sp>
        <p:nvSpPr>
          <p:cNvPr id="3174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174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E7C2783-8657-45F4-85B5-AA71FF1828D4}" type="slidenum">
              <a:rPr lang="en-US" smtClean="0">
                <a:latin typeface="Arial" charset="0"/>
              </a:rPr>
              <a:pPr/>
              <a:t>28</a:t>
            </a:fld>
            <a:endParaRPr lang="en-US" smtClean="0">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t>Presence</a:t>
            </a:r>
          </a:p>
        </p:txBody>
      </p:sp>
      <p:sp>
        <p:nvSpPr>
          <p:cNvPr id="32771" name="Content Placeholder 2"/>
          <p:cNvSpPr>
            <a:spLocks noGrp="1"/>
          </p:cNvSpPr>
          <p:nvPr>
            <p:ph idx="1"/>
          </p:nvPr>
        </p:nvSpPr>
        <p:spPr/>
        <p:txBody>
          <a:bodyPr/>
          <a:lstStyle/>
          <a:p>
            <a:pPr eaLnBrk="1" hangingPunct="1"/>
            <a:r>
              <a:rPr lang="en-US" smtClean="0"/>
              <a:t>This information might be the user's current location or possibly a list of people from whom he is willing to receive phone calls at the moment </a:t>
            </a:r>
          </a:p>
        </p:txBody>
      </p:sp>
      <p:sp>
        <p:nvSpPr>
          <p:cNvPr id="327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27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65BE1A4-55D7-4A54-8DE1-C37D3C8AFDD7}" type="slidenum">
              <a:rPr lang="en-US" smtClean="0">
                <a:latin typeface="Arial" charset="0"/>
              </a:rPr>
              <a:pPr/>
              <a:t>29</a:t>
            </a:fld>
            <a:endParaRPr lang="en-US" smtClean="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Applications</a:t>
            </a:r>
          </a:p>
        </p:txBody>
      </p:sp>
      <p:sp>
        <p:nvSpPr>
          <p:cNvPr id="6147" name="Rectangle 3"/>
          <p:cNvSpPr>
            <a:spLocks noGrp="1" noChangeArrowheads="1"/>
          </p:cNvSpPr>
          <p:nvPr>
            <p:ph idx="1"/>
          </p:nvPr>
        </p:nvSpPr>
        <p:spPr/>
        <p:txBody>
          <a:bodyPr/>
          <a:lstStyle/>
          <a:p>
            <a:pPr eaLnBrk="1" hangingPunct="1"/>
            <a:r>
              <a:rPr lang="en-US" smtClean="0"/>
              <a:t>Applications themselves are invented out of necessity and driven by market forces</a:t>
            </a:r>
          </a:p>
          <a:p>
            <a:pPr eaLnBrk="1" hangingPunct="1"/>
            <a:r>
              <a:rPr lang="en-US" smtClean="0"/>
              <a:t>Sometimes the solution is submitted to the ITU, ANSI, or IETF for recommendation as a standard</a:t>
            </a:r>
          </a:p>
          <a:p>
            <a:pPr eaLnBrk="1" hangingPunct="1"/>
            <a:r>
              <a:rPr lang="en-US" smtClean="0"/>
              <a:t>Most PBX vendors deliver a majority of features using their own proprietary methods</a:t>
            </a:r>
          </a:p>
          <a:p>
            <a:pPr eaLnBrk="1" hangingPunct="1"/>
            <a:r>
              <a:rPr lang="en-US" smtClean="0"/>
              <a:t>Let’s look at each of these applications</a:t>
            </a:r>
          </a:p>
        </p:txBody>
      </p:sp>
      <p:sp>
        <p:nvSpPr>
          <p:cNvPr id="6148"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6149"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D4DD2F6-6965-4FE1-900B-C04FBD8639FC}" type="slidenum">
              <a:rPr lang="en-US" smtClean="0">
                <a:latin typeface="Arial" charset="0"/>
              </a:rPr>
              <a:pPr/>
              <a:t>3</a:t>
            </a:fld>
            <a:endParaRPr lang="en-US" smtClean="0">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smtClean="0"/>
              <a:t>Bridging </a:t>
            </a:r>
          </a:p>
        </p:txBody>
      </p:sp>
      <p:sp>
        <p:nvSpPr>
          <p:cNvPr id="33795" name="Content Placeholder 2"/>
          <p:cNvSpPr>
            <a:spLocks noGrp="1"/>
          </p:cNvSpPr>
          <p:nvPr>
            <p:ph idx="1"/>
          </p:nvPr>
        </p:nvSpPr>
        <p:spPr/>
        <p:txBody>
          <a:bodyPr/>
          <a:lstStyle/>
          <a:p>
            <a:pPr eaLnBrk="1" hangingPunct="1"/>
            <a:r>
              <a:rPr lang="en-US" smtClean="0"/>
              <a:t>Bridging is the simultaneous connection to more than one endpoint, such as an office phone and a cell phone</a:t>
            </a:r>
          </a:p>
        </p:txBody>
      </p:sp>
      <p:sp>
        <p:nvSpPr>
          <p:cNvPr id="337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37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36CDAF3-194B-4EA6-9A92-9EC4195DCECD}" type="slidenum">
              <a:rPr lang="en-US" smtClean="0">
                <a:latin typeface="Arial" charset="0"/>
              </a:rPr>
              <a:pPr/>
              <a:t>30</a:t>
            </a:fld>
            <a:endParaRPr lang="en-US" smtClean="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CTI</a:t>
            </a:r>
          </a:p>
        </p:txBody>
      </p:sp>
      <p:sp>
        <p:nvSpPr>
          <p:cNvPr id="34819" name="Rectangle 3"/>
          <p:cNvSpPr>
            <a:spLocks noGrp="1" noChangeArrowheads="1"/>
          </p:cNvSpPr>
          <p:nvPr>
            <p:ph idx="1"/>
          </p:nvPr>
        </p:nvSpPr>
        <p:spPr/>
        <p:txBody>
          <a:bodyPr/>
          <a:lstStyle/>
          <a:p>
            <a:pPr eaLnBrk="1" hangingPunct="1"/>
            <a:r>
              <a:rPr lang="en-US" smtClean="0"/>
              <a:t>CTI - Computer Telephony Integration applications combine the telephony functions of a PBX with database or personal productivity functions on a personal computer or web site</a:t>
            </a:r>
          </a:p>
          <a:p>
            <a:pPr eaLnBrk="1" hangingPunct="1"/>
            <a:r>
              <a:rPr lang="en-US" smtClean="0"/>
              <a:t>Accessing your bank account from the telephone is an example of this type of application</a:t>
            </a:r>
          </a:p>
        </p:txBody>
      </p:sp>
      <p:sp>
        <p:nvSpPr>
          <p:cNvPr id="34820"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48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855EC87B-92F5-4C67-B2DF-9BECE6BF4D4C}" type="slidenum">
              <a:rPr lang="en-US" smtClean="0">
                <a:latin typeface="Arial" charset="0"/>
              </a:rPr>
              <a:pPr/>
              <a:t>31</a:t>
            </a:fld>
            <a:endParaRPr lang="en-US" smtClean="0">
              <a:latin typeface="Arial"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smtClean="0"/>
              <a:t>CTI</a:t>
            </a:r>
          </a:p>
        </p:txBody>
      </p:sp>
      <p:sp>
        <p:nvSpPr>
          <p:cNvPr id="35843" name="Content Placeholder 2"/>
          <p:cNvSpPr>
            <a:spLocks noGrp="1"/>
          </p:cNvSpPr>
          <p:nvPr>
            <p:ph idx="1"/>
          </p:nvPr>
        </p:nvSpPr>
        <p:spPr/>
        <p:txBody>
          <a:bodyPr/>
          <a:lstStyle/>
          <a:p>
            <a:pPr eaLnBrk="1" hangingPunct="1"/>
            <a:r>
              <a:rPr lang="en-US" smtClean="0"/>
              <a:t>Some common examples of this type of computer assisted application are</a:t>
            </a:r>
          </a:p>
          <a:p>
            <a:pPr lvl="1" eaLnBrk="1" hangingPunct="1"/>
            <a:r>
              <a:rPr lang="en-US" smtClean="0"/>
              <a:t>Automated Attendants and IVR</a:t>
            </a:r>
          </a:p>
          <a:p>
            <a:pPr lvl="1" eaLnBrk="1" hangingPunct="1"/>
            <a:r>
              <a:rPr lang="en-US" smtClean="0"/>
              <a:t>Privacy Management</a:t>
            </a:r>
          </a:p>
          <a:p>
            <a:pPr lvl="1" eaLnBrk="1" hangingPunct="1"/>
            <a:r>
              <a:rPr lang="en-US" smtClean="0"/>
              <a:t>Call Centers</a:t>
            </a:r>
          </a:p>
        </p:txBody>
      </p:sp>
      <p:sp>
        <p:nvSpPr>
          <p:cNvPr id="3584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584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9457EFC-FDC4-417B-8655-D40834D45852}" type="slidenum">
              <a:rPr lang="en-US" smtClean="0">
                <a:latin typeface="Arial" charset="0"/>
              </a:rPr>
              <a:pPr/>
              <a:t>32</a:t>
            </a:fld>
            <a:endParaRPr lang="en-US" smtClean="0">
              <a:latin typeface="Arial"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smtClean="0"/>
              <a:t>Automated Attendants </a:t>
            </a:r>
          </a:p>
        </p:txBody>
      </p:sp>
      <p:sp>
        <p:nvSpPr>
          <p:cNvPr id="36867" name="Content Placeholder 2"/>
          <p:cNvSpPr>
            <a:spLocks noGrp="1"/>
          </p:cNvSpPr>
          <p:nvPr>
            <p:ph idx="1"/>
          </p:nvPr>
        </p:nvSpPr>
        <p:spPr/>
        <p:txBody>
          <a:bodyPr/>
          <a:lstStyle/>
          <a:p>
            <a:pPr eaLnBrk="1" hangingPunct="1"/>
            <a:r>
              <a:rPr lang="en-US" smtClean="0"/>
              <a:t>Automated attendants are applications that answer calls using a recorded voice and then respond to caller commands that have been issued through DTMF tones</a:t>
            </a:r>
          </a:p>
          <a:p>
            <a:pPr eaLnBrk="1" hangingPunct="1"/>
            <a:r>
              <a:rPr lang="en-US" smtClean="0"/>
              <a:t>Interactive Voice Response is an example of an autoattendant</a:t>
            </a:r>
          </a:p>
        </p:txBody>
      </p:sp>
      <p:sp>
        <p:nvSpPr>
          <p:cNvPr id="368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68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0F65AC9-C857-46BA-93CD-FF470A5E2980}" type="slidenum">
              <a:rPr lang="en-US" smtClean="0">
                <a:latin typeface="Arial" charset="0"/>
              </a:rPr>
              <a:pPr/>
              <a:t>33</a:t>
            </a:fld>
            <a:endParaRPr lang="en-US" smtClean="0">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smtClean="0"/>
              <a:t>Privacy Management</a:t>
            </a:r>
          </a:p>
        </p:txBody>
      </p:sp>
      <p:sp>
        <p:nvSpPr>
          <p:cNvPr id="37891" name="Content Placeholder 2"/>
          <p:cNvSpPr>
            <a:spLocks noGrp="1"/>
          </p:cNvSpPr>
          <p:nvPr>
            <p:ph idx="1"/>
          </p:nvPr>
        </p:nvSpPr>
        <p:spPr/>
        <p:txBody>
          <a:bodyPr/>
          <a:lstStyle/>
          <a:p>
            <a:pPr eaLnBrk="1" hangingPunct="1"/>
            <a:r>
              <a:rPr lang="en-US" smtClean="0"/>
              <a:t>Privacy management is used to recognize and attend to certain kinds of incoming calls automatically, based on the caller ID information</a:t>
            </a:r>
          </a:p>
          <a:p>
            <a:pPr eaLnBrk="1" hangingPunct="1"/>
            <a:r>
              <a:rPr lang="en-US" smtClean="0"/>
              <a:t>For example, it might have the application greet the caller, record the caller's name, and then ring an internal phone to ask the local party whether she wishes to speak with the person</a:t>
            </a:r>
          </a:p>
        </p:txBody>
      </p:sp>
      <p:sp>
        <p:nvSpPr>
          <p:cNvPr id="378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78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B43AE61-5E4E-4CCC-9010-86A61846B005}" type="slidenum">
              <a:rPr lang="en-US" smtClean="0">
                <a:latin typeface="Arial" charset="0"/>
              </a:rPr>
              <a:pPr/>
              <a:t>34</a:t>
            </a:fld>
            <a:endParaRPr lang="en-US" smtClean="0">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smtClean="0"/>
              <a:t>Privacy Management</a:t>
            </a:r>
          </a:p>
        </p:txBody>
      </p:sp>
      <p:sp>
        <p:nvSpPr>
          <p:cNvPr id="38915" name="Content Placeholder 2"/>
          <p:cNvSpPr>
            <a:spLocks noGrp="1"/>
          </p:cNvSpPr>
          <p:nvPr>
            <p:ph idx="1"/>
          </p:nvPr>
        </p:nvSpPr>
        <p:spPr/>
        <p:txBody>
          <a:bodyPr/>
          <a:lstStyle/>
          <a:p>
            <a:pPr eaLnBrk="1" hangingPunct="1"/>
            <a:r>
              <a:rPr lang="en-US" smtClean="0"/>
              <a:t>If the local party indicates no, the call is disconnected, but if she indicates yes, the call is allowed to proceed as normal with both parties connected</a:t>
            </a:r>
          </a:p>
        </p:txBody>
      </p:sp>
      <p:sp>
        <p:nvSpPr>
          <p:cNvPr id="3891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891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E80D3CF-7795-4130-977F-5D44677C7AE1}" type="slidenum">
              <a:rPr lang="en-US" smtClean="0">
                <a:latin typeface="Arial" charset="0"/>
              </a:rPr>
              <a:pPr/>
              <a:t>35</a:t>
            </a:fld>
            <a:endParaRPr lang="en-US" smtClean="0">
              <a:latin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smtClean="0"/>
              <a:t>Call Centers </a:t>
            </a:r>
          </a:p>
        </p:txBody>
      </p:sp>
      <p:sp>
        <p:nvSpPr>
          <p:cNvPr id="39939" name="Content Placeholder 2"/>
          <p:cNvSpPr>
            <a:spLocks noGrp="1"/>
          </p:cNvSpPr>
          <p:nvPr>
            <p:ph idx="1"/>
          </p:nvPr>
        </p:nvSpPr>
        <p:spPr/>
        <p:txBody>
          <a:bodyPr/>
          <a:lstStyle/>
          <a:p>
            <a:pPr eaLnBrk="1" hangingPunct="1"/>
            <a:r>
              <a:rPr lang="en-US" smtClean="0"/>
              <a:t>A call center is a high concentration of application resources dedicated to a concentration of users</a:t>
            </a:r>
          </a:p>
          <a:p>
            <a:pPr eaLnBrk="1" hangingPunct="1"/>
            <a:r>
              <a:rPr lang="en-US" smtClean="0"/>
              <a:t>One or more PBX systems and special-purpose IVR servers running customized software that has been built for specific customer-service or knowledge-processing applications  </a:t>
            </a:r>
          </a:p>
        </p:txBody>
      </p:sp>
      <p:sp>
        <p:nvSpPr>
          <p:cNvPr id="3994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3994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91A89C2-A515-4082-B225-9A77161224DB}" type="slidenum">
              <a:rPr lang="en-US" smtClean="0">
                <a:latin typeface="Arial" charset="0"/>
              </a:rPr>
              <a:pPr/>
              <a:t>36</a:t>
            </a:fld>
            <a:endParaRPr lang="en-US" smtClean="0">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Basic Call Handling </a:t>
            </a:r>
          </a:p>
        </p:txBody>
      </p:sp>
      <p:sp>
        <p:nvSpPr>
          <p:cNvPr id="7171" name="Rectangle 3"/>
          <p:cNvSpPr>
            <a:spLocks noGrp="1" noChangeArrowheads="1"/>
          </p:cNvSpPr>
          <p:nvPr>
            <p:ph idx="1"/>
          </p:nvPr>
        </p:nvSpPr>
        <p:spPr/>
        <p:txBody>
          <a:bodyPr/>
          <a:lstStyle/>
          <a:p>
            <a:pPr eaLnBrk="1" hangingPunct="1"/>
            <a:r>
              <a:rPr lang="en-US" smtClean="0"/>
              <a:t>Most call handling features resemble the services available to a POTS subscriber</a:t>
            </a:r>
          </a:p>
          <a:p>
            <a:pPr lvl="1" eaLnBrk="1" hangingPunct="1"/>
            <a:r>
              <a:rPr lang="en-US" smtClean="0"/>
              <a:t>Connecting, disconnecting, and call transfer</a:t>
            </a:r>
          </a:p>
          <a:p>
            <a:pPr eaLnBrk="1" hangingPunct="1"/>
            <a:r>
              <a:rPr lang="en-US" smtClean="0"/>
              <a:t>The ones we will look at in more detail include</a:t>
            </a:r>
          </a:p>
          <a:p>
            <a:pPr lvl="1" eaLnBrk="1" hangingPunct="1"/>
            <a:r>
              <a:rPr lang="en-US" smtClean="0"/>
              <a:t>Intercom Calling</a:t>
            </a:r>
          </a:p>
          <a:p>
            <a:pPr lvl="1" eaLnBrk="1" hangingPunct="1"/>
            <a:r>
              <a:rPr lang="en-US" smtClean="0"/>
              <a:t>Mute Hold Transfer Multiparty Calls</a:t>
            </a:r>
          </a:p>
          <a:p>
            <a:pPr lvl="1" eaLnBrk="1" hangingPunct="1"/>
            <a:r>
              <a:rPr lang="en-US" smtClean="0"/>
              <a:t>Conferencing</a:t>
            </a:r>
          </a:p>
          <a:p>
            <a:pPr lvl="1" eaLnBrk="1" hangingPunct="1"/>
            <a:r>
              <a:rPr lang="en-US" smtClean="0"/>
              <a:t>Call ID</a:t>
            </a:r>
          </a:p>
        </p:txBody>
      </p:sp>
      <p:sp>
        <p:nvSpPr>
          <p:cNvPr id="7172"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7173"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12819259-950E-49B7-A2B4-86570220366F}" type="slidenum">
              <a:rPr lang="en-US" smtClean="0">
                <a:latin typeface="Arial" charset="0"/>
              </a:rPr>
              <a:pPr/>
              <a:t>4</a:t>
            </a:fld>
            <a:endParaRPr lang="en-US" smtClean="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Intercom Call </a:t>
            </a:r>
          </a:p>
        </p:txBody>
      </p:sp>
      <p:sp>
        <p:nvSpPr>
          <p:cNvPr id="8195" name="Rectangle 3"/>
          <p:cNvSpPr>
            <a:spLocks noGrp="1" noChangeArrowheads="1"/>
          </p:cNvSpPr>
          <p:nvPr>
            <p:ph idx="1"/>
          </p:nvPr>
        </p:nvSpPr>
        <p:spPr/>
        <p:txBody>
          <a:bodyPr/>
          <a:lstStyle/>
          <a:p>
            <a:pPr eaLnBrk="1" hangingPunct="1"/>
            <a:r>
              <a:rPr lang="en-US" smtClean="0"/>
              <a:t>Intercom calling is the oldest of all telephony applications</a:t>
            </a:r>
          </a:p>
          <a:p>
            <a:pPr eaLnBrk="1" hangingPunct="1"/>
            <a:r>
              <a:rPr lang="en-US" smtClean="0"/>
              <a:t>It was the intercom calling application that lead to the invention of the telephone</a:t>
            </a:r>
          </a:p>
          <a:p>
            <a:pPr eaLnBrk="1" hangingPunct="1"/>
            <a:r>
              <a:rPr lang="en-US" smtClean="0"/>
              <a:t>An intercom call is merely a conversation between two private endpoints</a:t>
            </a:r>
          </a:p>
          <a:p>
            <a:pPr eaLnBrk="1" hangingPunct="1"/>
            <a:r>
              <a:rPr lang="en-US" smtClean="0"/>
              <a:t>Most intercom calls are two-way conversations, meaning both parties can talk and hear each other talk</a:t>
            </a:r>
          </a:p>
        </p:txBody>
      </p:sp>
      <p:sp>
        <p:nvSpPr>
          <p:cNvPr id="8196"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819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64FF86C2-A228-4695-A586-79DFB0636FB0}" type="slidenum">
              <a:rPr lang="en-US" smtClean="0">
                <a:latin typeface="Arial" charset="0"/>
              </a:rPr>
              <a:pPr/>
              <a:t>5</a:t>
            </a:fld>
            <a:endParaRPr lang="en-US" smtClean="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Intercom Calls</a:t>
            </a:r>
          </a:p>
        </p:txBody>
      </p:sp>
      <p:sp>
        <p:nvSpPr>
          <p:cNvPr id="9219" name="Content Placeholder 2"/>
          <p:cNvSpPr>
            <a:spLocks noGrp="1"/>
          </p:cNvSpPr>
          <p:nvPr>
            <p:ph idx="1"/>
          </p:nvPr>
        </p:nvSpPr>
        <p:spPr/>
        <p:txBody>
          <a:bodyPr/>
          <a:lstStyle/>
          <a:p>
            <a:pPr eaLnBrk="1" hangingPunct="1"/>
            <a:r>
              <a:rPr lang="en-US" smtClean="0"/>
              <a:t>In PBX terms, intercom calls are calls between extensions </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B7D0E78-5890-4F22-89EF-760A068E377A}" type="slidenum">
              <a:rPr lang="en-US" smtClean="0">
                <a:latin typeface="Arial" charset="0"/>
              </a:rPr>
              <a:pPr/>
              <a:t>6</a:t>
            </a:fld>
            <a:endParaRPr lang="en-US" smtClean="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Mute</a:t>
            </a:r>
          </a:p>
        </p:txBody>
      </p:sp>
      <p:sp>
        <p:nvSpPr>
          <p:cNvPr id="10243" name="Rectangle 3"/>
          <p:cNvSpPr>
            <a:spLocks noGrp="1" noChangeArrowheads="1"/>
          </p:cNvSpPr>
          <p:nvPr>
            <p:ph idx="1"/>
          </p:nvPr>
        </p:nvSpPr>
        <p:spPr/>
        <p:txBody>
          <a:bodyPr/>
          <a:lstStyle/>
          <a:p>
            <a:pPr eaLnBrk="1" hangingPunct="1"/>
            <a:r>
              <a:rPr lang="en-US" smtClean="0"/>
              <a:t>Mute allows the local party to temporarily stop sending sound to the remote party </a:t>
            </a:r>
          </a:p>
        </p:txBody>
      </p:sp>
      <p:sp>
        <p:nvSpPr>
          <p:cNvPr id="10244" name="Footer Placeholder 1"/>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0245"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C1FA744-84F9-4B87-A146-98866B31DDE0}" type="slidenum">
              <a:rPr lang="en-US" smtClean="0">
                <a:latin typeface="Arial" charset="0"/>
              </a:rPr>
              <a:pPr/>
              <a:t>7</a:t>
            </a:fld>
            <a:endParaRPr lang="en-US" smtClean="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Hold</a:t>
            </a:r>
          </a:p>
        </p:txBody>
      </p:sp>
      <p:sp>
        <p:nvSpPr>
          <p:cNvPr id="11267" name="Content Placeholder 2"/>
          <p:cNvSpPr>
            <a:spLocks noGrp="1"/>
          </p:cNvSpPr>
          <p:nvPr>
            <p:ph idx="1"/>
          </p:nvPr>
        </p:nvSpPr>
        <p:spPr/>
        <p:txBody>
          <a:bodyPr/>
          <a:lstStyle/>
          <a:p>
            <a:pPr eaLnBrk="1" hangingPunct="1"/>
            <a:r>
              <a:rPr lang="en-US" smtClean="0"/>
              <a:t>Hold is a form of mute that allows the local party to leave the phone set for an extended period of time, unattended, and then return</a:t>
            </a:r>
          </a:p>
        </p:txBody>
      </p:sp>
      <p:sp>
        <p:nvSpPr>
          <p:cNvPr id="1126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126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94BE0AA-9BC2-4256-835E-20EECF413584}" type="slidenum">
              <a:rPr lang="en-US" smtClean="0">
                <a:latin typeface="Arial" charset="0"/>
              </a:rPr>
              <a:pPr/>
              <a:t>8</a:t>
            </a:fld>
            <a:endParaRPr lang="en-US" smtClean="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Transfer</a:t>
            </a:r>
          </a:p>
        </p:txBody>
      </p:sp>
      <p:sp>
        <p:nvSpPr>
          <p:cNvPr id="12291" name="Content Placeholder 2"/>
          <p:cNvSpPr>
            <a:spLocks noGrp="1"/>
          </p:cNvSpPr>
          <p:nvPr>
            <p:ph idx="1"/>
          </p:nvPr>
        </p:nvSpPr>
        <p:spPr/>
        <p:txBody>
          <a:bodyPr/>
          <a:lstStyle/>
          <a:p>
            <a:pPr eaLnBrk="1" hangingPunct="1"/>
            <a:r>
              <a:rPr lang="en-US" smtClean="0"/>
              <a:t>Call transfer allows the local party to hand the call in progress off to another extension</a:t>
            </a:r>
          </a:p>
        </p:txBody>
      </p:sp>
      <p:sp>
        <p:nvSpPr>
          <p:cNvPr id="1229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mtClean="0">
                <a:latin typeface="Arial" charset="0"/>
              </a:rPr>
              <a:t>Copyright 2012 Kenneth M. Chipps Ph.D. www.chipps.com</a:t>
            </a:r>
          </a:p>
        </p:txBody>
      </p:sp>
      <p:sp>
        <p:nvSpPr>
          <p:cNvPr id="1229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42CAE18-7380-4D8B-AABE-E63513E2DD8B}" type="slidenum">
              <a:rPr lang="en-US" smtClean="0">
                <a:latin typeface="Arial" charset="0"/>
              </a:rPr>
              <a:pPr/>
              <a:t>9</a:t>
            </a:fld>
            <a:endParaRPr lang="en-US" smtClean="0">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hipps">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Chipps</Template>
  <TotalTime>277</TotalTime>
  <Words>1718</Words>
  <Application>Microsoft Office PowerPoint</Application>
  <PresentationFormat>On-screen Show (4:3)</PresentationFormat>
  <Paragraphs>206</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Verdana</vt:lpstr>
      <vt:lpstr>Arial</vt:lpstr>
      <vt:lpstr>Calibri</vt:lpstr>
      <vt:lpstr>Chipps</vt:lpstr>
      <vt:lpstr>NETW-250 PSTN Telephony Applications Last Update 2012.08.08 1.0.0</vt:lpstr>
      <vt:lpstr>Applications </vt:lpstr>
      <vt:lpstr>Applications</vt:lpstr>
      <vt:lpstr>Basic Call Handling </vt:lpstr>
      <vt:lpstr>Intercom Call </vt:lpstr>
      <vt:lpstr>Intercom Calls</vt:lpstr>
      <vt:lpstr>Mute</vt:lpstr>
      <vt:lpstr>Hold</vt:lpstr>
      <vt:lpstr>Transfer</vt:lpstr>
      <vt:lpstr>Multiparty</vt:lpstr>
      <vt:lpstr>Multiparty</vt:lpstr>
      <vt:lpstr>Conferencing </vt:lpstr>
      <vt:lpstr>Caller ID</vt:lpstr>
      <vt:lpstr>Administration</vt:lpstr>
      <vt:lpstr>Call Accounting </vt:lpstr>
      <vt:lpstr>Console</vt:lpstr>
      <vt:lpstr>Console</vt:lpstr>
      <vt:lpstr>Call Logging</vt:lpstr>
      <vt:lpstr>Paging</vt:lpstr>
      <vt:lpstr>Voice Mail </vt:lpstr>
      <vt:lpstr>Message Notification</vt:lpstr>
      <vt:lpstr>Advanced Call-Handling</vt:lpstr>
      <vt:lpstr>Call Parking and Orbit </vt:lpstr>
      <vt:lpstr>Automatic Call Return </vt:lpstr>
      <vt:lpstr>Hunt Groups and Ring Groups </vt:lpstr>
      <vt:lpstr>Hold Queues</vt:lpstr>
      <vt:lpstr>Directories </vt:lpstr>
      <vt:lpstr>Presence </vt:lpstr>
      <vt:lpstr>Presence</vt:lpstr>
      <vt:lpstr>Bridging </vt:lpstr>
      <vt:lpstr>CTI</vt:lpstr>
      <vt:lpstr>CTI</vt:lpstr>
      <vt:lpstr>Automated Attendants </vt:lpstr>
      <vt:lpstr>Privacy Management</vt:lpstr>
      <vt:lpstr>Privacy Management</vt:lpstr>
      <vt:lpstr>Call Centers </vt:lpstr>
    </vt:vector>
  </TitlesOfParts>
  <Company>Devry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Telephony Applications</dc:title>
  <dc:creator>Kenneth M. Chipps Ph.D.</dc:creator>
  <cp:lastModifiedBy>Kenneth M. Chipps Ph.D.</cp:lastModifiedBy>
  <cp:revision>25</cp:revision>
  <dcterms:created xsi:type="dcterms:W3CDTF">2007-07-31T18:37:34Z</dcterms:created>
  <dcterms:modified xsi:type="dcterms:W3CDTF">2012-11-15T23:16:20Z</dcterms:modified>
</cp:coreProperties>
</file>