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66"/>
  </p:notesMasterIdLst>
  <p:sldIdLst>
    <p:sldId id="353" r:id="rId2"/>
    <p:sldId id="444" r:id="rId3"/>
    <p:sldId id="313" r:id="rId4"/>
    <p:sldId id="351" r:id="rId5"/>
    <p:sldId id="443" r:id="rId6"/>
    <p:sldId id="568" r:id="rId7"/>
    <p:sldId id="569" r:id="rId8"/>
    <p:sldId id="570" r:id="rId9"/>
    <p:sldId id="571" r:id="rId10"/>
    <p:sldId id="572" r:id="rId11"/>
    <p:sldId id="573" r:id="rId12"/>
    <p:sldId id="574" r:id="rId13"/>
    <p:sldId id="575" r:id="rId14"/>
    <p:sldId id="576" r:id="rId15"/>
    <p:sldId id="577" r:id="rId16"/>
    <p:sldId id="578" r:id="rId17"/>
    <p:sldId id="579" r:id="rId18"/>
    <p:sldId id="580" r:id="rId19"/>
    <p:sldId id="581" r:id="rId20"/>
    <p:sldId id="582" r:id="rId21"/>
    <p:sldId id="583" r:id="rId22"/>
    <p:sldId id="584" r:id="rId23"/>
    <p:sldId id="585" r:id="rId24"/>
    <p:sldId id="586" r:id="rId25"/>
    <p:sldId id="587" r:id="rId26"/>
    <p:sldId id="588" r:id="rId27"/>
    <p:sldId id="589" r:id="rId28"/>
    <p:sldId id="590" r:id="rId29"/>
    <p:sldId id="549" r:id="rId30"/>
    <p:sldId id="550" r:id="rId31"/>
    <p:sldId id="551" r:id="rId32"/>
    <p:sldId id="552" r:id="rId33"/>
    <p:sldId id="553" r:id="rId34"/>
    <p:sldId id="554" r:id="rId35"/>
    <p:sldId id="555" r:id="rId36"/>
    <p:sldId id="556" r:id="rId37"/>
    <p:sldId id="557" r:id="rId38"/>
    <p:sldId id="558" r:id="rId39"/>
    <p:sldId id="559" r:id="rId40"/>
    <p:sldId id="560" r:id="rId41"/>
    <p:sldId id="561" r:id="rId42"/>
    <p:sldId id="562" r:id="rId43"/>
    <p:sldId id="563" r:id="rId44"/>
    <p:sldId id="564" r:id="rId45"/>
    <p:sldId id="565" r:id="rId46"/>
    <p:sldId id="566" r:id="rId47"/>
    <p:sldId id="567" r:id="rId48"/>
    <p:sldId id="484" r:id="rId49"/>
    <p:sldId id="485" r:id="rId50"/>
    <p:sldId id="486" r:id="rId51"/>
    <p:sldId id="487" r:id="rId52"/>
    <p:sldId id="488" r:id="rId53"/>
    <p:sldId id="489" r:id="rId54"/>
    <p:sldId id="490" r:id="rId55"/>
    <p:sldId id="492" r:id="rId56"/>
    <p:sldId id="493" r:id="rId57"/>
    <p:sldId id="494" r:id="rId58"/>
    <p:sldId id="495" r:id="rId59"/>
    <p:sldId id="520" r:id="rId60"/>
    <p:sldId id="521" r:id="rId61"/>
    <p:sldId id="525" r:id="rId62"/>
    <p:sldId id="482" r:id="rId63"/>
    <p:sldId id="483" r:id="rId64"/>
    <p:sldId id="547" r:id="rId6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54" autoAdjust="0"/>
  </p:normalViewPr>
  <p:slideViewPr>
    <p:cSldViewPr>
      <p:cViewPr>
        <p:scale>
          <a:sx n="65" d="100"/>
          <a:sy n="65" d="100"/>
        </p:scale>
        <p:origin x="-1290" y="-72"/>
      </p:cViewPr>
      <p:guideLst>
        <p:guide orient="horz" pos="120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7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cs typeface="+mn-cs"/>
              </a:defRPr>
            </a:lvl1pPr>
          </a:lstStyle>
          <a:p>
            <a:pPr>
              <a:defRPr/>
            </a:pPr>
            <a:endParaRPr lang="en-US"/>
          </a:p>
        </p:txBody>
      </p:sp>
      <p:sp>
        <p:nvSpPr>
          <p:cNvPr id="471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a:cs typeface="+mn-cs"/>
              </a:defRPr>
            </a:lvl1pPr>
          </a:lstStyle>
          <a:p>
            <a:pPr>
              <a:defRPr/>
            </a:pPr>
            <a:endParaRPr lang="en-US"/>
          </a:p>
        </p:txBody>
      </p:sp>
      <p:sp>
        <p:nvSpPr>
          <p:cNvPr id="450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71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cs typeface="+mn-cs"/>
              </a:defRPr>
            </a:lvl1pPr>
          </a:lstStyle>
          <a:p>
            <a:pPr>
              <a:defRPr/>
            </a:pPr>
            <a:endParaRPr lang="en-US"/>
          </a:p>
        </p:txBody>
      </p:sp>
      <p:sp>
        <p:nvSpPr>
          <p:cNvPr id="471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9A821754-95FB-48EF-9D76-E9711158D82D}" type="slidenum">
              <a:rPr lang="en-US"/>
              <a:pPr>
                <a:defRPr/>
              </a:pPr>
              <a:t>‹#›</a:t>
            </a:fld>
            <a:endParaRPr lang="en-US" dirty="0"/>
          </a:p>
        </p:txBody>
      </p:sp>
    </p:spTree>
    <p:extLst>
      <p:ext uri="{BB962C8B-B14F-4D97-AF65-F5344CB8AC3E}">
        <p14:creationId xmlns:p14="http://schemas.microsoft.com/office/powerpoint/2010/main" val="6289544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1913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21913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dirty="0"/>
            </a:lvl1pPr>
          </a:lstStyle>
          <a:p>
            <a:pPr>
              <a:defRPr/>
            </a:pPr>
            <a:endParaRPr lang="en-US"/>
          </a:p>
        </p:txBody>
      </p:sp>
      <p:sp>
        <p:nvSpPr>
          <p:cNvPr id="5" name="Rectangle 5"/>
          <p:cNvSpPr>
            <a:spLocks noGrp="1" noChangeArrowheads="1"/>
          </p:cNvSpPr>
          <p:nvPr>
            <p:ph type="ftr" sz="quarter" idx="11"/>
          </p:nvPr>
        </p:nvSpPr>
        <p:spPr>
          <a:xfrm>
            <a:off x="2667000" y="6245225"/>
            <a:ext cx="3886200" cy="476250"/>
          </a:xfrm>
        </p:spPr>
        <p:txBody>
          <a:bodyPr/>
          <a:lstStyle>
            <a:lvl1pPr>
              <a:defRPr sz="1400" dirty="0" smtClean="0"/>
            </a:lvl1pPr>
          </a:lstStyle>
          <a:p>
            <a:pPr>
              <a:defRPr/>
            </a:pPr>
            <a:r>
              <a:rPr lang="en-US"/>
              <a:t>Copyright 2005-2010  Kenneth M. Chipps Ph.D. www.chipps.com</a:t>
            </a:r>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80516477-B56F-4AF1-819C-D68FB24A0470}" type="slidenum">
              <a:rPr lang="en-US"/>
              <a:pPr>
                <a:defRPr/>
              </a:pPr>
              <a:t>‹#›</a:t>
            </a:fld>
            <a:endParaRPr lang="en-US" dirty="0"/>
          </a:p>
        </p:txBody>
      </p:sp>
    </p:spTree>
    <p:extLst>
      <p:ext uri="{BB962C8B-B14F-4D97-AF65-F5344CB8AC3E}">
        <p14:creationId xmlns:p14="http://schemas.microsoft.com/office/powerpoint/2010/main" val="1859590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2005-2010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55374C98-1D79-44FC-89A3-DE3E99B1DF2F}" type="slidenum">
              <a:rPr lang="en-US"/>
              <a:pPr>
                <a:defRPr/>
              </a:pPr>
              <a:t>‹#›</a:t>
            </a:fld>
            <a:endParaRPr lang="en-US" dirty="0"/>
          </a:p>
        </p:txBody>
      </p:sp>
    </p:spTree>
    <p:extLst>
      <p:ext uri="{BB962C8B-B14F-4D97-AF65-F5344CB8AC3E}">
        <p14:creationId xmlns:p14="http://schemas.microsoft.com/office/powerpoint/2010/main" val="3658616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2005-2010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320A70C9-BCD6-422F-A465-4CA40E285FBF}" type="slidenum">
              <a:rPr lang="en-US"/>
              <a:pPr>
                <a:defRPr/>
              </a:pPr>
              <a:t>‹#›</a:t>
            </a:fld>
            <a:endParaRPr lang="en-US" dirty="0"/>
          </a:p>
        </p:txBody>
      </p:sp>
    </p:spTree>
    <p:extLst>
      <p:ext uri="{BB962C8B-B14F-4D97-AF65-F5344CB8AC3E}">
        <p14:creationId xmlns:p14="http://schemas.microsoft.com/office/powerpoint/2010/main" val="1547763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25963"/>
          </a:xfrm>
        </p:spPr>
        <p:txBody>
          <a:bodyPr/>
          <a:lstStyle/>
          <a:p>
            <a:pPr lvl="0"/>
            <a:endParaRPr lang="en-US" noProof="0" dirty="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2005-2010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91C32EBD-178E-4A57-BA73-5927BDF3747C}" type="slidenum">
              <a:rPr lang="en-US"/>
              <a:pPr>
                <a:defRPr/>
              </a:pPr>
              <a:t>‹#›</a:t>
            </a:fld>
            <a:endParaRPr lang="en-US" dirty="0"/>
          </a:p>
        </p:txBody>
      </p:sp>
    </p:spTree>
    <p:extLst>
      <p:ext uri="{BB962C8B-B14F-4D97-AF65-F5344CB8AC3E}">
        <p14:creationId xmlns:p14="http://schemas.microsoft.com/office/powerpoint/2010/main" val="4240504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2005-2010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BF40301D-35EB-480C-89BE-7858515C6B70}" type="slidenum">
              <a:rPr lang="en-US"/>
              <a:pPr>
                <a:defRPr/>
              </a:pPr>
              <a:t>‹#›</a:t>
            </a:fld>
            <a:endParaRPr lang="en-US" dirty="0"/>
          </a:p>
        </p:txBody>
      </p:sp>
    </p:spTree>
    <p:extLst>
      <p:ext uri="{BB962C8B-B14F-4D97-AF65-F5344CB8AC3E}">
        <p14:creationId xmlns:p14="http://schemas.microsoft.com/office/powerpoint/2010/main" val="4161478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2005-2010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86313F2A-691F-4BC7-A3A5-EFF9EFE62A66}" type="slidenum">
              <a:rPr lang="en-US"/>
              <a:pPr>
                <a:defRPr/>
              </a:pPr>
              <a:t>‹#›</a:t>
            </a:fld>
            <a:endParaRPr lang="en-US" dirty="0"/>
          </a:p>
        </p:txBody>
      </p:sp>
    </p:spTree>
    <p:extLst>
      <p:ext uri="{BB962C8B-B14F-4D97-AF65-F5344CB8AC3E}">
        <p14:creationId xmlns:p14="http://schemas.microsoft.com/office/powerpoint/2010/main" val="989020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2005-2010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5E9044FA-46F7-44B5-A066-2F0222797C46}" type="slidenum">
              <a:rPr lang="en-US"/>
              <a:pPr>
                <a:defRPr/>
              </a:pPr>
              <a:t>‹#›</a:t>
            </a:fld>
            <a:endParaRPr lang="en-US" dirty="0"/>
          </a:p>
        </p:txBody>
      </p:sp>
    </p:spTree>
    <p:extLst>
      <p:ext uri="{BB962C8B-B14F-4D97-AF65-F5344CB8AC3E}">
        <p14:creationId xmlns:p14="http://schemas.microsoft.com/office/powerpoint/2010/main" val="1483930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Copyright 2005-2010  Kenneth M. Chipps Ph.D. www.chipps.com</a:t>
            </a:r>
          </a:p>
        </p:txBody>
      </p:sp>
      <p:sp>
        <p:nvSpPr>
          <p:cNvPr id="9" name="Rectangle 6"/>
          <p:cNvSpPr>
            <a:spLocks noGrp="1" noChangeArrowheads="1"/>
          </p:cNvSpPr>
          <p:nvPr>
            <p:ph type="sldNum" sz="quarter" idx="12"/>
          </p:nvPr>
        </p:nvSpPr>
        <p:spPr>
          <a:ln/>
        </p:spPr>
        <p:txBody>
          <a:bodyPr/>
          <a:lstStyle>
            <a:lvl1pPr>
              <a:defRPr/>
            </a:lvl1pPr>
          </a:lstStyle>
          <a:p>
            <a:pPr>
              <a:defRPr/>
            </a:pPr>
            <a:fld id="{C22833D6-6289-43EA-9D70-EC4930CFF908}" type="slidenum">
              <a:rPr lang="en-US"/>
              <a:pPr>
                <a:defRPr/>
              </a:pPr>
              <a:t>‹#›</a:t>
            </a:fld>
            <a:endParaRPr lang="en-US" dirty="0"/>
          </a:p>
        </p:txBody>
      </p:sp>
    </p:spTree>
    <p:extLst>
      <p:ext uri="{BB962C8B-B14F-4D97-AF65-F5344CB8AC3E}">
        <p14:creationId xmlns:p14="http://schemas.microsoft.com/office/powerpoint/2010/main" val="620241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Copyright 2005-2010  Kenneth M. Chipps Ph.D. www.chipps.com</a:t>
            </a:r>
          </a:p>
        </p:txBody>
      </p:sp>
      <p:sp>
        <p:nvSpPr>
          <p:cNvPr id="5" name="Rectangle 6"/>
          <p:cNvSpPr>
            <a:spLocks noGrp="1" noChangeArrowheads="1"/>
          </p:cNvSpPr>
          <p:nvPr>
            <p:ph type="sldNum" sz="quarter" idx="12"/>
          </p:nvPr>
        </p:nvSpPr>
        <p:spPr>
          <a:ln/>
        </p:spPr>
        <p:txBody>
          <a:bodyPr/>
          <a:lstStyle>
            <a:lvl1pPr>
              <a:defRPr/>
            </a:lvl1pPr>
          </a:lstStyle>
          <a:p>
            <a:pPr>
              <a:defRPr/>
            </a:pPr>
            <a:fld id="{65216983-E02E-487C-86CC-FD4E0B7D5C63}" type="slidenum">
              <a:rPr lang="en-US"/>
              <a:pPr>
                <a:defRPr/>
              </a:pPr>
              <a:t>‹#›</a:t>
            </a:fld>
            <a:endParaRPr lang="en-US" dirty="0"/>
          </a:p>
        </p:txBody>
      </p:sp>
    </p:spTree>
    <p:extLst>
      <p:ext uri="{BB962C8B-B14F-4D97-AF65-F5344CB8AC3E}">
        <p14:creationId xmlns:p14="http://schemas.microsoft.com/office/powerpoint/2010/main" val="3170333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Copyright 2005-2010  Kenneth M. Chipps Ph.D. www.chipps.com</a:t>
            </a:r>
          </a:p>
        </p:txBody>
      </p:sp>
      <p:sp>
        <p:nvSpPr>
          <p:cNvPr id="4" name="Rectangle 6"/>
          <p:cNvSpPr>
            <a:spLocks noGrp="1" noChangeArrowheads="1"/>
          </p:cNvSpPr>
          <p:nvPr>
            <p:ph type="sldNum" sz="quarter" idx="12"/>
          </p:nvPr>
        </p:nvSpPr>
        <p:spPr>
          <a:ln/>
        </p:spPr>
        <p:txBody>
          <a:bodyPr/>
          <a:lstStyle>
            <a:lvl1pPr>
              <a:defRPr/>
            </a:lvl1pPr>
          </a:lstStyle>
          <a:p>
            <a:pPr>
              <a:defRPr/>
            </a:pPr>
            <a:fld id="{F03767B3-C8B9-45A3-ADAC-5578B5AD0FE8}" type="slidenum">
              <a:rPr lang="en-US"/>
              <a:pPr>
                <a:defRPr/>
              </a:pPr>
              <a:t>‹#›</a:t>
            </a:fld>
            <a:endParaRPr lang="en-US" dirty="0"/>
          </a:p>
        </p:txBody>
      </p:sp>
    </p:spTree>
    <p:extLst>
      <p:ext uri="{BB962C8B-B14F-4D97-AF65-F5344CB8AC3E}">
        <p14:creationId xmlns:p14="http://schemas.microsoft.com/office/powerpoint/2010/main" val="3431425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2005-2010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595A9543-0717-4A82-8E86-AEE0652768A8}" type="slidenum">
              <a:rPr lang="en-US"/>
              <a:pPr>
                <a:defRPr/>
              </a:pPr>
              <a:t>‹#›</a:t>
            </a:fld>
            <a:endParaRPr lang="en-US" dirty="0"/>
          </a:p>
        </p:txBody>
      </p:sp>
    </p:spTree>
    <p:extLst>
      <p:ext uri="{BB962C8B-B14F-4D97-AF65-F5344CB8AC3E}">
        <p14:creationId xmlns:p14="http://schemas.microsoft.com/office/powerpoint/2010/main" val="893010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2005-2010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0C66D9DD-39BE-49E0-A573-C36BD9ADB8A6}" type="slidenum">
              <a:rPr lang="en-US"/>
              <a:pPr>
                <a:defRPr/>
              </a:pPr>
              <a:t>‹#›</a:t>
            </a:fld>
            <a:endParaRPr lang="en-US" dirty="0"/>
          </a:p>
        </p:txBody>
      </p:sp>
    </p:spTree>
    <p:extLst>
      <p:ext uri="{BB962C8B-B14F-4D97-AF65-F5344CB8AC3E}">
        <p14:creationId xmlns:p14="http://schemas.microsoft.com/office/powerpoint/2010/main" val="804183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81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cs typeface="+mn-cs"/>
              </a:defRPr>
            </a:lvl1pPr>
          </a:lstStyle>
          <a:p>
            <a:pPr>
              <a:defRPr/>
            </a:pPr>
            <a:endParaRPr lang="en-US"/>
          </a:p>
        </p:txBody>
      </p:sp>
      <p:sp>
        <p:nvSpPr>
          <p:cNvPr id="218117"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dirty="0" smtClean="0">
                <a:cs typeface="+mn-cs"/>
              </a:defRPr>
            </a:lvl1pPr>
          </a:lstStyle>
          <a:p>
            <a:pPr>
              <a:defRPr/>
            </a:pPr>
            <a:r>
              <a:rPr lang="en-US"/>
              <a:t>Copyright 2005-2010  Kenneth M. Chipps Ph.D. www.chipps.com</a:t>
            </a:r>
          </a:p>
        </p:txBody>
      </p:sp>
      <p:sp>
        <p:nvSpPr>
          <p:cNvPr id="218118"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D503E54F-4F27-43F2-9E71-DD4EFA977A44}"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5"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ftr" sz="quarter" idx="11"/>
          </p:nvPr>
        </p:nvSpPr>
        <p:spPr>
          <a:xfrm>
            <a:off x="2667000" y="6245225"/>
            <a:ext cx="4038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3075" name="Rectangle 2"/>
          <p:cNvSpPr>
            <a:spLocks noChangeArrowheads="1"/>
          </p:cNvSpPr>
          <p:nvPr/>
        </p:nvSpPr>
        <p:spPr bwMode="auto">
          <a:xfrm>
            <a:off x="1371600" y="3886200"/>
            <a:ext cx="6400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ctr">
              <a:spcBef>
                <a:spcPct val="20000"/>
              </a:spcBef>
            </a:pPr>
            <a:endParaRPr lang="en-US" altLang="en-US" sz="3200"/>
          </a:p>
        </p:txBody>
      </p:sp>
      <p:sp>
        <p:nvSpPr>
          <p:cNvPr id="3076" name="Rectangle 3"/>
          <p:cNvSpPr>
            <a:spLocks noGrp="1" noChangeArrowheads="1"/>
          </p:cNvSpPr>
          <p:nvPr>
            <p:ph type="ctrTitle"/>
          </p:nvPr>
        </p:nvSpPr>
        <p:spPr/>
        <p:txBody>
          <a:bodyPr/>
          <a:lstStyle/>
          <a:p>
            <a:pPr eaLnBrk="1" hangingPunct="1"/>
            <a:r>
              <a:rPr lang="en-US" altLang="en-US" dirty="0" smtClean="0"/>
              <a:t>Troubleshooting Methodology</a:t>
            </a:r>
            <a:br>
              <a:rPr lang="en-US" altLang="en-US" dirty="0" smtClean="0"/>
            </a:br>
            <a:r>
              <a:rPr lang="en-US" sz="2400" dirty="0" smtClean="0"/>
              <a:t>Last Update 2013.03.10</a:t>
            </a:r>
            <a:r>
              <a:rPr lang="en-US" sz="2400" smtClean="0"/>
              <a:t/>
            </a:r>
            <a:br>
              <a:rPr lang="en-US" sz="2400" smtClean="0"/>
            </a:br>
            <a:r>
              <a:rPr lang="en-US" sz="2400" smtClean="0"/>
              <a:t>3.2.0</a:t>
            </a:r>
            <a:endParaRPr lang="en-US" sz="2400" dirty="0" smtClean="0"/>
          </a:p>
        </p:txBody>
      </p:sp>
      <p:sp>
        <p:nvSpPr>
          <p:cNvPr id="307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9D878FD-FB50-40D4-9622-E5541716FA0A}" type="slidenum">
              <a:rPr lang="en-US" smtClean="0"/>
              <a:pPr eaLnBrk="1" hangingPunct="1"/>
              <a:t>1</a:t>
            </a:fld>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Boxes</a:t>
            </a:r>
            <a:endParaRPr lang="en-US" dirty="0"/>
          </a:p>
        </p:txBody>
      </p:sp>
      <p:sp>
        <p:nvSpPr>
          <p:cNvPr id="3" name="Content Placeholder 2"/>
          <p:cNvSpPr>
            <a:spLocks noGrp="1"/>
          </p:cNvSpPr>
          <p:nvPr>
            <p:ph idx="1"/>
          </p:nvPr>
        </p:nvSpPr>
        <p:spPr/>
        <p:txBody>
          <a:bodyPr/>
          <a:lstStyle/>
          <a:p>
            <a:pPr lvl="1"/>
            <a:r>
              <a:rPr lang="en-US" dirty="0" smtClean="0"/>
              <a:t>Repeater</a:t>
            </a:r>
          </a:p>
          <a:p>
            <a:pPr lvl="2"/>
            <a:r>
              <a:rPr lang="en-US" dirty="0" smtClean="0"/>
              <a:t>Since the signal from the weather station will not penetrate all the way though a stand of trees between it and wher</a:t>
            </a:r>
            <a:r>
              <a:rPr lang="en-US" baseline="0" dirty="0" smtClean="0"/>
              <a:t>e the readings are to be displayed, the repeater sends them on from a location that has line of sight to the weather station and to the weather station displays</a:t>
            </a:r>
            <a:endParaRPr lang="en-US" dirty="0"/>
          </a:p>
        </p:txBody>
      </p:sp>
    </p:spTree>
    <p:extLst>
      <p:ext uri="{BB962C8B-B14F-4D97-AF65-F5344CB8AC3E}">
        <p14:creationId xmlns:p14="http://schemas.microsoft.com/office/powerpoint/2010/main" val="21601970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Boxes</a:t>
            </a:r>
            <a:endParaRPr lang="en-US" dirty="0"/>
          </a:p>
        </p:txBody>
      </p:sp>
      <p:sp>
        <p:nvSpPr>
          <p:cNvPr id="3" name="Content Placeholder 2"/>
          <p:cNvSpPr>
            <a:spLocks noGrp="1"/>
          </p:cNvSpPr>
          <p:nvPr>
            <p:ph idx="1"/>
          </p:nvPr>
        </p:nvSpPr>
        <p:spPr/>
        <p:txBody>
          <a:bodyPr/>
          <a:lstStyle/>
          <a:p>
            <a:pPr lvl="1"/>
            <a:r>
              <a:rPr lang="en-US" dirty="0" smtClean="0"/>
              <a:t>Wall Display</a:t>
            </a:r>
          </a:p>
          <a:p>
            <a:pPr lvl="2"/>
            <a:r>
              <a:rPr lang="en-US" dirty="0" smtClean="0"/>
              <a:t>The readings are shown in two locations</a:t>
            </a:r>
          </a:p>
          <a:p>
            <a:pPr lvl="2"/>
            <a:r>
              <a:rPr lang="en-US" dirty="0" smtClean="0"/>
              <a:t>First</a:t>
            </a:r>
            <a:r>
              <a:rPr lang="en-US" baseline="0" dirty="0" smtClean="0"/>
              <a:t> on a wall mounted display by an outside door</a:t>
            </a:r>
          </a:p>
          <a:p>
            <a:pPr lvl="1"/>
            <a:r>
              <a:rPr lang="en-US" dirty="0" smtClean="0"/>
              <a:t>Receiver</a:t>
            </a:r>
          </a:p>
          <a:p>
            <a:pPr lvl="2"/>
            <a:r>
              <a:rPr lang="en-US" dirty="0" smtClean="0"/>
              <a:t>The output from the</a:t>
            </a:r>
            <a:r>
              <a:rPr lang="en-US" baseline="0" dirty="0" smtClean="0"/>
              <a:t> weather station as regenerated by the repeater is also received by a box that connects to a computer using a USB port</a:t>
            </a:r>
          </a:p>
        </p:txBody>
      </p:sp>
    </p:spTree>
    <p:extLst>
      <p:ext uri="{BB962C8B-B14F-4D97-AF65-F5344CB8AC3E}">
        <p14:creationId xmlns:p14="http://schemas.microsoft.com/office/powerpoint/2010/main" val="9629554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Boxes</a:t>
            </a:r>
            <a:endParaRPr lang="en-US" dirty="0"/>
          </a:p>
        </p:txBody>
      </p:sp>
      <p:sp>
        <p:nvSpPr>
          <p:cNvPr id="3" name="Content Placeholder 2"/>
          <p:cNvSpPr>
            <a:spLocks noGrp="1"/>
          </p:cNvSpPr>
          <p:nvPr>
            <p:ph idx="1"/>
          </p:nvPr>
        </p:nvSpPr>
        <p:spPr/>
        <p:txBody>
          <a:bodyPr/>
          <a:lstStyle/>
          <a:p>
            <a:pPr lvl="1"/>
            <a:r>
              <a:rPr lang="en-US" dirty="0" smtClean="0"/>
              <a:t>Computer</a:t>
            </a:r>
          </a:p>
          <a:p>
            <a:pPr lvl="2"/>
            <a:r>
              <a:rPr lang="en-US" dirty="0" smtClean="0"/>
              <a:t>A</a:t>
            </a:r>
            <a:r>
              <a:rPr lang="en-US" baseline="0" dirty="0" smtClean="0"/>
              <a:t> program running on a computer displays the readings received at the receiver and feed to it through the USB port</a:t>
            </a:r>
          </a:p>
        </p:txBody>
      </p:sp>
    </p:spTree>
    <p:extLst>
      <p:ext uri="{BB962C8B-B14F-4D97-AF65-F5344CB8AC3E}">
        <p14:creationId xmlns:p14="http://schemas.microsoft.com/office/powerpoint/2010/main" val="2763338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aseline="0" dirty="0" smtClean="0"/>
              <a:t>The Problems</a:t>
            </a:r>
            <a:endParaRPr lang="en-US" dirty="0"/>
          </a:p>
        </p:txBody>
      </p:sp>
      <p:sp>
        <p:nvSpPr>
          <p:cNvPr id="3" name="Content Placeholder 2"/>
          <p:cNvSpPr>
            <a:spLocks noGrp="1"/>
          </p:cNvSpPr>
          <p:nvPr>
            <p:ph idx="1"/>
          </p:nvPr>
        </p:nvSpPr>
        <p:spPr/>
        <p:txBody>
          <a:bodyPr/>
          <a:lstStyle/>
          <a:p>
            <a:r>
              <a:rPr lang="en-US" dirty="0" smtClean="0"/>
              <a:t>All of this had</a:t>
            </a:r>
            <a:r>
              <a:rPr lang="en-US" baseline="0" dirty="0" smtClean="0"/>
              <a:t> worked for several years until the virtual machine in which the weather station display was running began to display uncorrectable errors</a:t>
            </a:r>
          </a:p>
          <a:p>
            <a:pPr lvl="0"/>
            <a:r>
              <a:rPr lang="en-US" baseline="0" dirty="0" smtClean="0"/>
              <a:t>This failure of the virtual machine caused three problem areas that each required an unrelated solution </a:t>
            </a:r>
          </a:p>
        </p:txBody>
      </p:sp>
    </p:spTree>
    <p:extLst>
      <p:ext uri="{BB962C8B-B14F-4D97-AF65-F5344CB8AC3E}">
        <p14:creationId xmlns:p14="http://schemas.microsoft.com/office/powerpoint/2010/main" val="975500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aseline="0" dirty="0" smtClean="0"/>
              <a:t>Problem One</a:t>
            </a:r>
            <a:endParaRPr lang="en-US" dirty="0"/>
          </a:p>
        </p:txBody>
      </p:sp>
      <p:sp>
        <p:nvSpPr>
          <p:cNvPr id="3" name="Content Placeholder 2"/>
          <p:cNvSpPr>
            <a:spLocks noGrp="1"/>
          </p:cNvSpPr>
          <p:nvPr>
            <p:ph idx="1"/>
          </p:nvPr>
        </p:nvSpPr>
        <p:spPr/>
        <p:txBody>
          <a:bodyPr/>
          <a:lstStyle/>
          <a:p>
            <a:r>
              <a:rPr lang="en-US" baseline="0" dirty="0" smtClean="0"/>
              <a:t>The first problem was the failed virtual machine</a:t>
            </a:r>
          </a:p>
          <a:p>
            <a:r>
              <a:rPr lang="en-US" baseline="0" dirty="0" smtClean="0"/>
              <a:t>The problem domain here was clear</a:t>
            </a:r>
          </a:p>
          <a:p>
            <a:r>
              <a:rPr lang="en-US" baseline="0" dirty="0" smtClean="0"/>
              <a:t>This virtual machine was no longer functional</a:t>
            </a:r>
          </a:p>
        </p:txBody>
      </p:sp>
    </p:spTree>
    <p:extLst>
      <p:ext uri="{BB962C8B-B14F-4D97-AF65-F5344CB8AC3E}">
        <p14:creationId xmlns:p14="http://schemas.microsoft.com/office/powerpoint/2010/main" val="27718765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One Solution</a:t>
            </a:r>
            <a:endParaRPr lang="en-US" dirty="0"/>
          </a:p>
        </p:txBody>
      </p:sp>
      <p:sp>
        <p:nvSpPr>
          <p:cNvPr id="3" name="Content Placeholder 2"/>
          <p:cNvSpPr>
            <a:spLocks noGrp="1"/>
          </p:cNvSpPr>
          <p:nvPr>
            <p:ph idx="1"/>
          </p:nvPr>
        </p:nvSpPr>
        <p:spPr/>
        <p:txBody>
          <a:bodyPr/>
          <a:lstStyle/>
          <a:p>
            <a:r>
              <a:rPr lang="en-US" baseline="0" dirty="0" smtClean="0"/>
              <a:t>The best solution to this first problem was to recreate the virtual machine, reload the program needed to display the weather station readings, and reactivate the ports required to receive the weather station data</a:t>
            </a:r>
            <a:endParaRPr lang="en-US" dirty="0"/>
          </a:p>
        </p:txBody>
      </p:sp>
    </p:spTree>
    <p:extLst>
      <p:ext uri="{BB962C8B-B14F-4D97-AF65-F5344CB8AC3E}">
        <p14:creationId xmlns:p14="http://schemas.microsoft.com/office/powerpoint/2010/main" val="1561100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One Solution</a:t>
            </a:r>
            <a:endParaRPr lang="en-US" dirty="0"/>
          </a:p>
        </p:txBody>
      </p:sp>
      <p:sp>
        <p:nvSpPr>
          <p:cNvPr id="3" name="Content Placeholder 2"/>
          <p:cNvSpPr>
            <a:spLocks noGrp="1"/>
          </p:cNvSpPr>
          <p:nvPr>
            <p:ph idx="1"/>
          </p:nvPr>
        </p:nvSpPr>
        <p:spPr/>
        <p:txBody>
          <a:bodyPr/>
          <a:lstStyle/>
          <a:p>
            <a:r>
              <a:rPr lang="en-US" baseline="0" dirty="0" smtClean="0"/>
              <a:t>The reason why was not clear, not was it important as it was quicker to just recreate the virtual machine, and then clone it in case it failed again</a:t>
            </a:r>
          </a:p>
          <a:p>
            <a:r>
              <a:rPr lang="en-US" baseline="0" dirty="0" smtClean="0"/>
              <a:t>If it did, then the cloned copy of the virtual machine could be used in place of the failed virtual machine until the cause of the failure could be determined</a:t>
            </a:r>
          </a:p>
        </p:txBody>
      </p:sp>
    </p:spTree>
    <p:extLst>
      <p:ext uri="{BB962C8B-B14F-4D97-AF65-F5344CB8AC3E}">
        <p14:creationId xmlns:p14="http://schemas.microsoft.com/office/powerpoint/2010/main" val="28025306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r>
              <a:rPr lang="en-US" baseline="0" dirty="0" smtClean="0"/>
              <a:t> Two</a:t>
            </a:r>
            <a:endParaRPr lang="en-US" dirty="0"/>
          </a:p>
        </p:txBody>
      </p:sp>
      <p:sp>
        <p:nvSpPr>
          <p:cNvPr id="3" name="Content Placeholder 2"/>
          <p:cNvSpPr>
            <a:spLocks noGrp="1"/>
          </p:cNvSpPr>
          <p:nvPr>
            <p:ph idx="1"/>
          </p:nvPr>
        </p:nvSpPr>
        <p:spPr/>
        <p:txBody>
          <a:bodyPr/>
          <a:lstStyle/>
          <a:p>
            <a:r>
              <a:rPr lang="en-US" dirty="0" smtClean="0"/>
              <a:t>The second</a:t>
            </a:r>
            <a:r>
              <a:rPr lang="en-US" baseline="0" dirty="0" smtClean="0"/>
              <a:t> </a:t>
            </a:r>
            <a:r>
              <a:rPr lang="en-US" dirty="0" smtClean="0"/>
              <a:t>problem occurred after the new virtual machine was setup</a:t>
            </a:r>
          </a:p>
          <a:p>
            <a:r>
              <a:rPr lang="en-US" dirty="0" smtClean="0"/>
              <a:t>The driver required for the USB connection from the computer to the receiver</a:t>
            </a:r>
            <a:r>
              <a:rPr lang="en-US" baseline="0" dirty="0" smtClean="0"/>
              <a:t> is not included with any version of Windows</a:t>
            </a:r>
          </a:p>
          <a:p>
            <a:r>
              <a:rPr lang="en-US" baseline="0" dirty="0" smtClean="0"/>
              <a:t>It must be loaded separately</a:t>
            </a:r>
          </a:p>
          <a:p>
            <a:r>
              <a:rPr lang="en-US" baseline="0" dirty="0" smtClean="0"/>
              <a:t>This was done in the virtual machine</a:t>
            </a:r>
          </a:p>
        </p:txBody>
      </p:sp>
    </p:spTree>
    <p:extLst>
      <p:ext uri="{BB962C8B-B14F-4D97-AF65-F5344CB8AC3E}">
        <p14:creationId xmlns:p14="http://schemas.microsoft.com/office/powerpoint/2010/main" val="18710920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Two</a:t>
            </a:r>
            <a:endParaRPr lang="en-US" dirty="0"/>
          </a:p>
        </p:txBody>
      </p:sp>
      <p:sp>
        <p:nvSpPr>
          <p:cNvPr id="3" name="Content Placeholder 2"/>
          <p:cNvSpPr>
            <a:spLocks noGrp="1"/>
          </p:cNvSpPr>
          <p:nvPr>
            <p:ph idx="1"/>
          </p:nvPr>
        </p:nvSpPr>
        <p:spPr/>
        <p:txBody>
          <a:bodyPr/>
          <a:lstStyle/>
          <a:p>
            <a:r>
              <a:rPr lang="en-US" baseline="0" dirty="0" smtClean="0"/>
              <a:t>At this point the weather station display software running in the virtual machine would start and state it had found and connected to the USB receiver</a:t>
            </a:r>
          </a:p>
          <a:p>
            <a:r>
              <a:rPr lang="en-US" baseline="0" dirty="0" smtClean="0"/>
              <a:t>No data was displayed</a:t>
            </a:r>
          </a:p>
          <a:p>
            <a:r>
              <a:rPr lang="en-US" baseline="0" dirty="0" smtClean="0"/>
              <a:t>However, data from the weather station was displayed correctly on the wall mounted display</a:t>
            </a:r>
          </a:p>
        </p:txBody>
      </p:sp>
    </p:spTree>
    <p:extLst>
      <p:ext uri="{BB962C8B-B14F-4D97-AF65-F5344CB8AC3E}">
        <p14:creationId xmlns:p14="http://schemas.microsoft.com/office/powerpoint/2010/main" val="27322210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Problem Domain</a:t>
            </a:r>
            <a:endParaRPr lang="en-US" dirty="0"/>
          </a:p>
        </p:txBody>
      </p:sp>
      <p:sp>
        <p:nvSpPr>
          <p:cNvPr id="3" name="Content Placeholder 2"/>
          <p:cNvSpPr>
            <a:spLocks noGrp="1"/>
          </p:cNvSpPr>
          <p:nvPr>
            <p:ph idx="1"/>
          </p:nvPr>
        </p:nvSpPr>
        <p:spPr/>
        <p:txBody>
          <a:bodyPr/>
          <a:lstStyle/>
          <a:p>
            <a:r>
              <a:rPr lang="en-US" dirty="0" smtClean="0"/>
              <a:t>What is the problem domain here</a:t>
            </a:r>
          </a:p>
          <a:p>
            <a:r>
              <a:rPr lang="en-US" dirty="0" smtClean="0"/>
              <a:t>Where should the search for the source of the problem begin</a:t>
            </a:r>
          </a:p>
          <a:p>
            <a:r>
              <a:rPr lang="en-US" dirty="0" smtClean="0"/>
              <a:t>What has</a:t>
            </a:r>
            <a:r>
              <a:rPr lang="en-US" baseline="0" dirty="0" smtClean="0"/>
              <a:t> failed</a:t>
            </a:r>
          </a:p>
          <a:p>
            <a:r>
              <a:rPr lang="en-US" baseline="0" dirty="0" smtClean="0"/>
              <a:t>What is not functioning properly</a:t>
            </a:r>
          </a:p>
          <a:p>
            <a:r>
              <a:rPr lang="en-US" baseline="0" dirty="0" smtClean="0"/>
              <a:t>Let’s see what the solution was</a:t>
            </a:r>
            <a:endParaRPr lang="en-US" dirty="0"/>
          </a:p>
        </p:txBody>
      </p:sp>
    </p:spTree>
    <p:extLst>
      <p:ext uri="{BB962C8B-B14F-4D97-AF65-F5344CB8AC3E}">
        <p14:creationId xmlns:p14="http://schemas.microsoft.com/office/powerpoint/2010/main" val="4651178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Objectives</a:t>
            </a:r>
          </a:p>
        </p:txBody>
      </p:sp>
      <p:sp>
        <p:nvSpPr>
          <p:cNvPr id="4099" name="Content Placeholder 2"/>
          <p:cNvSpPr>
            <a:spLocks noGrp="1"/>
          </p:cNvSpPr>
          <p:nvPr>
            <p:ph idx="1"/>
          </p:nvPr>
        </p:nvSpPr>
        <p:spPr/>
        <p:txBody>
          <a:bodyPr/>
          <a:lstStyle/>
          <a:p>
            <a:r>
              <a:rPr lang="en-US" dirty="0" smtClean="0"/>
              <a:t>Learn about basic network troubleshooting methods</a:t>
            </a:r>
          </a:p>
        </p:txBody>
      </p:sp>
      <p:sp>
        <p:nvSpPr>
          <p:cNvPr id="410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410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6A65FE8-F157-4F3D-9BAF-909A59A5ACA5}" type="slidenum">
              <a:rPr lang="en-US" smtClean="0"/>
              <a:pPr eaLnBrk="1" hangingPunct="1"/>
              <a:t>2</a:t>
            </a:fld>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Two Solution</a:t>
            </a:r>
            <a:endParaRPr lang="en-US" dirty="0"/>
          </a:p>
        </p:txBody>
      </p:sp>
      <p:sp>
        <p:nvSpPr>
          <p:cNvPr id="3" name="Content Placeholder 2"/>
          <p:cNvSpPr>
            <a:spLocks noGrp="1"/>
          </p:cNvSpPr>
          <p:nvPr>
            <p:ph idx="1"/>
          </p:nvPr>
        </p:nvSpPr>
        <p:spPr/>
        <p:txBody>
          <a:bodyPr/>
          <a:lstStyle/>
          <a:p>
            <a:r>
              <a:rPr lang="en-US" dirty="0" smtClean="0"/>
              <a:t>Notice</a:t>
            </a:r>
            <a:r>
              <a:rPr lang="en-US" baseline="0" dirty="0" smtClean="0"/>
              <a:t> this statement above</a:t>
            </a:r>
          </a:p>
          <a:p>
            <a:pPr lvl="1" rtl="0" eaLnBrk="1" fontAlgn="base" hangingPunct="1"/>
            <a:r>
              <a:rPr lang="en-US" sz="2800" dirty="0" smtClean="0">
                <a:solidFill>
                  <a:schemeClr val="tx1"/>
                </a:solidFill>
                <a:effectLst/>
                <a:latin typeface="+mn-lt"/>
                <a:ea typeface="+mn-ea"/>
                <a:cs typeface="+mn-cs"/>
              </a:rPr>
              <a:t>The driver required for the USB connection from the computer to the receiver</a:t>
            </a:r>
            <a:r>
              <a:rPr lang="en-US" sz="2800" baseline="0" dirty="0" smtClean="0">
                <a:solidFill>
                  <a:schemeClr val="tx1"/>
                </a:solidFill>
                <a:effectLst/>
                <a:latin typeface="+mn-lt"/>
                <a:ea typeface="+mn-ea"/>
                <a:cs typeface="+mn-cs"/>
              </a:rPr>
              <a:t> is not included with any version of Windows</a:t>
            </a:r>
            <a:endParaRPr lang="en-US" sz="2800" dirty="0" smtClean="0">
              <a:effectLst/>
            </a:endParaRPr>
          </a:p>
          <a:p>
            <a:pPr lvl="1" rtl="0" eaLnBrk="1" fontAlgn="base" hangingPunct="1"/>
            <a:r>
              <a:rPr lang="en-US" sz="2800" baseline="0" dirty="0" smtClean="0">
                <a:solidFill>
                  <a:schemeClr val="tx1"/>
                </a:solidFill>
                <a:effectLst/>
                <a:latin typeface="+mn-lt"/>
                <a:ea typeface="+mn-ea"/>
                <a:cs typeface="+mn-cs"/>
              </a:rPr>
              <a:t>It must be loaded separately</a:t>
            </a:r>
            <a:endParaRPr lang="en-US" dirty="0" smtClean="0">
              <a:effectLst/>
            </a:endParaRPr>
          </a:p>
          <a:p>
            <a:pPr lvl="1" rtl="0" eaLnBrk="1" fontAlgn="base" hangingPunct="1"/>
            <a:r>
              <a:rPr lang="en-US" sz="2800" baseline="0" dirty="0" smtClean="0">
                <a:solidFill>
                  <a:schemeClr val="tx1"/>
                </a:solidFill>
                <a:effectLst/>
                <a:latin typeface="+mn-lt"/>
                <a:ea typeface="+mn-ea"/>
                <a:cs typeface="+mn-cs"/>
              </a:rPr>
              <a:t>This was done in the virtual machine</a:t>
            </a:r>
          </a:p>
        </p:txBody>
      </p:sp>
    </p:spTree>
    <p:extLst>
      <p:ext uri="{BB962C8B-B14F-4D97-AF65-F5344CB8AC3E}">
        <p14:creationId xmlns:p14="http://schemas.microsoft.com/office/powerpoint/2010/main" val="26027088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Two Solution</a:t>
            </a:r>
            <a:endParaRPr lang="en-US" dirty="0"/>
          </a:p>
        </p:txBody>
      </p:sp>
      <p:sp>
        <p:nvSpPr>
          <p:cNvPr id="3" name="Content Placeholder 2"/>
          <p:cNvSpPr>
            <a:spLocks noGrp="1"/>
          </p:cNvSpPr>
          <p:nvPr>
            <p:ph idx="1"/>
          </p:nvPr>
        </p:nvSpPr>
        <p:spPr/>
        <p:txBody>
          <a:bodyPr/>
          <a:lstStyle/>
          <a:p>
            <a:r>
              <a:rPr lang="en-US" dirty="0" smtClean="0"/>
              <a:t>Once the USB driver for the receiver was loaded on the host</a:t>
            </a:r>
            <a:r>
              <a:rPr lang="en-US" baseline="0" dirty="0" smtClean="0"/>
              <a:t> computer it could then be virtualized and access to the actual physical port on the physical host computer could communicate with the virtualized port in the virtual machine where the weather station display program was installed</a:t>
            </a:r>
          </a:p>
        </p:txBody>
      </p:sp>
    </p:spTree>
    <p:extLst>
      <p:ext uri="{BB962C8B-B14F-4D97-AF65-F5344CB8AC3E}">
        <p14:creationId xmlns:p14="http://schemas.microsoft.com/office/powerpoint/2010/main" val="23756269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Two Solution</a:t>
            </a:r>
            <a:endParaRPr lang="en-US" dirty="0"/>
          </a:p>
        </p:txBody>
      </p:sp>
      <p:sp>
        <p:nvSpPr>
          <p:cNvPr id="3" name="Content Placeholder 2"/>
          <p:cNvSpPr>
            <a:spLocks noGrp="1"/>
          </p:cNvSpPr>
          <p:nvPr>
            <p:ph idx="1"/>
          </p:nvPr>
        </p:nvSpPr>
        <p:spPr/>
        <p:txBody>
          <a:bodyPr/>
          <a:lstStyle/>
          <a:p>
            <a:r>
              <a:rPr lang="en-US" baseline="0" dirty="0" smtClean="0"/>
              <a:t>Even though the USB port existed in the virtual machine for it to pass data it had to also exist in the host computer</a:t>
            </a:r>
            <a:endParaRPr lang="en-US" dirty="0"/>
          </a:p>
        </p:txBody>
      </p:sp>
    </p:spTree>
    <p:extLst>
      <p:ext uri="{BB962C8B-B14F-4D97-AF65-F5344CB8AC3E}">
        <p14:creationId xmlns:p14="http://schemas.microsoft.com/office/powerpoint/2010/main" val="3781059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Three</a:t>
            </a:r>
            <a:endParaRPr lang="en-US" dirty="0"/>
          </a:p>
        </p:txBody>
      </p:sp>
      <p:sp>
        <p:nvSpPr>
          <p:cNvPr id="3" name="Content Placeholder 2"/>
          <p:cNvSpPr>
            <a:spLocks noGrp="1"/>
          </p:cNvSpPr>
          <p:nvPr>
            <p:ph idx="1"/>
          </p:nvPr>
        </p:nvSpPr>
        <p:spPr/>
        <p:txBody>
          <a:bodyPr/>
          <a:lstStyle/>
          <a:p>
            <a:r>
              <a:rPr lang="en-US" dirty="0" smtClean="0"/>
              <a:t>After Problem Two was corrected once again the weather station display program would report it had found the receiver</a:t>
            </a:r>
            <a:r>
              <a:rPr lang="en-US" baseline="0" dirty="0" smtClean="0"/>
              <a:t> through the USB connection</a:t>
            </a:r>
          </a:p>
          <a:p>
            <a:r>
              <a:rPr lang="en-US" baseline="0" dirty="0" smtClean="0"/>
              <a:t>Yet no data was displayed</a:t>
            </a:r>
          </a:p>
          <a:p>
            <a:r>
              <a:rPr lang="en-US" baseline="0" dirty="0" smtClean="0"/>
              <a:t>The wall mounted display still showed current and correct data</a:t>
            </a:r>
          </a:p>
        </p:txBody>
      </p:sp>
    </p:spTree>
    <p:extLst>
      <p:ext uri="{BB962C8B-B14F-4D97-AF65-F5344CB8AC3E}">
        <p14:creationId xmlns:p14="http://schemas.microsoft.com/office/powerpoint/2010/main" val="30462342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Problem Domain</a:t>
            </a:r>
            <a:endParaRPr lang="en-US" dirty="0"/>
          </a:p>
        </p:txBody>
      </p:sp>
      <p:sp>
        <p:nvSpPr>
          <p:cNvPr id="3" name="Content Placeholder 2"/>
          <p:cNvSpPr>
            <a:spLocks noGrp="1"/>
          </p:cNvSpPr>
          <p:nvPr>
            <p:ph idx="1"/>
          </p:nvPr>
        </p:nvSpPr>
        <p:spPr/>
        <p:txBody>
          <a:bodyPr/>
          <a:lstStyle/>
          <a:p>
            <a:r>
              <a:rPr lang="en-US" dirty="0" smtClean="0"/>
              <a:t>What is the problem domain here</a:t>
            </a:r>
          </a:p>
          <a:p>
            <a:r>
              <a:rPr lang="en-US" dirty="0" smtClean="0"/>
              <a:t>Where should the search for the source of the problem begin</a:t>
            </a:r>
          </a:p>
          <a:p>
            <a:r>
              <a:rPr lang="en-US" dirty="0" smtClean="0"/>
              <a:t>What has</a:t>
            </a:r>
            <a:r>
              <a:rPr lang="en-US" baseline="0" dirty="0" smtClean="0"/>
              <a:t> failed</a:t>
            </a:r>
          </a:p>
          <a:p>
            <a:r>
              <a:rPr lang="en-US" baseline="0" dirty="0" smtClean="0"/>
              <a:t>What is not functioning properly</a:t>
            </a:r>
          </a:p>
          <a:p>
            <a:r>
              <a:rPr lang="en-US" baseline="0" dirty="0" smtClean="0"/>
              <a:t>Let’s see what the solution was</a:t>
            </a:r>
          </a:p>
        </p:txBody>
      </p:sp>
    </p:spTree>
    <p:extLst>
      <p:ext uri="{BB962C8B-B14F-4D97-AF65-F5344CB8AC3E}">
        <p14:creationId xmlns:p14="http://schemas.microsoft.com/office/powerpoint/2010/main" val="5769761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Three Solution</a:t>
            </a:r>
            <a:endParaRPr lang="en-US" dirty="0"/>
          </a:p>
        </p:txBody>
      </p:sp>
      <p:sp>
        <p:nvSpPr>
          <p:cNvPr id="3" name="Content Placeholder 2"/>
          <p:cNvSpPr>
            <a:spLocks noGrp="1"/>
          </p:cNvSpPr>
          <p:nvPr>
            <p:ph idx="1"/>
          </p:nvPr>
        </p:nvSpPr>
        <p:spPr/>
        <p:txBody>
          <a:bodyPr/>
          <a:lstStyle/>
          <a:p>
            <a:r>
              <a:rPr lang="en-US" dirty="0" smtClean="0"/>
              <a:t>It was found that the weather station display</a:t>
            </a:r>
            <a:r>
              <a:rPr lang="en-US" baseline="0" dirty="0" smtClean="0"/>
              <a:t> program would report that it had located and connected to the USB receiver</a:t>
            </a:r>
          </a:p>
          <a:p>
            <a:r>
              <a:rPr lang="en-US" dirty="0" smtClean="0"/>
              <a:t>The diagnostic function that is part of the weather station display</a:t>
            </a:r>
            <a:r>
              <a:rPr lang="en-US" baseline="0" dirty="0" smtClean="0"/>
              <a:t> program reported a connection to the USB receiver, but no data being received</a:t>
            </a:r>
            <a:endParaRPr lang="en-US" dirty="0" smtClean="0"/>
          </a:p>
        </p:txBody>
      </p:sp>
    </p:spTree>
    <p:extLst>
      <p:ext uri="{BB962C8B-B14F-4D97-AF65-F5344CB8AC3E}">
        <p14:creationId xmlns:p14="http://schemas.microsoft.com/office/powerpoint/2010/main" val="5637390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Three Solution</a:t>
            </a:r>
            <a:endParaRPr lang="en-US" dirty="0"/>
          </a:p>
        </p:txBody>
      </p:sp>
      <p:sp>
        <p:nvSpPr>
          <p:cNvPr id="3" name="Content Placeholder 2"/>
          <p:cNvSpPr>
            <a:spLocks noGrp="1"/>
          </p:cNvSpPr>
          <p:nvPr>
            <p:ph idx="1"/>
          </p:nvPr>
        </p:nvSpPr>
        <p:spPr/>
        <p:txBody>
          <a:bodyPr/>
          <a:lstStyle/>
          <a:p>
            <a:r>
              <a:rPr lang="en-US" dirty="0" smtClean="0"/>
              <a:t>The log file that showed the raw data received</a:t>
            </a:r>
            <a:r>
              <a:rPr lang="en-US" baseline="0" dirty="0" smtClean="0"/>
              <a:t> by the weather station display program from the USB receiver showed that no valid data has been received from 28 February through the current date nine days later</a:t>
            </a:r>
          </a:p>
          <a:p>
            <a:r>
              <a:rPr lang="en-US" baseline="0" dirty="0" smtClean="0"/>
              <a:t>The solution to this final problem was a solution that is typical to many computer related problems</a:t>
            </a:r>
          </a:p>
        </p:txBody>
      </p:sp>
    </p:spTree>
    <p:extLst>
      <p:ext uri="{BB962C8B-B14F-4D97-AF65-F5344CB8AC3E}">
        <p14:creationId xmlns:p14="http://schemas.microsoft.com/office/powerpoint/2010/main" val="39865028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r>
              <a:rPr lang="en-US" baseline="0" dirty="0" smtClean="0"/>
              <a:t> Three Solution</a:t>
            </a:r>
            <a:endParaRPr lang="en-US" dirty="0"/>
          </a:p>
        </p:txBody>
      </p:sp>
      <p:sp>
        <p:nvSpPr>
          <p:cNvPr id="3" name="Content Placeholder 2"/>
          <p:cNvSpPr>
            <a:spLocks noGrp="1"/>
          </p:cNvSpPr>
          <p:nvPr>
            <p:ph idx="1"/>
          </p:nvPr>
        </p:nvSpPr>
        <p:spPr/>
        <p:txBody>
          <a:bodyPr/>
          <a:lstStyle/>
          <a:p>
            <a:r>
              <a:rPr lang="en-US" baseline="0" dirty="0" smtClean="0"/>
              <a:t>The USB receiver was power cycled</a:t>
            </a:r>
          </a:p>
          <a:p>
            <a:r>
              <a:rPr lang="en-US" baseline="0" dirty="0" smtClean="0"/>
              <a:t>After the USB receiver booted back up, current and correct data was displayed by the weather station display program and the wall mounted display</a:t>
            </a:r>
          </a:p>
        </p:txBody>
      </p:sp>
    </p:spTree>
    <p:extLst>
      <p:ext uri="{BB962C8B-B14F-4D97-AF65-F5344CB8AC3E}">
        <p14:creationId xmlns:p14="http://schemas.microsoft.com/office/powerpoint/2010/main" val="13702894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Isolating the Problem Domain</a:t>
            </a:r>
            <a:endParaRPr lang="en-US" dirty="0"/>
          </a:p>
        </p:txBody>
      </p:sp>
      <p:sp>
        <p:nvSpPr>
          <p:cNvPr id="3" name="Content Placeholder 2"/>
          <p:cNvSpPr>
            <a:spLocks noGrp="1"/>
          </p:cNvSpPr>
          <p:nvPr>
            <p:ph idx="1"/>
          </p:nvPr>
        </p:nvSpPr>
        <p:spPr/>
        <p:txBody>
          <a:bodyPr/>
          <a:lstStyle/>
          <a:p>
            <a:r>
              <a:rPr lang="en-US" dirty="0" smtClean="0"/>
              <a:t>Here we see one failure that produces three</a:t>
            </a:r>
            <a:r>
              <a:rPr lang="en-US" baseline="0" dirty="0" smtClean="0"/>
              <a:t> unrelated problems</a:t>
            </a:r>
          </a:p>
          <a:p>
            <a:r>
              <a:rPr lang="en-US" baseline="0" dirty="0" smtClean="0"/>
              <a:t>Indeed it uncovered a problem that had not been recognized for nine days, the USB receiver, that was not apparent until the virtual machine failed</a:t>
            </a:r>
          </a:p>
          <a:p>
            <a:r>
              <a:rPr lang="en-US" baseline="0" dirty="0" smtClean="0"/>
              <a:t>In each case the problem domain was isolated and a solution found to each problem</a:t>
            </a:r>
            <a:endParaRPr lang="en-US" dirty="0"/>
          </a:p>
        </p:txBody>
      </p:sp>
    </p:spTree>
    <p:extLst>
      <p:ext uri="{BB962C8B-B14F-4D97-AF65-F5344CB8AC3E}">
        <p14:creationId xmlns:p14="http://schemas.microsoft.com/office/powerpoint/2010/main" val="19885404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819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B9BB062-7480-4191-B97F-C8D8EE6EFB73}" type="slidenum">
              <a:rPr lang="en-US" smtClean="0"/>
              <a:pPr eaLnBrk="1" hangingPunct="1"/>
              <a:t>29</a:t>
            </a:fld>
            <a:endParaRPr lang="en-US" smtClean="0"/>
          </a:p>
        </p:txBody>
      </p:sp>
      <p:sp>
        <p:nvSpPr>
          <p:cNvPr id="8196" name="Rectangle 2"/>
          <p:cNvSpPr>
            <a:spLocks noGrp="1" noChangeArrowheads="1"/>
          </p:cNvSpPr>
          <p:nvPr>
            <p:ph type="title"/>
          </p:nvPr>
        </p:nvSpPr>
        <p:spPr/>
        <p:txBody>
          <a:bodyPr/>
          <a:lstStyle/>
          <a:p>
            <a:pPr eaLnBrk="1" hangingPunct="1"/>
            <a:r>
              <a:rPr lang="en-US" dirty="0" smtClean="0"/>
              <a:t>Problems by Layer</a:t>
            </a:r>
          </a:p>
        </p:txBody>
      </p:sp>
      <p:sp>
        <p:nvSpPr>
          <p:cNvPr id="8197" name="Rectangle 3"/>
          <p:cNvSpPr>
            <a:spLocks noGrp="1" noChangeArrowheads="1"/>
          </p:cNvSpPr>
          <p:nvPr>
            <p:ph type="body" idx="1"/>
          </p:nvPr>
        </p:nvSpPr>
        <p:spPr/>
        <p:txBody>
          <a:bodyPr/>
          <a:lstStyle/>
          <a:p>
            <a:pPr eaLnBrk="1" hangingPunct="1"/>
            <a:r>
              <a:rPr lang="en-US" dirty="0" smtClean="0"/>
              <a:t>One way to isolate a problem is to look for it layer by layer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512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17EB20A-0024-4541-BF8A-394C107B02F2}" type="slidenum">
              <a:rPr lang="en-US" smtClean="0"/>
              <a:pPr eaLnBrk="1" hangingPunct="1"/>
              <a:t>3</a:t>
            </a:fld>
            <a:endParaRPr lang="en-US" smtClean="0"/>
          </a:p>
        </p:txBody>
      </p:sp>
      <p:sp>
        <p:nvSpPr>
          <p:cNvPr id="5124" name="Rectangle 2"/>
          <p:cNvSpPr>
            <a:spLocks noGrp="1" noChangeArrowheads="1"/>
          </p:cNvSpPr>
          <p:nvPr>
            <p:ph type="title"/>
          </p:nvPr>
        </p:nvSpPr>
        <p:spPr/>
        <p:txBody>
          <a:bodyPr/>
          <a:lstStyle/>
          <a:p>
            <a:pPr eaLnBrk="1" hangingPunct="1"/>
            <a:r>
              <a:rPr lang="en-US" dirty="0" smtClean="0"/>
              <a:t>Changes Cause Problems</a:t>
            </a:r>
          </a:p>
        </p:txBody>
      </p:sp>
      <p:sp>
        <p:nvSpPr>
          <p:cNvPr id="5125" name="Rectangle 3"/>
          <p:cNvSpPr>
            <a:spLocks noGrp="1" noChangeArrowheads="1"/>
          </p:cNvSpPr>
          <p:nvPr>
            <p:ph type="body" idx="1"/>
          </p:nvPr>
        </p:nvSpPr>
        <p:spPr/>
        <p:txBody>
          <a:bodyPr/>
          <a:lstStyle/>
          <a:p>
            <a:pPr eaLnBrk="1" hangingPunct="1"/>
            <a:r>
              <a:rPr lang="en-US" smtClean="0"/>
              <a:t>A problem is always caused by a change</a:t>
            </a:r>
          </a:p>
          <a:p>
            <a:pPr eaLnBrk="1" hangingPunct="1"/>
            <a:r>
              <a:rPr lang="en-US" smtClean="0"/>
              <a:t>In other words if it was working before and it is not now, what changed</a:t>
            </a:r>
          </a:p>
          <a:p>
            <a:pPr eaLnBrk="1" hangingPunct="1"/>
            <a:r>
              <a:rPr lang="en-US" smtClean="0"/>
              <a:t>The first question to always ask yourself and the users is</a:t>
            </a:r>
          </a:p>
          <a:p>
            <a:pPr lvl="1" eaLnBrk="1" hangingPunct="1"/>
            <a:r>
              <a:rPr lang="en-US" smtClean="0"/>
              <a:t>What just happened</a:t>
            </a:r>
          </a:p>
          <a:p>
            <a:pPr lvl="1" eaLnBrk="1" hangingPunct="1"/>
            <a:r>
              <a:rPr lang="en-US" smtClean="0"/>
              <a:t>What did I do</a:t>
            </a:r>
          </a:p>
          <a:p>
            <a:pPr lvl="1" eaLnBrk="1" hangingPunct="1"/>
            <a:r>
              <a:rPr lang="en-US" smtClean="0"/>
              <a:t>What did you do</a:t>
            </a:r>
          </a:p>
          <a:p>
            <a:pPr lvl="1" eaLnBrk="1" hangingPunct="1"/>
            <a:r>
              <a:rPr lang="en-US" smtClean="0"/>
              <a:t>What did the user do</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921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57D3E39-421F-4358-B1F6-1F3EF5EF0756}" type="slidenum">
              <a:rPr lang="en-US" smtClean="0"/>
              <a:pPr eaLnBrk="1" hangingPunct="1"/>
              <a:t>30</a:t>
            </a:fld>
            <a:endParaRPr lang="en-US" smtClean="0"/>
          </a:p>
        </p:txBody>
      </p:sp>
      <p:sp>
        <p:nvSpPr>
          <p:cNvPr id="9220" name="Rectangle 2"/>
          <p:cNvSpPr>
            <a:spLocks noGrp="1" noChangeArrowheads="1"/>
          </p:cNvSpPr>
          <p:nvPr>
            <p:ph type="body" idx="1"/>
          </p:nvPr>
        </p:nvSpPr>
        <p:spPr>
          <a:xfrm>
            <a:off x="3508375" y="1524000"/>
            <a:ext cx="5178425" cy="4525963"/>
          </a:xfrm>
        </p:spPr>
        <p:txBody>
          <a:bodyPr/>
          <a:lstStyle/>
          <a:p>
            <a:pPr eaLnBrk="1" hangingPunct="1">
              <a:lnSpc>
                <a:spcPct val="85000"/>
              </a:lnSpc>
              <a:spcBef>
                <a:spcPct val="25000"/>
              </a:spcBef>
            </a:pPr>
            <a:r>
              <a:rPr lang="en-US" altLang="en-US" sz="2800" smtClean="0"/>
              <a:t>Broken cables </a:t>
            </a:r>
          </a:p>
          <a:p>
            <a:pPr eaLnBrk="1" hangingPunct="1">
              <a:lnSpc>
                <a:spcPct val="85000"/>
              </a:lnSpc>
              <a:spcBef>
                <a:spcPct val="25000"/>
              </a:spcBef>
            </a:pPr>
            <a:r>
              <a:rPr lang="en-US" altLang="en-US" sz="2800" smtClean="0"/>
              <a:t>Disconnected cables </a:t>
            </a:r>
          </a:p>
          <a:p>
            <a:pPr eaLnBrk="1" hangingPunct="1">
              <a:lnSpc>
                <a:spcPct val="85000"/>
              </a:lnSpc>
              <a:spcBef>
                <a:spcPct val="25000"/>
              </a:spcBef>
            </a:pPr>
            <a:r>
              <a:rPr lang="en-US" altLang="en-US" sz="2800" smtClean="0"/>
              <a:t>Cables connected to the wrong ports </a:t>
            </a:r>
          </a:p>
          <a:p>
            <a:pPr eaLnBrk="1" hangingPunct="1">
              <a:lnSpc>
                <a:spcPct val="85000"/>
              </a:lnSpc>
              <a:spcBef>
                <a:spcPct val="25000"/>
              </a:spcBef>
            </a:pPr>
            <a:r>
              <a:rPr lang="en-US" altLang="en-US" sz="2800" smtClean="0"/>
              <a:t>Intermittent cable connection </a:t>
            </a:r>
          </a:p>
          <a:p>
            <a:pPr eaLnBrk="1" hangingPunct="1">
              <a:lnSpc>
                <a:spcPct val="85000"/>
              </a:lnSpc>
              <a:spcBef>
                <a:spcPct val="25000"/>
              </a:spcBef>
            </a:pPr>
            <a:r>
              <a:rPr lang="en-US" altLang="en-US" sz="2800" smtClean="0"/>
              <a:t>Wrong cables used</a:t>
            </a:r>
          </a:p>
          <a:p>
            <a:pPr eaLnBrk="1" hangingPunct="1">
              <a:lnSpc>
                <a:spcPct val="85000"/>
              </a:lnSpc>
              <a:spcBef>
                <a:spcPct val="25000"/>
              </a:spcBef>
            </a:pPr>
            <a:r>
              <a:rPr lang="en-US" altLang="en-US" sz="2800" smtClean="0"/>
              <a:t>Transceiver problems </a:t>
            </a:r>
          </a:p>
          <a:p>
            <a:pPr eaLnBrk="1" hangingPunct="1">
              <a:lnSpc>
                <a:spcPct val="85000"/>
              </a:lnSpc>
              <a:spcBef>
                <a:spcPct val="25000"/>
              </a:spcBef>
            </a:pPr>
            <a:r>
              <a:rPr lang="en-US" altLang="en-US" sz="2800" smtClean="0"/>
              <a:t>DCE cable problems </a:t>
            </a:r>
          </a:p>
          <a:p>
            <a:pPr eaLnBrk="1" hangingPunct="1">
              <a:lnSpc>
                <a:spcPct val="85000"/>
              </a:lnSpc>
              <a:spcBef>
                <a:spcPct val="25000"/>
              </a:spcBef>
            </a:pPr>
            <a:r>
              <a:rPr lang="en-US" altLang="en-US" sz="2800" smtClean="0"/>
              <a:t>DTE cable problems </a:t>
            </a:r>
          </a:p>
          <a:p>
            <a:pPr eaLnBrk="1" hangingPunct="1">
              <a:lnSpc>
                <a:spcPct val="85000"/>
              </a:lnSpc>
              <a:spcBef>
                <a:spcPct val="25000"/>
              </a:spcBef>
            </a:pPr>
            <a:r>
              <a:rPr lang="en-US" altLang="en-US" sz="2800" smtClean="0"/>
              <a:t>Devices turned off </a:t>
            </a:r>
          </a:p>
        </p:txBody>
      </p:sp>
      <p:sp>
        <p:nvSpPr>
          <p:cNvPr id="9221" name="Rectangle 3"/>
          <p:cNvSpPr>
            <a:spLocks noGrp="1" noChangeArrowheads="1"/>
          </p:cNvSpPr>
          <p:nvPr>
            <p:ph type="title"/>
          </p:nvPr>
        </p:nvSpPr>
        <p:spPr/>
        <p:txBody>
          <a:bodyPr/>
          <a:lstStyle/>
          <a:p>
            <a:pPr eaLnBrk="1" hangingPunct="1"/>
            <a:r>
              <a:rPr lang="en-US" smtClean="0"/>
              <a:t>Physical Layer Problems</a:t>
            </a:r>
          </a:p>
        </p:txBody>
      </p:sp>
      <p:pic>
        <p:nvPicPr>
          <p:cNvPr id="922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5350" y="1600200"/>
            <a:ext cx="253365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Physical Layer Problems</a:t>
            </a:r>
          </a:p>
        </p:txBody>
      </p:sp>
      <p:sp>
        <p:nvSpPr>
          <p:cNvPr id="10243"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1024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B2D8C41-E339-4D9C-B659-E2E177D05B74}" type="slidenum">
              <a:rPr lang="en-US" smtClean="0"/>
              <a:pPr eaLnBrk="1" hangingPunct="1"/>
              <a:t>31</a:t>
            </a:fld>
            <a:endParaRPr lang="en-US" smtClean="0"/>
          </a:p>
        </p:txBody>
      </p:sp>
      <p:sp>
        <p:nvSpPr>
          <p:cNvPr id="5" name="Text Placeholder 4"/>
          <p:cNvSpPr>
            <a:spLocks noGrp="1"/>
          </p:cNvSpPr>
          <p:nvPr>
            <p:ph type="body" idx="4294967295"/>
          </p:nvPr>
        </p:nvSpPr>
        <p:spPr/>
        <p:txBody>
          <a:bodyPr/>
          <a:lstStyle/>
          <a:p>
            <a:pPr>
              <a:defRPr/>
            </a:pPr>
            <a:r>
              <a:rPr lang="en-US" dirty="0" smtClean="0"/>
              <a:t>Noise can be an issue at the physical layer</a:t>
            </a:r>
          </a:p>
          <a:p>
            <a:pPr>
              <a:defRPr/>
            </a:pPr>
            <a:r>
              <a:rPr lang="en-US" dirty="0" smtClean="0"/>
              <a:t>Fluke says this about noise</a:t>
            </a:r>
          </a:p>
          <a:p>
            <a:pPr lvl="1">
              <a:defRPr/>
            </a:pPr>
            <a:r>
              <a:rPr lang="en-US" dirty="0" smtClean="0">
                <a:ea typeface="+mn-ea"/>
                <a:cs typeface="+mn-cs"/>
              </a:rPr>
              <a:t>There are three general types of noise</a:t>
            </a:r>
          </a:p>
          <a:p>
            <a:pPr lvl="2">
              <a:defRPr/>
            </a:pPr>
            <a:r>
              <a:rPr lang="en-US" dirty="0" smtClean="0">
                <a:ea typeface="+mn-ea"/>
                <a:cs typeface="+mn-cs"/>
              </a:rPr>
              <a:t>Impulse noise that is more commonly referred to as voltage or current spikes induced on the cabling</a:t>
            </a:r>
          </a:p>
          <a:p>
            <a:pPr lvl="2">
              <a:defRPr/>
            </a:pPr>
            <a:r>
              <a:rPr lang="en-US" dirty="0" smtClean="0">
                <a:ea typeface="+mn-ea"/>
                <a:cs typeface="+mn-cs"/>
              </a:rPr>
              <a:t>Random white noise distributed over the frequency spectrum</a:t>
            </a:r>
          </a:p>
          <a:p>
            <a:pPr lvl="2">
              <a:defRPr/>
            </a:pPr>
            <a:r>
              <a:rPr lang="en-US" dirty="0" smtClean="0">
                <a:ea typeface="+mn-ea"/>
                <a:cs typeface="+mn-cs"/>
              </a:rPr>
              <a:t>Alien crosstalk</a:t>
            </a:r>
          </a:p>
          <a:p>
            <a:pPr lvl="1">
              <a:defRPr/>
            </a:pPr>
            <a:r>
              <a:rPr lang="en-US" dirty="0" smtClean="0">
                <a:ea typeface="+mn-ea"/>
                <a:cs typeface="+mn-cs"/>
              </a:rPr>
              <a:t>Of the three, impulse noise is most likely to cause network disruptions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Physical Layer Problems</a:t>
            </a:r>
          </a:p>
        </p:txBody>
      </p:sp>
      <p:sp>
        <p:nvSpPr>
          <p:cNvPr id="11267"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1126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7681451-848E-413C-A9D6-C2F308CC1B4A}" type="slidenum">
              <a:rPr lang="en-US" smtClean="0"/>
              <a:pPr eaLnBrk="1" hangingPunct="1"/>
              <a:t>32</a:t>
            </a:fld>
            <a:endParaRPr lang="en-US" smtClean="0"/>
          </a:p>
        </p:txBody>
      </p:sp>
      <p:sp>
        <p:nvSpPr>
          <p:cNvPr id="11269" name="Text Placeholder 4"/>
          <p:cNvSpPr>
            <a:spLocks noGrp="1"/>
          </p:cNvSpPr>
          <p:nvPr>
            <p:ph type="body" idx="4294967295"/>
          </p:nvPr>
        </p:nvSpPr>
        <p:spPr/>
        <p:txBody>
          <a:bodyPr/>
          <a:lstStyle/>
          <a:p>
            <a:pPr lvl="1"/>
            <a:r>
              <a:rPr lang="en-US" smtClean="0"/>
              <a:t>Impulse and random noise sources include nearby electric cables and devices, usually with high current loads</a:t>
            </a:r>
          </a:p>
          <a:p>
            <a:pPr lvl="2"/>
            <a:r>
              <a:rPr lang="en-US" smtClean="0"/>
              <a:t>These may include large electric motors, elevators, photocopiers, coffee makers, fans, heaters, welders, compressors, and so on</a:t>
            </a:r>
          </a:p>
          <a:p>
            <a:pPr lvl="1"/>
            <a:r>
              <a:rPr lang="en-US" smtClean="0"/>
              <a:t>A less obvious source is radiated emissions from transmitters, including TV, radio, microwave, cell phone towers, hand-held radios, building security systems, avionics, and anything else that includes a transmitter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Physical Layer Problems</a:t>
            </a:r>
          </a:p>
        </p:txBody>
      </p:sp>
      <p:sp>
        <p:nvSpPr>
          <p:cNvPr id="12291"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122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4BEDA7E-9B3A-4920-8916-11B51DB4B9BD}" type="slidenum">
              <a:rPr lang="en-US" smtClean="0"/>
              <a:pPr eaLnBrk="1" hangingPunct="1"/>
              <a:t>33</a:t>
            </a:fld>
            <a:endParaRPr lang="en-US" smtClean="0"/>
          </a:p>
        </p:txBody>
      </p:sp>
      <p:sp>
        <p:nvSpPr>
          <p:cNvPr id="12293" name="Text Placeholder 4"/>
          <p:cNvSpPr>
            <a:spLocks noGrp="1"/>
          </p:cNvSpPr>
          <p:nvPr>
            <p:ph type="body" idx="4294967295"/>
          </p:nvPr>
        </p:nvSpPr>
        <p:spPr/>
        <p:txBody>
          <a:bodyPr/>
          <a:lstStyle/>
          <a:p>
            <a:r>
              <a:rPr lang="en-US" smtClean="0"/>
              <a:t>Fluke provided this table listing common physical layer problems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Physical Layer Problems</a:t>
            </a:r>
          </a:p>
        </p:txBody>
      </p:sp>
      <p:sp>
        <p:nvSpPr>
          <p:cNvPr id="13315"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1331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61FB6E4-B397-48B2-A484-77FD161A9C50}" type="slidenum">
              <a:rPr lang="en-US" smtClean="0"/>
              <a:pPr eaLnBrk="1" hangingPunct="1"/>
              <a:t>34</a:t>
            </a:fld>
            <a:endParaRPr lang="en-US" smtClean="0"/>
          </a:p>
        </p:txBody>
      </p:sp>
      <p:sp>
        <p:nvSpPr>
          <p:cNvPr id="13317" name="Text Placeholder 4"/>
          <p:cNvSpPr>
            <a:spLocks noGrp="1"/>
          </p:cNvSpPr>
          <p:nvPr>
            <p:ph type="body" idx="4294967295"/>
          </p:nvPr>
        </p:nvSpPr>
        <p:spPr/>
        <p:txBody>
          <a:bodyPr/>
          <a:lstStyle/>
          <a:p>
            <a:pPr>
              <a:buFontTx/>
              <a:buNone/>
            </a:pPr>
            <a:endParaRPr lang="en-US" smtClean="0"/>
          </a:p>
        </p:txBody>
      </p:sp>
      <p:pic>
        <p:nvPicPr>
          <p:cNvPr id="13318" name="Picture 2"/>
          <p:cNvPicPr>
            <a:picLocks noChangeAspect="1" noChangeArrowheads="1"/>
          </p:cNvPicPr>
          <p:nvPr/>
        </p:nvPicPr>
        <p:blipFill>
          <a:blip r:embed="rId2">
            <a:extLst>
              <a:ext uri="{28A0092B-C50C-407E-A947-70E740481C1C}">
                <a14:useLocalDpi xmlns:a14="http://schemas.microsoft.com/office/drawing/2010/main" val="0"/>
              </a:ext>
            </a:extLst>
          </a:blip>
          <a:srcRect l="35294" t="15625" r="35294" b="42181"/>
          <a:stretch>
            <a:fillRect/>
          </a:stretch>
        </p:blipFill>
        <p:spPr bwMode="auto">
          <a:xfrm>
            <a:off x="1828800" y="1600200"/>
            <a:ext cx="5524500" cy="447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Physical Layer Problems</a:t>
            </a:r>
          </a:p>
        </p:txBody>
      </p:sp>
      <p:sp>
        <p:nvSpPr>
          <p:cNvPr id="14339"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1434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0FC07A0-F330-4592-9AAA-A075451CE7CF}" type="slidenum">
              <a:rPr lang="en-US" smtClean="0"/>
              <a:pPr eaLnBrk="1" hangingPunct="1"/>
              <a:t>35</a:t>
            </a:fld>
            <a:endParaRPr lang="en-US" smtClean="0"/>
          </a:p>
        </p:txBody>
      </p:sp>
      <p:sp>
        <p:nvSpPr>
          <p:cNvPr id="14341" name="Text Placeholder 4"/>
          <p:cNvSpPr>
            <a:spLocks noGrp="1"/>
          </p:cNvSpPr>
          <p:nvPr>
            <p:ph type="body" idx="4294967295"/>
          </p:nvPr>
        </p:nvSpPr>
        <p:spPr/>
        <p:txBody>
          <a:bodyPr/>
          <a:lstStyle/>
          <a:p>
            <a:endParaRPr lang="en-US" smtClean="0"/>
          </a:p>
        </p:txBody>
      </p:sp>
      <p:pic>
        <p:nvPicPr>
          <p:cNvPr id="14342" name="Picture 2"/>
          <p:cNvPicPr>
            <a:picLocks noChangeAspect="1" noChangeArrowheads="1"/>
          </p:cNvPicPr>
          <p:nvPr/>
        </p:nvPicPr>
        <p:blipFill>
          <a:blip r:embed="rId2">
            <a:extLst>
              <a:ext uri="{28A0092B-C50C-407E-A947-70E740481C1C}">
                <a14:useLocalDpi xmlns:a14="http://schemas.microsoft.com/office/drawing/2010/main" val="0"/>
              </a:ext>
            </a:extLst>
          </a:blip>
          <a:srcRect l="35294" t="57927" r="35294" b="6250"/>
          <a:stretch>
            <a:fillRect/>
          </a:stretch>
        </p:blipFill>
        <p:spPr bwMode="auto">
          <a:xfrm>
            <a:off x="1319213" y="1657350"/>
            <a:ext cx="6453187" cy="443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mtClean="0"/>
              <a:t>Physical Layer Problems</a:t>
            </a:r>
          </a:p>
        </p:txBody>
      </p:sp>
      <p:sp>
        <p:nvSpPr>
          <p:cNvPr id="15363"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1536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41CE9C2-1564-47E8-9BBC-6DCB6034E19B}" type="slidenum">
              <a:rPr lang="en-US" smtClean="0"/>
              <a:pPr eaLnBrk="1" hangingPunct="1"/>
              <a:t>36</a:t>
            </a:fld>
            <a:endParaRPr lang="en-US" smtClean="0"/>
          </a:p>
        </p:txBody>
      </p:sp>
      <p:sp>
        <p:nvSpPr>
          <p:cNvPr id="15365" name="Text Placeholder 4"/>
          <p:cNvSpPr>
            <a:spLocks noGrp="1"/>
          </p:cNvSpPr>
          <p:nvPr>
            <p:ph type="body" idx="4294967295"/>
          </p:nvPr>
        </p:nvSpPr>
        <p:spPr/>
        <p:txBody>
          <a:bodyPr/>
          <a:lstStyle/>
          <a:p>
            <a:r>
              <a:rPr lang="en-US" smtClean="0"/>
              <a:t>If a switch port problem is suspected move as far away from the suspect port as possible as a single circuit board may control several adjacent ports, typically four</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1638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275CE0E-1885-4203-A1FC-A1D4124097FD}" type="slidenum">
              <a:rPr lang="en-US" smtClean="0"/>
              <a:pPr eaLnBrk="1" hangingPunct="1"/>
              <a:t>37</a:t>
            </a:fld>
            <a:endParaRPr lang="en-US" smtClean="0"/>
          </a:p>
        </p:txBody>
      </p:sp>
      <p:sp>
        <p:nvSpPr>
          <p:cNvPr id="16388" name="Rectangle 2"/>
          <p:cNvSpPr>
            <a:spLocks noGrp="1" noChangeArrowheads="1"/>
          </p:cNvSpPr>
          <p:nvPr>
            <p:ph type="body" idx="1"/>
          </p:nvPr>
        </p:nvSpPr>
        <p:spPr>
          <a:xfrm>
            <a:off x="3584575" y="1600200"/>
            <a:ext cx="5102225" cy="4525963"/>
          </a:xfrm>
        </p:spPr>
        <p:txBody>
          <a:bodyPr/>
          <a:lstStyle/>
          <a:p>
            <a:pPr eaLnBrk="1" hangingPunct="1">
              <a:lnSpc>
                <a:spcPct val="85000"/>
              </a:lnSpc>
              <a:spcBef>
                <a:spcPct val="25000"/>
              </a:spcBef>
            </a:pPr>
            <a:r>
              <a:rPr lang="en-US" altLang="en-US" sz="2800" smtClean="0"/>
              <a:t>Improperly configured serial interfaces </a:t>
            </a:r>
          </a:p>
          <a:p>
            <a:pPr eaLnBrk="1" hangingPunct="1">
              <a:lnSpc>
                <a:spcPct val="85000"/>
              </a:lnSpc>
              <a:spcBef>
                <a:spcPct val="25000"/>
              </a:spcBef>
            </a:pPr>
            <a:r>
              <a:rPr lang="en-US" altLang="en-US" sz="2800" smtClean="0"/>
              <a:t>Improperly configured Ethernet interfaces </a:t>
            </a:r>
          </a:p>
          <a:p>
            <a:pPr eaLnBrk="1" hangingPunct="1">
              <a:lnSpc>
                <a:spcPct val="85000"/>
              </a:lnSpc>
              <a:spcBef>
                <a:spcPct val="25000"/>
              </a:spcBef>
            </a:pPr>
            <a:r>
              <a:rPr lang="en-US" altLang="en-US" sz="2800" smtClean="0"/>
              <a:t>Improper encapsulation set </a:t>
            </a:r>
          </a:p>
          <a:p>
            <a:pPr eaLnBrk="1" hangingPunct="1">
              <a:lnSpc>
                <a:spcPct val="85000"/>
              </a:lnSpc>
              <a:spcBef>
                <a:spcPct val="25000"/>
              </a:spcBef>
            </a:pPr>
            <a:r>
              <a:rPr lang="en-US" altLang="en-US" sz="2800" smtClean="0"/>
              <a:t>Improper clock rate settings on serial interfaces </a:t>
            </a:r>
          </a:p>
          <a:p>
            <a:pPr eaLnBrk="1" hangingPunct="1">
              <a:lnSpc>
                <a:spcPct val="85000"/>
              </a:lnSpc>
              <a:spcBef>
                <a:spcPct val="25000"/>
              </a:spcBef>
            </a:pPr>
            <a:r>
              <a:rPr lang="en-US" altLang="en-US" sz="2800" smtClean="0">
                <a:cs typeface="Arial" charset="0"/>
              </a:rPr>
              <a:t>Network interface card problems</a:t>
            </a:r>
            <a:r>
              <a:rPr lang="en-US" altLang="en-US" sz="2800" smtClean="0"/>
              <a:t> </a:t>
            </a:r>
          </a:p>
        </p:txBody>
      </p:sp>
      <p:sp>
        <p:nvSpPr>
          <p:cNvPr id="16389" name="Rectangle 3"/>
          <p:cNvSpPr>
            <a:spLocks noGrp="1" noChangeArrowheads="1"/>
          </p:cNvSpPr>
          <p:nvPr>
            <p:ph type="title"/>
          </p:nvPr>
        </p:nvSpPr>
        <p:spPr/>
        <p:txBody>
          <a:bodyPr/>
          <a:lstStyle/>
          <a:p>
            <a:pPr eaLnBrk="1" hangingPunct="1"/>
            <a:r>
              <a:rPr lang="en-US" smtClean="0"/>
              <a:t>Data Link Layer Problems</a:t>
            </a:r>
          </a:p>
        </p:txBody>
      </p:sp>
      <p:pic>
        <p:nvPicPr>
          <p:cNvPr id="1639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6150" y="1600200"/>
            <a:ext cx="2559050" cy="450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Data Link Layer Problems</a:t>
            </a:r>
          </a:p>
        </p:txBody>
      </p:sp>
      <p:sp>
        <p:nvSpPr>
          <p:cNvPr id="17411" name="Content Placeholder 2"/>
          <p:cNvSpPr>
            <a:spLocks noGrp="1"/>
          </p:cNvSpPr>
          <p:nvPr>
            <p:ph idx="1"/>
          </p:nvPr>
        </p:nvSpPr>
        <p:spPr/>
        <p:txBody>
          <a:bodyPr/>
          <a:lstStyle/>
          <a:p>
            <a:r>
              <a:rPr lang="en-US" smtClean="0"/>
              <a:t>In current networks only switches are used to connect devices at layers 1 and 2</a:t>
            </a:r>
          </a:p>
          <a:p>
            <a:r>
              <a:rPr lang="en-US" smtClean="0"/>
              <a:t>If a hub is present, it should be removed as it is cheaper to replace the hub than to spend the time troubleshooting a half duplex problem</a:t>
            </a:r>
          </a:p>
          <a:p>
            <a:r>
              <a:rPr lang="en-US" smtClean="0"/>
              <a:t>Here are the errors commonly seen on full duplex switch based networks</a:t>
            </a:r>
          </a:p>
        </p:txBody>
      </p:sp>
      <p:sp>
        <p:nvSpPr>
          <p:cNvPr id="1741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1741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BD6C483-36E3-47C7-BE50-449C601C0BC0}" type="slidenum">
              <a:rPr lang="en-US" smtClean="0"/>
              <a:pPr eaLnBrk="1" hangingPunct="1"/>
              <a:t>38</a:t>
            </a:fld>
            <a:endParaRPr lang="en-US"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Data Link Layer Problems</a:t>
            </a:r>
          </a:p>
        </p:txBody>
      </p:sp>
      <p:sp>
        <p:nvSpPr>
          <p:cNvPr id="18435" name="Content Placeholder 2"/>
          <p:cNvSpPr>
            <a:spLocks noGrp="1"/>
          </p:cNvSpPr>
          <p:nvPr>
            <p:ph idx="1"/>
          </p:nvPr>
        </p:nvSpPr>
        <p:spPr/>
        <p:txBody>
          <a:bodyPr/>
          <a:lstStyle/>
          <a:p>
            <a:endParaRPr lang="en-US" smtClean="0"/>
          </a:p>
        </p:txBody>
      </p:sp>
      <p:sp>
        <p:nvSpPr>
          <p:cNvPr id="1843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1843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E10310F-14A1-44F8-B10E-64E62640EA73}" type="slidenum">
              <a:rPr lang="en-US" smtClean="0"/>
              <a:pPr eaLnBrk="1" hangingPunct="1"/>
              <a:t>39</a:t>
            </a:fld>
            <a:endParaRPr lang="en-US" smtClean="0"/>
          </a:p>
        </p:txBody>
      </p:sp>
      <p:pic>
        <p:nvPicPr>
          <p:cNvPr id="18438" name="Picture 2"/>
          <p:cNvPicPr>
            <a:picLocks noChangeAspect="1" noChangeArrowheads="1"/>
          </p:cNvPicPr>
          <p:nvPr/>
        </p:nvPicPr>
        <p:blipFill>
          <a:blip r:embed="rId2">
            <a:extLst>
              <a:ext uri="{28A0092B-C50C-407E-A947-70E740481C1C}">
                <a14:useLocalDpi xmlns:a14="http://schemas.microsoft.com/office/drawing/2010/main" val="0"/>
              </a:ext>
            </a:extLst>
          </a:blip>
          <a:srcRect l="35294" t="37500" r="8235" b="6250"/>
          <a:stretch>
            <a:fillRect/>
          </a:stretch>
        </p:blipFill>
        <p:spPr bwMode="auto">
          <a:xfrm>
            <a:off x="609600" y="1600200"/>
            <a:ext cx="7974013" cy="448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614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0A979F4-DC47-42EE-A47F-161FE69D3171}" type="slidenum">
              <a:rPr lang="en-US" smtClean="0"/>
              <a:pPr eaLnBrk="1" hangingPunct="1"/>
              <a:t>4</a:t>
            </a:fld>
            <a:endParaRPr lang="en-US" smtClean="0"/>
          </a:p>
        </p:txBody>
      </p:sp>
      <p:sp>
        <p:nvSpPr>
          <p:cNvPr id="6148" name="Rectangle 2"/>
          <p:cNvSpPr>
            <a:spLocks noGrp="1" noChangeArrowheads="1"/>
          </p:cNvSpPr>
          <p:nvPr>
            <p:ph type="title"/>
          </p:nvPr>
        </p:nvSpPr>
        <p:spPr/>
        <p:txBody>
          <a:bodyPr/>
          <a:lstStyle/>
          <a:p>
            <a:pPr eaLnBrk="1" hangingPunct="1"/>
            <a:r>
              <a:rPr lang="en-US" dirty="0" smtClean="0"/>
              <a:t>Isolate the Problem Domain</a:t>
            </a:r>
          </a:p>
        </p:txBody>
      </p:sp>
      <p:sp>
        <p:nvSpPr>
          <p:cNvPr id="6149" name="Rectangle 3"/>
          <p:cNvSpPr>
            <a:spLocks noGrp="1" noChangeArrowheads="1"/>
          </p:cNvSpPr>
          <p:nvPr>
            <p:ph type="body" idx="1"/>
          </p:nvPr>
        </p:nvSpPr>
        <p:spPr/>
        <p:txBody>
          <a:bodyPr/>
          <a:lstStyle/>
          <a:p>
            <a:pPr eaLnBrk="1" hangingPunct="1"/>
            <a:r>
              <a:rPr lang="en-US" dirty="0" smtClean="0"/>
              <a:t>If the cause of the problem is not readily apparent after considering what just changed, then the problem domain should be isolated to make resolution easier</a:t>
            </a:r>
          </a:p>
          <a:p>
            <a:pPr eaLnBrk="1" hangingPunct="1"/>
            <a:r>
              <a:rPr lang="en-US" dirty="0" smtClean="0"/>
              <a:t>For example</a:t>
            </a:r>
          </a:p>
          <a:p>
            <a:pPr lvl="1" eaLnBrk="1" hangingPunct="1"/>
            <a:r>
              <a:rPr lang="en-US" dirty="0" smtClean="0"/>
              <a:t>Does the problem just affect one application</a:t>
            </a:r>
          </a:p>
          <a:p>
            <a:pPr lvl="1" eaLnBrk="1" hangingPunct="1"/>
            <a:r>
              <a:rPr lang="en-US" dirty="0" smtClean="0"/>
              <a:t>Does the problem affect this application everywhere</a:t>
            </a:r>
          </a:p>
          <a:p>
            <a:pPr lvl="1" eaLnBrk="1" hangingPunct="1"/>
            <a:r>
              <a:rPr lang="en-US" dirty="0" smtClean="0"/>
              <a:t>Does the problem affect just one computer</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mtClean="0"/>
              <a:t>Data Link Layer Problems</a:t>
            </a:r>
          </a:p>
        </p:txBody>
      </p:sp>
      <p:sp>
        <p:nvSpPr>
          <p:cNvPr id="19459" name="Content Placeholder 2"/>
          <p:cNvSpPr>
            <a:spLocks noGrp="1"/>
          </p:cNvSpPr>
          <p:nvPr>
            <p:ph idx="1"/>
          </p:nvPr>
        </p:nvSpPr>
        <p:spPr/>
        <p:txBody>
          <a:bodyPr/>
          <a:lstStyle/>
          <a:p>
            <a:r>
              <a:rPr lang="en-US" smtClean="0"/>
              <a:t>Let’s look at each one of these</a:t>
            </a:r>
          </a:p>
          <a:p>
            <a:r>
              <a:rPr lang="en-US" smtClean="0"/>
              <a:t>Collisions should never occur on a switch based network as each port is its own collision domain</a:t>
            </a:r>
          </a:p>
          <a:p>
            <a:r>
              <a:rPr lang="en-US" smtClean="0"/>
              <a:t>A short frame is just that</a:t>
            </a:r>
          </a:p>
          <a:p>
            <a:r>
              <a:rPr lang="en-US" smtClean="0"/>
              <a:t>A jabber is a frame that is too long</a:t>
            </a:r>
          </a:p>
          <a:p>
            <a:r>
              <a:rPr lang="en-US" smtClean="0"/>
              <a:t>In all of these cases the Frame Check Sequence will be bad causing the frame to be dropped</a:t>
            </a:r>
          </a:p>
        </p:txBody>
      </p:sp>
      <p:sp>
        <p:nvSpPr>
          <p:cNvPr id="1946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1946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724E206-8441-4E6F-8E58-8F5F4D1860D9}" type="slidenum">
              <a:rPr lang="en-US" smtClean="0"/>
              <a:pPr eaLnBrk="1" hangingPunct="1"/>
              <a:t>40</a:t>
            </a:fld>
            <a:endParaRPr lang="en-US"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Data Link Layer Problems</a:t>
            </a:r>
          </a:p>
        </p:txBody>
      </p:sp>
      <p:sp>
        <p:nvSpPr>
          <p:cNvPr id="20483" name="Content Placeholder 2"/>
          <p:cNvSpPr>
            <a:spLocks noGrp="1"/>
          </p:cNvSpPr>
          <p:nvPr>
            <p:ph idx="1"/>
          </p:nvPr>
        </p:nvSpPr>
        <p:spPr/>
        <p:txBody>
          <a:bodyPr/>
          <a:lstStyle/>
          <a:p>
            <a:r>
              <a:rPr lang="en-US" smtClean="0"/>
              <a:t>A dropped link is usually due to bad cabling or failing ports</a:t>
            </a:r>
          </a:p>
          <a:p>
            <a:r>
              <a:rPr lang="en-US" smtClean="0"/>
              <a:t>An alignment error is a message that does not end at an octet boundary</a:t>
            </a:r>
          </a:p>
          <a:p>
            <a:r>
              <a:rPr lang="en-US" smtClean="0"/>
              <a:t>In other words some bits are left over</a:t>
            </a:r>
          </a:p>
        </p:txBody>
      </p:sp>
      <p:sp>
        <p:nvSpPr>
          <p:cNvPr id="2048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2048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45C97F0-311B-4498-90AB-262168044B8D}" type="slidenum">
              <a:rPr lang="en-US" smtClean="0"/>
              <a:pPr eaLnBrk="1" hangingPunct="1"/>
              <a:t>41</a:t>
            </a:fld>
            <a:endParaRPr lang="en-US"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Data Link Layer Problems</a:t>
            </a:r>
          </a:p>
        </p:txBody>
      </p:sp>
      <p:sp>
        <p:nvSpPr>
          <p:cNvPr id="21507" name="Content Placeholder 2"/>
          <p:cNvSpPr>
            <a:spLocks noGrp="1"/>
          </p:cNvSpPr>
          <p:nvPr>
            <p:ph idx="1"/>
          </p:nvPr>
        </p:nvSpPr>
        <p:spPr/>
        <p:txBody>
          <a:bodyPr/>
          <a:lstStyle/>
          <a:p>
            <a:r>
              <a:rPr lang="en-US" smtClean="0"/>
              <a:t>Link state lights are not as useful as they once were for troubleshooting</a:t>
            </a:r>
          </a:p>
          <a:p>
            <a:r>
              <a:rPr lang="en-US" smtClean="0"/>
              <a:t>This is due to their being controlled by the software driver instead of the hardware in many cases</a:t>
            </a:r>
          </a:p>
          <a:p>
            <a:r>
              <a:rPr lang="en-US" smtClean="0"/>
              <a:t>Many errors and slow downs seen on heavily used links in switch based networks are due to duplex mismatches</a:t>
            </a:r>
          </a:p>
          <a:p>
            <a:r>
              <a:rPr lang="en-US" smtClean="0"/>
              <a:t>One side is set to half the other to full</a:t>
            </a:r>
          </a:p>
        </p:txBody>
      </p:sp>
      <p:sp>
        <p:nvSpPr>
          <p:cNvPr id="2150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2150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332F8B7-0E9E-4C61-ACA4-CE4409FE209F}" type="slidenum">
              <a:rPr lang="en-US" smtClean="0"/>
              <a:pPr eaLnBrk="1" hangingPunct="1"/>
              <a:t>42</a:t>
            </a:fld>
            <a:endParaRPr lang="en-US"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Data Link Layer Problems</a:t>
            </a:r>
          </a:p>
        </p:txBody>
      </p:sp>
      <p:sp>
        <p:nvSpPr>
          <p:cNvPr id="22531" name="Content Placeholder 2"/>
          <p:cNvSpPr>
            <a:spLocks noGrp="1"/>
          </p:cNvSpPr>
          <p:nvPr>
            <p:ph idx="1"/>
          </p:nvPr>
        </p:nvSpPr>
        <p:spPr/>
        <p:txBody>
          <a:bodyPr/>
          <a:lstStyle/>
          <a:p>
            <a:r>
              <a:rPr lang="en-US" smtClean="0"/>
              <a:t>Broadcast traffic as a percentage of total traffic should be very low on a network with it going lower and lower as the link speed goes up</a:t>
            </a:r>
          </a:p>
          <a:p>
            <a:r>
              <a:rPr lang="en-US" smtClean="0"/>
              <a:t>The Fluke troubleshooting book says this</a:t>
            </a:r>
          </a:p>
          <a:p>
            <a:pPr lvl="1"/>
            <a:r>
              <a:rPr lang="en-US" smtClean="0"/>
              <a:t>Check for unusually high broadcast levels</a:t>
            </a:r>
          </a:p>
          <a:p>
            <a:pPr lvl="1"/>
            <a:r>
              <a:rPr lang="en-US" smtClean="0"/>
              <a:t>Broadcasts should be relatively low because each station must stop what it is doing and evaluate each broadcast</a:t>
            </a:r>
          </a:p>
        </p:txBody>
      </p:sp>
      <p:sp>
        <p:nvSpPr>
          <p:cNvPr id="2253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2253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E592EE7-FD42-4DA1-8496-014FD5C69159}" type="slidenum">
              <a:rPr lang="en-US" smtClean="0"/>
              <a:pPr eaLnBrk="1" hangingPunct="1"/>
              <a:t>43</a:t>
            </a:fld>
            <a:endParaRPr lang="en-US"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Data Link Layer Problems</a:t>
            </a:r>
          </a:p>
        </p:txBody>
      </p:sp>
      <p:sp>
        <p:nvSpPr>
          <p:cNvPr id="23555" name="Content Placeholder 2"/>
          <p:cNvSpPr>
            <a:spLocks noGrp="1"/>
          </p:cNvSpPr>
          <p:nvPr>
            <p:ph idx="1"/>
          </p:nvPr>
        </p:nvSpPr>
        <p:spPr/>
        <p:txBody>
          <a:bodyPr/>
          <a:lstStyle/>
          <a:p>
            <a:pPr lvl="1"/>
            <a:r>
              <a:rPr lang="en-US" smtClean="0"/>
              <a:t>The average should be well below 5–10 percent of available bandwidth at 10Mbps, which supports up to about 14,000 frames per second</a:t>
            </a:r>
          </a:p>
          <a:p>
            <a:pPr lvl="1"/>
            <a:r>
              <a:rPr lang="en-US" smtClean="0"/>
              <a:t>The broadcast rate should be very low indeed on faster Ethernet implementations, which support far higher numbers of frames per second</a:t>
            </a:r>
          </a:p>
        </p:txBody>
      </p:sp>
      <p:sp>
        <p:nvSpPr>
          <p:cNvPr id="2355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2355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3F62CD9-5AFE-490A-B84A-D71286FFCA8A}" type="slidenum">
              <a:rPr lang="en-US" smtClean="0"/>
              <a:pPr eaLnBrk="1" hangingPunct="1"/>
              <a:t>44</a:t>
            </a:fld>
            <a:endParaRPr lang="en-US"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Data Link Layer Problems</a:t>
            </a:r>
          </a:p>
        </p:txBody>
      </p:sp>
      <p:sp>
        <p:nvSpPr>
          <p:cNvPr id="24579" name="Content Placeholder 2"/>
          <p:cNvSpPr>
            <a:spLocks noGrp="1"/>
          </p:cNvSpPr>
          <p:nvPr>
            <p:ph idx="1"/>
          </p:nvPr>
        </p:nvSpPr>
        <p:spPr/>
        <p:txBody>
          <a:bodyPr/>
          <a:lstStyle/>
          <a:p>
            <a:pPr lvl="1"/>
            <a:r>
              <a:rPr lang="en-US" smtClean="0"/>
              <a:t>A 100Mbps switch port on a typical network experiences below 0.5 percent broadcast rates</a:t>
            </a:r>
          </a:p>
          <a:p>
            <a:pPr lvl="1"/>
            <a:r>
              <a:rPr lang="en-US" smtClean="0"/>
              <a:t>If there is a very large switched broadcast domain, this number can climb up into single-digit broadcast rates</a:t>
            </a:r>
          </a:p>
        </p:txBody>
      </p:sp>
      <p:sp>
        <p:nvSpPr>
          <p:cNvPr id="2458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2458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569F3E3-7675-4396-8470-DE2005F5B81D}" type="slidenum">
              <a:rPr lang="en-US" smtClean="0"/>
              <a:pPr eaLnBrk="1" hangingPunct="1"/>
              <a:t>45</a:t>
            </a:fld>
            <a:endParaRPr lang="en-US"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smtClean="0"/>
              <a:t>Data Link Layer Problems</a:t>
            </a:r>
          </a:p>
        </p:txBody>
      </p:sp>
      <p:sp>
        <p:nvSpPr>
          <p:cNvPr id="25603" name="Content Placeholder 2"/>
          <p:cNvSpPr>
            <a:spLocks noGrp="1"/>
          </p:cNvSpPr>
          <p:nvPr>
            <p:ph idx="1"/>
          </p:nvPr>
        </p:nvSpPr>
        <p:spPr/>
        <p:txBody>
          <a:bodyPr/>
          <a:lstStyle/>
          <a:p>
            <a:pPr lvl="1"/>
            <a:r>
              <a:rPr lang="en-US" smtClean="0"/>
              <a:t>Although no industry standard for broadcasts in a switched environment has been recognized, efforts should be taken to reduce the size of the broadcast domain whenever the average broadcast rate exceeds one percent of a 100Mbps link</a:t>
            </a:r>
          </a:p>
          <a:p>
            <a:pPr lvl="1"/>
            <a:r>
              <a:rPr lang="en-US" smtClean="0"/>
              <a:t>Because each station processes each broadcast frame, the broadcast rate measurably slows network performance</a:t>
            </a:r>
          </a:p>
        </p:txBody>
      </p:sp>
      <p:sp>
        <p:nvSpPr>
          <p:cNvPr id="2560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2560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F4B5CB4-4294-4FD7-99D2-3005B4073E1C}" type="slidenum">
              <a:rPr lang="en-US" smtClean="0"/>
              <a:pPr eaLnBrk="1" hangingPunct="1"/>
              <a:t>46</a:t>
            </a:fld>
            <a:endParaRPr lang="en-US"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2662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4BD445A-AFAF-4310-B785-E59B87BDF58B}" type="slidenum">
              <a:rPr lang="en-US" smtClean="0"/>
              <a:pPr eaLnBrk="1" hangingPunct="1"/>
              <a:t>47</a:t>
            </a:fld>
            <a:endParaRPr lang="en-US" smtClean="0"/>
          </a:p>
        </p:txBody>
      </p:sp>
      <p:sp>
        <p:nvSpPr>
          <p:cNvPr id="26628" name="Rectangle 2"/>
          <p:cNvSpPr>
            <a:spLocks noGrp="1" noChangeArrowheads="1"/>
          </p:cNvSpPr>
          <p:nvPr>
            <p:ph type="body" idx="1"/>
          </p:nvPr>
        </p:nvSpPr>
        <p:spPr>
          <a:xfrm>
            <a:off x="3508375" y="1600200"/>
            <a:ext cx="5178425" cy="4525963"/>
          </a:xfrm>
        </p:spPr>
        <p:txBody>
          <a:bodyPr/>
          <a:lstStyle/>
          <a:p>
            <a:pPr eaLnBrk="1" hangingPunct="1">
              <a:spcBef>
                <a:spcPct val="25000"/>
              </a:spcBef>
            </a:pPr>
            <a:r>
              <a:rPr lang="en-US" altLang="en-US" sz="2800" smtClean="0"/>
              <a:t>Routing protocol not enabled </a:t>
            </a:r>
          </a:p>
          <a:p>
            <a:pPr eaLnBrk="1" hangingPunct="1">
              <a:spcBef>
                <a:spcPct val="25000"/>
              </a:spcBef>
            </a:pPr>
            <a:r>
              <a:rPr lang="en-US" altLang="en-US" sz="2800" smtClean="0"/>
              <a:t>Wrong routing protocol enabled</a:t>
            </a:r>
          </a:p>
          <a:p>
            <a:pPr eaLnBrk="1" hangingPunct="1">
              <a:spcBef>
                <a:spcPct val="25000"/>
              </a:spcBef>
            </a:pPr>
            <a:r>
              <a:rPr lang="en-US" altLang="en-US" sz="2800" smtClean="0"/>
              <a:t>Incorrect static routes</a:t>
            </a:r>
          </a:p>
          <a:p>
            <a:pPr eaLnBrk="1" hangingPunct="1">
              <a:spcBef>
                <a:spcPct val="25000"/>
              </a:spcBef>
            </a:pPr>
            <a:r>
              <a:rPr lang="en-US" altLang="en-US" sz="2800" smtClean="0"/>
              <a:t>Incorrect IP addresses </a:t>
            </a:r>
          </a:p>
          <a:p>
            <a:pPr eaLnBrk="1" hangingPunct="1">
              <a:spcBef>
                <a:spcPct val="25000"/>
              </a:spcBef>
            </a:pPr>
            <a:r>
              <a:rPr lang="en-US" altLang="en-US" sz="2800" smtClean="0"/>
              <a:t>Incorrect subnet masks</a:t>
            </a:r>
          </a:p>
          <a:p>
            <a:pPr eaLnBrk="1" hangingPunct="1">
              <a:spcBef>
                <a:spcPct val="25000"/>
              </a:spcBef>
            </a:pPr>
            <a:r>
              <a:rPr lang="en-US" altLang="en-US" sz="2800" smtClean="0"/>
              <a:t>Incorrect default gateway</a:t>
            </a:r>
          </a:p>
        </p:txBody>
      </p:sp>
      <p:sp>
        <p:nvSpPr>
          <p:cNvPr id="26629" name="Rectangle 3"/>
          <p:cNvSpPr>
            <a:spLocks noGrp="1" noChangeArrowheads="1"/>
          </p:cNvSpPr>
          <p:nvPr>
            <p:ph type="title"/>
          </p:nvPr>
        </p:nvSpPr>
        <p:spPr/>
        <p:txBody>
          <a:bodyPr/>
          <a:lstStyle/>
          <a:p>
            <a:pPr eaLnBrk="1" hangingPunct="1"/>
            <a:r>
              <a:rPr lang="en-US" smtClean="0"/>
              <a:t>Network Layer Problems</a:t>
            </a:r>
          </a:p>
        </p:txBody>
      </p:sp>
      <p:pic>
        <p:nvPicPr>
          <p:cNvPr id="2663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9638" y="1608138"/>
            <a:ext cx="2595562" cy="448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smtClean="0"/>
              <a:t>Troubleshooting Steps</a:t>
            </a:r>
          </a:p>
        </p:txBody>
      </p:sp>
      <p:sp>
        <p:nvSpPr>
          <p:cNvPr id="3" name="Content Placeholder 2"/>
          <p:cNvSpPr>
            <a:spLocks noGrp="1"/>
          </p:cNvSpPr>
          <p:nvPr>
            <p:ph idx="1"/>
          </p:nvPr>
        </p:nvSpPr>
        <p:spPr/>
        <p:txBody>
          <a:bodyPr/>
          <a:lstStyle/>
          <a:p>
            <a:pPr>
              <a:defRPr/>
            </a:pPr>
            <a:r>
              <a:rPr lang="en-US" dirty="0" smtClean="0"/>
              <a:t>With the problem domain isolated Fluke Networks in a white paper on troubleshooting suggests following these steps to locate and solve the problem</a:t>
            </a:r>
          </a:p>
          <a:p>
            <a:pPr lvl="1">
              <a:defRPr/>
            </a:pPr>
            <a:r>
              <a:rPr lang="en-US" dirty="0" smtClean="0">
                <a:ea typeface="+mn-ea"/>
                <a:cs typeface="+mn-cs"/>
              </a:rPr>
              <a:t>Identify the exact issue or problem</a:t>
            </a:r>
          </a:p>
          <a:p>
            <a:pPr lvl="1">
              <a:defRPr/>
            </a:pPr>
            <a:r>
              <a:rPr lang="en-US" dirty="0" smtClean="0">
                <a:ea typeface="+mn-ea"/>
                <a:cs typeface="+mn-cs"/>
              </a:rPr>
              <a:t>Recreate the problem if possible</a:t>
            </a:r>
          </a:p>
          <a:p>
            <a:pPr lvl="1">
              <a:defRPr/>
            </a:pPr>
            <a:r>
              <a:rPr lang="en-US" dirty="0" smtClean="0">
                <a:ea typeface="+mn-ea"/>
                <a:cs typeface="+mn-cs"/>
              </a:rPr>
              <a:t>Localize and isolate the cause</a:t>
            </a:r>
          </a:p>
          <a:p>
            <a:pPr lvl="1">
              <a:defRPr/>
            </a:pPr>
            <a:r>
              <a:rPr lang="en-US" dirty="0" smtClean="0">
                <a:ea typeface="+mn-ea"/>
                <a:cs typeface="+mn-cs"/>
              </a:rPr>
              <a:t>Formulate a plan for solving the problem</a:t>
            </a:r>
          </a:p>
          <a:p>
            <a:pPr lvl="1">
              <a:defRPr/>
            </a:pPr>
            <a:r>
              <a:rPr lang="en-US" dirty="0" smtClean="0">
                <a:ea typeface="+mn-ea"/>
                <a:cs typeface="+mn-cs"/>
              </a:rPr>
              <a:t>Implement the plan</a:t>
            </a:r>
          </a:p>
        </p:txBody>
      </p:sp>
      <p:sp>
        <p:nvSpPr>
          <p:cNvPr id="2765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2765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05E29A-7C64-4137-AD02-782677A06542}" type="slidenum">
              <a:rPr lang="en-US" smtClean="0"/>
              <a:pPr eaLnBrk="1" hangingPunct="1"/>
              <a:t>48</a:t>
            </a:fld>
            <a:endParaRPr lang="en-US"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mtClean="0"/>
              <a:t>Troubleshooting Steps</a:t>
            </a:r>
          </a:p>
        </p:txBody>
      </p:sp>
      <p:sp>
        <p:nvSpPr>
          <p:cNvPr id="3" name="Content Placeholder 2"/>
          <p:cNvSpPr>
            <a:spLocks noGrp="1"/>
          </p:cNvSpPr>
          <p:nvPr>
            <p:ph idx="1"/>
          </p:nvPr>
        </p:nvSpPr>
        <p:spPr/>
        <p:txBody>
          <a:bodyPr/>
          <a:lstStyle/>
          <a:p>
            <a:pPr lvl="1">
              <a:defRPr/>
            </a:pPr>
            <a:r>
              <a:rPr lang="en-US" dirty="0" smtClean="0">
                <a:ea typeface="+mn-ea"/>
                <a:cs typeface="+mn-cs"/>
              </a:rPr>
              <a:t>Test to verify that the problem has been resolved</a:t>
            </a:r>
          </a:p>
          <a:p>
            <a:pPr lvl="1">
              <a:defRPr/>
            </a:pPr>
            <a:r>
              <a:rPr lang="en-US" dirty="0" smtClean="0">
                <a:ea typeface="+mn-ea"/>
                <a:cs typeface="+mn-cs"/>
              </a:rPr>
              <a:t>Document the problem and solution</a:t>
            </a:r>
          </a:p>
          <a:p>
            <a:pPr lvl="1">
              <a:defRPr/>
            </a:pPr>
            <a:r>
              <a:rPr lang="en-US" dirty="0" smtClean="0">
                <a:ea typeface="+mn-ea"/>
                <a:cs typeface="+mn-cs"/>
              </a:rPr>
              <a:t>Provide feedback to the user</a:t>
            </a:r>
          </a:p>
          <a:p>
            <a:pPr>
              <a:defRPr/>
            </a:pPr>
            <a:r>
              <a:rPr lang="en-US" dirty="0" smtClean="0"/>
              <a:t>Let’s look at each one of these steps in more detail</a:t>
            </a:r>
            <a:endParaRPr lang="en-US" dirty="0"/>
          </a:p>
        </p:txBody>
      </p:sp>
      <p:sp>
        <p:nvSpPr>
          <p:cNvPr id="2867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2867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577C523-854C-47B7-B645-C6176FB85688}" type="slidenum">
              <a:rPr lang="en-US" smtClean="0"/>
              <a:pPr eaLnBrk="1" hangingPunct="1"/>
              <a:t>49</a:t>
            </a:fld>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717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B18E7F3-780B-42D3-A00A-F575FCF5CDF8}" type="slidenum">
              <a:rPr lang="en-US" smtClean="0"/>
              <a:pPr eaLnBrk="1" hangingPunct="1"/>
              <a:t>5</a:t>
            </a:fld>
            <a:endParaRPr lang="en-US" smtClean="0"/>
          </a:p>
        </p:txBody>
      </p:sp>
      <p:sp>
        <p:nvSpPr>
          <p:cNvPr id="7172" name="Rectangle 2"/>
          <p:cNvSpPr>
            <a:spLocks noGrp="1" noChangeArrowheads="1"/>
          </p:cNvSpPr>
          <p:nvPr>
            <p:ph type="title"/>
          </p:nvPr>
        </p:nvSpPr>
        <p:spPr/>
        <p:txBody>
          <a:bodyPr/>
          <a:lstStyle/>
          <a:p>
            <a:pPr eaLnBrk="1" hangingPunct="1"/>
            <a:r>
              <a:rPr lang="en-US" smtClean="0"/>
              <a:t>Isolate the Problem Domain</a:t>
            </a:r>
          </a:p>
        </p:txBody>
      </p:sp>
      <p:sp>
        <p:nvSpPr>
          <p:cNvPr id="7173" name="Rectangle 3"/>
          <p:cNvSpPr>
            <a:spLocks noGrp="1" noChangeArrowheads="1"/>
          </p:cNvSpPr>
          <p:nvPr>
            <p:ph type="body" idx="1"/>
          </p:nvPr>
        </p:nvSpPr>
        <p:spPr/>
        <p:txBody>
          <a:bodyPr/>
          <a:lstStyle/>
          <a:p>
            <a:pPr eaLnBrk="1" hangingPunct="1"/>
            <a:r>
              <a:rPr lang="en-US" dirty="0" smtClean="0"/>
              <a:t>How to isolate the problem domain depends on the stability of the network</a:t>
            </a:r>
          </a:p>
          <a:p>
            <a:pPr eaLnBrk="1" hangingPunct="1"/>
            <a:r>
              <a:rPr lang="en-US" dirty="0" smtClean="0"/>
              <a:t>In general a stable network should be approached from the top down, since most problems in this type of network will be with applications</a:t>
            </a:r>
          </a:p>
          <a:p>
            <a:pPr eaLnBrk="1" hangingPunct="1"/>
            <a:r>
              <a:rPr lang="en-US" dirty="0" smtClean="0"/>
              <a:t>In a new network, one that has just undergone significant changes, or one that is unreliable, start at the bottom layer</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mtClean="0"/>
              <a:t>Identify the Issue</a:t>
            </a:r>
          </a:p>
        </p:txBody>
      </p:sp>
      <p:sp>
        <p:nvSpPr>
          <p:cNvPr id="29699" name="Content Placeholder 2"/>
          <p:cNvSpPr>
            <a:spLocks noGrp="1"/>
          </p:cNvSpPr>
          <p:nvPr>
            <p:ph idx="1"/>
          </p:nvPr>
        </p:nvSpPr>
        <p:spPr/>
        <p:txBody>
          <a:bodyPr/>
          <a:lstStyle/>
          <a:p>
            <a:r>
              <a:rPr lang="en-US" smtClean="0"/>
              <a:t>Identify the issue by having the person who reported the problem explain how normal operation appears, and then demonstrate the perceived problem</a:t>
            </a:r>
          </a:p>
          <a:p>
            <a:r>
              <a:rPr lang="en-US" smtClean="0"/>
              <a:t>If the reported issue is described as intermittent, instruct the user to contact you immediately if it ever happens again </a:t>
            </a:r>
          </a:p>
        </p:txBody>
      </p:sp>
      <p:sp>
        <p:nvSpPr>
          <p:cNvPr id="2970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2970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52A08F9-1C87-4DBF-9022-9F3454A8C629}" type="slidenum">
              <a:rPr lang="en-US" smtClean="0"/>
              <a:pPr eaLnBrk="1" hangingPunct="1"/>
              <a:t>50</a:t>
            </a:fld>
            <a:endParaRPr lang="en-US"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t>Recreate the Problem</a:t>
            </a:r>
          </a:p>
        </p:txBody>
      </p:sp>
      <p:sp>
        <p:nvSpPr>
          <p:cNvPr id="30723" name="Content Placeholder 2"/>
          <p:cNvSpPr>
            <a:spLocks noGrp="1"/>
          </p:cNvSpPr>
          <p:nvPr>
            <p:ph idx="1"/>
          </p:nvPr>
        </p:nvSpPr>
        <p:spPr/>
        <p:txBody>
          <a:bodyPr/>
          <a:lstStyle/>
          <a:p>
            <a:r>
              <a:rPr lang="en-US" smtClean="0"/>
              <a:t>Further instruct the user what symptoms are likely and provide a written list of what questions you are seeking answers to so the user can gather some of the information if you are unable to respond quickly enough to see it yourself</a:t>
            </a:r>
          </a:p>
          <a:p>
            <a:r>
              <a:rPr lang="en-US" smtClean="0"/>
              <a:t>When possible, leave a diagnostic tool to gather information continuously</a:t>
            </a:r>
          </a:p>
        </p:txBody>
      </p:sp>
      <p:sp>
        <p:nvSpPr>
          <p:cNvPr id="3072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3072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76FC141-05FB-4F3F-B77C-23EAB27FA350}" type="slidenum">
              <a:rPr lang="en-US" smtClean="0"/>
              <a:pPr eaLnBrk="1" hangingPunct="1"/>
              <a:t>51</a:t>
            </a:fld>
            <a:endParaRPr lang="en-US"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t>Recreate the Problem</a:t>
            </a:r>
          </a:p>
        </p:txBody>
      </p:sp>
      <p:sp>
        <p:nvSpPr>
          <p:cNvPr id="31747" name="Content Placeholder 2"/>
          <p:cNvSpPr>
            <a:spLocks noGrp="1"/>
          </p:cNvSpPr>
          <p:nvPr>
            <p:ph idx="1"/>
          </p:nvPr>
        </p:nvSpPr>
        <p:spPr/>
        <p:txBody>
          <a:bodyPr/>
          <a:lstStyle/>
          <a:p>
            <a:r>
              <a:rPr lang="en-US" smtClean="0"/>
              <a:t>A protocol analyzer may be left gathering all traffic from the network and overwriting the buffer as it fills</a:t>
            </a:r>
          </a:p>
        </p:txBody>
      </p:sp>
      <p:sp>
        <p:nvSpPr>
          <p:cNvPr id="3174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3174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ECE88C0-24B7-4726-9DBC-24F5F0591760}" type="slidenum">
              <a:rPr lang="en-US" smtClean="0"/>
              <a:pPr eaLnBrk="1" hangingPunct="1"/>
              <a:t>52</a:t>
            </a:fld>
            <a:endParaRPr lang="en-US"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mtClean="0"/>
              <a:t>Localize the Cause</a:t>
            </a:r>
          </a:p>
        </p:txBody>
      </p:sp>
      <p:sp>
        <p:nvSpPr>
          <p:cNvPr id="32771" name="Content Placeholder 2"/>
          <p:cNvSpPr>
            <a:spLocks noGrp="1"/>
          </p:cNvSpPr>
          <p:nvPr>
            <p:ph idx="1"/>
          </p:nvPr>
        </p:nvSpPr>
        <p:spPr/>
        <p:txBody>
          <a:bodyPr/>
          <a:lstStyle/>
          <a:p>
            <a:r>
              <a:rPr lang="en-US" smtClean="0"/>
              <a:t>Localize the extent of the problem</a:t>
            </a:r>
          </a:p>
          <a:p>
            <a:r>
              <a:rPr lang="en-US" smtClean="0"/>
              <a:t>In other words isolate the problem domain</a:t>
            </a:r>
          </a:p>
        </p:txBody>
      </p:sp>
      <p:sp>
        <p:nvSpPr>
          <p:cNvPr id="3277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3277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272F407-4232-43A7-B13A-554494BE0C58}" type="slidenum">
              <a:rPr lang="en-US" smtClean="0"/>
              <a:pPr eaLnBrk="1" hangingPunct="1"/>
              <a:t>53</a:t>
            </a:fld>
            <a:endParaRPr lang="en-US"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smtClean="0"/>
              <a:t>Formulate a Plan</a:t>
            </a:r>
          </a:p>
        </p:txBody>
      </p:sp>
      <p:sp>
        <p:nvSpPr>
          <p:cNvPr id="33795" name="Content Placeholder 2"/>
          <p:cNvSpPr>
            <a:spLocks noGrp="1"/>
          </p:cNvSpPr>
          <p:nvPr>
            <p:ph idx="1"/>
          </p:nvPr>
        </p:nvSpPr>
        <p:spPr/>
        <p:txBody>
          <a:bodyPr/>
          <a:lstStyle/>
          <a:p>
            <a:r>
              <a:rPr lang="en-US" smtClean="0"/>
              <a:t>Whatever the solution plan may be always put an escape plan in place</a:t>
            </a:r>
          </a:p>
          <a:p>
            <a:r>
              <a:rPr lang="en-US" smtClean="0"/>
              <a:t>You need to be able to back out of whatever changes you make</a:t>
            </a:r>
          </a:p>
          <a:p>
            <a:r>
              <a:rPr lang="en-US" smtClean="0"/>
              <a:t>For example</a:t>
            </a:r>
          </a:p>
          <a:p>
            <a:pPr lvl="1"/>
            <a:r>
              <a:rPr lang="en-US" smtClean="0"/>
              <a:t>Copy all configuration files</a:t>
            </a:r>
          </a:p>
          <a:p>
            <a:pPr lvl="1"/>
            <a:r>
              <a:rPr lang="en-US" smtClean="0"/>
              <a:t>Document any changes made as they are made by keeping a change log</a:t>
            </a:r>
          </a:p>
        </p:txBody>
      </p:sp>
      <p:sp>
        <p:nvSpPr>
          <p:cNvPr id="3379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3379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E544C20-045D-4124-A3CA-0A56BA2D923B}" type="slidenum">
              <a:rPr lang="en-US" smtClean="0"/>
              <a:pPr eaLnBrk="1" hangingPunct="1"/>
              <a:t>54</a:t>
            </a:fld>
            <a:endParaRPr lang="en-US"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smtClean="0"/>
              <a:t>Implement the Plan</a:t>
            </a:r>
          </a:p>
        </p:txBody>
      </p:sp>
      <p:sp>
        <p:nvSpPr>
          <p:cNvPr id="34819" name="Content Placeholder 2"/>
          <p:cNvSpPr>
            <a:spLocks noGrp="1"/>
          </p:cNvSpPr>
          <p:nvPr>
            <p:ph idx="1"/>
          </p:nvPr>
        </p:nvSpPr>
        <p:spPr/>
        <p:txBody>
          <a:bodyPr/>
          <a:lstStyle/>
          <a:p>
            <a:r>
              <a:rPr lang="en-US" smtClean="0"/>
              <a:t>As the solution plan is implemented only make one change at a time</a:t>
            </a:r>
          </a:p>
          <a:p>
            <a:r>
              <a:rPr lang="en-US" smtClean="0"/>
              <a:t>Record the changes made as they are made</a:t>
            </a:r>
          </a:p>
        </p:txBody>
      </p:sp>
      <p:sp>
        <p:nvSpPr>
          <p:cNvPr id="3482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3482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7D9B7E7-5409-4798-931A-8788A8D26002}" type="slidenum">
              <a:rPr lang="en-US" smtClean="0"/>
              <a:pPr eaLnBrk="1" hangingPunct="1"/>
              <a:t>55</a:t>
            </a:fld>
            <a:endParaRPr lang="en-US"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smtClean="0"/>
              <a:t>Test the Solution</a:t>
            </a:r>
          </a:p>
        </p:txBody>
      </p:sp>
      <p:sp>
        <p:nvSpPr>
          <p:cNvPr id="35843" name="Content Placeholder 2"/>
          <p:cNvSpPr>
            <a:spLocks noGrp="1"/>
          </p:cNvSpPr>
          <p:nvPr>
            <p:ph idx="1"/>
          </p:nvPr>
        </p:nvSpPr>
        <p:spPr/>
        <p:txBody>
          <a:bodyPr/>
          <a:lstStyle/>
          <a:p>
            <a:r>
              <a:rPr lang="en-US" smtClean="0"/>
              <a:t>Check to see that the solution actually solved the problem</a:t>
            </a:r>
          </a:p>
        </p:txBody>
      </p:sp>
      <p:sp>
        <p:nvSpPr>
          <p:cNvPr id="3584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3584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B9FD11E-C852-48EF-AD05-188F6505AE2C}" type="slidenum">
              <a:rPr lang="en-US" smtClean="0"/>
              <a:pPr eaLnBrk="1" hangingPunct="1"/>
              <a:t>56</a:t>
            </a:fld>
            <a:endParaRPr lang="en-US"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smtClean="0"/>
              <a:t>Document the Solution</a:t>
            </a:r>
          </a:p>
        </p:txBody>
      </p:sp>
      <p:sp>
        <p:nvSpPr>
          <p:cNvPr id="36867" name="Content Placeholder 2"/>
          <p:cNvSpPr>
            <a:spLocks noGrp="1"/>
          </p:cNvSpPr>
          <p:nvPr>
            <p:ph idx="1"/>
          </p:nvPr>
        </p:nvSpPr>
        <p:spPr/>
        <p:txBody>
          <a:bodyPr/>
          <a:lstStyle/>
          <a:p>
            <a:r>
              <a:rPr lang="en-US" smtClean="0"/>
              <a:t>Document what was done in the change log</a:t>
            </a:r>
          </a:p>
          <a:p>
            <a:r>
              <a:rPr lang="en-US" smtClean="0"/>
              <a:t>This is both to be able to do it elsewhere as well as to be able to back out the change if it proves to be the wrong change</a:t>
            </a:r>
          </a:p>
          <a:p>
            <a:r>
              <a:rPr lang="en-US" smtClean="0"/>
              <a:t>It is also possible that a change will break something else</a:t>
            </a:r>
          </a:p>
        </p:txBody>
      </p:sp>
      <p:sp>
        <p:nvSpPr>
          <p:cNvPr id="3686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3686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DD51B3A-50BD-4778-AAC3-C0814EFDE51B}" type="slidenum">
              <a:rPr lang="en-US" smtClean="0"/>
              <a:pPr eaLnBrk="1" hangingPunct="1"/>
              <a:t>57</a:t>
            </a:fld>
            <a:endParaRPr lang="en-US"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smtClean="0"/>
              <a:t>Provide Feedback to the User</a:t>
            </a:r>
          </a:p>
        </p:txBody>
      </p:sp>
      <p:sp>
        <p:nvSpPr>
          <p:cNvPr id="37891" name="Content Placeholder 2"/>
          <p:cNvSpPr>
            <a:spLocks noGrp="1"/>
          </p:cNvSpPr>
          <p:nvPr>
            <p:ph idx="1"/>
          </p:nvPr>
        </p:nvSpPr>
        <p:spPr/>
        <p:txBody>
          <a:bodyPr/>
          <a:lstStyle/>
          <a:p>
            <a:r>
              <a:rPr lang="en-US" smtClean="0"/>
              <a:t>The user must agree that the problem is solved or the problem will not really be solved as the pesky user will continue to complain</a:t>
            </a:r>
          </a:p>
        </p:txBody>
      </p:sp>
      <p:sp>
        <p:nvSpPr>
          <p:cNvPr id="3789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3789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E481F95-CBF4-49E0-B0E5-2F91CDD26B6A}" type="slidenum">
              <a:rPr lang="en-US" smtClean="0"/>
              <a:pPr eaLnBrk="1" hangingPunct="1"/>
              <a:t>58</a:t>
            </a:fld>
            <a:endParaRPr lang="en-US"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smtClean="0"/>
              <a:t>Basic Things to Check</a:t>
            </a:r>
          </a:p>
        </p:txBody>
      </p:sp>
      <p:sp>
        <p:nvSpPr>
          <p:cNvPr id="38915"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3891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2C82C8B-E489-4F18-B236-79FB5542B77F}" type="slidenum">
              <a:rPr lang="en-US" smtClean="0"/>
              <a:pPr eaLnBrk="1" hangingPunct="1"/>
              <a:t>59</a:t>
            </a:fld>
            <a:endParaRPr lang="en-US" smtClean="0"/>
          </a:p>
        </p:txBody>
      </p:sp>
      <p:sp>
        <p:nvSpPr>
          <p:cNvPr id="5" name="Text Placeholder 4"/>
          <p:cNvSpPr>
            <a:spLocks noGrp="1"/>
          </p:cNvSpPr>
          <p:nvPr>
            <p:ph type="body" idx="4294967295"/>
          </p:nvPr>
        </p:nvSpPr>
        <p:spPr/>
        <p:txBody>
          <a:bodyPr/>
          <a:lstStyle/>
          <a:p>
            <a:pPr>
              <a:defRPr/>
            </a:pPr>
            <a:r>
              <a:rPr lang="en-US" dirty="0" smtClean="0"/>
              <a:t>There are some basic steps that should be taken when the source of the problem is not readily apparent</a:t>
            </a:r>
          </a:p>
          <a:p>
            <a:pPr>
              <a:defRPr/>
            </a:pPr>
            <a:r>
              <a:rPr lang="en-US" dirty="0" smtClean="0"/>
              <a:t>Fluke suggests these as a start</a:t>
            </a:r>
          </a:p>
          <a:p>
            <a:pPr lvl="1">
              <a:defRPr/>
            </a:pPr>
            <a:r>
              <a:rPr lang="en-US" dirty="0" smtClean="0">
                <a:ea typeface="+mn-ea"/>
                <a:cs typeface="+mn-cs"/>
              </a:rPr>
              <a:t>Cold-boot the workstation as a warm-boot does not reset all adapter cards</a:t>
            </a:r>
          </a:p>
          <a:p>
            <a:pPr lvl="2">
              <a:defRPr/>
            </a:pPr>
            <a:r>
              <a:rPr lang="en-US" dirty="0" smtClean="0">
                <a:ea typeface="+mn-ea"/>
                <a:cs typeface="+mn-cs"/>
              </a:rPr>
              <a:t>This will also apply any loaded but unapplied patches</a:t>
            </a:r>
          </a:p>
          <a:p>
            <a:pPr lvl="2">
              <a:defRPr/>
            </a:pPr>
            <a:r>
              <a:rPr lang="en-US" dirty="0" smtClean="0">
                <a:ea typeface="+mn-ea"/>
                <a:cs typeface="+mn-cs"/>
              </a:rPr>
              <a:t>In addition, some PnP devices seem to require two or three reboots to install fully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Isolating the Problem Domain</a:t>
            </a:r>
            <a:endParaRPr lang="en-US" dirty="0"/>
          </a:p>
        </p:txBody>
      </p:sp>
      <p:sp>
        <p:nvSpPr>
          <p:cNvPr id="3" name="Content Placeholder 2"/>
          <p:cNvSpPr>
            <a:spLocks noGrp="1"/>
          </p:cNvSpPr>
          <p:nvPr>
            <p:ph idx="1"/>
          </p:nvPr>
        </p:nvSpPr>
        <p:spPr/>
        <p:txBody>
          <a:bodyPr/>
          <a:lstStyle/>
          <a:p>
            <a:r>
              <a:rPr lang="en-US" dirty="0" smtClean="0"/>
              <a:t>Let’s look at an example from the</a:t>
            </a:r>
            <a:r>
              <a:rPr lang="en-US" baseline="0" dirty="0" smtClean="0"/>
              <a:t> real world to see how this is done</a:t>
            </a:r>
          </a:p>
          <a:p>
            <a:r>
              <a:rPr lang="en-US" smtClean="0"/>
              <a:t>The first step in troubleshooting</a:t>
            </a:r>
            <a:r>
              <a:rPr lang="en-US" baseline="0" smtClean="0"/>
              <a:t> is isolating the problem domain</a:t>
            </a:r>
          </a:p>
          <a:p>
            <a:r>
              <a:rPr lang="en-US" baseline="0" smtClean="0"/>
              <a:t>This means to reduce the area of examination to the smallest possible area so as to eliminate those areas that are not contributing to the problem</a:t>
            </a:r>
            <a:endParaRPr lang="en-US" baseline="0" dirty="0" smtClean="0"/>
          </a:p>
        </p:txBody>
      </p:sp>
      <p:sp>
        <p:nvSpPr>
          <p:cNvPr id="4" name="Footer Placeholder 3"/>
          <p:cNvSpPr>
            <a:spLocks noGrp="1"/>
          </p:cNvSpPr>
          <p:nvPr>
            <p:ph type="ftr" sz="quarter" idx="11"/>
          </p:nvPr>
        </p:nvSpPr>
        <p:spPr/>
        <p:txBody>
          <a:bodyPr/>
          <a:lstStyle/>
          <a:p>
            <a:pPr>
              <a:defRPr/>
            </a:pPr>
            <a:r>
              <a:rPr lang="en-US" smtClean="0"/>
              <a:t>Copyright 2005-2010  Kenneth M. Chipps Ph.D. www.chipps.com</a:t>
            </a:r>
            <a:endParaRPr lang="en-US"/>
          </a:p>
        </p:txBody>
      </p:sp>
      <p:sp>
        <p:nvSpPr>
          <p:cNvPr id="5" name="Slide Number Placeholder 4"/>
          <p:cNvSpPr>
            <a:spLocks noGrp="1"/>
          </p:cNvSpPr>
          <p:nvPr>
            <p:ph type="sldNum" sz="quarter" idx="12"/>
          </p:nvPr>
        </p:nvSpPr>
        <p:spPr/>
        <p:txBody>
          <a:bodyPr/>
          <a:lstStyle/>
          <a:p>
            <a:pPr>
              <a:defRPr/>
            </a:pPr>
            <a:fld id="{BF40301D-35EB-480C-89BE-7858515C6B70}" type="slidenum">
              <a:rPr lang="en-US" smtClean="0"/>
              <a:pPr>
                <a:defRPr/>
              </a:pPr>
              <a:t>6</a:t>
            </a:fld>
            <a:endParaRPr lang="en-US" dirty="0"/>
          </a:p>
        </p:txBody>
      </p:sp>
    </p:spTree>
    <p:extLst>
      <p:ext uri="{BB962C8B-B14F-4D97-AF65-F5344CB8AC3E}">
        <p14:creationId xmlns:p14="http://schemas.microsoft.com/office/powerpoint/2010/main" val="413404883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smtClean="0"/>
              <a:t>Basic Things to Check</a:t>
            </a:r>
          </a:p>
        </p:txBody>
      </p:sp>
      <p:sp>
        <p:nvSpPr>
          <p:cNvPr id="39939"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3994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F30B257-5638-423A-BE91-AE985F6DCC27}" type="slidenum">
              <a:rPr lang="en-US" smtClean="0"/>
              <a:pPr eaLnBrk="1" hangingPunct="1"/>
              <a:t>60</a:t>
            </a:fld>
            <a:endParaRPr lang="en-US" smtClean="0"/>
          </a:p>
        </p:txBody>
      </p:sp>
      <p:sp>
        <p:nvSpPr>
          <p:cNvPr id="5" name="Text Placeholder 4"/>
          <p:cNvSpPr>
            <a:spLocks noGrp="1"/>
          </p:cNvSpPr>
          <p:nvPr>
            <p:ph type="body" idx="4294967295"/>
          </p:nvPr>
        </p:nvSpPr>
        <p:spPr/>
        <p:txBody>
          <a:bodyPr/>
          <a:lstStyle/>
          <a:p>
            <a:pPr lvl="1">
              <a:defRPr/>
            </a:pPr>
            <a:r>
              <a:rPr lang="en-US" dirty="0" smtClean="0">
                <a:ea typeface="+mn-ea"/>
                <a:cs typeface="+mn-cs"/>
              </a:rPr>
              <a:t>Verify that the station does not have any hardware failures</a:t>
            </a:r>
          </a:p>
          <a:p>
            <a:pPr lvl="1">
              <a:defRPr/>
            </a:pPr>
            <a:r>
              <a:rPr lang="en-US" dirty="0" smtClean="0">
                <a:ea typeface="+mn-ea"/>
                <a:cs typeface="+mn-cs"/>
              </a:rPr>
              <a:t>Verify that the required network cables are present and properly connected</a:t>
            </a:r>
          </a:p>
          <a:p>
            <a:pPr lvl="1">
              <a:defRPr/>
            </a:pPr>
            <a:r>
              <a:rPr lang="en-US" dirty="0" smtClean="0">
                <a:ea typeface="+mn-ea"/>
                <a:cs typeface="+mn-cs"/>
              </a:rPr>
              <a:t>Verify that the network adapter is not disabled</a:t>
            </a:r>
          </a:p>
          <a:p>
            <a:pPr lvl="1">
              <a:defRPr/>
            </a:pPr>
            <a:r>
              <a:rPr lang="en-US" dirty="0" smtClean="0">
                <a:ea typeface="+mn-ea"/>
                <a:cs typeface="+mn-cs"/>
              </a:rPr>
              <a:t>Verify that the IP address is valid for the subnet as well as the source of the IP address</a:t>
            </a:r>
          </a:p>
          <a:p>
            <a:pPr lvl="1">
              <a:defRPr/>
            </a:pPr>
            <a:r>
              <a:rPr lang="en-US" dirty="0" smtClean="0">
                <a:ea typeface="+mn-ea"/>
                <a:cs typeface="+mn-cs"/>
              </a:rPr>
              <a:t>Check also to see what the operating system NIC status reports frames sent and received, if either is zero then investigate</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smtClean="0"/>
              <a:t>Basic Things to Check</a:t>
            </a:r>
          </a:p>
        </p:txBody>
      </p:sp>
      <p:sp>
        <p:nvSpPr>
          <p:cNvPr id="40963"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4096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4B37523-BAAE-4232-8C52-639945FEF95E}" type="slidenum">
              <a:rPr lang="en-US" smtClean="0"/>
              <a:pPr eaLnBrk="1" hangingPunct="1"/>
              <a:t>61</a:t>
            </a:fld>
            <a:endParaRPr lang="en-US" smtClean="0"/>
          </a:p>
        </p:txBody>
      </p:sp>
      <p:sp>
        <p:nvSpPr>
          <p:cNvPr id="5" name="Text Placeholder 4"/>
          <p:cNvSpPr>
            <a:spLocks noGrp="1"/>
          </p:cNvSpPr>
          <p:nvPr>
            <p:ph type="body" idx="4294967295"/>
          </p:nvPr>
        </p:nvSpPr>
        <p:spPr/>
        <p:txBody>
          <a:bodyPr/>
          <a:lstStyle/>
          <a:p>
            <a:pPr lvl="1">
              <a:defRPr/>
            </a:pPr>
            <a:r>
              <a:rPr lang="en-US" dirty="0" smtClean="0">
                <a:ea typeface="+mn-ea"/>
                <a:cs typeface="+mn-cs"/>
              </a:rPr>
              <a:t>Ask what has changed or been upgraded lately</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smtClean="0"/>
              <a:t>Sources</a:t>
            </a:r>
          </a:p>
        </p:txBody>
      </p:sp>
      <p:sp>
        <p:nvSpPr>
          <p:cNvPr id="41987" name="Rectangle 3"/>
          <p:cNvSpPr>
            <a:spLocks noGrp="1" noChangeArrowheads="1"/>
          </p:cNvSpPr>
          <p:nvPr>
            <p:ph idx="1"/>
          </p:nvPr>
        </p:nvSpPr>
        <p:spPr/>
        <p:txBody>
          <a:bodyPr/>
          <a:lstStyle/>
          <a:p>
            <a:pPr eaLnBrk="1" hangingPunct="1"/>
            <a:r>
              <a:rPr lang="en-US" smtClean="0"/>
              <a:t>Several of the passages here are copied directly or adapted from a white paper and book on network troubleshooting from Fluke Networks</a:t>
            </a:r>
          </a:p>
        </p:txBody>
      </p:sp>
      <p:sp>
        <p:nvSpPr>
          <p:cNvPr id="41988"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4198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76B31FE-F0E2-4417-BE6D-BDBEA9B68EF8}" type="slidenum">
              <a:rPr lang="en-US" smtClean="0"/>
              <a:pPr eaLnBrk="1" hangingPunct="1"/>
              <a:t>62</a:t>
            </a:fld>
            <a:endParaRPr lang="en-US"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4"/>
          <p:cNvSpPr>
            <a:spLocks noGrp="1" noChangeArrowheads="1"/>
          </p:cNvSpPr>
          <p:nvPr>
            <p:ph type="title"/>
          </p:nvPr>
        </p:nvSpPr>
        <p:spPr/>
        <p:txBody>
          <a:bodyPr/>
          <a:lstStyle/>
          <a:p>
            <a:pPr eaLnBrk="1" hangingPunct="1"/>
            <a:r>
              <a:rPr lang="en-US" smtClean="0"/>
              <a:t>For More Information</a:t>
            </a:r>
          </a:p>
        </p:txBody>
      </p:sp>
      <p:sp>
        <p:nvSpPr>
          <p:cNvPr id="43011" name="Rectangle 5"/>
          <p:cNvSpPr>
            <a:spLocks noGrp="1" noChangeArrowheads="1"/>
          </p:cNvSpPr>
          <p:nvPr>
            <p:ph idx="1"/>
          </p:nvPr>
        </p:nvSpPr>
        <p:spPr/>
        <p:txBody>
          <a:bodyPr/>
          <a:lstStyle/>
          <a:p>
            <a:r>
              <a:rPr lang="en-US" smtClean="0"/>
              <a:t>Frontline LAN Troubleshooting Guide</a:t>
            </a:r>
          </a:p>
          <a:p>
            <a:pPr lvl="1"/>
            <a:r>
              <a:rPr lang="en-US" smtClean="0"/>
              <a:t>A white paper from Fluke</a:t>
            </a:r>
          </a:p>
          <a:p>
            <a:pPr lvl="1"/>
            <a:r>
              <a:rPr lang="en-US" smtClean="0"/>
              <a:t>2008</a:t>
            </a:r>
          </a:p>
          <a:p>
            <a:pPr eaLnBrk="1" hangingPunct="1"/>
            <a:r>
              <a:rPr lang="en-US" smtClean="0"/>
              <a:t>Introduction to Network Analysis, 2nd Edition</a:t>
            </a:r>
          </a:p>
          <a:p>
            <a:pPr lvl="1" eaLnBrk="1" hangingPunct="1"/>
            <a:r>
              <a:rPr lang="en-US" smtClean="0"/>
              <a:t>Laura Chappell</a:t>
            </a:r>
          </a:p>
          <a:p>
            <a:pPr lvl="1" eaLnBrk="1" hangingPunct="1"/>
            <a:r>
              <a:rPr lang="en-US" smtClean="0"/>
              <a:t>ISBN 1-893939-36-7</a:t>
            </a:r>
          </a:p>
        </p:txBody>
      </p:sp>
      <p:sp>
        <p:nvSpPr>
          <p:cNvPr id="4301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4301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48764E1-97E1-434D-88CE-E5BE5B67B907}" type="slidenum">
              <a:rPr lang="en-US" smtClean="0"/>
              <a:pPr eaLnBrk="1" hangingPunct="1"/>
              <a:t>63</a:t>
            </a:fld>
            <a:endParaRPr lang="en-US"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smtClean="0"/>
              <a:t>For More Information</a:t>
            </a:r>
          </a:p>
        </p:txBody>
      </p:sp>
      <p:sp>
        <p:nvSpPr>
          <p:cNvPr id="44035" name="Content Placeholder 2"/>
          <p:cNvSpPr>
            <a:spLocks noGrp="1"/>
          </p:cNvSpPr>
          <p:nvPr>
            <p:ph idx="1"/>
          </p:nvPr>
        </p:nvSpPr>
        <p:spPr/>
        <p:txBody>
          <a:bodyPr/>
          <a:lstStyle/>
          <a:p>
            <a:pPr eaLnBrk="1" hangingPunct="1"/>
            <a:r>
              <a:rPr lang="en-US" dirty="0" smtClean="0"/>
              <a:t>Network Maintenance and Troubleshooting Guide</a:t>
            </a:r>
          </a:p>
          <a:p>
            <a:pPr lvl="1" eaLnBrk="1" hangingPunct="1"/>
            <a:r>
              <a:rPr lang="en-US" dirty="0" smtClean="0"/>
              <a:t>Neal Allen</a:t>
            </a:r>
          </a:p>
          <a:p>
            <a:pPr lvl="1" eaLnBrk="1" hangingPunct="1"/>
            <a:r>
              <a:rPr lang="en-US" dirty="0" smtClean="0"/>
              <a:t>ISBN 978-0-321-64741-2</a:t>
            </a:r>
          </a:p>
        </p:txBody>
      </p:sp>
      <p:sp>
        <p:nvSpPr>
          <p:cNvPr id="4403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Copyright 2005-2010  Kenneth M. Chipps Ph.D. www.chipps.com</a:t>
            </a:r>
          </a:p>
        </p:txBody>
      </p:sp>
      <p:sp>
        <p:nvSpPr>
          <p:cNvPr id="4403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0AD96CC-49A8-4D02-9C26-4996B7C7AE55}" type="slidenum">
              <a:rPr lang="en-US" smtClean="0"/>
              <a:pPr eaLnBrk="1" hangingPunct="1"/>
              <a:t>64</a:t>
            </a:fld>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Isolating the Problem Domain</a:t>
            </a:r>
            <a:endParaRPr lang="en-US" dirty="0"/>
          </a:p>
        </p:txBody>
      </p:sp>
      <p:sp>
        <p:nvSpPr>
          <p:cNvPr id="3" name="Content Placeholder 2"/>
          <p:cNvSpPr>
            <a:spLocks noGrp="1"/>
          </p:cNvSpPr>
          <p:nvPr>
            <p:ph idx="1"/>
          </p:nvPr>
        </p:nvSpPr>
        <p:spPr/>
        <p:txBody>
          <a:bodyPr>
            <a:normAutofit/>
          </a:bodyPr>
          <a:lstStyle/>
          <a:p>
            <a:r>
              <a:rPr lang="en-US" baseline="0" dirty="0" smtClean="0"/>
              <a:t>First a diagram of the components in the system experiencing problems</a:t>
            </a:r>
            <a:endParaRPr lang="en-US" dirty="0"/>
          </a:p>
        </p:txBody>
      </p:sp>
    </p:spTree>
    <p:extLst>
      <p:ext uri="{BB962C8B-B14F-4D97-AF65-F5344CB8AC3E}">
        <p14:creationId xmlns:p14="http://schemas.microsoft.com/office/powerpoint/2010/main" val="29799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6019800" y="228600"/>
            <a:ext cx="990600" cy="9144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73025" tIns="36512" rIns="73025" bIns="36512"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Weather</a:t>
            </a:r>
          </a:p>
          <a:p>
            <a:pPr marL="0" marR="0" indent="0" algn="ctr" defTabSz="914400" rtl="0" eaLnBrk="1" fontAlgn="base" latinLnBrk="0" hangingPunct="1">
              <a:lnSpc>
                <a:spcPct val="100000"/>
              </a:lnSpc>
              <a:spcBef>
                <a:spcPct val="0"/>
              </a:spcBef>
              <a:spcAft>
                <a:spcPct val="0"/>
              </a:spcAft>
              <a:buClrTx/>
              <a:buSzTx/>
              <a:buFontTx/>
              <a:buNone/>
              <a:tabLst/>
            </a:pPr>
            <a:r>
              <a:rPr lang="en-US" sz="1400" dirty="0" smtClean="0">
                <a:solidFill>
                  <a:schemeClr val="tx1"/>
                </a:solidFill>
                <a:latin typeface="Arial" charset="0"/>
              </a:rPr>
              <a:t>S</a:t>
            </a:r>
            <a:r>
              <a:rPr kumimoji="0" lang="en-US" sz="1400" b="0" i="0" u="none" strike="noStrike" cap="none" normalizeH="0" baseline="0" dirty="0" smtClean="0">
                <a:ln>
                  <a:noFill/>
                </a:ln>
                <a:solidFill>
                  <a:schemeClr val="tx1"/>
                </a:solidFill>
                <a:effectLst/>
                <a:latin typeface="Arial" charset="0"/>
              </a:rPr>
              <a:t>tation</a:t>
            </a:r>
          </a:p>
          <a:p>
            <a:pPr marL="0" marR="0" indent="0" algn="ctr" defTabSz="914400" rtl="0" eaLnBrk="1" fontAlgn="base" latinLnBrk="0" hangingPunct="1">
              <a:lnSpc>
                <a:spcPct val="100000"/>
              </a:lnSpc>
              <a:spcBef>
                <a:spcPct val="0"/>
              </a:spcBef>
              <a:spcAft>
                <a:spcPct val="0"/>
              </a:spcAft>
              <a:buClrTx/>
              <a:buSzTx/>
              <a:buFontTx/>
              <a:buNone/>
              <a:tabLst/>
            </a:pPr>
            <a:r>
              <a:rPr lang="en-US" sz="1400" dirty="0" smtClean="0">
                <a:solidFill>
                  <a:schemeClr val="tx1"/>
                </a:solidFill>
                <a:latin typeface="Arial" charset="0"/>
              </a:rPr>
              <a:t>Wireless</a:t>
            </a:r>
            <a:endParaRPr kumimoji="0" lang="en-US" sz="1400" b="0" i="0" u="none" strike="noStrike" cap="none" normalizeH="0" baseline="0" dirty="0" smtClean="0">
              <a:ln>
                <a:noFill/>
              </a:ln>
              <a:solidFill>
                <a:schemeClr val="tx1"/>
              </a:solidFill>
              <a:effectLst/>
              <a:latin typeface="Arial" charset="0"/>
            </a:endParaRPr>
          </a:p>
        </p:txBody>
      </p:sp>
      <p:sp>
        <p:nvSpPr>
          <p:cNvPr id="5" name="Rectangle 4"/>
          <p:cNvSpPr/>
          <p:nvPr/>
        </p:nvSpPr>
        <p:spPr bwMode="auto">
          <a:xfrm>
            <a:off x="6019800" y="2895600"/>
            <a:ext cx="990600" cy="9144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73025" tIns="36512" rIns="73025" bIns="36512"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400" dirty="0" smtClean="0">
                <a:solidFill>
                  <a:schemeClr val="tx1"/>
                </a:solidFill>
                <a:latin typeface="Arial" charset="0"/>
              </a:rPr>
              <a:t>Repeater</a:t>
            </a:r>
            <a:endParaRPr kumimoji="0" lang="en-US" sz="1400" b="0" i="0" u="none" strike="noStrike" cap="none" normalizeH="0" baseline="0" dirty="0" smtClean="0">
              <a:ln>
                <a:noFill/>
              </a:ln>
              <a:solidFill>
                <a:schemeClr val="tx1"/>
              </a:solidFill>
              <a:effectLst/>
              <a:latin typeface="Arial" charset="0"/>
            </a:endParaRPr>
          </a:p>
          <a:p>
            <a:pPr marL="0" marR="0" indent="0" algn="ctr" defTabSz="914400" rtl="0" eaLnBrk="1" fontAlgn="base" latinLnBrk="0" hangingPunct="1">
              <a:lnSpc>
                <a:spcPct val="100000"/>
              </a:lnSpc>
              <a:spcBef>
                <a:spcPct val="0"/>
              </a:spcBef>
              <a:spcAft>
                <a:spcPct val="0"/>
              </a:spcAft>
              <a:buClrTx/>
              <a:buSzTx/>
              <a:buFontTx/>
              <a:buNone/>
              <a:tabLst/>
            </a:pPr>
            <a:r>
              <a:rPr lang="en-US" sz="1400" dirty="0" smtClean="0">
                <a:solidFill>
                  <a:schemeClr val="tx1"/>
                </a:solidFill>
                <a:latin typeface="Arial" charset="0"/>
              </a:rPr>
              <a:t>Wireless</a:t>
            </a:r>
            <a:endParaRPr kumimoji="0" lang="en-US" sz="1400" b="0" i="0" u="none" strike="noStrike" cap="none" normalizeH="0" baseline="0" dirty="0" smtClean="0">
              <a:ln>
                <a:noFill/>
              </a:ln>
              <a:solidFill>
                <a:schemeClr val="tx1"/>
              </a:solidFill>
              <a:effectLst/>
              <a:latin typeface="Arial" charset="0"/>
            </a:endParaRPr>
          </a:p>
        </p:txBody>
      </p:sp>
      <p:cxnSp>
        <p:nvCxnSpPr>
          <p:cNvPr id="7" name="Straight Connector 6"/>
          <p:cNvCxnSpPr/>
          <p:nvPr/>
        </p:nvCxnSpPr>
        <p:spPr bwMode="auto">
          <a:xfrm>
            <a:off x="6515100" y="1219200"/>
            <a:ext cx="0" cy="160738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 name="TextBox 7"/>
          <p:cNvSpPr txBox="1"/>
          <p:nvPr/>
        </p:nvSpPr>
        <p:spPr>
          <a:xfrm>
            <a:off x="6629400" y="1905000"/>
            <a:ext cx="1197764" cy="369332"/>
          </a:xfrm>
          <a:prstGeom prst="rect">
            <a:avLst/>
          </a:prstGeom>
          <a:noFill/>
        </p:spPr>
        <p:txBody>
          <a:bodyPr wrap="none" rtlCol="0">
            <a:spAutoFit/>
          </a:bodyPr>
          <a:lstStyle/>
          <a:p>
            <a:pPr algn="ctr"/>
            <a:r>
              <a:rPr lang="en-US" dirty="0" smtClean="0"/>
              <a:t>RF Signal</a:t>
            </a:r>
          </a:p>
        </p:txBody>
      </p:sp>
      <p:sp>
        <p:nvSpPr>
          <p:cNvPr id="9" name="TextBox 8"/>
          <p:cNvSpPr txBox="1"/>
          <p:nvPr/>
        </p:nvSpPr>
        <p:spPr>
          <a:xfrm rot="16200000">
            <a:off x="5450540" y="1876328"/>
            <a:ext cx="1531188" cy="369332"/>
          </a:xfrm>
          <a:prstGeom prst="rect">
            <a:avLst/>
          </a:prstGeom>
          <a:noFill/>
        </p:spPr>
        <p:txBody>
          <a:bodyPr wrap="none" rtlCol="0">
            <a:spAutoFit/>
          </a:bodyPr>
          <a:lstStyle/>
          <a:p>
            <a:pPr algn="ctr"/>
            <a:r>
              <a:rPr lang="en-US" dirty="0" smtClean="0"/>
              <a:t>About ¼ Mile</a:t>
            </a:r>
          </a:p>
        </p:txBody>
      </p:sp>
      <p:sp>
        <p:nvSpPr>
          <p:cNvPr id="10" name="Rectangle 9"/>
          <p:cNvSpPr/>
          <p:nvPr/>
        </p:nvSpPr>
        <p:spPr bwMode="auto">
          <a:xfrm>
            <a:off x="3505200" y="2895600"/>
            <a:ext cx="990600" cy="9144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73025" tIns="36512" rIns="73025" bIns="36512"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Wall Display</a:t>
            </a:r>
          </a:p>
          <a:p>
            <a:pPr marL="0" marR="0" indent="0" algn="ctr" defTabSz="914400" rtl="0" eaLnBrk="1" fontAlgn="base" latinLnBrk="0" hangingPunct="1">
              <a:lnSpc>
                <a:spcPct val="100000"/>
              </a:lnSpc>
              <a:spcBef>
                <a:spcPct val="0"/>
              </a:spcBef>
              <a:spcAft>
                <a:spcPct val="0"/>
              </a:spcAft>
              <a:buClrTx/>
              <a:buSzTx/>
              <a:buFontTx/>
              <a:buNone/>
              <a:tabLst/>
            </a:pPr>
            <a:r>
              <a:rPr lang="en-US" sz="1400" dirty="0" smtClean="0">
                <a:solidFill>
                  <a:schemeClr val="tx1"/>
                </a:solidFill>
                <a:latin typeface="Arial" charset="0"/>
              </a:rPr>
              <a:t>Wireless</a:t>
            </a:r>
            <a:endParaRPr kumimoji="0" lang="en-US" sz="1400" b="0" i="0" u="none" strike="noStrike" cap="none" normalizeH="0" baseline="0" dirty="0" smtClean="0">
              <a:ln>
                <a:noFill/>
              </a:ln>
              <a:solidFill>
                <a:schemeClr val="tx1"/>
              </a:solidFill>
              <a:effectLst/>
              <a:latin typeface="Arial" charset="0"/>
            </a:endParaRPr>
          </a:p>
        </p:txBody>
      </p:sp>
      <p:cxnSp>
        <p:nvCxnSpPr>
          <p:cNvPr id="12" name="Straight Connector 11"/>
          <p:cNvCxnSpPr/>
          <p:nvPr/>
        </p:nvCxnSpPr>
        <p:spPr bwMode="auto">
          <a:xfrm>
            <a:off x="4572000" y="3352800"/>
            <a:ext cx="13716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 name="TextBox 12"/>
          <p:cNvSpPr txBox="1"/>
          <p:nvPr/>
        </p:nvSpPr>
        <p:spPr>
          <a:xfrm>
            <a:off x="4663340" y="2983468"/>
            <a:ext cx="1197764" cy="369332"/>
          </a:xfrm>
          <a:prstGeom prst="rect">
            <a:avLst/>
          </a:prstGeom>
          <a:noFill/>
        </p:spPr>
        <p:txBody>
          <a:bodyPr wrap="none" rtlCol="0">
            <a:spAutoFit/>
          </a:bodyPr>
          <a:lstStyle/>
          <a:p>
            <a:pPr algn="ctr"/>
            <a:r>
              <a:rPr lang="en-US" dirty="0" smtClean="0"/>
              <a:t>RF Signal</a:t>
            </a:r>
          </a:p>
        </p:txBody>
      </p:sp>
      <p:sp>
        <p:nvSpPr>
          <p:cNvPr id="14" name="TextBox 13"/>
          <p:cNvSpPr txBox="1"/>
          <p:nvPr/>
        </p:nvSpPr>
        <p:spPr>
          <a:xfrm>
            <a:off x="4696027" y="3352800"/>
            <a:ext cx="1095173" cy="646331"/>
          </a:xfrm>
          <a:prstGeom prst="rect">
            <a:avLst/>
          </a:prstGeom>
          <a:noFill/>
        </p:spPr>
        <p:txBody>
          <a:bodyPr wrap="none" rtlCol="0">
            <a:spAutoFit/>
          </a:bodyPr>
          <a:lstStyle/>
          <a:p>
            <a:pPr algn="ctr"/>
            <a:r>
              <a:rPr lang="en-US" dirty="0" smtClean="0"/>
              <a:t>About</a:t>
            </a:r>
          </a:p>
          <a:p>
            <a:pPr algn="ctr"/>
            <a:r>
              <a:rPr lang="en-US" dirty="0" smtClean="0"/>
              <a:t>200 Feet</a:t>
            </a:r>
          </a:p>
        </p:txBody>
      </p:sp>
      <p:sp>
        <p:nvSpPr>
          <p:cNvPr id="15" name="Rectangle 14"/>
          <p:cNvSpPr/>
          <p:nvPr/>
        </p:nvSpPr>
        <p:spPr bwMode="auto">
          <a:xfrm>
            <a:off x="1866900" y="4038600"/>
            <a:ext cx="990600" cy="9144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73025" tIns="36512" rIns="73025" bIns="36512"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400" dirty="0" smtClean="0">
                <a:solidFill>
                  <a:schemeClr val="tx1"/>
                </a:solidFill>
                <a:latin typeface="Arial" charset="0"/>
              </a:rPr>
              <a:t>USB Receiver </a:t>
            </a:r>
            <a:r>
              <a:rPr kumimoji="0" lang="en-US" sz="1400" b="0" i="0" u="none" strike="noStrike" cap="none" normalizeH="0" baseline="0" dirty="0" smtClean="0">
                <a:ln>
                  <a:noFill/>
                </a:ln>
                <a:solidFill>
                  <a:schemeClr val="tx1"/>
                </a:solidFill>
                <a:effectLst/>
                <a:latin typeface="Arial" charset="0"/>
              </a:rPr>
              <a:t>Wireless</a:t>
            </a:r>
          </a:p>
        </p:txBody>
      </p:sp>
      <p:cxnSp>
        <p:nvCxnSpPr>
          <p:cNvPr id="17" name="Straight Connector 16"/>
          <p:cNvCxnSpPr/>
          <p:nvPr/>
        </p:nvCxnSpPr>
        <p:spPr bwMode="auto">
          <a:xfrm flipH="1">
            <a:off x="3048000" y="4038600"/>
            <a:ext cx="3352800" cy="45720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8" name="TextBox 17"/>
          <p:cNvSpPr txBox="1"/>
          <p:nvPr/>
        </p:nvSpPr>
        <p:spPr>
          <a:xfrm rot="21148770">
            <a:off x="4193418" y="3915561"/>
            <a:ext cx="1197764" cy="369332"/>
          </a:xfrm>
          <a:prstGeom prst="rect">
            <a:avLst/>
          </a:prstGeom>
          <a:noFill/>
        </p:spPr>
        <p:txBody>
          <a:bodyPr wrap="none" rtlCol="0">
            <a:spAutoFit/>
          </a:bodyPr>
          <a:lstStyle/>
          <a:p>
            <a:pPr algn="ctr"/>
            <a:r>
              <a:rPr lang="en-US" dirty="0" smtClean="0"/>
              <a:t>RF Signal</a:t>
            </a:r>
          </a:p>
        </p:txBody>
      </p:sp>
      <p:sp>
        <p:nvSpPr>
          <p:cNvPr id="20" name="TextBox 19"/>
          <p:cNvSpPr txBox="1"/>
          <p:nvPr/>
        </p:nvSpPr>
        <p:spPr>
          <a:xfrm rot="21148770">
            <a:off x="4380985" y="4237780"/>
            <a:ext cx="1095173" cy="646331"/>
          </a:xfrm>
          <a:prstGeom prst="rect">
            <a:avLst/>
          </a:prstGeom>
          <a:noFill/>
        </p:spPr>
        <p:txBody>
          <a:bodyPr wrap="none" rtlCol="0">
            <a:spAutoFit/>
          </a:bodyPr>
          <a:lstStyle/>
          <a:p>
            <a:pPr algn="ctr"/>
            <a:r>
              <a:rPr lang="en-US" dirty="0" smtClean="0"/>
              <a:t>About</a:t>
            </a:r>
          </a:p>
          <a:p>
            <a:pPr algn="ctr"/>
            <a:r>
              <a:rPr lang="en-US" dirty="0" smtClean="0"/>
              <a:t>250 Feet</a:t>
            </a:r>
          </a:p>
        </p:txBody>
      </p:sp>
      <p:sp>
        <p:nvSpPr>
          <p:cNvPr id="21" name="Rectangle 20"/>
          <p:cNvSpPr/>
          <p:nvPr/>
        </p:nvSpPr>
        <p:spPr bwMode="auto">
          <a:xfrm>
            <a:off x="1866900" y="5486400"/>
            <a:ext cx="990600" cy="9144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73025" tIns="36512" rIns="73025" bIns="36512"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lang="en-US" sz="1400" dirty="0" smtClean="0">
              <a:solidFill>
                <a:schemeClr val="tx1"/>
              </a:solidFill>
              <a:latin typeface="Arial" charset="0"/>
            </a:endParaRPr>
          </a:p>
          <a:p>
            <a:pPr marL="0" marR="0" indent="0" algn="ctr" defTabSz="914400" rtl="0" eaLnBrk="1" fontAlgn="base" latinLnBrk="0" hangingPunct="1">
              <a:lnSpc>
                <a:spcPct val="100000"/>
              </a:lnSpc>
              <a:spcBef>
                <a:spcPct val="0"/>
              </a:spcBef>
              <a:spcAft>
                <a:spcPct val="0"/>
              </a:spcAft>
              <a:buClrTx/>
              <a:buSzTx/>
              <a:buFontTx/>
              <a:buNone/>
              <a:tabLst/>
            </a:pPr>
            <a:r>
              <a:rPr lang="en-US" sz="1400" dirty="0" smtClean="0">
                <a:solidFill>
                  <a:schemeClr val="tx1"/>
                </a:solidFill>
                <a:latin typeface="Arial" charset="0"/>
              </a:rPr>
              <a:t>Computer</a:t>
            </a:r>
          </a:p>
          <a:p>
            <a:pPr marL="0" marR="0" indent="0" algn="ctr" defTabSz="914400" rtl="0" eaLnBrk="1" fontAlgn="base" latinLnBrk="0" hangingPunct="1">
              <a:lnSpc>
                <a:spcPct val="100000"/>
              </a:lnSpc>
              <a:spcBef>
                <a:spcPct val="0"/>
              </a:spcBef>
              <a:spcAft>
                <a:spcPct val="0"/>
              </a:spcAft>
              <a:buClrTx/>
              <a:buSzTx/>
              <a:buFontTx/>
              <a:buNone/>
              <a:tabLst/>
            </a:pPr>
            <a:r>
              <a:rPr lang="en-US" sz="1400" dirty="0" smtClean="0">
                <a:solidFill>
                  <a:schemeClr val="tx1"/>
                </a:solidFill>
                <a:latin typeface="Arial" charset="0"/>
              </a:rPr>
              <a:t>Wired</a:t>
            </a:r>
          </a:p>
        </p:txBody>
      </p:sp>
      <p:sp>
        <p:nvSpPr>
          <p:cNvPr id="23" name="TextBox 22"/>
          <p:cNvSpPr txBox="1"/>
          <p:nvPr/>
        </p:nvSpPr>
        <p:spPr>
          <a:xfrm>
            <a:off x="1143000" y="5040868"/>
            <a:ext cx="2557111" cy="369332"/>
          </a:xfrm>
          <a:prstGeom prst="rect">
            <a:avLst/>
          </a:prstGeom>
          <a:noFill/>
        </p:spPr>
        <p:txBody>
          <a:bodyPr wrap="none" rtlCol="0">
            <a:spAutoFit/>
          </a:bodyPr>
          <a:lstStyle/>
          <a:p>
            <a:pPr algn="ctr"/>
            <a:r>
              <a:rPr lang="en-US" dirty="0" smtClean="0"/>
              <a:t>USB Connection Wired</a:t>
            </a:r>
          </a:p>
        </p:txBody>
      </p:sp>
      <p:cxnSp>
        <p:nvCxnSpPr>
          <p:cNvPr id="25" name="Straight Connector 24"/>
          <p:cNvCxnSpPr>
            <a:stCxn id="15" idx="2"/>
          </p:cNvCxnSpPr>
          <p:nvPr/>
        </p:nvCxnSpPr>
        <p:spPr bwMode="auto">
          <a:xfrm>
            <a:off x="2362200" y="4953000"/>
            <a:ext cx="0" cy="53340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8" name="Rectangle 27"/>
          <p:cNvSpPr/>
          <p:nvPr/>
        </p:nvSpPr>
        <p:spPr bwMode="auto">
          <a:xfrm>
            <a:off x="3733800" y="5486400"/>
            <a:ext cx="990600" cy="9144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73025" tIns="36512" rIns="73025" bIns="36512"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400" dirty="0" smtClean="0">
                <a:solidFill>
                  <a:schemeClr val="tx1"/>
                </a:solidFill>
                <a:latin typeface="Arial" charset="0"/>
              </a:rPr>
              <a:t>Windows 7</a:t>
            </a:r>
          </a:p>
          <a:p>
            <a:pPr marL="0" marR="0" indent="0" algn="ctr" defTabSz="914400" rtl="0" eaLnBrk="1" fontAlgn="base" latinLnBrk="0" hangingPunct="1">
              <a:lnSpc>
                <a:spcPct val="100000"/>
              </a:lnSpc>
              <a:spcBef>
                <a:spcPct val="0"/>
              </a:spcBef>
              <a:spcAft>
                <a:spcPct val="0"/>
              </a:spcAft>
              <a:buClrTx/>
              <a:buSzTx/>
              <a:buFontTx/>
              <a:buNone/>
              <a:tabLst/>
            </a:pPr>
            <a:r>
              <a:rPr lang="en-US" sz="1400" dirty="0" smtClean="0">
                <a:solidFill>
                  <a:schemeClr val="tx1"/>
                </a:solidFill>
                <a:latin typeface="Arial" charset="0"/>
              </a:rPr>
              <a:t>On Host</a:t>
            </a:r>
          </a:p>
          <a:p>
            <a:pPr marL="0" marR="0" indent="0" algn="ctr" defTabSz="914400" rtl="0" eaLnBrk="1" fontAlgn="base" latinLnBrk="0" hangingPunct="1">
              <a:lnSpc>
                <a:spcPct val="100000"/>
              </a:lnSpc>
              <a:spcBef>
                <a:spcPct val="0"/>
              </a:spcBef>
              <a:spcAft>
                <a:spcPct val="0"/>
              </a:spcAft>
              <a:buClrTx/>
              <a:buSzTx/>
              <a:buFontTx/>
              <a:buNone/>
              <a:tabLst/>
            </a:pPr>
            <a:r>
              <a:rPr lang="en-US" sz="1400" dirty="0" smtClean="0">
                <a:solidFill>
                  <a:schemeClr val="tx1"/>
                </a:solidFill>
                <a:latin typeface="Arial" charset="0"/>
              </a:rPr>
              <a:t>Computer</a:t>
            </a:r>
          </a:p>
        </p:txBody>
      </p:sp>
      <p:sp>
        <p:nvSpPr>
          <p:cNvPr id="29" name="Rectangle 28"/>
          <p:cNvSpPr/>
          <p:nvPr/>
        </p:nvSpPr>
        <p:spPr bwMode="auto">
          <a:xfrm>
            <a:off x="5638800" y="5486400"/>
            <a:ext cx="990600" cy="91440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73025" tIns="36512" rIns="73025" bIns="36512"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400" dirty="0" smtClean="0">
                <a:solidFill>
                  <a:schemeClr val="tx1"/>
                </a:solidFill>
                <a:latin typeface="Arial" charset="0"/>
              </a:rPr>
              <a:t>Windows 7</a:t>
            </a:r>
          </a:p>
          <a:p>
            <a:pPr marL="0" marR="0" indent="0" algn="ctr" defTabSz="914400" rtl="0" eaLnBrk="1" fontAlgn="base" latinLnBrk="0" hangingPunct="1">
              <a:lnSpc>
                <a:spcPct val="100000"/>
              </a:lnSpc>
              <a:spcBef>
                <a:spcPct val="0"/>
              </a:spcBef>
              <a:spcAft>
                <a:spcPct val="0"/>
              </a:spcAft>
              <a:buClrTx/>
              <a:buSzTx/>
              <a:buFontTx/>
              <a:buNone/>
              <a:tabLst/>
            </a:pPr>
            <a:r>
              <a:rPr lang="en-US" sz="1400" dirty="0" smtClean="0">
                <a:solidFill>
                  <a:schemeClr val="tx1"/>
                </a:solidFill>
                <a:latin typeface="Arial" charset="0"/>
              </a:rPr>
              <a:t>On Virtual Machine</a:t>
            </a:r>
          </a:p>
        </p:txBody>
      </p:sp>
      <p:cxnSp>
        <p:nvCxnSpPr>
          <p:cNvPr id="31" name="Straight Connector 30"/>
          <p:cNvCxnSpPr>
            <a:stCxn id="21" idx="3"/>
            <a:endCxn id="28" idx="1"/>
          </p:cNvCxnSpPr>
          <p:nvPr/>
        </p:nvCxnSpPr>
        <p:spPr bwMode="auto">
          <a:xfrm>
            <a:off x="2857500" y="5943600"/>
            <a:ext cx="876300" cy="0"/>
          </a:xfrm>
          <a:prstGeom prst="line">
            <a:avLst/>
          </a:prstGeom>
          <a:solidFill>
            <a:schemeClr val="accent1"/>
          </a:solidFill>
          <a:ln w="9525" cap="flat" cmpd="sng" algn="ctr">
            <a:solidFill>
              <a:schemeClr val="tx1"/>
            </a:solidFill>
            <a:prstDash val="sysDash"/>
            <a:round/>
            <a:headEnd type="none" w="med" len="med"/>
            <a:tailEnd type="none" w="med" len="med"/>
          </a:ln>
          <a:effectLst/>
        </p:spPr>
      </p:cxnSp>
      <p:cxnSp>
        <p:nvCxnSpPr>
          <p:cNvPr id="33" name="Straight Connector 32"/>
          <p:cNvCxnSpPr/>
          <p:nvPr/>
        </p:nvCxnSpPr>
        <p:spPr bwMode="auto">
          <a:xfrm>
            <a:off x="4762500" y="5943600"/>
            <a:ext cx="876300" cy="0"/>
          </a:xfrm>
          <a:prstGeom prst="line">
            <a:avLst/>
          </a:prstGeom>
          <a:solidFill>
            <a:schemeClr val="accent1"/>
          </a:solidFill>
          <a:ln w="9525" cap="flat" cmpd="sng" algn="ctr">
            <a:solidFill>
              <a:schemeClr val="tx1"/>
            </a:solidFill>
            <a:prstDash val="sysDash"/>
            <a:round/>
            <a:headEnd type="none" w="med" len="med"/>
            <a:tailEnd type="none" w="med" len="med"/>
          </a:ln>
          <a:effectLst/>
        </p:spPr>
      </p:cxnSp>
    </p:spTree>
    <p:extLst>
      <p:ext uri="{BB962C8B-B14F-4D97-AF65-F5344CB8AC3E}">
        <p14:creationId xmlns:p14="http://schemas.microsoft.com/office/powerpoint/2010/main" val="24475706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Boxes</a:t>
            </a:r>
            <a:endParaRPr lang="en-US" dirty="0"/>
          </a:p>
        </p:txBody>
      </p:sp>
      <p:sp>
        <p:nvSpPr>
          <p:cNvPr id="3" name="Content Placeholder 2"/>
          <p:cNvSpPr>
            <a:spLocks noGrp="1"/>
          </p:cNvSpPr>
          <p:nvPr>
            <p:ph idx="1"/>
          </p:nvPr>
        </p:nvSpPr>
        <p:spPr/>
        <p:txBody>
          <a:bodyPr/>
          <a:lstStyle/>
          <a:p>
            <a:r>
              <a:rPr lang="en-US" dirty="0" smtClean="0"/>
              <a:t>Here</a:t>
            </a:r>
            <a:r>
              <a:rPr lang="en-US" baseline="0" dirty="0" smtClean="0"/>
              <a:t> is what each of the components do in this system</a:t>
            </a:r>
          </a:p>
          <a:p>
            <a:pPr lvl="1"/>
            <a:r>
              <a:rPr lang="en-US" dirty="0" smtClean="0"/>
              <a:t>Weather Station</a:t>
            </a:r>
          </a:p>
          <a:p>
            <a:pPr lvl="2"/>
            <a:r>
              <a:rPr lang="en-US" dirty="0" smtClean="0"/>
              <a:t>This is a weather station in a</a:t>
            </a:r>
            <a:r>
              <a:rPr lang="en-US" baseline="0" dirty="0" smtClean="0"/>
              <a:t> pasture about ¼ mile from the location where the readings are to be displayed</a:t>
            </a:r>
          </a:p>
        </p:txBody>
      </p:sp>
    </p:spTree>
    <p:extLst>
      <p:ext uri="{BB962C8B-B14F-4D97-AF65-F5344CB8AC3E}">
        <p14:creationId xmlns:p14="http://schemas.microsoft.com/office/powerpoint/2010/main" val="2872447211"/>
      </p:ext>
    </p:extLst>
  </p:cSld>
  <p:clrMapOvr>
    <a:masterClrMapping/>
  </p:clrMapOvr>
  <p:timing>
    <p:tnLst>
      <p:par>
        <p:cTn id="1" dur="indefinite" restart="never" nodeType="tmRoot"/>
      </p:par>
    </p:tnLst>
  </p:timing>
</p:sld>
</file>

<file path=ppt/theme/theme1.xml><?xml version="1.0" encoding="utf-8"?>
<a:theme xmlns:a="http://schemas.openxmlformats.org/drawingml/2006/main" name="CiscoAcademy">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CiscoAcademy</Template>
  <TotalTime>5986</TotalTime>
  <Words>2890</Words>
  <Application>Microsoft Office PowerPoint</Application>
  <PresentationFormat>On-screen Show (4:3)</PresentationFormat>
  <Paragraphs>355</Paragraphs>
  <Slides>64</Slides>
  <Notes>0</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CiscoAcademy</vt:lpstr>
      <vt:lpstr>Troubleshooting Methodology Last Update 2013.03.10 3.2.0</vt:lpstr>
      <vt:lpstr>Objectives</vt:lpstr>
      <vt:lpstr>Changes Cause Problems</vt:lpstr>
      <vt:lpstr>Isolate the Problem Domain</vt:lpstr>
      <vt:lpstr>Isolate the Problem Domain</vt:lpstr>
      <vt:lpstr>Isolating the Problem Domain</vt:lpstr>
      <vt:lpstr>Isolating the Problem Domain</vt:lpstr>
      <vt:lpstr>PowerPoint Presentation</vt:lpstr>
      <vt:lpstr>The Boxes</vt:lpstr>
      <vt:lpstr>The Boxes</vt:lpstr>
      <vt:lpstr>The Boxes</vt:lpstr>
      <vt:lpstr>The Boxes</vt:lpstr>
      <vt:lpstr>The Problems</vt:lpstr>
      <vt:lpstr>Problem One</vt:lpstr>
      <vt:lpstr>Problem One Solution</vt:lpstr>
      <vt:lpstr>Problem One Solution</vt:lpstr>
      <vt:lpstr>Problem Two</vt:lpstr>
      <vt:lpstr>Problem Two</vt:lpstr>
      <vt:lpstr>What is the Problem Domain</vt:lpstr>
      <vt:lpstr>Problem Two Solution</vt:lpstr>
      <vt:lpstr>Problem Two Solution</vt:lpstr>
      <vt:lpstr>Problem Two Solution</vt:lpstr>
      <vt:lpstr>Problem Three</vt:lpstr>
      <vt:lpstr>What is the Problem Domain</vt:lpstr>
      <vt:lpstr>Problem Three Solution</vt:lpstr>
      <vt:lpstr>Problem Three Solution</vt:lpstr>
      <vt:lpstr>Problem Three Solution</vt:lpstr>
      <vt:lpstr>Isolating the Problem Domain</vt:lpstr>
      <vt:lpstr>Problems by Layer</vt:lpstr>
      <vt:lpstr>Physical Layer Problems</vt:lpstr>
      <vt:lpstr>Physical Layer Problems</vt:lpstr>
      <vt:lpstr>Physical Layer Problems</vt:lpstr>
      <vt:lpstr>Physical Layer Problems</vt:lpstr>
      <vt:lpstr>Physical Layer Problems</vt:lpstr>
      <vt:lpstr>Physical Layer Problems</vt:lpstr>
      <vt:lpstr>Physical Layer Problems</vt:lpstr>
      <vt:lpstr>Data Link Layer Problems</vt:lpstr>
      <vt:lpstr>Data Link Layer Problems</vt:lpstr>
      <vt:lpstr>Data Link Layer Problems</vt:lpstr>
      <vt:lpstr>Data Link Layer Problems</vt:lpstr>
      <vt:lpstr>Data Link Layer Problems</vt:lpstr>
      <vt:lpstr>Data Link Layer Problems</vt:lpstr>
      <vt:lpstr>Data Link Layer Problems</vt:lpstr>
      <vt:lpstr>Data Link Layer Problems</vt:lpstr>
      <vt:lpstr>Data Link Layer Problems</vt:lpstr>
      <vt:lpstr>Data Link Layer Problems</vt:lpstr>
      <vt:lpstr>Network Layer Problems</vt:lpstr>
      <vt:lpstr>Troubleshooting Steps</vt:lpstr>
      <vt:lpstr>Troubleshooting Steps</vt:lpstr>
      <vt:lpstr>Identify the Issue</vt:lpstr>
      <vt:lpstr>Recreate the Problem</vt:lpstr>
      <vt:lpstr>Recreate the Problem</vt:lpstr>
      <vt:lpstr>Localize the Cause</vt:lpstr>
      <vt:lpstr>Formulate a Plan</vt:lpstr>
      <vt:lpstr>Implement the Plan</vt:lpstr>
      <vt:lpstr>Test the Solution</vt:lpstr>
      <vt:lpstr>Document the Solution</vt:lpstr>
      <vt:lpstr>Provide Feedback to the User</vt:lpstr>
      <vt:lpstr>Basic Things to Check</vt:lpstr>
      <vt:lpstr>Basic Things to Check</vt:lpstr>
      <vt:lpstr>Basic Things to Check</vt:lpstr>
      <vt:lpstr>Sources</vt:lpstr>
      <vt:lpstr>For More Information</vt:lpstr>
      <vt:lpstr>For More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 Troubleshooting Methods</dc:title>
  <dc:creator>Kenneth M. Chipps Ph.D.</dc:creator>
  <cp:lastModifiedBy>Kenneth M. Chipps Ph.D.</cp:lastModifiedBy>
  <cp:revision>219</cp:revision>
  <dcterms:created xsi:type="dcterms:W3CDTF">2003-04-24T20:41:57Z</dcterms:created>
  <dcterms:modified xsi:type="dcterms:W3CDTF">2014-04-03T17:02:24Z</dcterms:modified>
</cp:coreProperties>
</file>