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92" r:id="rId2"/>
    <p:sldId id="268" r:id="rId3"/>
    <p:sldId id="269" r:id="rId4"/>
    <p:sldId id="260" r:id="rId5"/>
    <p:sldId id="257" r:id="rId6"/>
    <p:sldId id="259" r:id="rId7"/>
    <p:sldId id="258" r:id="rId8"/>
    <p:sldId id="261" r:id="rId9"/>
    <p:sldId id="263" r:id="rId10"/>
    <p:sldId id="264" r:id="rId11"/>
    <p:sldId id="270" r:id="rId12"/>
    <p:sldId id="276" r:id="rId13"/>
    <p:sldId id="273" r:id="rId14"/>
    <p:sldId id="274" r:id="rId15"/>
    <p:sldId id="277" r:id="rId16"/>
    <p:sldId id="278" r:id="rId17"/>
    <p:sldId id="279" r:id="rId18"/>
    <p:sldId id="280" r:id="rId19"/>
    <p:sldId id="281" r:id="rId20"/>
    <p:sldId id="282" r:id="rId21"/>
    <p:sldId id="271" r:id="rId22"/>
    <p:sldId id="284" r:id="rId23"/>
    <p:sldId id="285" r:id="rId24"/>
    <p:sldId id="286" r:id="rId25"/>
    <p:sldId id="290" r:id="rId26"/>
    <p:sldId id="287" r:id="rId27"/>
    <p:sldId id="272" r:id="rId28"/>
    <p:sldId id="265" r:id="rId29"/>
    <p:sldId id="288" r:id="rId30"/>
    <p:sldId id="289"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441" autoAdjust="0"/>
  </p:normalViewPr>
  <p:slideViewPr>
    <p:cSldViewPr>
      <p:cViewPr varScale="1">
        <p:scale>
          <a:sx n="58" d="100"/>
          <a:sy n="58" d="100"/>
        </p:scale>
        <p:origin x="-1470" y="-84"/>
      </p:cViewPr>
      <p:guideLst>
        <p:guide orient="horz" pos="2160"/>
        <p:guide pos="2880"/>
      </p:guideLst>
    </p:cSldViewPr>
  </p:slideViewPr>
  <p:outlineViewPr>
    <p:cViewPr>
      <p:scale>
        <a:sx n="33" d="100"/>
        <a:sy n="33" d="100"/>
      </p:scale>
      <p:origin x="0" y="1238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D4E894-0474-4D0C-AB50-E2388B38D334}" type="datetimeFigureOut">
              <a:rPr lang="en-US" smtClean="0"/>
              <a:t>4/3/2014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FB5EFA-7D60-42FE-8A18-6F9C99CF7F4E}" type="slidenum">
              <a:rPr lang="en-US" smtClean="0"/>
              <a:t>‹#›</a:t>
            </a:fld>
            <a:endParaRPr lang="en-US"/>
          </a:p>
        </p:txBody>
      </p:sp>
    </p:spTree>
    <p:extLst>
      <p:ext uri="{BB962C8B-B14F-4D97-AF65-F5344CB8AC3E}">
        <p14:creationId xmlns:p14="http://schemas.microsoft.com/office/powerpoint/2010/main" val="1697749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a:p>
        </p:txBody>
      </p:sp>
      <p:sp>
        <p:nvSpPr>
          <p:cNvPr id="552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dirty="0"/>
            </a:lvl1pPr>
          </a:lstStyle>
          <a:p>
            <a:fld id="{294F6265-62F1-46C7-BF57-2CE92F53B17D}" type="datetime1">
              <a:rPr lang="en-US" smtClean="0"/>
              <a:t>4/3/2014</a:t>
            </a:fld>
            <a:endParaRPr lang="en-US"/>
          </a:p>
        </p:txBody>
      </p:sp>
      <p:sp>
        <p:nvSpPr>
          <p:cNvPr id="5" name="Rectangle 5"/>
          <p:cNvSpPr>
            <a:spLocks noGrp="1" noChangeArrowheads="1"/>
          </p:cNvSpPr>
          <p:nvPr>
            <p:ph type="ftr" sz="quarter" idx="11"/>
          </p:nvPr>
        </p:nvSpPr>
        <p:spPr>
          <a:xfrm>
            <a:off x="2667000" y="6245225"/>
            <a:ext cx="3810000" cy="476250"/>
          </a:xfrm>
        </p:spPr>
        <p:txBody>
          <a:bodyPr/>
          <a:lstStyle>
            <a:lvl1pPr>
              <a:defRPr sz="1400" dirty="0"/>
            </a:lvl1pPr>
          </a:lstStyle>
          <a:p>
            <a:r>
              <a:rPr lang="en-US" smtClean="0"/>
              <a:t>Copyright 2013 Kenneth M. Chipps Ph.D. www.chipps.com</a:t>
            </a:r>
            <a:endParaRPr lang="en-US"/>
          </a:p>
        </p:txBody>
      </p:sp>
      <p:sp>
        <p:nvSpPr>
          <p:cNvPr id="6" name="Rectangle 6"/>
          <p:cNvSpPr>
            <a:spLocks noGrp="1" noChangeArrowheads="1"/>
          </p:cNvSpPr>
          <p:nvPr>
            <p:ph type="sldNum" sz="quarter" idx="12"/>
          </p:nvPr>
        </p:nvSpPr>
        <p:spPr>
          <a:xfrm>
            <a:off x="6553200" y="6245225"/>
            <a:ext cx="2133600" cy="476250"/>
          </a:xfrm>
        </p:spPr>
        <p:txBody>
          <a:bodyPr/>
          <a:lstStyle>
            <a:lvl1pPr>
              <a:defRPr/>
            </a:lvl1pPr>
          </a:lstStyle>
          <a:p>
            <a:fld id="{2C26FD61-4735-43C0-B848-6DCE288AC8C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B14C0A8C-BF98-4CE6-B11C-850C2B087260}" type="datetime1">
              <a:rPr lang="en-US" smtClean="0"/>
              <a:t>4/3/2014</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smtClean="0"/>
              <a:t>Copyright 2013 Kenneth M. Chipps Ph.D. www.chipps.com</a:t>
            </a:r>
            <a:endParaRPr lang="en-US"/>
          </a:p>
        </p:txBody>
      </p:sp>
      <p:sp>
        <p:nvSpPr>
          <p:cNvPr id="6" name="Rectangle 6"/>
          <p:cNvSpPr>
            <a:spLocks noGrp="1" noChangeArrowheads="1"/>
          </p:cNvSpPr>
          <p:nvPr>
            <p:ph type="sldNum" sz="quarter" idx="12"/>
          </p:nvPr>
        </p:nvSpPr>
        <p:spPr>
          <a:ln/>
        </p:spPr>
        <p:txBody>
          <a:bodyPr/>
          <a:lstStyle>
            <a:lvl1pPr>
              <a:defRPr/>
            </a:lvl1pPr>
          </a:lstStyle>
          <a:p>
            <a:fld id="{2C26FD61-4735-43C0-B848-6DCE288AC8C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021D6700-5B89-4E34-99D0-AB8A4B1D1302}" type="datetime1">
              <a:rPr lang="en-US" smtClean="0"/>
              <a:t>4/3/2014</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smtClean="0"/>
              <a:t>Copyright 2013 Kenneth M. Chipps Ph.D. www.chipps.com</a:t>
            </a:r>
            <a:endParaRPr lang="en-US"/>
          </a:p>
        </p:txBody>
      </p:sp>
      <p:sp>
        <p:nvSpPr>
          <p:cNvPr id="6" name="Rectangle 6"/>
          <p:cNvSpPr>
            <a:spLocks noGrp="1" noChangeArrowheads="1"/>
          </p:cNvSpPr>
          <p:nvPr>
            <p:ph type="sldNum" sz="quarter" idx="12"/>
          </p:nvPr>
        </p:nvSpPr>
        <p:spPr>
          <a:ln/>
        </p:spPr>
        <p:txBody>
          <a:bodyPr/>
          <a:lstStyle>
            <a:lvl1pPr>
              <a:defRPr/>
            </a:lvl1pPr>
          </a:lstStyle>
          <a:p>
            <a:fld id="{2C26FD61-4735-43C0-B848-6DCE288AC8C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fld id="{8F216782-B367-4C19-9064-47DC9B5B50F5}" type="datetime1">
              <a:rPr lang="en-US" smtClean="0"/>
              <a:t>4/3/2014</a:t>
            </a:fld>
            <a:endParaRPr lang="en-US"/>
          </a:p>
        </p:txBody>
      </p:sp>
      <p:sp>
        <p:nvSpPr>
          <p:cNvPr id="4" name="Rectangle 5"/>
          <p:cNvSpPr>
            <a:spLocks noGrp="1" noChangeArrowheads="1"/>
          </p:cNvSpPr>
          <p:nvPr>
            <p:ph type="ftr" sz="quarter" idx="11"/>
          </p:nvPr>
        </p:nvSpPr>
        <p:spPr>
          <a:ln/>
        </p:spPr>
        <p:txBody>
          <a:bodyPr/>
          <a:lstStyle>
            <a:lvl1pPr>
              <a:defRPr/>
            </a:lvl1pPr>
          </a:lstStyle>
          <a:p>
            <a:r>
              <a:rPr lang="en-US" smtClean="0"/>
              <a:t>Copyright 2013 Kenneth M. Chipps Ph.D. www.chipps.com</a:t>
            </a:r>
            <a:endParaRPr lang="en-US"/>
          </a:p>
        </p:txBody>
      </p:sp>
      <p:sp>
        <p:nvSpPr>
          <p:cNvPr id="5" name="Rectangle 6"/>
          <p:cNvSpPr>
            <a:spLocks noGrp="1" noChangeArrowheads="1"/>
          </p:cNvSpPr>
          <p:nvPr>
            <p:ph type="sldNum" sz="quarter" idx="12"/>
          </p:nvPr>
        </p:nvSpPr>
        <p:spPr>
          <a:ln/>
        </p:spPr>
        <p:txBody>
          <a:bodyPr/>
          <a:lstStyle>
            <a:lvl1pPr>
              <a:defRPr/>
            </a:lvl1pPr>
          </a:lstStyle>
          <a:p>
            <a:fld id="{2C26FD61-4735-43C0-B848-6DCE288AC8C5}"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55E18684-1E77-4C49-BAE3-EA3B1FF89DA1}" type="datetime1">
              <a:rPr lang="en-US" smtClean="0"/>
              <a:t>4/3/2014</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smtClean="0"/>
              <a:t>Copyright 2013 Kenneth M. Chipps Ph.D. www.chipps.com</a:t>
            </a:r>
            <a:endParaRPr lang="en-US"/>
          </a:p>
        </p:txBody>
      </p:sp>
      <p:sp>
        <p:nvSpPr>
          <p:cNvPr id="7" name="Rectangle 6"/>
          <p:cNvSpPr>
            <a:spLocks noGrp="1" noChangeArrowheads="1"/>
          </p:cNvSpPr>
          <p:nvPr>
            <p:ph type="sldNum" sz="quarter" idx="12"/>
          </p:nvPr>
        </p:nvSpPr>
        <p:spPr>
          <a:ln/>
        </p:spPr>
        <p:txBody>
          <a:bodyPr/>
          <a:lstStyle>
            <a:lvl1pPr>
              <a:defRPr/>
            </a:lvl1pPr>
          </a:lstStyle>
          <a:p>
            <a:fld id="{2C26FD61-4735-43C0-B848-6DCE288AC8C5}"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r>
              <a:rPr lang="en-US" noProof="0" smtClean="0"/>
              <a:t>Click icon to add table</a:t>
            </a:r>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fld id="{310C9D93-2082-47A2-AE4E-3D1679D4FCEC}" type="datetime1">
              <a:rPr lang="en-US" smtClean="0"/>
              <a:t>4/3/2014</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smtClean="0"/>
              <a:t>Copyright 2013 Kenneth M. Chipps Ph.D. www.chipps.com</a:t>
            </a:r>
            <a:endParaRPr lang="en-US"/>
          </a:p>
        </p:txBody>
      </p:sp>
      <p:sp>
        <p:nvSpPr>
          <p:cNvPr id="6" name="Rectangle 6"/>
          <p:cNvSpPr>
            <a:spLocks noGrp="1" noChangeArrowheads="1"/>
          </p:cNvSpPr>
          <p:nvPr>
            <p:ph type="sldNum" sz="quarter" idx="12"/>
          </p:nvPr>
        </p:nvSpPr>
        <p:spPr>
          <a:ln/>
        </p:spPr>
        <p:txBody>
          <a:bodyPr/>
          <a:lstStyle>
            <a:lvl1pPr>
              <a:defRPr/>
            </a:lvl1pPr>
          </a:lstStyle>
          <a:p>
            <a:fld id="{2C26FD61-4735-43C0-B848-6DCE288AC8C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D7ADBB32-446E-40DC-BEEF-53A908892A5F}" type="datetime1">
              <a:rPr lang="en-US" smtClean="0"/>
              <a:t>4/3/2014</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smtClean="0"/>
              <a:t>Copyright 2013 Kenneth M. Chipps Ph.D. www.chipps.com</a:t>
            </a:r>
            <a:endParaRPr lang="en-US"/>
          </a:p>
        </p:txBody>
      </p:sp>
      <p:sp>
        <p:nvSpPr>
          <p:cNvPr id="6" name="Rectangle 6"/>
          <p:cNvSpPr>
            <a:spLocks noGrp="1" noChangeArrowheads="1"/>
          </p:cNvSpPr>
          <p:nvPr>
            <p:ph type="sldNum" sz="quarter" idx="12"/>
          </p:nvPr>
        </p:nvSpPr>
        <p:spPr>
          <a:ln/>
        </p:spPr>
        <p:txBody>
          <a:bodyPr/>
          <a:lstStyle>
            <a:lvl1pPr>
              <a:defRPr/>
            </a:lvl1pPr>
          </a:lstStyle>
          <a:p>
            <a:fld id="{2C26FD61-4735-43C0-B848-6DCE288AC8C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F06222E1-752F-4392-BE7F-69BAAEB1E59D}" type="datetime1">
              <a:rPr lang="en-US" smtClean="0"/>
              <a:t>4/3/2014</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smtClean="0"/>
              <a:t>Copyright 2013 Kenneth M. Chipps Ph.D. www.chipps.com</a:t>
            </a:r>
            <a:endParaRPr lang="en-US"/>
          </a:p>
        </p:txBody>
      </p:sp>
      <p:sp>
        <p:nvSpPr>
          <p:cNvPr id="6" name="Rectangle 6"/>
          <p:cNvSpPr>
            <a:spLocks noGrp="1" noChangeArrowheads="1"/>
          </p:cNvSpPr>
          <p:nvPr>
            <p:ph type="sldNum" sz="quarter" idx="12"/>
          </p:nvPr>
        </p:nvSpPr>
        <p:spPr>
          <a:ln/>
        </p:spPr>
        <p:txBody>
          <a:bodyPr/>
          <a:lstStyle>
            <a:lvl1pPr>
              <a:defRPr/>
            </a:lvl1pPr>
          </a:lstStyle>
          <a:p>
            <a:fld id="{2C26FD61-4735-43C0-B848-6DCE288AC8C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B579C4B6-5C6E-45BB-966A-C883C574C211}" type="datetime1">
              <a:rPr lang="en-US" smtClean="0"/>
              <a:t>4/3/2014</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smtClean="0"/>
              <a:t>Copyright 2013 Kenneth M. Chipps Ph.D. www.chipps.com</a:t>
            </a:r>
            <a:endParaRPr lang="en-US"/>
          </a:p>
        </p:txBody>
      </p:sp>
      <p:sp>
        <p:nvSpPr>
          <p:cNvPr id="7" name="Rectangle 6"/>
          <p:cNvSpPr>
            <a:spLocks noGrp="1" noChangeArrowheads="1"/>
          </p:cNvSpPr>
          <p:nvPr>
            <p:ph type="sldNum" sz="quarter" idx="12"/>
          </p:nvPr>
        </p:nvSpPr>
        <p:spPr>
          <a:ln/>
        </p:spPr>
        <p:txBody>
          <a:bodyPr/>
          <a:lstStyle>
            <a:lvl1pPr>
              <a:defRPr/>
            </a:lvl1pPr>
          </a:lstStyle>
          <a:p>
            <a:fld id="{2C26FD61-4735-43C0-B848-6DCE288AC8C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7C69E19F-1AC3-41BE-80BF-368EA0B6F41A}" type="datetime1">
              <a:rPr lang="en-US" smtClean="0"/>
              <a:t>4/3/2014</a:t>
            </a:fld>
            <a:endParaRPr lang="en-US"/>
          </a:p>
        </p:txBody>
      </p:sp>
      <p:sp>
        <p:nvSpPr>
          <p:cNvPr id="8" name="Rectangle 5"/>
          <p:cNvSpPr>
            <a:spLocks noGrp="1" noChangeArrowheads="1"/>
          </p:cNvSpPr>
          <p:nvPr>
            <p:ph type="ftr" sz="quarter" idx="11"/>
          </p:nvPr>
        </p:nvSpPr>
        <p:spPr>
          <a:ln/>
        </p:spPr>
        <p:txBody>
          <a:bodyPr/>
          <a:lstStyle>
            <a:lvl1pPr>
              <a:defRPr/>
            </a:lvl1pPr>
          </a:lstStyle>
          <a:p>
            <a:r>
              <a:rPr lang="en-US" smtClean="0"/>
              <a:t>Copyright 2013 Kenneth M. Chipps Ph.D. www.chipps.com</a:t>
            </a:r>
            <a:endParaRPr lang="en-US"/>
          </a:p>
        </p:txBody>
      </p:sp>
      <p:sp>
        <p:nvSpPr>
          <p:cNvPr id="9" name="Rectangle 6"/>
          <p:cNvSpPr>
            <a:spLocks noGrp="1" noChangeArrowheads="1"/>
          </p:cNvSpPr>
          <p:nvPr>
            <p:ph type="sldNum" sz="quarter" idx="12"/>
          </p:nvPr>
        </p:nvSpPr>
        <p:spPr>
          <a:ln/>
        </p:spPr>
        <p:txBody>
          <a:bodyPr/>
          <a:lstStyle>
            <a:lvl1pPr>
              <a:defRPr/>
            </a:lvl1pPr>
          </a:lstStyle>
          <a:p>
            <a:fld id="{2C26FD61-4735-43C0-B848-6DCE288AC8C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CEDF4E3C-2A60-4ACC-A86F-49590BF23D56}" type="datetime1">
              <a:rPr lang="en-US" smtClean="0"/>
              <a:t>4/3/2014</a:t>
            </a:fld>
            <a:endParaRPr lang="en-US"/>
          </a:p>
        </p:txBody>
      </p:sp>
      <p:sp>
        <p:nvSpPr>
          <p:cNvPr id="4" name="Rectangle 5"/>
          <p:cNvSpPr>
            <a:spLocks noGrp="1" noChangeArrowheads="1"/>
          </p:cNvSpPr>
          <p:nvPr>
            <p:ph type="ftr" sz="quarter" idx="11"/>
          </p:nvPr>
        </p:nvSpPr>
        <p:spPr>
          <a:ln/>
        </p:spPr>
        <p:txBody>
          <a:bodyPr/>
          <a:lstStyle>
            <a:lvl1pPr>
              <a:defRPr/>
            </a:lvl1pPr>
          </a:lstStyle>
          <a:p>
            <a:r>
              <a:rPr lang="en-US" smtClean="0"/>
              <a:t>Copyright 2013 Kenneth M. Chipps Ph.D. www.chipps.com</a:t>
            </a:r>
            <a:endParaRPr lang="en-US"/>
          </a:p>
        </p:txBody>
      </p:sp>
      <p:sp>
        <p:nvSpPr>
          <p:cNvPr id="5" name="Rectangle 6"/>
          <p:cNvSpPr>
            <a:spLocks noGrp="1" noChangeArrowheads="1"/>
          </p:cNvSpPr>
          <p:nvPr>
            <p:ph type="sldNum" sz="quarter" idx="12"/>
          </p:nvPr>
        </p:nvSpPr>
        <p:spPr>
          <a:ln/>
        </p:spPr>
        <p:txBody>
          <a:bodyPr/>
          <a:lstStyle>
            <a:lvl1pPr>
              <a:defRPr/>
            </a:lvl1pPr>
          </a:lstStyle>
          <a:p>
            <a:fld id="{2C26FD61-4735-43C0-B848-6DCE288AC8C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070FDB82-3759-4A4D-B914-A25BAC4D6368}" type="datetime1">
              <a:rPr lang="en-US" smtClean="0"/>
              <a:t>4/3/2014</a:t>
            </a:fld>
            <a:endParaRPr lang="en-US"/>
          </a:p>
        </p:txBody>
      </p:sp>
      <p:sp>
        <p:nvSpPr>
          <p:cNvPr id="3" name="Rectangle 5"/>
          <p:cNvSpPr>
            <a:spLocks noGrp="1" noChangeArrowheads="1"/>
          </p:cNvSpPr>
          <p:nvPr>
            <p:ph type="ftr" sz="quarter" idx="11"/>
          </p:nvPr>
        </p:nvSpPr>
        <p:spPr>
          <a:ln/>
        </p:spPr>
        <p:txBody>
          <a:bodyPr/>
          <a:lstStyle>
            <a:lvl1pPr>
              <a:defRPr/>
            </a:lvl1pPr>
          </a:lstStyle>
          <a:p>
            <a:r>
              <a:rPr lang="en-US" smtClean="0"/>
              <a:t>Copyright 2013 Kenneth M. Chipps Ph.D. www.chipps.com</a:t>
            </a:r>
            <a:endParaRPr lang="en-US"/>
          </a:p>
        </p:txBody>
      </p:sp>
      <p:sp>
        <p:nvSpPr>
          <p:cNvPr id="4" name="Rectangle 6"/>
          <p:cNvSpPr>
            <a:spLocks noGrp="1" noChangeArrowheads="1"/>
          </p:cNvSpPr>
          <p:nvPr>
            <p:ph type="sldNum" sz="quarter" idx="12"/>
          </p:nvPr>
        </p:nvSpPr>
        <p:spPr>
          <a:ln/>
        </p:spPr>
        <p:txBody>
          <a:bodyPr/>
          <a:lstStyle>
            <a:lvl1pPr>
              <a:defRPr/>
            </a:lvl1pPr>
          </a:lstStyle>
          <a:p>
            <a:fld id="{2C26FD61-4735-43C0-B848-6DCE288AC8C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783BAF95-5154-47BC-A817-54460A534A48}" type="datetime1">
              <a:rPr lang="en-US" smtClean="0"/>
              <a:t>4/3/2014</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smtClean="0"/>
              <a:t>Copyright 2013 Kenneth M. Chipps Ph.D. www.chipps.com</a:t>
            </a:r>
            <a:endParaRPr lang="en-US"/>
          </a:p>
        </p:txBody>
      </p:sp>
      <p:sp>
        <p:nvSpPr>
          <p:cNvPr id="7" name="Rectangle 6"/>
          <p:cNvSpPr>
            <a:spLocks noGrp="1" noChangeArrowheads="1"/>
          </p:cNvSpPr>
          <p:nvPr>
            <p:ph type="sldNum" sz="quarter" idx="12"/>
          </p:nvPr>
        </p:nvSpPr>
        <p:spPr>
          <a:ln/>
        </p:spPr>
        <p:txBody>
          <a:bodyPr/>
          <a:lstStyle>
            <a:lvl1pPr>
              <a:defRPr/>
            </a:lvl1pPr>
          </a:lstStyle>
          <a:p>
            <a:fld id="{2C26FD61-4735-43C0-B848-6DCE288AC8C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73C1CAEF-6E45-446A-8D4D-E6AB815FC7F3}" type="datetime1">
              <a:rPr lang="en-US" smtClean="0"/>
              <a:t>4/3/2014</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smtClean="0"/>
              <a:t>Copyright 2013 Kenneth M. Chipps Ph.D. www.chipps.com</a:t>
            </a:r>
            <a:endParaRPr lang="en-US"/>
          </a:p>
        </p:txBody>
      </p:sp>
      <p:sp>
        <p:nvSpPr>
          <p:cNvPr id="7" name="Rectangle 6"/>
          <p:cNvSpPr>
            <a:spLocks noGrp="1" noChangeArrowheads="1"/>
          </p:cNvSpPr>
          <p:nvPr>
            <p:ph type="sldNum" sz="quarter" idx="12"/>
          </p:nvPr>
        </p:nvSpPr>
        <p:spPr>
          <a:ln/>
        </p:spPr>
        <p:txBody>
          <a:bodyPr/>
          <a:lstStyle>
            <a:lvl1pPr>
              <a:defRPr/>
            </a:lvl1pPr>
          </a:lstStyle>
          <a:p>
            <a:fld id="{2C26FD61-4735-43C0-B848-6DCE288AC8C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6BBF8"/>
            </a:gs>
            <a:gs pos="100000">
              <a:srgbClr val="FFFFFF"/>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42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lvl1pPr>
          </a:lstStyle>
          <a:p>
            <a:fld id="{7D28A2E1-FE80-4719-B128-497BC84F3E00}" type="datetime1">
              <a:rPr lang="en-US" smtClean="0"/>
              <a:t>4/3/2014</a:t>
            </a:fld>
            <a:endParaRPr lang="en-US"/>
          </a:p>
        </p:txBody>
      </p:sp>
      <p:sp>
        <p:nvSpPr>
          <p:cNvPr id="54277" name="Rectangle 5"/>
          <p:cNvSpPr>
            <a:spLocks noGrp="1" noChangeArrowheads="1"/>
          </p:cNvSpPr>
          <p:nvPr>
            <p:ph type="ftr" sz="quarter" idx="3"/>
          </p:nvPr>
        </p:nvSpPr>
        <p:spPr bwMode="auto">
          <a:xfrm>
            <a:off x="2743200" y="6245225"/>
            <a:ext cx="3657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dirty="0"/>
            </a:lvl1pPr>
          </a:lstStyle>
          <a:p>
            <a:r>
              <a:rPr lang="en-US" smtClean="0"/>
              <a:t>Copyright 2013 Kenneth M. Chipps Ph.D. www.chipps.com</a:t>
            </a:r>
            <a:endParaRPr lang="en-US"/>
          </a:p>
        </p:txBody>
      </p:sp>
      <p:sp>
        <p:nvSpPr>
          <p:cNvPr id="54278" name="Rectangle 6"/>
          <p:cNvSpPr>
            <a:spLocks noGrp="1" noChangeArrowheads="1"/>
          </p:cNvSpPr>
          <p:nvPr>
            <p:ph type="sldNum" sz="quarter" idx="4"/>
          </p:nvPr>
        </p:nvSpPr>
        <p:spPr bwMode="auto">
          <a:xfrm>
            <a:off x="6553200" y="62293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C26FD61-4735-43C0-B848-6DCE288AC8C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sz="4400" dirty="0" smtClean="0">
                <a:solidFill>
                  <a:schemeClr val="tx2"/>
                </a:solidFill>
                <a:effectLst/>
                <a:latin typeface="+mj-lt"/>
                <a:ea typeface="+mj-ea"/>
                <a:cs typeface="+mj-cs"/>
              </a:rPr>
              <a:t>Shepard’s Valley</a:t>
            </a:r>
            <a:br>
              <a:rPr lang="en-US" sz="4400" dirty="0" smtClean="0">
                <a:solidFill>
                  <a:schemeClr val="tx2"/>
                </a:solidFill>
                <a:effectLst/>
                <a:latin typeface="+mj-lt"/>
                <a:ea typeface="+mj-ea"/>
                <a:cs typeface="+mj-cs"/>
              </a:rPr>
            </a:br>
            <a:r>
              <a:rPr lang="en-US" sz="4400" dirty="0" smtClean="0">
                <a:solidFill>
                  <a:schemeClr val="tx2"/>
                </a:solidFill>
                <a:effectLst/>
                <a:latin typeface="+mj-lt"/>
                <a:ea typeface="+mj-ea"/>
                <a:cs typeface="+mj-cs"/>
              </a:rPr>
              <a:t>Cowboy Church</a:t>
            </a:r>
            <a:br>
              <a:rPr lang="en-US" sz="4400" dirty="0" smtClean="0">
                <a:solidFill>
                  <a:schemeClr val="tx2"/>
                </a:solidFill>
                <a:effectLst/>
                <a:latin typeface="+mj-lt"/>
                <a:ea typeface="+mj-ea"/>
                <a:cs typeface="+mj-cs"/>
              </a:rPr>
            </a:br>
            <a:r>
              <a:rPr lang="en-US" sz="4400" dirty="0" smtClean="0">
                <a:solidFill>
                  <a:schemeClr val="tx2"/>
                </a:solidFill>
                <a:effectLst/>
                <a:latin typeface="+mj-lt"/>
                <a:ea typeface="+mj-ea"/>
                <a:cs typeface="+mj-cs"/>
              </a:rPr>
              <a:t>Web Server</a:t>
            </a:r>
            <a:br>
              <a:rPr lang="en-US" sz="4400" dirty="0" smtClean="0">
                <a:solidFill>
                  <a:schemeClr val="tx2"/>
                </a:solidFill>
                <a:effectLst/>
                <a:latin typeface="+mj-lt"/>
                <a:ea typeface="+mj-ea"/>
                <a:cs typeface="+mj-cs"/>
              </a:rPr>
            </a:br>
            <a:r>
              <a:rPr lang="en-US" sz="4400" dirty="0" smtClean="0">
                <a:solidFill>
                  <a:schemeClr val="tx2"/>
                </a:solidFill>
                <a:effectLst/>
                <a:latin typeface="+mj-lt"/>
                <a:ea typeface="+mj-ea"/>
                <a:cs typeface="+mj-cs"/>
              </a:rPr>
              <a:t>File Download</a:t>
            </a:r>
            <a:br>
              <a:rPr lang="en-US" sz="4400" dirty="0" smtClean="0">
                <a:solidFill>
                  <a:schemeClr val="tx2"/>
                </a:solidFill>
                <a:effectLst/>
                <a:latin typeface="+mj-lt"/>
                <a:ea typeface="+mj-ea"/>
                <a:cs typeface="+mj-cs"/>
              </a:rPr>
            </a:br>
            <a:r>
              <a:rPr lang="en-US" sz="4400" dirty="0" smtClean="0">
                <a:solidFill>
                  <a:schemeClr val="tx2"/>
                </a:solidFill>
                <a:effectLst/>
                <a:latin typeface="+mj-lt"/>
                <a:ea typeface="+mj-ea"/>
                <a:cs typeface="+mj-cs"/>
              </a:rPr>
              <a:t>Problem</a:t>
            </a:r>
            <a:r>
              <a:rPr lang="en-US" sz="4400" baseline="0" dirty="0" smtClean="0">
                <a:solidFill>
                  <a:schemeClr val="tx2"/>
                </a:solidFill>
                <a:effectLst/>
                <a:latin typeface="+mj-lt"/>
                <a:ea typeface="+mj-ea"/>
                <a:cs typeface="+mj-cs"/>
              </a:rPr>
              <a:t> Analysis</a:t>
            </a:r>
            <a:endParaRPr lang="en-US" dirty="0" smtClean="0"/>
          </a:p>
        </p:txBody>
      </p:sp>
      <p:sp>
        <p:nvSpPr>
          <p:cNvPr id="3075" name="Rectangle 3"/>
          <p:cNvSpPr>
            <a:spLocks noGrp="1" noChangeArrowheads="1"/>
          </p:cNvSpPr>
          <p:nvPr>
            <p:ph type="subTitle" idx="1"/>
          </p:nvPr>
        </p:nvSpPr>
        <p:spPr>
          <a:xfrm>
            <a:off x="1371600" y="4648200"/>
            <a:ext cx="6400800" cy="1752600"/>
          </a:xfrm>
        </p:spPr>
        <p:txBody>
          <a:bodyPr/>
          <a:lstStyle/>
          <a:p>
            <a:pPr eaLnBrk="1" hangingPunct="1"/>
            <a:r>
              <a:rPr lang="en-US" sz="2400" dirty="0" smtClean="0"/>
              <a:t>Last Update 2013.06.16</a:t>
            </a:r>
            <a:br>
              <a:rPr lang="en-US" sz="2400" dirty="0" smtClean="0"/>
            </a:br>
            <a:r>
              <a:rPr lang="en-US" sz="2400" dirty="0" smtClean="0"/>
              <a:t>1.0.0</a:t>
            </a:r>
          </a:p>
        </p:txBody>
      </p:sp>
      <p:sp>
        <p:nvSpPr>
          <p:cNvPr id="3076" name="Footer Placeholder 4"/>
          <p:cNvSpPr>
            <a:spLocks noGrp="1"/>
          </p:cNvSpPr>
          <p:nvPr>
            <p:ph type="ftr" sz="quarter" idx="11"/>
          </p:nvPr>
        </p:nvSpPr>
        <p:spPr>
          <a:xfrm>
            <a:off x="2667000" y="6245225"/>
            <a:ext cx="4114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2013 Kenneth M. Chipps Ph.D. www.chipps.com</a:t>
            </a:r>
            <a:endParaRPr lang="en-US"/>
          </a:p>
        </p:txBody>
      </p:sp>
      <p:sp>
        <p:nvSpPr>
          <p:cNvPr id="307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B791DD9-7648-4A90-AC5A-97F609A3F232}" type="slidenum">
              <a:rPr lang="en-US" smtClean="0"/>
              <a:pPr eaLnBrk="1" hangingPunct="1"/>
              <a:t>1</a:t>
            </a:fld>
            <a:endParaRPr lang="en-US" smtClean="0"/>
          </a:p>
        </p:txBody>
      </p:sp>
    </p:spTree>
    <p:extLst>
      <p:ext uri="{BB962C8B-B14F-4D97-AF65-F5344CB8AC3E}">
        <p14:creationId xmlns:p14="http://schemas.microsoft.com/office/powerpoint/2010/main" val="2287921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This</a:t>
            </a:r>
            <a:endParaRPr lang="en-US" dirty="0"/>
          </a:p>
        </p:txBody>
      </p:sp>
      <p:sp>
        <p:nvSpPr>
          <p:cNvPr id="3" name="Content Placeholder 2"/>
          <p:cNvSpPr>
            <a:spLocks noGrp="1"/>
          </p:cNvSpPr>
          <p:nvPr>
            <p:ph idx="1"/>
          </p:nvPr>
        </p:nvSpPr>
        <p:spPr/>
        <p:txBody>
          <a:bodyPr/>
          <a:lstStyle/>
          <a:p>
            <a:r>
              <a:rPr lang="en-US" dirty="0" smtClean="0"/>
              <a:t>The overall process for downloading a file</a:t>
            </a:r>
            <a:r>
              <a:rPr lang="en-US" baseline="0" dirty="0" smtClean="0"/>
              <a:t> such as this from a web server is to use TCP and HTTP as the protocols that will control the transfer</a:t>
            </a:r>
          </a:p>
          <a:p>
            <a:r>
              <a:rPr lang="en-US" baseline="0" dirty="0" smtClean="0"/>
              <a:t>The steps are</a:t>
            </a:r>
          </a:p>
          <a:p>
            <a:pPr lvl="1"/>
            <a:r>
              <a:rPr lang="en-US" dirty="0" smtClean="0"/>
              <a:t>Establish a reliable connection using TCP</a:t>
            </a:r>
          </a:p>
          <a:p>
            <a:pPr lvl="1"/>
            <a:r>
              <a:rPr lang="en-US" dirty="0" smtClean="0"/>
              <a:t>Issue a request for</a:t>
            </a:r>
            <a:r>
              <a:rPr lang="en-US" baseline="0" dirty="0" smtClean="0"/>
              <a:t> the file using HTTP</a:t>
            </a:r>
          </a:p>
          <a:p>
            <a:pPr lvl="1"/>
            <a:r>
              <a:rPr lang="en-US" baseline="0" dirty="0" smtClean="0"/>
              <a:t>Transfer the file using TCP</a:t>
            </a:r>
          </a:p>
          <a:p>
            <a:pPr lvl="1"/>
            <a:r>
              <a:rPr lang="en-US" baseline="0" dirty="0" smtClean="0"/>
              <a:t>Close the connection using TCP</a:t>
            </a:r>
          </a:p>
        </p:txBody>
      </p:sp>
      <p:sp>
        <p:nvSpPr>
          <p:cNvPr id="4" name="Footer Placeholder 3"/>
          <p:cNvSpPr>
            <a:spLocks noGrp="1"/>
          </p:cNvSpPr>
          <p:nvPr>
            <p:ph type="ftr" sz="quarter" idx="11"/>
          </p:nvPr>
        </p:nvSpPr>
        <p:spPr/>
        <p:txBody>
          <a:bodyPr/>
          <a:lstStyle/>
          <a:p>
            <a:r>
              <a:rPr lang="en-US" smtClean="0"/>
              <a:t>Copyright 2013 Kenneth M. Chipps Ph.D. www.chipps.com</a:t>
            </a:r>
            <a:endParaRPr lang="en-US"/>
          </a:p>
        </p:txBody>
      </p:sp>
      <p:sp>
        <p:nvSpPr>
          <p:cNvPr id="5" name="Slide Number Placeholder 4"/>
          <p:cNvSpPr>
            <a:spLocks noGrp="1"/>
          </p:cNvSpPr>
          <p:nvPr>
            <p:ph type="sldNum" sz="quarter" idx="12"/>
          </p:nvPr>
        </p:nvSpPr>
        <p:spPr/>
        <p:txBody>
          <a:bodyPr/>
          <a:lstStyle/>
          <a:p>
            <a:fld id="{2C26FD61-4735-43C0-B848-6DCE288AC8C5}" type="slidenum">
              <a:rPr lang="en-US" smtClean="0"/>
              <a:t>10</a:t>
            </a:fld>
            <a:endParaRPr lang="en-US"/>
          </a:p>
        </p:txBody>
      </p:sp>
    </p:spTree>
    <p:extLst>
      <p:ext uri="{BB962C8B-B14F-4D97-AF65-F5344CB8AC3E}">
        <p14:creationId xmlns:p14="http://schemas.microsoft.com/office/powerpoint/2010/main" val="36425881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Establish the Connection</a:t>
            </a:r>
            <a:endParaRPr lang="en-US" dirty="0"/>
          </a:p>
        </p:txBody>
      </p:sp>
      <p:sp>
        <p:nvSpPr>
          <p:cNvPr id="3" name="Content Placeholder 2"/>
          <p:cNvSpPr>
            <a:spLocks noGrp="1"/>
          </p:cNvSpPr>
          <p:nvPr>
            <p:ph idx="1"/>
          </p:nvPr>
        </p:nvSpPr>
        <p:spPr/>
        <p:txBody>
          <a:bodyPr/>
          <a:lstStyle/>
          <a:p>
            <a:r>
              <a:rPr lang="en-US" dirty="0" smtClean="0"/>
              <a:t>First TCP is used to establish a reliable connection between the end user and the web server</a:t>
            </a:r>
          </a:p>
          <a:p>
            <a:r>
              <a:rPr lang="en-US" dirty="0" smtClean="0"/>
              <a:t>As in all cases where TCP is used the end user’s device sends out a</a:t>
            </a:r>
            <a:r>
              <a:rPr lang="en-US" baseline="0" dirty="0" smtClean="0"/>
              <a:t> SYN</a:t>
            </a:r>
            <a:endParaRPr lang="en-US" dirty="0" smtClean="0"/>
          </a:p>
          <a:p>
            <a:r>
              <a:rPr lang="en-US" dirty="0" smtClean="0"/>
              <a:t>We can see it here in the capture file of the download beginning with frame 28</a:t>
            </a:r>
          </a:p>
        </p:txBody>
      </p:sp>
      <p:sp>
        <p:nvSpPr>
          <p:cNvPr id="4" name="Footer Placeholder 3"/>
          <p:cNvSpPr>
            <a:spLocks noGrp="1"/>
          </p:cNvSpPr>
          <p:nvPr>
            <p:ph type="ftr" sz="quarter" idx="11"/>
          </p:nvPr>
        </p:nvSpPr>
        <p:spPr/>
        <p:txBody>
          <a:bodyPr/>
          <a:lstStyle/>
          <a:p>
            <a:r>
              <a:rPr lang="en-US" smtClean="0"/>
              <a:t>Copyright 2013 Kenneth M. Chipps Ph.D. www.chipps.com</a:t>
            </a:r>
            <a:endParaRPr lang="en-US"/>
          </a:p>
        </p:txBody>
      </p:sp>
      <p:sp>
        <p:nvSpPr>
          <p:cNvPr id="5" name="Slide Number Placeholder 4"/>
          <p:cNvSpPr>
            <a:spLocks noGrp="1"/>
          </p:cNvSpPr>
          <p:nvPr>
            <p:ph type="sldNum" sz="quarter" idx="12"/>
          </p:nvPr>
        </p:nvSpPr>
        <p:spPr/>
        <p:txBody>
          <a:bodyPr/>
          <a:lstStyle/>
          <a:p>
            <a:fld id="{2C26FD61-4735-43C0-B848-6DCE288AC8C5}" type="slidenum">
              <a:rPr lang="en-US" smtClean="0"/>
              <a:t>11</a:t>
            </a:fld>
            <a:endParaRPr lang="en-US"/>
          </a:p>
        </p:txBody>
      </p:sp>
    </p:spTree>
    <p:extLst>
      <p:ext uri="{BB962C8B-B14F-4D97-AF65-F5344CB8AC3E}">
        <p14:creationId xmlns:p14="http://schemas.microsoft.com/office/powerpoint/2010/main" val="9249268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Establish the Connection</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Copyright 2013 Kenneth M. Chipps Ph.D. www.chipps.com</a:t>
            </a:r>
            <a:endParaRPr lang="en-US"/>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89497"/>
            <a:ext cx="8168640" cy="4071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2"/>
          </p:nvPr>
        </p:nvSpPr>
        <p:spPr/>
        <p:txBody>
          <a:bodyPr/>
          <a:lstStyle/>
          <a:p>
            <a:fld id="{2C26FD61-4735-43C0-B848-6DCE288AC8C5}" type="slidenum">
              <a:rPr lang="en-US" smtClean="0"/>
              <a:t>12</a:t>
            </a:fld>
            <a:endParaRPr lang="en-US"/>
          </a:p>
        </p:txBody>
      </p:sp>
    </p:spTree>
    <p:extLst>
      <p:ext uri="{BB962C8B-B14F-4D97-AF65-F5344CB8AC3E}">
        <p14:creationId xmlns:p14="http://schemas.microsoft.com/office/powerpoint/2010/main" val="32405106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Establish the Connection</a:t>
            </a:r>
          </a:p>
        </p:txBody>
      </p:sp>
      <p:sp>
        <p:nvSpPr>
          <p:cNvPr id="3" name="Content Placeholder 2"/>
          <p:cNvSpPr>
            <a:spLocks noGrp="1"/>
          </p:cNvSpPr>
          <p:nvPr>
            <p:ph idx="1"/>
          </p:nvPr>
        </p:nvSpPr>
        <p:spPr/>
        <p:txBody>
          <a:bodyPr/>
          <a:lstStyle/>
          <a:p>
            <a:pPr marL="342900" marR="0" indent="-342900" algn="l" defTabSz="914400" rtl="0" eaLnBrk="1" fontAlgn="base" latinLnBrk="0" hangingPunct="1">
              <a:lnSpc>
                <a:spcPct val="100000"/>
              </a:lnSpc>
              <a:spcBef>
                <a:spcPct val="20000"/>
              </a:spcBef>
              <a:spcAft>
                <a:spcPct val="0"/>
              </a:spcAft>
              <a:buClrTx/>
              <a:buSzTx/>
              <a:buFontTx/>
              <a:buChar char="•"/>
              <a:tabLst/>
              <a:defRPr/>
            </a:pPr>
            <a:r>
              <a:rPr lang="en-US" dirty="0" smtClean="0"/>
              <a:t>In frame 28 the end device at 192.168.1.80 has sent the first frame of the TCP three way handshake – the SYN - to the web server</a:t>
            </a:r>
            <a:r>
              <a:rPr lang="en-US" baseline="0" dirty="0" smtClean="0"/>
              <a:t> at </a:t>
            </a:r>
            <a:r>
              <a:rPr lang="en-US" sz="3200" baseline="0" dirty="0" smtClean="0">
                <a:solidFill>
                  <a:schemeClr val="tx1"/>
                </a:solidFill>
                <a:effectLst/>
                <a:latin typeface="+mn-lt"/>
                <a:ea typeface="+mn-ea"/>
                <a:cs typeface="+mn-cs"/>
              </a:rPr>
              <a:t>69.72.163.23</a:t>
            </a:r>
            <a:endParaRPr lang="en-US" baseline="0" dirty="0" smtClean="0"/>
          </a:p>
        </p:txBody>
      </p:sp>
      <p:sp>
        <p:nvSpPr>
          <p:cNvPr id="4" name="Footer Placeholder 3"/>
          <p:cNvSpPr>
            <a:spLocks noGrp="1"/>
          </p:cNvSpPr>
          <p:nvPr>
            <p:ph type="ftr" sz="quarter" idx="11"/>
          </p:nvPr>
        </p:nvSpPr>
        <p:spPr/>
        <p:txBody>
          <a:bodyPr/>
          <a:lstStyle/>
          <a:p>
            <a:r>
              <a:rPr lang="en-US" smtClean="0"/>
              <a:t>Copyright 2013 Kenneth M. Chipps Ph.D. www.chipps.com</a:t>
            </a:r>
            <a:endParaRPr lang="en-US"/>
          </a:p>
        </p:txBody>
      </p:sp>
      <p:sp>
        <p:nvSpPr>
          <p:cNvPr id="5" name="Slide Number Placeholder 4"/>
          <p:cNvSpPr>
            <a:spLocks noGrp="1"/>
          </p:cNvSpPr>
          <p:nvPr>
            <p:ph type="sldNum" sz="quarter" idx="12"/>
          </p:nvPr>
        </p:nvSpPr>
        <p:spPr/>
        <p:txBody>
          <a:bodyPr/>
          <a:lstStyle/>
          <a:p>
            <a:fld id="{2C26FD61-4735-43C0-B848-6DCE288AC8C5}" type="slidenum">
              <a:rPr lang="en-US" smtClean="0"/>
              <a:t>13</a:t>
            </a:fld>
            <a:endParaRPr lang="en-US"/>
          </a:p>
        </p:txBody>
      </p:sp>
    </p:spTree>
    <p:extLst>
      <p:ext uri="{BB962C8B-B14F-4D97-AF65-F5344CB8AC3E}">
        <p14:creationId xmlns:p14="http://schemas.microsoft.com/office/powerpoint/2010/main" val="29937549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Establish the Connection</a:t>
            </a:r>
          </a:p>
        </p:txBody>
      </p:sp>
      <p:sp>
        <p:nvSpPr>
          <p:cNvPr id="3" name="Content Placeholder 2"/>
          <p:cNvSpPr>
            <a:spLocks noGrp="1"/>
          </p:cNvSpPr>
          <p:nvPr>
            <p:ph idx="1"/>
          </p:nvPr>
        </p:nvSpPr>
        <p:spPr/>
        <p:txBody>
          <a:bodyPr/>
          <a:lstStyle/>
          <a:p>
            <a:r>
              <a:rPr lang="en-US" dirty="0" smtClean="0"/>
              <a:t>There is no appreciable delay in the response</a:t>
            </a:r>
            <a:r>
              <a:rPr lang="en-US" baseline="0" dirty="0" smtClean="0"/>
              <a:t> from the web server as it issues the SYN ACK in .0682 seconds as seen in frame 29</a:t>
            </a:r>
          </a:p>
          <a:p>
            <a:r>
              <a:rPr lang="en-US" baseline="0" dirty="0" smtClean="0"/>
              <a:t>Finally in frame 30 we see the last step of the three way handshake when the end user device issues the ACK in .0001 seconds</a:t>
            </a:r>
          </a:p>
        </p:txBody>
      </p:sp>
      <p:sp>
        <p:nvSpPr>
          <p:cNvPr id="4" name="Footer Placeholder 3"/>
          <p:cNvSpPr>
            <a:spLocks noGrp="1"/>
          </p:cNvSpPr>
          <p:nvPr>
            <p:ph type="ftr" sz="quarter" idx="11"/>
          </p:nvPr>
        </p:nvSpPr>
        <p:spPr/>
        <p:txBody>
          <a:bodyPr/>
          <a:lstStyle/>
          <a:p>
            <a:r>
              <a:rPr lang="en-US" smtClean="0"/>
              <a:t>Copyright 2013 Kenneth M. Chipps Ph.D. www.chipps.com</a:t>
            </a:r>
            <a:endParaRPr lang="en-US"/>
          </a:p>
        </p:txBody>
      </p:sp>
      <p:sp>
        <p:nvSpPr>
          <p:cNvPr id="5" name="Slide Number Placeholder 4"/>
          <p:cNvSpPr>
            <a:spLocks noGrp="1"/>
          </p:cNvSpPr>
          <p:nvPr>
            <p:ph type="sldNum" sz="quarter" idx="12"/>
          </p:nvPr>
        </p:nvSpPr>
        <p:spPr/>
        <p:txBody>
          <a:bodyPr/>
          <a:lstStyle/>
          <a:p>
            <a:fld id="{2C26FD61-4735-43C0-B848-6DCE288AC8C5}" type="slidenum">
              <a:rPr lang="en-US" smtClean="0"/>
              <a:t>14</a:t>
            </a:fld>
            <a:endParaRPr lang="en-US"/>
          </a:p>
        </p:txBody>
      </p:sp>
    </p:spTree>
    <p:extLst>
      <p:ext uri="{BB962C8B-B14F-4D97-AF65-F5344CB8AC3E}">
        <p14:creationId xmlns:p14="http://schemas.microsoft.com/office/powerpoint/2010/main" val="12973606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Establish the Connection</a:t>
            </a:r>
          </a:p>
        </p:txBody>
      </p:sp>
      <p:sp>
        <p:nvSpPr>
          <p:cNvPr id="3" name="Content Placeholder 2"/>
          <p:cNvSpPr>
            <a:spLocks noGrp="1"/>
          </p:cNvSpPr>
          <p:nvPr>
            <p:ph idx="1"/>
          </p:nvPr>
        </p:nvSpPr>
        <p:spPr/>
        <p:txBody>
          <a:bodyPr/>
          <a:lstStyle/>
          <a:p>
            <a:r>
              <a:rPr lang="en-US" dirty="0" smtClean="0"/>
              <a:t>Clearly the problem is not a delay in</a:t>
            </a:r>
            <a:r>
              <a:rPr lang="en-US" baseline="0" dirty="0" smtClean="0"/>
              <a:t> the initial connection between the end user device and the web server</a:t>
            </a:r>
          </a:p>
          <a:p>
            <a:r>
              <a:rPr lang="en-US" baseline="0" dirty="0" smtClean="0"/>
              <a:t>They now have a TCP connection established</a:t>
            </a:r>
          </a:p>
        </p:txBody>
      </p:sp>
      <p:sp>
        <p:nvSpPr>
          <p:cNvPr id="4" name="Footer Placeholder 3"/>
          <p:cNvSpPr>
            <a:spLocks noGrp="1"/>
          </p:cNvSpPr>
          <p:nvPr>
            <p:ph type="ftr" sz="quarter" idx="11"/>
          </p:nvPr>
        </p:nvSpPr>
        <p:spPr/>
        <p:txBody>
          <a:bodyPr/>
          <a:lstStyle/>
          <a:p>
            <a:r>
              <a:rPr lang="en-US" smtClean="0"/>
              <a:t>Copyright 2013 Kenneth M. Chipps Ph.D. www.chipps.com</a:t>
            </a:r>
            <a:endParaRPr lang="en-US"/>
          </a:p>
        </p:txBody>
      </p:sp>
      <p:sp>
        <p:nvSpPr>
          <p:cNvPr id="5" name="Slide Number Placeholder 4"/>
          <p:cNvSpPr>
            <a:spLocks noGrp="1"/>
          </p:cNvSpPr>
          <p:nvPr>
            <p:ph type="sldNum" sz="quarter" idx="12"/>
          </p:nvPr>
        </p:nvSpPr>
        <p:spPr/>
        <p:txBody>
          <a:bodyPr/>
          <a:lstStyle/>
          <a:p>
            <a:fld id="{2C26FD61-4735-43C0-B848-6DCE288AC8C5}" type="slidenum">
              <a:rPr lang="en-US" smtClean="0"/>
              <a:t>15</a:t>
            </a:fld>
            <a:endParaRPr lang="en-US"/>
          </a:p>
        </p:txBody>
      </p:sp>
    </p:spTree>
    <p:extLst>
      <p:ext uri="{BB962C8B-B14F-4D97-AF65-F5344CB8AC3E}">
        <p14:creationId xmlns:p14="http://schemas.microsoft.com/office/powerpoint/2010/main" val="18977074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Request the File</a:t>
            </a:r>
            <a:endParaRPr lang="en-US" dirty="0"/>
          </a:p>
        </p:txBody>
      </p:sp>
      <p:sp>
        <p:nvSpPr>
          <p:cNvPr id="3" name="Content Placeholder 2"/>
          <p:cNvSpPr>
            <a:spLocks noGrp="1"/>
          </p:cNvSpPr>
          <p:nvPr>
            <p:ph idx="1"/>
          </p:nvPr>
        </p:nvSpPr>
        <p:spPr/>
        <p:txBody>
          <a:bodyPr/>
          <a:lstStyle/>
          <a:p>
            <a:r>
              <a:rPr lang="en-US" dirty="0" smtClean="0"/>
              <a:t>The next step is for the end user device to initiate the transfer of the desired</a:t>
            </a:r>
            <a:r>
              <a:rPr lang="en-US" baseline="0" dirty="0" smtClean="0"/>
              <a:t> file by issuing the GET command with the file name included</a:t>
            </a:r>
          </a:p>
          <a:p>
            <a:r>
              <a:rPr lang="en-US" baseline="0" dirty="0" smtClean="0"/>
              <a:t>We see this in frame 31</a:t>
            </a:r>
          </a:p>
        </p:txBody>
      </p:sp>
      <p:sp>
        <p:nvSpPr>
          <p:cNvPr id="4" name="Footer Placeholder 3"/>
          <p:cNvSpPr>
            <a:spLocks noGrp="1"/>
          </p:cNvSpPr>
          <p:nvPr>
            <p:ph type="ftr" sz="quarter" idx="11"/>
          </p:nvPr>
        </p:nvSpPr>
        <p:spPr/>
        <p:txBody>
          <a:bodyPr/>
          <a:lstStyle/>
          <a:p>
            <a:r>
              <a:rPr lang="en-US" smtClean="0"/>
              <a:t>Copyright 2013 Kenneth M. Chipps Ph.D. www.chipps.com</a:t>
            </a:r>
            <a:endParaRPr lang="en-US"/>
          </a:p>
        </p:txBody>
      </p:sp>
      <p:sp>
        <p:nvSpPr>
          <p:cNvPr id="5" name="Slide Number Placeholder 4"/>
          <p:cNvSpPr>
            <a:spLocks noGrp="1"/>
          </p:cNvSpPr>
          <p:nvPr>
            <p:ph type="sldNum" sz="quarter" idx="12"/>
          </p:nvPr>
        </p:nvSpPr>
        <p:spPr/>
        <p:txBody>
          <a:bodyPr/>
          <a:lstStyle/>
          <a:p>
            <a:fld id="{2C26FD61-4735-43C0-B848-6DCE288AC8C5}" type="slidenum">
              <a:rPr lang="en-US" smtClean="0"/>
              <a:t>16</a:t>
            </a:fld>
            <a:endParaRPr lang="en-US"/>
          </a:p>
        </p:txBody>
      </p:sp>
    </p:spTree>
    <p:extLst>
      <p:ext uri="{BB962C8B-B14F-4D97-AF65-F5344CB8AC3E}">
        <p14:creationId xmlns:p14="http://schemas.microsoft.com/office/powerpoint/2010/main" val="14801795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Request the File</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Copyright 2013 Kenneth M. Chipps Ph.D. www.chipps.com</a:t>
            </a:r>
            <a:endParaRPr lang="en-US"/>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43443"/>
            <a:ext cx="8168640" cy="4071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2C26FD61-4735-43C0-B848-6DCE288AC8C5}" type="slidenum">
              <a:rPr lang="en-US" smtClean="0"/>
              <a:t>17</a:t>
            </a:fld>
            <a:endParaRPr lang="en-US"/>
          </a:p>
        </p:txBody>
      </p:sp>
    </p:spTree>
    <p:extLst>
      <p:ext uri="{BB962C8B-B14F-4D97-AF65-F5344CB8AC3E}">
        <p14:creationId xmlns:p14="http://schemas.microsoft.com/office/powerpoint/2010/main" val="9163471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Request the File</a:t>
            </a:r>
          </a:p>
        </p:txBody>
      </p:sp>
      <p:sp>
        <p:nvSpPr>
          <p:cNvPr id="3" name="Content Placeholder 2"/>
          <p:cNvSpPr>
            <a:spLocks noGrp="1"/>
          </p:cNvSpPr>
          <p:nvPr>
            <p:ph idx="1"/>
          </p:nvPr>
        </p:nvSpPr>
        <p:spPr/>
        <p:txBody>
          <a:bodyPr/>
          <a:lstStyle/>
          <a:p>
            <a:r>
              <a:rPr lang="en-US" dirty="0" smtClean="0"/>
              <a:t>At that point the file transfer</a:t>
            </a:r>
            <a:r>
              <a:rPr lang="en-US" baseline="0" dirty="0" smtClean="0"/>
              <a:t> process begins with frame 71</a:t>
            </a:r>
          </a:p>
          <a:p>
            <a:r>
              <a:rPr lang="en-US" baseline="0" dirty="0" smtClean="0"/>
              <a:t>As we can see in frame 71 the file name to be downloaded is 060913.mp3</a:t>
            </a:r>
          </a:p>
          <a:p>
            <a:r>
              <a:rPr lang="en-US" baseline="0" dirty="0" smtClean="0"/>
              <a:t>The stated size is 40920414</a:t>
            </a:r>
          </a:p>
          <a:p>
            <a:r>
              <a:rPr lang="en-US" baseline="0" dirty="0" smtClean="0"/>
              <a:t>It is by Russ Weaver</a:t>
            </a:r>
          </a:p>
        </p:txBody>
      </p:sp>
      <p:sp>
        <p:nvSpPr>
          <p:cNvPr id="4" name="Footer Placeholder 3"/>
          <p:cNvSpPr>
            <a:spLocks noGrp="1"/>
          </p:cNvSpPr>
          <p:nvPr>
            <p:ph type="ftr" sz="quarter" idx="11"/>
          </p:nvPr>
        </p:nvSpPr>
        <p:spPr/>
        <p:txBody>
          <a:bodyPr/>
          <a:lstStyle/>
          <a:p>
            <a:r>
              <a:rPr lang="en-US" smtClean="0"/>
              <a:t>Copyright 2013 Kenneth M. Chipps Ph.D. www.chipps.com</a:t>
            </a:r>
            <a:endParaRPr lang="en-US"/>
          </a:p>
        </p:txBody>
      </p:sp>
      <p:sp>
        <p:nvSpPr>
          <p:cNvPr id="5" name="Slide Number Placeholder 4"/>
          <p:cNvSpPr>
            <a:spLocks noGrp="1"/>
          </p:cNvSpPr>
          <p:nvPr>
            <p:ph type="sldNum" sz="quarter" idx="12"/>
          </p:nvPr>
        </p:nvSpPr>
        <p:spPr/>
        <p:txBody>
          <a:bodyPr/>
          <a:lstStyle/>
          <a:p>
            <a:fld id="{2C26FD61-4735-43C0-B848-6DCE288AC8C5}" type="slidenum">
              <a:rPr lang="en-US" smtClean="0"/>
              <a:t>18</a:t>
            </a:fld>
            <a:endParaRPr lang="en-US"/>
          </a:p>
        </p:txBody>
      </p:sp>
    </p:spTree>
    <p:extLst>
      <p:ext uri="{BB962C8B-B14F-4D97-AF65-F5344CB8AC3E}">
        <p14:creationId xmlns:p14="http://schemas.microsoft.com/office/powerpoint/2010/main" val="19739443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Request the File</a:t>
            </a:r>
          </a:p>
        </p:txBody>
      </p:sp>
      <p:sp>
        <p:nvSpPr>
          <p:cNvPr id="3" name="Content Placeholder 2"/>
          <p:cNvSpPr>
            <a:spLocks noGrp="1"/>
          </p:cNvSpPr>
          <p:nvPr>
            <p:ph idx="1"/>
          </p:nvPr>
        </p:nvSpPr>
        <p:spPr/>
        <p:txBody>
          <a:bodyPr/>
          <a:lstStyle/>
          <a:p>
            <a:r>
              <a:rPr lang="en-US" baseline="0" dirty="0" smtClean="0"/>
              <a:t>It is a sermon podcast using iTunes version11</a:t>
            </a:r>
          </a:p>
          <a:p>
            <a:r>
              <a:rPr lang="en-US" baseline="0" dirty="0" smtClean="0"/>
              <a:t>It will be a binary transfer</a:t>
            </a:r>
          </a:p>
        </p:txBody>
      </p:sp>
      <p:sp>
        <p:nvSpPr>
          <p:cNvPr id="4" name="Footer Placeholder 3"/>
          <p:cNvSpPr>
            <a:spLocks noGrp="1"/>
          </p:cNvSpPr>
          <p:nvPr>
            <p:ph type="ftr" sz="quarter" idx="11"/>
          </p:nvPr>
        </p:nvSpPr>
        <p:spPr/>
        <p:txBody>
          <a:bodyPr/>
          <a:lstStyle/>
          <a:p>
            <a:r>
              <a:rPr lang="en-US" smtClean="0"/>
              <a:t>Copyright 2013 Kenneth M. Chipps Ph.D. www.chipps.com</a:t>
            </a:r>
            <a:endParaRPr lang="en-US"/>
          </a:p>
        </p:txBody>
      </p:sp>
      <p:sp>
        <p:nvSpPr>
          <p:cNvPr id="5" name="Slide Number Placeholder 4"/>
          <p:cNvSpPr>
            <a:spLocks noGrp="1"/>
          </p:cNvSpPr>
          <p:nvPr>
            <p:ph type="sldNum" sz="quarter" idx="12"/>
          </p:nvPr>
        </p:nvSpPr>
        <p:spPr/>
        <p:txBody>
          <a:bodyPr/>
          <a:lstStyle/>
          <a:p>
            <a:fld id="{2C26FD61-4735-43C0-B848-6DCE288AC8C5}" type="slidenum">
              <a:rPr lang="en-US" smtClean="0"/>
              <a:t>19</a:t>
            </a:fld>
            <a:endParaRPr lang="en-US"/>
          </a:p>
        </p:txBody>
      </p:sp>
    </p:spTree>
    <p:extLst>
      <p:ext uri="{BB962C8B-B14F-4D97-AF65-F5344CB8AC3E}">
        <p14:creationId xmlns:p14="http://schemas.microsoft.com/office/powerpoint/2010/main" val="33253404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a:t>
            </a:r>
            <a:endParaRPr lang="en-US" dirty="0"/>
          </a:p>
        </p:txBody>
      </p:sp>
      <p:sp>
        <p:nvSpPr>
          <p:cNvPr id="3" name="Content Placeholder 2"/>
          <p:cNvSpPr>
            <a:spLocks noGrp="1"/>
          </p:cNvSpPr>
          <p:nvPr>
            <p:ph idx="1"/>
          </p:nvPr>
        </p:nvSpPr>
        <p:spPr/>
        <p:txBody>
          <a:bodyPr/>
          <a:lstStyle/>
          <a:p>
            <a:r>
              <a:rPr lang="en-US" dirty="0" smtClean="0"/>
              <a:t>Shepard’s Valley</a:t>
            </a:r>
            <a:r>
              <a:rPr lang="en-US" baseline="0" dirty="0" smtClean="0"/>
              <a:t> Cowboy Church makes audio recordings of the sermon for each Sunday available for streaming or downloading from their website within a few days of its delivery at the service</a:t>
            </a:r>
          </a:p>
          <a:p>
            <a:r>
              <a:rPr lang="en-US" baseline="0" dirty="0" smtClean="0"/>
              <a:t>Often whenever someone attempts to download the entire sermon which is typically 35 to 40 MBs and 30 minutes long, the actual file is truncated</a:t>
            </a:r>
          </a:p>
        </p:txBody>
      </p:sp>
      <p:sp>
        <p:nvSpPr>
          <p:cNvPr id="4" name="Footer Placeholder 3"/>
          <p:cNvSpPr>
            <a:spLocks noGrp="1"/>
          </p:cNvSpPr>
          <p:nvPr>
            <p:ph type="ftr" sz="quarter" idx="11"/>
          </p:nvPr>
        </p:nvSpPr>
        <p:spPr/>
        <p:txBody>
          <a:bodyPr/>
          <a:lstStyle/>
          <a:p>
            <a:r>
              <a:rPr lang="en-US" smtClean="0"/>
              <a:t>Copyright 2013 Kenneth M. Chipps Ph.D. www.chipps.com</a:t>
            </a:r>
            <a:endParaRPr lang="en-US"/>
          </a:p>
        </p:txBody>
      </p:sp>
      <p:sp>
        <p:nvSpPr>
          <p:cNvPr id="5" name="Slide Number Placeholder 4"/>
          <p:cNvSpPr>
            <a:spLocks noGrp="1"/>
          </p:cNvSpPr>
          <p:nvPr>
            <p:ph type="sldNum" sz="quarter" idx="12"/>
          </p:nvPr>
        </p:nvSpPr>
        <p:spPr/>
        <p:txBody>
          <a:bodyPr/>
          <a:lstStyle/>
          <a:p>
            <a:fld id="{2C26FD61-4735-43C0-B848-6DCE288AC8C5}" type="slidenum">
              <a:rPr lang="en-US" smtClean="0"/>
              <a:t>2</a:t>
            </a:fld>
            <a:endParaRPr lang="en-US"/>
          </a:p>
        </p:txBody>
      </p:sp>
    </p:spTree>
    <p:extLst>
      <p:ext uri="{BB962C8B-B14F-4D97-AF65-F5344CB8AC3E}">
        <p14:creationId xmlns:p14="http://schemas.microsoft.com/office/powerpoint/2010/main" val="1386195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Request the File</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Copyright 2013 Kenneth M. Chipps Ph.D. www.chipps.com</a:t>
            </a:r>
            <a:endParaRPr lang="en-US"/>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9219"/>
          <a:stretch/>
        </p:blipFill>
        <p:spPr bwMode="auto">
          <a:xfrm>
            <a:off x="914400" y="1600200"/>
            <a:ext cx="7315200" cy="4513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2C26FD61-4735-43C0-B848-6DCE288AC8C5}" type="slidenum">
              <a:rPr lang="en-US" smtClean="0"/>
              <a:t>20</a:t>
            </a:fld>
            <a:endParaRPr lang="en-US"/>
          </a:p>
        </p:txBody>
      </p:sp>
    </p:spTree>
    <p:extLst>
      <p:ext uri="{BB962C8B-B14F-4D97-AF65-F5344CB8AC3E}">
        <p14:creationId xmlns:p14="http://schemas.microsoft.com/office/powerpoint/2010/main" val="15570420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Transfer</a:t>
            </a:r>
            <a:endParaRPr lang="en-US" dirty="0"/>
          </a:p>
        </p:txBody>
      </p:sp>
      <p:sp>
        <p:nvSpPr>
          <p:cNvPr id="3" name="Content Placeholder 2"/>
          <p:cNvSpPr>
            <a:spLocks noGrp="1"/>
          </p:cNvSpPr>
          <p:nvPr>
            <p:ph idx="1"/>
          </p:nvPr>
        </p:nvSpPr>
        <p:spPr/>
        <p:txBody>
          <a:bodyPr/>
          <a:lstStyle/>
          <a:p>
            <a:r>
              <a:rPr lang="en-US" dirty="0" smtClean="0"/>
              <a:t>The transfer</a:t>
            </a:r>
            <a:r>
              <a:rPr lang="en-US" baseline="0" dirty="0" smtClean="0"/>
              <a:t> itself goes on until frame 8941 when the web server sends the last of the data</a:t>
            </a:r>
          </a:p>
          <a:p>
            <a:r>
              <a:rPr lang="en-US" baseline="0" dirty="0" smtClean="0"/>
              <a:t>However notice in the TCP details of this frame that the size of the segment data is 1452 bytes as are all of the frames above this one</a:t>
            </a:r>
          </a:p>
        </p:txBody>
      </p:sp>
      <p:sp>
        <p:nvSpPr>
          <p:cNvPr id="4" name="Footer Placeholder 3"/>
          <p:cNvSpPr>
            <a:spLocks noGrp="1"/>
          </p:cNvSpPr>
          <p:nvPr>
            <p:ph type="ftr" sz="quarter" idx="11"/>
          </p:nvPr>
        </p:nvSpPr>
        <p:spPr/>
        <p:txBody>
          <a:bodyPr/>
          <a:lstStyle/>
          <a:p>
            <a:r>
              <a:rPr lang="en-US" smtClean="0"/>
              <a:t>Copyright 2013 Kenneth M. Chipps Ph.D. www.chipps.com</a:t>
            </a:r>
            <a:endParaRPr lang="en-US"/>
          </a:p>
        </p:txBody>
      </p:sp>
      <p:sp>
        <p:nvSpPr>
          <p:cNvPr id="5" name="Slide Number Placeholder 4"/>
          <p:cNvSpPr>
            <a:spLocks noGrp="1"/>
          </p:cNvSpPr>
          <p:nvPr>
            <p:ph type="sldNum" sz="quarter" idx="12"/>
          </p:nvPr>
        </p:nvSpPr>
        <p:spPr/>
        <p:txBody>
          <a:bodyPr/>
          <a:lstStyle/>
          <a:p>
            <a:fld id="{2C26FD61-4735-43C0-B848-6DCE288AC8C5}" type="slidenum">
              <a:rPr lang="en-US" smtClean="0"/>
              <a:t>21</a:t>
            </a:fld>
            <a:endParaRPr lang="en-US"/>
          </a:p>
        </p:txBody>
      </p:sp>
    </p:spTree>
    <p:extLst>
      <p:ext uri="{BB962C8B-B14F-4D97-AF65-F5344CB8AC3E}">
        <p14:creationId xmlns:p14="http://schemas.microsoft.com/office/powerpoint/2010/main" val="2163812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Transfer</a:t>
            </a:r>
            <a:endParaRPr lang="en-US" dirty="0"/>
          </a:p>
        </p:txBody>
      </p:sp>
      <p:sp>
        <p:nvSpPr>
          <p:cNvPr id="3" name="Content Placeholder 2"/>
          <p:cNvSpPr>
            <a:spLocks noGrp="1"/>
          </p:cNvSpPr>
          <p:nvPr>
            <p:ph idx="1"/>
          </p:nvPr>
        </p:nvSpPr>
        <p:spPr/>
        <p:txBody>
          <a:bodyPr/>
          <a:lstStyle/>
          <a:p>
            <a:r>
              <a:rPr lang="en-US" baseline="0" dirty="0" smtClean="0"/>
              <a:t>It could be that the file can be divided exactly by 1452, but it is more likely that the last of the data frames would be of some size less than this</a:t>
            </a:r>
          </a:p>
          <a:p>
            <a:r>
              <a:rPr lang="en-US" baseline="0" dirty="0" smtClean="0"/>
              <a:t>This calls for additional analysis</a:t>
            </a:r>
          </a:p>
        </p:txBody>
      </p:sp>
      <p:sp>
        <p:nvSpPr>
          <p:cNvPr id="4" name="Footer Placeholder 3"/>
          <p:cNvSpPr>
            <a:spLocks noGrp="1"/>
          </p:cNvSpPr>
          <p:nvPr>
            <p:ph type="ftr" sz="quarter" idx="11"/>
          </p:nvPr>
        </p:nvSpPr>
        <p:spPr/>
        <p:txBody>
          <a:bodyPr/>
          <a:lstStyle/>
          <a:p>
            <a:r>
              <a:rPr lang="en-US" smtClean="0"/>
              <a:t>Copyright 2013 Kenneth M. Chipps Ph.D. www.chipps.com</a:t>
            </a:r>
            <a:endParaRPr lang="en-US"/>
          </a:p>
        </p:txBody>
      </p:sp>
      <p:sp>
        <p:nvSpPr>
          <p:cNvPr id="5" name="Slide Number Placeholder 4"/>
          <p:cNvSpPr>
            <a:spLocks noGrp="1"/>
          </p:cNvSpPr>
          <p:nvPr>
            <p:ph type="sldNum" sz="quarter" idx="12"/>
          </p:nvPr>
        </p:nvSpPr>
        <p:spPr/>
        <p:txBody>
          <a:bodyPr/>
          <a:lstStyle/>
          <a:p>
            <a:fld id="{2C26FD61-4735-43C0-B848-6DCE288AC8C5}" type="slidenum">
              <a:rPr lang="en-US" smtClean="0"/>
              <a:t>22</a:t>
            </a:fld>
            <a:endParaRPr lang="en-US"/>
          </a:p>
        </p:txBody>
      </p:sp>
    </p:spTree>
    <p:extLst>
      <p:ext uri="{BB962C8B-B14F-4D97-AF65-F5344CB8AC3E}">
        <p14:creationId xmlns:p14="http://schemas.microsoft.com/office/powerpoint/2010/main" val="10185641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Transfer</a:t>
            </a:r>
            <a:endParaRPr lang="en-US" dirty="0"/>
          </a:p>
        </p:txBody>
      </p:sp>
      <p:sp>
        <p:nvSpPr>
          <p:cNvPr id="3" name="Content Placeholder 2"/>
          <p:cNvSpPr>
            <a:spLocks noGrp="1"/>
          </p:cNvSpPr>
          <p:nvPr>
            <p:ph idx="1"/>
          </p:nvPr>
        </p:nvSpPr>
        <p:spPr/>
        <p:txBody>
          <a:bodyPr/>
          <a:lstStyle/>
          <a:p>
            <a:r>
              <a:rPr lang="en-US" dirty="0" smtClean="0"/>
              <a:t>Let’s look at the transfer</a:t>
            </a:r>
            <a:r>
              <a:rPr lang="en-US" baseline="0" dirty="0" smtClean="0"/>
              <a:t> from the other side where the source is not the web server, but the end user device</a:t>
            </a:r>
          </a:p>
          <a:p>
            <a:r>
              <a:rPr lang="en-US" baseline="0" dirty="0" smtClean="0"/>
              <a:t>This process proceeds along in a normal fashion</a:t>
            </a:r>
          </a:p>
          <a:p>
            <a:r>
              <a:rPr lang="en-US" baseline="0" dirty="0" smtClean="0"/>
              <a:t>The last of the data appears in frame 8942</a:t>
            </a:r>
          </a:p>
        </p:txBody>
      </p:sp>
      <p:sp>
        <p:nvSpPr>
          <p:cNvPr id="4" name="Footer Placeholder 3"/>
          <p:cNvSpPr>
            <a:spLocks noGrp="1"/>
          </p:cNvSpPr>
          <p:nvPr>
            <p:ph type="ftr" sz="quarter" idx="11"/>
          </p:nvPr>
        </p:nvSpPr>
        <p:spPr/>
        <p:txBody>
          <a:bodyPr/>
          <a:lstStyle/>
          <a:p>
            <a:r>
              <a:rPr lang="en-US" smtClean="0"/>
              <a:t>Copyright 2013 Kenneth M. Chipps Ph.D. www.chipps.com</a:t>
            </a:r>
            <a:endParaRPr lang="en-US"/>
          </a:p>
        </p:txBody>
      </p:sp>
      <p:sp>
        <p:nvSpPr>
          <p:cNvPr id="5" name="Slide Number Placeholder 4"/>
          <p:cNvSpPr>
            <a:spLocks noGrp="1"/>
          </p:cNvSpPr>
          <p:nvPr>
            <p:ph type="sldNum" sz="quarter" idx="12"/>
          </p:nvPr>
        </p:nvSpPr>
        <p:spPr/>
        <p:txBody>
          <a:bodyPr/>
          <a:lstStyle/>
          <a:p>
            <a:fld id="{2C26FD61-4735-43C0-B848-6DCE288AC8C5}" type="slidenum">
              <a:rPr lang="en-US" smtClean="0"/>
              <a:t>23</a:t>
            </a:fld>
            <a:endParaRPr lang="en-US"/>
          </a:p>
        </p:txBody>
      </p:sp>
    </p:spTree>
    <p:extLst>
      <p:ext uri="{BB962C8B-B14F-4D97-AF65-F5344CB8AC3E}">
        <p14:creationId xmlns:p14="http://schemas.microsoft.com/office/powerpoint/2010/main" val="28459848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Close the Connection</a:t>
            </a:r>
            <a:endParaRPr lang="en-US" dirty="0"/>
          </a:p>
        </p:txBody>
      </p:sp>
      <p:sp>
        <p:nvSpPr>
          <p:cNvPr id="3" name="Content Placeholder 2"/>
          <p:cNvSpPr>
            <a:spLocks noGrp="1"/>
          </p:cNvSpPr>
          <p:nvPr>
            <p:ph idx="1"/>
          </p:nvPr>
        </p:nvSpPr>
        <p:spPr/>
        <p:txBody>
          <a:bodyPr/>
          <a:lstStyle/>
          <a:p>
            <a:r>
              <a:rPr lang="en-US" baseline="0" dirty="0" smtClean="0"/>
              <a:t>The FIN ACK to close the transfer is in frame 8943</a:t>
            </a:r>
          </a:p>
          <a:p>
            <a:r>
              <a:rPr lang="en-US" dirty="0" smtClean="0"/>
              <a:t>The question is why does the transfer stop here before the complete file is sent</a:t>
            </a:r>
          </a:p>
          <a:p>
            <a:r>
              <a:rPr lang="en-US" dirty="0" smtClean="0"/>
              <a:t>Because in frame 8941 the web server turns on the FIN PSH ACK</a:t>
            </a:r>
            <a:r>
              <a:rPr lang="en-US" baseline="0" dirty="0" smtClean="0"/>
              <a:t> flags to tell the end user device that it has all the data it requested</a:t>
            </a:r>
          </a:p>
        </p:txBody>
      </p:sp>
      <p:sp>
        <p:nvSpPr>
          <p:cNvPr id="4" name="Footer Placeholder 3"/>
          <p:cNvSpPr>
            <a:spLocks noGrp="1"/>
          </p:cNvSpPr>
          <p:nvPr>
            <p:ph type="ftr" sz="quarter" idx="11"/>
          </p:nvPr>
        </p:nvSpPr>
        <p:spPr/>
        <p:txBody>
          <a:bodyPr/>
          <a:lstStyle/>
          <a:p>
            <a:r>
              <a:rPr lang="en-US" smtClean="0"/>
              <a:t>Copyright 2013 Kenneth M. Chipps Ph.D. www.chipps.com</a:t>
            </a:r>
            <a:endParaRPr lang="en-US"/>
          </a:p>
        </p:txBody>
      </p:sp>
      <p:sp>
        <p:nvSpPr>
          <p:cNvPr id="5" name="Slide Number Placeholder 4"/>
          <p:cNvSpPr>
            <a:spLocks noGrp="1"/>
          </p:cNvSpPr>
          <p:nvPr>
            <p:ph type="sldNum" sz="quarter" idx="12"/>
          </p:nvPr>
        </p:nvSpPr>
        <p:spPr/>
        <p:txBody>
          <a:bodyPr/>
          <a:lstStyle/>
          <a:p>
            <a:fld id="{2C26FD61-4735-43C0-B848-6DCE288AC8C5}" type="slidenum">
              <a:rPr lang="en-US" smtClean="0"/>
              <a:t>24</a:t>
            </a:fld>
            <a:endParaRPr lang="en-US"/>
          </a:p>
        </p:txBody>
      </p:sp>
    </p:spTree>
    <p:extLst>
      <p:ext uri="{BB962C8B-B14F-4D97-AF65-F5344CB8AC3E}">
        <p14:creationId xmlns:p14="http://schemas.microsoft.com/office/powerpoint/2010/main" val="19159086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Close the Connection</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Copyright 2013 Kenneth M. Chipps Ph.D. www.chipps.com</a:t>
            </a:r>
            <a:endParaRPr lang="en-US"/>
          </a:p>
        </p:txBody>
      </p:sp>
      <p:sp>
        <p:nvSpPr>
          <p:cNvPr id="5" name="Slide Number Placeholder 4"/>
          <p:cNvSpPr>
            <a:spLocks noGrp="1"/>
          </p:cNvSpPr>
          <p:nvPr>
            <p:ph type="sldNum" sz="quarter" idx="12"/>
          </p:nvPr>
        </p:nvSpPr>
        <p:spPr/>
        <p:txBody>
          <a:bodyPr/>
          <a:lstStyle/>
          <a:p>
            <a:fld id="{2C26FD61-4735-43C0-B848-6DCE288AC8C5}" type="slidenum">
              <a:rPr lang="en-US" smtClean="0"/>
              <a:t>25</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399" y="1676401"/>
            <a:ext cx="8168640" cy="4071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39458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aseline="0" dirty="0" smtClean="0"/>
              <a:t>The </a:t>
            </a:r>
            <a:r>
              <a:rPr lang="en-US" baseline="0" dirty="0" smtClean="0"/>
              <a:t>Connection</a:t>
            </a:r>
            <a:endParaRPr lang="en-US" dirty="0"/>
          </a:p>
        </p:txBody>
      </p:sp>
      <p:sp>
        <p:nvSpPr>
          <p:cNvPr id="3" name="Content Placeholder 2"/>
          <p:cNvSpPr>
            <a:spLocks noGrp="1"/>
          </p:cNvSpPr>
          <p:nvPr>
            <p:ph idx="1"/>
          </p:nvPr>
        </p:nvSpPr>
        <p:spPr/>
        <p:txBody>
          <a:bodyPr/>
          <a:lstStyle/>
          <a:p>
            <a:r>
              <a:rPr lang="en-US" baseline="0" dirty="0" smtClean="0"/>
              <a:t>Not knowing any better the end user device sends an ACK back saying fine in frame 8942</a:t>
            </a:r>
          </a:p>
          <a:p>
            <a:r>
              <a:rPr lang="en-US" dirty="0" smtClean="0"/>
              <a:t>Then in frame 8943 the end user device asks</a:t>
            </a:r>
            <a:r>
              <a:rPr lang="en-US" baseline="0" dirty="0" smtClean="0"/>
              <a:t> to close the connection as it believes the transfer is complete</a:t>
            </a:r>
          </a:p>
          <a:p>
            <a:r>
              <a:rPr lang="en-US" baseline="0" dirty="0" smtClean="0"/>
              <a:t>Finally in frame 8944 the web server says fine let’s close the connection</a:t>
            </a:r>
            <a:endParaRPr lang="en-US" dirty="0"/>
          </a:p>
        </p:txBody>
      </p:sp>
      <p:sp>
        <p:nvSpPr>
          <p:cNvPr id="4" name="Footer Placeholder 3"/>
          <p:cNvSpPr>
            <a:spLocks noGrp="1"/>
          </p:cNvSpPr>
          <p:nvPr>
            <p:ph type="ftr" sz="quarter" idx="11"/>
          </p:nvPr>
        </p:nvSpPr>
        <p:spPr/>
        <p:txBody>
          <a:bodyPr/>
          <a:lstStyle/>
          <a:p>
            <a:r>
              <a:rPr lang="en-US" smtClean="0"/>
              <a:t>Copyright 2013 Kenneth M. Chipps Ph.D. www.chipps.com</a:t>
            </a:r>
            <a:endParaRPr lang="en-US"/>
          </a:p>
        </p:txBody>
      </p:sp>
      <p:sp>
        <p:nvSpPr>
          <p:cNvPr id="5" name="Slide Number Placeholder 4"/>
          <p:cNvSpPr>
            <a:spLocks noGrp="1"/>
          </p:cNvSpPr>
          <p:nvPr>
            <p:ph type="sldNum" sz="quarter" idx="12"/>
          </p:nvPr>
        </p:nvSpPr>
        <p:spPr/>
        <p:txBody>
          <a:bodyPr/>
          <a:lstStyle/>
          <a:p>
            <a:fld id="{2C26FD61-4735-43C0-B848-6DCE288AC8C5}" type="slidenum">
              <a:rPr lang="en-US" smtClean="0"/>
              <a:t>26</a:t>
            </a:fld>
            <a:endParaRPr lang="en-US"/>
          </a:p>
        </p:txBody>
      </p:sp>
    </p:spTree>
    <p:extLst>
      <p:ext uri="{BB962C8B-B14F-4D97-AF65-F5344CB8AC3E}">
        <p14:creationId xmlns:p14="http://schemas.microsoft.com/office/powerpoint/2010/main" val="14001774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Close</a:t>
            </a:r>
            <a:r>
              <a:rPr lang="en-US" baseline="0" dirty="0" smtClean="0"/>
              <a:t> the Connection</a:t>
            </a:r>
            <a:endParaRPr lang="en-US" dirty="0"/>
          </a:p>
        </p:txBody>
      </p:sp>
      <p:sp>
        <p:nvSpPr>
          <p:cNvPr id="3" name="Content Placeholder 2"/>
          <p:cNvSpPr>
            <a:spLocks noGrp="1"/>
          </p:cNvSpPr>
          <p:nvPr>
            <p:ph idx="1"/>
          </p:nvPr>
        </p:nvSpPr>
        <p:spPr/>
        <p:txBody>
          <a:bodyPr/>
          <a:lstStyle/>
          <a:p>
            <a:r>
              <a:rPr lang="en-US" dirty="0" smtClean="0"/>
              <a:t>In frame 8493 the end user device issues the FIN ACK to close the connection</a:t>
            </a:r>
          </a:p>
          <a:p>
            <a:r>
              <a:rPr lang="en-US" dirty="0" smtClean="0"/>
              <a:t>.0692 seconds later the web server closes the connection</a:t>
            </a:r>
            <a:r>
              <a:rPr lang="en-US" baseline="0" dirty="0" smtClean="0"/>
              <a:t> in frame 8494 when it issues the ACK for the FIN ACK</a:t>
            </a:r>
            <a:endParaRPr lang="en-US" dirty="0"/>
          </a:p>
        </p:txBody>
      </p:sp>
      <p:sp>
        <p:nvSpPr>
          <p:cNvPr id="4" name="Footer Placeholder 3"/>
          <p:cNvSpPr>
            <a:spLocks noGrp="1"/>
          </p:cNvSpPr>
          <p:nvPr>
            <p:ph type="ftr" sz="quarter" idx="11"/>
          </p:nvPr>
        </p:nvSpPr>
        <p:spPr/>
        <p:txBody>
          <a:bodyPr/>
          <a:lstStyle/>
          <a:p>
            <a:r>
              <a:rPr lang="en-US" smtClean="0"/>
              <a:t>Copyright 2013 Kenneth M. Chipps Ph.D. www.chipps.com</a:t>
            </a:r>
            <a:endParaRPr lang="en-US"/>
          </a:p>
        </p:txBody>
      </p:sp>
      <p:sp>
        <p:nvSpPr>
          <p:cNvPr id="5" name="Slide Number Placeholder 4"/>
          <p:cNvSpPr>
            <a:spLocks noGrp="1"/>
          </p:cNvSpPr>
          <p:nvPr>
            <p:ph type="sldNum" sz="quarter" idx="12"/>
          </p:nvPr>
        </p:nvSpPr>
        <p:spPr/>
        <p:txBody>
          <a:bodyPr/>
          <a:lstStyle/>
          <a:p>
            <a:fld id="{2C26FD61-4735-43C0-B848-6DCE288AC8C5}" type="slidenum">
              <a:rPr lang="en-US" smtClean="0"/>
              <a:t>27</a:t>
            </a:fld>
            <a:endParaRPr lang="en-US"/>
          </a:p>
        </p:txBody>
      </p:sp>
    </p:spTree>
    <p:extLst>
      <p:ext uri="{BB962C8B-B14F-4D97-AF65-F5344CB8AC3E}">
        <p14:creationId xmlns:p14="http://schemas.microsoft.com/office/powerpoint/2010/main" val="38492903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a:t>
            </a:r>
            <a:r>
              <a:rPr lang="en-US" baseline="0" dirty="0" smtClean="0"/>
              <a:t> The Problem</a:t>
            </a:r>
            <a:endParaRPr lang="en-US" dirty="0"/>
          </a:p>
        </p:txBody>
      </p:sp>
      <p:sp>
        <p:nvSpPr>
          <p:cNvPr id="3" name="Content Placeholder 2"/>
          <p:cNvSpPr>
            <a:spLocks noGrp="1"/>
          </p:cNvSpPr>
          <p:nvPr>
            <p:ph idx="1"/>
          </p:nvPr>
        </p:nvSpPr>
        <p:spPr/>
        <p:txBody>
          <a:bodyPr/>
          <a:lstStyle/>
          <a:p>
            <a:r>
              <a:rPr lang="en-US" dirty="0" smtClean="0"/>
              <a:t>So what is the problem</a:t>
            </a:r>
          </a:p>
          <a:p>
            <a:r>
              <a:rPr lang="en-US" dirty="0" smtClean="0"/>
              <a:t>Why is</a:t>
            </a:r>
            <a:r>
              <a:rPr lang="en-US" baseline="0" dirty="0" smtClean="0"/>
              <a:t> the file size alleged to be 40 MB but only 8 MB are downloaded</a:t>
            </a:r>
          </a:p>
          <a:p>
            <a:r>
              <a:rPr lang="en-US" baseline="0" dirty="0" smtClean="0"/>
              <a:t>Good question</a:t>
            </a:r>
          </a:p>
          <a:p>
            <a:r>
              <a:rPr lang="en-US" dirty="0" smtClean="0"/>
              <a:t>There is nothing wrong</a:t>
            </a:r>
            <a:r>
              <a:rPr lang="en-US" baseline="0" dirty="0" smtClean="0"/>
              <a:t> with the transfer itself</a:t>
            </a:r>
          </a:p>
          <a:p>
            <a:r>
              <a:rPr lang="en-US" baseline="0" dirty="0" smtClean="0"/>
              <a:t>No errors appear before during or after the transfer</a:t>
            </a:r>
          </a:p>
        </p:txBody>
      </p:sp>
      <p:sp>
        <p:nvSpPr>
          <p:cNvPr id="4" name="Footer Placeholder 3"/>
          <p:cNvSpPr>
            <a:spLocks noGrp="1"/>
          </p:cNvSpPr>
          <p:nvPr>
            <p:ph type="ftr" sz="quarter" idx="11"/>
          </p:nvPr>
        </p:nvSpPr>
        <p:spPr/>
        <p:txBody>
          <a:bodyPr/>
          <a:lstStyle/>
          <a:p>
            <a:r>
              <a:rPr lang="en-US" smtClean="0"/>
              <a:t>Copyright 2013 Kenneth M. Chipps Ph.D. www.chipps.com</a:t>
            </a:r>
            <a:endParaRPr lang="en-US"/>
          </a:p>
        </p:txBody>
      </p:sp>
      <p:sp>
        <p:nvSpPr>
          <p:cNvPr id="5" name="Slide Number Placeholder 4"/>
          <p:cNvSpPr>
            <a:spLocks noGrp="1"/>
          </p:cNvSpPr>
          <p:nvPr>
            <p:ph type="sldNum" sz="quarter" idx="12"/>
          </p:nvPr>
        </p:nvSpPr>
        <p:spPr/>
        <p:txBody>
          <a:bodyPr/>
          <a:lstStyle/>
          <a:p>
            <a:fld id="{2C26FD61-4735-43C0-B848-6DCE288AC8C5}" type="slidenum">
              <a:rPr lang="en-US" smtClean="0"/>
              <a:t>28</a:t>
            </a:fld>
            <a:endParaRPr lang="en-US"/>
          </a:p>
        </p:txBody>
      </p:sp>
    </p:spTree>
    <p:extLst>
      <p:ext uri="{BB962C8B-B14F-4D97-AF65-F5344CB8AC3E}">
        <p14:creationId xmlns:p14="http://schemas.microsoft.com/office/powerpoint/2010/main" val="35709331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Problem</a:t>
            </a:r>
            <a:endParaRPr lang="en-US" dirty="0"/>
          </a:p>
        </p:txBody>
      </p:sp>
      <p:sp>
        <p:nvSpPr>
          <p:cNvPr id="3" name="Content Placeholder 2"/>
          <p:cNvSpPr>
            <a:spLocks noGrp="1"/>
          </p:cNvSpPr>
          <p:nvPr>
            <p:ph idx="1"/>
          </p:nvPr>
        </p:nvSpPr>
        <p:spPr/>
        <p:txBody>
          <a:bodyPr/>
          <a:lstStyle/>
          <a:p>
            <a:r>
              <a:rPr lang="en-US" dirty="0" smtClean="0"/>
              <a:t>I believe it is time to talk to the folks</a:t>
            </a:r>
            <a:r>
              <a:rPr lang="en-US" baseline="0" dirty="0" smtClean="0"/>
              <a:t> that control the server that houses the file at 69.72.163.23</a:t>
            </a:r>
          </a:p>
          <a:p>
            <a:r>
              <a:rPr lang="en-US" baseline="0" dirty="0" smtClean="0"/>
              <a:t>Who might that be</a:t>
            </a:r>
          </a:p>
          <a:p>
            <a:r>
              <a:rPr lang="en-US" baseline="0" dirty="0" smtClean="0"/>
              <a:t>It looks like these folks are the source of the problem</a:t>
            </a:r>
          </a:p>
        </p:txBody>
      </p:sp>
      <p:sp>
        <p:nvSpPr>
          <p:cNvPr id="4" name="Footer Placeholder 3"/>
          <p:cNvSpPr>
            <a:spLocks noGrp="1"/>
          </p:cNvSpPr>
          <p:nvPr>
            <p:ph type="ftr" sz="quarter" idx="11"/>
          </p:nvPr>
        </p:nvSpPr>
        <p:spPr/>
        <p:txBody>
          <a:bodyPr/>
          <a:lstStyle/>
          <a:p>
            <a:r>
              <a:rPr lang="en-US" smtClean="0"/>
              <a:t>Copyright 2013 Kenneth M. Chipps Ph.D. www.chipps.com</a:t>
            </a:r>
            <a:endParaRPr lang="en-US"/>
          </a:p>
        </p:txBody>
      </p:sp>
      <p:sp>
        <p:nvSpPr>
          <p:cNvPr id="5" name="Slide Number Placeholder 4"/>
          <p:cNvSpPr>
            <a:spLocks noGrp="1"/>
          </p:cNvSpPr>
          <p:nvPr>
            <p:ph type="sldNum" sz="quarter" idx="12"/>
          </p:nvPr>
        </p:nvSpPr>
        <p:spPr/>
        <p:txBody>
          <a:bodyPr/>
          <a:lstStyle/>
          <a:p>
            <a:fld id="{2C26FD61-4735-43C0-B848-6DCE288AC8C5}" type="slidenum">
              <a:rPr lang="en-US" smtClean="0"/>
              <a:t>29</a:t>
            </a:fld>
            <a:endParaRPr lang="en-US"/>
          </a:p>
        </p:txBody>
      </p:sp>
    </p:spTree>
    <p:extLst>
      <p:ext uri="{BB962C8B-B14F-4D97-AF65-F5344CB8AC3E}">
        <p14:creationId xmlns:p14="http://schemas.microsoft.com/office/powerpoint/2010/main" val="21272441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Analysis</a:t>
            </a:r>
            <a:endParaRPr lang="en-US" dirty="0"/>
          </a:p>
        </p:txBody>
      </p:sp>
      <p:sp>
        <p:nvSpPr>
          <p:cNvPr id="3" name="Content Placeholder 2"/>
          <p:cNvSpPr>
            <a:spLocks noGrp="1"/>
          </p:cNvSpPr>
          <p:nvPr>
            <p:ph idx="1"/>
          </p:nvPr>
        </p:nvSpPr>
        <p:spPr/>
        <p:txBody>
          <a:bodyPr/>
          <a:lstStyle/>
          <a:p>
            <a:r>
              <a:rPr lang="en-US" baseline="0" dirty="0" smtClean="0"/>
              <a:t>We will use this to illustrate how one analyzes problems in the communication between two devices</a:t>
            </a:r>
          </a:p>
        </p:txBody>
      </p:sp>
      <p:sp>
        <p:nvSpPr>
          <p:cNvPr id="4" name="Footer Placeholder 3"/>
          <p:cNvSpPr>
            <a:spLocks noGrp="1"/>
          </p:cNvSpPr>
          <p:nvPr>
            <p:ph type="ftr" sz="quarter" idx="11"/>
          </p:nvPr>
        </p:nvSpPr>
        <p:spPr/>
        <p:txBody>
          <a:bodyPr/>
          <a:lstStyle/>
          <a:p>
            <a:r>
              <a:rPr lang="en-US" smtClean="0"/>
              <a:t>Copyright 2013 Kenneth M. Chipps Ph.D. www.chipps.com</a:t>
            </a:r>
            <a:endParaRPr lang="en-US"/>
          </a:p>
        </p:txBody>
      </p:sp>
      <p:sp>
        <p:nvSpPr>
          <p:cNvPr id="5" name="Slide Number Placeholder 4"/>
          <p:cNvSpPr>
            <a:spLocks noGrp="1"/>
          </p:cNvSpPr>
          <p:nvPr>
            <p:ph type="sldNum" sz="quarter" idx="12"/>
          </p:nvPr>
        </p:nvSpPr>
        <p:spPr/>
        <p:txBody>
          <a:bodyPr/>
          <a:lstStyle/>
          <a:p>
            <a:fld id="{2C26FD61-4735-43C0-B848-6DCE288AC8C5}" type="slidenum">
              <a:rPr lang="en-US" smtClean="0"/>
              <a:t>3</a:t>
            </a:fld>
            <a:endParaRPr lang="en-US"/>
          </a:p>
        </p:txBody>
      </p:sp>
    </p:spTree>
    <p:extLst>
      <p:ext uri="{BB962C8B-B14F-4D97-AF65-F5344CB8AC3E}">
        <p14:creationId xmlns:p14="http://schemas.microsoft.com/office/powerpoint/2010/main" val="13492019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Problem</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Copyright 2013 Kenneth M. Chipps Ph.D. www.chipps.com</a:t>
            </a:r>
            <a:endParaRPr lang="en-US"/>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531" t="13950" r="20625"/>
          <a:stretch/>
        </p:blipFill>
        <p:spPr bwMode="auto">
          <a:xfrm>
            <a:off x="1348523" y="1600200"/>
            <a:ext cx="6347677" cy="4549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2C26FD61-4735-43C0-B848-6DCE288AC8C5}" type="slidenum">
              <a:rPr lang="en-US" smtClean="0"/>
              <a:t>30</a:t>
            </a:fld>
            <a:endParaRPr lang="en-US"/>
          </a:p>
        </p:txBody>
      </p:sp>
    </p:spTree>
    <p:extLst>
      <p:ext uri="{BB962C8B-B14F-4D97-AF65-F5344CB8AC3E}">
        <p14:creationId xmlns:p14="http://schemas.microsoft.com/office/powerpoint/2010/main" val="42591559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Stated File Size</a:t>
            </a:r>
            <a:endParaRPr lang="en-US" dirty="0"/>
          </a:p>
        </p:txBody>
      </p:sp>
      <p:sp>
        <p:nvSpPr>
          <p:cNvPr id="3" name="Content Placeholder 2"/>
          <p:cNvSpPr>
            <a:spLocks noGrp="1"/>
          </p:cNvSpPr>
          <p:nvPr>
            <p:ph idx="1"/>
          </p:nvPr>
        </p:nvSpPr>
        <p:spPr/>
        <p:txBody>
          <a:bodyPr/>
          <a:lstStyle/>
          <a:p>
            <a:r>
              <a:rPr lang="en-US" dirty="0" smtClean="0"/>
              <a:t>Let’s first look</a:t>
            </a:r>
            <a:r>
              <a:rPr lang="en-US" baseline="0" dirty="0" smtClean="0"/>
              <a:t> at the file size the web server thinks it is downloading for us</a:t>
            </a:r>
          </a:p>
          <a:p>
            <a:r>
              <a:rPr lang="en-US" baseline="0" dirty="0" smtClean="0"/>
              <a:t>Here is the page view and then a close-up so we can see the stated file size</a:t>
            </a:r>
            <a:endParaRPr lang="en-US" dirty="0"/>
          </a:p>
        </p:txBody>
      </p:sp>
      <p:sp>
        <p:nvSpPr>
          <p:cNvPr id="4" name="Footer Placeholder 3"/>
          <p:cNvSpPr>
            <a:spLocks noGrp="1"/>
          </p:cNvSpPr>
          <p:nvPr>
            <p:ph type="ftr" sz="quarter" idx="11"/>
          </p:nvPr>
        </p:nvSpPr>
        <p:spPr/>
        <p:txBody>
          <a:bodyPr/>
          <a:lstStyle/>
          <a:p>
            <a:r>
              <a:rPr lang="en-US" smtClean="0"/>
              <a:t>Copyright 2013 Kenneth M. Chipps Ph.D. www.chipps.com</a:t>
            </a:r>
            <a:endParaRPr lang="en-US"/>
          </a:p>
        </p:txBody>
      </p:sp>
      <p:sp>
        <p:nvSpPr>
          <p:cNvPr id="5" name="Slide Number Placeholder 4"/>
          <p:cNvSpPr>
            <a:spLocks noGrp="1"/>
          </p:cNvSpPr>
          <p:nvPr>
            <p:ph type="sldNum" sz="quarter" idx="12"/>
          </p:nvPr>
        </p:nvSpPr>
        <p:spPr/>
        <p:txBody>
          <a:bodyPr/>
          <a:lstStyle/>
          <a:p>
            <a:fld id="{2C26FD61-4735-43C0-B848-6DCE288AC8C5}" type="slidenum">
              <a:rPr lang="en-US" smtClean="0"/>
              <a:t>4</a:t>
            </a:fld>
            <a:endParaRPr lang="en-US"/>
          </a:p>
        </p:txBody>
      </p:sp>
    </p:spTree>
    <p:extLst>
      <p:ext uri="{BB962C8B-B14F-4D97-AF65-F5344CB8AC3E}">
        <p14:creationId xmlns:p14="http://schemas.microsoft.com/office/powerpoint/2010/main" val="19064732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aseline="0" dirty="0" smtClean="0"/>
              <a:t>Stated File Size</a:t>
            </a:r>
            <a:endParaRPr lang="en-US"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50324"/>
            <a:ext cx="8168640" cy="4071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r>
              <a:rPr lang="en-US" smtClean="0"/>
              <a:t>Copyright 2013 Kenneth M. Chipps Ph.D. www.chipps.com</a:t>
            </a:r>
            <a:endParaRPr lang="en-US"/>
          </a:p>
        </p:txBody>
      </p:sp>
      <p:sp>
        <p:nvSpPr>
          <p:cNvPr id="5" name="Slide Number Placeholder 4"/>
          <p:cNvSpPr>
            <a:spLocks noGrp="1"/>
          </p:cNvSpPr>
          <p:nvPr>
            <p:ph type="sldNum" sz="quarter" idx="12"/>
          </p:nvPr>
        </p:nvSpPr>
        <p:spPr/>
        <p:txBody>
          <a:bodyPr/>
          <a:lstStyle/>
          <a:p>
            <a:fld id="{2C26FD61-4735-43C0-B848-6DCE288AC8C5}" type="slidenum">
              <a:rPr lang="en-US" smtClean="0"/>
              <a:t>5</a:t>
            </a:fld>
            <a:endParaRPr lang="en-US"/>
          </a:p>
        </p:txBody>
      </p:sp>
    </p:spTree>
    <p:extLst>
      <p:ext uri="{BB962C8B-B14F-4D97-AF65-F5344CB8AC3E}">
        <p14:creationId xmlns:p14="http://schemas.microsoft.com/office/powerpoint/2010/main" val="33219880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Stated File Size</a:t>
            </a:r>
            <a:endParaRPr lang="en-US" dirty="0"/>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1309" r="72500"/>
          <a:stretch/>
        </p:blipFill>
        <p:spPr bwMode="auto">
          <a:xfrm>
            <a:off x="457200" y="1600200"/>
            <a:ext cx="8205778"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219200" y="1895701"/>
            <a:ext cx="3048000" cy="646331"/>
          </a:xfrm>
          <a:prstGeom prst="rect">
            <a:avLst/>
          </a:prstGeom>
          <a:solidFill>
            <a:schemeClr val="bg1"/>
          </a:solidFill>
        </p:spPr>
        <p:txBody>
          <a:bodyPr wrap="square" rtlCol="0">
            <a:spAutoFit/>
          </a:bodyPr>
          <a:lstStyle/>
          <a:p>
            <a:r>
              <a:rPr lang="en-US" dirty="0" smtClean="0">
                <a:solidFill>
                  <a:srgbClr val="FF0000"/>
                </a:solidFill>
              </a:rPr>
              <a:t>Notice that the web server</a:t>
            </a:r>
          </a:p>
          <a:p>
            <a:r>
              <a:rPr lang="en-US" dirty="0" smtClean="0">
                <a:solidFill>
                  <a:srgbClr val="FF0000"/>
                </a:solidFill>
              </a:rPr>
              <a:t>says the file is 39 MB</a:t>
            </a:r>
            <a:endParaRPr lang="en-US" dirty="0">
              <a:solidFill>
                <a:srgbClr val="FF0000"/>
              </a:solidFill>
            </a:endParaRPr>
          </a:p>
        </p:txBody>
      </p:sp>
      <p:cxnSp>
        <p:nvCxnSpPr>
          <p:cNvPr id="7" name="Straight Arrow Connector 6"/>
          <p:cNvCxnSpPr/>
          <p:nvPr/>
        </p:nvCxnSpPr>
        <p:spPr>
          <a:xfrm flipH="1">
            <a:off x="2362200" y="2743200"/>
            <a:ext cx="228600" cy="1981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1749552" y="4953000"/>
            <a:ext cx="1222248" cy="12222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9"/>
          <p:cNvSpPr>
            <a:spLocks noGrp="1"/>
          </p:cNvSpPr>
          <p:nvPr>
            <p:ph type="ftr" sz="quarter" idx="11"/>
          </p:nvPr>
        </p:nvSpPr>
        <p:spPr/>
        <p:txBody>
          <a:bodyPr/>
          <a:lstStyle/>
          <a:p>
            <a:r>
              <a:rPr lang="en-US" smtClean="0"/>
              <a:t>Copyright 2013 Kenneth M. Chipps Ph.D. www.chipps.com</a:t>
            </a:r>
            <a:endParaRPr lang="en-US"/>
          </a:p>
        </p:txBody>
      </p:sp>
      <p:sp>
        <p:nvSpPr>
          <p:cNvPr id="11" name="Slide Number Placeholder 10"/>
          <p:cNvSpPr>
            <a:spLocks noGrp="1"/>
          </p:cNvSpPr>
          <p:nvPr>
            <p:ph type="sldNum" sz="quarter" idx="12"/>
          </p:nvPr>
        </p:nvSpPr>
        <p:spPr/>
        <p:txBody>
          <a:bodyPr/>
          <a:lstStyle/>
          <a:p>
            <a:fld id="{2C26FD61-4735-43C0-B848-6DCE288AC8C5}" type="slidenum">
              <a:rPr lang="en-US" smtClean="0"/>
              <a:t>6</a:t>
            </a:fld>
            <a:endParaRPr lang="en-US"/>
          </a:p>
        </p:txBody>
      </p:sp>
    </p:spTree>
    <p:extLst>
      <p:ext uri="{BB962C8B-B14F-4D97-AF65-F5344CB8AC3E}">
        <p14:creationId xmlns:p14="http://schemas.microsoft.com/office/powerpoint/2010/main" val="12289589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Actual</a:t>
            </a:r>
            <a:r>
              <a:rPr lang="en-US" baseline="0" dirty="0" smtClean="0"/>
              <a:t> File Size</a:t>
            </a:r>
            <a:endParaRPr lang="en-US" dirty="0"/>
          </a:p>
        </p:txBody>
      </p:sp>
      <p:sp>
        <p:nvSpPr>
          <p:cNvPr id="3" name="Content Placeholder 2"/>
          <p:cNvSpPr>
            <a:spLocks noGrp="1"/>
          </p:cNvSpPr>
          <p:nvPr>
            <p:ph idx="1"/>
          </p:nvPr>
        </p:nvSpPr>
        <p:spPr/>
        <p:txBody>
          <a:bodyPr/>
          <a:lstStyle/>
          <a:p>
            <a:pPr lvl="0"/>
            <a:r>
              <a:rPr lang="en-US" dirty="0" smtClean="0"/>
              <a:t>But as we see next the size is actually 8MB</a:t>
            </a:r>
          </a:p>
          <a:p>
            <a:pPr lvl="0"/>
            <a:r>
              <a:rPr lang="en-US" dirty="0" smtClean="0"/>
              <a:t>The</a:t>
            </a:r>
            <a:r>
              <a:rPr lang="en-US" baseline="0" dirty="0" smtClean="0"/>
              <a:t> running time is 7 minutes</a:t>
            </a:r>
            <a:endParaRPr lang="en-US" dirty="0" smtClean="0"/>
          </a:p>
        </p:txBody>
      </p:sp>
      <p:sp>
        <p:nvSpPr>
          <p:cNvPr id="4" name="Footer Placeholder 3"/>
          <p:cNvSpPr>
            <a:spLocks noGrp="1"/>
          </p:cNvSpPr>
          <p:nvPr>
            <p:ph type="ftr" sz="quarter" idx="11"/>
          </p:nvPr>
        </p:nvSpPr>
        <p:spPr/>
        <p:txBody>
          <a:bodyPr/>
          <a:lstStyle/>
          <a:p>
            <a:r>
              <a:rPr lang="en-US" smtClean="0"/>
              <a:t>Copyright 2013 Kenneth M. Chipps Ph.D. www.chipps.com</a:t>
            </a:r>
            <a:endParaRPr lang="en-US"/>
          </a:p>
        </p:txBody>
      </p:sp>
      <p:sp>
        <p:nvSpPr>
          <p:cNvPr id="5" name="Slide Number Placeholder 4"/>
          <p:cNvSpPr>
            <a:spLocks noGrp="1"/>
          </p:cNvSpPr>
          <p:nvPr>
            <p:ph type="sldNum" sz="quarter" idx="12"/>
          </p:nvPr>
        </p:nvSpPr>
        <p:spPr/>
        <p:txBody>
          <a:bodyPr/>
          <a:lstStyle/>
          <a:p>
            <a:fld id="{2C26FD61-4735-43C0-B848-6DCE288AC8C5}" type="slidenum">
              <a:rPr lang="en-US" smtClean="0"/>
              <a:t>7</a:t>
            </a:fld>
            <a:endParaRPr lang="en-US"/>
          </a:p>
        </p:txBody>
      </p:sp>
    </p:spTree>
    <p:extLst>
      <p:ext uri="{BB962C8B-B14F-4D97-AF65-F5344CB8AC3E}">
        <p14:creationId xmlns:p14="http://schemas.microsoft.com/office/powerpoint/2010/main" val="35795627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This</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43443"/>
            <a:ext cx="8168640" cy="4071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113415" y="3048000"/>
            <a:ext cx="2903359" cy="369332"/>
          </a:xfrm>
          <a:prstGeom prst="rect">
            <a:avLst/>
          </a:prstGeom>
          <a:solidFill>
            <a:schemeClr val="bg1"/>
          </a:solidFill>
        </p:spPr>
        <p:txBody>
          <a:bodyPr wrap="none" rtlCol="0">
            <a:spAutoFit/>
          </a:bodyPr>
          <a:lstStyle/>
          <a:p>
            <a:r>
              <a:rPr lang="en-US" dirty="0" smtClean="0">
                <a:solidFill>
                  <a:srgbClr val="FF0000"/>
                </a:solidFill>
              </a:rPr>
              <a:t>But the actual size is 8 MB</a:t>
            </a:r>
            <a:endParaRPr lang="en-US" dirty="0">
              <a:solidFill>
                <a:srgbClr val="FF0000"/>
              </a:solidFill>
            </a:endParaRPr>
          </a:p>
        </p:txBody>
      </p:sp>
      <p:cxnSp>
        <p:nvCxnSpPr>
          <p:cNvPr id="6" name="Straight Arrow Connector 5"/>
          <p:cNvCxnSpPr/>
          <p:nvPr/>
        </p:nvCxnSpPr>
        <p:spPr>
          <a:xfrm>
            <a:off x="5486400" y="3399568"/>
            <a:ext cx="268224" cy="155343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5410200" y="5105400"/>
            <a:ext cx="765048" cy="765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7"/>
          <p:cNvSpPr>
            <a:spLocks noGrp="1"/>
          </p:cNvSpPr>
          <p:nvPr>
            <p:ph type="ftr" sz="quarter" idx="11"/>
          </p:nvPr>
        </p:nvSpPr>
        <p:spPr/>
        <p:txBody>
          <a:bodyPr/>
          <a:lstStyle/>
          <a:p>
            <a:r>
              <a:rPr lang="en-US" smtClean="0"/>
              <a:t>Copyright 2013 Kenneth M. Chipps Ph.D. www.chipps.com</a:t>
            </a:r>
            <a:endParaRPr lang="en-US"/>
          </a:p>
        </p:txBody>
      </p:sp>
      <p:sp>
        <p:nvSpPr>
          <p:cNvPr id="9" name="Slide Number Placeholder 8"/>
          <p:cNvSpPr>
            <a:spLocks noGrp="1"/>
          </p:cNvSpPr>
          <p:nvPr>
            <p:ph type="sldNum" sz="quarter" idx="12"/>
          </p:nvPr>
        </p:nvSpPr>
        <p:spPr/>
        <p:txBody>
          <a:bodyPr/>
          <a:lstStyle/>
          <a:p>
            <a:fld id="{2C26FD61-4735-43C0-B848-6DCE288AC8C5}" type="slidenum">
              <a:rPr lang="en-US" smtClean="0"/>
              <a:t>8</a:t>
            </a:fld>
            <a:endParaRPr lang="en-US"/>
          </a:p>
        </p:txBody>
      </p:sp>
    </p:spTree>
    <p:extLst>
      <p:ext uri="{BB962C8B-B14F-4D97-AF65-F5344CB8AC3E}">
        <p14:creationId xmlns:p14="http://schemas.microsoft.com/office/powerpoint/2010/main" val="1037113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This</a:t>
            </a:r>
            <a:endParaRPr lang="en-US" dirty="0"/>
          </a:p>
        </p:txBody>
      </p:sp>
      <p:sp>
        <p:nvSpPr>
          <p:cNvPr id="3" name="Content Placeholder 2"/>
          <p:cNvSpPr>
            <a:spLocks noGrp="1"/>
          </p:cNvSpPr>
          <p:nvPr>
            <p:ph idx="1"/>
          </p:nvPr>
        </p:nvSpPr>
        <p:spPr/>
        <p:txBody>
          <a:bodyPr/>
          <a:lstStyle/>
          <a:p>
            <a:pPr rtl="0" eaLnBrk="1" fontAlgn="base" hangingPunct="1"/>
            <a:r>
              <a:rPr lang="en-US" sz="3200" dirty="0" smtClean="0">
                <a:solidFill>
                  <a:schemeClr val="tx1"/>
                </a:solidFill>
                <a:effectLst/>
                <a:latin typeface="+mn-lt"/>
                <a:ea typeface="+mn-ea"/>
                <a:cs typeface="+mn-cs"/>
              </a:rPr>
              <a:t>The question is why does this occur over and over each week</a:t>
            </a:r>
            <a:endParaRPr lang="en-US" sz="3200" dirty="0" smtClean="0">
              <a:effectLst/>
            </a:endParaRPr>
          </a:p>
          <a:p>
            <a:pPr rtl="0" eaLnBrk="1" fontAlgn="base" hangingPunct="1"/>
            <a:r>
              <a:rPr lang="en-US" sz="3200" dirty="0" smtClean="0">
                <a:solidFill>
                  <a:schemeClr val="tx1"/>
                </a:solidFill>
                <a:effectLst/>
                <a:latin typeface="+mn-lt"/>
                <a:ea typeface="+mn-ea"/>
                <a:cs typeface="+mn-cs"/>
              </a:rPr>
              <a:t>Let’s look at</a:t>
            </a:r>
            <a:r>
              <a:rPr lang="en-US" sz="3200" baseline="0" dirty="0" smtClean="0">
                <a:solidFill>
                  <a:schemeClr val="tx1"/>
                </a:solidFill>
                <a:effectLst/>
                <a:latin typeface="+mn-lt"/>
                <a:ea typeface="+mn-ea"/>
                <a:cs typeface="+mn-cs"/>
              </a:rPr>
              <a:t> what happened as the file was downloaded from the web server to the end user’s computer</a:t>
            </a:r>
            <a:endParaRPr lang="en-US" dirty="0" smtClean="0">
              <a:effectLst/>
            </a:endParaRPr>
          </a:p>
          <a:p>
            <a:pPr rtl="0" eaLnBrk="1" fontAlgn="base" hangingPunct="1"/>
            <a:r>
              <a:rPr lang="en-US" sz="3200" baseline="0" dirty="0" smtClean="0">
                <a:solidFill>
                  <a:schemeClr val="tx1"/>
                </a:solidFill>
                <a:effectLst/>
                <a:latin typeface="+mn-lt"/>
                <a:ea typeface="+mn-ea"/>
                <a:cs typeface="+mn-cs"/>
              </a:rPr>
              <a:t>The web server’s IP address is 69.72.163.23</a:t>
            </a:r>
            <a:endParaRPr lang="en-US" dirty="0" smtClean="0">
              <a:effectLst/>
            </a:endParaRPr>
          </a:p>
          <a:p>
            <a:pPr rtl="0" eaLnBrk="1" fontAlgn="base" hangingPunct="1"/>
            <a:r>
              <a:rPr lang="en-US" sz="3200" baseline="0" dirty="0" smtClean="0">
                <a:solidFill>
                  <a:schemeClr val="tx1"/>
                </a:solidFill>
                <a:effectLst/>
                <a:latin typeface="+mn-lt"/>
                <a:ea typeface="+mn-ea"/>
                <a:cs typeface="+mn-cs"/>
              </a:rPr>
              <a:t>The end user device’s IP address is 192.168.1.80</a:t>
            </a:r>
            <a:endParaRPr lang="en-US" dirty="0" smtClean="0">
              <a:effectLst/>
            </a:endParaRPr>
          </a:p>
        </p:txBody>
      </p:sp>
      <p:sp>
        <p:nvSpPr>
          <p:cNvPr id="4" name="Footer Placeholder 3"/>
          <p:cNvSpPr>
            <a:spLocks noGrp="1"/>
          </p:cNvSpPr>
          <p:nvPr>
            <p:ph type="ftr" sz="quarter" idx="11"/>
          </p:nvPr>
        </p:nvSpPr>
        <p:spPr/>
        <p:txBody>
          <a:bodyPr/>
          <a:lstStyle/>
          <a:p>
            <a:r>
              <a:rPr lang="en-US" smtClean="0"/>
              <a:t>Copyright 2013 Kenneth M. Chipps Ph.D. www.chipps.com</a:t>
            </a:r>
            <a:endParaRPr lang="en-US"/>
          </a:p>
        </p:txBody>
      </p:sp>
      <p:sp>
        <p:nvSpPr>
          <p:cNvPr id="5" name="Slide Number Placeholder 4"/>
          <p:cNvSpPr>
            <a:spLocks noGrp="1"/>
          </p:cNvSpPr>
          <p:nvPr>
            <p:ph type="sldNum" sz="quarter" idx="12"/>
          </p:nvPr>
        </p:nvSpPr>
        <p:spPr/>
        <p:txBody>
          <a:bodyPr/>
          <a:lstStyle/>
          <a:p>
            <a:fld id="{2C26FD61-4735-43C0-B848-6DCE288AC8C5}" type="slidenum">
              <a:rPr lang="en-US" smtClean="0"/>
              <a:t>9</a:t>
            </a:fld>
            <a:endParaRPr lang="en-US"/>
          </a:p>
        </p:txBody>
      </p:sp>
    </p:spTree>
    <p:extLst>
      <p:ext uri="{BB962C8B-B14F-4D97-AF65-F5344CB8AC3E}">
        <p14:creationId xmlns:p14="http://schemas.microsoft.com/office/powerpoint/2010/main" val="138973693"/>
      </p:ext>
    </p:extLst>
  </p:cSld>
  <p:clrMapOvr>
    <a:masterClrMapping/>
  </p:clrMapOvr>
  <p:timing>
    <p:tnLst>
      <p:par>
        <p:cTn id="1" dur="indefinite" restart="never" nodeType="tmRoot"/>
      </p:par>
    </p:tnLst>
  </p:timing>
</p:sld>
</file>

<file path=ppt/theme/theme1.xml><?xml version="1.0" encoding="utf-8"?>
<a:theme xmlns:a="http://schemas.openxmlformats.org/drawingml/2006/main" name="Chipps">
  <a:themeElements>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scoAcadem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iscoAcadem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iscoAcadem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iscoAcadem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iscoAcadem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iscoAcadem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iscoAcadem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iscoAcadem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iscoAcadem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iscoAcadem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iscoAcadem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iscoAcadem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Chipps</Template>
  <TotalTime>155</TotalTime>
  <Words>1211</Words>
  <Application>Microsoft Office PowerPoint</Application>
  <PresentationFormat>On-screen Show (4:3)</PresentationFormat>
  <Paragraphs>150</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Chipps</vt:lpstr>
      <vt:lpstr>Shepard’s Valley Cowboy Church Web Server File Download Problem Analysis</vt:lpstr>
      <vt:lpstr>The Problem</vt:lpstr>
      <vt:lpstr>The Analysis</vt:lpstr>
      <vt:lpstr>Stated File Size</vt:lpstr>
      <vt:lpstr>Stated File Size</vt:lpstr>
      <vt:lpstr>Stated File Size</vt:lpstr>
      <vt:lpstr>Actual File Size</vt:lpstr>
      <vt:lpstr>Why Is This</vt:lpstr>
      <vt:lpstr>Why Is This</vt:lpstr>
      <vt:lpstr>Why Is This</vt:lpstr>
      <vt:lpstr>Establish the Connection</vt:lpstr>
      <vt:lpstr>Establish the Connection</vt:lpstr>
      <vt:lpstr>Establish the Connection</vt:lpstr>
      <vt:lpstr>Establish the Connection</vt:lpstr>
      <vt:lpstr>Establish the Connection</vt:lpstr>
      <vt:lpstr>Request the File</vt:lpstr>
      <vt:lpstr>Request the File</vt:lpstr>
      <vt:lpstr>Request the File</vt:lpstr>
      <vt:lpstr>Request the File</vt:lpstr>
      <vt:lpstr>Request the File</vt:lpstr>
      <vt:lpstr>The Transfer</vt:lpstr>
      <vt:lpstr>The Transfer</vt:lpstr>
      <vt:lpstr>The Transfer</vt:lpstr>
      <vt:lpstr>Close the Connection</vt:lpstr>
      <vt:lpstr>Close the Connection</vt:lpstr>
      <vt:lpstr>The Connection</vt:lpstr>
      <vt:lpstr>Close the Connection</vt:lpstr>
      <vt:lpstr>What Is The Problem</vt:lpstr>
      <vt:lpstr>What Is The Problem</vt:lpstr>
      <vt:lpstr>What Is The Problem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Example of Troubleshooting a Network problem</dc:title>
  <dc:creator>Kenneth M. Chipps Ph.D.</dc:creator>
  <cp:lastModifiedBy>Kenneth M. Chipps Ph.D.</cp:lastModifiedBy>
  <cp:revision>28</cp:revision>
  <dcterms:created xsi:type="dcterms:W3CDTF">2013-06-16T18:41:43Z</dcterms:created>
  <dcterms:modified xsi:type="dcterms:W3CDTF">2014-04-03T17:10:21Z</dcterms:modified>
</cp:coreProperties>
</file>