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6"/>
  </p:notesMasterIdLst>
  <p:handoutMasterIdLst>
    <p:handoutMasterId r:id="rId37"/>
  </p:handoutMasterIdLst>
  <p:sldIdLst>
    <p:sldId id="328" r:id="rId2"/>
    <p:sldId id="372" r:id="rId3"/>
    <p:sldId id="373" r:id="rId4"/>
    <p:sldId id="391" r:id="rId5"/>
    <p:sldId id="406" r:id="rId6"/>
    <p:sldId id="407" r:id="rId7"/>
    <p:sldId id="396" r:id="rId8"/>
    <p:sldId id="398" r:id="rId9"/>
    <p:sldId id="399" r:id="rId10"/>
    <p:sldId id="374" r:id="rId11"/>
    <p:sldId id="408" r:id="rId12"/>
    <p:sldId id="400" r:id="rId13"/>
    <p:sldId id="375" r:id="rId14"/>
    <p:sldId id="401" r:id="rId15"/>
    <p:sldId id="389" r:id="rId16"/>
    <p:sldId id="392" r:id="rId17"/>
    <p:sldId id="386" r:id="rId18"/>
    <p:sldId id="376" r:id="rId19"/>
    <p:sldId id="402" r:id="rId20"/>
    <p:sldId id="388" r:id="rId21"/>
    <p:sldId id="377" r:id="rId22"/>
    <p:sldId id="403" r:id="rId23"/>
    <p:sldId id="378" r:id="rId24"/>
    <p:sldId id="397" r:id="rId25"/>
    <p:sldId id="379" r:id="rId26"/>
    <p:sldId id="380" r:id="rId27"/>
    <p:sldId id="390" r:id="rId28"/>
    <p:sldId id="404" r:id="rId29"/>
    <p:sldId id="382" r:id="rId30"/>
    <p:sldId id="394" r:id="rId31"/>
    <p:sldId id="395" r:id="rId32"/>
    <p:sldId id="387" r:id="rId33"/>
    <p:sldId id="405" r:id="rId34"/>
    <p:sldId id="383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4" autoAdjust="0"/>
    <p:restoredTop sz="86354" autoAdjust="0"/>
  </p:normalViewPr>
  <p:slideViewPr>
    <p:cSldViewPr>
      <p:cViewPr varScale="1">
        <p:scale>
          <a:sx n="52" d="100"/>
          <a:sy n="52" d="100"/>
        </p:scale>
        <p:origin x="-1404" y="-102"/>
      </p:cViewPr>
      <p:guideLst>
        <p:guide orient="horz" pos="12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9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A2ECA29-0DB2-49BF-8EA7-361028BAD7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811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8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D9CCFAC-860E-4AEC-84CF-844D010947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2732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90800" y="6245225"/>
            <a:ext cx="3886200" cy="476250"/>
          </a:xfrm>
        </p:spPr>
        <p:txBody>
          <a:bodyPr/>
          <a:lstStyle>
            <a:lvl1pPr>
              <a:defRPr sz="1400" dirty="0" smtClean="0"/>
            </a:lvl1pPr>
          </a:lstStyle>
          <a:p>
            <a:pPr>
              <a:defRPr/>
            </a:pPr>
            <a:r>
              <a:rPr lang="en-US"/>
              <a:t>Copyright 2010 Kenneth M. Chipps Ph.D. www.chipps.com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5E524-33E5-4047-AEBC-34A979BA14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65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2010 Kenneth M. Chipps Ph.D. www.chipps.com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4BF92-3961-44AD-B887-5AD24326D5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122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2010 Kenneth M. Chipps Ph.D. www.chipps.com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1D837-1109-4306-8373-84F0525901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321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2010 Kenneth M. Chipps Ph.D. www.chipps.com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27645-92D5-4E08-84B0-F574721F9F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40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2010 Kenneth M. Chipps Ph.D. www.chipps.com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44D1C-1EF7-4719-AE69-E5348715D9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64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2010 Kenneth M. Chipps Ph.D. www.chipps.com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EAFCA-20F0-437B-88FA-A2CD2615CD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175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2010 Kenneth M. Chipps Ph.D. www.chipps.com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D08A3-50D8-412E-8C4A-7C901CCB02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987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2010 Kenneth M. Chipps Ph.D. www.chipps.com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CD0DD-C5E1-4789-AA44-41C2BFBD91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341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2010 Kenneth M. Chipps Ph.D. www.chipps.com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A11B4-F1E8-4CD5-A352-8CE3E9DEC1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71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2010 Kenneth M. Chipps Ph.D. www.chipps.com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EDC3E-D3C5-4CC5-9A57-74EBD7C98D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287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2010 Kenneth M. Chipps Ph.D. www.chipps.com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22680-02E7-486E-B462-5BCF7C14E2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189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2010 Kenneth M. Chipps Ph.D. www.chipps.com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5F6B8-EF7E-47C1-8A48-4F6D6020E8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1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2010 Kenneth M. Chipps Ph.D. www.chipps.com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A67B2-7664-482A-A28A-040841C4A1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245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6BBF8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245225"/>
            <a:ext cx="3657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dirty="0" smtClean="0"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2010 Kenneth M. Chipps Ph.D. www.chipps.com</a:t>
            </a:r>
            <a:endParaRPr lang="en-US"/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293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A3B59720-D347-4911-897D-F8D5AEC823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90800" y="6245225"/>
            <a:ext cx="39624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endParaRPr lang="en-US" altLang="en-US" sz="3200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Inspecting Cabling</a:t>
            </a:r>
            <a:br>
              <a:rPr lang="en-US" altLang="en-US" smtClean="0"/>
            </a:br>
            <a:r>
              <a:rPr lang="en-US" altLang="en-US" smtClean="0"/>
              <a:t> </a:t>
            </a:r>
            <a:r>
              <a:rPr lang="en-US" sz="2400" smtClean="0"/>
              <a:t>Last Update 2010.03.07</a:t>
            </a:r>
            <a:br>
              <a:rPr lang="en-US" sz="2400" smtClean="0"/>
            </a:br>
            <a:r>
              <a:rPr lang="en-US" sz="2400" smtClean="0"/>
              <a:t>1.0.0</a:t>
            </a:r>
          </a:p>
        </p:txBody>
      </p:sp>
      <p:sp>
        <p:nvSpPr>
          <p:cNvPr id="307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3421DA4-61A7-46BB-A3E6-F1FBA29AA508}" type="slidenum">
              <a:rPr lang="en-US" smtClean="0"/>
              <a:pPr eaLnBrk="1" hangingPunct="1"/>
              <a:t>1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Patch Panel Termination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229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EF89F0-E20C-4D79-ABAA-0CAE2F9E3C66}" type="slidenum">
              <a:rPr lang="en-US" smtClean="0"/>
              <a:pPr eaLnBrk="1" hangingPunct="1"/>
              <a:t>10</a:t>
            </a:fld>
            <a:endParaRPr lang="en-US" smtClean="0"/>
          </a:p>
        </p:txBody>
      </p:sp>
      <p:pic>
        <p:nvPicPr>
          <p:cNvPr id="12294" name="Picture 5" descr="DSC_02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77545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Patch Panel Termination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331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A4B83A-351F-4A45-AEE3-3EDF8D17F56A}" type="slidenum">
              <a:rPr lang="en-US" smtClean="0"/>
              <a:pPr eaLnBrk="1" hangingPunct="1"/>
              <a:t>11</a:t>
            </a:fld>
            <a:endParaRPr lang="en-US" smtClean="0"/>
          </a:p>
        </p:txBody>
      </p:sp>
      <p:pic>
        <p:nvPicPr>
          <p:cNvPr id="13318" name="Picture 2" descr="D:\Work\DeVry\Courses\NETW 310 Course\Labs\Illustrations\DSC_02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43"/>
          <a:stretch>
            <a:fillRect/>
          </a:stretch>
        </p:blipFill>
        <p:spPr bwMode="auto">
          <a:xfrm>
            <a:off x="1447800" y="1600200"/>
            <a:ext cx="6096000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Work Area Termination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434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FC9992-3867-4135-AA24-ECAC456442D6}" type="slidenum">
              <a:rPr lang="en-US" smtClean="0"/>
              <a:pPr eaLnBrk="1" hangingPunct="1"/>
              <a:t>12</a:t>
            </a:fld>
            <a:endParaRPr lang="en-US" smtClean="0"/>
          </a:p>
        </p:txBody>
      </p:sp>
      <p:pic>
        <p:nvPicPr>
          <p:cNvPr id="14342" name="Picture 2" descr="K:\Work\DeVry\Illustrations\LAN\WallPlateLooseFromW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50988"/>
            <a:ext cx="6796088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Work Area Termination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536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1536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C9F60EE-5FF1-4B35-90E5-F33743E3E2F4}" type="slidenum">
              <a:rPr lang="en-US" smtClean="0"/>
              <a:pPr eaLnBrk="1" hangingPunct="1"/>
              <a:t>13</a:t>
            </a:fld>
            <a:endParaRPr lang="en-US" smtClean="0"/>
          </a:p>
        </p:txBody>
      </p:sp>
      <p:pic>
        <p:nvPicPr>
          <p:cNvPr id="15366" name="Picture 5" descr="DSC_02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77545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Fiber Optic Cable Patch Panel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638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9EA8C7-89F9-4EE2-AF09-4144A08CBD9C}" type="slidenum">
              <a:rPr lang="en-US" smtClean="0"/>
              <a:pPr eaLnBrk="1" hangingPunct="1"/>
              <a:t>14</a:t>
            </a:fld>
            <a:endParaRPr lang="en-US" smtClean="0"/>
          </a:p>
        </p:txBody>
      </p:sp>
      <p:pic>
        <p:nvPicPr>
          <p:cNvPr id="16390" name="Picture 2" descr="K:\Work\DeVry\Illustrations\WAN\FiberPatchPan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 r="4517" b="33943"/>
          <a:stretch>
            <a:fillRect/>
          </a:stretch>
        </p:blipFill>
        <p:spPr bwMode="auto">
          <a:xfrm>
            <a:off x="457200" y="1600200"/>
            <a:ext cx="822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Fiber Optic Cable Patch Panel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4DB97F-8C78-4F4A-A6C0-F7A2BE7AC5F1}" type="slidenum">
              <a:rPr lang="en-US" smtClean="0"/>
              <a:pPr eaLnBrk="1" hangingPunct="1"/>
              <a:t>15</a:t>
            </a:fld>
            <a:endParaRPr lang="en-US" smtClean="0"/>
          </a:p>
        </p:txBody>
      </p:sp>
      <p:pic>
        <p:nvPicPr>
          <p:cNvPr id="17414" name="Picture 5" descr="DSC_02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9725"/>
            <a:ext cx="6775450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Patch Panel Labeling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843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91F5C8-4834-407A-925C-D6D9FB679C57}" type="slidenum">
              <a:rPr lang="en-US" smtClean="0"/>
              <a:pPr eaLnBrk="1" hangingPunct="1"/>
              <a:t>16</a:t>
            </a:fld>
            <a:endParaRPr lang="en-US" smtClean="0"/>
          </a:p>
        </p:txBody>
      </p:sp>
      <p:pic>
        <p:nvPicPr>
          <p:cNvPr id="18438" name="Picture 5" descr="DSC_03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66875"/>
            <a:ext cx="677545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Patch Panel Labeling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946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C8E1AED-A7D7-408F-8C0F-05AC9F194216}" type="slidenum">
              <a:rPr lang="en-US" smtClean="0"/>
              <a:pPr eaLnBrk="1" hangingPunct="1"/>
              <a:t>17</a:t>
            </a:fld>
            <a:endParaRPr lang="en-US" smtClean="0"/>
          </a:p>
        </p:txBody>
      </p:sp>
      <p:pic>
        <p:nvPicPr>
          <p:cNvPr id="19462" name="Picture 5" descr="DSC_02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77545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Work Area Labeling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048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1B51B7-4B64-4A60-ACA2-E58159A60C69}" type="slidenum">
              <a:rPr lang="en-US" smtClean="0"/>
              <a:pPr eaLnBrk="1" hangingPunct="1"/>
              <a:t>18</a:t>
            </a:fld>
            <a:endParaRPr lang="en-US" smtClean="0"/>
          </a:p>
        </p:txBody>
      </p:sp>
      <p:pic>
        <p:nvPicPr>
          <p:cNvPr id="20486" name="Picture 5" descr="DSC_02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3" b="18552"/>
          <a:stretch>
            <a:fillRect/>
          </a:stretch>
        </p:blipFill>
        <p:spPr bwMode="auto">
          <a:xfrm>
            <a:off x="2362200" y="1600200"/>
            <a:ext cx="39624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Work Area Labeling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150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3E5A405-6388-441D-A088-D1123CA1013C}" type="slidenum">
              <a:rPr lang="en-US" smtClean="0"/>
              <a:pPr eaLnBrk="1" hangingPunct="1"/>
              <a:t>19</a:t>
            </a:fld>
            <a:endParaRPr lang="en-US" smtClean="0"/>
          </a:p>
        </p:txBody>
      </p:sp>
      <p:pic>
        <p:nvPicPr>
          <p:cNvPr id="21510" name="Picture 2" descr="K:\Work\DeVry\Illustrations\LAN\DeVry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t="12500" r="27779" b="18750"/>
          <a:stretch>
            <a:fillRect/>
          </a:stretch>
        </p:blipFill>
        <p:spPr bwMode="auto">
          <a:xfrm>
            <a:off x="1849438" y="1600200"/>
            <a:ext cx="531336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Learn what properly installed cabling looks like</a:t>
            </a:r>
          </a:p>
        </p:txBody>
      </p:sp>
      <p:sp>
        <p:nvSpPr>
          <p:cNvPr id="410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410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AD3C85-0644-45EB-89FF-2369BC27A5E2}" type="slidenum">
              <a:rPr lang="en-US" smtClean="0"/>
              <a:pPr eaLnBrk="1" hangingPunct="1"/>
              <a:t>2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Horizontal Cable Installation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253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2253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E09800-076F-40A0-963D-0BC659BE08FD}" type="slidenum">
              <a:rPr lang="en-US" smtClean="0"/>
              <a:pPr eaLnBrk="1" hangingPunct="1"/>
              <a:t>20</a:t>
            </a:fld>
            <a:endParaRPr lang="en-US" smtClean="0"/>
          </a:p>
        </p:txBody>
      </p:sp>
      <p:pic>
        <p:nvPicPr>
          <p:cNvPr id="22534" name="Picture 5" descr="DSC_02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9725"/>
            <a:ext cx="6775450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Horizontal Cable Installation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355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5CA03CE-AB2F-4BE8-A50F-80340A0D0E2C}" type="slidenum">
              <a:rPr lang="en-US" smtClean="0"/>
              <a:pPr eaLnBrk="1" hangingPunct="1"/>
              <a:t>21</a:t>
            </a:fld>
            <a:endParaRPr lang="en-US" smtClean="0"/>
          </a:p>
        </p:txBody>
      </p:sp>
      <p:pic>
        <p:nvPicPr>
          <p:cNvPr id="23558" name="Picture 5" descr="DSC_02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77545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Abandoned Cable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There is no photograph because when cabling will no longer be used it should be removed</a:t>
            </a:r>
          </a:p>
          <a:p>
            <a:r>
              <a:rPr lang="en-US" smtClean="0"/>
              <a:t>Therefore there should be nothing to see</a:t>
            </a:r>
          </a:p>
        </p:txBody>
      </p:sp>
      <p:sp>
        <p:nvSpPr>
          <p:cNvPr id="2458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2458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B21153-3009-446C-BD08-A366BA1060D4}" type="slidenum">
              <a:rPr lang="en-US" smtClean="0"/>
              <a:pPr eaLnBrk="1" hangingPunct="1"/>
              <a:t>22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Abandoned Cable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560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FEF26CB-0ED7-4B77-886D-FE066CAE3E18}" type="slidenum">
              <a:rPr lang="en-US" smtClean="0"/>
              <a:pPr eaLnBrk="1" hangingPunct="1"/>
              <a:t>23</a:t>
            </a:fld>
            <a:endParaRPr lang="en-US" smtClean="0"/>
          </a:p>
        </p:txBody>
      </p:sp>
      <p:pic>
        <p:nvPicPr>
          <p:cNvPr id="25606" name="Picture 5" descr="DSC_02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3" y="1603375"/>
            <a:ext cx="2992437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Riser Tube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662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266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64629F-BB61-4CE2-9770-2D4125F562F4}" type="slidenum">
              <a:rPr lang="en-US" smtClean="0"/>
              <a:pPr eaLnBrk="1" hangingPunct="1"/>
              <a:t>24</a:t>
            </a:fld>
            <a:endParaRPr lang="en-US" smtClean="0"/>
          </a:p>
        </p:txBody>
      </p:sp>
      <p:pic>
        <p:nvPicPr>
          <p:cNvPr id="26630" name="Picture 5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735763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Riser Tube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5E7F49-643F-4FDD-860C-42571C36929F}" type="slidenum">
              <a:rPr lang="en-US" smtClean="0"/>
              <a:pPr eaLnBrk="1" hangingPunct="1"/>
              <a:t>25</a:t>
            </a:fld>
            <a:endParaRPr lang="en-US" smtClean="0"/>
          </a:p>
        </p:txBody>
      </p:sp>
      <p:pic>
        <p:nvPicPr>
          <p:cNvPr id="27654" name="Picture 5" descr="DSC_02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9725"/>
            <a:ext cx="6775450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Riser Tube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867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286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F71D9D-55BB-4A90-BCE6-A9C343D00099}" type="slidenum">
              <a:rPr lang="en-US" smtClean="0"/>
              <a:pPr eaLnBrk="1" hangingPunct="1"/>
              <a:t>26</a:t>
            </a:fld>
            <a:endParaRPr lang="en-US" smtClean="0"/>
          </a:p>
        </p:txBody>
      </p:sp>
      <p:pic>
        <p:nvPicPr>
          <p:cNvPr id="28678" name="Picture 5" descr="DSC_02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9725"/>
            <a:ext cx="6775450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Riser Tube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970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2970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F5929C-18F5-4B0C-9EFA-31D5C94B182B}" type="slidenum">
              <a:rPr lang="en-US" smtClean="0"/>
              <a:pPr eaLnBrk="1" hangingPunct="1"/>
              <a:t>27</a:t>
            </a:fld>
            <a:endParaRPr lang="en-US" smtClean="0"/>
          </a:p>
        </p:txBody>
      </p:sp>
      <p:pic>
        <p:nvPicPr>
          <p:cNvPr id="29702" name="Picture 5" descr="DSC_03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77545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Equipment Ground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072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50502E-5A6A-438A-9BF7-645AC39A1697}" type="slidenum">
              <a:rPr lang="en-US" smtClean="0"/>
              <a:pPr eaLnBrk="1" hangingPunct="1"/>
              <a:t>28</a:t>
            </a:fld>
            <a:endParaRPr lang="en-US" smtClean="0"/>
          </a:p>
        </p:txBody>
      </p:sp>
      <p:pic>
        <p:nvPicPr>
          <p:cNvPr id="30726" name="Picture 2" descr="K:\Work\DeVry\Illustrations\LAN\RelayRackGround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1601788"/>
            <a:ext cx="673417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Equipment Ground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174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317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5DD261-3A00-42EC-8516-9EE7FACFEF76}" type="slidenum">
              <a:rPr lang="en-US" smtClean="0"/>
              <a:pPr eaLnBrk="1" hangingPunct="1"/>
              <a:t>29</a:t>
            </a:fld>
            <a:endParaRPr lang="en-US" smtClean="0"/>
          </a:p>
        </p:txBody>
      </p:sp>
      <p:pic>
        <p:nvPicPr>
          <p:cNvPr id="31750" name="Picture 5" descr="DSC_02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5182"/>
          <a:stretch>
            <a:fillRect/>
          </a:stretch>
        </p:blipFill>
        <p:spPr bwMode="auto">
          <a:xfrm>
            <a:off x="2498725" y="1582738"/>
            <a:ext cx="4283075" cy="451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Good v Bad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following photographs will show cabling that has been properly installed by following the structured cabling standards as well as the design and installation guidelines produced by BICSI</a:t>
            </a:r>
          </a:p>
          <a:p>
            <a:r>
              <a:rPr lang="en-US" smtClean="0"/>
              <a:t>The photographs will also show common bad practices to be avoided</a:t>
            </a:r>
          </a:p>
          <a:p>
            <a:r>
              <a:rPr lang="en-US" smtClean="0"/>
              <a:t>The good is shown first, then one or more bad examples</a:t>
            </a:r>
          </a:p>
        </p:txBody>
      </p:sp>
      <p:sp>
        <p:nvSpPr>
          <p:cNvPr id="512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512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C440441-5544-4C18-8CF7-A203F01B2BAD}" type="slidenum">
              <a:rPr lang="en-US" smtClean="0"/>
              <a:pPr eaLnBrk="1" hangingPunct="1"/>
              <a:t>3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Ladder Rack Ground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277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327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0774DA-15C5-44F6-9C35-1474403A1E12}" type="slidenum">
              <a:rPr lang="en-US" smtClean="0"/>
              <a:pPr eaLnBrk="1" hangingPunct="1"/>
              <a:t>30</a:t>
            </a:fld>
            <a:endParaRPr lang="en-US" smtClean="0"/>
          </a:p>
        </p:txBody>
      </p:sp>
      <p:pic>
        <p:nvPicPr>
          <p:cNvPr id="32774" name="Picture 5" descr="DSC_03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77545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Ladder Rack Ground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379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3379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B53C964-06E3-4E2E-8EAE-DE58EC5DA420}" type="slidenum">
              <a:rPr lang="en-US" smtClean="0"/>
              <a:pPr eaLnBrk="1" hangingPunct="1"/>
              <a:t>31</a:t>
            </a:fld>
            <a:endParaRPr lang="en-US" smtClean="0"/>
          </a:p>
        </p:txBody>
      </p:sp>
      <p:pic>
        <p:nvPicPr>
          <p:cNvPr id="33798" name="Picture 5" descr="DSC_03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9725"/>
            <a:ext cx="6775450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Ladder Rack Ground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482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3482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D8C1673-5393-4F22-AEE0-D64F285D709B}" type="slidenum">
              <a:rPr lang="en-US" smtClean="0"/>
              <a:pPr eaLnBrk="1" hangingPunct="1"/>
              <a:t>32</a:t>
            </a:fld>
            <a:endParaRPr lang="en-US" smtClean="0"/>
          </a:p>
        </p:txBody>
      </p:sp>
      <p:pic>
        <p:nvPicPr>
          <p:cNvPr id="34822" name="Picture 5" descr="DSC_02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9725"/>
            <a:ext cx="6775450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Firewall Penetration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584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358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49EE7B-4183-4B32-AC6F-409D0CBD0A84}" type="slidenum">
              <a:rPr lang="en-US" smtClean="0"/>
              <a:pPr eaLnBrk="1" hangingPunct="1"/>
              <a:t>33</a:t>
            </a:fld>
            <a:endParaRPr lang="en-US" smtClean="0"/>
          </a:p>
        </p:txBody>
      </p:sp>
      <p:pic>
        <p:nvPicPr>
          <p:cNvPr id="35846" name="Picture 2" descr="D:\Work\DeVry\Courses\NETW 360 Course\Source Material\Wireless Research on Regent Mariner\DSC_00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1600200"/>
            <a:ext cx="6784975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Firewall Penetration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686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368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2B7E09E-8881-4202-94E4-EEB65E20C967}" type="slidenum">
              <a:rPr lang="en-US" smtClean="0"/>
              <a:pPr eaLnBrk="1" hangingPunct="1"/>
              <a:t>34</a:t>
            </a:fld>
            <a:endParaRPr lang="en-US" smtClean="0"/>
          </a:p>
        </p:txBody>
      </p:sp>
      <p:pic>
        <p:nvPicPr>
          <p:cNvPr id="36870" name="Picture 5" descr="DSC_02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9725"/>
            <a:ext cx="6716713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Wire Management Front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14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61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C175A1-24CF-41F6-A2A3-4DD0B1ACA29D}" type="slidenum">
              <a:rPr lang="en-US" smtClean="0"/>
              <a:pPr eaLnBrk="1" hangingPunct="1"/>
              <a:t>4</a:t>
            </a:fld>
            <a:endParaRPr lang="en-US" smtClean="0"/>
          </a:p>
        </p:txBody>
      </p:sp>
      <p:pic>
        <p:nvPicPr>
          <p:cNvPr id="6150" name="Picture 5" descr="DSC_0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9725"/>
            <a:ext cx="6775450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Wire Management Front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71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68C7DA-7041-4175-B08C-56197491F30D}" type="slidenum">
              <a:rPr lang="en-US" smtClean="0"/>
              <a:pPr eaLnBrk="1" hangingPunct="1"/>
              <a:t>5</a:t>
            </a:fld>
            <a:endParaRPr lang="en-US" smtClean="0"/>
          </a:p>
        </p:txBody>
      </p:sp>
      <p:pic>
        <p:nvPicPr>
          <p:cNvPr id="7174" name="Picture 2" descr="K:\Work\DeVry\Illustrations\LAN\DeVry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748463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Wire Management Front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196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819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74785F-0C97-493D-8D18-86E8E7325271}" type="slidenum">
              <a:rPr lang="en-US" smtClean="0"/>
              <a:pPr eaLnBrk="1" hangingPunct="1"/>
              <a:t>6</a:t>
            </a:fld>
            <a:endParaRPr lang="en-US" smtClean="0"/>
          </a:p>
        </p:txBody>
      </p:sp>
      <p:pic>
        <p:nvPicPr>
          <p:cNvPr id="8198" name="Picture 2" descr="K:\Work\DeVry\Illustrations\LAN\ImproperCableManagement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Wire Management Back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220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64FBC8E-DD69-407C-9B07-411BECBFF49D}" type="slidenum">
              <a:rPr lang="en-US" smtClean="0"/>
              <a:pPr eaLnBrk="1" hangingPunct="1"/>
              <a:t>7</a:t>
            </a:fld>
            <a:endParaRPr lang="en-US" smtClean="0"/>
          </a:p>
        </p:txBody>
      </p:sp>
      <p:pic>
        <p:nvPicPr>
          <p:cNvPr id="9222" name="Picture 5" descr="DSC_03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9725"/>
            <a:ext cx="6775450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Wire Management Back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244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102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80060B-88DB-4430-85D9-313342C42064}" type="slidenum">
              <a:rPr lang="en-US" smtClean="0"/>
              <a:pPr eaLnBrk="1" hangingPunct="1"/>
              <a:t>8</a:t>
            </a:fld>
            <a:endParaRPr lang="en-US" smtClean="0"/>
          </a:p>
        </p:txBody>
      </p:sp>
      <p:pic>
        <p:nvPicPr>
          <p:cNvPr id="10246" name="Picture 2" descr="K:\Work\DeVry\Illustrations\LAN\SwitchWithBlade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65"/>
          <a:stretch>
            <a:fillRect/>
          </a:stretch>
        </p:blipFill>
        <p:spPr bwMode="auto">
          <a:xfrm>
            <a:off x="3276600" y="1600200"/>
            <a:ext cx="240506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Patch Panel Termination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26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Copyright 2010 Kenneth M. Chipps Ph.D. www.chipps.com</a:t>
            </a: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62A566-E09A-4F97-B0B2-0277FA60DC35}" type="slidenum">
              <a:rPr lang="en-US" smtClean="0"/>
              <a:pPr eaLnBrk="1" hangingPunct="1"/>
              <a:t>9</a:t>
            </a:fld>
            <a:endParaRPr lang="en-US" smtClean="0"/>
          </a:p>
        </p:txBody>
      </p:sp>
      <p:pic>
        <p:nvPicPr>
          <p:cNvPr id="11270" name="Picture 2" descr="D:\Work\DeVry\Courses\NETW 310 Course\Labs\Illustrations\DSC_03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784975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scoAcademy">
  <a:themeElements>
    <a:clrScheme name="CiscoAcadem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scoAcadem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3025" tIns="36512" rIns="73025" bIns="36512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3025" tIns="36512" rIns="73025" bIns="36512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iscoAcadem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Academ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Academ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Academ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Academ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coAcadem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coAcadem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CiscoAcademy</Template>
  <TotalTime>4306</TotalTime>
  <Words>514</Words>
  <Application>Microsoft Office PowerPoint</Application>
  <PresentationFormat>On-screen Show (4:3)</PresentationFormat>
  <Paragraphs>108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Arial</vt:lpstr>
      <vt:lpstr>CiscoAcademy</vt:lpstr>
      <vt:lpstr>Inspecting Cabling  Last Update 2010.03.07 1.0.0</vt:lpstr>
      <vt:lpstr>Objectives</vt:lpstr>
      <vt:lpstr>Good v Bad</vt:lpstr>
      <vt:lpstr>Wire Management Front</vt:lpstr>
      <vt:lpstr>Wire Management Front</vt:lpstr>
      <vt:lpstr>Wire Management Front</vt:lpstr>
      <vt:lpstr>Wire Management Back</vt:lpstr>
      <vt:lpstr>Wire Management Back</vt:lpstr>
      <vt:lpstr>Patch Panel Termination</vt:lpstr>
      <vt:lpstr>Patch Panel Termination</vt:lpstr>
      <vt:lpstr>Patch Panel Termination</vt:lpstr>
      <vt:lpstr>Work Area Termination</vt:lpstr>
      <vt:lpstr>Work Area Termination</vt:lpstr>
      <vt:lpstr>Fiber Optic Cable Patch Panel</vt:lpstr>
      <vt:lpstr>Fiber Optic Cable Patch Panel</vt:lpstr>
      <vt:lpstr>Patch Panel Labeling</vt:lpstr>
      <vt:lpstr>Patch Panel Labeling</vt:lpstr>
      <vt:lpstr>Work Area Labeling</vt:lpstr>
      <vt:lpstr>Work Area Labeling</vt:lpstr>
      <vt:lpstr>Horizontal Cable Installation</vt:lpstr>
      <vt:lpstr>Horizontal Cable Installation</vt:lpstr>
      <vt:lpstr>Abandoned Cable</vt:lpstr>
      <vt:lpstr>Abandoned Cable</vt:lpstr>
      <vt:lpstr>Riser Tube</vt:lpstr>
      <vt:lpstr>Riser Tube</vt:lpstr>
      <vt:lpstr>Riser Tube</vt:lpstr>
      <vt:lpstr>Riser Tube</vt:lpstr>
      <vt:lpstr>Equipment Ground</vt:lpstr>
      <vt:lpstr>Equipment Ground</vt:lpstr>
      <vt:lpstr>Ladder Rack Ground</vt:lpstr>
      <vt:lpstr>Ladder Rack Ground</vt:lpstr>
      <vt:lpstr>Ladder Rack Ground</vt:lpstr>
      <vt:lpstr>Firewall Penetration</vt:lpstr>
      <vt:lpstr>Firewall Penetration</vt:lpstr>
    </vt:vector>
  </TitlesOfParts>
  <Company>FCCJ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Inspecting Cabling</dc:title>
  <dc:creator>Kenneth M. Chipps Ph.D.</dc:creator>
  <cp:lastModifiedBy>Kenneth M. Chipps Ph.D.</cp:lastModifiedBy>
  <cp:revision>193</cp:revision>
  <dcterms:created xsi:type="dcterms:W3CDTF">2003-11-16T18:04:42Z</dcterms:created>
  <dcterms:modified xsi:type="dcterms:W3CDTF">2012-11-16T00:06:56Z</dcterms:modified>
</cp:coreProperties>
</file>