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5"/>
  </p:notesMasterIdLst>
  <p:handoutMasterIdLst>
    <p:handoutMasterId r:id="rId276"/>
  </p:handoutMasterIdLst>
  <p:sldIdLst>
    <p:sldId id="256" r:id="rId2"/>
    <p:sldId id="305" r:id="rId3"/>
    <p:sldId id="695" r:id="rId4"/>
    <p:sldId id="410" r:id="rId5"/>
    <p:sldId id="615" r:id="rId6"/>
    <p:sldId id="411" r:id="rId7"/>
    <p:sldId id="631" r:id="rId8"/>
    <p:sldId id="632" r:id="rId9"/>
    <p:sldId id="633" r:id="rId10"/>
    <p:sldId id="634" r:id="rId11"/>
    <p:sldId id="635" r:id="rId12"/>
    <p:sldId id="636" r:id="rId13"/>
    <p:sldId id="637" r:id="rId14"/>
    <p:sldId id="639" r:id="rId15"/>
    <p:sldId id="640" r:id="rId16"/>
    <p:sldId id="641" r:id="rId17"/>
    <p:sldId id="642" r:id="rId18"/>
    <p:sldId id="693" r:id="rId19"/>
    <p:sldId id="324" r:id="rId20"/>
    <p:sldId id="432" r:id="rId21"/>
    <p:sldId id="644" r:id="rId22"/>
    <p:sldId id="645" r:id="rId23"/>
    <p:sldId id="694" r:id="rId24"/>
    <p:sldId id="325" r:id="rId25"/>
    <p:sldId id="415" r:id="rId26"/>
    <p:sldId id="573" r:id="rId27"/>
    <p:sldId id="416" r:id="rId28"/>
    <p:sldId id="414" r:id="rId29"/>
    <p:sldId id="326" r:id="rId30"/>
    <p:sldId id="327" r:id="rId31"/>
    <p:sldId id="328" r:id="rId32"/>
    <p:sldId id="614" r:id="rId33"/>
    <p:sldId id="329" r:id="rId34"/>
    <p:sldId id="330" r:id="rId35"/>
    <p:sldId id="331" r:id="rId36"/>
    <p:sldId id="332" r:id="rId37"/>
    <p:sldId id="652" r:id="rId38"/>
    <p:sldId id="656" r:id="rId39"/>
    <p:sldId id="653" r:id="rId40"/>
    <p:sldId id="654" r:id="rId41"/>
    <p:sldId id="655" r:id="rId42"/>
    <p:sldId id="657" r:id="rId43"/>
    <p:sldId id="658" r:id="rId44"/>
    <p:sldId id="659" r:id="rId45"/>
    <p:sldId id="660" r:id="rId46"/>
    <p:sldId id="661" r:id="rId47"/>
    <p:sldId id="662" r:id="rId48"/>
    <p:sldId id="663"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665" r:id="rId63"/>
    <p:sldId id="666" r:id="rId64"/>
    <p:sldId id="499" r:id="rId65"/>
    <p:sldId id="500" r:id="rId66"/>
    <p:sldId id="501" r:id="rId67"/>
    <p:sldId id="502" r:id="rId68"/>
    <p:sldId id="503" r:id="rId69"/>
    <p:sldId id="504" r:id="rId70"/>
    <p:sldId id="346" r:id="rId71"/>
    <p:sldId id="347" r:id="rId72"/>
    <p:sldId id="560" r:id="rId73"/>
    <p:sldId id="561" r:id="rId74"/>
    <p:sldId id="566" r:id="rId75"/>
    <p:sldId id="562" r:id="rId76"/>
    <p:sldId id="563" r:id="rId77"/>
    <p:sldId id="564" r:id="rId78"/>
    <p:sldId id="565" r:id="rId79"/>
    <p:sldId id="623"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545" r:id="rId94"/>
    <p:sldId id="547" r:id="rId95"/>
    <p:sldId id="546" r:id="rId96"/>
    <p:sldId id="548" r:id="rId97"/>
    <p:sldId id="549" r:id="rId98"/>
    <p:sldId id="550" r:id="rId99"/>
    <p:sldId id="551" r:id="rId100"/>
    <p:sldId id="553" r:id="rId101"/>
    <p:sldId id="361" r:id="rId102"/>
    <p:sldId id="463" r:id="rId103"/>
    <p:sldId id="464" r:id="rId104"/>
    <p:sldId id="465" r:id="rId105"/>
    <p:sldId id="466" r:id="rId106"/>
    <p:sldId id="554" r:id="rId107"/>
    <p:sldId id="572" r:id="rId108"/>
    <p:sldId id="568" r:id="rId109"/>
    <p:sldId id="557" r:id="rId110"/>
    <p:sldId id="475" r:id="rId111"/>
    <p:sldId id="696" r:id="rId112"/>
    <p:sldId id="698" r:id="rId113"/>
    <p:sldId id="699" r:id="rId114"/>
    <p:sldId id="700" r:id="rId115"/>
    <p:sldId id="701" r:id="rId116"/>
    <p:sldId id="702" r:id="rId117"/>
    <p:sldId id="697" r:id="rId118"/>
    <p:sldId id="363" r:id="rId119"/>
    <p:sldId id="364" r:id="rId120"/>
    <p:sldId id="365" r:id="rId121"/>
    <p:sldId id="476" r:id="rId122"/>
    <p:sldId id="477" r:id="rId123"/>
    <p:sldId id="478" r:id="rId124"/>
    <p:sldId id="485" r:id="rId125"/>
    <p:sldId id="479" r:id="rId126"/>
    <p:sldId id="480" r:id="rId127"/>
    <p:sldId id="481" r:id="rId128"/>
    <p:sldId id="482" r:id="rId129"/>
    <p:sldId id="483" r:id="rId130"/>
    <p:sldId id="524" r:id="rId131"/>
    <p:sldId id="569" r:id="rId132"/>
    <p:sldId id="525" r:id="rId133"/>
    <p:sldId id="366" r:id="rId134"/>
    <p:sldId id="367" r:id="rId135"/>
    <p:sldId id="368" r:id="rId136"/>
    <p:sldId id="370" r:id="rId137"/>
    <p:sldId id="371" r:id="rId138"/>
    <p:sldId id="372" r:id="rId139"/>
    <p:sldId id="486" r:id="rId140"/>
    <p:sldId id="487" r:id="rId141"/>
    <p:sldId id="488" r:id="rId142"/>
    <p:sldId id="489" r:id="rId143"/>
    <p:sldId id="490" r:id="rId144"/>
    <p:sldId id="491" r:id="rId145"/>
    <p:sldId id="492" r:id="rId146"/>
    <p:sldId id="493" r:id="rId147"/>
    <p:sldId id="494" r:id="rId148"/>
    <p:sldId id="495" r:id="rId149"/>
    <p:sldId id="496" r:id="rId150"/>
    <p:sldId id="497" r:id="rId151"/>
    <p:sldId id="528" r:id="rId152"/>
    <p:sldId id="529" r:id="rId153"/>
    <p:sldId id="535" r:id="rId154"/>
    <p:sldId id="536" r:id="rId155"/>
    <p:sldId id="537" r:id="rId156"/>
    <p:sldId id="539" r:id="rId157"/>
    <p:sldId id="541" r:id="rId158"/>
    <p:sldId id="538" r:id="rId159"/>
    <p:sldId id="540" r:id="rId160"/>
    <p:sldId id="542" r:id="rId161"/>
    <p:sldId id="543" r:id="rId162"/>
    <p:sldId id="544" r:id="rId163"/>
    <p:sldId id="534" r:id="rId164"/>
    <p:sldId id="373" r:id="rId165"/>
    <p:sldId id="667" r:id="rId166"/>
    <p:sldId id="668" r:id="rId167"/>
    <p:sldId id="669" r:id="rId168"/>
    <p:sldId id="419" r:id="rId169"/>
    <p:sldId id="420" r:id="rId170"/>
    <p:sldId id="422" r:id="rId171"/>
    <p:sldId id="421" r:id="rId172"/>
    <p:sldId id="423" r:id="rId173"/>
    <p:sldId id="618" r:id="rId174"/>
    <p:sldId id="459" r:id="rId175"/>
    <p:sldId id="424" r:id="rId176"/>
    <p:sldId id="425" r:id="rId177"/>
    <p:sldId id="426" r:id="rId178"/>
    <p:sldId id="428" r:id="rId179"/>
    <p:sldId id="427" r:id="rId180"/>
    <p:sldId id="429" r:id="rId181"/>
    <p:sldId id="431" r:id="rId182"/>
    <p:sldId id="505" r:id="rId183"/>
    <p:sldId id="570" r:id="rId184"/>
    <p:sldId id="522" r:id="rId185"/>
    <p:sldId id="507" r:id="rId186"/>
    <p:sldId id="508" r:id="rId187"/>
    <p:sldId id="509" r:id="rId188"/>
    <p:sldId id="510" r:id="rId189"/>
    <p:sldId id="511" r:id="rId190"/>
    <p:sldId id="512" r:id="rId191"/>
    <p:sldId id="513" r:id="rId192"/>
    <p:sldId id="514" r:id="rId193"/>
    <p:sldId id="515" r:id="rId194"/>
    <p:sldId id="516" r:id="rId195"/>
    <p:sldId id="517" r:id="rId196"/>
    <p:sldId id="518" r:id="rId197"/>
    <p:sldId id="519" r:id="rId198"/>
    <p:sldId id="520" r:id="rId199"/>
    <p:sldId id="418" r:id="rId200"/>
    <p:sldId id="460" r:id="rId201"/>
    <p:sldId id="530" r:id="rId202"/>
    <p:sldId id="531" r:id="rId203"/>
    <p:sldId id="532" r:id="rId204"/>
    <p:sldId id="533" r:id="rId205"/>
    <p:sldId id="624" r:id="rId206"/>
    <p:sldId id="625" r:id="rId207"/>
    <p:sldId id="626" r:id="rId208"/>
    <p:sldId id="627" r:id="rId209"/>
    <p:sldId id="628" r:id="rId210"/>
    <p:sldId id="630" r:id="rId211"/>
    <p:sldId id="438" r:id="rId212"/>
    <p:sldId id="670" r:id="rId213"/>
    <p:sldId id="673" r:id="rId214"/>
    <p:sldId id="674" r:id="rId215"/>
    <p:sldId id="675" r:id="rId216"/>
    <p:sldId id="676" r:id="rId217"/>
    <p:sldId id="677" r:id="rId218"/>
    <p:sldId id="678" r:id="rId219"/>
    <p:sldId id="679" r:id="rId220"/>
    <p:sldId id="680" r:id="rId221"/>
    <p:sldId id="681" r:id="rId222"/>
    <p:sldId id="682" r:id="rId223"/>
    <p:sldId id="683" r:id="rId224"/>
    <p:sldId id="684" r:id="rId225"/>
    <p:sldId id="671" r:id="rId226"/>
    <p:sldId id="672" r:id="rId227"/>
    <p:sldId id="685" r:id="rId228"/>
    <p:sldId id="686" r:id="rId229"/>
    <p:sldId id="687" r:id="rId230"/>
    <p:sldId id="688" r:id="rId231"/>
    <p:sldId id="689" r:id="rId232"/>
    <p:sldId id="690" r:id="rId233"/>
    <p:sldId id="692" r:id="rId234"/>
    <p:sldId id="691" r:id="rId235"/>
    <p:sldId id="433" r:id="rId236"/>
    <p:sldId id="664" r:id="rId237"/>
    <p:sldId id="434" r:id="rId238"/>
    <p:sldId id="435" r:id="rId239"/>
    <p:sldId id="439" r:id="rId240"/>
    <p:sldId id="440" r:id="rId241"/>
    <p:sldId id="441" r:id="rId242"/>
    <p:sldId id="443" r:id="rId243"/>
    <p:sldId id="446" r:id="rId244"/>
    <p:sldId id="444" r:id="rId245"/>
    <p:sldId id="445" r:id="rId246"/>
    <p:sldId id="442" r:id="rId247"/>
    <p:sldId id="447" r:id="rId248"/>
    <p:sldId id="461" r:id="rId249"/>
    <p:sldId id="448" r:id="rId250"/>
    <p:sldId id="449" r:id="rId251"/>
    <p:sldId id="450" r:id="rId252"/>
    <p:sldId id="452" r:id="rId253"/>
    <p:sldId id="453" r:id="rId254"/>
    <p:sldId id="458" r:id="rId255"/>
    <p:sldId id="451" r:id="rId256"/>
    <p:sldId id="454" r:id="rId257"/>
    <p:sldId id="526" r:id="rId258"/>
    <p:sldId id="571" r:id="rId259"/>
    <p:sldId id="527" r:id="rId260"/>
    <p:sldId id="619" r:id="rId261"/>
    <p:sldId id="620" r:id="rId262"/>
    <p:sldId id="621" r:id="rId263"/>
    <p:sldId id="622" r:id="rId264"/>
    <p:sldId id="617" r:id="rId265"/>
    <p:sldId id="437" r:id="rId266"/>
    <p:sldId id="567" r:id="rId267"/>
    <p:sldId id="646" r:id="rId268"/>
    <p:sldId id="647" r:id="rId269"/>
    <p:sldId id="648" r:id="rId270"/>
    <p:sldId id="649" r:id="rId271"/>
    <p:sldId id="650" r:id="rId272"/>
    <p:sldId id="651" r:id="rId273"/>
    <p:sldId id="462" r:id="rId2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9" autoAdjust="0"/>
    <p:restoredTop sz="86354" autoAdjust="0"/>
  </p:normalViewPr>
  <p:slideViewPr>
    <p:cSldViewPr>
      <p:cViewPr varScale="1">
        <p:scale>
          <a:sx n="58" d="100"/>
          <a:sy n="58" d="100"/>
        </p:scale>
        <p:origin x="-94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tableStyles" Target="tableStyle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handoutMaster" Target="handoutMasters/handout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notesMaster" Target="notesMasters/notesMaster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4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mn-cs"/>
              </a:defRPr>
            </a:lvl1pPr>
          </a:lstStyle>
          <a:p>
            <a:pPr>
              <a:defRPr/>
            </a:pPr>
            <a:endParaRPr lang="en-US"/>
          </a:p>
        </p:txBody>
      </p:sp>
      <p:sp>
        <p:nvSpPr>
          <p:cNvPr id="5847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mn-cs"/>
              </a:defRPr>
            </a:lvl1pPr>
          </a:lstStyle>
          <a:p>
            <a:pPr>
              <a:defRPr/>
            </a:pPr>
            <a:endParaRPr lang="en-US"/>
          </a:p>
        </p:txBody>
      </p:sp>
      <p:sp>
        <p:nvSpPr>
          <p:cNvPr id="5847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mn-cs"/>
              </a:defRPr>
            </a:lvl1pPr>
          </a:lstStyle>
          <a:p>
            <a:pPr>
              <a:defRPr/>
            </a:pPr>
            <a:endParaRPr lang="en-US"/>
          </a:p>
        </p:txBody>
      </p:sp>
      <p:sp>
        <p:nvSpPr>
          <p:cNvPr id="5847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0375BB8-7AC7-4D79-9DFF-33D063D38C42}" type="slidenum">
              <a:rPr lang="en-US"/>
              <a:pPr>
                <a:defRPr/>
              </a:pPr>
              <a:t>‹#›</a:t>
            </a:fld>
            <a:endParaRPr lang="en-US" dirty="0"/>
          </a:p>
        </p:txBody>
      </p:sp>
    </p:spTree>
    <p:extLst>
      <p:ext uri="{BB962C8B-B14F-4D97-AF65-F5344CB8AC3E}">
        <p14:creationId xmlns:p14="http://schemas.microsoft.com/office/powerpoint/2010/main" val="1922156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mn-cs"/>
              </a:defRPr>
            </a:lvl1pPr>
          </a:lstStyle>
          <a:p>
            <a:pPr>
              <a:defRPr/>
            </a:pPr>
            <a:endParaRPr lang="en-US"/>
          </a:p>
        </p:txBody>
      </p:sp>
      <p:sp>
        <p:nvSpPr>
          <p:cNvPr id="573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mn-cs"/>
              </a:defRPr>
            </a:lvl1pPr>
          </a:lstStyle>
          <a:p>
            <a:pPr>
              <a:defRPr/>
            </a:pPr>
            <a:endParaRPr lang="en-US"/>
          </a:p>
        </p:txBody>
      </p:sp>
      <p:sp>
        <p:nvSpPr>
          <p:cNvPr id="2467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mn-cs"/>
              </a:defRPr>
            </a:lvl1pPr>
          </a:lstStyle>
          <a:p>
            <a:pPr>
              <a:defRPr/>
            </a:pPr>
            <a:endParaRPr 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E306602D-4D95-4358-8B9E-2C7E656F26BC}" type="slidenum">
              <a:rPr lang="en-US"/>
              <a:pPr>
                <a:defRPr/>
              </a:pPr>
              <a:t>‹#›</a:t>
            </a:fld>
            <a:endParaRPr lang="en-US" dirty="0"/>
          </a:p>
        </p:txBody>
      </p:sp>
    </p:spTree>
    <p:extLst>
      <p:ext uri="{BB962C8B-B14F-4D97-AF65-F5344CB8AC3E}">
        <p14:creationId xmlns:p14="http://schemas.microsoft.com/office/powerpoint/2010/main" val="2100918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667000" y="6245225"/>
            <a:ext cx="3886200" cy="476250"/>
          </a:xfrm>
        </p:spPr>
        <p:txBody>
          <a:bodyPr/>
          <a:lstStyle>
            <a:lvl1pPr>
              <a:defRPr sz="1400" smtClean="0"/>
            </a:lvl1pPr>
          </a:lstStyle>
          <a:p>
            <a:pPr>
              <a:defRPr/>
            </a:pPr>
            <a:r>
              <a:rPr lang="en-US" smtClean="0"/>
              <a:t>Copyright 2010-2014 Kenneth M. Chipps Ph.D. www.chipps.com</a:t>
            </a:r>
            <a:endParaRPr lang="en-US" dirty="0"/>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368B372-EDCD-4A0A-9B11-9BCCC54BDD12}" type="slidenum">
              <a:rPr lang="en-US"/>
              <a:pPr>
                <a:defRPr/>
              </a:pPr>
              <a:t>‹#›</a:t>
            </a:fld>
            <a:endParaRPr lang="en-US" dirty="0"/>
          </a:p>
        </p:txBody>
      </p:sp>
    </p:spTree>
    <p:extLst>
      <p:ext uri="{BB962C8B-B14F-4D97-AF65-F5344CB8AC3E}">
        <p14:creationId xmlns:p14="http://schemas.microsoft.com/office/powerpoint/2010/main" val="322178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E09474-2A9A-400E-9DC6-C4BA2772705B}" type="slidenum">
              <a:rPr lang="en-US"/>
              <a:pPr>
                <a:defRPr/>
              </a:pPr>
              <a:t>‹#›</a:t>
            </a:fld>
            <a:endParaRPr lang="en-US" dirty="0"/>
          </a:p>
        </p:txBody>
      </p:sp>
    </p:spTree>
    <p:extLst>
      <p:ext uri="{BB962C8B-B14F-4D97-AF65-F5344CB8AC3E}">
        <p14:creationId xmlns:p14="http://schemas.microsoft.com/office/powerpoint/2010/main" val="3950630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3798FA-8BAE-4971-9568-82209995B191}" type="slidenum">
              <a:rPr lang="en-US"/>
              <a:pPr>
                <a:defRPr/>
              </a:pPr>
              <a:t>‹#›</a:t>
            </a:fld>
            <a:endParaRPr lang="en-US" dirty="0"/>
          </a:p>
        </p:txBody>
      </p:sp>
    </p:spTree>
    <p:extLst>
      <p:ext uri="{BB962C8B-B14F-4D97-AF65-F5344CB8AC3E}">
        <p14:creationId xmlns:p14="http://schemas.microsoft.com/office/powerpoint/2010/main" val="3875692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ADE8E3D-C59F-4E90-B62D-920FAF3EBEEC}" type="slidenum">
              <a:rPr lang="en-US"/>
              <a:pPr>
                <a:defRPr/>
              </a:pPr>
              <a:t>‹#›</a:t>
            </a:fld>
            <a:endParaRPr lang="en-US" dirty="0"/>
          </a:p>
        </p:txBody>
      </p:sp>
    </p:spTree>
    <p:extLst>
      <p:ext uri="{BB962C8B-B14F-4D97-AF65-F5344CB8AC3E}">
        <p14:creationId xmlns:p14="http://schemas.microsoft.com/office/powerpoint/2010/main" val="422966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0FD264E-9C30-4263-AA02-59BF4625BAF8}" type="slidenum">
              <a:rPr lang="en-US"/>
              <a:pPr>
                <a:defRPr/>
              </a:pPr>
              <a:t>‹#›</a:t>
            </a:fld>
            <a:endParaRPr lang="en-US" dirty="0"/>
          </a:p>
        </p:txBody>
      </p:sp>
    </p:spTree>
    <p:extLst>
      <p:ext uri="{BB962C8B-B14F-4D97-AF65-F5344CB8AC3E}">
        <p14:creationId xmlns:p14="http://schemas.microsoft.com/office/powerpoint/2010/main" val="249029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dirty="0" smtClean="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72598B-B208-4C17-BE78-BAD1F392406D}" type="slidenum">
              <a:rPr lang="en-US"/>
              <a:pPr>
                <a:defRPr/>
              </a:pPr>
              <a:t>‹#›</a:t>
            </a:fld>
            <a:endParaRPr lang="en-US" dirty="0"/>
          </a:p>
        </p:txBody>
      </p:sp>
    </p:spTree>
    <p:extLst>
      <p:ext uri="{BB962C8B-B14F-4D97-AF65-F5344CB8AC3E}">
        <p14:creationId xmlns:p14="http://schemas.microsoft.com/office/powerpoint/2010/main" val="297105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2CEFC88-F45B-46CD-8ADF-0D5AA73D6D9E}" type="slidenum">
              <a:rPr lang="en-US"/>
              <a:pPr>
                <a:defRPr/>
              </a:pPr>
              <a:t>‹#›</a:t>
            </a:fld>
            <a:endParaRPr lang="en-US" dirty="0"/>
          </a:p>
        </p:txBody>
      </p:sp>
    </p:spTree>
    <p:extLst>
      <p:ext uri="{BB962C8B-B14F-4D97-AF65-F5344CB8AC3E}">
        <p14:creationId xmlns:p14="http://schemas.microsoft.com/office/powerpoint/2010/main" val="2623392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2264EFA-45B9-4E78-95F9-D716EFCE0402}" type="slidenum">
              <a:rPr lang="en-US"/>
              <a:pPr>
                <a:defRPr/>
              </a:pPr>
              <a:t>‹#›</a:t>
            </a:fld>
            <a:endParaRPr lang="en-US" dirty="0"/>
          </a:p>
        </p:txBody>
      </p:sp>
    </p:spTree>
    <p:extLst>
      <p:ext uri="{BB962C8B-B14F-4D97-AF65-F5344CB8AC3E}">
        <p14:creationId xmlns:p14="http://schemas.microsoft.com/office/powerpoint/2010/main" val="4022251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3AD8698-BE29-413A-B257-51932F63E4EA}" type="slidenum">
              <a:rPr lang="en-US"/>
              <a:pPr>
                <a:defRPr/>
              </a:pPr>
              <a:t>‹#›</a:t>
            </a:fld>
            <a:endParaRPr lang="en-US" dirty="0"/>
          </a:p>
        </p:txBody>
      </p:sp>
    </p:spTree>
    <p:extLst>
      <p:ext uri="{BB962C8B-B14F-4D97-AF65-F5344CB8AC3E}">
        <p14:creationId xmlns:p14="http://schemas.microsoft.com/office/powerpoint/2010/main" val="855644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4701703-57A6-4276-8CA3-E07FE06BE2AC}" type="slidenum">
              <a:rPr lang="en-US"/>
              <a:pPr>
                <a:defRPr/>
              </a:pPr>
              <a:t>‹#›</a:t>
            </a:fld>
            <a:endParaRPr lang="en-US" dirty="0"/>
          </a:p>
        </p:txBody>
      </p:sp>
    </p:spTree>
    <p:extLst>
      <p:ext uri="{BB962C8B-B14F-4D97-AF65-F5344CB8AC3E}">
        <p14:creationId xmlns:p14="http://schemas.microsoft.com/office/powerpoint/2010/main" val="2182436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4E32CE1-5255-4680-ABE5-7ED83768C5C6}" type="slidenum">
              <a:rPr lang="en-US"/>
              <a:pPr>
                <a:defRPr/>
              </a:pPr>
              <a:t>‹#›</a:t>
            </a:fld>
            <a:endParaRPr lang="en-US" dirty="0"/>
          </a:p>
        </p:txBody>
      </p:sp>
    </p:spTree>
    <p:extLst>
      <p:ext uri="{BB962C8B-B14F-4D97-AF65-F5344CB8AC3E}">
        <p14:creationId xmlns:p14="http://schemas.microsoft.com/office/powerpoint/2010/main" val="2276879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2C04E08-5313-4000-9682-0C28995BC9CC}" type="slidenum">
              <a:rPr lang="en-US"/>
              <a:pPr>
                <a:defRPr/>
              </a:pPr>
              <a:t>‹#›</a:t>
            </a:fld>
            <a:endParaRPr lang="en-US" dirty="0"/>
          </a:p>
        </p:txBody>
      </p:sp>
    </p:spTree>
    <p:extLst>
      <p:ext uri="{BB962C8B-B14F-4D97-AF65-F5344CB8AC3E}">
        <p14:creationId xmlns:p14="http://schemas.microsoft.com/office/powerpoint/2010/main" val="16055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3FC3B9E-F23E-4EE6-A2A3-9C41ED758F55}" type="slidenum">
              <a:rPr lang="en-US"/>
              <a:pPr>
                <a:defRPr/>
              </a:pPr>
              <a:t>‹#›</a:t>
            </a:fld>
            <a:endParaRPr lang="en-US" dirty="0"/>
          </a:p>
        </p:txBody>
      </p:sp>
    </p:spTree>
    <p:extLst>
      <p:ext uri="{BB962C8B-B14F-4D97-AF65-F5344CB8AC3E}">
        <p14:creationId xmlns:p14="http://schemas.microsoft.com/office/powerpoint/2010/main" val="154797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2010-2014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304793A-79D1-4F98-BA4C-C05E91F3A9B0}" type="slidenum">
              <a:rPr lang="en-US"/>
              <a:pPr>
                <a:defRPr/>
              </a:pPr>
              <a:t>‹#›</a:t>
            </a:fld>
            <a:endParaRPr lang="en-US" dirty="0"/>
          </a:p>
        </p:txBody>
      </p:sp>
    </p:spTree>
    <p:extLst>
      <p:ext uri="{BB962C8B-B14F-4D97-AF65-F5344CB8AC3E}">
        <p14:creationId xmlns:p14="http://schemas.microsoft.com/office/powerpoint/2010/main" val="315411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cs typeface="+mn-cs"/>
              </a:defRPr>
            </a:lvl1pPr>
          </a:lstStyle>
          <a:p>
            <a:pPr>
              <a:defRPr/>
            </a:pPr>
            <a:endParaRPr lang="en-US"/>
          </a:p>
        </p:txBody>
      </p:sp>
      <p:sp>
        <p:nvSpPr>
          <p:cNvPr id="73733"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a:defRPr/>
            </a:pPr>
            <a:r>
              <a:rPr lang="en-US" smtClean="0"/>
              <a:t>Copyright 2010-2014 Kenneth M. Chipps Ph.D. www.chipps.com</a:t>
            </a:r>
            <a:endParaRPr lang="en-US" dirty="0"/>
          </a:p>
        </p:txBody>
      </p:sp>
      <p:sp>
        <p:nvSpPr>
          <p:cNvPr id="73734"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A8BA4C5F-25EF-41BB-BC0B-66E1F1368A2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4"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itelife.flukenetworks.com/ver1.0/Content/images/store/12/5/4cf5a5db-29f0-434a-8514-3583eedcfc67.Large.pn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smtClean="0"/>
              <a:t>Using a Network Analyzer</a:t>
            </a:r>
            <a:br>
              <a:rPr lang="en-US" dirty="0" smtClean="0"/>
            </a:br>
            <a:r>
              <a:rPr lang="en-US" dirty="0" smtClean="0"/>
              <a:t>To Examine a Network</a:t>
            </a:r>
          </a:p>
        </p:txBody>
      </p:sp>
      <p:sp>
        <p:nvSpPr>
          <p:cNvPr id="3075" name="Rectangle 3"/>
          <p:cNvSpPr>
            <a:spLocks noGrp="1" noChangeArrowheads="1"/>
          </p:cNvSpPr>
          <p:nvPr>
            <p:ph type="subTitle" idx="1"/>
          </p:nvPr>
        </p:nvSpPr>
        <p:spPr/>
        <p:txBody>
          <a:bodyPr/>
          <a:lstStyle/>
          <a:p>
            <a:pPr eaLnBrk="1" hangingPunct="1"/>
            <a:r>
              <a:rPr lang="en-US" sz="2400" dirty="0" smtClean="0"/>
              <a:t>Last Update </a:t>
            </a:r>
            <a:r>
              <a:rPr lang="en-US" sz="2400" dirty="0" smtClean="0"/>
              <a:t>2014.06.01</a:t>
            </a:r>
            <a:r>
              <a:rPr lang="en-US" sz="2400" dirty="0" smtClean="0"/>
              <a:t/>
            </a:r>
            <a:br>
              <a:rPr lang="en-US" sz="2400" dirty="0" smtClean="0"/>
            </a:br>
            <a:r>
              <a:rPr lang="en-US" sz="2400" dirty="0" smtClean="0"/>
              <a:t>1.10.0</a:t>
            </a:r>
            <a:endParaRPr lang="en-US" sz="2400" dirty="0" smtClean="0"/>
          </a:p>
        </p:txBody>
      </p:sp>
      <p:sp>
        <p:nvSpPr>
          <p:cNvPr id="3076" name="Footer Placeholder 4"/>
          <p:cNvSpPr>
            <a:spLocks noGrp="1"/>
          </p:cNvSpPr>
          <p:nvPr>
            <p:ph type="ftr" sz="quarter" idx="11"/>
          </p:nvPr>
        </p:nvSpPr>
        <p:spPr>
          <a:xfrm>
            <a:off x="2667000" y="6245225"/>
            <a:ext cx="411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20DFB8-2DA5-452F-A895-1FBE884D4084}" type="slidenum">
              <a:rPr lang="en-US" smtClean="0"/>
              <a:pPr eaLnBrk="1" hangingPunct="1"/>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dirty="0" smtClean="0"/>
              <a:t>Login Sequence</a:t>
            </a:r>
          </a:p>
        </p:txBody>
      </p:sp>
      <p:sp>
        <p:nvSpPr>
          <p:cNvPr id="11267" name="Content Placeholder 2"/>
          <p:cNvSpPr>
            <a:spLocks noGrp="1"/>
          </p:cNvSpPr>
          <p:nvPr>
            <p:ph idx="1"/>
          </p:nvPr>
        </p:nvSpPr>
        <p:spPr/>
        <p:txBody>
          <a:bodyPr/>
          <a:lstStyle/>
          <a:p>
            <a:pPr eaLnBrk="1" hangingPunct="1"/>
            <a:r>
              <a:rPr lang="en-US" smtClean="0"/>
              <a:t>What discovery process takes place</a:t>
            </a:r>
          </a:p>
          <a:p>
            <a:pPr eaLnBrk="1" hangingPunct="1"/>
            <a:r>
              <a:rPr lang="en-US" smtClean="0"/>
              <a:t>What server is contacted</a:t>
            </a:r>
          </a:p>
          <a:p>
            <a:pPr eaLnBrk="1" hangingPunct="1"/>
            <a:r>
              <a:rPr lang="en-US" smtClean="0"/>
              <a:t>What login processes take place</a:t>
            </a:r>
          </a:p>
          <a:p>
            <a:pPr eaLnBrk="1" hangingPunct="1"/>
            <a:r>
              <a:rPr lang="en-US" smtClean="0"/>
              <a:t>How many packets are required</a:t>
            </a:r>
          </a:p>
        </p:txBody>
      </p:sp>
      <p:sp>
        <p:nvSpPr>
          <p:cNvPr id="112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7DABCF-7EF3-45B6-8E7A-ADA1F10F19B1}" type="slidenum">
              <a:rPr lang="en-US" smtClean="0"/>
              <a:pPr eaLnBrk="1" hangingPunct="1"/>
              <a:t>10</a:t>
            </a:fld>
            <a:endParaRPr lang="en-US"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dirty="0" smtClean="0"/>
              <a:t>Lab</a:t>
            </a:r>
          </a:p>
        </p:txBody>
      </p:sp>
      <p:sp>
        <p:nvSpPr>
          <p:cNvPr id="101379" name="Content Placeholder 2"/>
          <p:cNvSpPr>
            <a:spLocks noGrp="1"/>
          </p:cNvSpPr>
          <p:nvPr>
            <p:ph idx="1"/>
          </p:nvPr>
        </p:nvSpPr>
        <p:spPr/>
        <p:txBody>
          <a:bodyPr/>
          <a:lstStyle/>
          <a:p>
            <a:pPr eaLnBrk="1" hangingPunct="1"/>
            <a:endParaRPr lang="en-US" smtClean="0"/>
          </a:p>
        </p:txBody>
      </p:sp>
      <p:sp>
        <p:nvSpPr>
          <p:cNvPr id="1013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13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C49C8A-7C9A-4D87-84E6-8D912930C288}" type="slidenum">
              <a:rPr lang="en-US" smtClean="0"/>
              <a:pPr eaLnBrk="1" hangingPunct="1"/>
              <a:t>100</a:t>
            </a:fld>
            <a:endParaRPr lang="en-US" smtClean="0"/>
          </a:p>
        </p:txBody>
      </p:sp>
      <p:pic>
        <p:nvPicPr>
          <p:cNvPr id="101382"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533400" y="16764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dirty="0" smtClean="0"/>
              <a:t>Closing the Connection</a:t>
            </a:r>
          </a:p>
        </p:txBody>
      </p:sp>
      <p:sp>
        <p:nvSpPr>
          <p:cNvPr id="102403" name="Content Placeholder 2"/>
          <p:cNvSpPr>
            <a:spLocks noGrp="1"/>
          </p:cNvSpPr>
          <p:nvPr>
            <p:ph idx="1"/>
          </p:nvPr>
        </p:nvSpPr>
        <p:spPr/>
        <p:txBody>
          <a:bodyPr/>
          <a:lstStyle/>
          <a:p>
            <a:pPr eaLnBrk="1" hangingPunct="1"/>
            <a:r>
              <a:rPr lang="en-US" smtClean="0"/>
              <a:t>The last step is to close the TCP connection</a:t>
            </a:r>
          </a:p>
          <a:p>
            <a:pPr eaLnBrk="1" hangingPunct="1"/>
            <a:r>
              <a:rPr lang="en-US" smtClean="0"/>
              <a:t>This usually works without problem</a:t>
            </a:r>
          </a:p>
        </p:txBody>
      </p:sp>
      <p:sp>
        <p:nvSpPr>
          <p:cNvPr id="1024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24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441774-9403-4D72-A704-CDBEF33498FE}" type="slidenum">
              <a:rPr lang="en-US" smtClean="0"/>
              <a:pPr eaLnBrk="1" hangingPunct="1"/>
              <a:t>101</a:t>
            </a:fld>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dirty="0" smtClean="0"/>
              <a:t>Isolating the Problem Domain</a:t>
            </a:r>
          </a:p>
        </p:txBody>
      </p:sp>
      <p:sp>
        <p:nvSpPr>
          <p:cNvPr id="103427" name="Content Placeholder 2"/>
          <p:cNvSpPr>
            <a:spLocks noGrp="1"/>
          </p:cNvSpPr>
          <p:nvPr>
            <p:ph idx="1"/>
          </p:nvPr>
        </p:nvSpPr>
        <p:spPr/>
        <p:txBody>
          <a:bodyPr/>
          <a:lstStyle/>
          <a:p>
            <a:pPr eaLnBrk="1" hangingPunct="1"/>
            <a:r>
              <a:rPr lang="en-US" smtClean="0"/>
              <a:t>If the problem appears to be in part of the network the next question is in what part</a:t>
            </a:r>
          </a:p>
          <a:p>
            <a:pPr eaLnBrk="1" hangingPunct="1"/>
            <a:r>
              <a:rPr lang="en-US" smtClean="0"/>
              <a:t>In other words the exact problem domain needs to be isolated</a:t>
            </a:r>
          </a:p>
          <a:p>
            <a:pPr eaLnBrk="1" hangingPunct="1"/>
            <a:r>
              <a:rPr lang="en-US" smtClean="0"/>
              <a:t>Let’s see this procedure in operation</a:t>
            </a:r>
          </a:p>
        </p:txBody>
      </p:sp>
      <p:sp>
        <p:nvSpPr>
          <p:cNvPr id="1034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34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1DDE77-C924-4326-804A-ACA71F97E67D}" type="slidenum">
              <a:rPr lang="en-US" smtClean="0"/>
              <a:pPr eaLnBrk="1" hangingPunct="1"/>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dirty="0" smtClean="0"/>
              <a:t>Lab</a:t>
            </a:r>
          </a:p>
        </p:txBody>
      </p:sp>
      <p:sp>
        <p:nvSpPr>
          <p:cNvPr id="104451" name="Content Placeholder 2"/>
          <p:cNvSpPr>
            <a:spLocks noGrp="1"/>
          </p:cNvSpPr>
          <p:nvPr>
            <p:ph idx="1"/>
          </p:nvPr>
        </p:nvSpPr>
        <p:spPr/>
        <p:txBody>
          <a:bodyPr/>
          <a:lstStyle/>
          <a:p>
            <a:pPr eaLnBrk="1" hangingPunct="1"/>
            <a:r>
              <a:rPr lang="en-US" dirty="0" smtClean="0"/>
              <a:t>Start </a:t>
            </a:r>
            <a:r>
              <a:rPr lang="en-US" dirty="0" err="1" smtClean="0"/>
              <a:t>Wireshark</a:t>
            </a:r>
            <a:endParaRPr lang="en-US" dirty="0" smtClean="0"/>
          </a:p>
          <a:p>
            <a:pPr eaLnBrk="1" hangingPunct="1"/>
            <a:r>
              <a:rPr lang="en-US" dirty="0" smtClean="0"/>
              <a:t>Open the trace02.pcap file</a:t>
            </a:r>
          </a:p>
          <a:p>
            <a:pPr eaLnBrk="1" hangingPunct="1"/>
            <a:r>
              <a:rPr lang="en-US" dirty="0" smtClean="0"/>
              <a:t>In this lab an example of how to determine where a problem exists in the network is illustrated</a:t>
            </a:r>
          </a:p>
          <a:p>
            <a:pPr eaLnBrk="1" hangingPunct="1"/>
            <a:r>
              <a:rPr lang="en-US" dirty="0" smtClean="0"/>
              <a:t>Isolating the problem domain using </a:t>
            </a:r>
            <a:r>
              <a:rPr lang="en-US" dirty="0" err="1" smtClean="0"/>
              <a:t>Wireshark</a:t>
            </a:r>
            <a:r>
              <a:rPr lang="en-US" dirty="0" smtClean="0"/>
              <a:t> on a full duplex network can be difficult as only one side of the conversation is seen</a:t>
            </a:r>
          </a:p>
        </p:txBody>
      </p:sp>
      <p:sp>
        <p:nvSpPr>
          <p:cNvPr id="1044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44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342757-458D-4790-8DC3-A06AC5174DBA}" type="slidenum">
              <a:rPr lang="en-US" smtClean="0"/>
              <a:pPr eaLnBrk="1" hangingPunct="1"/>
              <a:t>103</a:t>
            </a:fld>
            <a:endParaRPr 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dirty="0" smtClean="0"/>
              <a:t>Lab</a:t>
            </a:r>
          </a:p>
        </p:txBody>
      </p:sp>
      <p:sp>
        <p:nvSpPr>
          <p:cNvPr id="105475" name="Content Placeholder 2"/>
          <p:cNvSpPr>
            <a:spLocks noGrp="1"/>
          </p:cNvSpPr>
          <p:nvPr>
            <p:ph idx="1"/>
          </p:nvPr>
        </p:nvSpPr>
        <p:spPr/>
        <p:txBody>
          <a:bodyPr/>
          <a:lstStyle/>
          <a:p>
            <a:pPr eaLnBrk="1" hangingPunct="1"/>
            <a:r>
              <a:rPr lang="en-US" dirty="0" smtClean="0"/>
              <a:t>An aggregating tap is a better way to collect the data for this type of analysis</a:t>
            </a:r>
          </a:p>
          <a:p>
            <a:pPr eaLnBrk="1" hangingPunct="1"/>
            <a:r>
              <a:rPr lang="en-US" dirty="0" smtClean="0"/>
              <a:t>If one is not available this method can be substituted</a:t>
            </a:r>
          </a:p>
          <a:p>
            <a:pPr eaLnBrk="1" hangingPunct="1"/>
            <a:r>
              <a:rPr lang="en-US" dirty="0" smtClean="0"/>
              <a:t>The indication being looked for is when a retransmission is seen, was the original frame also seen</a:t>
            </a:r>
          </a:p>
        </p:txBody>
      </p:sp>
      <p:sp>
        <p:nvSpPr>
          <p:cNvPr id="1054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54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C32958-DD5E-4A8E-B2D4-86F08035CC31}" type="slidenum">
              <a:rPr lang="en-US" smtClean="0"/>
              <a:pPr eaLnBrk="1" hangingPunct="1"/>
              <a:t>104</a:t>
            </a:fld>
            <a:endParaRPr lang="en-US"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dirty="0" smtClean="0"/>
              <a:t>Lab</a:t>
            </a:r>
          </a:p>
        </p:txBody>
      </p:sp>
      <p:sp>
        <p:nvSpPr>
          <p:cNvPr id="106499" name="Content Placeholder 2"/>
          <p:cNvSpPr>
            <a:spLocks noGrp="1"/>
          </p:cNvSpPr>
          <p:nvPr>
            <p:ph idx="1"/>
          </p:nvPr>
        </p:nvSpPr>
        <p:spPr/>
        <p:txBody>
          <a:bodyPr/>
          <a:lstStyle/>
          <a:p>
            <a:pPr eaLnBrk="1" hangingPunct="1"/>
            <a:r>
              <a:rPr lang="en-US" smtClean="0"/>
              <a:t>If it is, then packet loss has not yet occurred</a:t>
            </a:r>
          </a:p>
          <a:p>
            <a:pPr eaLnBrk="1" hangingPunct="1"/>
            <a:r>
              <a:rPr lang="en-US" smtClean="0"/>
              <a:t>The problem is downstream from where the analyzer is currently connected to the network</a:t>
            </a:r>
          </a:p>
          <a:p>
            <a:pPr eaLnBrk="1" hangingPunct="1"/>
            <a:r>
              <a:rPr lang="en-US" smtClean="0"/>
              <a:t>Upstream is toward the sender of the data</a:t>
            </a:r>
          </a:p>
          <a:p>
            <a:pPr eaLnBrk="1" hangingPunct="1"/>
            <a:r>
              <a:rPr lang="en-US" smtClean="0"/>
              <a:t>Downstream is the receiver direction</a:t>
            </a:r>
          </a:p>
        </p:txBody>
      </p:sp>
      <p:sp>
        <p:nvSpPr>
          <p:cNvPr id="1065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65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0B260B2-0CAD-4CAD-A6C3-3D08AC62B833}" type="slidenum">
              <a:rPr lang="en-US" smtClean="0"/>
              <a:pPr eaLnBrk="1" hangingPunct="1"/>
              <a:t>105</a:t>
            </a:fld>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dirty="0" smtClean="0"/>
              <a:t>Lab</a:t>
            </a:r>
          </a:p>
        </p:txBody>
      </p:sp>
      <p:sp>
        <p:nvSpPr>
          <p:cNvPr id="107523" name="Content Placeholder 2"/>
          <p:cNvSpPr>
            <a:spLocks noGrp="1"/>
          </p:cNvSpPr>
          <p:nvPr>
            <p:ph idx="1"/>
          </p:nvPr>
        </p:nvSpPr>
        <p:spPr/>
        <p:txBody>
          <a:bodyPr/>
          <a:lstStyle/>
          <a:p>
            <a:pPr eaLnBrk="1" hangingPunct="1"/>
            <a:r>
              <a:rPr lang="en-US" dirty="0" smtClean="0"/>
              <a:t>To isolate the device or link causing the problem move the analyzer from section to section from the sender end down toward the receiver end until you no longer see both the original packet and the retransmission</a:t>
            </a:r>
          </a:p>
          <a:p>
            <a:pPr eaLnBrk="1" hangingPunct="1"/>
            <a:r>
              <a:rPr lang="en-US" dirty="0" smtClean="0"/>
              <a:t>When you only see the retransmission this is the area of the problem</a:t>
            </a:r>
          </a:p>
        </p:txBody>
      </p:sp>
      <p:sp>
        <p:nvSpPr>
          <p:cNvPr id="1075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75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CC7AB1-DC55-41CC-BFCF-AAB201C3D93D}" type="slidenum">
              <a:rPr lang="en-US" smtClean="0"/>
              <a:pPr eaLnBrk="1" hangingPunct="1"/>
              <a:t>106</a:t>
            </a:fld>
            <a:endParaRPr lang="en-US"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r>
              <a:rPr lang="en-US" dirty="0" smtClean="0"/>
              <a:t>Lab</a:t>
            </a:r>
          </a:p>
        </p:txBody>
      </p:sp>
      <p:sp>
        <p:nvSpPr>
          <p:cNvPr id="108547" name="Content Placeholder 2"/>
          <p:cNvSpPr>
            <a:spLocks noGrp="1"/>
          </p:cNvSpPr>
          <p:nvPr>
            <p:ph idx="1"/>
          </p:nvPr>
        </p:nvSpPr>
        <p:spPr/>
        <p:txBody>
          <a:bodyPr/>
          <a:lstStyle/>
          <a:p>
            <a:pPr eaLnBrk="1" hangingPunct="1"/>
            <a:r>
              <a:rPr lang="en-US" dirty="0" smtClean="0"/>
              <a:t>As you are now downstream from the packet loss</a:t>
            </a:r>
          </a:p>
          <a:p>
            <a:pPr eaLnBrk="1" hangingPunct="1"/>
            <a:r>
              <a:rPr lang="en-US" dirty="0" smtClean="0"/>
              <a:t>To do this go to the expert composite window</a:t>
            </a:r>
          </a:p>
          <a:p>
            <a:pPr eaLnBrk="1" hangingPunct="1"/>
            <a:r>
              <a:rPr lang="en-US" dirty="0" smtClean="0"/>
              <a:t>Under the Notes tab select a retransmission warning packet</a:t>
            </a:r>
          </a:p>
          <a:p>
            <a:pPr eaLnBrk="1" hangingPunct="1"/>
            <a:r>
              <a:rPr lang="en-US" dirty="0" smtClean="0"/>
              <a:t>Highlight the sequence number in the TCP header</a:t>
            </a:r>
          </a:p>
        </p:txBody>
      </p:sp>
      <p:sp>
        <p:nvSpPr>
          <p:cNvPr id="1085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85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1E550E-A2B7-47BC-95CF-9A6345385F14}" type="slidenum">
              <a:rPr lang="en-US" smtClean="0"/>
              <a:pPr eaLnBrk="1" hangingPunct="1"/>
              <a:t>107</a:t>
            </a:fld>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dirty="0" smtClean="0"/>
              <a:t>Lab</a:t>
            </a:r>
          </a:p>
        </p:txBody>
      </p:sp>
      <p:sp>
        <p:nvSpPr>
          <p:cNvPr id="109571" name="Content Placeholder 2"/>
          <p:cNvSpPr>
            <a:spLocks noGrp="1"/>
          </p:cNvSpPr>
          <p:nvPr>
            <p:ph idx="1"/>
          </p:nvPr>
        </p:nvSpPr>
        <p:spPr/>
        <p:txBody>
          <a:bodyPr/>
          <a:lstStyle/>
          <a:p>
            <a:pPr eaLnBrk="1" hangingPunct="1"/>
            <a:r>
              <a:rPr lang="en-US" dirty="0" smtClean="0"/>
              <a:t>Use this to create a filter by selecting the sequence number line, then right click and select Apply as Filter - Selected</a:t>
            </a:r>
          </a:p>
          <a:p>
            <a:pPr eaLnBrk="1" hangingPunct="1"/>
            <a:r>
              <a:rPr lang="en-US" dirty="0" smtClean="0"/>
              <a:t>If any other packets show then we have seen both the original and the retransmitted segments in this section</a:t>
            </a:r>
          </a:p>
          <a:p>
            <a:pPr eaLnBrk="1" hangingPunct="1"/>
            <a:r>
              <a:rPr lang="en-US" dirty="0" smtClean="0"/>
              <a:t>Therefore we are upstream from the problem area</a:t>
            </a:r>
          </a:p>
        </p:txBody>
      </p:sp>
      <p:sp>
        <p:nvSpPr>
          <p:cNvPr id="1095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95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DFBB0E-610D-41EF-90E3-7AB828CD5FBD}" type="slidenum">
              <a:rPr lang="en-US" smtClean="0"/>
              <a:pPr eaLnBrk="1" hangingPunct="1"/>
              <a:t>108</a:t>
            </a:fld>
            <a:endParaRPr 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dirty="0" smtClean="0"/>
              <a:t>Lab</a:t>
            </a:r>
          </a:p>
        </p:txBody>
      </p:sp>
      <p:sp>
        <p:nvSpPr>
          <p:cNvPr id="110595" name="Content Placeholder 2"/>
          <p:cNvSpPr>
            <a:spLocks noGrp="1"/>
          </p:cNvSpPr>
          <p:nvPr>
            <p:ph idx="1"/>
          </p:nvPr>
        </p:nvSpPr>
        <p:spPr/>
        <p:txBody>
          <a:bodyPr/>
          <a:lstStyle/>
          <a:p>
            <a:pPr eaLnBrk="1" hangingPunct="1"/>
            <a:r>
              <a:rPr lang="en-US" smtClean="0"/>
              <a:t>If we do not, then we are downstream</a:t>
            </a:r>
          </a:p>
          <a:p>
            <a:pPr eaLnBrk="1" hangingPunct="1"/>
            <a:r>
              <a:rPr lang="en-US" smtClean="0"/>
              <a:t>In that case we need to move upstream toward the sender end</a:t>
            </a:r>
          </a:p>
        </p:txBody>
      </p:sp>
      <p:sp>
        <p:nvSpPr>
          <p:cNvPr id="1105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05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741871-7E5C-4830-BB46-C81A95700AC2}" type="slidenum">
              <a:rPr lang="en-US" smtClean="0"/>
              <a:pPr eaLnBrk="1" hangingPunct="1"/>
              <a:t>109</a:t>
            </a:fld>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t>Protocols and Applications</a:t>
            </a:r>
          </a:p>
        </p:txBody>
      </p:sp>
      <p:sp>
        <p:nvSpPr>
          <p:cNvPr id="12291" name="Content Placeholder 2"/>
          <p:cNvSpPr>
            <a:spLocks noGrp="1"/>
          </p:cNvSpPr>
          <p:nvPr>
            <p:ph idx="1"/>
          </p:nvPr>
        </p:nvSpPr>
        <p:spPr/>
        <p:txBody>
          <a:bodyPr/>
          <a:lstStyle/>
          <a:p>
            <a:pPr eaLnBrk="1" hangingPunct="1"/>
            <a:r>
              <a:rPr lang="en-US" smtClean="0"/>
              <a:t>What applications are running</a:t>
            </a:r>
          </a:p>
          <a:p>
            <a:pPr eaLnBrk="1" hangingPunct="1"/>
            <a:r>
              <a:rPr lang="en-US" smtClean="0"/>
              <a:t>What protocols are being used</a:t>
            </a:r>
          </a:p>
          <a:p>
            <a:pPr eaLnBrk="1" hangingPunct="1"/>
            <a:r>
              <a:rPr lang="en-US" smtClean="0"/>
              <a:t>What ports are in use</a:t>
            </a:r>
          </a:p>
          <a:p>
            <a:pPr eaLnBrk="1" hangingPunct="1"/>
            <a:r>
              <a:rPr lang="en-US" smtClean="0"/>
              <a:t>What routing protocols are being used</a:t>
            </a:r>
          </a:p>
          <a:p>
            <a:pPr eaLnBrk="1" hangingPunct="1"/>
            <a:r>
              <a:rPr lang="en-US" smtClean="0"/>
              <a:t>What does the routing update process look like</a:t>
            </a:r>
          </a:p>
          <a:p>
            <a:pPr eaLnBrk="1" hangingPunct="1"/>
            <a:r>
              <a:rPr lang="en-US" smtClean="0"/>
              <a:t>What ICMP traffic is seen</a:t>
            </a:r>
          </a:p>
        </p:txBody>
      </p:sp>
      <p:sp>
        <p:nvSpPr>
          <p:cNvPr id="12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79B020-1D05-4E4E-8542-7EF0B7810C06}" type="slidenum">
              <a:rPr lang="en-US" smtClean="0"/>
              <a:pPr eaLnBrk="1" hangingPunct="1"/>
              <a:t>11</a:t>
            </a:fld>
            <a:endParaRPr lang="en-US"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dirty="0" smtClean="0"/>
              <a:t>Lab</a:t>
            </a:r>
          </a:p>
        </p:txBody>
      </p:sp>
      <p:sp>
        <p:nvSpPr>
          <p:cNvPr id="111619" name="Content Placeholder 2"/>
          <p:cNvSpPr>
            <a:spLocks noGrp="1"/>
          </p:cNvSpPr>
          <p:nvPr>
            <p:ph idx="1"/>
          </p:nvPr>
        </p:nvSpPr>
        <p:spPr/>
        <p:txBody>
          <a:bodyPr/>
          <a:lstStyle/>
          <a:p>
            <a:pPr eaLnBrk="1" hangingPunct="1"/>
            <a:endParaRPr lang="en-US" smtClean="0"/>
          </a:p>
        </p:txBody>
      </p:sp>
      <p:sp>
        <p:nvSpPr>
          <p:cNvPr id="1116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16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E062CE-BC19-4260-B0E9-D035D8D5CF78}" type="slidenum">
              <a:rPr lang="en-US" smtClean="0"/>
              <a:pPr eaLnBrk="1" hangingPunct="1"/>
              <a:t>110</a:t>
            </a:fld>
            <a:endParaRPr lang="en-US" smtClean="0"/>
          </a:p>
        </p:txBody>
      </p:sp>
      <p:pic>
        <p:nvPicPr>
          <p:cNvPr id="111622" name="Picture 5"/>
          <p:cNvPicPr>
            <a:picLocks noChangeAspect="1"/>
          </p:cNvPicPr>
          <p:nvPr/>
        </p:nvPicPr>
        <p:blipFill>
          <a:blip r:embed="rId2">
            <a:extLst>
              <a:ext uri="{28A0092B-C50C-407E-A947-70E740481C1C}">
                <a14:useLocalDpi xmlns:a14="http://schemas.microsoft.com/office/drawing/2010/main" val="0"/>
              </a:ext>
            </a:extLst>
          </a:blip>
          <a:srcRect l="16667" t="13675" r="16667"/>
          <a:stretch>
            <a:fillRect/>
          </a:stretch>
        </p:blipFill>
        <p:spPr bwMode="auto">
          <a:xfrm>
            <a:off x="1498600" y="1676400"/>
            <a:ext cx="6045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Filtering for Retransmissions</a:t>
            </a:r>
            <a:endParaRPr lang="en-US" dirty="0"/>
          </a:p>
        </p:txBody>
      </p:sp>
      <p:sp>
        <p:nvSpPr>
          <p:cNvPr id="3" name="Content Placeholder 2"/>
          <p:cNvSpPr>
            <a:spLocks noGrp="1"/>
          </p:cNvSpPr>
          <p:nvPr>
            <p:ph idx="1"/>
          </p:nvPr>
        </p:nvSpPr>
        <p:spPr/>
        <p:txBody>
          <a:bodyPr/>
          <a:lstStyle/>
          <a:p>
            <a:r>
              <a:rPr lang="en-US" dirty="0" smtClean="0"/>
              <a:t>Another</a:t>
            </a:r>
            <a:r>
              <a:rPr lang="en-US" baseline="0" dirty="0" smtClean="0"/>
              <a:t> way to look for retransmissions is to use a display filter</a:t>
            </a:r>
          </a:p>
          <a:p>
            <a:pPr lvl="1"/>
            <a:r>
              <a:rPr lang="en-US" dirty="0" err="1" smtClean="0"/>
              <a:t>tcp.analysis.retransmissions</a:t>
            </a:r>
            <a:endParaRPr lang="en-US" dirty="0" smtClean="0"/>
          </a:p>
          <a:p>
            <a:pPr lvl="0"/>
            <a:r>
              <a:rPr lang="en-US" dirty="0" smtClean="0"/>
              <a:t>For the trace02.pcap file this display filter shows this</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111</a:t>
            </a:fld>
            <a:endParaRPr lang="en-US" dirty="0"/>
          </a:p>
        </p:txBody>
      </p:sp>
    </p:spTree>
    <p:extLst>
      <p:ext uri="{BB962C8B-B14F-4D97-AF65-F5344CB8AC3E}">
        <p14:creationId xmlns:p14="http://schemas.microsoft.com/office/powerpoint/2010/main" val="1791437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Filtering for Retransmissions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112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75" y="1674685"/>
            <a:ext cx="8197025" cy="411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542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Filtering for Retransmissions</a:t>
            </a:r>
          </a:p>
        </p:txBody>
      </p:sp>
      <p:sp>
        <p:nvSpPr>
          <p:cNvPr id="3" name="Content Placeholder 2"/>
          <p:cNvSpPr>
            <a:spLocks noGrp="1"/>
          </p:cNvSpPr>
          <p:nvPr>
            <p:ph idx="1"/>
          </p:nvPr>
        </p:nvSpPr>
        <p:spPr/>
        <p:txBody>
          <a:bodyPr/>
          <a:lstStyle/>
          <a:p>
            <a:r>
              <a:rPr lang="en-US" dirty="0" smtClean="0"/>
              <a:t>The area</a:t>
            </a:r>
            <a:r>
              <a:rPr lang="en-US" baseline="0" dirty="0" smtClean="0"/>
              <a:t> of interest is seen when the fields under TCP and [SEQ/ACK analysis] is expanded</a:t>
            </a:r>
          </a:p>
          <a:p>
            <a:r>
              <a:rPr lang="en-US" baseline="0" dirty="0" smtClean="0"/>
              <a:t>This shows the following</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113</a:t>
            </a:fld>
            <a:endParaRPr lang="en-US" dirty="0"/>
          </a:p>
        </p:txBody>
      </p:sp>
    </p:spTree>
    <p:extLst>
      <p:ext uri="{BB962C8B-B14F-4D97-AF65-F5344CB8AC3E}">
        <p14:creationId xmlns:p14="http://schemas.microsoft.com/office/powerpoint/2010/main" val="22930218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Filtering for Retransmissions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114</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4685"/>
            <a:ext cx="8197025" cy="411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1048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Filtering for Retransmissions</a:t>
            </a:r>
          </a:p>
        </p:txBody>
      </p:sp>
      <p:sp>
        <p:nvSpPr>
          <p:cNvPr id="3" name="Content Placeholder 2"/>
          <p:cNvSpPr>
            <a:spLocks noGrp="1"/>
          </p:cNvSpPr>
          <p:nvPr>
            <p:ph idx="1"/>
          </p:nvPr>
        </p:nvSpPr>
        <p:spPr/>
        <p:txBody>
          <a:bodyPr/>
          <a:lstStyle/>
          <a:p>
            <a:r>
              <a:rPr lang="en-US" dirty="0" smtClean="0"/>
              <a:t>Look at the lines under TCP Analysis Flags</a:t>
            </a:r>
          </a:p>
          <a:p>
            <a:pPr lvl="1"/>
            <a:r>
              <a:rPr lang="en-US" dirty="0" smtClean="0"/>
              <a:t>The time since the original frame is retransmitted is .006 in this example</a:t>
            </a:r>
          </a:p>
          <a:p>
            <a:pPr lvl="1"/>
            <a:r>
              <a:rPr lang="en-US" dirty="0" smtClean="0"/>
              <a:t>Below this is the frame that was retransmitted is shown</a:t>
            </a:r>
          </a:p>
          <a:p>
            <a:pPr lvl="1"/>
            <a:r>
              <a:rPr lang="en-US" dirty="0" smtClean="0"/>
              <a:t>It is 12</a:t>
            </a:r>
            <a:r>
              <a:rPr lang="en-US" baseline="0" dirty="0" smtClean="0"/>
              <a:t> here</a:t>
            </a:r>
            <a:endParaRPr lang="en-US" dirty="0" smtClean="0"/>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115</a:t>
            </a:fld>
            <a:endParaRPr lang="en-US" dirty="0"/>
          </a:p>
        </p:txBody>
      </p:sp>
    </p:spTree>
    <p:extLst>
      <p:ext uri="{BB962C8B-B14F-4D97-AF65-F5344CB8AC3E}">
        <p14:creationId xmlns:p14="http://schemas.microsoft.com/office/powerpoint/2010/main" val="17223505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Filtering for Retransmissions</a:t>
            </a:r>
          </a:p>
        </p:txBody>
      </p:sp>
      <p:sp>
        <p:nvSpPr>
          <p:cNvPr id="3" name="Content Placeholder 2"/>
          <p:cNvSpPr>
            <a:spLocks noGrp="1"/>
          </p:cNvSpPr>
          <p:nvPr>
            <p:ph idx="1"/>
          </p:nvPr>
        </p:nvSpPr>
        <p:spPr/>
        <p:txBody>
          <a:bodyPr/>
          <a:lstStyle/>
          <a:p>
            <a:r>
              <a:rPr lang="en-US" smtClean="0"/>
              <a:t>Typically the Retransmission Time Out (RTO) timer will be around 0.2 seconds for local connections, and up to 0.3 to 0.4 seconds for international connections</a:t>
            </a:r>
            <a:endParaRPr lang="en-US"/>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116</a:t>
            </a:fld>
            <a:endParaRPr lang="en-US" dirty="0"/>
          </a:p>
        </p:txBody>
      </p:sp>
    </p:spTree>
    <p:extLst>
      <p:ext uri="{BB962C8B-B14F-4D97-AF65-F5344CB8AC3E}">
        <p14:creationId xmlns:p14="http://schemas.microsoft.com/office/powerpoint/2010/main" val="25522446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Applications Fail</a:t>
            </a:r>
            <a:endParaRPr lang="en-US" dirty="0"/>
          </a:p>
        </p:txBody>
      </p:sp>
      <p:sp>
        <p:nvSpPr>
          <p:cNvPr id="3" name="Content Placeholder 2"/>
          <p:cNvSpPr>
            <a:spLocks noGrp="1"/>
          </p:cNvSpPr>
          <p:nvPr>
            <p:ph idx="1"/>
          </p:nvPr>
        </p:nvSpPr>
        <p:spPr/>
        <p:txBody>
          <a:bodyPr/>
          <a:lstStyle/>
          <a:p>
            <a:pPr eaLnBrk="1" hangingPunct="1"/>
            <a:r>
              <a:rPr lang="en-US" smtClean="0"/>
              <a:t>As mentioned above applications can fail due to several factors such as</a:t>
            </a:r>
          </a:p>
          <a:p>
            <a:pPr lvl="1" eaLnBrk="1" hangingPunct="1"/>
            <a:r>
              <a:rPr lang="en-US" smtClean="0"/>
              <a:t>DNS Failures</a:t>
            </a:r>
          </a:p>
          <a:p>
            <a:pPr lvl="1" eaLnBrk="1" hangingPunct="1"/>
            <a:r>
              <a:rPr lang="en-US" smtClean="0"/>
              <a:t>ARP Failures</a:t>
            </a:r>
          </a:p>
          <a:p>
            <a:pPr lvl="1" eaLnBrk="1" hangingPunct="1"/>
            <a:r>
              <a:rPr lang="en-US" smtClean="0"/>
              <a:t>Routing Problems</a:t>
            </a:r>
          </a:p>
          <a:p>
            <a:pPr lvl="1" eaLnBrk="1" hangingPunct="1"/>
            <a:r>
              <a:rPr lang="en-US" smtClean="0"/>
              <a:t>Problems Creating a Connection</a:t>
            </a:r>
          </a:p>
          <a:p>
            <a:pPr lvl="1" eaLnBrk="1" hangingPunct="1"/>
            <a:r>
              <a:rPr lang="en-US" smtClean="0"/>
              <a:t>Slow Responses</a:t>
            </a:r>
            <a:endParaRPr lang="en-US"/>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117</a:t>
            </a:fld>
            <a:endParaRPr lang="en-US" dirty="0"/>
          </a:p>
        </p:txBody>
      </p:sp>
    </p:spTree>
    <p:extLst>
      <p:ext uri="{BB962C8B-B14F-4D97-AF65-F5344CB8AC3E}">
        <p14:creationId xmlns:p14="http://schemas.microsoft.com/office/powerpoint/2010/main" val="7236612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r>
              <a:rPr lang="en-US" smtClean="0"/>
              <a:t>DNS Failures</a:t>
            </a:r>
          </a:p>
        </p:txBody>
      </p:sp>
      <p:sp>
        <p:nvSpPr>
          <p:cNvPr id="113667" name="Content Placeholder 2"/>
          <p:cNvSpPr>
            <a:spLocks noGrp="1"/>
          </p:cNvSpPr>
          <p:nvPr>
            <p:ph idx="1"/>
          </p:nvPr>
        </p:nvSpPr>
        <p:spPr/>
        <p:txBody>
          <a:bodyPr/>
          <a:lstStyle/>
          <a:p>
            <a:pPr eaLnBrk="1" hangingPunct="1"/>
            <a:r>
              <a:rPr lang="en-US" smtClean="0"/>
              <a:t>When a client application needs the address of a server, its DNS software called the resolver creates a query and forwards it to the local DNS server</a:t>
            </a:r>
          </a:p>
          <a:p>
            <a:pPr eaLnBrk="1" hangingPunct="1"/>
            <a:r>
              <a:rPr lang="en-US" smtClean="0"/>
              <a:t>The local DNS server is normally listed in its IP configuration</a:t>
            </a:r>
          </a:p>
        </p:txBody>
      </p:sp>
      <p:sp>
        <p:nvSpPr>
          <p:cNvPr id="1136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36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09CA39-CEFD-4A10-93BA-F885AA8667D4}" type="slidenum">
              <a:rPr lang="en-US" smtClean="0"/>
              <a:pPr eaLnBrk="1" hangingPunct="1"/>
              <a:t>118</a:t>
            </a:fld>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smtClean="0"/>
              <a:t>DNS Failures</a:t>
            </a:r>
          </a:p>
        </p:txBody>
      </p:sp>
      <p:sp>
        <p:nvSpPr>
          <p:cNvPr id="114691" name="Content Placeholder 2"/>
          <p:cNvSpPr>
            <a:spLocks noGrp="1"/>
          </p:cNvSpPr>
          <p:nvPr>
            <p:ph idx="1"/>
          </p:nvPr>
        </p:nvSpPr>
        <p:spPr/>
        <p:txBody>
          <a:bodyPr/>
          <a:lstStyle/>
          <a:p>
            <a:pPr eaLnBrk="1" hangingPunct="1"/>
            <a:r>
              <a:rPr lang="en-US" smtClean="0"/>
              <a:t>If the local DNS server knows the address corresponding to the name, the server returns it and we say the name has been resolved</a:t>
            </a:r>
          </a:p>
          <a:p>
            <a:pPr eaLnBrk="1" hangingPunct="1"/>
            <a:r>
              <a:rPr lang="en-US" smtClean="0"/>
              <a:t>If the local DNS server does not know the name, it has two choices: forward the query up the tree to the next DNS server or ask each server successively going up the tree to resolve the name on its behalf</a:t>
            </a:r>
          </a:p>
        </p:txBody>
      </p:sp>
      <p:sp>
        <p:nvSpPr>
          <p:cNvPr id="114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4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E79FAB-967D-4385-848F-76E09D6F4A66}" type="slidenum">
              <a:rPr lang="en-US" smtClean="0"/>
              <a:pPr eaLnBrk="1" hangingPunct="1"/>
              <a:t>119</a:t>
            </a:fld>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t>Launch and Use of Applications</a:t>
            </a:r>
          </a:p>
        </p:txBody>
      </p:sp>
      <p:sp>
        <p:nvSpPr>
          <p:cNvPr id="13315" name="Content Placeholder 2"/>
          <p:cNvSpPr>
            <a:spLocks noGrp="1"/>
          </p:cNvSpPr>
          <p:nvPr>
            <p:ph idx="1"/>
          </p:nvPr>
        </p:nvSpPr>
        <p:spPr/>
        <p:txBody>
          <a:bodyPr/>
          <a:lstStyle/>
          <a:p>
            <a:pPr eaLnBrk="1" hangingPunct="1"/>
            <a:r>
              <a:rPr lang="en-US" dirty="0" smtClean="0"/>
              <a:t>What discovery process does the application use</a:t>
            </a:r>
          </a:p>
          <a:p>
            <a:pPr eaLnBrk="1" hangingPunct="1"/>
            <a:r>
              <a:rPr lang="en-US" dirty="0" smtClean="0"/>
              <a:t>Does the application use UDP or TCP</a:t>
            </a:r>
          </a:p>
          <a:p>
            <a:pPr eaLnBrk="1" hangingPunct="1"/>
            <a:r>
              <a:rPr lang="en-US" dirty="0" smtClean="0"/>
              <a:t>What ports are used</a:t>
            </a:r>
          </a:p>
          <a:p>
            <a:pPr eaLnBrk="1" hangingPunct="1"/>
            <a:r>
              <a:rPr lang="en-US" dirty="0" smtClean="0"/>
              <a:t>What devices are contacted</a:t>
            </a:r>
          </a:p>
          <a:p>
            <a:pPr eaLnBrk="1" hangingPunct="1"/>
            <a:r>
              <a:rPr lang="en-US" dirty="0" smtClean="0"/>
              <a:t>How many packets are required</a:t>
            </a:r>
          </a:p>
          <a:p>
            <a:pPr eaLnBrk="1" hangingPunct="1"/>
            <a:r>
              <a:rPr lang="en-US" dirty="0" smtClean="0"/>
              <a:t>How long does it take</a:t>
            </a:r>
          </a:p>
          <a:p>
            <a:pPr eaLnBrk="1" hangingPunct="1"/>
            <a:r>
              <a:rPr lang="en-US" dirty="0" smtClean="0"/>
              <a:t>Is </a:t>
            </a:r>
            <a:r>
              <a:rPr lang="en-US" dirty="0" err="1" smtClean="0"/>
              <a:t>cleartext</a:t>
            </a:r>
            <a:r>
              <a:rPr lang="en-US" dirty="0" smtClean="0"/>
              <a:t> used</a:t>
            </a:r>
          </a:p>
        </p:txBody>
      </p:sp>
      <p:sp>
        <p:nvSpPr>
          <p:cNvPr id="133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889E71-8D1D-427E-9833-C841A16E54A8}" type="slidenum">
              <a:rPr lang="en-US" smtClean="0"/>
              <a:pPr eaLnBrk="1" hangingPunct="1"/>
              <a:t>12</a:t>
            </a:fld>
            <a:endParaRPr lang="en-US"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dirty="0" smtClean="0"/>
              <a:t>DNS Failures</a:t>
            </a:r>
          </a:p>
        </p:txBody>
      </p:sp>
      <p:sp>
        <p:nvSpPr>
          <p:cNvPr id="115715" name="Content Placeholder 2"/>
          <p:cNvSpPr>
            <a:spLocks noGrp="1"/>
          </p:cNvSpPr>
          <p:nvPr>
            <p:ph idx="1"/>
          </p:nvPr>
        </p:nvSpPr>
        <p:spPr/>
        <p:txBody>
          <a:bodyPr/>
          <a:lstStyle/>
          <a:p>
            <a:pPr eaLnBrk="1" hangingPunct="1"/>
            <a:r>
              <a:rPr lang="en-US" smtClean="0"/>
              <a:t>Either way this takes time and slows the connection attempt</a:t>
            </a:r>
          </a:p>
          <a:p>
            <a:pPr eaLnBrk="1" hangingPunct="1"/>
            <a:r>
              <a:rPr lang="en-US" smtClean="0"/>
              <a:t>As discussed above improper listing of the DNS server IP addresses will slow this process</a:t>
            </a:r>
          </a:p>
        </p:txBody>
      </p:sp>
      <p:sp>
        <p:nvSpPr>
          <p:cNvPr id="1157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57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9EAE9D-AFFF-4ED0-95E2-9017B454E3F1}" type="slidenum">
              <a:rPr lang="en-US" smtClean="0"/>
              <a:pPr eaLnBrk="1" hangingPunct="1"/>
              <a:t>120</a:t>
            </a:fld>
            <a:endParaRPr 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dirty="0" smtClean="0"/>
              <a:t>Lab</a:t>
            </a:r>
          </a:p>
        </p:txBody>
      </p:sp>
      <p:sp>
        <p:nvSpPr>
          <p:cNvPr id="116739" name="Content Placeholder 2"/>
          <p:cNvSpPr>
            <a:spLocks noGrp="1"/>
          </p:cNvSpPr>
          <p:nvPr>
            <p:ph idx="1"/>
          </p:nvPr>
        </p:nvSpPr>
        <p:spPr/>
        <p:txBody>
          <a:bodyPr/>
          <a:lstStyle/>
          <a:p>
            <a:pPr eaLnBrk="1" hangingPunct="1"/>
            <a:r>
              <a:rPr lang="en-US" smtClean="0"/>
              <a:t>Let’s look at normal DNS traffic</a:t>
            </a:r>
          </a:p>
          <a:p>
            <a:pPr eaLnBrk="1" hangingPunct="1"/>
            <a:r>
              <a:rPr lang="en-US" smtClean="0"/>
              <a:t>Start Wireshark</a:t>
            </a:r>
          </a:p>
          <a:p>
            <a:pPr eaLnBrk="1" hangingPunct="1"/>
            <a:r>
              <a:rPr lang="en-US" smtClean="0"/>
              <a:t>Open trace03.pcap</a:t>
            </a:r>
          </a:p>
          <a:p>
            <a:pPr eaLnBrk="1" hangingPunct="1"/>
            <a:r>
              <a:rPr lang="en-US" smtClean="0"/>
              <a:t>Filter for just DNS traffic</a:t>
            </a:r>
          </a:p>
        </p:txBody>
      </p:sp>
      <p:sp>
        <p:nvSpPr>
          <p:cNvPr id="1167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6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0EE8F7-2837-41B6-9A42-63013D7CB034}" type="slidenum">
              <a:rPr lang="en-US" smtClean="0"/>
              <a:pPr eaLnBrk="1" hangingPunct="1"/>
              <a:t>121</a:t>
            </a:fld>
            <a:endParaRPr lang="en-US"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r>
              <a:rPr lang="en-US" dirty="0" smtClean="0"/>
              <a:t>Lab</a:t>
            </a:r>
          </a:p>
        </p:txBody>
      </p:sp>
      <p:sp>
        <p:nvSpPr>
          <p:cNvPr id="117763" name="Content Placeholder 2"/>
          <p:cNvSpPr>
            <a:spLocks noGrp="1"/>
          </p:cNvSpPr>
          <p:nvPr>
            <p:ph idx="1"/>
          </p:nvPr>
        </p:nvSpPr>
        <p:spPr/>
        <p:txBody>
          <a:bodyPr/>
          <a:lstStyle/>
          <a:p>
            <a:pPr eaLnBrk="1" hangingPunct="1"/>
            <a:endParaRPr lang="en-US" smtClean="0"/>
          </a:p>
        </p:txBody>
      </p:sp>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7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24C11F-DD27-4226-A4E5-EAFE53C11443}" type="slidenum">
              <a:rPr lang="en-US" smtClean="0"/>
              <a:pPr eaLnBrk="1" hangingPunct="1"/>
              <a:t>122</a:t>
            </a:fld>
            <a:endParaRPr lang="en-US" smtClean="0"/>
          </a:p>
        </p:txBody>
      </p:sp>
      <p:pic>
        <p:nvPicPr>
          <p:cNvPr id="117766" name="Picture 6"/>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457200" y="1600200"/>
            <a:ext cx="8161338"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dirty="0" smtClean="0"/>
              <a:t>Lab</a:t>
            </a:r>
          </a:p>
        </p:txBody>
      </p:sp>
      <p:sp>
        <p:nvSpPr>
          <p:cNvPr id="118787" name="Content Placeholder 2"/>
          <p:cNvSpPr>
            <a:spLocks noGrp="1"/>
          </p:cNvSpPr>
          <p:nvPr>
            <p:ph idx="1"/>
          </p:nvPr>
        </p:nvSpPr>
        <p:spPr/>
        <p:txBody>
          <a:bodyPr/>
          <a:lstStyle/>
          <a:p>
            <a:pPr eaLnBrk="1" hangingPunct="1"/>
            <a:r>
              <a:rPr lang="en-US" smtClean="0"/>
              <a:t>Let's look at the first packet</a:t>
            </a:r>
          </a:p>
          <a:p>
            <a:pPr eaLnBrk="1" hangingPunct="1"/>
            <a:r>
              <a:rPr lang="en-US" smtClean="0"/>
              <a:t>This is a standard recursive query asking for the IP address of www.espn.com</a:t>
            </a:r>
          </a:p>
          <a:p>
            <a:pPr eaLnBrk="1" hangingPunct="1"/>
            <a:r>
              <a:rPr lang="en-US" smtClean="0"/>
              <a:t>At the bottom of this section are the four main DNS questions</a:t>
            </a:r>
          </a:p>
        </p:txBody>
      </p:sp>
      <p:sp>
        <p:nvSpPr>
          <p:cNvPr id="1187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87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AF3398-51CC-46AC-95CC-46BCCAD7B1FB}" type="slidenum">
              <a:rPr lang="en-US" smtClean="0"/>
              <a:pPr eaLnBrk="1" hangingPunct="1"/>
              <a:t>123</a:t>
            </a:fld>
            <a:endParaRPr lang="en-US"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n-US" dirty="0" smtClean="0"/>
              <a:t>Lab</a:t>
            </a:r>
          </a:p>
        </p:txBody>
      </p:sp>
      <p:sp>
        <p:nvSpPr>
          <p:cNvPr id="3" name="Content Placeholder 2"/>
          <p:cNvSpPr>
            <a:spLocks noGrp="1"/>
          </p:cNvSpPr>
          <p:nvPr>
            <p:ph idx="1"/>
          </p:nvPr>
        </p:nvSpPr>
        <p:spPr/>
        <p:txBody>
          <a:bodyPr/>
          <a:lstStyle/>
          <a:p>
            <a:pPr eaLnBrk="1" hangingPunct="1">
              <a:defRPr/>
            </a:pPr>
            <a:r>
              <a:rPr lang="en-US" dirty="0" smtClean="0"/>
              <a:t>These are</a:t>
            </a:r>
          </a:p>
          <a:p>
            <a:pPr lvl="1" indent="-342900" eaLnBrk="1" hangingPunct="1">
              <a:buFontTx/>
              <a:buChar char="•"/>
              <a:defRPr/>
            </a:pPr>
            <a:r>
              <a:rPr lang="en-US" dirty="0" smtClean="0">
                <a:ea typeface="+mn-ea"/>
                <a:cs typeface="+mn-cs"/>
              </a:rPr>
              <a:t>Questions</a:t>
            </a:r>
          </a:p>
          <a:p>
            <a:pPr lvl="1" indent="-342900" eaLnBrk="1" hangingPunct="1">
              <a:buFontTx/>
              <a:buChar char="•"/>
              <a:defRPr/>
            </a:pPr>
            <a:r>
              <a:rPr lang="en-US" dirty="0" smtClean="0">
                <a:ea typeface="+mn-ea"/>
                <a:cs typeface="+mn-cs"/>
              </a:rPr>
              <a:t>Answer Resource Records</a:t>
            </a:r>
          </a:p>
          <a:p>
            <a:pPr lvl="1" indent="-342900" eaLnBrk="1" hangingPunct="1">
              <a:buFontTx/>
              <a:buChar char="•"/>
              <a:defRPr/>
            </a:pPr>
            <a:r>
              <a:rPr lang="en-US" dirty="0" smtClean="0">
                <a:ea typeface="+mn-ea"/>
                <a:cs typeface="+mn-cs"/>
              </a:rPr>
              <a:t>Authority Resource Records</a:t>
            </a:r>
          </a:p>
          <a:p>
            <a:pPr lvl="1" indent="-342900" eaLnBrk="1" hangingPunct="1">
              <a:buFontTx/>
              <a:buChar char="•"/>
              <a:defRPr/>
            </a:pPr>
            <a:r>
              <a:rPr lang="en-US" dirty="0" smtClean="0">
                <a:ea typeface="+mn-ea"/>
                <a:cs typeface="+mn-cs"/>
              </a:rPr>
              <a:t>Additional Resource Records</a:t>
            </a:r>
          </a:p>
          <a:p>
            <a:pPr eaLnBrk="1" hangingPunct="1">
              <a:defRPr/>
            </a:pPr>
            <a:r>
              <a:rPr lang="en-US" dirty="0" smtClean="0"/>
              <a:t>Next is a response packet</a:t>
            </a:r>
          </a:p>
          <a:p>
            <a:pPr lvl="1" indent="-342900" eaLnBrk="1" hangingPunct="1">
              <a:buFontTx/>
              <a:buChar char="•"/>
              <a:defRPr/>
            </a:pPr>
            <a:r>
              <a:rPr lang="en-US" dirty="0" smtClean="0"/>
              <a:t>Note Questions is set to 1 and Answers is set to 1</a:t>
            </a:r>
          </a:p>
        </p:txBody>
      </p:sp>
      <p:sp>
        <p:nvSpPr>
          <p:cNvPr id="1198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198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053B8D-9407-4C6B-AA2A-DA06B9055042}" type="slidenum">
              <a:rPr lang="en-US" smtClean="0"/>
              <a:pPr eaLnBrk="1" hangingPunct="1"/>
              <a:t>124</a:t>
            </a:fld>
            <a:endParaRPr lang="en-US"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dirty="0" smtClean="0"/>
              <a:t>Lab</a:t>
            </a:r>
          </a:p>
        </p:txBody>
      </p:sp>
      <p:sp>
        <p:nvSpPr>
          <p:cNvPr id="120835" name="Content Placeholder 2"/>
          <p:cNvSpPr>
            <a:spLocks noGrp="1"/>
          </p:cNvSpPr>
          <p:nvPr>
            <p:ph idx="1"/>
          </p:nvPr>
        </p:nvSpPr>
        <p:spPr/>
        <p:txBody>
          <a:bodyPr/>
          <a:lstStyle/>
          <a:p>
            <a:pPr eaLnBrk="1" hangingPunct="1"/>
            <a:endParaRPr lang="en-US" smtClean="0"/>
          </a:p>
        </p:txBody>
      </p:sp>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08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B4AE71-B7AE-4FD8-B785-EB432567603F}" type="slidenum">
              <a:rPr lang="en-US" smtClean="0"/>
              <a:pPr eaLnBrk="1" hangingPunct="1"/>
              <a:t>125</a:t>
            </a:fld>
            <a:endParaRPr lang="en-US" smtClean="0"/>
          </a:p>
        </p:txBody>
      </p:sp>
      <p:pic>
        <p:nvPicPr>
          <p:cNvPr id="120838"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457200" y="1600200"/>
            <a:ext cx="828992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US" dirty="0" smtClean="0"/>
              <a:t>Lab</a:t>
            </a:r>
          </a:p>
        </p:txBody>
      </p:sp>
      <p:sp>
        <p:nvSpPr>
          <p:cNvPr id="121859" name="Content Placeholder 2"/>
          <p:cNvSpPr>
            <a:spLocks noGrp="1"/>
          </p:cNvSpPr>
          <p:nvPr>
            <p:ph idx="1"/>
          </p:nvPr>
        </p:nvSpPr>
        <p:spPr/>
        <p:txBody>
          <a:bodyPr/>
          <a:lstStyle/>
          <a:p>
            <a:pPr eaLnBrk="1" hangingPunct="1">
              <a:buFontTx/>
              <a:buNone/>
            </a:pPr>
            <a:endParaRPr lang="en-US" smtClean="0"/>
          </a:p>
        </p:txBody>
      </p:sp>
      <p:sp>
        <p:nvSpPr>
          <p:cNvPr id="1218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18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CECB4D-6AD3-4937-B465-A58AE160650D}" type="slidenum">
              <a:rPr lang="en-US" smtClean="0"/>
              <a:pPr eaLnBrk="1" hangingPunct="1"/>
              <a:t>126</a:t>
            </a:fld>
            <a:endParaRPr lang="en-US" smtClean="0"/>
          </a:p>
        </p:txBody>
      </p:sp>
      <p:pic>
        <p:nvPicPr>
          <p:cNvPr id="121862" name="Picture 6"/>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457200" y="1600200"/>
            <a:ext cx="828992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eaLnBrk="1" hangingPunct="1"/>
            <a:r>
              <a:rPr lang="en-US" dirty="0" smtClean="0"/>
              <a:t>Lab</a:t>
            </a:r>
          </a:p>
        </p:txBody>
      </p:sp>
      <p:sp>
        <p:nvSpPr>
          <p:cNvPr id="122883" name="Content Placeholder 2"/>
          <p:cNvSpPr>
            <a:spLocks noGrp="1"/>
          </p:cNvSpPr>
          <p:nvPr>
            <p:ph idx="1"/>
          </p:nvPr>
        </p:nvSpPr>
        <p:spPr/>
        <p:txBody>
          <a:bodyPr/>
          <a:lstStyle/>
          <a:p>
            <a:pPr eaLnBrk="1" hangingPunct="1"/>
            <a:r>
              <a:rPr lang="en-US" smtClean="0"/>
              <a:t>In packet 54 we can see a conical name response</a:t>
            </a:r>
          </a:p>
          <a:p>
            <a:pPr eaLnBrk="1" hangingPunct="1"/>
            <a:r>
              <a:rPr lang="en-US" smtClean="0"/>
              <a:t>This is where the DNS query asks for a site, but the site says no, go here instead</a:t>
            </a:r>
          </a:p>
          <a:p>
            <a:pPr eaLnBrk="1" hangingPunct="1"/>
            <a:r>
              <a:rPr lang="en-US" smtClean="0"/>
              <a:t>In other words it redirects it to another web server for what it wants</a:t>
            </a:r>
          </a:p>
        </p:txBody>
      </p:sp>
      <p:sp>
        <p:nvSpPr>
          <p:cNvPr id="1228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28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D3B7B0-4D28-40BD-B4D8-10D7DF7352D7}" type="slidenum">
              <a:rPr lang="en-US" smtClean="0"/>
              <a:pPr eaLnBrk="1" hangingPunct="1"/>
              <a:t>127</a:t>
            </a:fld>
            <a:endParaRPr lang="en-US"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US" dirty="0" smtClean="0"/>
              <a:t>Lab</a:t>
            </a:r>
          </a:p>
        </p:txBody>
      </p:sp>
      <p:sp>
        <p:nvSpPr>
          <p:cNvPr id="123907" name="Content Placeholder 2"/>
          <p:cNvSpPr>
            <a:spLocks noGrp="1"/>
          </p:cNvSpPr>
          <p:nvPr>
            <p:ph idx="1"/>
          </p:nvPr>
        </p:nvSpPr>
        <p:spPr/>
        <p:txBody>
          <a:bodyPr/>
          <a:lstStyle/>
          <a:p>
            <a:pPr eaLnBrk="1" hangingPunct="1"/>
            <a:r>
              <a:rPr lang="en-US" smtClean="0"/>
              <a:t>This is common for sites where the data is placed on distributed servers nearer to the user, such as on the Akamai network</a:t>
            </a:r>
          </a:p>
        </p:txBody>
      </p:sp>
      <p:sp>
        <p:nvSpPr>
          <p:cNvPr id="1239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39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BB7585-0D4A-460F-9510-2E7E175F0396}" type="slidenum">
              <a:rPr lang="en-US" smtClean="0"/>
              <a:pPr eaLnBrk="1" hangingPunct="1"/>
              <a:t>128</a:t>
            </a:fld>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r>
              <a:rPr lang="en-US" dirty="0" smtClean="0"/>
              <a:t>Lab</a:t>
            </a:r>
          </a:p>
        </p:txBody>
      </p:sp>
      <p:sp>
        <p:nvSpPr>
          <p:cNvPr id="124931" name="Content Placeholder 2"/>
          <p:cNvSpPr>
            <a:spLocks noGrp="1"/>
          </p:cNvSpPr>
          <p:nvPr>
            <p:ph idx="1"/>
          </p:nvPr>
        </p:nvSpPr>
        <p:spPr/>
        <p:txBody>
          <a:bodyPr/>
          <a:lstStyle/>
          <a:p>
            <a:pPr eaLnBrk="1" hangingPunct="1"/>
            <a:endParaRPr lang="en-US" smtClean="0"/>
          </a:p>
        </p:txBody>
      </p:sp>
      <p:sp>
        <p:nvSpPr>
          <p:cNvPr id="1249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49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934298-8D20-47AF-ACAB-CF8A7DD035D3}" type="slidenum">
              <a:rPr lang="en-US" smtClean="0"/>
              <a:pPr eaLnBrk="1" hangingPunct="1"/>
              <a:t>129</a:t>
            </a:fld>
            <a:endParaRPr lang="en-US" smtClean="0"/>
          </a:p>
        </p:txBody>
      </p:sp>
      <p:pic>
        <p:nvPicPr>
          <p:cNvPr id="124934"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457200" y="1600200"/>
            <a:ext cx="828992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t>Web Browsing</a:t>
            </a:r>
          </a:p>
        </p:txBody>
      </p:sp>
      <p:sp>
        <p:nvSpPr>
          <p:cNvPr id="14339" name="Content Placeholder 2"/>
          <p:cNvSpPr>
            <a:spLocks noGrp="1"/>
          </p:cNvSpPr>
          <p:nvPr>
            <p:ph idx="1"/>
          </p:nvPr>
        </p:nvSpPr>
        <p:spPr/>
        <p:txBody>
          <a:bodyPr/>
          <a:lstStyle/>
          <a:p>
            <a:pPr eaLnBrk="1" hangingPunct="1"/>
            <a:r>
              <a:rPr lang="en-US" smtClean="0"/>
              <a:t>What DNS servers are used</a:t>
            </a:r>
          </a:p>
          <a:p>
            <a:pPr eaLnBrk="1" hangingPunct="1"/>
            <a:r>
              <a:rPr lang="en-US" smtClean="0"/>
              <a:t>How long does DNS take</a:t>
            </a:r>
          </a:p>
          <a:p>
            <a:pPr eaLnBrk="1" hangingPunct="1"/>
            <a:r>
              <a:rPr lang="en-US" smtClean="0"/>
              <a:t>What is the round trip time to the server</a:t>
            </a:r>
          </a:p>
          <a:p>
            <a:pPr eaLnBrk="1" hangingPunct="1"/>
            <a:r>
              <a:rPr lang="en-US" smtClean="0"/>
              <a:t>What is the application response time to the page request</a:t>
            </a:r>
          </a:p>
          <a:p>
            <a:pPr eaLnBrk="1" hangingPunct="1"/>
            <a:r>
              <a:rPr lang="en-US" smtClean="0"/>
              <a:t>What servers are contacted</a:t>
            </a:r>
          </a:p>
          <a:p>
            <a:pPr eaLnBrk="1" hangingPunct="1"/>
            <a:r>
              <a:rPr lang="en-US" smtClean="0"/>
              <a:t>Are any HTTP errors produced</a:t>
            </a:r>
          </a:p>
        </p:txBody>
      </p:sp>
      <p:sp>
        <p:nvSpPr>
          <p:cNvPr id="14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E58077-6085-470D-A2D8-28E340C94332}" type="slidenum">
              <a:rPr lang="en-US" smtClean="0"/>
              <a:pPr eaLnBrk="1" hangingPunct="1"/>
              <a:t>13</a:t>
            </a:fld>
            <a:endParaRPr lang="en-US"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dirty="0" smtClean="0"/>
              <a:t>Lab</a:t>
            </a:r>
          </a:p>
        </p:txBody>
      </p:sp>
      <p:sp>
        <p:nvSpPr>
          <p:cNvPr id="125955" name="Content Placeholder 2"/>
          <p:cNvSpPr>
            <a:spLocks noGrp="1"/>
          </p:cNvSpPr>
          <p:nvPr>
            <p:ph idx="1"/>
          </p:nvPr>
        </p:nvSpPr>
        <p:spPr/>
        <p:txBody>
          <a:bodyPr/>
          <a:lstStyle/>
          <a:p>
            <a:pPr eaLnBrk="1" hangingPunct="1"/>
            <a:r>
              <a:rPr lang="en-US" smtClean="0"/>
              <a:t>Next we will examine abnormal DNS traffic</a:t>
            </a:r>
          </a:p>
          <a:p>
            <a:pPr eaLnBrk="1" hangingPunct="1"/>
            <a:r>
              <a:rPr lang="en-US" smtClean="0"/>
              <a:t>Start Wireshark</a:t>
            </a:r>
          </a:p>
          <a:p>
            <a:pPr eaLnBrk="1" hangingPunct="1"/>
            <a:r>
              <a:rPr lang="en-US" smtClean="0"/>
              <a:t>Open trace12.pcap</a:t>
            </a:r>
          </a:p>
          <a:p>
            <a:pPr eaLnBrk="1" hangingPunct="1"/>
            <a:r>
              <a:rPr lang="en-US" smtClean="0"/>
              <a:t>In this example the client tries all three DNS servers it has received an IP address for from the DHCP server</a:t>
            </a:r>
          </a:p>
          <a:p>
            <a:pPr eaLnBrk="1" hangingPunct="1"/>
            <a:r>
              <a:rPr lang="en-US" smtClean="0"/>
              <a:t>As you can see none of them respond</a:t>
            </a:r>
          </a:p>
        </p:txBody>
      </p:sp>
      <p:sp>
        <p:nvSpPr>
          <p:cNvPr id="1259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59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1177ED-A28D-41EB-954A-EC63434FDA5A}" type="slidenum">
              <a:rPr lang="en-US" smtClean="0"/>
              <a:pPr eaLnBrk="1" hangingPunct="1"/>
              <a:t>130</a:t>
            </a:fld>
            <a:endParaRPr lang="en-US"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r>
              <a:rPr lang="en-US" dirty="0" smtClean="0"/>
              <a:t>Lab</a:t>
            </a:r>
          </a:p>
        </p:txBody>
      </p:sp>
      <p:sp>
        <p:nvSpPr>
          <p:cNvPr id="126979" name="Content Placeholder 2"/>
          <p:cNvSpPr>
            <a:spLocks noGrp="1"/>
          </p:cNvSpPr>
          <p:nvPr>
            <p:ph idx="1"/>
          </p:nvPr>
        </p:nvSpPr>
        <p:spPr/>
        <p:txBody>
          <a:bodyPr/>
          <a:lstStyle/>
          <a:p>
            <a:pPr eaLnBrk="1" hangingPunct="1"/>
            <a:r>
              <a:rPr lang="en-US" smtClean="0"/>
              <a:t>In this specific case the problem was a misconfigured router</a:t>
            </a:r>
          </a:p>
        </p:txBody>
      </p:sp>
      <p:sp>
        <p:nvSpPr>
          <p:cNvPr id="1269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69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313218-83DA-4DB3-818B-37A6BE895ECA}" type="slidenum">
              <a:rPr lang="en-US" smtClean="0"/>
              <a:pPr eaLnBrk="1" hangingPunct="1"/>
              <a:t>131</a:t>
            </a:fld>
            <a:endParaRPr lang="en-US"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dirty="0" smtClean="0"/>
              <a:t>Lab</a:t>
            </a:r>
          </a:p>
        </p:txBody>
      </p:sp>
      <p:sp>
        <p:nvSpPr>
          <p:cNvPr id="128003" name="Content Placeholder 2"/>
          <p:cNvSpPr>
            <a:spLocks noGrp="1"/>
          </p:cNvSpPr>
          <p:nvPr>
            <p:ph idx="1"/>
          </p:nvPr>
        </p:nvSpPr>
        <p:spPr/>
        <p:txBody>
          <a:bodyPr/>
          <a:lstStyle/>
          <a:p>
            <a:pPr eaLnBrk="1" hangingPunct="1"/>
            <a:endParaRPr lang="en-US" smtClean="0"/>
          </a:p>
        </p:txBody>
      </p:sp>
      <p:sp>
        <p:nvSpPr>
          <p:cNvPr id="1280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80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069274-E21C-4B95-B999-B5FC27EDF22E}" type="slidenum">
              <a:rPr lang="en-US" smtClean="0"/>
              <a:pPr eaLnBrk="1" hangingPunct="1"/>
              <a:t>132</a:t>
            </a:fld>
            <a:endParaRPr lang="en-US" smtClean="0"/>
          </a:p>
        </p:txBody>
      </p:sp>
      <p:pic>
        <p:nvPicPr>
          <p:cNvPr id="128006" name="Picture 5"/>
          <p:cNvPicPr>
            <a:picLocks noChangeAspect="1"/>
          </p:cNvPicPr>
          <p:nvPr/>
        </p:nvPicPr>
        <p:blipFill>
          <a:blip r:embed="rId2">
            <a:extLst>
              <a:ext uri="{28A0092B-C50C-407E-A947-70E740481C1C}">
                <a14:useLocalDpi xmlns:a14="http://schemas.microsoft.com/office/drawing/2010/main" val="0"/>
              </a:ext>
            </a:extLst>
          </a:blip>
          <a:srcRect l="16667" t="13675" r="16667"/>
          <a:stretch>
            <a:fillRect/>
          </a:stretch>
        </p:blipFill>
        <p:spPr bwMode="auto">
          <a:xfrm>
            <a:off x="1295400" y="1600200"/>
            <a:ext cx="61309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r>
              <a:rPr lang="en-US" dirty="0" smtClean="0"/>
              <a:t>ARP Failures</a:t>
            </a:r>
          </a:p>
        </p:txBody>
      </p:sp>
      <p:sp>
        <p:nvSpPr>
          <p:cNvPr id="129027" name="Content Placeholder 2"/>
          <p:cNvSpPr>
            <a:spLocks noGrp="1"/>
          </p:cNvSpPr>
          <p:nvPr>
            <p:ph idx="1"/>
          </p:nvPr>
        </p:nvSpPr>
        <p:spPr/>
        <p:txBody>
          <a:bodyPr/>
          <a:lstStyle/>
          <a:p>
            <a:pPr eaLnBrk="1" hangingPunct="1"/>
            <a:r>
              <a:rPr lang="en-US" smtClean="0"/>
              <a:t>When ARP fails it is commonly due to duplicate IP addresses or the wrong IP address for the default gateway listed in the configuration</a:t>
            </a:r>
          </a:p>
        </p:txBody>
      </p:sp>
      <p:sp>
        <p:nvSpPr>
          <p:cNvPr id="1290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290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AD3BDC-1F1D-416D-8257-020BA45A0C48}" type="slidenum">
              <a:rPr lang="en-US" smtClean="0"/>
              <a:pPr eaLnBrk="1" hangingPunct="1"/>
              <a:t>133</a:t>
            </a:fld>
            <a:endParaRPr lang="en-US"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r>
              <a:rPr lang="en-US" dirty="0" smtClean="0"/>
              <a:t>Routing Failures</a:t>
            </a:r>
          </a:p>
        </p:txBody>
      </p:sp>
      <p:sp>
        <p:nvSpPr>
          <p:cNvPr id="130051" name="Content Placeholder 2"/>
          <p:cNvSpPr>
            <a:spLocks noGrp="1"/>
          </p:cNvSpPr>
          <p:nvPr>
            <p:ph idx="1"/>
          </p:nvPr>
        </p:nvSpPr>
        <p:spPr/>
        <p:txBody>
          <a:bodyPr/>
          <a:lstStyle/>
          <a:p>
            <a:pPr eaLnBrk="1" hangingPunct="1"/>
            <a:r>
              <a:rPr lang="en-US" smtClean="0"/>
              <a:t>Routing failures can be due to several factors such as</a:t>
            </a:r>
          </a:p>
          <a:p>
            <a:pPr lvl="1" eaLnBrk="1" hangingPunct="1"/>
            <a:r>
              <a:rPr lang="en-US" smtClean="0"/>
              <a:t>Poor route selection over unreliable or slow links</a:t>
            </a:r>
          </a:p>
          <a:p>
            <a:pPr lvl="1" eaLnBrk="1" hangingPunct="1"/>
            <a:r>
              <a:rPr lang="en-US" smtClean="0"/>
              <a:t>Poor selection of the routing protocol used</a:t>
            </a:r>
          </a:p>
          <a:p>
            <a:pPr lvl="1" eaLnBrk="1" hangingPunct="1"/>
            <a:r>
              <a:rPr lang="en-US" smtClean="0"/>
              <a:t>Routers discarding packets</a:t>
            </a:r>
          </a:p>
          <a:p>
            <a:pPr lvl="2" eaLnBrk="1" hangingPunct="1"/>
            <a:r>
              <a:rPr lang="en-US" smtClean="0"/>
              <a:t>A router might discard a packet due to corruption in the packet or more insidiously due to the router being overloaded</a:t>
            </a:r>
          </a:p>
        </p:txBody>
      </p:sp>
      <p:sp>
        <p:nvSpPr>
          <p:cNvPr id="1300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00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79D081C-AE7A-410F-BF7C-1A939AF8D49A}" type="slidenum">
              <a:rPr lang="en-US" smtClean="0"/>
              <a:pPr eaLnBrk="1" hangingPunct="1"/>
              <a:t>134</a:t>
            </a:fld>
            <a:endParaRPr lang="en-US"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dirty="0" smtClean="0"/>
              <a:t>Connection Creation</a:t>
            </a:r>
          </a:p>
        </p:txBody>
      </p:sp>
      <p:sp>
        <p:nvSpPr>
          <p:cNvPr id="131075" name="Content Placeholder 2"/>
          <p:cNvSpPr>
            <a:spLocks noGrp="1"/>
          </p:cNvSpPr>
          <p:nvPr>
            <p:ph idx="1"/>
          </p:nvPr>
        </p:nvSpPr>
        <p:spPr/>
        <p:txBody>
          <a:bodyPr/>
          <a:lstStyle/>
          <a:p>
            <a:pPr eaLnBrk="1" hangingPunct="1"/>
            <a:r>
              <a:rPr lang="en-US" smtClean="0"/>
              <a:t>The most common problem here is the client asking for a service the server does not provide</a:t>
            </a:r>
          </a:p>
          <a:p>
            <a:pPr eaLnBrk="1" hangingPunct="1"/>
            <a:r>
              <a:rPr lang="en-US" smtClean="0"/>
              <a:t>When this occurs the client specifies a port for a service, the server ignores the request as that port is not open on the server</a:t>
            </a:r>
          </a:p>
        </p:txBody>
      </p:sp>
      <p:sp>
        <p:nvSpPr>
          <p:cNvPr id="131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1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F36316-6CE4-4817-8EC1-7462716C5713}" type="slidenum">
              <a:rPr lang="en-US" smtClean="0"/>
              <a:pPr eaLnBrk="1" hangingPunct="1"/>
              <a:t>135</a:t>
            </a:fld>
            <a:endParaRPr lang="en-US"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eaLnBrk="1" hangingPunct="1"/>
            <a:r>
              <a:rPr lang="en-US" dirty="0" smtClean="0"/>
              <a:t>Looking for Causes</a:t>
            </a:r>
          </a:p>
        </p:txBody>
      </p:sp>
      <p:sp>
        <p:nvSpPr>
          <p:cNvPr id="132099" name="Content Placeholder 2"/>
          <p:cNvSpPr>
            <a:spLocks noGrp="1"/>
          </p:cNvSpPr>
          <p:nvPr>
            <p:ph idx="1"/>
          </p:nvPr>
        </p:nvSpPr>
        <p:spPr/>
        <p:txBody>
          <a:bodyPr/>
          <a:lstStyle/>
          <a:p>
            <a:pPr eaLnBrk="1" hangingPunct="1"/>
            <a:r>
              <a:rPr lang="en-US" dirty="0" smtClean="0"/>
              <a:t>What tools and procedures do we use then to determine why we are seeing these sorts of errors</a:t>
            </a:r>
          </a:p>
          <a:p>
            <a:pPr eaLnBrk="1" hangingPunct="1"/>
            <a:r>
              <a:rPr lang="en-US" dirty="0" smtClean="0"/>
              <a:t>The first thing to do is to eliminate the network as the cause of the problem</a:t>
            </a:r>
          </a:p>
          <a:p>
            <a:pPr eaLnBrk="1" hangingPunct="1"/>
            <a:r>
              <a:rPr lang="en-US" dirty="0" smtClean="0"/>
              <a:t>Doing this involves looking for the problems discussed above</a:t>
            </a:r>
          </a:p>
          <a:p>
            <a:pPr eaLnBrk="1" hangingPunct="1"/>
            <a:r>
              <a:rPr lang="en-US" dirty="0" smtClean="0"/>
              <a:t>Let’s see how we do this</a:t>
            </a:r>
          </a:p>
        </p:txBody>
      </p:sp>
      <p:sp>
        <p:nvSpPr>
          <p:cNvPr id="132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2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B31442-4F70-4543-B946-7FBB815CF45A}" type="slidenum">
              <a:rPr lang="en-US" smtClean="0"/>
              <a:pPr eaLnBrk="1" hangingPunct="1"/>
              <a:t>136</a:t>
            </a:fld>
            <a:endParaRPr lang="en-US"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US" dirty="0" smtClean="0"/>
              <a:t>TCP/IP Stack Configuration</a:t>
            </a:r>
          </a:p>
        </p:txBody>
      </p:sp>
      <p:sp>
        <p:nvSpPr>
          <p:cNvPr id="133123" name="Content Placeholder 2"/>
          <p:cNvSpPr>
            <a:spLocks noGrp="1"/>
          </p:cNvSpPr>
          <p:nvPr>
            <p:ph idx="1"/>
          </p:nvPr>
        </p:nvSpPr>
        <p:spPr/>
        <p:txBody>
          <a:bodyPr/>
          <a:lstStyle/>
          <a:p>
            <a:pPr eaLnBrk="1" hangingPunct="1"/>
            <a:r>
              <a:rPr lang="en-US" dirty="0" smtClean="0"/>
              <a:t>First check to see if the values the client has are correct</a:t>
            </a:r>
          </a:p>
          <a:p>
            <a:pPr lvl="1" eaLnBrk="1" hangingPunct="1"/>
            <a:r>
              <a:rPr lang="en-US" dirty="0" smtClean="0"/>
              <a:t>IP address</a:t>
            </a:r>
          </a:p>
          <a:p>
            <a:pPr lvl="1" eaLnBrk="1" hangingPunct="1"/>
            <a:r>
              <a:rPr lang="en-US" dirty="0" smtClean="0"/>
              <a:t>Subnet mask</a:t>
            </a:r>
          </a:p>
          <a:p>
            <a:pPr lvl="1" eaLnBrk="1" hangingPunct="1"/>
            <a:r>
              <a:rPr lang="en-US" dirty="0" smtClean="0"/>
              <a:t>Default gateway</a:t>
            </a:r>
          </a:p>
          <a:p>
            <a:pPr lvl="1" eaLnBrk="1" hangingPunct="1"/>
            <a:r>
              <a:rPr lang="en-US" dirty="0" smtClean="0"/>
              <a:t>DHCP server</a:t>
            </a:r>
          </a:p>
          <a:p>
            <a:pPr lvl="1" eaLnBrk="1" hangingPunct="1"/>
            <a:r>
              <a:rPr lang="en-US" dirty="0" smtClean="0"/>
              <a:t>DHCP lease time</a:t>
            </a:r>
          </a:p>
          <a:p>
            <a:pPr lvl="1" eaLnBrk="1" hangingPunct="1"/>
            <a:r>
              <a:rPr lang="en-US" dirty="0" smtClean="0"/>
              <a:t>DNS server addresses</a:t>
            </a:r>
          </a:p>
        </p:txBody>
      </p:sp>
      <p:sp>
        <p:nvSpPr>
          <p:cNvPr id="133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3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1A08C3B-3B49-409E-B313-4B6A21BBF2F0}" type="slidenum">
              <a:rPr lang="en-US" smtClean="0"/>
              <a:pPr eaLnBrk="1" hangingPunct="1"/>
              <a:t>137</a:t>
            </a:fld>
            <a:endParaRPr lang="en-US"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US" dirty="0" smtClean="0"/>
              <a:t>TCP/IP Stack Configuration</a:t>
            </a:r>
          </a:p>
        </p:txBody>
      </p:sp>
      <p:sp>
        <p:nvSpPr>
          <p:cNvPr id="134147" name="Content Placeholder 2"/>
          <p:cNvSpPr>
            <a:spLocks noGrp="1"/>
          </p:cNvSpPr>
          <p:nvPr>
            <p:ph idx="1"/>
          </p:nvPr>
        </p:nvSpPr>
        <p:spPr/>
        <p:txBody>
          <a:bodyPr/>
          <a:lstStyle/>
          <a:p>
            <a:pPr lvl="1" eaLnBrk="1" hangingPunct="1"/>
            <a:r>
              <a:rPr lang="en-US" smtClean="0"/>
              <a:t>These values are checked from the command line with</a:t>
            </a:r>
          </a:p>
          <a:p>
            <a:pPr lvl="2" eaLnBrk="1" hangingPunct="1"/>
            <a:r>
              <a:rPr lang="en-US" smtClean="0"/>
              <a:t>ipconfig /all</a:t>
            </a:r>
          </a:p>
        </p:txBody>
      </p:sp>
      <p:sp>
        <p:nvSpPr>
          <p:cNvPr id="134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4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4A05F0-3D92-44B9-BBAB-277317259474}" type="slidenum">
              <a:rPr lang="en-US" smtClean="0"/>
              <a:pPr eaLnBrk="1" hangingPunct="1"/>
              <a:t>138</a:t>
            </a:fld>
            <a:endParaRPr lang="en-US"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r>
              <a:rPr lang="en-US" dirty="0" smtClean="0"/>
              <a:t>Lab</a:t>
            </a:r>
          </a:p>
        </p:txBody>
      </p:sp>
      <p:sp>
        <p:nvSpPr>
          <p:cNvPr id="135171" name="Content Placeholder 2"/>
          <p:cNvSpPr>
            <a:spLocks noGrp="1"/>
          </p:cNvSpPr>
          <p:nvPr>
            <p:ph idx="1"/>
          </p:nvPr>
        </p:nvSpPr>
        <p:spPr/>
        <p:txBody>
          <a:bodyPr/>
          <a:lstStyle/>
          <a:p>
            <a:pPr eaLnBrk="1" hangingPunct="1"/>
            <a:r>
              <a:rPr lang="en-US" smtClean="0"/>
              <a:t>If these values are incorrect then perhaps the DHCP process needs to be examined</a:t>
            </a:r>
          </a:p>
          <a:p>
            <a:pPr eaLnBrk="1" hangingPunct="1"/>
            <a:r>
              <a:rPr lang="en-US" smtClean="0"/>
              <a:t>In this lab we will look at a normal DHCP process</a:t>
            </a:r>
          </a:p>
          <a:p>
            <a:pPr eaLnBrk="1" hangingPunct="1"/>
            <a:r>
              <a:rPr lang="en-US" smtClean="0"/>
              <a:t>Start Wireshark</a:t>
            </a:r>
          </a:p>
          <a:p>
            <a:pPr eaLnBrk="1" hangingPunct="1"/>
            <a:r>
              <a:rPr lang="en-US" smtClean="0"/>
              <a:t>Open the trace04.pcap</a:t>
            </a:r>
          </a:p>
          <a:p>
            <a:pPr eaLnBrk="1" hangingPunct="1"/>
            <a:r>
              <a:rPr lang="en-US" smtClean="0"/>
              <a:t>Here is a normal DHCP exchange</a:t>
            </a:r>
          </a:p>
        </p:txBody>
      </p:sp>
      <p:sp>
        <p:nvSpPr>
          <p:cNvPr id="1351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5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A9A97A-A9EA-4431-8DB2-272A67B4400C}" type="slidenum">
              <a:rPr lang="en-US" smtClean="0"/>
              <a:pPr eaLnBrk="1" hangingPunct="1"/>
              <a:t>139</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Throughput</a:t>
            </a:r>
          </a:p>
        </p:txBody>
      </p:sp>
      <p:sp>
        <p:nvSpPr>
          <p:cNvPr id="15363" name="Content Placeholder 2"/>
          <p:cNvSpPr>
            <a:spLocks noGrp="1"/>
          </p:cNvSpPr>
          <p:nvPr>
            <p:ph idx="1"/>
          </p:nvPr>
        </p:nvSpPr>
        <p:spPr/>
        <p:txBody>
          <a:bodyPr/>
          <a:lstStyle/>
          <a:p>
            <a:pPr eaLnBrk="1" hangingPunct="1"/>
            <a:r>
              <a:rPr lang="en-US" smtClean="0"/>
              <a:t>What application is being used for the test</a:t>
            </a:r>
          </a:p>
          <a:p>
            <a:pPr eaLnBrk="1" hangingPunct="1"/>
            <a:r>
              <a:rPr lang="en-US" smtClean="0"/>
              <a:t>What are the configurations of the test devices</a:t>
            </a:r>
          </a:p>
          <a:p>
            <a:pPr eaLnBrk="1" hangingPunct="1"/>
            <a:r>
              <a:rPr lang="en-US" smtClean="0"/>
              <a:t>What packet sized is being used</a:t>
            </a:r>
          </a:p>
          <a:p>
            <a:pPr eaLnBrk="1" hangingPunct="1"/>
            <a:r>
              <a:rPr lang="en-US" smtClean="0"/>
              <a:t>What is the Mbps both ways</a:t>
            </a:r>
          </a:p>
          <a:p>
            <a:pPr eaLnBrk="1" hangingPunct="1"/>
            <a:r>
              <a:rPr lang="en-US" smtClean="0"/>
              <a:t>What is the packet loss both ways</a:t>
            </a:r>
          </a:p>
        </p:txBody>
      </p:sp>
      <p:sp>
        <p:nvSpPr>
          <p:cNvPr id="153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3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C9CC57-A382-470E-9F68-1638CDFB81CB}" type="slidenum">
              <a:rPr lang="en-US" smtClean="0"/>
              <a:pPr eaLnBrk="1" hangingPunct="1"/>
              <a:t>14</a:t>
            </a:fld>
            <a:endParaRPr lang="en-US"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pPr eaLnBrk="1" hangingPunct="1"/>
            <a:r>
              <a:rPr lang="en-US" dirty="0" smtClean="0"/>
              <a:t>Lab</a:t>
            </a:r>
          </a:p>
        </p:txBody>
      </p:sp>
      <p:sp>
        <p:nvSpPr>
          <p:cNvPr id="136195" name="Content Placeholder 2"/>
          <p:cNvSpPr>
            <a:spLocks noGrp="1"/>
          </p:cNvSpPr>
          <p:nvPr>
            <p:ph idx="1"/>
          </p:nvPr>
        </p:nvSpPr>
        <p:spPr/>
        <p:txBody>
          <a:bodyPr/>
          <a:lstStyle/>
          <a:p>
            <a:pPr eaLnBrk="1" hangingPunct="1"/>
            <a:endParaRPr lang="en-US" smtClean="0"/>
          </a:p>
        </p:txBody>
      </p:sp>
      <p:sp>
        <p:nvSpPr>
          <p:cNvPr id="136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6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963C2E-9386-4874-B945-0654BF782E43}" type="slidenum">
              <a:rPr lang="en-US" smtClean="0"/>
              <a:pPr eaLnBrk="1" hangingPunct="1"/>
              <a:t>140</a:t>
            </a:fld>
            <a:endParaRPr lang="en-US" smtClean="0"/>
          </a:p>
        </p:txBody>
      </p:sp>
      <p:pic>
        <p:nvPicPr>
          <p:cNvPr id="136198"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457200" y="1600200"/>
            <a:ext cx="8161338"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dirty="0" smtClean="0"/>
              <a:t>Lab</a:t>
            </a:r>
          </a:p>
        </p:txBody>
      </p:sp>
      <p:sp>
        <p:nvSpPr>
          <p:cNvPr id="137219" name="Content Placeholder 2"/>
          <p:cNvSpPr>
            <a:spLocks noGrp="1"/>
          </p:cNvSpPr>
          <p:nvPr>
            <p:ph idx="1"/>
          </p:nvPr>
        </p:nvSpPr>
        <p:spPr/>
        <p:txBody>
          <a:bodyPr/>
          <a:lstStyle/>
          <a:p>
            <a:pPr eaLnBrk="1" hangingPunct="1"/>
            <a:r>
              <a:rPr lang="en-US" smtClean="0"/>
              <a:t>If the device has never received an IP address or if it is outside of the lease time then all four of the frames shown above will exist</a:t>
            </a:r>
          </a:p>
          <a:p>
            <a:pPr eaLnBrk="1" hangingPunct="1"/>
            <a:r>
              <a:rPr lang="en-US" smtClean="0"/>
              <a:t>If the device is still inside of the lease time when it boots up, then only the Request and ACK will be seen</a:t>
            </a:r>
          </a:p>
          <a:p>
            <a:pPr eaLnBrk="1" hangingPunct="1"/>
            <a:r>
              <a:rPr lang="en-US" smtClean="0"/>
              <a:t>The same Transaction ID number is used for the entire process</a:t>
            </a:r>
          </a:p>
        </p:txBody>
      </p:sp>
      <p:sp>
        <p:nvSpPr>
          <p:cNvPr id="137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7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B37483-E5C5-4F2C-9B21-AEFC3B2743BC}" type="slidenum">
              <a:rPr lang="en-US" smtClean="0"/>
              <a:pPr eaLnBrk="1" hangingPunct="1"/>
              <a:t>141</a:t>
            </a:fld>
            <a:endParaRPr lang="en-US"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en-US" dirty="0" smtClean="0"/>
              <a:t>Lab</a:t>
            </a:r>
          </a:p>
        </p:txBody>
      </p:sp>
      <p:sp>
        <p:nvSpPr>
          <p:cNvPr id="138243" name="Content Placeholder 2"/>
          <p:cNvSpPr>
            <a:spLocks noGrp="1"/>
          </p:cNvSpPr>
          <p:nvPr>
            <p:ph idx="1"/>
          </p:nvPr>
        </p:nvSpPr>
        <p:spPr/>
        <p:txBody>
          <a:bodyPr/>
          <a:lstStyle/>
          <a:p>
            <a:pPr eaLnBrk="1" hangingPunct="1"/>
            <a:endParaRPr lang="en-US" smtClean="0"/>
          </a:p>
        </p:txBody>
      </p:sp>
      <p:sp>
        <p:nvSpPr>
          <p:cNvPr id="138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8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5A0426-4942-4C6C-B573-53EA9D6BEF1A}" type="slidenum">
              <a:rPr lang="en-US" smtClean="0"/>
              <a:pPr eaLnBrk="1" hangingPunct="1"/>
              <a:t>142</a:t>
            </a:fld>
            <a:endParaRPr lang="en-US" smtClean="0"/>
          </a:p>
        </p:txBody>
      </p:sp>
      <p:pic>
        <p:nvPicPr>
          <p:cNvPr id="138246" name="Picture 5"/>
          <p:cNvPicPr>
            <a:picLocks noChangeAspect="1" noChangeArrowheads="1"/>
          </p:cNvPicPr>
          <p:nvPr/>
        </p:nvPicPr>
        <p:blipFill>
          <a:blip r:embed="rId2">
            <a:extLst>
              <a:ext uri="{28A0092B-C50C-407E-A947-70E740481C1C}">
                <a14:useLocalDpi xmlns:a14="http://schemas.microsoft.com/office/drawing/2010/main" val="0"/>
              </a:ext>
            </a:extLst>
          </a:blip>
          <a:srcRect l="16667" t="13675" r="16667"/>
          <a:stretch>
            <a:fillRect/>
          </a:stretch>
        </p:blipFill>
        <p:spPr bwMode="auto">
          <a:xfrm>
            <a:off x="2514600" y="1600200"/>
            <a:ext cx="39624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dirty="0" smtClean="0"/>
              <a:t>Lab</a:t>
            </a:r>
          </a:p>
        </p:txBody>
      </p:sp>
      <p:sp>
        <p:nvSpPr>
          <p:cNvPr id="139267" name="Content Placeholder 2"/>
          <p:cNvSpPr>
            <a:spLocks noGrp="1"/>
          </p:cNvSpPr>
          <p:nvPr>
            <p:ph idx="1"/>
          </p:nvPr>
        </p:nvSpPr>
        <p:spPr/>
        <p:txBody>
          <a:bodyPr/>
          <a:lstStyle/>
          <a:p>
            <a:pPr eaLnBrk="1" hangingPunct="1"/>
            <a:r>
              <a:rPr lang="en-US" smtClean="0"/>
              <a:t>Here are the details of the DHCP Request</a:t>
            </a:r>
          </a:p>
          <a:p>
            <a:pPr eaLnBrk="1" hangingPunct="1"/>
            <a:r>
              <a:rPr lang="en-US" smtClean="0"/>
              <a:t>The Parameter Request is the additional information the device wants from the server if the server can supply it</a:t>
            </a:r>
          </a:p>
        </p:txBody>
      </p:sp>
      <p:sp>
        <p:nvSpPr>
          <p:cNvPr id="1392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39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EC6431-8823-4519-B761-18EA92ADCA4B}" type="slidenum">
              <a:rPr lang="en-US" smtClean="0"/>
              <a:pPr eaLnBrk="1" hangingPunct="1"/>
              <a:t>143</a:t>
            </a:fld>
            <a:endParaRPr lang="en-US" smtClean="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r>
              <a:rPr lang="en-US" dirty="0" smtClean="0"/>
              <a:t>Lab</a:t>
            </a:r>
          </a:p>
        </p:txBody>
      </p:sp>
      <p:sp>
        <p:nvSpPr>
          <p:cNvPr id="140291" name="Content Placeholder 2"/>
          <p:cNvSpPr>
            <a:spLocks noGrp="1"/>
          </p:cNvSpPr>
          <p:nvPr>
            <p:ph idx="1"/>
          </p:nvPr>
        </p:nvSpPr>
        <p:spPr/>
        <p:txBody>
          <a:bodyPr/>
          <a:lstStyle/>
          <a:p>
            <a:pPr eaLnBrk="1" hangingPunct="1"/>
            <a:endParaRPr lang="en-US" smtClean="0"/>
          </a:p>
        </p:txBody>
      </p:sp>
      <p:sp>
        <p:nvSpPr>
          <p:cNvPr id="140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0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903544-92A7-4DDD-A2C9-D20086E43447}" type="slidenum">
              <a:rPr lang="en-US" smtClean="0"/>
              <a:pPr eaLnBrk="1" hangingPunct="1"/>
              <a:t>144</a:t>
            </a:fld>
            <a:endParaRPr lang="en-US" smtClean="0"/>
          </a:p>
        </p:txBody>
      </p:sp>
      <p:pic>
        <p:nvPicPr>
          <p:cNvPr id="140294"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457200" y="1600200"/>
            <a:ext cx="8161338"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pPr eaLnBrk="1" hangingPunct="1"/>
            <a:r>
              <a:rPr lang="en-US" dirty="0" smtClean="0"/>
              <a:t>Lab</a:t>
            </a:r>
          </a:p>
        </p:txBody>
      </p:sp>
      <p:sp>
        <p:nvSpPr>
          <p:cNvPr id="141315" name="Content Placeholder 2"/>
          <p:cNvSpPr>
            <a:spLocks noGrp="1"/>
          </p:cNvSpPr>
          <p:nvPr>
            <p:ph idx="1"/>
          </p:nvPr>
        </p:nvSpPr>
        <p:spPr/>
        <p:txBody>
          <a:bodyPr/>
          <a:lstStyle/>
          <a:p>
            <a:pPr eaLnBrk="1" hangingPunct="1"/>
            <a:r>
              <a:rPr lang="en-US" smtClean="0"/>
              <a:t>Here is the initial response Offer</a:t>
            </a:r>
          </a:p>
          <a:p>
            <a:pPr eaLnBrk="1" hangingPunct="1"/>
            <a:r>
              <a:rPr lang="en-US" smtClean="0"/>
              <a:t>The IP address in this Offer is the address being offered to the client in this case 10.0.99.2</a:t>
            </a:r>
          </a:p>
          <a:p>
            <a:pPr eaLnBrk="1" hangingPunct="1"/>
            <a:r>
              <a:rPr lang="en-US" smtClean="0"/>
              <a:t>The hops field shows how far away the DHCP server is and the address of the relay agent if one is needed</a:t>
            </a:r>
          </a:p>
          <a:p>
            <a:pPr eaLnBrk="1" hangingPunct="1"/>
            <a:r>
              <a:rPr lang="en-US" smtClean="0"/>
              <a:t>In this case the server is on the same network as the hop count is 0</a:t>
            </a:r>
          </a:p>
        </p:txBody>
      </p:sp>
      <p:sp>
        <p:nvSpPr>
          <p:cNvPr id="1413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1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F8BDA1-93A7-4947-9AC7-F75F1F90AC68}" type="slidenum">
              <a:rPr lang="en-US" smtClean="0"/>
              <a:pPr eaLnBrk="1" hangingPunct="1"/>
              <a:t>145</a:t>
            </a:fld>
            <a:endParaRPr lang="en-US"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dirty="0" smtClean="0"/>
              <a:t>Lab</a:t>
            </a:r>
          </a:p>
        </p:txBody>
      </p:sp>
      <p:sp>
        <p:nvSpPr>
          <p:cNvPr id="142339" name="Content Placeholder 2"/>
          <p:cNvSpPr>
            <a:spLocks noGrp="1"/>
          </p:cNvSpPr>
          <p:nvPr>
            <p:ph idx="1"/>
          </p:nvPr>
        </p:nvSpPr>
        <p:spPr/>
        <p:txBody>
          <a:bodyPr/>
          <a:lstStyle/>
          <a:p>
            <a:pPr eaLnBrk="1" hangingPunct="1"/>
            <a:endParaRPr lang="en-US" smtClean="0"/>
          </a:p>
        </p:txBody>
      </p:sp>
      <p:sp>
        <p:nvSpPr>
          <p:cNvPr id="142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2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26C46B-FD7B-4774-980C-884CFB4CA9EB}" type="slidenum">
              <a:rPr lang="en-US" smtClean="0"/>
              <a:pPr eaLnBrk="1" hangingPunct="1"/>
              <a:t>146</a:t>
            </a:fld>
            <a:endParaRPr lang="en-US" smtClean="0"/>
          </a:p>
        </p:txBody>
      </p:sp>
      <p:pic>
        <p:nvPicPr>
          <p:cNvPr id="14234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825" y="1600200"/>
            <a:ext cx="79025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eaLnBrk="1" hangingPunct="1"/>
            <a:r>
              <a:rPr lang="en-US" dirty="0" smtClean="0"/>
              <a:t>Lab</a:t>
            </a:r>
          </a:p>
        </p:txBody>
      </p:sp>
      <p:sp>
        <p:nvSpPr>
          <p:cNvPr id="143363" name="Content Placeholder 2"/>
          <p:cNvSpPr>
            <a:spLocks noGrp="1"/>
          </p:cNvSpPr>
          <p:nvPr>
            <p:ph idx="1"/>
          </p:nvPr>
        </p:nvSpPr>
        <p:spPr/>
        <p:txBody>
          <a:bodyPr/>
          <a:lstStyle/>
          <a:p>
            <a:pPr eaLnBrk="1" hangingPunct="1"/>
            <a:r>
              <a:rPr lang="en-US" smtClean="0"/>
              <a:t>The device says fine, let me have that address</a:t>
            </a:r>
          </a:p>
        </p:txBody>
      </p:sp>
      <p:sp>
        <p:nvSpPr>
          <p:cNvPr id="1433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33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88B411-5F90-4A2A-B4F8-B70FA5EC726E}" type="slidenum">
              <a:rPr lang="en-US" smtClean="0"/>
              <a:pPr eaLnBrk="1" hangingPunct="1"/>
              <a:t>147</a:t>
            </a:fld>
            <a:endParaRPr lang="en-US"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eaLnBrk="1" hangingPunct="1"/>
            <a:r>
              <a:rPr lang="en-US" dirty="0" smtClean="0"/>
              <a:t>Lab</a:t>
            </a:r>
          </a:p>
        </p:txBody>
      </p:sp>
      <p:sp>
        <p:nvSpPr>
          <p:cNvPr id="144387" name="Content Placeholder 2"/>
          <p:cNvSpPr>
            <a:spLocks noGrp="1"/>
          </p:cNvSpPr>
          <p:nvPr>
            <p:ph idx="1"/>
          </p:nvPr>
        </p:nvSpPr>
        <p:spPr/>
        <p:txBody>
          <a:bodyPr/>
          <a:lstStyle/>
          <a:p>
            <a:pPr eaLnBrk="1" hangingPunct="1"/>
            <a:endParaRPr lang="en-US" smtClean="0"/>
          </a:p>
        </p:txBody>
      </p:sp>
      <p:sp>
        <p:nvSpPr>
          <p:cNvPr id="144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4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8254AC-D9D1-43FA-92D0-D60D1EF80F3B}" type="slidenum">
              <a:rPr lang="en-US" smtClean="0"/>
              <a:pPr eaLnBrk="1" hangingPunct="1"/>
              <a:t>148</a:t>
            </a:fld>
            <a:endParaRPr lang="en-US" smtClean="0"/>
          </a:p>
        </p:txBody>
      </p:sp>
      <p:pic>
        <p:nvPicPr>
          <p:cNvPr id="14439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79025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US" dirty="0" smtClean="0"/>
              <a:t>Lab</a:t>
            </a:r>
          </a:p>
        </p:txBody>
      </p:sp>
      <p:sp>
        <p:nvSpPr>
          <p:cNvPr id="145411" name="Content Placeholder 2"/>
          <p:cNvSpPr>
            <a:spLocks noGrp="1"/>
          </p:cNvSpPr>
          <p:nvPr>
            <p:ph idx="1"/>
          </p:nvPr>
        </p:nvSpPr>
        <p:spPr/>
        <p:txBody>
          <a:bodyPr/>
          <a:lstStyle/>
          <a:p>
            <a:pPr eaLnBrk="1" hangingPunct="1"/>
            <a:r>
              <a:rPr lang="en-US" smtClean="0"/>
              <a:t>The server says ok here it is</a:t>
            </a:r>
          </a:p>
          <a:p>
            <a:pPr eaLnBrk="1" hangingPunct="1"/>
            <a:r>
              <a:rPr lang="en-US" smtClean="0"/>
              <a:t>The only thing provided in the Offer is the IP address</a:t>
            </a:r>
          </a:p>
          <a:p>
            <a:pPr eaLnBrk="1" hangingPunct="1"/>
            <a:r>
              <a:rPr lang="en-US" smtClean="0"/>
              <a:t>Now the rest of the information the client wanted that the server can provide is given to it in the ACK</a:t>
            </a:r>
          </a:p>
        </p:txBody>
      </p:sp>
      <p:sp>
        <p:nvSpPr>
          <p:cNvPr id="145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5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922A67-C609-41A8-B6A6-C28400B24E3E}" type="slidenum">
              <a:rPr lang="en-US" smtClean="0"/>
              <a:pPr eaLnBrk="1" hangingPunct="1"/>
              <a:t>149</a:t>
            </a:fld>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t>Idle Time Traffic</a:t>
            </a:r>
          </a:p>
        </p:txBody>
      </p:sp>
      <p:sp>
        <p:nvSpPr>
          <p:cNvPr id="16387" name="Content Placeholder 2"/>
          <p:cNvSpPr>
            <a:spLocks noGrp="1"/>
          </p:cNvSpPr>
          <p:nvPr>
            <p:ph idx="1"/>
          </p:nvPr>
        </p:nvSpPr>
        <p:spPr/>
        <p:txBody>
          <a:bodyPr/>
          <a:lstStyle/>
          <a:p>
            <a:pPr eaLnBrk="1" hangingPunct="1"/>
            <a:r>
              <a:rPr lang="en-US" dirty="0" smtClean="0"/>
              <a:t>What protocols and applications are seen</a:t>
            </a:r>
          </a:p>
          <a:p>
            <a:pPr eaLnBrk="1" hangingPunct="1"/>
            <a:r>
              <a:rPr lang="en-US" dirty="0" smtClean="0"/>
              <a:t>What hosts are contacted</a:t>
            </a:r>
          </a:p>
        </p:txBody>
      </p:sp>
      <p:sp>
        <p:nvSpPr>
          <p:cNvPr id="16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B59BF9-06CD-443F-A595-1B8567F2F7CD}" type="slidenum">
              <a:rPr lang="en-US" smtClean="0"/>
              <a:pPr eaLnBrk="1" hangingPunct="1"/>
              <a:t>15</a:t>
            </a:fld>
            <a:endParaRPr 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n-US" dirty="0" smtClean="0"/>
              <a:t>Lab</a:t>
            </a:r>
          </a:p>
        </p:txBody>
      </p:sp>
      <p:sp>
        <p:nvSpPr>
          <p:cNvPr id="146435" name="Content Placeholder 2"/>
          <p:cNvSpPr>
            <a:spLocks noGrp="1"/>
          </p:cNvSpPr>
          <p:nvPr>
            <p:ph idx="1"/>
          </p:nvPr>
        </p:nvSpPr>
        <p:spPr/>
        <p:txBody>
          <a:bodyPr/>
          <a:lstStyle/>
          <a:p>
            <a:pPr eaLnBrk="1" hangingPunct="1"/>
            <a:endParaRPr lang="en-US" smtClean="0"/>
          </a:p>
        </p:txBody>
      </p:sp>
      <p:sp>
        <p:nvSpPr>
          <p:cNvPr id="146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6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A6D798-4D6C-4141-8DE8-6E073BFC5FB8}" type="slidenum">
              <a:rPr lang="en-US" smtClean="0"/>
              <a:pPr eaLnBrk="1" hangingPunct="1"/>
              <a:t>150</a:t>
            </a:fld>
            <a:endParaRPr lang="en-US" smtClean="0"/>
          </a:p>
        </p:txBody>
      </p:sp>
      <p:pic>
        <p:nvPicPr>
          <p:cNvPr id="14643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97025"/>
            <a:ext cx="79025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n-US" dirty="0" smtClean="0"/>
              <a:t>Lab</a:t>
            </a:r>
          </a:p>
        </p:txBody>
      </p:sp>
      <p:sp>
        <p:nvSpPr>
          <p:cNvPr id="147459" name="Content Placeholder 2"/>
          <p:cNvSpPr>
            <a:spLocks noGrp="1"/>
          </p:cNvSpPr>
          <p:nvPr>
            <p:ph idx="1"/>
          </p:nvPr>
        </p:nvSpPr>
        <p:spPr/>
        <p:txBody>
          <a:bodyPr/>
          <a:lstStyle/>
          <a:p>
            <a:pPr eaLnBrk="1" hangingPunct="1"/>
            <a:r>
              <a:rPr lang="en-US" smtClean="0"/>
              <a:t>A clue that the DHCP server or the connection to it is experiencing some problem would be the appearance of more than one Discover from the client</a:t>
            </a:r>
          </a:p>
          <a:p>
            <a:pPr eaLnBrk="1" hangingPunct="1"/>
            <a:r>
              <a:rPr lang="en-US" smtClean="0"/>
              <a:t>Each Discover would have a different process ID</a:t>
            </a:r>
          </a:p>
          <a:p>
            <a:pPr eaLnBrk="1" hangingPunct="1"/>
            <a:r>
              <a:rPr lang="en-US" smtClean="0"/>
              <a:t>Typically any eventual answer to the first Discover that timed out would be ignored by the client</a:t>
            </a:r>
          </a:p>
        </p:txBody>
      </p:sp>
      <p:sp>
        <p:nvSpPr>
          <p:cNvPr id="147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7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3663C1-53A6-4FF5-A8BF-C513FD8B3770}" type="slidenum">
              <a:rPr lang="en-US" smtClean="0"/>
              <a:pPr eaLnBrk="1" hangingPunct="1"/>
              <a:t>151</a:t>
            </a:fld>
            <a:endParaRPr lang="en-US"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eaLnBrk="1" hangingPunct="1"/>
            <a:r>
              <a:rPr lang="en-US" dirty="0" smtClean="0"/>
              <a:t>Lab</a:t>
            </a:r>
          </a:p>
        </p:txBody>
      </p:sp>
      <p:sp>
        <p:nvSpPr>
          <p:cNvPr id="148483" name="Content Placeholder 2"/>
          <p:cNvSpPr>
            <a:spLocks noGrp="1"/>
          </p:cNvSpPr>
          <p:nvPr>
            <p:ph idx="1"/>
          </p:nvPr>
        </p:nvSpPr>
        <p:spPr/>
        <p:txBody>
          <a:bodyPr/>
          <a:lstStyle/>
          <a:p>
            <a:pPr eaLnBrk="1" hangingPunct="1"/>
            <a:endParaRPr lang="en-US" smtClean="0"/>
          </a:p>
        </p:txBody>
      </p:sp>
      <p:sp>
        <p:nvSpPr>
          <p:cNvPr id="148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8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8753E8-2DE5-4A7E-9D26-1179D820C7EE}" type="slidenum">
              <a:rPr lang="en-US" smtClean="0"/>
              <a:pPr eaLnBrk="1" hangingPunct="1"/>
              <a:t>152</a:t>
            </a:fld>
            <a:endParaRPr lang="en-US" smtClean="0"/>
          </a:p>
        </p:txBody>
      </p:sp>
      <p:pic>
        <p:nvPicPr>
          <p:cNvPr id="148486" name="Picture 5"/>
          <p:cNvPicPr>
            <a:picLocks noChangeAspect="1"/>
          </p:cNvPicPr>
          <p:nvPr/>
        </p:nvPicPr>
        <p:blipFill>
          <a:blip r:embed="rId2">
            <a:extLst>
              <a:ext uri="{28A0092B-C50C-407E-A947-70E740481C1C}">
                <a14:useLocalDpi xmlns:a14="http://schemas.microsoft.com/office/drawing/2010/main" val="0"/>
              </a:ext>
            </a:extLst>
          </a:blip>
          <a:srcRect l="16667" t="13675" r="16667"/>
          <a:stretch>
            <a:fillRect/>
          </a:stretch>
        </p:blipFill>
        <p:spPr bwMode="auto">
          <a:xfrm>
            <a:off x="1412875" y="1600200"/>
            <a:ext cx="61309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eaLnBrk="1" hangingPunct="1"/>
            <a:r>
              <a:rPr lang="en-US" dirty="0" smtClean="0"/>
              <a:t>Lab</a:t>
            </a:r>
          </a:p>
        </p:txBody>
      </p:sp>
      <p:sp>
        <p:nvSpPr>
          <p:cNvPr id="149507" name="Content Placeholder 2"/>
          <p:cNvSpPr>
            <a:spLocks noGrp="1"/>
          </p:cNvSpPr>
          <p:nvPr>
            <p:ph idx="1"/>
          </p:nvPr>
        </p:nvSpPr>
        <p:spPr/>
        <p:txBody>
          <a:bodyPr/>
          <a:lstStyle/>
          <a:p>
            <a:pPr eaLnBrk="1" hangingPunct="1"/>
            <a:r>
              <a:rPr lang="en-US" smtClean="0"/>
              <a:t>If the device is within its lease time a Discover is not sent, just a Request</a:t>
            </a:r>
          </a:p>
        </p:txBody>
      </p:sp>
      <p:sp>
        <p:nvSpPr>
          <p:cNvPr id="149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49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827EF0-4E00-4F64-AD02-8D297771C382}" type="slidenum">
              <a:rPr lang="en-US" smtClean="0"/>
              <a:pPr eaLnBrk="1" hangingPunct="1"/>
              <a:t>153</a:t>
            </a:fld>
            <a:endParaRPr lang="en-US"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pPr eaLnBrk="1" hangingPunct="1"/>
            <a:r>
              <a:rPr lang="en-US" dirty="0" smtClean="0"/>
              <a:t>Lab</a:t>
            </a:r>
          </a:p>
        </p:txBody>
      </p:sp>
      <p:sp>
        <p:nvSpPr>
          <p:cNvPr id="150531" name="Content Placeholder 2"/>
          <p:cNvSpPr>
            <a:spLocks noGrp="1"/>
          </p:cNvSpPr>
          <p:nvPr>
            <p:ph idx="1"/>
          </p:nvPr>
        </p:nvSpPr>
        <p:spPr/>
        <p:txBody>
          <a:bodyPr/>
          <a:lstStyle/>
          <a:p>
            <a:pPr eaLnBrk="1" hangingPunct="1"/>
            <a:endParaRPr lang="en-US" smtClean="0"/>
          </a:p>
        </p:txBody>
      </p:sp>
      <p:sp>
        <p:nvSpPr>
          <p:cNvPr id="150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0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A8EBE6-8704-4C35-A496-CAF5B126FCCA}" type="slidenum">
              <a:rPr lang="en-US" smtClean="0"/>
              <a:pPr eaLnBrk="1" hangingPunct="1"/>
              <a:t>154</a:t>
            </a:fld>
            <a:endParaRPr lang="en-US" smtClean="0"/>
          </a:p>
        </p:txBody>
      </p:sp>
      <p:pic>
        <p:nvPicPr>
          <p:cNvPr id="150534" name="Picture 5"/>
          <p:cNvPicPr>
            <a:picLocks noChangeAspect="1"/>
          </p:cNvPicPr>
          <p:nvPr/>
        </p:nvPicPr>
        <p:blipFill>
          <a:blip r:embed="rId2">
            <a:extLst>
              <a:ext uri="{28A0092B-C50C-407E-A947-70E740481C1C}">
                <a14:useLocalDpi xmlns:a14="http://schemas.microsoft.com/office/drawing/2010/main" val="0"/>
              </a:ext>
            </a:extLst>
          </a:blip>
          <a:srcRect l="16667" t="13675" r="16667" b="6863"/>
          <a:stretch>
            <a:fillRect/>
          </a:stretch>
        </p:blipFill>
        <p:spPr bwMode="auto">
          <a:xfrm>
            <a:off x="1265238" y="1562100"/>
            <a:ext cx="6735762"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pPr eaLnBrk="1" hangingPunct="1"/>
            <a:r>
              <a:rPr lang="en-US" dirty="0" smtClean="0"/>
              <a:t>Lab</a:t>
            </a:r>
          </a:p>
        </p:txBody>
      </p:sp>
      <p:sp>
        <p:nvSpPr>
          <p:cNvPr id="151555" name="Content Placeholder 2"/>
          <p:cNvSpPr>
            <a:spLocks noGrp="1"/>
          </p:cNvSpPr>
          <p:nvPr>
            <p:ph idx="1"/>
          </p:nvPr>
        </p:nvSpPr>
        <p:spPr/>
        <p:txBody>
          <a:bodyPr/>
          <a:lstStyle/>
          <a:p>
            <a:pPr eaLnBrk="1" hangingPunct="1"/>
            <a:r>
              <a:rPr lang="en-US" smtClean="0"/>
              <a:t>Start Wireshark</a:t>
            </a:r>
          </a:p>
          <a:p>
            <a:pPr eaLnBrk="1" hangingPunct="1"/>
            <a:r>
              <a:rPr lang="en-US" smtClean="0"/>
              <a:t>Open dhcp-renewtorebind.pcap</a:t>
            </a:r>
          </a:p>
          <a:p>
            <a:pPr eaLnBrk="1" hangingPunct="1"/>
            <a:r>
              <a:rPr lang="en-US" smtClean="0"/>
              <a:t>When the lease is about to expire the client attempts to renew the lease</a:t>
            </a:r>
          </a:p>
          <a:p>
            <a:pPr eaLnBrk="1" hangingPunct="1"/>
            <a:r>
              <a:rPr lang="en-US" smtClean="0"/>
              <a:t>After 50 percent of the lease time has expired the client sends a Request</a:t>
            </a:r>
          </a:p>
          <a:p>
            <a:pPr eaLnBrk="1" hangingPunct="1"/>
            <a:r>
              <a:rPr lang="en-US" smtClean="0"/>
              <a:t>If the server is going to renew the lease it returns an ACK</a:t>
            </a:r>
          </a:p>
        </p:txBody>
      </p:sp>
      <p:sp>
        <p:nvSpPr>
          <p:cNvPr id="151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1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469AEA-291A-4829-BD02-6C7BE5951E29}" type="slidenum">
              <a:rPr lang="en-US" smtClean="0"/>
              <a:pPr eaLnBrk="1" hangingPunct="1"/>
              <a:t>155</a:t>
            </a:fld>
            <a:endParaRPr lang="en-US"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pPr eaLnBrk="1" hangingPunct="1"/>
            <a:r>
              <a:rPr lang="en-US" dirty="0" smtClean="0"/>
              <a:t>Lab</a:t>
            </a:r>
          </a:p>
        </p:txBody>
      </p:sp>
      <p:sp>
        <p:nvSpPr>
          <p:cNvPr id="152579" name="Content Placeholder 2"/>
          <p:cNvSpPr>
            <a:spLocks noGrp="1"/>
          </p:cNvSpPr>
          <p:nvPr>
            <p:ph idx="1"/>
          </p:nvPr>
        </p:nvSpPr>
        <p:spPr/>
        <p:txBody>
          <a:bodyPr/>
          <a:lstStyle/>
          <a:p>
            <a:pPr eaLnBrk="1" hangingPunct="1"/>
            <a:r>
              <a:rPr lang="en-US" smtClean="0"/>
              <a:t>If the client does not receive an ACK at 50 percent, then at 87.5 percent it attempts rebinding</a:t>
            </a:r>
          </a:p>
          <a:p>
            <a:pPr eaLnBrk="1" hangingPunct="1"/>
            <a:r>
              <a:rPr lang="en-US" smtClean="0"/>
              <a:t>This is where the client looks for another DHCP server</a:t>
            </a:r>
          </a:p>
          <a:p>
            <a:pPr eaLnBrk="1" hangingPunct="1"/>
            <a:r>
              <a:rPr lang="en-US" smtClean="0"/>
              <a:t>The client makes two requests to the original DHCP server</a:t>
            </a:r>
          </a:p>
          <a:p>
            <a:pPr eaLnBrk="1" hangingPunct="1"/>
            <a:r>
              <a:rPr lang="en-US" smtClean="0"/>
              <a:t>Then it broadcasts four requests for the same server</a:t>
            </a:r>
          </a:p>
        </p:txBody>
      </p:sp>
      <p:sp>
        <p:nvSpPr>
          <p:cNvPr id="1525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25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D240DB-6DF4-4F5B-AF7B-06D0AA07B666}" type="slidenum">
              <a:rPr lang="en-US" smtClean="0"/>
              <a:pPr eaLnBrk="1" hangingPunct="1"/>
              <a:t>156</a:t>
            </a:fld>
            <a:endParaRPr lang="en-US"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pPr eaLnBrk="1" hangingPunct="1"/>
            <a:r>
              <a:rPr lang="en-US" dirty="0" smtClean="0"/>
              <a:t>Lab</a:t>
            </a:r>
          </a:p>
        </p:txBody>
      </p:sp>
      <p:sp>
        <p:nvSpPr>
          <p:cNvPr id="153603" name="Content Placeholder 2"/>
          <p:cNvSpPr>
            <a:spLocks noGrp="1"/>
          </p:cNvSpPr>
          <p:nvPr>
            <p:ph idx="1"/>
          </p:nvPr>
        </p:nvSpPr>
        <p:spPr/>
        <p:txBody>
          <a:bodyPr/>
          <a:lstStyle/>
          <a:p>
            <a:pPr eaLnBrk="1" hangingPunct="1"/>
            <a:r>
              <a:rPr lang="en-US" smtClean="0"/>
              <a:t>Finally to starts the process again with a Discover frame</a:t>
            </a:r>
          </a:p>
        </p:txBody>
      </p:sp>
      <p:sp>
        <p:nvSpPr>
          <p:cNvPr id="1536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3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2292CB-6EAA-4E77-A0ED-ED3C81CEB5FA}" type="slidenum">
              <a:rPr lang="en-US" smtClean="0"/>
              <a:pPr eaLnBrk="1" hangingPunct="1"/>
              <a:t>157</a:t>
            </a:fld>
            <a:endParaRPr lang="en-US"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eaLnBrk="1" hangingPunct="1"/>
            <a:r>
              <a:rPr lang="en-US" dirty="0" smtClean="0"/>
              <a:t>Lab</a:t>
            </a:r>
          </a:p>
        </p:txBody>
      </p:sp>
      <p:sp>
        <p:nvSpPr>
          <p:cNvPr id="154627" name="Content Placeholder 2"/>
          <p:cNvSpPr>
            <a:spLocks noGrp="1"/>
          </p:cNvSpPr>
          <p:nvPr>
            <p:ph idx="1"/>
          </p:nvPr>
        </p:nvSpPr>
        <p:spPr/>
        <p:txBody>
          <a:bodyPr/>
          <a:lstStyle/>
          <a:p>
            <a:pPr eaLnBrk="1" hangingPunct="1"/>
            <a:endParaRPr lang="en-US" smtClean="0"/>
          </a:p>
        </p:txBody>
      </p:sp>
      <p:sp>
        <p:nvSpPr>
          <p:cNvPr id="1546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46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0928C6-8743-4076-9E72-A8396D01A943}" type="slidenum">
              <a:rPr lang="en-US" smtClean="0"/>
              <a:pPr eaLnBrk="1" hangingPunct="1"/>
              <a:t>158</a:t>
            </a:fld>
            <a:endParaRPr lang="en-US" smtClean="0"/>
          </a:p>
        </p:txBody>
      </p:sp>
      <p:pic>
        <p:nvPicPr>
          <p:cNvPr id="154630" name="Picture 5"/>
          <p:cNvPicPr>
            <a:picLocks noChangeAspect="1"/>
          </p:cNvPicPr>
          <p:nvPr/>
        </p:nvPicPr>
        <p:blipFill>
          <a:blip r:embed="rId2">
            <a:extLst>
              <a:ext uri="{28A0092B-C50C-407E-A947-70E740481C1C}">
                <a14:useLocalDpi xmlns:a14="http://schemas.microsoft.com/office/drawing/2010/main" val="0"/>
              </a:ext>
            </a:extLst>
          </a:blip>
          <a:srcRect l="16667" t="13675" r="16667"/>
          <a:stretch>
            <a:fillRect/>
          </a:stretch>
        </p:blipFill>
        <p:spPr bwMode="auto">
          <a:xfrm>
            <a:off x="1412875" y="1600200"/>
            <a:ext cx="61309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eaLnBrk="1" hangingPunct="1"/>
            <a:r>
              <a:rPr lang="en-US" dirty="0" smtClean="0"/>
              <a:t>Lab</a:t>
            </a:r>
          </a:p>
        </p:txBody>
      </p:sp>
      <p:sp>
        <p:nvSpPr>
          <p:cNvPr id="155651" name="Content Placeholder 2"/>
          <p:cNvSpPr>
            <a:spLocks noGrp="1"/>
          </p:cNvSpPr>
          <p:nvPr>
            <p:ph idx="1"/>
          </p:nvPr>
        </p:nvSpPr>
        <p:spPr/>
        <p:txBody>
          <a:bodyPr/>
          <a:lstStyle/>
          <a:p>
            <a:pPr eaLnBrk="1" hangingPunct="1"/>
            <a:r>
              <a:rPr lang="en-US" smtClean="0"/>
              <a:t>Start Wireshark</a:t>
            </a:r>
          </a:p>
          <a:p>
            <a:pPr eaLnBrk="1" hangingPunct="1"/>
            <a:r>
              <a:rPr lang="en-US" smtClean="0"/>
              <a:t>Open arp-bootup.pcap</a:t>
            </a:r>
          </a:p>
          <a:p>
            <a:pPr eaLnBrk="1" hangingPunct="1"/>
            <a:r>
              <a:rPr lang="en-US" smtClean="0"/>
              <a:t>After receiving the address the client will use a series of Gratuitous ARP requests to see if anyone else is already using that address</a:t>
            </a:r>
          </a:p>
        </p:txBody>
      </p:sp>
      <p:sp>
        <p:nvSpPr>
          <p:cNvPr id="1556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56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4EFE25-8A3B-4642-B202-259BC132DC6C}" type="slidenum">
              <a:rPr lang="en-US" smtClean="0"/>
              <a:pPr eaLnBrk="1" hangingPunct="1"/>
              <a:t>159</a:t>
            </a:fld>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t>Connectivity</a:t>
            </a:r>
          </a:p>
        </p:txBody>
      </p:sp>
      <p:sp>
        <p:nvSpPr>
          <p:cNvPr id="17411" name="Content Placeholder 2"/>
          <p:cNvSpPr>
            <a:spLocks noGrp="1"/>
          </p:cNvSpPr>
          <p:nvPr>
            <p:ph idx="1"/>
          </p:nvPr>
        </p:nvSpPr>
        <p:spPr/>
        <p:txBody>
          <a:bodyPr/>
          <a:lstStyle/>
          <a:p>
            <a:pPr eaLnBrk="1" hangingPunct="1"/>
            <a:r>
              <a:rPr lang="en-US" smtClean="0"/>
              <a:t>Record ping times between devices</a:t>
            </a:r>
          </a:p>
        </p:txBody>
      </p:sp>
      <p:sp>
        <p:nvSpPr>
          <p:cNvPr id="17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5B20DB-E27E-48E3-80B5-04B117005A05}" type="slidenum">
              <a:rPr lang="en-US" smtClean="0"/>
              <a:pPr eaLnBrk="1" hangingPunct="1"/>
              <a:t>16</a:t>
            </a:fld>
            <a:endParaRPr lang="en-US"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r>
              <a:rPr lang="en-US" dirty="0" smtClean="0"/>
              <a:t>Lab</a:t>
            </a:r>
          </a:p>
        </p:txBody>
      </p:sp>
      <p:sp>
        <p:nvSpPr>
          <p:cNvPr id="156675" name="Content Placeholder 2"/>
          <p:cNvSpPr>
            <a:spLocks noGrp="1"/>
          </p:cNvSpPr>
          <p:nvPr>
            <p:ph idx="1"/>
          </p:nvPr>
        </p:nvSpPr>
        <p:spPr/>
        <p:txBody>
          <a:bodyPr/>
          <a:lstStyle/>
          <a:p>
            <a:pPr eaLnBrk="1" hangingPunct="1"/>
            <a:endParaRPr lang="en-US" smtClean="0"/>
          </a:p>
        </p:txBody>
      </p:sp>
      <p:sp>
        <p:nvSpPr>
          <p:cNvPr id="1566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66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500ED8-80AC-428D-B96A-DA92ECB27BA7}" type="slidenum">
              <a:rPr lang="en-US" smtClean="0"/>
              <a:pPr eaLnBrk="1" hangingPunct="1"/>
              <a:t>160</a:t>
            </a:fld>
            <a:endParaRPr lang="en-US" smtClean="0"/>
          </a:p>
        </p:txBody>
      </p:sp>
      <p:pic>
        <p:nvPicPr>
          <p:cNvPr id="156678" name="Picture 5"/>
          <p:cNvPicPr>
            <a:picLocks noChangeAspect="1"/>
          </p:cNvPicPr>
          <p:nvPr/>
        </p:nvPicPr>
        <p:blipFill>
          <a:blip r:embed="rId2">
            <a:extLst>
              <a:ext uri="{28A0092B-C50C-407E-A947-70E740481C1C}">
                <a14:useLocalDpi xmlns:a14="http://schemas.microsoft.com/office/drawing/2010/main" val="0"/>
              </a:ext>
            </a:extLst>
          </a:blip>
          <a:srcRect l="16667" t="13622" r="16667"/>
          <a:stretch>
            <a:fillRect/>
          </a:stretch>
        </p:blipFill>
        <p:spPr bwMode="auto">
          <a:xfrm>
            <a:off x="1412875" y="1600200"/>
            <a:ext cx="61309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pPr eaLnBrk="1" hangingPunct="1"/>
            <a:r>
              <a:rPr lang="en-US" dirty="0" smtClean="0"/>
              <a:t>Lab</a:t>
            </a:r>
          </a:p>
        </p:txBody>
      </p:sp>
      <p:sp>
        <p:nvSpPr>
          <p:cNvPr id="157699" name="Content Placeholder 2"/>
          <p:cNvSpPr>
            <a:spLocks noGrp="1"/>
          </p:cNvSpPr>
          <p:nvPr>
            <p:ph idx="1"/>
          </p:nvPr>
        </p:nvSpPr>
        <p:spPr/>
        <p:txBody>
          <a:bodyPr/>
          <a:lstStyle/>
          <a:p>
            <a:pPr eaLnBrk="1" hangingPunct="1"/>
            <a:r>
              <a:rPr lang="en-US" dirty="0" smtClean="0"/>
              <a:t>Notice that the sender and target IP addresses are the same</a:t>
            </a:r>
          </a:p>
          <a:p>
            <a:pPr eaLnBrk="1" hangingPunct="1"/>
            <a:r>
              <a:rPr lang="en-US" dirty="0" smtClean="0"/>
              <a:t>This is a gratuitous ARP</a:t>
            </a:r>
          </a:p>
        </p:txBody>
      </p:sp>
      <p:sp>
        <p:nvSpPr>
          <p:cNvPr id="157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7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713FF1-80BC-43FE-B6D6-A05254B8E65C}" type="slidenum">
              <a:rPr lang="en-US" smtClean="0"/>
              <a:pPr eaLnBrk="1" hangingPunct="1"/>
              <a:t>161</a:t>
            </a:fld>
            <a:endParaRPr lang="en-US"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pPr eaLnBrk="1" hangingPunct="1"/>
            <a:r>
              <a:rPr lang="en-US" dirty="0" smtClean="0"/>
              <a:t>Lab</a:t>
            </a:r>
          </a:p>
        </p:txBody>
      </p:sp>
      <p:sp>
        <p:nvSpPr>
          <p:cNvPr id="158723" name="Content Placeholder 2"/>
          <p:cNvSpPr>
            <a:spLocks noGrp="1"/>
          </p:cNvSpPr>
          <p:nvPr>
            <p:ph idx="1"/>
          </p:nvPr>
        </p:nvSpPr>
        <p:spPr/>
        <p:txBody>
          <a:bodyPr/>
          <a:lstStyle/>
          <a:p>
            <a:pPr eaLnBrk="1" hangingPunct="1"/>
            <a:endParaRPr lang="en-US" smtClean="0"/>
          </a:p>
        </p:txBody>
      </p:sp>
      <p:sp>
        <p:nvSpPr>
          <p:cNvPr id="158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8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34AE97-25DF-4C66-A327-866D13134B60}" type="slidenum">
              <a:rPr lang="en-US" smtClean="0"/>
              <a:pPr eaLnBrk="1" hangingPunct="1"/>
              <a:t>162</a:t>
            </a:fld>
            <a:endParaRPr lang="en-US" smtClean="0"/>
          </a:p>
        </p:txBody>
      </p:sp>
      <p:pic>
        <p:nvPicPr>
          <p:cNvPr id="158726" name="Picture 5"/>
          <p:cNvPicPr>
            <a:picLocks noChangeAspect="1"/>
          </p:cNvPicPr>
          <p:nvPr/>
        </p:nvPicPr>
        <p:blipFill>
          <a:blip r:embed="rId2">
            <a:extLst>
              <a:ext uri="{28A0092B-C50C-407E-A947-70E740481C1C}">
                <a14:useLocalDpi xmlns:a14="http://schemas.microsoft.com/office/drawing/2010/main" val="0"/>
              </a:ext>
            </a:extLst>
          </a:blip>
          <a:srcRect l="16667" t="15945" r="16667" b="6863"/>
          <a:stretch>
            <a:fillRect/>
          </a:stretch>
        </p:blipFill>
        <p:spPr bwMode="auto">
          <a:xfrm>
            <a:off x="1092200" y="1600200"/>
            <a:ext cx="69088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pPr eaLnBrk="1" hangingPunct="1"/>
            <a:r>
              <a:rPr lang="en-US" dirty="0" smtClean="0"/>
              <a:t>Finding Rogue DHCP Servers</a:t>
            </a:r>
          </a:p>
        </p:txBody>
      </p:sp>
      <p:sp>
        <p:nvSpPr>
          <p:cNvPr id="159747" name="Content Placeholder 2"/>
          <p:cNvSpPr>
            <a:spLocks noGrp="1"/>
          </p:cNvSpPr>
          <p:nvPr>
            <p:ph idx="1"/>
          </p:nvPr>
        </p:nvSpPr>
        <p:spPr/>
        <p:txBody>
          <a:bodyPr/>
          <a:lstStyle/>
          <a:p>
            <a:pPr eaLnBrk="1" hangingPunct="1"/>
            <a:r>
              <a:rPr lang="en-US" smtClean="0"/>
              <a:t>Wireshark can be used to find rogue DHCP servers by capturing the stream of frames back and forth from the client with the problem to the rogue DHCP server</a:t>
            </a:r>
          </a:p>
          <a:p>
            <a:pPr eaLnBrk="1" hangingPunct="1"/>
            <a:r>
              <a:rPr lang="en-US" smtClean="0"/>
              <a:t>Within this capture the MAC address of the rogue server can be seen</a:t>
            </a:r>
          </a:p>
          <a:p>
            <a:pPr eaLnBrk="1" hangingPunct="1"/>
            <a:r>
              <a:rPr lang="en-US" smtClean="0"/>
              <a:t>The MAC address tables of the switches can be queried to see what switch and port the rogue DHCP server is attached to</a:t>
            </a:r>
          </a:p>
        </p:txBody>
      </p:sp>
      <p:sp>
        <p:nvSpPr>
          <p:cNvPr id="1597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59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D456C2-86DD-47A0-9AE9-63A9E9FE5A10}" type="slidenum">
              <a:rPr lang="en-US" smtClean="0"/>
              <a:pPr eaLnBrk="1" hangingPunct="1"/>
              <a:t>163</a:t>
            </a:fld>
            <a:endParaRPr lang="en-US"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pPr eaLnBrk="1" hangingPunct="1"/>
            <a:r>
              <a:rPr lang="en-US" dirty="0" smtClean="0"/>
              <a:t>DNS Resolution</a:t>
            </a:r>
          </a:p>
        </p:txBody>
      </p:sp>
      <p:sp>
        <p:nvSpPr>
          <p:cNvPr id="160771" name="Content Placeholder 2"/>
          <p:cNvSpPr>
            <a:spLocks noGrp="1"/>
          </p:cNvSpPr>
          <p:nvPr>
            <p:ph idx="1"/>
          </p:nvPr>
        </p:nvSpPr>
        <p:spPr/>
        <p:txBody>
          <a:bodyPr/>
          <a:lstStyle/>
          <a:p>
            <a:pPr eaLnBrk="1" hangingPunct="1"/>
            <a:r>
              <a:rPr lang="en-US" smtClean="0"/>
              <a:t>To see if DNS queries are being resolved properly use a command line tool</a:t>
            </a:r>
          </a:p>
          <a:p>
            <a:pPr eaLnBrk="1" hangingPunct="1"/>
            <a:r>
              <a:rPr lang="en-US" smtClean="0"/>
              <a:t>The command line tool for this is</a:t>
            </a:r>
          </a:p>
          <a:p>
            <a:pPr lvl="1" eaLnBrk="1" hangingPunct="1"/>
            <a:r>
              <a:rPr lang="en-US" smtClean="0"/>
              <a:t>nslookup</a:t>
            </a:r>
          </a:p>
          <a:p>
            <a:pPr eaLnBrk="1" hangingPunct="1"/>
            <a:r>
              <a:rPr lang="en-US" smtClean="0"/>
              <a:t>This is not always useful as nslookup is used by hackers so many servers ignore it</a:t>
            </a:r>
          </a:p>
        </p:txBody>
      </p:sp>
      <p:sp>
        <p:nvSpPr>
          <p:cNvPr id="160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0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093963-45E4-4028-B318-9E74870D30F5}" type="slidenum">
              <a:rPr lang="en-US" smtClean="0"/>
              <a:pPr eaLnBrk="1" hangingPunct="1"/>
              <a:t>164</a:t>
            </a:fld>
            <a:endParaRPr lang="en-US"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Isolating the Problem Domain</a:t>
            </a:r>
            <a:endParaRPr lang="en-US" dirty="0"/>
          </a:p>
        </p:txBody>
      </p:sp>
      <p:sp>
        <p:nvSpPr>
          <p:cNvPr id="3" name="Content Placeholder 2"/>
          <p:cNvSpPr>
            <a:spLocks noGrp="1"/>
          </p:cNvSpPr>
          <p:nvPr>
            <p:ph idx="1"/>
          </p:nvPr>
        </p:nvSpPr>
        <p:spPr/>
        <p:txBody>
          <a:bodyPr/>
          <a:lstStyle/>
          <a:p>
            <a:r>
              <a:rPr lang="en-US" dirty="0" smtClean="0"/>
              <a:t>When the network is slow the cause might be the network, the server, the application running on the server, or the client</a:t>
            </a:r>
          </a:p>
          <a:p>
            <a:r>
              <a:rPr lang="en-US" dirty="0" smtClean="0"/>
              <a:t>Here is an illustration from Laura Chappell</a:t>
            </a:r>
            <a:r>
              <a:rPr lang="en-US" baseline="0" dirty="0" smtClean="0"/>
              <a:t> showing this</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165</a:t>
            </a:fld>
            <a:endParaRPr lang="en-US" dirty="0"/>
          </a:p>
        </p:txBody>
      </p:sp>
    </p:spTree>
    <p:extLst>
      <p:ext uri="{BB962C8B-B14F-4D97-AF65-F5344CB8AC3E}">
        <p14:creationId xmlns:p14="http://schemas.microsoft.com/office/powerpoint/2010/main" val="291926071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Isolating the Problem Domain</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166</a:t>
            </a:fld>
            <a:endParaRPr lang="en-US" dirty="0"/>
          </a:p>
        </p:txBody>
      </p:sp>
      <p:pic>
        <p:nvPicPr>
          <p:cNvPr id="6" name="Picture 5"/>
          <p:cNvPicPr/>
          <p:nvPr/>
        </p:nvPicPr>
        <p:blipFill rotWithShape="1">
          <a:blip r:embed="rId2"/>
          <a:srcRect t="11018" r="28461" b="5416"/>
          <a:stretch/>
        </p:blipFill>
        <p:spPr>
          <a:xfrm>
            <a:off x="1600200" y="1676400"/>
            <a:ext cx="5715000" cy="4419600"/>
          </a:xfrm>
          <a:prstGeom prst="rect">
            <a:avLst/>
          </a:prstGeom>
        </p:spPr>
      </p:pic>
    </p:spTree>
    <p:extLst>
      <p:ext uri="{BB962C8B-B14F-4D97-AF65-F5344CB8AC3E}">
        <p14:creationId xmlns:p14="http://schemas.microsoft.com/office/powerpoint/2010/main" val="358970213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Isolating the Problem Domain</a:t>
            </a:r>
          </a:p>
        </p:txBody>
      </p:sp>
      <p:sp>
        <p:nvSpPr>
          <p:cNvPr id="3" name="Content Placeholder 2"/>
          <p:cNvSpPr>
            <a:spLocks noGrp="1"/>
          </p:cNvSpPr>
          <p:nvPr>
            <p:ph idx="1"/>
          </p:nvPr>
        </p:nvSpPr>
        <p:spPr/>
        <p:txBody>
          <a:bodyPr/>
          <a:lstStyle/>
          <a:p>
            <a:r>
              <a:rPr lang="en-US" dirty="0" smtClean="0"/>
              <a:t>Let’s look at these causes as well as application causes</a:t>
            </a:r>
            <a:r>
              <a:rPr lang="en-US" baseline="0" dirty="0" smtClean="0"/>
              <a:t> in more detail</a:t>
            </a:r>
            <a:endParaRPr lang="en-US" dirty="0"/>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167</a:t>
            </a:fld>
            <a:endParaRPr lang="en-US" dirty="0"/>
          </a:p>
        </p:txBody>
      </p:sp>
    </p:spTree>
    <p:extLst>
      <p:ext uri="{BB962C8B-B14F-4D97-AF65-F5344CB8AC3E}">
        <p14:creationId xmlns:p14="http://schemas.microsoft.com/office/powerpoint/2010/main" val="370880375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pPr eaLnBrk="1" hangingPunct="1"/>
            <a:r>
              <a:rPr lang="en-US" dirty="0" smtClean="0"/>
              <a:t>Is the Network the Problem</a:t>
            </a:r>
          </a:p>
        </p:txBody>
      </p:sp>
      <p:sp>
        <p:nvSpPr>
          <p:cNvPr id="161795" name="Content Placeholder 2"/>
          <p:cNvSpPr>
            <a:spLocks noGrp="1"/>
          </p:cNvSpPr>
          <p:nvPr>
            <p:ph idx="1"/>
          </p:nvPr>
        </p:nvSpPr>
        <p:spPr/>
        <p:txBody>
          <a:bodyPr/>
          <a:lstStyle/>
          <a:p>
            <a:pPr eaLnBrk="1" hangingPunct="1"/>
            <a:r>
              <a:rPr lang="en-US" smtClean="0"/>
              <a:t>The basic way to see if the network is the problem is to measure the Round Trip Time from end to end</a:t>
            </a:r>
          </a:p>
          <a:p>
            <a:pPr eaLnBrk="1" hangingPunct="1"/>
            <a:r>
              <a:rPr lang="en-US" smtClean="0"/>
              <a:t>This is the latency in the network</a:t>
            </a:r>
          </a:p>
          <a:p>
            <a:pPr eaLnBrk="1" hangingPunct="1"/>
            <a:r>
              <a:rPr lang="en-US" smtClean="0"/>
              <a:t>More than 40 milliseconds is too slow for most users</a:t>
            </a:r>
          </a:p>
          <a:p>
            <a:pPr eaLnBrk="1" hangingPunct="1"/>
            <a:r>
              <a:rPr lang="en-US" smtClean="0"/>
              <a:t>The worst they can tolerate is 100 milliseconds</a:t>
            </a:r>
          </a:p>
        </p:txBody>
      </p:sp>
      <p:sp>
        <p:nvSpPr>
          <p:cNvPr id="161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1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DD1709-816F-49B7-A725-AE5D97E55214}" type="slidenum">
              <a:rPr lang="en-US" smtClean="0"/>
              <a:pPr eaLnBrk="1" hangingPunct="1"/>
              <a:t>168</a:t>
            </a:fld>
            <a:endParaRPr lang="en-US"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pPr eaLnBrk="1" hangingPunct="1"/>
            <a:r>
              <a:rPr lang="en-US" dirty="0" smtClean="0"/>
              <a:t>Latency</a:t>
            </a:r>
          </a:p>
        </p:txBody>
      </p:sp>
      <p:sp>
        <p:nvSpPr>
          <p:cNvPr id="162819" name="Content Placeholder 2"/>
          <p:cNvSpPr>
            <a:spLocks noGrp="1"/>
          </p:cNvSpPr>
          <p:nvPr>
            <p:ph idx="1"/>
          </p:nvPr>
        </p:nvSpPr>
        <p:spPr/>
        <p:txBody>
          <a:bodyPr/>
          <a:lstStyle/>
          <a:p>
            <a:pPr eaLnBrk="1" hangingPunct="1"/>
            <a:r>
              <a:rPr lang="en-US" dirty="0" smtClean="0"/>
              <a:t>To further examine why this Round Trip Time would be high let’s look at an example from a Laura Chappell presentation</a:t>
            </a:r>
          </a:p>
          <a:p>
            <a:pPr eaLnBrk="1" hangingPunct="1"/>
            <a:r>
              <a:rPr lang="en-US" dirty="0" smtClean="0"/>
              <a:t>The first six packets in this screenshot show the latency</a:t>
            </a:r>
          </a:p>
          <a:p>
            <a:pPr eaLnBrk="1" hangingPunct="1"/>
            <a:r>
              <a:rPr lang="en-US" dirty="0" smtClean="0"/>
              <a:t>The time from 1 to 2 show that there is network latency</a:t>
            </a:r>
          </a:p>
        </p:txBody>
      </p:sp>
      <p:sp>
        <p:nvSpPr>
          <p:cNvPr id="1628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28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F7114D-5D6D-4BA7-9A38-62F86E6D76B4}" type="slidenum">
              <a:rPr lang="en-US" smtClean="0"/>
              <a:pPr eaLnBrk="1" hangingPunct="1"/>
              <a:t>169</a:t>
            </a:fld>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smtClean="0"/>
              <a:t>Logoff Sequence</a:t>
            </a:r>
          </a:p>
        </p:txBody>
      </p:sp>
      <p:sp>
        <p:nvSpPr>
          <p:cNvPr id="18435" name="Content Placeholder 2"/>
          <p:cNvSpPr>
            <a:spLocks noGrp="1"/>
          </p:cNvSpPr>
          <p:nvPr>
            <p:ph idx="1"/>
          </p:nvPr>
        </p:nvSpPr>
        <p:spPr/>
        <p:txBody>
          <a:bodyPr/>
          <a:lstStyle/>
          <a:p>
            <a:pPr eaLnBrk="1" hangingPunct="1"/>
            <a:r>
              <a:rPr lang="en-US" smtClean="0"/>
              <a:t>What logoff processes take place</a:t>
            </a:r>
          </a:p>
          <a:p>
            <a:pPr eaLnBrk="1" hangingPunct="1"/>
            <a:r>
              <a:rPr lang="en-US" smtClean="0"/>
              <a:t>How many packets are required</a:t>
            </a:r>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9CFB1F-99A2-4000-810A-FD1CCC901AA3}" type="slidenum">
              <a:rPr lang="en-US" smtClean="0"/>
              <a:pPr eaLnBrk="1" hangingPunct="1"/>
              <a:t>17</a:t>
            </a:fld>
            <a:endParaRPr lang="en-US"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eaLnBrk="1" hangingPunct="1"/>
            <a:r>
              <a:rPr lang="en-US" dirty="0" smtClean="0"/>
              <a:t>Latency</a:t>
            </a:r>
          </a:p>
        </p:txBody>
      </p:sp>
      <p:sp>
        <p:nvSpPr>
          <p:cNvPr id="163843" name="Content Placeholder 2"/>
          <p:cNvSpPr>
            <a:spLocks noGrp="1"/>
          </p:cNvSpPr>
          <p:nvPr>
            <p:ph idx="1"/>
          </p:nvPr>
        </p:nvSpPr>
        <p:spPr/>
        <p:txBody>
          <a:bodyPr/>
          <a:lstStyle/>
          <a:p>
            <a:pPr eaLnBrk="1" hangingPunct="1"/>
            <a:r>
              <a:rPr lang="en-US" smtClean="0"/>
              <a:t>See the difference from 1 to 2 is 167 milliseconds</a:t>
            </a:r>
          </a:p>
          <a:p>
            <a:pPr eaLnBrk="1" hangingPunct="1"/>
            <a:r>
              <a:rPr lang="en-US" smtClean="0"/>
              <a:t>The server is not the problem as after the ACK in 5 to the data flowing in 6 is very short at .002 milliseconds</a:t>
            </a:r>
          </a:p>
        </p:txBody>
      </p:sp>
      <p:sp>
        <p:nvSpPr>
          <p:cNvPr id="1638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38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75BA88D-F8BD-400A-B43F-3C36DCE3E784}" type="slidenum">
              <a:rPr lang="en-US" smtClean="0"/>
              <a:pPr eaLnBrk="1" hangingPunct="1"/>
              <a:t>170</a:t>
            </a:fld>
            <a:endParaRPr lang="en-US" smtClean="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pPr eaLnBrk="1" hangingPunct="1"/>
            <a:r>
              <a:rPr lang="en-US" dirty="0" smtClean="0"/>
              <a:t>Latency</a:t>
            </a:r>
          </a:p>
        </p:txBody>
      </p:sp>
      <p:sp>
        <p:nvSpPr>
          <p:cNvPr id="164867" name="Content Placeholder 2"/>
          <p:cNvSpPr>
            <a:spLocks noGrp="1"/>
          </p:cNvSpPr>
          <p:nvPr>
            <p:ph idx="1"/>
          </p:nvPr>
        </p:nvSpPr>
        <p:spPr/>
        <p:txBody>
          <a:bodyPr/>
          <a:lstStyle/>
          <a:p>
            <a:pPr eaLnBrk="1" hangingPunct="1"/>
            <a:endParaRPr lang="en-US" smtClean="0"/>
          </a:p>
        </p:txBody>
      </p:sp>
      <p:sp>
        <p:nvSpPr>
          <p:cNvPr id="1648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48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0DC241-9FF1-4178-A8A4-6F87EFA1BA7A}" type="slidenum">
              <a:rPr lang="en-US" smtClean="0"/>
              <a:pPr eaLnBrk="1" hangingPunct="1"/>
              <a:t>171</a:t>
            </a:fld>
            <a:endParaRPr lang="en-US" smtClean="0"/>
          </a:p>
        </p:txBody>
      </p:sp>
      <p:pic>
        <p:nvPicPr>
          <p:cNvPr id="164870" name="Picture 5"/>
          <p:cNvPicPr>
            <a:picLocks noChangeAspect="1"/>
          </p:cNvPicPr>
          <p:nvPr/>
        </p:nvPicPr>
        <p:blipFill>
          <a:blip r:embed="rId2">
            <a:extLst>
              <a:ext uri="{28A0092B-C50C-407E-A947-70E740481C1C}">
                <a14:useLocalDpi xmlns:a14="http://schemas.microsoft.com/office/drawing/2010/main" val="0"/>
              </a:ext>
            </a:extLst>
          </a:blip>
          <a:srcRect l="23077" t="27296" r="24359" b="6863"/>
          <a:stretch>
            <a:fillRect/>
          </a:stretch>
        </p:blipFill>
        <p:spPr bwMode="auto">
          <a:xfrm>
            <a:off x="1524000" y="1600200"/>
            <a:ext cx="6332538"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eaLnBrk="1" hangingPunct="1"/>
            <a:r>
              <a:rPr lang="en-US" dirty="0" smtClean="0"/>
              <a:t>Latency</a:t>
            </a:r>
          </a:p>
        </p:txBody>
      </p:sp>
      <p:sp>
        <p:nvSpPr>
          <p:cNvPr id="165891" name="Content Placeholder 2"/>
          <p:cNvSpPr>
            <a:spLocks noGrp="1"/>
          </p:cNvSpPr>
          <p:nvPr>
            <p:ph idx="1"/>
          </p:nvPr>
        </p:nvSpPr>
        <p:spPr/>
        <p:txBody>
          <a:bodyPr/>
          <a:lstStyle/>
          <a:p>
            <a:pPr eaLnBrk="1" hangingPunct="1"/>
            <a:r>
              <a:rPr lang="en-US" smtClean="0"/>
              <a:t>Another indicator of latency would be a high number of duplicate ACKs indicating packet loss and high round trip latency</a:t>
            </a:r>
          </a:p>
        </p:txBody>
      </p:sp>
      <p:sp>
        <p:nvSpPr>
          <p:cNvPr id="1658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5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0FCC0E-A37A-401A-821B-87A4D073ECA2}" type="slidenum">
              <a:rPr lang="en-US" smtClean="0"/>
              <a:pPr eaLnBrk="1" hangingPunct="1"/>
              <a:t>172</a:t>
            </a:fld>
            <a:endParaRPr lang="en-US"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pPr eaLnBrk="1" hangingPunct="1"/>
            <a:r>
              <a:rPr lang="en-US" dirty="0" smtClean="0"/>
              <a:t>Latency</a:t>
            </a:r>
          </a:p>
        </p:txBody>
      </p:sp>
      <p:sp>
        <p:nvSpPr>
          <p:cNvPr id="166915" name="Content Placeholder 2"/>
          <p:cNvSpPr>
            <a:spLocks noGrp="1"/>
          </p:cNvSpPr>
          <p:nvPr>
            <p:ph idx="1"/>
          </p:nvPr>
        </p:nvSpPr>
        <p:spPr/>
        <p:txBody>
          <a:bodyPr/>
          <a:lstStyle/>
          <a:p>
            <a:pPr eaLnBrk="1" hangingPunct="1"/>
            <a:r>
              <a:rPr lang="en-US" smtClean="0"/>
              <a:t>Changing the time setting through</a:t>
            </a:r>
          </a:p>
          <a:p>
            <a:pPr lvl="1" eaLnBrk="1" hangingPunct="1"/>
            <a:r>
              <a:rPr lang="en-US" smtClean="0"/>
              <a:t>View – Time Display Format</a:t>
            </a:r>
          </a:p>
          <a:p>
            <a:pPr eaLnBrk="1" hangingPunct="1"/>
            <a:r>
              <a:rPr lang="en-US" smtClean="0"/>
              <a:t>To Seconds Since Previously Displayed Packet can be useful to show high latency</a:t>
            </a:r>
          </a:p>
          <a:p>
            <a:pPr eaLnBrk="1" hangingPunct="1"/>
            <a:r>
              <a:rPr lang="en-US" smtClean="0"/>
              <a:t>Then sort this column to identify frames with large delays between them</a:t>
            </a:r>
          </a:p>
        </p:txBody>
      </p:sp>
      <p:sp>
        <p:nvSpPr>
          <p:cNvPr id="1669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6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C1A11C-49C3-4BE0-9DE7-4901E1E5CC87}" type="slidenum">
              <a:rPr lang="en-US" smtClean="0"/>
              <a:pPr eaLnBrk="1" hangingPunct="1"/>
              <a:t>173</a:t>
            </a:fld>
            <a:endParaRPr lang="en-US"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eaLnBrk="1" hangingPunct="1"/>
            <a:r>
              <a:rPr lang="en-US" dirty="0" smtClean="0"/>
              <a:t>The Equipment Used</a:t>
            </a:r>
          </a:p>
        </p:txBody>
      </p:sp>
      <p:sp>
        <p:nvSpPr>
          <p:cNvPr id="167939" name="Content Placeholder 2"/>
          <p:cNvSpPr>
            <a:spLocks noGrp="1"/>
          </p:cNvSpPr>
          <p:nvPr>
            <p:ph idx="1"/>
          </p:nvPr>
        </p:nvSpPr>
        <p:spPr/>
        <p:txBody>
          <a:bodyPr/>
          <a:lstStyle/>
          <a:p>
            <a:pPr eaLnBrk="1" hangingPunct="1"/>
            <a:r>
              <a:rPr lang="en-US" smtClean="0"/>
              <a:t>If the equipment such as the routers and switches used in the network cannot handle the load of the packets and frames flying around the media, then drops will be common</a:t>
            </a:r>
          </a:p>
          <a:p>
            <a:pPr eaLnBrk="1" hangingPunct="1"/>
            <a:r>
              <a:rPr lang="en-US" smtClean="0"/>
              <a:t>Further, misconfigurations and poorly chosen routing protocols can also cause delays</a:t>
            </a:r>
          </a:p>
        </p:txBody>
      </p:sp>
      <p:sp>
        <p:nvSpPr>
          <p:cNvPr id="1679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7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85935F-C203-4843-A592-340BD76BC1D1}" type="slidenum">
              <a:rPr lang="en-US" smtClean="0"/>
              <a:pPr eaLnBrk="1" hangingPunct="1"/>
              <a:t>174</a:t>
            </a:fld>
            <a:endParaRPr lang="en-US"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eaLnBrk="1" hangingPunct="1"/>
            <a:r>
              <a:rPr lang="en-US" dirty="0" smtClean="0"/>
              <a:t>The Server as the Problem</a:t>
            </a:r>
          </a:p>
        </p:txBody>
      </p:sp>
      <p:sp>
        <p:nvSpPr>
          <p:cNvPr id="168963" name="Content Placeholder 2"/>
          <p:cNvSpPr>
            <a:spLocks noGrp="1"/>
          </p:cNvSpPr>
          <p:nvPr>
            <p:ph idx="1"/>
          </p:nvPr>
        </p:nvSpPr>
        <p:spPr/>
        <p:txBody>
          <a:bodyPr/>
          <a:lstStyle/>
          <a:p>
            <a:pPr eaLnBrk="1" hangingPunct="1"/>
            <a:r>
              <a:rPr lang="en-US" dirty="0" smtClean="0"/>
              <a:t>If the slowness is not in the network, then the cause may be the server</a:t>
            </a:r>
          </a:p>
          <a:p>
            <a:pPr eaLnBrk="1" hangingPunct="1"/>
            <a:r>
              <a:rPr lang="en-US" dirty="0" smtClean="0"/>
              <a:t>The time from the initial GET to the server’s ACK is an indication of the server response time</a:t>
            </a:r>
          </a:p>
          <a:p>
            <a:pPr eaLnBrk="1" hangingPunct="1"/>
            <a:r>
              <a:rPr lang="en-US" dirty="0" smtClean="0"/>
              <a:t>In this example, there is a .15554 second delay before the GET is responded to with an ACK from the server</a:t>
            </a:r>
          </a:p>
        </p:txBody>
      </p:sp>
      <p:sp>
        <p:nvSpPr>
          <p:cNvPr id="168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8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44AD200-FCC5-48B8-8C57-2AA7AB0CE9EF}" type="slidenum">
              <a:rPr lang="en-US" smtClean="0"/>
              <a:pPr eaLnBrk="1" hangingPunct="1"/>
              <a:t>175</a:t>
            </a:fld>
            <a:endParaRPr lang="en-US"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pPr eaLnBrk="1" hangingPunct="1"/>
            <a:r>
              <a:rPr lang="en-US" dirty="0" smtClean="0"/>
              <a:t>The Server as the Problem</a:t>
            </a:r>
          </a:p>
        </p:txBody>
      </p:sp>
      <p:sp>
        <p:nvSpPr>
          <p:cNvPr id="169987" name="Content Placeholder 2"/>
          <p:cNvSpPr>
            <a:spLocks noGrp="1"/>
          </p:cNvSpPr>
          <p:nvPr>
            <p:ph idx="1"/>
          </p:nvPr>
        </p:nvSpPr>
        <p:spPr/>
        <p:txBody>
          <a:bodyPr/>
          <a:lstStyle/>
          <a:p>
            <a:pPr eaLnBrk="1" hangingPunct="1"/>
            <a:endParaRPr lang="en-US" smtClean="0"/>
          </a:p>
        </p:txBody>
      </p:sp>
      <p:sp>
        <p:nvSpPr>
          <p:cNvPr id="169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69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2C71AB-026F-4DDE-9AF9-D2C4F4049743}" type="slidenum">
              <a:rPr lang="en-US" smtClean="0"/>
              <a:pPr eaLnBrk="1" hangingPunct="1"/>
              <a:t>176</a:t>
            </a:fld>
            <a:endParaRPr lang="en-US" smtClean="0"/>
          </a:p>
        </p:txBody>
      </p:sp>
      <p:pic>
        <p:nvPicPr>
          <p:cNvPr id="169990" name="Picture 5"/>
          <p:cNvPicPr>
            <a:picLocks noChangeAspect="1"/>
          </p:cNvPicPr>
          <p:nvPr/>
        </p:nvPicPr>
        <p:blipFill>
          <a:blip r:embed="rId2">
            <a:extLst>
              <a:ext uri="{28A0092B-C50C-407E-A947-70E740481C1C}">
                <a14:useLocalDpi xmlns:a14="http://schemas.microsoft.com/office/drawing/2010/main" val="0"/>
              </a:ext>
            </a:extLst>
          </a:blip>
          <a:srcRect l="25641" t="25027" r="26923" b="15945"/>
          <a:stretch>
            <a:fillRect/>
          </a:stretch>
        </p:blipFill>
        <p:spPr bwMode="auto">
          <a:xfrm>
            <a:off x="1304925" y="1600200"/>
            <a:ext cx="6391275"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pPr eaLnBrk="1" hangingPunct="1"/>
            <a:r>
              <a:rPr lang="en-US" dirty="0" smtClean="0"/>
              <a:t>The Server as the Problem</a:t>
            </a:r>
          </a:p>
        </p:txBody>
      </p:sp>
      <p:sp>
        <p:nvSpPr>
          <p:cNvPr id="171011" name="Content Placeholder 2"/>
          <p:cNvSpPr>
            <a:spLocks noGrp="1"/>
          </p:cNvSpPr>
          <p:nvPr>
            <p:ph idx="1"/>
          </p:nvPr>
        </p:nvSpPr>
        <p:spPr/>
        <p:txBody>
          <a:bodyPr/>
          <a:lstStyle/>
          <a:p>
            <a:pPr eaLnBrk="1" hangingPunct="1"/>
            <a:r>
              <a:rPr lang="en-US" smtClean="0"/>
              <a:t>So any delay is not due to the server being slow to fulfill the client request</a:t>
            </a:r>
          </a:p>
        </p:txBody>
      </p:sp>
      <p:sp>
        <p:nvSpPr>
          <p:cNvPr id="171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1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03A657-AD77-4635-AB45-D1603ED147B1}" type="slidenum">
              <a:rPr lang="en-US" smtClean="0"/>
              <a:pPr eaLnBrk="1" hangingPunct="1"/>
              <a:t>177</a:t>
            </a:fld>
            <a:endParaRPr lang="en-US" smtClean="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pPr eaLnBrk="1" hangingPunct="1"/>
            <a:r>
              <a:rPr lang="en-US" dirty="0" smtClean="0"/>
              <a:t>The Server as the Problem</a:t>
            </a:r>
          </a:p>
        </p:txBody>
      </p:sp>
      <p:sp>
        <p:nvSpPr>
          <p:cNvPr id="172035" name="Content Placeholder 2"/>
          <p:cNvSpPr>
            <a:spLocks noGrp="1"/>
          </p:cNvSpPr>
          <p:nvPr>
            <p:ph idx="1"/>
          </p:nvPr>
        </p:nvSpPr>
        <p:spPr/>
        <p:txBody>
          <a:bodyPr/>
          <a:lstStyle/>
          <a:p>
            <a:pPr eaLnBrk="1" hangingPunct="1"/>
            <a:r>
              <a:rPr lang="en-US" dirty="0" smtClean="0"/>
              <a:t>Another indication of the server being the problem is a large delay between the ACK after the GET and the initial flow of data</a:t>
            </a:r>
          </a:p>
          <a:p>
            <a:pPr eaLnBrk="1" hangingPunct="1"/>
            <a:r>
              <a:rPr lang="en-US" dirty="0" smtClean="0"/>
              <a:t>A delay here may be due to processor latency</a:t>
            </a:r>
          </a:p>
          <a:p>
            <a:pPr eaLnBrk="1" hangingPunct="1"/>
            <a:r>
              <a:rPr lang="en-US" dirty="0" smtClean="0"/>
              <a:t>As Chappell shows</a:t>
            </a:r>
          </a:p>
        </p:txBody>
      </p:sp>
      <p:sp>
        <p:nvSpPr>
          <p:cNvPr id="172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2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BEFDAB-BB07-4648-8FD3-56D557431312}" type="slidenum">
              <a:rPr lang="en-US" smtClean="0"/>
              <a:pPr eaLnBrk="1" hangingPunct="1"/>
              <a:t>178</a:t>
            </a:fld>
            <a:endParaRPr lang="en-US"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eaLnBrk="1" hangingPunct="1"/>
            <a:r>
              <a:rPr lang="en-US" dirty="0" smtClean="0"/>
              <a:t>The Server as the Problem</a:t>
            </a:r>
          </a:p>
        </p:txBody>
      </p:sp>
      <p:sp>
        <p:nvSpPr>
          <p:cNvPr id="173059" name="Content Placeholder 2"/>
          <p:cNvSpPr>
            <a:spLocks noGrp="1"/>
          </p:cNvSpPr>
          <p:nvPr>
            <p:ph idx="1"/>
          </p:nvPr>
        </p:nvSpPr>
        <p:spPr/>
        <p:txBody>
          <a:bodyPr/>
          <a:lstStyle/>
          <a:p>
            <a:pPr eaLnBrk="1" hangingPunct="1"/>
            <a:endParaRPr lang="en-US" smtClean="0"/>
          </a:p>
        </p:txBody>
      </p:sp>
      <p:sp>
        <p:nvSpPr>
          <p:cNvPr id="173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3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EE67F2-8348-481E-B502-7CED7A1A23D2}" type="slidenum">
              <a:rPr lang="en-US" smtClean="0"/>
              <a:pPr eaLnBrk="1" hangingPunct="1"/>
              <a:t>179</a:t>
            </a:fld>
            <a:endParaRPr lang="en-US" smtClean="0"/>
          </a:p>
        </p:txBody>
      </p:sp>
      <p:pic>
        <p:nvPicPr>
          <p:cNvPr id="173062" name="Picture 5"/>
          <p:cNvPicPr>
            <a:picLocks noChangeAspect="1"/>
          </p:cNvPicPr>
          <p:nvPr/>
        </p:nvPicPr>
        <p:blipFill>
          <a:blip r:embed="rId2">
            <a:extLst>
              <a:ext uri="{28A0092B-C50C-407E-A947-70E740481C1C}">
                <a14:useLocalDpi xmlns:a14="http://schemas.microsoft.com/office/drawing/2010/main" val="0"/>
              </a:ext>
            </a:extLst>
          </a:blip>
          <a:srcRect l="25641" t="25027" r="26923" b="15945"/>
          <a:stretch>
            <a:fillRect/>
          </a:stretch>
        </p:blipFill>
        <p:spPr bwMode="auto">
          <a:xfrm>
            <a:off x="1295400" y="1600200"/>
            <a:ext cx="6451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Isolating the Problem Domain</a:t>
            </a:r>
            <a:endParaRPr lang="en-US" dirty="0"/>
          </a:p>
        </p:txBody>
      </p:sp>
      <p:sp>
        <p:nvSpPr>
          <p:cNvPr id="3" name="Content Placeholder 2"/>
          <p:cNvSpPr>
            <a:spLocks noGrp="1"/>
          </p:cNvSpPr>
          <p:nvPr>
            <p:ph idx="1"/>
          </p:nvPr>
        </p:nvSpPr>
        <p:spPr/>
        <p:txBody>
          <a:bodyPr/>
          <a:lstStyle/>
          <a:p>
            <a:r>
              <a:rPr lang="en-US" dirty="0" smtClean="0"/>
              <a:t>The first step in solving any problem</a:t>
            </a:r>
            <a:r>
              <a:rPr lang="en-US" baseline="0" dirty="0" smtClean="0"/>
              <a:t> is to isolate the problem domain</a:t>
            </a:r>
          </a:p>
          <a:p>
            <a:r>
              <a:rPr lang="en-US" baseline="0" dirty="0" smtClean="0"/>
              <a:t>That is ignore extraneous matters, identify the specific area in which the problem is occurring, and then fix that problem</a:t>
            </a:r>
          </a:p>
          <a:p>
            <a:r>
              <a:rPr lang="en-US" baseline="0" dirty="0" smtClean="0"/>
              <a:t>Let’s see where problems are most likely to occur and how we isolate the exact source of the problem</a:t>
            </a:r>
            <a:endParaRPr lang="en-US" dirty="0"/>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18</a:t>
            </a:fld>
            <a:endParaRPr lang="en-US" dirty="0"/>
          </a:p>
        </p:txBody>
      </p:sp>
    </p:spTree>
    <p:extLst>
      <p:ext uri="{BB962C8B-B14F-4D97-AF65-F5344CB8AC3E}">
        <p14:creationId xmlns:p14="http://schemas.microsoft.com/office/powerpoint/2010/main" val="150462695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dirty="0" smtClean="0"/>
              <a:t>The Server as the Problem</a:t>
            </a:r>
          </a:p>
        </p:txBody>
      </p:sp>
      <p:sp>
        <p:nvSpPr>
          <p:cNvPr id="174083" name="Content Placeholder 2"/>
          <p:cNvSpPr>
            <a:spLocks noGrp="1"/>
          </p:cNvSpPr>
          <p:nvPr>
            <p:ph idx="1"/>
          </p:nvPr>
        </p:nvSpPr>
        <p:spPr/>
        <p:txBody>
          <a:bodyPr/>
          <a:lstStyle/>
          <a:p>
            <a:pPr eaLnBrk="1" hangingPunct="1"/>
            <a:r>
              <a:rPr lang="en-US" smtClean="0"/>
              <a:t>In this example the data begins flowing within .001938 seconds as seen in packet 6</a:t>
            </a:r>
          </a:p>
        </p:txBody>
      </p:sp>
      <p:sp>
        <p:nvSpPr>
          <p:cNvPr id="174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4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D81EF6-CE33-4DE1-B152-E0CA186EF260}" type="slidenum">
              <a:rPr lang="en-US" smtClean="0"/>
              <a:pPr eaLnBrk="1" hangingPunct="1"/>
              <a:t>180</a:t>
            </a:fld>
            <a:endParaRPr lang="en-US" smtClean="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eaLnBrk="1" hangingPunct="1"/>
            <a:r>
              <a:rPr lang="en-US" dirty="0" smtClean="0"/>
              <a:t>The Server as the Problem</a:t>
            </a:r>
          </a:p>
        </p:txBody>
      </p:sp>
      <p:sp>
        <p:nvSpPr>
          <p:cNvPr id="175107" name="Content Placeholder 2"/>
          <p:cNvSpPr>
            <a:spLocks noGrp="1"/>
          </p:cNvSpPr>
          <p:nvPr>
            <p:ph idx="1"/>
          </p:nvPr>
        </p:nvSpPr>
        <p:spPr/>
        <p:txBody>
          <a:bodyPr/>
          <a:lstStyle/>
          <a:p>
            <a:pPr eaLnBrk="1" hangingPunct="1"/>
            <a:endParaRPr lang="en-US" smtClean="0"/>
          </a:p>
        </p:txBody>
      </p:sp>
      <p:sp>
        <p:nvSpPr>
          <p:cNvPr id="1751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5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019B46-139E-4CB9-8837-7B731BF374B4}" type="slidenum">
              <a:rPr lang="en-US" smtClean="0"/>
              <a:pPr eaLnBrk="1" hangingPunct="1"/>
              <a:t>181</a:t>
            </a:fld>
            <a:endParaRPr lang="en-US" smtClean="0"/>
          </a:p>
        </p:txBody>
      </p:sp>
      <p:pic>
        <p:nvPicPr>
          <p:cNvPr id="175110" name="Picture 5"/>
          <p:cNvPicPr>
            <a:picLocks noChangeAspect="1"/>
          </p:cNvPicPr>
          <p:nvPr/>
        </p:nvPicPr>
        <p:blipFill>
          <a:blip r:embed="rId2">
            <a:extLst>
              <a:ext uri="{28A0092B-C50C-407E-A947-70E740481C1C}">
                <a14:useLocalDpi xmlns:a14="http://schemas.microsoft.com/office/drawing/2010/main" val="0"/>
              </a:ext>
            </a:extLst>
          </a:blip>
          <a:srcRect l="25641" t="25027" r="26923" b="15945"/>
          <a:stretch>
            <a:fillRect/>
          </a:stretch>
        </p:blipFill>
        <p:spPr bwMode="auto">
          <a:xfrm>
            <a:off x="1304925" y="1600200"/>
            <a:ext cx="6391275"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pPr eaLnBrk="1" hangingPunct="1"/>
            <a:r>
              <a:rPr lang="en-US" dirty="0" smtClean="0"/>
              <a:t>Lab</a:t>
            </a:r>
          </a:p>
        </p:txBody>
      </p:sp>
      <p:sp>
        <p:nvSpPr>
          <p:cNvPr id="176131" name="Content Placeholder 2"/>
          <p:cNvSpPr>
            <a:spLocks noGrp="1"/>
          </p:cNvSpPr>
          <p:nvPr>
            <p:ph idx="1"/>
          </p:nvPr>
        </p:nvSpPr>
        <p:spPr/>
        <p:txBody>
          <a:bodyPr/>
          <a:lstStyle/>
          <a:p>
            <a:pPr eaLnBrk="1" hangingPunct="1"/>
            <a:r>
              <a:rPr lang="en-US" smtClean="0"/>
              <a:t>Let’s look at some normal server responses to a request</a:t>
            </a:r>
          </a:p>
          <a:p>
            <a:pPr eaLnBrk="1" hangingPunct="1"/>
            <a:r>
              <a:rPr lang="en-US" smtClean="0"/>
              <a:t>We will look at normal traffic for</a:t>
            </a:r>
          </a:p>
          <a:p>
            <a:pPr lvl="1" eaLnBrk="1" hangingPunct="1"/>
            <a:r>
              <a:rPr lang="en-US" smtClean="0"/>
              <a:t>HTTP</a:t>
            </a:r>
          </a:p>
          <a:p>
            <a:pPr lvl="1" eaLnBrk="1" hangingPunct="1"/>
            <a:r>
              <a:rPr lang="en-US" smtClean="0"/>
              <a:t>POP</a:t>
            </a:r>
          </a:p>
          <a:p>
            <a:pPr lvl="1" eaLnBrk="1" hangingPunct="1"/>
            <a:r>
              <a:rPr lang="en-US" smtClean="0"/>
              <a:t>SMTP</a:t>
            </a:r>
          </a:p>
        </p:txBody>
      </p:sp>
      <p:sp>
        <p:nvSpPr>
          <p:cNvPr id="1761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6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CF6EF33-2958-4B71-B6B7-F0DED16275E4}" type="slidenum">
              <a:rPr lang="en-US" smtClean="0"/>
              <a:pPr eaLnBrk="1" hangingPunct="1"/>
              <a:t>182</a:t>
            </a:fld>
            <a:endParaRPr lang="en-US" smtClean="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pPr eaLnBrk="1" hangingPunct="1"/>
            <a:r>
              <a:rPr lang="en-US" dirty="0" smtClean="0"/>
              <a:t>Lab</a:t>
            </a:r>
          </a:p>
        </p:txBody>
      </p:sp>
      <p:sp>
        <p:nvSpPr>
          <p:cNvPr id="177155" name="Content Placeholder 2"/>
          <p:cNvSpPr>
            <a:spLocks noGrp="1"/>
          </p:cNvSpPr>
          <p:nvPr>
            <p:ph idx="1"/>
          </p:nvPr>
        </p:nvSpPr>
        <p:spPr/>
        <p:txBody>
          <a:bodyPr/>
          <a:lstStyle/>
          <a:p>
            <a:pPr eaLnBrk="1" hangingPunct="1"/>
            <a:r>
              <a:rPr lang="en-US" dirty="0" smtClean="0"/>
              <a:t>Start </a:t>
            </a:r>
            <a:r>
              <a:rPr lang="en-US" dirty="0" err="1" smtClean="0"/>
              <a:t>Wireshark</a:t>
            </a:r>
            <a:endParaRPr lang="en-US" dirty="0" smtClean="0"/>
          </a:p>
          <a:p>
            <a:pPr eaLnBrk="1" hangingPunct="1"/>
            <a:r>
              <a:rPr lang="en-US" dirty="0" smtClean="0"/>
              <a:t>Open trace06.pcap</a:t>
            </a:r>
          </a:p>
          <a:p>
            <a:pPr eaLnBrk="1" hangingPunct="1"/>
            <a:r>
              <a:rPr lang="en-US" dirty="0" smtClean="0"/>
              <a:t>After the usual TCP handshake process seen in the first three packets the client issues a GET for the HTTP data it wants</a:t>
            </a:r>
          </a:p>
          <a:p>
            <a:pPr eaLnBrk="1" hangingPunct="1"/>
            <a:r>
              <a:rPr lang="en-US" dirty="0" smtClean="0"/>
              <a:t>Then the details of the GET are shown</a:t>
            </a:r>
          </a:p>
        </p:txBody>
      </p:sp>
      <p:sp>
        <p:nvSpPr>
          <p:cNvPr id="1771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7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D748FE-D1E4-407A-BFA8-1C29C6570379}" type="slidenum">
              <a:rPr lang="en-US" smtClean="0"/>
              <a:pPr eaLnBrk="1" hangingPunct="1"/>
              <a:t>183</a:t>
            </a:fld>
            <a:endParaRPr lang="en-US"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dirty="0" smtClean="0"/>
              <a:t>Lab</a:t>
            </a:r>
          </a:p>
        </p:txBody>
      </p:sp>
      <p:sp>
        <p:nvSpPr>
          <p:cNvPr id="178179" name="Content Placeholder 2"/>
          <p:cNvSpPr>
            <a:spLocks noGrp="1"/>
          </p:cNvSpPr>
          <p:nvPr>
            <p:ph idx="1"/>
          </p:nvPr>
        </p:nvSpPr>
        <p:spPr/>
        <p:txBody>
          <a:bodyPr/>
          <a:lstStyle/>
          <a:p>
            <a:pPr eaLnBrk="1" hangingPunct="1"/>
            <a:r>
              <a:rPr lang="en-US" smtClean="0"/>
              <a:t>Next the server says the information has been moved, which does not always happen, but is also not unusual</a:t>
            </a:r>
          </a:p>
          <a:p>
            <a:pPr eaLnBrk="1" hangingPunct="1"/>
            <a:r>
              <a:rPr lang="en-US" smtClean="0"/>
              <a:t>Finally the server says, here is the data</a:t>
            </a:r>
          </a:p>
          <a:p>
            <a:pPr eaLnBrk="1" hangingPunct="1"/>
            <a:r>
              <a:rPr lang="en-US" smtClean="0"/>
              <a:t>The last step is the signoff, the details of which can vary</a:t>
            </a:r>
          </a:p>
        </p:txBody>
      </p:sp>
      <p:sp>
        <p:nvSpPr>
          <p:cNvPr id="1781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8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DC6A5B-95C6-4B74-BCA7-6E88E632FB9E}" type="slidenum">
              <a:rPr lang="en-US" smtClean="0"/>
              <a:pPr eaLnBrk="1" hangingPunct="1"/>
              <a:t>184</a:t>
            </a:fld>
            <a:endParaRPr lang="en-US" smtClean="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pPr eaLnBrk="1" hangingPunct="1"/>
            <a:r>
              <a:rPr lang="en-US" dirty="0" smtClean="0"/>
              <a:t>Lab</a:t>
            </a:r>
          </a:p>
        </p:txBody>
      </p:sp>
      <p:sp>
        <p:nvSpPr>
          <p:cNvPr id="179203" name="Content Placeholder 2"/>
          <p:cNvSpPr>
            <a:spLocks noGrp="1"/>
          </p:cNvSpPr>
          <p:nvPr>
            <p:ph idx="1"/>
          </p:nvPr>
        </p:nvSpPr>
        <p:spPr/>
        <p:txBody>
          <a:bodyPr/>
          <a:lstStyle/>
          <a:p>
            <a:pPr eaLnBrk="1" hangingPunct="1"/>
            <a:endParaRPr lang="en-US" smtClean="0"/>
          </a:p>
        </p:txBody>
      </p:sp>
      <p:sp>
        <p:nvSpPr>
          <p:cNvPr id="1792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792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7141DD-50EE-4240-970B-BABB35848B30}" type="slidenum">
              <a:rPr lang="en-US" smtClean="0"/>
              <a:pPr eaLnBrk="1" hangingPunct="1"/>
              <a:t>185</a:t>
            </a:fld>
            <a:endParaRPr lang="en-US" smtClean="0"/>
          </a:p>
        </p:txBody>
      </p:sp>
      <p:pic>
        <p:nvPicPr>
          <p:cNvPr id="179206"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533400" y="1598613"/>
            <a:ext cx="8031163"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pPr eaLnBrk="1" hangingPunct="1"/>
            <a:r>
              <a:rPr lang="en-US" dirty="0" smtClean="0"/>
              <a:t>Lab</a:t>
            </a:r>
          </a:p>
        </p:txBody>
      </p:sp>
      <p:sp>
        <p:nvSpPr>
          <p:cNvPr id="180227" name="Content Placeholder 2"/>
          <p:cNvSpPr>
            <a:spLocks noGrp="1"/>
          </p:cNvSpPr>
          <p:nvPr>
            <p:ph idx="1"/>
          </p:nvPr>
        </p:nvSpPr>
        <p:spPr/>
        <p:txBody>
          <a:bodyPr/>
          <a:lstStyle/>
          <a:p>
            <a:pPr eaLnBrk="1" hangingPunct="1"/>
            <a:endParaRPr lang="en-US" smtClean="0"/>
          </a:p>
        </p:txBody>
      </p:sp>
      <p:sp>
        <p:nvSpPr>
          <p:cNvPr id="180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0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327B6F-B71A-4E7C-8FDA-D341BC575D8C}" type="slidenum">
              <a:rPr lang="en-US" smtClean="0"/>
              <a:pPr eaLnBrk="1" hangingPunct="1"/>
              <a:t>186</a:t>
            </a:fld>
            <a:endParaRPr lang="en-US" smtClean="0"/>
          </a:p>
        </p:txBody>
      </p:sp>
      <p:pic>
        <p:nvPicPr>
          <p:cNvPr id="180230" name="Picture 5"/>
          <p:cNvPicPr>
            <a:picLocks noChangeAspect="1"/>
          </p:cNvPicPr>
          <p:nvPr/>
        </p:nvPicPr>
        <p:blipFill>
          <a:blip r:embed="rId2">
            <a:extLst>
              <a:ext uri="{28A0092B-C50C-407E-A947-70E740481C1C}">
                <a14:useLocalDpi xmlns:a14="http://schemas.microsoft.com/office/drawing/2010/main" val="0"/>
              </a:ext>
            </a:extLst>
          </a:blip>
          <a:srcRect t="9081"/>
          <a:stretch>
            <a:fillRect/>
          </a:stretch>
        </p:blipFill>
        <p:spPr bwMode="auto">
          <a:xfrm>
            <a:off x="533400" y="1600200"/>
            <a:ext cx="803116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pPr eaLnBrk="1" hangingPunct="1"/>
            <a:r>
              <a:rPr lang="en-US" dirty="0" smtClean="0"/>
              <a:t>Lab</a:t>
            </a:r>
          </a:p>
        </p:txBody>
      </p:sp>
      <p:sp>
        <p:nvSpPr>
          <p:cNvPr id="181251" name="Content Placeholder 2"/>
          <p:cNvSpPr>
            <a:spLocks noGrp="1"/>
          </p:cNvSpPr>
          <p:nvPr>
            <p:ph idx="1"/>
          </p:nvPr>
        </p:nvSpPr>
        <p:spPr/>
        <p:txBody>
          <a:bodyPr/>
          <a:lstStyle/>
          <a:p>
            <a:pPr eaLnBrk="1" hangingPunct="1"/>
            <a:endParaRPr lang="en-US" smtClean="0"/>
          </a:p>
        </p:txBody>
      </p:sp>
      <p:sp>
        <p:nvSpPr>
          <p:cNvPr id="181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1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026D73-CC99-4738-A704-03994FDD0EA6}" type="slidenum">
              <a:rPr lang="en-US" smtClean="0"/>
              <a:pPr eaLnBrk="1" hangingPunct="1"/>
              <a:t>187</a:t>
            </a:fld>
            <a:endParaRPr lang="en-US" smtClean="0"/>
          </a:p>
        </p:txBody>
      </p:sp>
      <p:pic>
        <p:nvPicPr>
          <p:cNvPr id="181254"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533400" y="1600200"/>
            <a:ext cx="8161338"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pPr eaLnBrk="1" hangingPunct="1"/>
            <a:r>
              <a:rPr lang="en-US" dirty="0" smtClean="0"/>
              <a:t>Lab</a:t>
            </a:r>
          </a:p>
        </p:txBody>
      </p:sp>
      <p:sp>
        <p:nvSpPr>
          <p:cNvPr id="182275" name="Content Placeholder 2"/>
          <p:cNvSpPr>
            <a:spLocks noGrp="1"/>
          </p:cNvSpPr>
          <p:nvPr>
            <p:ph idx="1"/>
          </p:nvPr>
        </p:nvSpPr>
        <p:spPr/>
        <p:txBody>
          <a:bodyPr/>
          <a:lstStyle/>
          <a:p>
            <a:pPr eaLnBrk="1" hangingPunct="1"/>
            <a:endParaRPr lang="en-US" smtClean="0"/>
          </a:p>
        </p:txBody>
      </p:sp>
      <p:sp>
        <p:nvSpPr>
          <p:cNvPr id="182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2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0E3976-D836-4EC9-AA85-E240A34B9075}" type="slidenum">
              <a:rPr lang="en-US" smtClean="0"/>
              <a:pPr eaLnBrk="1" hangingPunct="1"/>
              <a:t>188</a:t>
            </a:fld>
            <a:endParaRPr lang="en-US" smtClean="0"/>
          </a:p>
        </p:txBody>
      </p:sp>
      <p:pic>
        <p:nvPicPr>
          <p:cNvPr id="182278" name="Picture 5"/>
          <p:cNvPicPr>
            <a:picLocks noChangeAspect="1"/>
          </p:cNvPicPr>
          <p:nvPr/>
        </p:nvPicPr>
        <p:blipFill>
          <a:blip r:embed="rId2">
            <a:extLst>
              <a:ext uri="{28A0092B-C50C-407E-A947-70E740481C1C}">
                <a14:useLocalDpi xmlns:a14="http://schemas.microsoft.com/office/drawing/2010/main" val="0"/>
              </a:ext>
            </a:extLst>
          </a:blip>
          <a:srcRect t="9081"/>
          <a:stretch>
            <a:fillRect/>
          </a:stretch>
        </p:blipFill>
        <p:spPr bwMode="auto">
          <a:xfrm>
            <a:off x="533400" y="1600200"/>
            <a:ext cx="8161338"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pPr eaLnBrk="1" hangingPunct="1"/>
            <a:r>
              <a:rPr lang="en-US" dirty="0" smtClean="0"/>
              <a:t>Lab</a:t>
            </a:r>
          </a:p>
        </p:txBody>
      </p:sp>
      <p:sp>
        <p:nvSpPr>
          <p:cNvPr id="183299" name="Content Placeholder 2"/>
          <p:cNvSpPr>
            <a:spLocks noGrp="1"/>
          </p:cNvSpPr>
          <p:nvPr>
            <p:ph idx="1"/>
          </p:nvPr>
        </p:nvSpPr>
        <p:spPr/>
        <p:txBody>
          <a:bodyPr/>
          <a:lstStyle/>
          <a:p>
            <a:pPr eaLnBrk="1" hangingPunct="1"/>
            <a:endParaRPr lang="en-US" smtClean="0"/>
          </a:p>
        </p:txBody>
      </p:sp>
      <p:sp>
        <p:nvSpPr>
          <p:cNvPr id="183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3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403C90-3FC7-4AF9-BD65-303C9823EF1B}" type="slidenum">
              <a:rPr lang="en-US" smtClean="0"/>
              <a:pPr eaLnBrk="1" hangingPunct="1"/>
              <a:t>189</a:t>
            </a:fld>
            <a:endParaRPr lang="en-US" smtClean="0"/>
          </a:p>
        </p:txBody>
      </p:sp>
      <p:pic>
        <p:nvPicPr>
          <p:cNvPr id="183302" name="Picture 5"/>
          <p:cNvPicPr>
            <a:picLocks noChangeAspect="1"/>
          </p:cNvPicPr>
          <p:nvPr/>
        </p:nvPicPr>
        <p:blipFill>
          <a:blip r:embed="rId2">
            <a:extLst>
              <a:ext uri="{28A0092B-C50C-407E-A947-70E740481C1C}">
                <a14:useLocalDpi xmlns:a14="http://schemas.microsoft.com/office/drawing/2010/main" val="0"/>
              </a:ext>
            </a:extLst>
          </a:blip>
          <a:srcRect l="16667" t="13675" r="16667"/>
          <a:stretch>
            <a:fillRect/>
          </a:stretch>
        </p:blipFill>
        <p:spPr bwMode="auto">
          <a:xfrm>
            <a:off x="1401763" y="1600200"/>
            <a:ext cx="6218237"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Common Sources of Problems</a:t>
            </a:r>
          </a:p>
        </p:txBody>
      </p:sp>
      <p:sp>
        <p:nvSpPr>
          <p:cNvPr id="19459" name="Content Placeholder 2"/>
          <p:cNvSpPr>
            <a:spLocks noGrp="1"/>
          </p:cNvSpPr>
          <p:nvPr>
            <p:ph idx="1"/>
          </p:nvPr>
        </p:nvSpPr>
        <p:spPr/>
        <p:txBody>
          <a:bodyPr/>
          <a:lstStyle/>
          <a:p>
            <a:pPr eaLnBrk="1" hangingPunct="1"/>
            <a:r>
              <a:rPr lang="en-US" smtClean="0"/>
              <a:t>In a 2008 white paper titled Application Troubleshooting Guide Fluke Networks presented a useful procedure for determining the source of a problem</a:t>
            </a:r>
          </a:p>
          <a:p>
            <a:pPr eaLnBrk="1" hangingPunct="1"/>
            <a:r>
              <a:rPr lang="en-US" smtClean="0"/>
              <a:t>In their view network problems are due to one of three possible problems with Laura Chappell who does training on network analysis suggesting two more</a:t>
            </a:r>
          </a:p>
        </p:txBody>
      </p:sp>
      <p:sp>
        <p:nvSpPr>
          <p:cNvPr id="19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378920-8F09-412E-9768-05A80BC58CDD}" type="slidenum">
              <a:rPr lang="en-US" smtClean="0"/>
              <a:pPr eaLnBrk="1" hangingPunct="1"/>
              <a:t>19</a:t>
            </a:fld>
            <a:endParaRPr lang="en-US"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pPr eaLnBrk="1" hangingPunct="1"/>
            <a:r>
              <a:rPr lang="en-US" dirty="0" smtClean="0"/>
              <a:t>Lab</a:t>
            </a:r>
          </a:p>
        </p:txBody>
      </p:sp>
      <p:sp>
        <p:nvSpPr>
          <p:cNvPr id="184323" name="Content Placeholder 2"/>
          <p:cNvSpPr>
            <a:spLocks noGrp="1"/>
          </p:cNvSpPr>
          <p:nvPr>
            <p:ph idx="1"/>
          </p:nvPr>
        </p:nvSpPr>
        <p:spPr/>
        <p:txBody>
          <a:bodyPr/>
          <a:lstStyle/>
          <a:p>
            <a:pPr eaLnBrk="1" hangingPunct="1"/>
            <a:r>
              <a:rPr lang="en-US" smtClean="0"/>
              <a:t>Now for normal POP traffic</a:t>
            </a:r>
          </a:p>
          <a:p>
            <a:pPr eaLnBrk="1" hangingPunct="1"/>
            <a:r>
              <a:rPr lang="en-US" smtClean="0"/>
              <a:t>We will use a function of Wireshark called Follow Stream to make seeing the entire process easier</a:t>
            </a:r>
          </a:p>
          <a:p>
            <a:pPr eaLnBrk="1" hangingPunct="1"/>
            <a:r>
              <a:rPr lang="en-US" smtClean="0"/>
              <a:t>Start Wireshark</a:t>
            </a:r>
          </a:p>
          <a:p>
            <a:pPr eaLnBrk="1" hangingPunct="1"/>
            <a:r>
              <a:rPr lang="en-US" smtClean="0"/>
              <a:t>Open trace08.pcap</a:t>
            </a:r>
          </a:p>
          <a:p>
            <a:pPr eaLnBrk="1" hangingPunct="1"/>
            <a:r>
              <a:rPr lang="en-US" smtClean="0"/>
              <a:t>The connection is made</a:t>
            </a:r>
          </a:p>
          <a:p>
            <a:pPr eaLnBrk="1" hangingPunct="1"/>
            <a:r>
              <a:rPr lang="en-US" smtClean="0"/>
              <a:t>Here is the start of the process</a:t>
            </a:r>
          </a:p>
        </p:txBody>
      </p:sp>
      <p:sp>
        <p:nvSpPr>
          <p:cNvPr id="184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4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BEA11D-EC83-4A36-921C-4F9D0170E8D7}" type="slidenum">
              <a:rPr lang="en-US" smtClean="0"/>
              <a:pPr eaLnBrk="1" hangingPunct="1"/>
              <a:t>190</a:t>
            </a:fld>
            <a:endParaRPr lang="en-US" smtClean="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pPr eaLnBrk="1" hangingPunct="1"/>
            <a:r>
              <a:rPr lang="en-US" dirty="0" smtClean="0"/>
              <a:t>Lab</a:t>
            </a:r>
          </a:p>
        </p:txBody>
      </p:sp>
      <p:sp>
        <p:nvSpPr>
          <p:cNvPr id="185347" name="Content Placeholder 2"/>
          <p:cNvSpPr>
            <a:spLocks noGrp="1"/>
          </p:cNvSpPr>
          <p:nvPr>
            <p:ph idx="1"/>
          </p:nvPr>
        </p:nvSpPr>
        <p:spPr/>
        <p:txBody>
          <a:bodyPr/>
          <a:lstStyle/>
          <a:p>
            <a:pPr eaLnBrk="1" hangingPunct="1"/>
            <a:endParaRPr lang="en-US" smtClean="0"/>
          </a:p>
        </p:txBody>
      </p:sp>
      <p:sp>
        <p:nvSpPr>
          <p:cNvPr id="185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5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AED9E4-93F5-4E5E-822C-5B4D7A89A946}" type="slidenum">
              <a:rPr lang="en-US" smtClean="0"/>
              <a:pPr eaLnBrk="1" hangingPunct="1"/>
              <a:t>191</a:t>
            </a:fld>
            <a:endParaRPr lang="en-US" smtClean="0"/>
          </a:p>
        </p:txBody>
      </p:sp>
      <p:pic>
        <p:nvPicPr>
          <p:cNvPr id="185350"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533400" y="1600200"/>
            <a:ext cx="8031163"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dirty="0" smtClean="0"/>
              <a:t>Lab</a:t>
            </a:r>
          </a:p>
        </p:txBody>
      </p:sp>
      <p:sp>
        <p:nvSpPr>
          <p:cNvPr id="186371" name="Content Placeholder 2"/>
          <p:cNvSpPr>
            <a:spLocks noGrp="1"/>
          </p:cNvSpPr>
          <p:nvPr>
            <p:ph idx="1"/>
          </p:nvPr>
        </p:nvSpPr>
        <p:spPr/>
        <p:txBody>
          <a:bodyPr/>
          <a:lstStyle/>
          <a:p>
            <a:pPr eaLnBrk="1" hangingPunct="1"/>
            <a:r>
              <a:rPr lang="en-US" smtClean="0"/>
              <a:t>Select the top packet</a:t>
            </a:r>
          </a:p>
          <a:p>
            <a:pPr eaLnBrk="1" hangingPunct="1"/>
            <a:r>
              <a:rPr lang="en-US" smtClean="0"/>
              <a:t>Right click and select Follow TCP Stream to see the entire process POP uses</a:t>
            </a:r>
          </a:p>
        </p:txBody>
      </p:sp>
      <p:sp>
        <p:nvSpPr>
          <p:cNvPr id="186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6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A9A9EB-ABA3-460A-9F6F-2EB144544AB0}" type="slidenum">
              <a:rPr lang="en-US" smtClean="0"/>
              <a:pPr eaLnBrk="1" hangingPunct="1"/>
              <a:t>192</a:t>
            </a:fld>
            <a:endParaRPr lang="en-US" smtClean="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dirty="0" smtClean="0"/>
              <a:t>Lab</a:t>
            </a:r>
          </a:p>
        </p:txBody>
      </p:sp>
      <p:sp>
        <p:nvSpPr>
          <p:cNvPr id="187395" name="Content Placeholder 2"/>
          <p:cNvSpPr>
            <a:spLocks noGrp="1"/>
          </p:cNvSpPr>
          <p:nvPr>
            <p:ph idx="1"/>
          </p:nvPr>
        </p:nvSpPr>
        <p:spPr/>
        <p:txBody>
          <a:bodyPr/>
          <a:lstStyle/>
          <a:p>
            <a:pPr eaLnBrk="1" hangingPunct="1"/>
            <a:endParaRPr lang="en-US" smtClean="0"/>
          </a:p>
        </p:txBody>
      </p:sp>
      <p:sp>
        <p:nvSpPr>
          <p:cNvPr id="1873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7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290FC2-5584-48A6-8BCB-56C4C63CB9AE}" type="slidenum">
              <a:rPr lang="en-US" smtClean="0"/>
              <a:pPr eaLnBrk="1" hangingPunct="1"/>
              <a:t>193</a:t>
            </a:fld>
            <a:endParaRPr lang="en-US" smtClean="0"/>
          </a:p>
        </p:txBody>
      </p:sp>
      <p:pic>
        <p:nvPicPr>
          <p:cNvPr id="187398" name="Picture 5"/>
          <p:cNvPicPr>
            <a:picLocks noChangeAspect="1"/>
          </p:cNvPicPr>
          <p:nvPr/>
        </p:nvPicPr>
        <p:blipFill>
          <a:blip r:embed="rId2">
            <a:extLst>
              <a:ext uri="{28A0092B-C50C-407E-A947-70E740481C1C}">
                <a14:useLocalDpi xmlns:a14="http://schemas.microsoft.com/office/drawing/2010/main" val="0"/>
              </a:ext>
            </a:extLst>
          </a:blip>
          <a:srcRect l="12820" t="11404" r="14104"/>
          <a:stretch>
            <a:fillRect/>
          </a:stretch>
        </p:blipFill>
        <p:spPr bwMode="auto">
          <a:xfrm>
            <a:off x="1239838" y="1600200"/>
            <a:ext cx="6532562"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pPr eaLnBrk="1" hangingPunct="1"/>
            <a:r>
              <a:rPr lang="en-US" dirty="0" smtClean="0"/>
              <a:t>Lab</a:t>
            </a:r>
          </a:p>
        </p:txBody>
      </p:sp>
      <p:sp>
        <p:nvSpPr>
          <p:cNvPr id="188419" name="Content Placeholder 2"/>
          <p:cNvSpPr>
            <a:spLocks noGrp="1"/>
          </p:cNvSpPr>
          <p:nvPr>
            <p:ph idx="1"/>
          </p:nvPr>
        </p:nvSpPr>
        <p:spPr/>
        <p:txBody>
          <a:bodyPr/>
          <a:lstStyle/>
          <a:p>
            <a:pPr eaLnBrk="1" hangingPunct="1"/>
            <a:endParaRPr lang="en-US" smtClean="0"/>
          </a:p>
        </p:txBody>
      </p:sp>
      <p:sp>
        <p:nvSpPr>
          <p:cNvPr id="188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84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668045-A5C7-48C0-B99A-7AD6D4F4173B}" type="slidenum">
              <a:rPr lang="en-US" smtClean="0"/>
              <a:pPr eaLnBrk="1" hangingPunct="1"/>
              <a:t>194</a:t>
            </a:fld>
            <a:endParaRPr lang="en-US" smtClean="0"/>
          </a:p>
        </p:txBody>
      </p:sp>
      <p:pic>
        <p:nvPicPr>
          <p:cNvPr id="188422" name="Picture 5"/>
          <p:cNvPicPr>
            <a:picLocks noChangeAspect="1"/>
          </p:cNvPicPr>
          <p:nvPr/>
        </p:nvPicPr>
        <p:blipFill>
          <a:blip r:embed="rId2">
            <a:extLst>
              <a:ext uri="{28A0092B-C50C-407E-A947-70E740481C1C}">
                <a14:useLocalDpi xmlns:a14="http://schemas.microsoft.com/office/drawing/2010/main" val="0"/>
              </a:ext>
            </a:extLst>
          </a:blip>
          <a:srcRect l="12820" t="13675" r="14102"/>
          <a:stretch>
            <a:fillRect/>
          </a:stretch>
        </p:blipFill>
        <p:spPr bwMode="auto">
          <a:xfrm>
            <a:off x="1143000" y="1600200"/>
            <a:ext cx="67214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eaLnBrk="1" hangingPunct="1"/>
            <a:r>
              <a:rPr lang="en-US" dirty="0" smtClean="0"/>
              <a:t>Lab</a:t>
            </a:r>
          </a:p>
        </p:txBody>
      </p:sp>
      <p:sp>
        <p:nvSpPr>
          <p:cNvPr id="189443" name="Content Placeholder 2"/>
          <p:cNvSpPr>
            <a:spLocks noGrp="1"/>
          </p:cNvSpPr>
          <p:nvPr>
            <p:ph idx="1"/>
          </p:nvPr>
        </p:nvSpPr>
        <p:spPr/>
        <p:txBody>
          <a:bodyPr/>
          <a:lstStyle/>
          <a:p>
            <a:pPr eaLnBrk="1" hangingPunct="1"/>
            <a:r>
              <a:rPr lang="en-US" smtClean="0"/>
              <a:t>Now for normal SMTP traffic</a:t>
            </a:r>
          </a:p>
          <a:p>
            <a:pPr eaLnBrk="1" hangingPunct="1"/>
            <a:r>
              <a:rPr lang="en-US" smtClean="0"/>
              <a:t>We will use the same Follow Stream function to make seeing the entire process</a:t>
            </a:r>
          </a:p>
          <a:p>
            <a:pPr eaLnBrk="1" hangingPunct="1"/>
            <a:r>
              <a:rPr lang="en-US" smtClean="0"/>
              <a:t>Start Wireshark</a:t>
            </a:r>
          </a:p>
          <a:p>
            <a:pPr eaLnBrk="1" hangingPunct="1"/>
            <a:r>
              <a:rPr lang="en-US" smtClean="0"/>
              <a:t>Open trace09.pcap</a:t>
            </a:r>
          </a:p>
          <a:p>
            <a:pPr eaLnBrk="1" hangingPunct="1"/>
            <a:r>
              <a:rPr lang="en-US" smtClean="0"/>
              <a:t>The connection is made</a:t>
            </a:r>
          </a:p>
          <a:p>
            <a:pPr eaLnBrk="1" hangingPunct="1"/>
            <a:r>
              <a:rPr lang="en-US" smtClean="0"/>
              <a:t>Here is the start of the process</a:t>
            </a:r>
          </a:p>
          <a:p>
            <a:pPr eaLnBrk="1" hangingPunct="1"/>
            <a:r>
              <a:rPr lang="en-US" smtClean="0"/>
              <a:t>Then data flows</a:t>
            </a:r>
          </a:p>
        </p:txBody>
      </p:sp>
      <p:sp>
        <p:nvSpPr>
          <p:cNvPr id="1894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894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F663E7-4AB5-4317-BDCD-F656E45AF947}" type="slidenum">
              <a:rPr lang="en-US" smtClean="0"/>
              <a:pPr eaLnBrk="1" hangingPunct="1"/>
              <a:t>195</a:t>
            </a:fld>
            <a:endParaRPr lang="en-US" smtClean="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lstStyle/>
          <a:p>
            <a:pPr eaLnBrk="1" hangingPunct="1"/>
            <a:r>
              <a:rPr lang="en-US" dirty="0" smtClean="0"/>
              <a:t>Lab</a:t>
            </a:r>
          </a:p>
        </p:txBody>
      </p:sp>
      <p:sp>
        <p:nvSpPr>
          <p:cNvPr id="190467" name="Content Placeholder 2"/>
          <p:cNvSpPr>
            <a:spLocks noGrp="1"/>
          </p:cNvSpPr>
          <p:nvPr>
            <p:ph idx="1"/>
          </p:nvPr>
        </p:nvSpPr>
        <p:spPr/>
        <p:txBody>
          <a:bodyPr/>
          <a:lstStyle/>
          <a:p>
            <a:pPr eaLnBrk="1" hangingPunct="1"/>
            <a:endParaRPr lang="en-US" smtClean="0"/>
          </a:p>
        </p:txBody>
      </p:sp>
      <p:sp>
        <p:nvSpPr>
          <p:cNvPr id="190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0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2FBB1E-22A3-414E-B53B-65994C88BADA}" type="slidenum">
              <a:rPr lang="en-US" smtClean="0"/>
              <a:pPr eaLnBrk="1" hangingPunct="1"/>
              <a:t>196</a:t>
            </a:fld>
            <a:endParaRPr lang="en-US" smtClean="0"/>
          </a:p>
        </p:txBody>
      </p:sp>
      <p:pic>
        <p:nvPicPr>
          <p:cNvPr id="190470"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533400" y="1600200"/>
            <a:ext cx="8031163"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pPr eaLnBrk="1" hangingPunct="1"/>
            <a:r>
              <a:rPr lang="en-US" dirty="0" smtClean="0"/>
              <a:t>Lab</a:t>
            </a:r>
          </a:p>
        </p:txBody>
      </p:sp>
      <p:sp>
        <p:nvSpPr>
          <p:cNvPr id="191491" name="Content Placeholder 2"/>
          <p:cNvSpPr>
            <a:spLocks noGrp="1"/>
          </p:cNvSpPr>
          <p:nvPr>
            <p:ph idx="1"/>
          </p:nvPr>
        </p:nvSpPr>
        <p:spPr/>
        <p:txBody>
          <a:bodyPr/>
          <a:lstStyle/>
          <a:p>
            <a:pPr eaLnBrk="1" hangingPunct="1"/>
            <a:endParaRPr lang="en-US" smtClean="0"/>
          </a:p>
        </p:txBody>
      </p:sp>
      <p:sp>
        <p:nvSpPr>
          <p:cNvPr id="191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1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AC7BF2-532D-40DB-BD54-2433CDD1EA82}" type="slidenum">
              <a:rPr lang="en-US" smtClean="0"/>
              <a:pPr eaLnBrk="1" hangingPunct="1"/>
              <a:t>197</a:t>
            </a:fld>
            <a:endParaRPr lang="en-US" smtClean="0"/>
          </a:p>
        </p:txBody>
      </p:sp>
      <p:pic>
        <p:nvPicPr>
          <p:cNvPr id="191494"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533400" y="1600200"/>
            <a:ext cx="8031163"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pPr eaLnBrk="1" hangingPunct="1"/>
            <a:r>
              <a:rPr lang="en-US" dirty="0" smtClean="0"/>
              <a:t>Lab</a:t>
            </a:r>
          </a:p>
        </p:txBody>
      </p:sp>
      <p:sp>
        <p:nvSpPr>
          <p:cNvPr id="192515" name="Content Placeholder 2"/>
          <p:cNvSpPr>
            <a:spLocks noGrp="1"/>
          </p:cNvSpPr>
          <p:nvPr>
            <p:ph idx="1"/>
          </p:nvPr>
        </p:nvSpPr>
        <p:spPr/>
        <p:txBody>
          <a:bodyPr/>
          <a:lstStyle/>
          <a:p>
            <a:pPr eaLnBrk="1" hangingPunct="1"/>
            <a:endParaRPr lang="en-US" smtClean="0"/>
          </a:p>
        </p:txBody>
      </p:sp>
      <p:sp>
        <p:nvSpPr>
          <p:cNvPr id="1925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25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699CD8-E2B4-41F6-A84B-298D5CBDE966}" type="slidenum">
              <a:rPr lang="en-US" smtClean="0"/>
              <a:pPr eaLnBrk="1" hangingPunct="1"/>
              <a:t>198</a:t>
            </a:fld>
            <a:endParaRPr lang="en-US" smtClean="0"/>
          </a:p>
        </p:txBody>
      </p:sp>
      <p:pic>
        <p:nvPicPr>
          <p:cNvPr id="192518" name="Picture 5"/>
          <p:cNvPicPr>
            <a:picLocks noChangeAspect="1"/>
          </p:cNvPicPr>
          <p:nvPr/>
        </p:nvPicPr>
        <p:blipFill>
          <a:blip r:embed="rId2">
            <a:extLst>
              <a:ext uri="{28A0092B-C50C-407E-A947-70E740481C1C}">
                <a14:useLocalDpi xmlns:a14="http://schemas.microsoft.com/office/drawing/2010/main" val="0"/>
              </a:ext>
            </a:extLst>
          </a:blip>
          <a:srcRect t="9135"/>
          <a:stretch>
            <a:fillRect/>
          </a:stretch>
        </p:blipFill>
        <p:spPr bwMode="auto">
          <a:xfrm>
            <a:off x="609600" y="1600200"/>
            <a:ext cx="8031163"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r>
              <a:rPr lang="en-US" dirty="0" smtClean="0"/>
              <a:t>The Server as the Problem</a:t>
            </a:r>
          </a:p>
        </p:txBody>
      </p:sp>
      <p:sp>
        <p:nvSpPr>
          <p:cNvPr id="193539" name="Content Placeholder 2"/>
          <p:cNvSpPr>
            <a:spLocks noGrp="1"/>
          </p:cNvSpPr>
          <p:nvPr>
            <p:ph idx="1"/>
          </p:nvPr>
        </p:nvSpPr>
        <p:spPr/>
        <p:txBody>
          <a:bodyPr/>
          <a:lstStyle/>
          <a:p>
            <a:pPr eaLnBrk="1" hangingPunct="1"/>
            <a:r>
              <a:rPr lang="en-US" smtClean="0"/>
              <a:t>Common statistics to examine on a server to see if it is causing the slow response include</a:t>
            </a:r>
          </a:p>
          <a:p>
            <a:pPr lvl="1" eaLnBrk="1" hangingPunct="1"/>
            <a:r>
              <a:rPr lang="en-US" smtClean="0"/>
              <a:t>Dropped frames</a:t>
            </a:r>
          </a:p>
          <a:p>
            <a:pPr lvl="1" eaLnBrk="1" hangingPunct="1"/>
            <a:r>
              <a:rPr lang="en-US" smtClean="0"/>
              <a:t>CPU utilization</a:t>
            </a:r>
          </a:p>
        </p:txBody>
      </p:sp>
      <p:sp>
        <p:nvSpPr>
          <p:cNvPr id="1935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35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2F05EA-CDE7-44C1-BE08-CAB991D1FF65}" type="slidenum">
              <a:rPr lang="en-US" smtClean="0"/>
              <a:pPr eaLnBrk="1" hangingPunct="1"/>
              <a:t>199</a:t>
            </a:fld>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t>Objective</a:t>
            </a:r>
          </a:p>
        </p:txBody>
      </p:sp>
      <p:sp>
        <p:nvSpPr>
          <p:cNvPr id="4099" name="Content Placeholder 2"/>
          <p:cNvSpPr>
            <a:spLocks noGrp="1"/>
          </p:cNvSpPr>
          <p:nvPr>
            <p:ph idx="1"/>
          </p:nvPr>
        </p:nvSpPr>
        <p:spPr/>
        <p:txBody>
          <a:bodyPr/>
          <a:lstStyle/>
          <a:p>
            <a:pPr eaLnBrk="1" hangingPunct="1"/>
            <a:r>
              <a:rPr lang="en-US" smtClean="0"/>
              <a:t>Learn what problems commonly occur on networks as well as how to discover if they are occurring on your network</a:t>
            </a: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B34D80-5B06-49A3-BFD5-8277BDBC6694}" type="slidenum">
              <a:rPr lang="en-US" smtClean="0"/>
              <a:pPr eaLnBrk="1" hangingPunct="1"/>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Common Sources of Problems</a:t>
            </a:r>
          </a:p>
        </p:txBody>
      </p:sp>
      <p:sp>
        <p:nvSpPr>
          <p:cNvPr id="20483" name="Content Placeholder 2"/>
          <p:cNvSpPr>
            <a:spLocks noGrp="1"/>
          </p:cNvSpPr>
          <p:nvPr>
            <p:ph idx="1"/>
          </p:nvPr>
        </p:nvSpPr>
        <p:spPr/>
        <p:txBody>
          <a:bodyPr/>
          <a:lstStyle/>
          <a:p>
            <a:pPr eaLnBrk="1" hangingPunct="1"/>
            <a:r>
              <a:rPr lang="en-US" dirty="0" smtClean="0"/>
              <a:t>The common problem areas are</a:t>
            </a:r>
          </a:p>
          <a:p>
            <a:pPr lvl="1" eaLnBrk="1" hangingPunct="1"/>
            <a:r>
              <a:rPr lang="en-US" dirty="0" smtClean="0"/>
              <a:t>Network</a:t>
            </a:r>
          </a:p>
          <a:p>
            <a:pPr lvl="1" eaLnBrk="1" hangingPunct="1"/>
            <a:r>
              <a:rPr lang="en-US" dirty="0" smtClean="0"/>
              <a:t>Server</a:t>
            </a:r>
          </a:p>
          <a:p>
            <a:pPr lvl="1" eaLnBrk="1" hangingPunct="1"/>
            <a:r>
              <a:rPr lang="en-US" dirty="0" smtClean="0"/>
              <a:t>Application</a:t>
            </a:r>
          </a:p>
          <a:p>
            <a:pPr lvl="1" eaLnBrk="1" hangingPunct="1"/>
            <a:r>
              <a:rPr lang="en-US" dirty="0" smtClean="0"/>
              <a:t>Client</a:t>
            </a:r>
          </a:p>
          <a:p>
            <a:pPr lvl="1" eaLnBrk="1" hangingPunct="1"/>
            <a:r>
              <a:rPr lang="en-US" dirty="0" smtClean="0"/>
              <a:t>User</a:t>
            </a:r>
          </a:p>
        </p:txBody>
      </p:sp>
      <p:sp>
        <p:nvSpPr>
          <p:cNvPr id="20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5DB02B-89BD-4110-8337-5E5BE62B936D}" type="slidenum">
              <a:rPr lang="en-US" smtClean="0"/>
              <a:pPr eaLnBrk="1" hangingPunct="1"/>
              <a:t>20</a:t>
            </a:fld>
            <a:endParaRPr lang="en-US" smtClean="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dirty="0" smtClean="0"/>
              <a:t>The Application as the Problem</a:t>
            </a:r>
          </a:p>
        </p:txBody>
      </p:sp>
      <p:sp>
        <p:nvSpPr>
          <p:cNvPr id="194563" name="Content Placeholder 2"/>
          <p:cNvSpPr>
            <a:spLocks noGrp="1"/>
          </p:cNvSpPr>
          <p:nvPr>
            <p:ph idx="1"/>
          </p:nvPr>
        </p:nvSpPr>
        <p:spPr/>
        <p:txBody>
          <a:bodyPr/>
          <a:lstStyle/>
          <a:p>
            <a:pPr eaLnBrk="1" hangingPunct="1"/>
            <a:r>
              <a:rPr lang="en-US" smtClean="0"/>
              <a:t>A problem with an application running on a server is seen in</a:t>
            </a:r>
          </a:p>
          <a:p>
            <a:pPr lvl="1" eaLnBrk="1" hangingPunct="1"/>
            <a:r>
              <a:rPr lang="en-US" smtClean="0"/>
              <a:t>Small data sizes sent and received</a:t>
            </a:r>
          </a:p>
          <a:p>
            <a:pPr lvl="1" eaLnBrk="1" hangingPunct="1"/>
            <a:r>
              <a:rPr lang="en-US" smtClean="0"/>
              <a:t>High CPU utilization</a:t>
            </a:r>
          </a:p>
          <a:p>
            <a:pPr lvl="1" eaLnBrk="1" hangingPunct="1"/>
            <a:r>
              <a:rPr lang="en-US" smtClean="0"/>
              <a:t>Excessive redirections</a:t>
            </a:r>
          </a:p>
          <a:p>
            <a:pPr lvl="1" eaLnBrk="1" hangingPunct="1"/>
            <a:r>
              <a:rPr lang="en-US" smtClean="0"/>
              <a:t>Excessive use of multiple servers for the same application</a:t>
            </a:r>
          </a:p>
        </p:txBody>
      </p:sp>
      <p:sp>
        <p:nvSpPr>
          <p:cNvPr id="1945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4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15848B-5707-4D74-9841-FC7119D5699B}" type="slidenum">
              <a:rPr lang="en-US" smtClean="0"/>
              <a:pPr eaLnBrk="1" hangingPunct="1"/>
              <a:t>200</a:t>
            </a:fld>
            <a:endParaRPr lang="en-US" smtClean="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pPr eaLnBrk="1" hangingPunct="1"/>
            <a:r>
              <a:rPr lang="en-US" dirty="0" smtClean="0"/>
              <a:t>Lab</a:t>
            </a:r>
          </a:p>
        </p:txBody>
      </p:sp>
      <p:sp>
        <p:nvSpPr>
          <p:cNvPr id="195587" name="Content Placeholder 2"/>
          <p:cNvSpPr>
            <a:spLocks noGrp="1"/>
          </p:cNvSpPr>
          <p:nvPr>
            <p:ph idx="1"/>
          </p:nvPr>
        </p:nvSpPr>
        <p:spPr/>
        <p:txBody>
          <a:bodyPr/>
          <a:lstStyle/>
          <a:p>
            <a:pPr eaLnBrk="1" hangingPunct="1"/>
            <a:r>
              <a:rPr lang="en-US" smtClean="0"/>
              <a:t>The user says the network is slow</a:t>
            </a:r>
          </a:p>
          <a:p>
            <a:pPr eaLnBrk="1" hangingPunct="1"/>
            <a:r>
              <a:rPr lang="en-US" smtClean="0"/>
              <a:t>Let’s look at an example where the network is not the problem, rather the way the application is designed is</a:t>
            </a:r>
          </a:p>
          <a:p>
            <a:pPr eaLnBrk="1" hangingPunct="1"/>
            <a:r>
              <a:rPr lang="en-US" smtClean="0"/>
              <a:t>In this case it is illustrated by a web site access that requires the client receive responses from multiple servers</a:t>
            </a:r>
          </a:p>
        </p:txBody>
      </p:sp>
      <p:sp>
        <p:nvSpPr>
          <p:cNvPr id="1955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55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7B1973-71E6-4EC1-B991-A71DDC507925}" type="slidenum">
              <a:rPr lang="en-US" smtClean="0"/>
              <a:pPr eaLnBrk="1" hangingPunct="1"/>
              <a:t>201</a:t>
            </a:fld>
            <a:endParaRPr lang="en-US"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pPr eaLnBrk="1" hangingPunct="1"/>
            <a:r>
              <a:rPr lang="en-US" dirty="0" smtClean="0"/>
              <a:t>Lab</a:t>
            </a:r>
          </a:p>
        </p:txBody>
      </p:sp>
      <p:sp>
        <p:nvSpPr>
          <p:cNvPr id="196611" name="Content Placeholder 2"/>
          <p:cNvSpPr>
            <a:spLocks noGrp="1"/>
          </p:cNvSpPr>
          <p:nvPr>
            <p:ph idx="1"/>
          </p:nvPr>
        </p:nvSpPr>
        <p:spPr/>
        <p:txBody>
          <a:bodyPr/>
          <a:lstStyle/>
          <a:p>
            <a:pPr eaLnBrk="1" hangingPunct="1"/>
            <a:r>
              <a:rPr lang="en-US" smtClean="0"/>
              <a:t>Start Wireshark</a:t>
            </a:r>
          </a:p>
          <a:p>
            <a:pPr eaLnBrk="1" hangingPunct="1"/>
            <a:r>
              <a:rPr lang="en-US" smtClean="0"/>
              <a:t>Open http-espn.pcap</a:t>
            </a:r>
          </a:p>
          <a:p>
            <a:pPr eaLnBrk="1" hangingPunct="1"/>
            <a:r>
              <a:rPr lang="en-US" smtClean="0"/>
              <a:t>With this capture file open select</a:t>
            </a:r>
          </a:p>
          <a:p>
            <a:pPr lvl="1" eaLnBrk="1" hangingPunct="1"/>
            <a:r>
              <a:rPr lang="en-US" smtClean="0"/>
              <a:t>Statistics – HTTP – Load Distribution</a:t>
            </a:r>
          </a:p>
          <a:p>
            <a:pPr lvl="1" eaLnBrk="1" hangingPunct="1"/>
            <a:r>
              <a:rPr lang="en-US" smtClean="0"/>
              <a:t>Click the Create Stat button</a:t>
            </a:r>
          </a:p>
        </p:txBody>
      </p:sp>
      <p:sp>
        <p:nvSpPr>
          <p:cNvPr id="1966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66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9C57EC-AFA8-40B3-8E17-C852349DB3AB}" type="slidenum">
              <a:rPr lang="en-US" smtClean="0"/>
              <a:pPr eaLnBrk="1" hangingPunct="1"/>
              <a:t>202</a:t>
            </a:fld>
            <a:endParaRPr lang="en-US" smtClean="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pPr eaLnBrk="1" hangingPunct="1"/>
            <a:r>
              <a:rPr lang="en-US" dirty="0" smtClean="0"/>
              <a:t>Lab</a:t>
            </a:r>
          </a:p>
        </p:txBody>
      </p:sp>
      <p:sp>
        <p:nvSpPr>
          <p:cNvPr id="197635" name="Content Placeholder 2"/>
          <p:cNvSpPr>
            <a:spLocks noGrp="1"/>
          </p:cNvSpPr>
          <p:nvPr>
            <p:ph idx="1"/>
          </p:nvPr>
        </p:nvSpPr>
        <p:spPr/>
        <p:txBody>
          <a:bodyPr/>
          <a:lstStyle/>
          <a:p>
            <a:pPr eaLnBrk="1" hangingPunct="1"/>
            <a:r>
              <a:rPr lang="en-US" dirty="0" smtClean="0"/>
              <a:t>Examine the result</a:t>
            </a:r>
          </a:p>
          <a:p>
            <a:pPr lvl="1" eaLnBrk="1" hangingPunct="1"/>
            <a:r>
              <a:rPr lang="en-US" dirty="0" smtClean="0"/>
              <a:t>How many HTTP servers did the client end up talking to</a:t>
            </a:r>
          </a:p>
          <a:p>
            <a:pPr lvl="1" eaLnBrk="1" hangingPunct="1"/>
            <a:r>
              <a:rPr lang="en-US" dirty="0" smtClean="0"/>
              <a:t>Are the IP addresses of these servers all near to each other</a:t>
            </a:r>
          </a:p>
          <a:p>
            <a:pPr lvl="2" eaLnBrk="1" hangingPunct="1"/>
            <a:r>
              <a:rPr lang="en-US" dirty="0" smtClean="0"/>
              <a:t>In other words are these servers all at the same place or on different, perhaps widely distributed networks</a:t>
            </a:r>
          </a:p>
          <a:p>
            <a:pPr lvl="1" eaLnBrk="1" hangingPunct="1"/>
            <a:r>
              <a:rPr lang="en-US" dirty="0" smtClean="0"/>
              <a:t>Look at the server names are all of them controlled by the same organization</a:t>
            </a:r>
          </a:p>
        </p:txBody>
      </p:sp>
      <p:sp>
        <p:nvSpPr>
          <p:cNvPr id="197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7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81E085-3506-4592-BCC1-22305FCBEACD}" type="slidenum">
              <a:rPr lang="en-US" smtClean="0"/>
              <a:pPr eaLnBrk="1" hangingPunct="1"/>
              <a:t>203</a:t>
            </a:fld>
            <a:endParaRPr lang="en-US" smtClean="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pPr eaLnBrk="1" hangingPunct="1"/>
            <a:r>
              <a:rPr lang="en-US" dirty="0" smtClean="0"/>
              <a:t>Lab</a:t>
            </a:r>
          </a:p>
        </p:txBody>
      </p:sp>
      <p:sp>
        <p:nvSpPr>
          <p:cNvPr id="198659" name="Content Placeholder 2"/>
          <p:cNvSpPr>
            <a:spLocks noGrp="1"/>
          </p:cNvSpPr>
          <p:nvPr>
            <p:ph idx="1"/>
          </p:nvPr>
        </p:nvSpPr>
        <p:spPr/>
        <p:txBody>
          <a:bodyPr/>
          <a:lstStyle/>
          <a:p>
            <a:pPr eaLnBrk="1" hangingPunct="1"/>
            <a:r>
              <a:rPr lang="en-US" smtClean="0"/>
              <a:t>Select</a:t>
            </a:r>
          </a:p>
          <a:p>
            <a:pPr lvl="1" eaLnBrk="1" hangingPunct="1"/>
            <a:r>
              <a:rPr lang="en-US" smtClean="0"/>
              <a:t>Statistics – HTTP – Packet Counter</a:t>
            </a:r>
          </a:p>
          <a:p>
            <a:pPr lvl="1" eaLnBrk="1" hangingPunct="1"/>
            <a:r>
              <a:rPr lang="en-US" smtClean="0"/>
              <a:t>Click the Create Stat button</a:t>
            </a:r>
          </a:p>
          <a:p>
            <a:pPr lvl="1" eaLnBrk="1" hangingPunct="1"/>
            <a:r>
              <a:rPr lang="en-US" smtClean="0"/>
              <a:t>Expand the HTTP Response Packets section</a:t>
            </a:r>
          </a:p>
          <a:p>
            <a:pPr lvl="2" eaLnBrk="1" hangingPunct="1"/>
            <a:r>
              <a:rPr lang="en-US" smtClean="0"/>
              <a:t>What does it show any problems in terms of</a:t>
            </a:r>
          </a:p>
          <a:p>
            <a:pPr lvl="3" eaLnBrk="1" hangingPunct="1"/>
            <a:r>
              <a:rPr lang="en-US" smtClean="0"/>
              <a:t>??? Broken</a:t>
            </a:r>
          </a:p>
          <a:p>
            <a:pPr lvl="3" eaLnBrk="1" hangingPunct="1"/>
            <a:r>
              <a:rPr lang="en-US" smtClean="0"/>
              <a:t>1xx Informational</a:t>
            </a:r>
          </a:p>
          <a:p>
            <a:pPr lvl="3" eaLnBrk="1" hangingPunct="1"/>
            <a:r>
              <a:rPr lang="en-US" smtClean="0"/>
              <a:t>2xx Success</a:t>
            </a:r>
          </a:p>
          <a:p>
            <a:pPr lvl="3" eaLnBrk="1" hangingPunct="1"/>
            <a:r>
              <a:rPr lang="en-US" smtClean="0"/>
              <a:t>3xx Redirection</a:t>
            </a:r>
          </a:p>
          <a:p>
            <a:pPr lvl="3" eaLnBrk="1" hangingPunct="1"/>
            <a:r>
              <a:rPr lang="en-US" smtClean="0"/>
              <a:t>4xx Client Error</a:t>
            </a:r>
          </a:p>
          <a:p>
            <a:pPr lvl="3" eaLnBrk="1" hangingPunct="1"/>
            <a:r>
              <a:rPr lang="en-US" smtClean="0"/>
              <a:t>5xx Server Error</a:t>
            </a:r>
          </a:p>
        </p:txBody>
      </p:sp>
      <p:sp>
        <p:nvSpPr>
          <p:cNvPr id="1986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86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72E6ED-612E-4586-943D-87321DFB42C3}" type="slidenum">
              <a:rPr lang="en-US" smtClean="0"/>
              <a:pPr eaLnBrk="1" hangingPunct="1"/>
              <a:t>204</a:t>
            </a:fld>
            <a:endParaRPr lang="en-US"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pPr eaLnBrk="1" hangingPunct="1"/>
            <a:r>
              <a:rPr lang="en-US" dirty="0" smtClean="0"/>
              <a:t>HTTP Stream</a:t>
            </a:r>
          </a:p>
        </p:txBody>
      </p:sp>
      <p:sp>
        <p:nvSpPr>
          <p:cNvPr id="199683" name="Content Placeholder 2"/>
          <p:cNvSpPr>
            <a:spLocks noGrp="1"/>
          </p:cNvSpPr>
          <p:nvPr>
            <p:ph idx="1"/>
          </p:nvPr>
        </p:nvSpPr>
        <p:spPr/>
        <p:txBody>
          <a:bodyPr/>
          <a:lstStyle/>
          <a:p>
            <a:pPr eaLnBrk="1" hangingPunct="1"/>
            <a:r>
              <a:rPr lang="en-US" dirty="0" smtClean="0"/>
              <a:t>To more clearly see the HTTP GET requests and the corresponding response codes in the Packet List pane disable the TCP preference</a:t>
            </a:r>
          </a:p>
          <a:p>
            <a:pPr lvl="1" eaLnBrk="1" hangingPunct="1"/>
            <a:r>
              <a:rPr lang="en-US" dirty="0" smtClean="0"/>
              <a:t>Allow </a:t>
            </a:r>
            <a:r>
              <a:rPr lang="en-US" dirty="0" err="1" smtClean="0"/>
              <a:t>subdissector</a:t>
            </a:r>
            <a:r>
              <a:rPr lang="en-US" dirty="0" smtClean="0"/>
              <a:t> to reassemble TCP streams</a:t>
            </a:r>
          </a:p>
        </p:txBody>
      </p:sp>
      <p:sp>
        <p:nvSpPr>
          <p:cNvPr id="1996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996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FFFDD5-6468-45D3-B55B-B5E3862771C5}" type="slidenum">
              <a:rPr lang="en-US" smtClean="0"/>
              <a:pPr eaLnBrk="1" hangingPunct="1"/>
              <a:t>205</a:t>
            </a:fld>
            <a:endParaRPr lang="en-US" smtClean="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dirty="0" smtClean="0"/>
              <a:t>Graph HTTP Traffic Flows</a:t>
            </a:r>
          </a:p>
        </p:txBody>
      </p:sp>
      <p:sp>
        <p:nvSpPr>
          <p:cNvPr id="200707" name="Content Placeholder 2"/>
          <p:cNvSpPr>
            <a:spLocks noGrp="1"/>
          </p:cNvSpPr>
          <p:nvPr>
            <p:ph idx="1"/>
          </p:nvPr>
        </p:nvSpPr>
        <p:spPr/>
        <p:txBody>
          <a:bodyPr/>
          <a:lstStyle/>
          <a:p>
            <a:pPr eaLnBrk="1" hangingPunct="1"/>
            <a:r>
              <a:rPr lang="en-US" dirty="0" smtClean="0"/>
              <a:t>To troubleshoot slow web browsing sessions create a flow graph by selecting</a:t>
            </a:r>
          </a:p>
          <a:p>
            <a:pPr lvl="1" eaLnBrk="1" hangingPunct="1"/>
            <a:r>
              <a:rPr lang="en-US" dirty="0" smtClean="0"/>
              <a:t>Statistics – Flow Graph</a:t>
            </a:r>
          </a:p>
          <a:p>
            <a:pPr eaLnBrk="1" hangingPunct="1"/>
            <a:r>
              <a:rPr lang="en-US" dirty="0" smtClean="0"/>
              <a:t>This shows each target host on a column and every packet in a row</a:t>
            </a:r>
          </a:p>
        </p:txBody>
      </p:sp>
      <p:sp>
        <p:nvSpPr>
          <p:cNvPr id="2007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07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DA2B93-6E6D-4EB5-9207-00475A27A5BD}" type="slidenum">
              <a:rPr lang="en-US" smtClean="0"/>
              <a:pPr eaLnBrk="1" hangingPunct="1"/>
              <a:t>206</a:t>
            </a:fld>
            <a:endParaRPr lang="en-US" smtClean="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dirty="0" smtClean="0"/>
              <a:t>Graph HTTP Traffic Flows</a:t>
            </a:r>
          </a:p>
        </p:txBody>
      </p:sp>
      <p:sp>
        <p:nvSpPr>
          <p:cNvPr id="201731" name="Content Placeholder 2"/>
          <p:cNvSpPr>
            <a:spLocks noGrp="1"/>
          </p:cNvSpPr>
          <p:nvPr>
            <p:ph idx="1"/>
          </p:nvPr>
        </p:nvSpPr>
        <p:spPr/>
        <p:txBody>
          <a:bodyPr/>
          <a:lstStyle/>
          <a:p>
            <a:pPr eaLnBrk="1" hangingPunct="1"/>
            <a:endParaRPr lang="en-US" smtClean="0"/>
          </a:p>
        </p:txBody>
      </p:sp>
      <p:sp>
        <p:nvSpPr>
          <p:cNvPr id="2017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17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F37604-A3F9-4A45-9ED6-B91CB72B0F3F}" type="slidenum">
              <a:rPr lang="en-US" smtClean="0"/>
              <a:pPr eaLnBrk="1" hangingPunct="1"/>
              <a:t>207</a:t>
            </a:fld>
            <a:endParaRPr lang="en-US" smtClean="0"/>
          </a:p>
        </p:txBody>
      </p:sp>
      <p:pic>
        <p:nvPicPr>
          <p:cNvPr id="201734"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525463" y="1600200"/>
            <a:ext cx="81613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eaLnBrk="1" hangingPunct="1"/>
            <a:r>
              <a:rPr lang="en-US" dirty="0" smtClean="0"/>
              <a:t>Graph HTTP Traffic Flows</a:t>
            </a:r>
          </a:p>
        </p:txBody>
      </p:sp>
      <p:sp>
        <p:nvSpPr>
          <p:cNvPr id="202755" name="Content Placeholder 2"/>
          <p:cNvSpPr>
            <a:spLocks noGrp="1"/>
          </p:cNvSpPr>
          <p:nvPr>
            <p:ph idx="1"/>
          </p:nvPr>
        </p:nvSpPr>
        <p:spPr/>
        <p:txBody>
          <a:bodyPr/>
          <a:lstStyle/>
          <a:p>
            <a:pPr eaLnBrk="1" hangingPunct="1"/>
            <a:endParaRPr lang="en-US" smtClean="0"/>
          </a:p>
        </p:txBody>
      </p:sp>
      <p:sp>
        <p:nvSpPr>
          <p:cNvPr id="2027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27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D10FEA-226D-41C8-A459-FEAC5613CBB3}" type="slidenum">
              <a:rPr lang="en-US" smtClean="0"/>
              <a:pPr eaLnBrk="1" hangingPunct="1"/>
              <a:t>208</a:t>
            </a:fld>
            <a:endParaRPr lang="en-US" smtClean="0"/>
          </a:p>
        </p:txBody>
      </p:sp>
      <p:pic>
        <p:nvPicPr>
          <p:cNvPr id="202758"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525463" y="1600200"/>
            <a:ext cx="81613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pPr eaLnBrk="1" hangingPunct="1"/>
            <a:r>
              <a:rPr lang="en-US" dirty="0" smtClean="0"/>
              <a:t>HTTP Requests</a:t>
            </a:r>
          </a:p>
        </p:txBody>
      </p:sp>
      <p:sp>
        <p:nvSpPr>
          <p:cNvPr id="203779" name="Content Placeholder 2"/>
          <p:cNvSpPr>
            <a:spLocks noGrp="1"/>
          </p:cNvSpPr>
          <p:nvPr>
            <p:ph idx="1"/>
          </p:nvPr>
        </p:nvSpPr>
        <p:spPr/>
        <p:txBody>
          <a:bodyPr/>
          <a:lstStyle/>
          <a:p>
            <a:pPr eaLnBrk="1" hangingPunct="1"/>
            <a:r>
              <a:rPr lang="en-US" smtClean="0"/>
              <a:t>The HTTP Requests statistic is also useful to examine the flow</a:t>
            </a:r>
          </a:p>
          <a:p>
            <a:pPr eaLnBrk="1" hangingPunct="1"/>
            <a:r>
              <a:rPr lang="en-US" smtClean="0"/>
              <a:t>To produce this select</a:t>
            </a:r>
          </a:p>
          <a:p>
            <a:pPr lvl="1" eaLnBrk="1" hangingPunct="1"/>
            <a:r>
              <a:rPr lang="en-US" smtClean="0"/>
              <a:t>Statistics – HTTP - Requests</a:t>
            </a:r>
          </a:p>
        </p:txBody>
      </p:sp>
      <p:sp>
        <p:nvSpPr>
          <p:cNvPr id="2037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3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F5709C-387B-4506-B5EB-0FDC77BA25D3}" type="slidenum">
              <a:rPr lang="en-US" smtClean="0"/>
              <a:pPr eaLnBrk="1" hangingPunct="1"/>
              <a:t>209</a:t>
            </a:fld>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Causes of Poor Performance</a:t>
            </a:r>
          </a:p>
        </p:txBody>
      </p:sp>
      <p:sp>
        <p:nvSpPr>
          <p:cNvPr id="21507" name="Content Placeholder 2"/>
          <p:cNvSpPr>
            <a:spLocks noGrp="1"/>
          </p:cNvSpPr>
          <p:nvPr>
            <p:ph idx="1"/>
          </p:nvPr>
        </p:nvSpPr>
        <p:spPr/>
        <p:txBody>
          <a:bodyPr/>
          <a:lstStyle/>
          <a:p>
            <a:pPr eaLnBrk="1" hangingPunct="1"/>
            <a:r>
              <a:rPr lang="en-US" dirty="0" smtClean="0"/>
              <a:t>Regardless of the exact location of the problem Laura Chappell lists these as the top causes of poor performance</a:t>
            </a:r>
          </a:p>
          <a:p>
            <a:pPr lvl="1" eaLnBrk="1" hangingPunct="1"/>
            <a:r>
              <a:rPr lang="en-US" dirty="0" smtClean="0"/>
              <a:t>High latency times</a:t>
            </a:r>
          </a:p>
          <a:p>
            <a:pPr lvl="1" eaLnBrk="1" hangingPunct="1"/>
            <a:r>
              <a:rPr lang="en-US" dirty="0" smtClean="0"/>
              <a:t>Misconfiguration of a device</a:t>
            </a:r>
          </a:p>
          <a:p>
            <a:pPr lvl="1" eaLnBrk="1" hangingPunct="1"/>
            <a:r>
              <a:rPr lang="en-US" dirty="0" smtClean="0"/>
              <a:t>Slow processing by a device</a:t>
            </a:r>
          </a:p>
          <a:p>
            <a:pPr lvl="1" eaLnBrk="1" hangingPunct="1"/>
            <a:r>
              <a:rPr lang="en-US" dirty="0" smtClean="0"/>
              <a:t>Packet loss</a:t>
            </a:r>
          </a:p>
          <a:p>
            <a:pPr lvl="1" eaLnBrk="1" hangingPunct="1"/>
            <a:r>
              <a:rPr lang="en-US" dirty="0" smtClean="0"/>
              <a:t>Traffic redirection</a:t>
            </a:r>
          </a:p>
          <a:p>
            <a:pPr lvl="1" eaLnBrk="1" hangingPunct="1"/>
            <a:r>
              <a:rPr lang="en-US" dirty="0" smtClean="0"/>
              <a:t>Small payload sizes</a:t>
            </a:r>
          </a:p>
        </p:txBody>
      </p:sp>
      <p:sp>
        <p:nvSpPr>
          <p:cNvPr id="21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CBC940-E702-4666-BC77-67619A857AE8}" type="slidenum">
              <a:rPr lang="en-US" smtClean="0"/>
              <a:pPr eaLnBrk="1" hangingPunct="1"/>
              <a:t>21</a:t>
            </a:fld>
            <a:endParaRPr lang="en-US" smtClean="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eaLnBrk="1" hangingPunct="1"/>
            <a:r>
              <a:rPr lang="en-US" dirty="0" smtClean="0"/>
              <a:t>HTTP Requests</a:t>
            </a:r>
          </a:p>
        </p:txBody>
      </p:sp>
      <p:sp>
        <p:nvSpPr>
          <p:cNvPr id="204803" name="Content Placeholder 2"/>
          <p:cNvSpPr>
            <a:spLocks noGrp="1"/>
          </p:cNvSpPr>
          <p:nvPr>
            <p:ph idx="1"/>
          </p:nvPr>
        </p:nvSpPr>
        <p:spPr/>
        <p:txBody>
          <a:bodyPr/>
          <a:lstStyle/>
          <a:p>
            <a:pPr eaLnBrk="1" hangingPunct="1"/>
            <a:endParaRPr lang="en-US" smtClean="0"/>
          </a:p>
        </p:txBody>
      </p:sp>
      <p:sp>
        <p:nvSpPr>
          <p:cNvPr id="2048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4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B513C8-C215-4BA8-BE67-5D933E822E92}" type="slidenum">
              <a:rPr lang="en-US" smtClean="0"/>
              <a:pPr eaLnBrk="1" hangingPunct="1"/>
              <a:t>210</a:t>
            </a:fld>
            <a:endParaRPr lang="en-US" smtClean="0"/>
          </a:p>
        </p:txBody>
      </p:sp>
      <p:pic>
        <p:nvPicPr>
          <p:cNvPr id="204806"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pPr eaLnBrk="1" hangingPunct="1"/>
            <a:r>
              <a:rPr lang="en-US" dirty="0" smtClean="0"/>
              <a:t>The Client as the Problem</a:t>
            </a:r>
          </a:p>
        </p:txBody>
      </p:sp>
      <p:sp>
        <p:nvSpPr>
          <p:cNvPr id="205827" name="Content Placeholder 2"/>
          <p:cNvSpPr>
            <a:spLocks noGrp="1"/>
          </p:cNvSpPr>
          <p:nvPr>
            <p:ph idx="1"/>
          </p:nvPr>
        </p:nvSpPr>
        <p:spPr/>
        <p:txBody>
          <a:bodyPr/>
          <a:lstStyle/>
          <a:p>
            <a:pPr eaLnBrk="1" hangingPunct="1"/>
            <a:r>
              <a:rPr lang="en-US" dirty="0" smtClean="0"/>
              <a:t>The first indication that the client might be the problem is after the handshake how long did it take for the client to issue a GET request to the server for data in whatever form that GET request might be</a:t>
            </a:r>
          </a:p>
          <a:p>
            <a:pPr eaLnBrk="1" hangingPunct="1"/>
            <a:r>
              <a:rPr lang="en-US" dirty="0" smtClean="0"/>
              <a:t>If the GET is not immediately issued, then examine the client as the cause of the delay</a:t>
            </a:r>
          </a:p>
        </p:txBody>
      </p:sp>
      <p:sp>
        <p:nvSpPr>
          <p:cNvPr id="2058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58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4FBA0C-5C34-41D0-903C-AADDC669346A}" type="slidenum">
              <a:rPr lang="en-US" smtClean="0"/>
              <a:pPr eaLnBrk="1" hangingPunct="1"/>
              <a:t>211</a:t>
            </a:fld>
            <a:endParaRPr lang="en-US" smtClean="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a:t>
            </a:r>
            <a:r>
              <a:rPr lang="en-US" baseline="0" dirty="0" smtClean="0"/>
              <a:t> of This</a:t>
            </a:r>
            <a:endParaRPr lang="en-US" dirty="0"/>
          </a:p>
        </p:txBody>
      </p:sp>
      <p:sp>
        <p:nvSpPr>
          <p:cNvPr id="3" name="Content Placeholder 2"/>
          <p:cNvSpPr>
            <a:spLocks noGrp="1"/>
          </p:cNvSpPr>
          <p:nvPr>
            <p:ph idx="1"/>
          </p:nvPr>
        </p:nvSpPr>
        <p:spPr/>
        <p:txBody>
          <a:bodyPr/>
          <a:lstStyle/>
          <a:p>
            <a:r>
              <a:rPr lang="en-US" dirty="0" smtClean="0"/>
              <a:t>Here is an perfect example</a:t>
            </a:r>
            <a:r>
              <a:rPr lang="en-US" baseline="0" dirty="0" smtClean="0"/>
              <a:t> of this type of problem and why being abele to do this type of analysis is so important</a:t>
            </a:r>
          </a:p>
          <a:p>
            <a:r>
              <a:rPr lang="en-US" baseline="0" dirty="0" smtClean="0"/>
              <a:t>This is from Jeremy Stretch of PacketLife.net</a:t>
            </a:r>
          </a:p>
          <a:p>
            <a:r>
              <a:rPr lang="en-US" baseline="0" dirty="0" smtClean="0"/>
              <a:t>He wrote in a post titled </a:t>
            </a:r>
            <a:r>
              <a:rPr lang="en-US" dirty="0" smtClean="0"/>
              <a:t>The Importance of Watching the Wire on April 3, 2013</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212</a:t>
            </a:fld>
            <a:endParaRPr lang="en-US" dirty="0"/>
          </a:p>
        </p:txBody>
      </p:sp>
    </p:spTree>
    <p:extLst>
      <p:ext uri="{BB962C8B-B14F-4D97-AF65-F5344CB8AC3E}">
        <p14:creationId xmlns:p14="http://schemas.microsoft.com/office/powerpoint/2010/main" val="154116501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I came across an interesting problem today that I think serves as an excellent example of why packet analysis is such a critical skill for network engineers</a:t>
            </a:r>
          </a:p>
          <a:p>
            <a:pPr lvl="1"/>
            <a:r>
              <a:rPr lang="en-US" dirty="0" smtClean="0"/>
              <a:t>A few days ago, the internal network belonging to one of my employer's customers was compromised by a malicious party</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213</a:t>
            </a:fld>
            <a:endParaRPr lang="en-US" dirty="0"/>
          </a:p>
        </p:txBody>
      </p:sp>
    </p:spTree>
    <p:extLst>
      <p:ext uri="{BB962C8B-B14F-4D97-AF65-F5344CB8AC3E}">
        <p14:creationId xmlns:p14="http://schemas.microsoft.com/office/powerpoint/2010/main" val="249215922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Since the customer had connectivity into our network by way of a VPN tunnel and we didn't want to knowingly expose ourselves or other customers to the threat, we saw fit to temporarily sever the VPN while the breach was tended to by another party</a:t>
            </a:r>
          </a:p>
          <a:p>
            <a:pPr lvl="1"/>
            <a:r>
              <a:rPr lang="en-US" dirty="0" smtClean="0"/>
              <a:t>We also upgraded the site's core switch to better support a feature useful in the analysis of the breach</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214</a:t>
            </a:fld>
            <a:endParaRPr lang="en-US" dirty="0"/>
          </a:p>
        </p:txBody>
      </p:sp>
    </p:spTree>
    <p:extLst>
      <p:ext uri="{BB962C8B-B14F-4D97-AF65-F5344CB8AC3E}">
        <p14:creationId xmlns:p14="http://schemas.microsoft.com/office/powerpoint/2010/main" val="356683661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Shortly thereafter, we began receiving reports of problems with Internet connectivity from the site</a:t>
            </a:r>
          </a:p>
          <a:p>
            <a:pPr lvl="1"/>
            <a:r>
              <a:rPr lang="en-US" dirty="0" smtClean="0"/>
              <a:t>Everything was reachable, it was just... Slow</a:t>
            </a:r>
          </a:p>
          <a:p>
            <a:pPr lvl="1"/>
            <a:r>
              <a:rPr lang="en-US" dirty="0" smtClean="0"/>
              <a:t>And worse, the issue seemed not to have any uniform effect</a:t>
            </a:r>
          </a:p>
          <a:p>
            <a:pPr lvl="1"/>
            <a:r>
              <a:rPr lang="en-US" dirty="0" smtClean="0"/>
              <a:t>One person experiencing the issue might sit next to someone else who was completely immune and who noticed no difference from the day before</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215</a:t>
            </a:fld>
            <a:endParaRPr lang="en-US" dirty="0"/>
          </a:p>
        </p:txBody>
      </p:sp>
    </p:spTree>
    <p:extLst>
      <p:ext uri="{BB962C8B-B14F-4D97-AF65-F5344CB8AC3E}">
        <p14:creationId xmlns:p14="http://schemas.microsoft.com/office/powerpoint/2010/main" val="212564308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This of course made troubleshooting frustrating, to say the least</a:t>
            </a:r>
          </a:p>
          <a:p>
            <a:pPr lvl="1"/>
            <a:r>
              <a:rPr lang="en-US" dirty="0" smtClean="0"/>
              <a:t>First we tried reversing the firmware upgrade on the core switch, as it was reasonable to suspect we may have encountered some obscure bug, but this was quickly revealed to be a red herring as the issue persisted</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216</a:t>
            </a:fld>
            <a:endParaRPr lang="en-US" dirty="0"/>
          </a:p>
        </p:txBody>
      </p:sp>
    </p:spTree>
    <p:extLst>
      <p:ext uri="{BB962C8B-B14F-4D97-AF65-F5344CB8AC3E}">
        <p14:creationId xmlns:p14="http://schemas.microsoft.com/office/powerpoint/2010/main" val="57180318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On-site engineers verified that they could still reach everything excluding of course our internal resources which were no longer reachable as a result of severing the VPN and speed tests showed mostly normal results</a:t>
            </a:r>
          </a:p>
          <a:p>
            <a:pPr lvl="1"/>
            <a:r>
              <a:rPr lang="en-US" dirty="0" smtClean="0"/>
              <a:t>There was no correlation between affected users and any access switch, VLAN, or IP subnet</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217</a:t>
            </a:fld>
            <a:endParaRPr lang="en-US" dirty="0"/>
          </a:p>
        </p:txBody>
      </p:sp>
    </p:spTree>
    <p:extLst>
      <p:ext uri="{BB962C8B-B14F-4D97-AF65-F5344CB8AC3E}">
        <p14:creationId xmlns:p14="http://schemas.microsoft.com/office/powerpoint/2010/main" val="150208688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We also confirmed about seventeen times that Internet traffic was in fact traveling from end hosts through the firewall directly to the Internet, with no proxy or caching servers in between</a:t>
            </a:r>
          </a:p>
          <a:p>
            <a:pPr lvl="1"/>
            <a:r>
              <a:rPr lang="en-US" dirty="0" smtClean="0"/>
              <a:t>Frustrated with the lack of progress in isolating the issue, I asked for a packet capture to be performed at the site</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218</a:t>
            </a:fld>
            <a:endParaRPr lang="en-US" dirty="0"/>
          </a:p>
        </p:txBody>
      </p:sp>
    </p:spTree>
    <p:extLst>
      <p:ext uri="{BB962C8B-B14F-4D97-AF65-F5344CB8AC3E}">
        <p14:creationId xmlns:p14="http://schemas.microsoft.com/office/powerpoint/2010/main" val="226027990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The testing procedure was as follows:</a:t>
            </a:r>
          </a:p>
          <a:p>
            <a:pPr lvl="2"/>
            <a:r>
              <a:rPr lang="en-US" dirty="0" smtClean="0"/>
              <a:t>Open a web browser</a:t>
            </a:r>
          </a:p>
          <a:p>
            <a:pPr lvl="2"/>
            <a:r>
              <a:rPr lang="en-US" dirty="0" smtClean="0"/>
              <a:t>Navigate to </a:t>
            </a:r>
            <a:r>
              <a:rPr lang="en-US" dirty="0" err="1" smtClean="0"/>
              <a:t>about:blank</a:t>
            </a:r>
            <a:endParaRPr lang="en-US" dirty="0" smtClean="0"/>
          </a:p>
          <a:p>
            <a:pPr lvl="2"/>
            <a:r>
              <a:rPr lang="en-US" dirty="0" smtClean="0"/>
              <a:t>This ensures that the test begins with a clean slate and guards against any rogue HTTP requests resulting from leaving the prior page</a:t>
            </a:r>
          </a:p>
          <a:p>
            <a:pPr lvl="2"/>
            <a:r>
              <a:rPr lang="en-US" dirty="0" smtClean="0"/>
              <a:t>Start a promiscuous packet capture in </a:t>
            </a:r>
            <a:r>
              <a:rPr lang="en-US" dirty="0" err="1" smtClean="0"/>
              <a:t>Wireshark</a:t>
            </a:r>
            <a:endParaRPr lang="en-US" dirty="0" smtClean="0"/>
          </a:p>
          <a:p>
            <a:pPr lvl="2"/>
            <a:r>
              <a:rPr lang="en-US" dirty="0" smtClean="0"/>
              <a:t>Navigate to packetlife.net and wait for the page to completely load</a:t>
            </a:r>
          </a:p>
          <a:p>
            <a:pPr lvl="2"/>
            <a:r>
              <a:rPr lang="en-US" dirty="0" smtClean="0"/>
              <a:t>Stop and save the capture</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219</a:t>
            </a:fld>
            <a:endParaRPr lang="en-US" dirty="0"/>
          </a:p>
        </p:txBody>
      </p:sp>
    </p:spTree>
    <p:extLst>
      <p:ext uri="{BB962C8B-B14F-4D97-AF65-F5344CB8AC3E}">
        <p14:creationId xmlns:p14="http://schemas.microsoft.com/office/powerpoint/2010/main" val="611429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smtClean="0"/>
              <a:t>Causes of Poor Performance</a:t>
            </a:r>
          </a:p>
        </p:txBody>
      </p:sp>
      <p:sp>
        <p:nvSpPr>
          <p:cNvPr id="22531" name="Content Placeholder 2"/>
          <p:cNvSpPr>
            <a:spLocks noGrp="1"/>
          </p:cNvSpPr>
          <p:nvPr>
            <p:ph idx="1"/>
          </p:nvPr>
        </p:nvSpPr>
        <p:spPr/>
        <p:txBody>
          <a:bodyPr/>
          <a:lstStyle/>
          <a:p>
            <a:pPr lvl="1" eaLnBrk="1" hangingPunct="1"/>
            <a:r>
              <a:rPr lang="en-US" smtClean="0"/>
              <a:t>Congestion</a:t>
            </a:r>
          </a:p>
          <a:p>
            <a:pPr lvl="1" eaLnBrk="1" hangingPunct="1"/>
            <a:r>
              <a:rPr lang="en-US" smtClean="0"/>
              <a:t>Application faults</a:t>
            </a:r>
          </a:p>
        </p:txBody>
      </p:sp>
      <p:sp>
        <p:nvSpPr>
          <p:cNvPr id="22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2241B8-C065-421F-8B74-A71BF35A1FDF}" type="slidenum">
              <a:rPr lang="en-US" smtClean="0"/>
              <a:pPr eaLnBrk="1" hangingPunct="1"/>
              <a:t>22</a:t>
            </a:fld>
            <a:endParaRPr lang="en-US" smtClean="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My motivation for choosing packetlife.net as the test target was more than mere vanity</a:t>
            </a:r>
          </a:p>
          <a:p>
            <a:pPr lvl="1"/>
            <a:r>
              <a:rPr lang="en-US" dirty="0" smtClean="0"/>
              <a:t>When you load a major web site like yahoo.com or cnn.com, you're actually generating a huge number of HTTP requests under the hood for content from a dozen or so sources such as content delivery networks, embedded advertisements</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220</a:t>
            </a:fld>
            <a:endParaRPr lang="en-US" dirty="0"/>
          </a:p>
        </p:txBody>
      </p:sp>
    </p:spTree>
    <p:extLst>
      <p:ext uri="{BB962C8B-B14F-4D97-AF65-F5344CB8AC3E}">
        <p14:creationId xmlns:p14="http://schemas.microsoft.com/office/powerpoint/2010/main" val="332622418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By using a simple, familiar site I knew what sort and number of HTTP requests to expect, which makes the job of analyzing each packet in the capture a good deal easier</a:t>
            </a:r>
          </a:p>
          <a:p>
            <a:pPr lvl="1"/>
            <a:r>
              <a:rPr lang="en-US" dirty="0" smtClean="0"/>
              <a:t>After quickly sanity-checking the packet capture to ensure that the test was completed as designed, my first step was to isolate the initial TCP session triggered by the web request</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221</a:t>
            </a:fld>
            <a:endParaRPr lang="en-US" dirty="0"/>
          </a:p>
        </p:txBody>
      </p:sp>
    </p:spTree>
    <p:extLst>
      <p:ext uri="{BB962C8B-B14F-4D97-AF65-F5344CB8AC3E}">
        <p14:creationId xmlns:p14="http://schemas.microsoft.com/office/powerpoint/2010/main" val="33670951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A quick way to do this if you know the IP address of the remote server is to apply a display filter showing only traffic to or from that IP:</a:t>
            </a:r>
          </a:p>
          <a:p>
            <a:pPr lvl="2"/>
            <a:r>
              <a:rPr lang="en-US" dirty="0" err="1" smtClean="0"/>
              <a:t>ip.addr</a:t>
            </a:r>
            <a:r>
              <a:rPr lang="en-US" dirty="0" smtClean="0"/>
              <a:t>==174.143.213.184</a:t>
            </a:r>
          </a:p>
          <a:p>
            <a:pPr lvl="1"/>
            <a:r>
              <a:rPr lang="en-US" dirty="0" smtClean="0"/>
              <a:t>Then, right-click on the first TCP packet (the one with only the SYN flag set) and select "Follow TCP Stream“</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222</a:t>
            </a:fld>
            <a:endParaRPr lang="en-US" dirty="0"/>
          </a:p>
        </p:txBody>
      </p:sp>
    </p:spTree>
    <p:extLst>
      <p:ext uri="{BB962C8B-B14F-4D97-AF65-F5344CB8AC3E}">
        <p14:creationId xmlns:p14="http://schemas.microsoft.com/office/powerpoint/2010/main" val="125446373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This will apply a new display filter showing only packets which belong to that TCP session</a:t>
            </a:r>
          </a:p>
          <a:p>
            <a:pPr lvl="1"/>
            <a:r>
              <a:rPr lang="en-US" dirty="0" smtClean="0"/>
              <a:t>It will also generate a new dialog showing the contents of the HTTP request, which in many cases can be quite handy but wasn't of interest at this time</a:t>
            </a:r>
          </a:p>
          <a:p>
            <a:pPr lvl="1"/>
            <a:r>
              <a:rPr lang="en-US" dirty="0" smtClean="0"/>
              <a:t>I reviewed the TCP exchange and everything appeared normal, until I noticed the packet timestamps</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223</a:t>
            </a:fld>
            <a:endParaRPr lang="en-US" dirty="0"/>
          </a:p>
        </p:txBody>
      </p:sp>
    </p:spTree>
    <p:extLst>
      <p:ext uri="{BB962C8B-B14F-4D97-AF65-F5344CB8AC3E}">
        <p14:creationId xmlns:p14="http://schemas.microsoft.com/office/powerpoint/2010/main" val="392594703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After the initial three-way TCP handshake SYN, SYN/ACK, ACK completed, there was a delay of about five seconds before the HTTP GET request was transmitted between packets #32 and #101 in the figure below</a:t>
            </a:r>
          </a:p>
          <a:p>
            <a:pPr lvl="1"/>
            <a:r>
              <a:rPr lang="en-US" dirty="0" smtClean="0"/>
              <a:t>Under normal conditions, there should be practically zero delay between the handshake completion and the initial HTTP request, so I knew I was on to something</a:t>
            </a:r>
            <a:endParaRPr lang="en-US" dirty="0"/>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224</a:t>
            </a:fld>
            <a:endParaRPr lang="en-US" dirty="0"/>
          </a:p>
        </p:txBody>
      </p:sp>
    </p:spTree>
    <p:extLst>
      <p:ext uri="{BB962C8B-B14F-4D97-AF65-F5344CB8AC3E}">
        <p14:creationId xmlns:p14="http://schemas.microsoft.com/office/powerpoint/2010/main" val="189177097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505298"/>
            <a:ext cx="8229600" cy="2715767"/>
          </a:xfrm>
        </p:spPr>
      </p:pic>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225</a:t>
            </a:fld>
            <a:endParaRPr lang="en-US" dirty="0"/>
          </a:p>
        </p:txBody>
      </p:sp>
    </p:spTree>
    <p:extLst>
      <p:ext uri="{BB962C8B-B14F-4D97-AF65-F5344CB8AC3E}">
        <p14:creationId xmlns:p14="http://schemas.microsoft.com/office/powerpoint/2010/main" val="35787959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The delta time column in the screenshot was added to the default column set to show the difference in seconds between each packet and the one displayed immediately before it</a:t>
            </a:r>
          </a:p>
          <a:p>
            <a:pPr lvl="1"/>
            <a:r>
              <a:rPr lang="en-US" dirty="0" smtClean="0"/>
              <a:t>One important clue to note is that the delay here is almost exactly five seconds; a round number to us humans</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226</a:t>
            </a:fld>
            <a:endParaRPr lang="en-US" dirty="0"/>
          </a:p>
        </p:txBody>
      </p:sp>
    </p:spTree>
    <p:extLst>
      <p:ext uri="{BB962C8B-B14F-4D97-AF65-F5344CB8AC3E}">
        <p14:creationId xmlns:p14="http://schemas.microsoft.com/office/powerpoint/2010/main" val="365650478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This suggests that some process triggered by or in parallel with the TCP connection is intelligently timing out at five seconds, at which point the HTTP request proceeds</a:t>
            </a:r>
          </a:p>
          <a:p>
            <a:pPr lvl="1"/>
            <a:r>
              <a:rPr lang="en-US" dirty="0" smtClean="0"/>
              <a:t>I cleared the display filter and begin sifting through the packets which were captured between the establishment of the TCP session and the first HTTP request</a:t>
            </a:r>
          </a:p>
          <a:p>
            <a:pPr lvl="1"/>
            <a:r>
              <a:rPr lang="en-US" dirty="0" smtClean="0"/>
              <a:t>Most of it is ambient noise</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227</a:t>
            </a:fld>
            <a:endParaRPr lang="en-US" dirty="0"/>
          </a:p>
        </p:txBody>
      </p:sp>
    </p:spTree>
    <p:extLst>
      <p:ext uri="{BB962C8B-B14F-4D97-AF65-F5344CB8AC3E}">
        <p14:creationId xmlns:p14="http://schemas.microsoft.com/office/powerpoint/2010/main" val="99774881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There's nothing terribly interesting except for a few unanswered TCP requests from the local host to a remote server that used to be accessible via the VPN tunnel we disconnected earlier</a:t>
            </a:r>
          </a:p>
          <a:p>
            <a:pPr lvl="1"/>
            <a:r>
              <a:rPr lang="en-US" dirty="0" smtClean="0"/>
              <a:t>The requests were destined for port 5274; a quick </a:t>
            </a:r>
            <a:r>
              <a:rPr lang="en-US" dirty="0" err="1" smtClean="0"/>
              <a:t>google</a:t>
            </a:r>
            <a:r>
              <a:rPr lang="en-US" dirty="0" smtClean="0"/>
              <a:t> of the port number yielded no clues</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228</a:t>
            </a:fld>
            <a:endParaRPr lang="en-US" dirty="0"/>
          </a:p>
        </p:txBody>
      </p:sp>
    </p:spTree>
    <p:extLst>
      <p:ext uri="{BB962C8B-B14F-4D97-AF65-F5344CB8AC3E}">
        <p14:creationId xmlns:p14="http://schemas.microsoft.com/office/powerpoint/2010/main" val="73781468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But the answer finally clicked when I looked up the destination IP address: It was a Trend Micro antivirus server</a:t>
            </a:r>
          </a:p>
          <a:p>
            <a:pPr lvl="1"/>
            <a:r>
              <a:rPr lang="en-US" dirty="0" smtClean="0"/>
              <a:t>What does an antivirus application have to do with Internet connectivity</a:t>
            </a:r>
          </a:p>
          <a:p>
            <a:pPr lvl="1"/>
            <a:r>
              <a:rPr lang="en-US" dirty="0" smtClean="0"/>
              <a:t>One of the services provided by Trend Micro and countless other AV products is the ability to filter URLs and block access from the local machine to questionable web sites</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229</a:t>
            </a:fld>
            <a:endParaRPr lang="en-US" dirty="0"/>
          </a:p>
        </p:txBody>
      </p:sp>
    </p:spTree>
    <p:extLst>
      <p:ext uri="{BB962C8B-B14F-4D97-AF65-F5344CB8AC3E}">
        <p14:creationId xmlns:p14="http://schemas.microsoft.com/office/powerpoint/2010/main" val="867560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Sources of Problems</a:t>
            </a:r>
            <a:endParaRPr lang="en-US" dirty="0"/>
          </a:p>
        </p:txBody>
      </p:sp>
      <p:sp>
        <p:nvSpPr>
          <p:cNvPr id="3" name="Content Placeholder 2"/>
          <p:cNvSpPr>
            <a:spLocks noGrp="1"/>
          </p:cNvSpPr>
          <p:nvPr>
            <p:ph idx="1"/>
          </p:nvPr>
        </p:nvSpPr>
        <p:spPr/>
        <p:txBody>
          <a:bodyPr/>
          <a:lstStyle/>
          <a:p>
            <a:r>
              <a:rPr lang="en-US" dirty="0" smtClean="0"/>
              <a:t>Let’s look at each of these five common sources of problems one at a time</a:t>
            </a:r>
            <a:endParaRPr lang="en-US" dirty="0"/>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23</a:t>
            </a:fld>
            <a:endParaRPr lang="en-US" dirty="0"/>
          </a:p>
        </p:txBody>
      </p:sp>
    </p:spTree>
    <p:extLst>
      <p:ext uri="{BB962C8B-B14F-4D97-AF65-F5344CB8AC3E}">
        <p14:creationId xmlns:p14="http://schemas.microsoft.com/office/powerpoint/2010/main" val="364692249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As I understand it and I could be wrong, as we're well outside my area of expertise now, the client software hijacks the web browser's HTTP request and sends the URL to a central server which compares it against a blacklist</a:t>
            </a:r>
          </a:p>
          <a:p>
            <a:pPr lvl="1"/>
            <a:r>
              <a:rPr lang="en-US" dirty="0" smtClean="0"/>
              <a:t>In this scenario, that server is no longer accessible, and the connection attempt times out after - you guessed it - five seconds</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230</a:t>
            </a:fld>
            <a:endParaRPr lang="en-US" dirty="0"/>
          </a:p>
        </p:txBody>
      </p:sp>
    </p:spTree>
    <p:extLst>
      <p:ext uri="{BB962C8B-B14F-4D97-AF65-F5344CB8AC3E}">
        <p14:creationId xmlns:p14="http://schemas.microsoft.com/office/powerpoint/2010/main" val="97310268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The client then "fails open," meaning that the HTTP request is allowed to continue despite receiving no response from the filtering server</a:t>
            </a:r>
          </a:p>
          <a:p>
            <a:pPr lvl="1"/>
            <a:r>
              <a:rPr lang="en-US" dirty="0" smtClean="0"/>
              <a:t>In hindsight, a big red error page complaining about AV software issues would have all but eliminated our time spent troubleshooting</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231</a:t>
            </a:fld>
            <a:endParaRPr lang="en-US" dirty="0"/>
          </a:p>
        </p:txBody>
      </p:sp>
    </p:spTree>
    <p:extLst>
      <p:ext uri="{BB962C8B-B14F-4D97-AF65-F5344CB8AC3E}">
        <p14:creationId xmlns:p14="http://schemas.microsoft.com/office/powerpoint/2010/main" val="28457661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Five seconds may not seem like a substantial amount of time, but remember how I mentioned earlier that large sites tend to pull content from myriad sources just to render a single page</a:t>
            </a:r>
          </a:p>
          <a:p>
            <a:pPr lvl="1"/>
            <a:r>
              <a:rPr lang="en-US" dirty="0" smtClean="0"/>
              <a:t>If several of those request are being hijacked and delayed one after another, the cumulative delay can quickly grow to the point where angry phone calls are placed</a:t>
            </a:r>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232</a:t>
            </a:fld>
            <a:endParaRPr lang="en-US" dirty="0"/>
          </a:p>
        </p:txBody>
      </p:sp>
    </p:spTree>
    <p:extLst>
      <p:ext uri="{BB962C8B-B14F-4D97-AF65-F5344CB8AC3E}">
        <p14:creationId xmlns:p14="http://schemas.microsoft.com/office/powerpoint/2010/main" val="79275776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This</a:t>
            </a:r>
            <a:endParaRPr lang="en-US" dirty="0"/>
          </a:p>
        </p:txBody>
      </p:sp>
      <p:sp>
        <p:nvSpPr>
          <p:cNvPr id="3" name="Content Placeholder 2"/>
          <p:cNvSpPr>
            <a:spLocks noGrp="1"/>
          </p:cNvSpPr>
          <p:nvPr>
            <p:ph idx="1"/>
          </p:nvPr>
        </p:nvSpPr>
        <p:spPr/>
        <p:txBody>
          <a:bodyPr/>
          <a:lstStyle/>
          <a:p>
            <a:pPr lvl="1"/>
            <a:r>
              <a:rPr lang="en-US" dirty="0" smtClean="0"/>
              <a:t>This explanation also reveals why some users were immune to the issue: They were using an alternate antivirus product, or didn't have the URL filtering feature enabled</a:t>
            </a:r>
          </a:p>
          <a:p>
            <a:pPr lvl="1"/>
            <a:r>
              <a:rPr lang="en-US" dirty="0" smtClean="0"/>
              <a:t>Fortunately, the resolution for this issue ended up being trivial to implement</a:t>
            </a:r>
            <a:endParaRPr lang="en-US" dirty="0"/>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233</a:t>
            </a:fld>
            <a:endParaRPr lang="en-US" dirty="0"/>
          </a:p>
        </p:txBody>
      </p:sp>
    </p:spTree>
    <p:extLst>
      <p:ext uri="{BB962C8B-B14F-4D97-AF65-F5344CB8AC3E}">
        <p14:creationId xmlns:p14="http://schemas.microsoft.com/office/powerpoint/2010/main" val="220604677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This</a:t>
            </a:r>
          </a:p>
        </p:txBody>
      </p:sp>
      <p:sp>
        <p:nvSpPr>
          <p:cNvPr id="3" name="Content Placeholder 2"/>
          <p:cNvSpPr>
            <a:spLocks noGrp="1"/>
          </p:cNvSpPr>
          <p:nvPr>
            <p:ph idx="1"/>
          </p:nvPr>
        </p:nvSpPr>
        <p:spPr/>
        <p:txBody>
          <a:bodyPr/>
          <a:lstStyle/>
          <a:p>
            <a:pPr lvl="1"/>
            <a:r>
              <a:rPr lang="en-US" dirty="0" smtClean="0"/>
              <a:t>But how long do you suppose troubleshooting might have gone on had we not taken the time to inspect the wire directly</a:t>
            </a:r>
          </a:p>
          <a:p>
            <a:pPr lvl="1"/>
            <a:r>
              <a:rPr lang="en-US" dirty="0" smtClean="0"/>
              <a:t>Hone your packet analysis skills well, as the investment will quickly pay off</a:t>
            </a:r>
            <a:endParaRPr lang="en-US" dirty="0"/>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234</a:t>
            </a:fld>
            <a:endParaRPr lang="en-US" dirty="0"/>
          </a:p>
        </p:txBody>
      </p:sp>
    </p:spTree>
    <p:extLst>
      <p:ext uri="{BB962C8B-B14F-4D97-AF65-F5344CB8AC3E}">
        <p14:creationId xmlns:p14="http://schemas.microsoft.com/office/powerpoint/2010/main" val="278279546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pPr eaLnBrk="1" hangingPunct="1"/>
            <a:r>
              <a:rPr lang="en-US" dirty="0" smtClean="0"/>
              <a:t>The Client as the Problem</a:t>
            </a:r>
          </a:p>
        </p:txBody>
      </p:sp>
      <p:sp>
        <p:nvSpPr>
          <p:cNvPr id="206851" name="Content Placeholder 2"/>
          <p:cNvSpPr>
            <a:spLocks noGrp="1"/>
          </p:cNvSpPr>
          <p:nvPr>
            <p:ph idx="1"/>
          </p:nvPr>
        </p:nvSpPr>
        <p:spPr/>
        <p:txBody>
          <a:bodyPr/>
          <a:lstStyle/>
          <a:p>
            <a:pPr eaLnBrk="1" hangingPunct="1"/>
            <a:r>
              <a:rPr lang="en-US" smtClean="0"/>
              <a:t>A good indication that the client is the source of the problem is a large number of packets with the window size set to zero</a:t>
            </a:r>
          </a:p>
          <a:p>
            <a:pPr eaLnBrk="1" hangingPunct="1"/>
            <a:r>
              <a:rPr lang="en-US" smtClean="0"/>
              <a:t>This means the client is overloaded</a:t>
            </a:r>
          </a:p>
          <a:p>
            <a:pPr eaLnBrk="1" hangingPunct="1"/>
            <a:r>
              <a:rPr lang="en-US" smtClean="0"/>
              <a:t>It cannot currently accept any more data</a:t>
            </a:r>
          </a:p>
          <a:p>
            <a:pPr eaLnBrk="1" hangingPunct="1"/>
            <a:r>
              <a:rPr lang="en-US" smtClean="0"/>
              <a:t>Watch for this as this will slow the data flow by watching the TCP ACK packets of the receiver</a:t>
            </a:r>
          </a:p>
        </p:txBody>
      </p:sp>
      <p:sp>
        <p:nvSpPr>
          <p:cNvPr id="2068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68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DB0E89-8BBF-488C-8D97-07338CA7B406}" type="slidenum">
              <a:rPr lang="en-US" smtClean="0"/>
              <a:pPr eaLnBrk="1" hangingPunct="1"/>
              <a:t>235</a:t>
            </a:fld>
            <a:endParaRPr lang="en-US"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r>
              <a:rPr lang="en-US" dirty="0" smtClean="0"/>
              <a:t>The Client as the Problem</a:t>
            </a:r>
          </a:p>
        </p:txBody>
      </p:sp>
      <p:sp>
        <p:nvSpPr>
          <p:cNvPr id="207875" name="Content Placeholder 2"/>
          <p:cNvSpPr>
            <a:spLocks noGrp="1"/>
          </p:cNvSpPr>
          <p:nvPr>
            <p:ph idx="1"/>
          </p:nvPr>
        </p:nvSpPr>
        <p:spPr/>
        <p:txBody>
          <a:bodyPr/>
          <a:lstStyle/>
          <a:p>
            <a:pPr eaLnBrk="1" hangingPunct="1"/>
            <a:r>
              <a:rPr lang="en-US" smtClean="0"/>
              <a:t>As the client does not respond to the server the server sends keep alive packets to maintain the TCP connection</a:t>
            </a:r>
          </a:p>
        </p:txBody>
      </p:sp>
      <p:sp>
        <p:nvSpPr>
          <p:cNvPr id="2078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78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13DFDB-A47B-4868-8112-07ECE2EFE8D2}" type="slidenum">
              <a:rPr lang="en-US" smtClean="0"/>
              <a:pPr eaLnBrk="1" hangingPunct="1"/>
              <a:t>236</a:t>
            </a:fld>
            <a:endParaRPr lang="en-US" smtClean="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dirty="0" smtClean="0"/>
              <a:t>The Client as the Problem</a:t>
            </a:r>
          </a:p>
        </p:txBody>
      </p:sp>
      <p:sp>
        <p:nvSpPr>
          <p:cNvPr id="208899" name="Content Placeholder 2"/>
          <p:cNvSpPr>
            <a:spLocks noGrp="1"/>
          </p:cNvSpPr>
          <p:nvPr>
            <p:ph idx="1"/>
          </p:nvPr>
        </p:nvSpPr>
        <p:spPr/>
        <p:txBody>
          <a:bodyPr/>
          <a:lstStyle/>
          <a:p>
            <a:pPr eaLnBrk="1" hangingPunct="1"/>
            <a:endParaRPr lang="en-US" smtClean="0"/>
          </a:p>
        </p:txBody>
      </p:sp>
      <p:sp>
        <p:nvSpPr>
          <p:cNvPr id="208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89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0E6480-395D-4E90-A3B8-7F5AA520213E}" type="slidenum">
              <a:rPr lang="en-US" smtClean="0"/>
              <a:pPr eaLnBrk="1" hangingPunct="1"/>
              <a:t>237</a:t>
            </a:fld>
            <a:endParaRPr lang="en-US" smtClean="0"/>
          </a:p>
        </p:txBody>
      </p:sp>
      <p:pic>
        <p:nvPicPr>
          <p:cNvPr id="208902" name="Picture 5"/>
          <p:cNvPicPr>
            <a:picLocks noChangeAspect="1"/>
          </p:cNvPicPr>
          <p:nvPr/>
        </p:nvPicPr>
        <p:blipFill>
          <a:blip r:embed="rId2">
            <a:extLst>
              <a:ext uri="{28A0092B-C50C-407E-A947-70E740481C1C}">
                <a14:useLocalDpi xmlns:a14="http://schemas.microsoft.com/office/drawing/2010/main" val="0"/>
              </a:ext>
            </a:extLst>
          </a:blip>
          <a:srcRect l="25641" t="27296" r="26923" b="15945"/>
          <a:stretch>
            <a:fillRect/>
          </a:stretch>
        </p:blipFill>
        <p:spPr bwMode="auto">
          <a:xfrm>
            <a:off x="1165225" y="1600200"/>
            <a:ext cx="6759575"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dirty="0" smtClean="0"/>
              <a:t>The Client as the Problem</a:t>
            </a:r>
          </a:p>
        </p:txBody>
      </p:sp>
      <p:sp>
        <p:nvSpPr>
          <p:cNvPr id="209923" name="Content Placeholder 2"/>
          <p:cNvSpPr>
            <a:spLocks noGrp="1"/>
          </p:cNvSpPr>
          <p:nvPr>
            <p:ph idx="1"/>
          </p:nvPr>
        </p:nvSpPr>
        <p:spPr/>
        <p:txBody>
          <a:bodyPr/>
          <a:lstStyle/>
          <a:p>
            <a:pPr eaLnBrk="1" hangingPunct="1">
              <a:buFontTx/>
              <a:buNone/>
            </a:pPr>
            <a:endParaRPr lang="en-US" smtClean="0"/>
          </a:p>
        </p:txBody>
      </p:sp>
      <p:sp>
        <p:nvSpPr>
          <p:cNvPr id="209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09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43483E-149F-4F85-AB0D-DF8EB3897086}" type="slidenum">
              <a:rPr lang="en-US" smtClean="0"/>
              <a:pPr eaLnBrk="1" hangingPunct="1"/>
              <a:t>238</a:t>
            </a:fld>
            <a:endParaRPr lang="en-US" smtClean="0"/>
          </a:p>
        </p:txBody>
      </p:sp>
      <p:pic>
        <p:nvPicPr>
          <p:cNvPr id="209926" name="Picture 5"/>
          <p:cNvPicPr>
            <a:picLocks noChangeAspect="1"/>
          </p:cNvPicPr>
          <p:nvPr/>
        </p:nvPicPr>
        <p:blipFill>
          <a:blip r:embed="rId2">
            <a:extLst>
              <a:ext uri="{28A0092B-C50C-407E-A947-70E740481C1C}">
                <a14:useLocalDpi xmlns:a14="http://schemas.microsoft.com/office/drawing/2010/main" val="0"/>
              </a:ext>
            </a:extLst>
          </a:blip>
          <a:srcRect l="25641" t="25027" r="26923" b="15945"/>
          <a:stretch>
            <a:fillRect/>
          </a:stretch>
        </p:blipFill>
        <p:spPr bwMode="auto">
          <a:xfrm>
            <a:off x="1304925" y="1600200"/>
            <a:ext cx="6391275"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pPr eaLnBrk="1" hangingPunct="1"/>
            <a:r>
              <a:rPr lang="en-US" dirty="0" smtClean="0"/>
              <a:t>Receiver Congestion</a:t>
            </a:r>
          </a:p>
        </p:txBody>
      </p:sp>
      <p:sp>
        <p:nvSpPr>
          <p:cNvPr id="210947" name="Content Placeholder 2"/>
          <p:cNvSpPr>
            <a:spLocks noGrp="1"/>
          </p:cNvSpPr>
          <p:nvPr>
            <p:ph idx="1"/>
          </p:nvPr>
        </p:nvSpPr>
        <p:spPr/>
        <p:txBody>
          <a:bodyPr/>
          <a:lstStyle/>
          <a:p>
            <a:pPr eaLnBrk="1" hangingPunct="1"/>
            <a:r>
              <a:rPr lang="en-US" smtClean="0"/>
              <a:t>This window size zero issue can occur at either the client or the server end</a:t>
            </a:r>
          </a:p>
          <a:p>
            <a:pPr eaLnBrk="1" hangingPunct="1"/>
            <a:r>
              <a:rPr lang="en-US" smtClean="0"/>
              <a:t>Let’s see how this happens</a:t>
            </a:r>
          </a:p>
          <a:p>
            <a:pPr eaLnBrk="1" hangingPunct="1"/>
            <a:r>
              <a:rPr lang="en-US" smtClean="0"/>
              <a:t>In this example the receiver, a server in this example, has buffer space for four segments</a:t>
            </a:r>
          </a:p>
          <a:p>
            <a:pPr eaLnBrk="1" hangingPunct="1"/>
            <a:r>
              <a:rPr lang="en-US" smtClean="0"/>
              <a:t>As the server receives segments the buffers are filled</a:t>
            </a:r>
          </a:p>
        </p:txBody>
      </p:sp>
      <p:sp>
        <p:nvSpPr>
          <p:cNvPr id="2109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09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318809-AE03-4BE7-890B-0C7F339EF8E9}" type="slidenum">
              <a:rPr lang="en-US" smtClean="0"/>
              <a:pPr eaLnBrk="1" hangingPunct="1"/>
              <a:t>239</a:t>
            </a:fld>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The Network as the Problem</a:t>
            </a:r>
          </a:p>
        </p:txBody>
      </p:sp>
      <p:sp>
        <p:nvSpPr>
          <p:cNvPr id="23555" name="Content Placeholder 2"/>
          <p:cNvSpPr>
            <a:spLocks noGrp="1"/>
          </p:cNvSpPr>
          <p:nvPr>
            <p:ph idx="1"/>
          </p:nvPr>
        </p:nvSpPr>
        <p:spPr/>
        <p:txBody>
          <a:bodyPr/>
          <a:lstStyle/>
          <a:p>
            <a:pPr eaLnBrk="1" hangingPunct="1"/>
            <a:r>
              <a:rPr lang="en-US" smtClean="0"/>
              <a:t>The network can be the source of the problem for several reasons including</a:t>
            </a:r>
          </a:p>
          <a:p>
            <a:pPr lvl="1" eaLnBrk="1" hangingPunct="1"/>
            <a:r>
              <a:rPr lang="en-US" smtClean="0"/>
              <a:t>Network Design</a:t>
            </a:r>
          </a:p>
          <a:p>
            <a:pPr lvl="1" eaLnBrk="1" hangingPunct="1"/>
            <a:r>
              <a:rPr lang="en-US" smtClean="0"/>
              <a:t>Improper Media Installation</a:t>
            </a:r>
          </a:p>
          <a:p>
            <a:pPr lvl="1" eaLnBrk="1" hangingPunct="1"/>
            <a:r>
              <a:rPr lang="en-US" smtClean="0"/>
              <a:t>The Protocols Used</a:t>
            </a:r>
          </a:p>
          <a:p>
            <a:pPr lvl="1" eaLnBrk="1" hangingPunct="1"/>
            <a:r>
              <a:rPr lang="en-US" smtClean="0"/>
              <a:t>The Equipment Used</a:t>
            </a:r>
          </a:p>
          <a:p>
            <a:pPr eaLnBrk="1" hangingPunct="1"/>
            <a:r>
              <a:rPr lang="en-US" smtClean="0"/>
              <a:t>Let’s look at each one of these</a:t>
            </a:r>
          </a:p>
        </p:txBody>
      </p:sp>
      <p:sp>
        <p:nvSpPr>
          <p:cNvPr id="23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257A7C-39DD-488F-BE2D-DC555249EA67}" type="slidenum">
              <a:rPr lang="en-US" smtClean="0"/>
              <a:pPr eaLnBrk="1" hangingPunct="1"/>
              <a:t>24</a:t>
            </a:fld>
            <a:endParaRPr lang="en-US" smtClean="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pPr eaLnBrk="1" hangingPunct="1"/>
            <a:r>
              <a:rPr lang="en-US" dirty="0" smtClean="0"/>
              <a:t>Receiver Congestion</a:t>
            </a:r>
          </a:p>
        </p:txBody>
      </p:sp>
      <p:sp>
        <p:nvSpPr>
          <p:cNvPr id="211971" name="Content Placeholder 2"/>
          <p:cNvSpPr>
            <a:spLocks noGrp="1"/>
          </p:cNvSpPr>
          <p:nvPr>
            <p:ph idx="1"/>
          </p:nvPr>
        </p:nvSpPr>
        <p:spPr/>
        <p:txBody>
          <a:bodyPr/>
          <a:lstStyle/>
          <a:p>
            <a:pPr eaLnBrk="1" hangingPunct="1"/>
            <a:r>
              <a:rPr lang="en-US" smtClean="0"/>
              <a:t>At some point if the application cannot pull the segments from the buffers eventually they will all fill up</a:t>
            </a:r>
          </a:p>
          <a:p>
            <a:pPr eaLnBrk="1" hangingPunct="1"/>
            <a:r>
              <a:rPr lang="en-US" smtClean="0"/>
              <a:t>The receiver will respond to this by sending a Window Size of 0</a:t>
            </a:r>
          </a:p>
        </p:txBody>
      </p:sp>
      <p:sp>
        <p:nvSpPr>
          <p:cNvPr id="2119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19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0AD704-CC6B-4E5F-851E-CD2EEC25C04A}" type="slidenum">
              <a:rPr lang="en-US" smtClean="0"/>
              <a:pPr eaLnBrk="1" hangingPunct="1"/>
              <a:t>240</a:t>
            </a:fld>
            <a:endParaRPr lang="en-US" smtClean="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pPr eaLnBrk="1" hangingPunct="1"/>
            <a:r>
              <a:rPr lang="en-US" dirty="0" smtClean="0"/>
              <a:t>Receiver Congestion</a:t>
            </a:r>
          </a:p>
        </p:txBody>
      </p:sp>
      <p:sp>
        <p:nvSpPr>
          <p:cNvPr id="212995" name="Content Placeholder 2"/>
          <p:cNvSpPr>
            <a:spLocks noGrp="1"/>
          </p:cNvSpPr>
          <p:nvPr>
            <p:ph idx="1"/>
          </p:nvPr>
        </p:nvSpPr>
        <p:spPr/>
        <p:txBody>
          <a:bodyPr/>
          <a:lstStyle/>
          <a:p>
            <a:pPr eaLnBrk="1" hangingPunct="1"/>
            <a:endParaRPr lang="en-US" smtClean="0"/>
          </a:p>
        </p:txBody>
      </p:sp>
      <p:sp>
        <p:nvSpPr>
          <p:cNvPr id="2129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29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E26E71-4A8F-4F1E-BCA0-5DA8390C073B}" type="slidenum">
              <a:rPr lang="en-US" smtClean="0"/>
              <a:pPr eaLnBrk="1" hangingPunct="1"/>
              <a:t>241</a:t>
            </a:fld>
            <a:endParaRPr lang="en-US" smtClean="0"/>
          </a:p>
        </p:txBody>
      </p:sp>
      <p:pic>
        <p:nvPicPr>
          <p:cNvPr id="21299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33538"/>
            <a:ext cx="790257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pPr eaLnBrk="1" hangingPunct="1"/>
            <a:r>
              <a:rPr lang="en-US" dirty="0" smtClean="0"/>
              <a:t>Receiver Congestion</a:t>
            </a:r>
          </a:p>
        </p:txBody>
      </p:sp>
      <p:sp>
        <p:nvSpPr>
          <p:cNvPr id="214019" name="Content Placeholder 2"/>
          <p:cNvSpPr>
            <a:spLocks noGrp="1"/>
          </p:cNvSpPr>
          <p:nvPr>
            <p:ph idx="1"/>
          </p:nvPr>
        </p:nvSpPr>
        <p:spPr/>
        <p:txBody>
          <a:bodyPr/>
          <a:lstStyle/>
          <a:p>
            <a:pPr eaLnBrk="1" hangingPunct="1"/>
            <a:r>
              <a:rPr lang="en-US" smtClean="0"/>
              <a:t>Here comes the first segment of 1460 bytes</a:t>
            </a:r>
          </a:p>
          <a:p>
            <a:pPr eaLnBrk="1" hangingPunct="1"/>
            <a:r>
              <a:rPr lang="en-US" smtClean="0"/>
              <a:t> It takes up buffer space</a:t>
            </a:r>
          </a:p>
        </p:txBody>
      </p:sp>
      <p:sp>
        <p:nvSpPr>
          <p:cNvPr id="2140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40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31560B-C483-4AC2-8322-6BDAC265FD9C}" type="slidenum">
              <a:rPr lang="en-US" smtClean="0"/>
              <a:pPr eaLnBrk="1" hangingPunct="1"/>
              <a:t>242</a:t>
            </a:fld>
            <a:endParaRPr lang="en-US" smtClean="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pPr eaLnBrk="1" hangingPunct="1"/>
            <a:r>
              <a:rPr lang="en-US" dirty="0" smtClean="0"/>
              <a:t>Receiver Congestion</a:t>
            </a:r>
          </a:p>
        </p:txBody>
      </p:sp>
      <p:sp>
        <p:nvSpPr>
          <p:cNvPr id="215043" name="Content Placeholder 2"/>
          <p:cNvSpPr>
            <a:spLocks noGrp="1"/>
          </p:cNvSpPr>
          <p:nvPr>
            <p:ph idx="1"/>
          </p:nvPr>
        </p:nvSpPr>
        <p:spPr/>
        <p:txBody>
          <a:bodyPr/>
          <a:lstStyle/>
          <a:p>
            <a:pPr eaLnBrk="1" hangingPunct="1"/>
            <a:endParaRPr lang="en-US" smtClean="0"/>
          </a:p>
        </p:txBody>
      </p:sp>
      <p:sp>
        <p:nvSpPr>
          <p:cNvPr id="2150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50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729B7E-CB25-47B4-AAF0-17439F0645B2}" type="slidenum">
              <a:rPr lang="en-US" smtClean="0"/>
              <a:pPr eaLnBrk="1" hangingPunct="1"/>
              <a:t>243</a:t>
            </a:fld>
            <a:endParaRPr lang="en-US" smtClean="0"/>
          </a:p>
        </p:txBody>
      </p:sp>
      <p:pic>
        <p:nvPicPr>
          <p:cNvPr id="2150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8031163"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pPr eaLnBrk="1" hangingPunct="1"/>
            <a:r>
              <a:rPr lang="en-US" dirty="0" smtClean="0"/>
              <a:t>Receiver Congestion</a:t>
            </a:r>
          </a:p>
        </p:txBody>
      </p:sp>
      <p:sp>
        <p:nvSpPr>
          <p:cNvPr id="216067" name="Content Placeholder 2"/>
          <p:cNvSpPr>
            <a:spLocks noGrp="1"/>
          </p:cNvSpPr>
          <p:nvPr>
            <p:ph idx="1"/>
          </p:nvPr>
        </p:nvSpPr>
        <p:spPr/>
        <p:txBody>
          <a:bodyPr/>
          <a:lstStyle/>
          <a:p>
            <a:pPr eaLnBrk="1" hangingPunct="1"/>
            <a:r>
              <a:rPr lang="en-US" smtClean="0"/>
              <a:t>An ACK goes back</a:t>
            </a:r>
          </a:p>
        </p:txBody>
      </p:sp>
      <p:sp>
        <p:nvSpPr>
          <p:cNvPr id="2160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6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A1755E-6DC9-4CA5-AD8C-2CB10F833B85}" type="slidenum">
              <a:rPr lang="en-US" smtClean="0"/>
              <a:pPr eaLnBrk="1" hangingPunct="1"/>
              <a:t>244</a:t>
            </a:fld>
            <a:endParaRPr lang="en-US" smtClean="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pPr eaLnBrk="1" hangingPunct="1"/>
            <a:r>
              <a:rPr lang="en-US" dirty="0" smtClean="0"/>
              <a:t>Receiver Congestion</a:t>
            </a:r>
          </a:p>
        </p:txBody>
      </p:sp>
      <p:sp>
        <p:nvSpPr>
          <p:cNvPr id="217091" name="Content Placeholder 2"/>
          <p:cNvSpPr>
            <a:spLocks noGrp="1"/>
          </p:cNvSpPr>
          <p:nvPr>
            <p:ph idx="1"/>
          </p:nvPr>
        </p:nvSpPr>
        <p:spPr/>
        <p:txBody>
          <a:bodyPr/>
          <a:lstStyle/>
          <a:p>
            <a:pPr eaLnBrk="1" hangingPunct="1"/>
            <a:endParaRPr lang="en-US" smtClean="0"/>
          </a:p>
        </p:txBody>
      </p:sp>
      <p:sp>
        <p:nvSpPr>
          <p:cNvPr id="2170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70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7869A4-3393-4F49-ABB8-3375BA4B209F}" type="slidenum">
              <a:rPr lang="en-US" smtClean="0"/>
              <a:pPr eaLnBrk="1" hangingPunct="1"/>
              <a:t>245</a:t>
            </a:fld>
            <a:endParaRPr lang="en-US" smtClean="0"/>
          </a:p>
        </p:txBody>
      </p:sp>
      <p:pic>
        <p:nvPicPr>
          <p:cNvPr id="21709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9025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pPr eaLnBrk="1" hangingPunct="1"/>
            <a:r>
              <a:rPr lang="en-US" dirty="0" smtClean="0"/>
              <a:t>Receiver Congestion</a:t>
            </a:r>
          </a:p>
        </p:txBody>
      </p:sp>
      <p:sp>
        <p:nvSpPr>
          <p:cNvPr id="218115" name="Content Placeholder 2"/>
          <p:cNvSpPr>
            <a:spLocks noGrp="1"/>
          </p:cNvSpPr>
          <p:nvPr>
            <p:ph idx="1"/>
          </p:nvPr>
        </p:nvSpPr>
        <p:spPr/>
        <p:txBody>
          <a:bodyPr/>
          <a:lstStyle/>
          <a:p>
            <a:pPr eaLnBrk="1" hangingPunct="1"/>
            <a:r>
              <a:rPr lang="en-US" smtClean="0"/>
              <a:t>Here comes more data</a:t>
            </a:r>
          </a:p>
          <a:p>
            <a:pPr eaLnBrk="1" hangingPunct="1"/>
            <a:r>
              <a:rPr lang="en-US" smtClean="0"/>
              <a:t>More buffer space is gone</a:t>
            </a:r>
          </a:p>
        </p:txBody>
      </p:sp>
      <p:sp>
        <p:nvSpPr>
          <p:cNvPr id="2181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81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D7317F-9C3C-463C-8D4B-76B1E74222EB}" type="slidenum">
              <a:rPr lang="en-US" smtClean="0"/>
              <a:pPr eaLnBrk="1" hangingPunct="1"/>
              <a:t>246</a:t>
            </a:fld>
            <a:endParaRPr lang="en-US" smtClean="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pPr eaLnBrk="1" hangingPunct="1"/>
            <a:r>
              <a:rPr lang="en-US" dirty="0" smtClean="0"/>
              <a:t>Receiver Congestion</a:t>
            </a:r>
          </a:p>
        </p:txBody>
      </p:sp>
      <p:sp>
        <p:nvSpPr>
          <p:cNvPr id="219139" name="Content Placeholder 2"/>
          <p:cNvSpPr>
            <a:spLocks noGrp="1"/>
          </p:cNvSpPr>
          <p:nvPr>
            <p:ph idx="1"/>
          </p:nvPr>
        </p:nvSpPr>
        <p:spPr/>
        <p:txBody>
          <a:bodyPr/>
          <a:lstStyle/>
          <a:p>
            <a:pPr eaLnBrk="1" hangingPunct="1">
              <a:buFontTx/>
              <a:buNone/>
            </a:pPr>
            <a:endParaRPr lang="en-US" smtClean="0"/>
          </a:p>
        </p:txBody>
      </p:sp>
      <p:sp>
        <p:nvSpPr>
          <p:cNvPr id="2191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191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2BAE64-492C-49D3-88A2-9C277B975323}" type="slidenum">
              <a:rPr lang="en-US" smtClean="0"/>
              <a:pPr eaLnBrk="1" hangingPunct="1"/>
              <a:t>247</a:t>
            </a:fld>
            <a:endParaRPr lang="en-US" smtClean="0"/>
          </a:p>
        </p:txBody>
      </p:sp>
      <p:pic>
        <p:nvPicPr>
          <p:cNvPr id="21914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031163"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p:txBody>
          <a:bodyPr/>
          <a:lstStyle/>
          <a:p>
            <a:pPr eaLnBrk="1" hangingPunct="1"/>
            <a:r>
              <a:rPr lang="en-US" dirty="0" smtClean="0"/>
              <a:t>Receiver Congestion</a:t>
            </a:r>
          </a:p>
        </p:txBody>
      </p:sp>
      <p:sp>
        <p:nvSpPr>
          <p:cNvPr id="220163" name="Content Placeholder 2"/>
          <p:cNvSpPr>
            <a:spLocks noGrp="1"/>
          </p:cNvSpPr>
          <p:nvPr>
            <p:ph idx="1"/>
          </p:nvPr>
        </p:nvSpPr>
        <p:spPr/>
        <p:txBody>
          <a:bodyPr/>
          <a:lstStyle/>
          <a:p>
            <a:pPr eaLnBrk="1" hangingPunct="1"/>
            <a:r>
              <a:rPr lang="en-US" smtClean="0"/>
              <a:t>More data and less buffer space</a:t>
            </a:r>
          </a:p>
        </p:txBody>
      </p:sp>
      <p:sp>
        <p:nvSpPr>
          <p:cNvPr id="2201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01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36F1D0-8EFE-4ABF-ADB4-19184712DF80}" type="slidenum">
              <a:rPr lang="en-US" smtClean="0"/>
              <a:pPr eaLnBrk="1" hangingPunct="1"/>
              <a:t>248</a:t>
            </a:fld>
            <a:endParaRPr lang="en-US" smtClean="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p:txBody>
          <a:bodyPr/>
          <a:lstStyle/>
          <a:p>
            <a:pPr eaLnBrk="1" hangingPunct="1"/>
            <a:r>
              <a:rPr lang="en-US" dirty="0" smtClean="0"/>
              <a:t>Receiver Congestion</a:t>
            </a:r>
          </a:p>
        </p:txBody>
      </p:sp>
      <p:sp>
        <p:nvSpPr>
          <p:cNvPr id="221187" name="Content Placeholder 2"/>
          <p:cNvSpPr>
            <a:spLocks noGrp="1"/>
          </p:cNvSpPr>
          <p:nvPr>
            <p:ph idx="1"/>
          </p:nvPr>
        </p:nvSpPr>
        <p:spPr/>
        <p:txBody>
          <a:bodyPr/>
          <a:lstStyle/>
          <a:p>
            <a:pPr eaLnBrk="1" hangingPunct="1"/>
            <a:endParaRPr lang="en-US" smtClean="0"/>
          </a:p>
        </p:txBody>
      </p:sp>
      <p:sp>
        <p:nvSpPr>
          <p:cNvPr id="2211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11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454008-6652-45C2-886D-949A13D9942A}" type="slidenum">
              <a:rPr lang="en-US" smtClean="0"/>
              <a:pPr eaLnBrk="1" hangingPunct="1"/>
              <a:t>249</a:t>
            </a:fld>
            <a:endParaRPr lang="en-US" smtClean="0"/>
          </a:p>
        </p:txBody>
      </p:sp>
      <p:pic>
        <p:nvPicPr>
          <p:cNvPr id="22119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79025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dirty="0" smtClean="0"/>
              <a:t>Network Design</a:t>
            </a:r>
          </a:p>
        </p:txBody>
      </p:sp>
      <p:sp>
        <p:nvSpPr>
          <p:cNvPr id="24579" name="Content Placeholder 2"/>
          <p:cNvSpPr>
            <a:spLocks noGrp="1"/>
          </p:cNvSpPr>
          <p:nvPr>
            <p:ph idx="1"/>
          </p:nvPr>
        </p:nvSpPr>
        <p:spPr/>
        <p:txBody>
          <a:bodyPr/>
          <a:lstStyle/>
          <a:p>
            <a:pPr eaLnBrk="1" hangingPunct="1"/>
            <a:r>
              <a:rPr lang="en-US" smtClean="0"/>
              <a:t>Network design in detail is the topic of another course</a:t>
            </a:r>
          </a:p>
          <a:p>
            <a:pPr eaLnBrk="1" hangingPunct="1"/>
            <a:r>
              <a:rPr lang="en-US" smtClean="0"/>
              <a:t>It is also not related directly to troubleshooting as we are discussing here</a:t>
            </a:r>
          </a:p>
          <a:p>
            <a:pPr eaLnBrk="1" hangingPunct="1"/>
            <a:r>
              <a:rPr lang="en-US" smtClean="0"/>
              <a:t>However there are some design issues that would cause delay in the network including</a:t>
            </a:r>
          </a:p>
        </p:txBody>
      </p:sp>
      <p:sp>
        <p:nvSpPr>
          <p:cNvPr id="245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45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257E40-88F6-4FB0-93BA-AB0BC2B41EE5}" type="slidenum">
              <a:rPr lang="en-US" smtClean="0"/>
              <a:pPr eaLnBrk="1" hangingPunct="1"/>
              <a:t>25</a:t>
            </a:fld>
            <a:endParaRPr lang="en-US" smtClean="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p:txBody>
          <a:bodyPr/>
          <a:lstStyle/>
          <a:p>
            <a:pPr eaLnBrk="1" hangingPunct="1"/>
            <a:r>
              <a:rPr lang="en-US" dirty="0" smtClean="0"/>
              <a:t>Receiver Congestion</a:t>
            </a:r>
          </a:p>
        </p:txBody>
      </p:sp>
      <p:sp>
        <p:nvSpPr>
          <p:cNvPr id="222211" name="Content Placeholder 2"/>
          <p:cNvSpPr>
            <a:spLocks noGrp="1"/>
          </p:cNvSpPr>
          <p:nvPr>
            <p:ph idx="1"/>
          </p:nvPr>
        </p:nvSpPr>
        <p:spPr/>
        <p:txBody>
          <a:bodyPr/>
          <a:lstStyle/>
          <a:p>
            <a:pPr eaLnBrk="1" hangingPunct="1"/>
            <a:r>
              <a:rPr lang="en-US" dirty="0" smtClean="0"/>
              <a:t>Now all the buffer space is gone</a:t>
            </a:r>
          </a:p>
        </p:txBody>
      </p:sp>
      <p:sp>
        <p:nvSpPr>
          <p:cNvPr id="2222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22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854F0C-52F4-4CAC-83AC-10279ACCF6AE}" type="slidenum">
              <a:rPr lang="en-US" smtClean="0"/>
              <a:pPr eaLnBrk="1" hangingPunct="1"/>
              <a:t>250</a:t>
            </a:fld>
            <a:endParaRPr lang="en-US" smtClean="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pPr eaLnBrk="1" hangingPunct="1"/>
            <a:r>
              <a:rPr lang="en-US" dirty="0" smtClean="0"/>
              <a:t>Receiver Congestion</a:t>
            </a:r>
          </a:p>
        </p:txBody>
      </p:sp>
      <p:sp>
        <p:nvSpPr>
          <p:cNvPr id="223235" name="Content Placeholder 2"/>
          <p:cNvSpPr>
            <a:spLocks noGrp="1"/>
          </p:cNvSpPr>
          <p:nvPr>
            <p:ph idx="1"/>
          </p:nvPr>
        </p:nvSpPr>
        <p:spPr/>
        <p:txBody>
          <a:bodyPr/>
          <a:lstStyle/>
          <a:p>
            <a:pPr eaLnBrk="1" hangingPunct="1"/>
            <a:endParaRPr lang="en-US" smtClean="0"/>
          </a:p>
        </p:txBody>
      </p:sp>
      <p:sp>
        <p:nvSpPr>
          <p:cNvPr id="2232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32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1A80F5-924A-49E7-832E-3A1915B1FBD4}" type="slidenum">
              <a:rPr lang="en-US" smtClean="0"/>
              <a:pPr eaLnBrk="1" hangingPunct="1"/>
              <a:t>251</a:t>
            </a:fld>
            <a:endParaRPr lang="en-US" smtClean="0"/>
          </a:p>
        </p:txBody>
      </p:sp>
      <p:pic>
        <p:nvPicPr>
          <p:cNvPr id="22323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8031163"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pPr eaLnBrk="1" hangingPunct="1"/>
            <a:r>
              <a:rPr lang="en-US" dirty="0" smtClean="0"/>
              <a:t>Receiver Congestion</a:t>
            </a:r>
          </a:p>
        </p:txBody>
      </p:sp>
      <p:sp>
        <p:nvSpPr>
          <p:cNvPr id="224259" name="Content Placeholder 2"/>
          <p:cNvSpPr>
            <a:spLocks noGrp="1"/>
          </p:cNvSpPr>
          <p:nvPr>
            <p:ph idx="1"/>
          </p:nvPr>
        </p:nvSpPr>
        <p:spPr/>
        <p:txBody>
          <a:bodyPr/>
          <a:lstStyle/>
          <a:p>
            <a:pPr eaLnBrk="1" hangingPunct="1"/>
            <a:r>
              <a:rPr lang="en-US" smtClean="0"/>
              <a:t>As the ACKs go back for each segment the Window Size is also sent</a:t>
            </a:r>
          </a:p>
          <a:p>
            <a:pPr eaLnBrk="1" hangingPunct="1"/>
            <a:r>
              <a:rPr lang="en-US" smtClean="0"/>
              <a:t>It drops as the buffer space is used up until finally there is no buffer space and the Window Size is set to zero telling the sender to stop sending</a:t>
            </a:r>
          </a:p>
        </p:txBody>
      </p:sp>
      <p:sp>
        <p:nvSpPr>
          <p:cNvPr id="2242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42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160EE0-89C7-44DD-9E43-8398D0AE2F1A}" type="slidenum">
              <a:rPr lang="en-US" smtClean="0"/>
              <a:pPr eaLnBrk="1" hangingPunct="1"/>
              <a:t>252</a:t>
            </a:fld>
            <a:endParaRPr lang="en-US" smtClean="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p:txBody>
          <a:bodyPr/>
          <a:lstStyle/>
          <a:p>
            <a:pPr eaLnBrk="1" hangingPunct="1"/>
            <a:r>
              <a:rPr lang="en-US" dirty="0" smtClean="0"/>
              <a:t>Receiver Congestion</a:t>
            </a:r>
          </a:p>
        </p:txBody>
      </p:sp>
      <p:sp>
        <p:nvSpPr>
          <p:cNvPr id="225283" name="Content Placeholder 2"/>
          <p:cNvSpPr>
            <a:spLocks noGrp="1"/>
          </p:cNvSpPr>
          <p:nvPr>
            <p:ph idx="1"/>
          </p:nvPr>
        </p:nvSpPr>
        <p:spPr/>
        <p:txBody>
          <a:bodyPr/>
          <a:lstStyle/>
          <a:p>
            <a:pPr eaLnBrk="1" hangingPunct="1"/>
            <a:endParaRPr lang="en-US" smtClean="0"/>
          </a:p>
        </p:txBody>
      </p:sp>
      <p:sp>
        <p:nvSpPr>
          <p:cNvPr id="2252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52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221BBD-B92F-429B-9686-F37741211C59}" type="slidenum">
              <a:rPr lang="en-US" smtClean="0"/>
              <a:pPr eaLnBrk="1" hangingPunct="1"/>
              <a:t>253</a:t>
            </a:fld>
            <a:endParaRPr lang="en-US" smtClean="0"/>
          </a:p>
        </p:txBody>
      </p:sp>
      <p:pic>
        <p:nvPicPr>
          <p:cNvPr id="2252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438" y="1600200"/>
            <a:ext cx="8031162"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pPr eaLnBrk="1" hangingPunct="1"/>
            <a:r>
              <a:rPr lang="en-US" dirty="0" smtClean="0"/>
              <a:t>Receiver Congestion</a:t>
            </a:r>
          </a:p>
        </p:txBody>
      </p:sp>
      <p:sp>
        <p:nvSpPr>
          <p:cNvPr id="226307" name="Content Placeholder 2"/>
          <p:cNvSpPr>
            <a:spLocks noGrp="1"/>
          </p:cNvSpPr>
          <p:nvPr>
            <p:ph idx="1"/>
          </p:nvPr>
        </p:nvSpPr>
        <p:spPr/>
        <p:txBody>
          <a:bodyPr/>
          <a:lstStyle/>
          <a:p>
            <a:pPr eaLnBrk="1" hangingPunct="1"/>
            <a:r>
              <a:rPr lang="en-US" smtClean="0"/>
              <a:t>It is not just window size zero that is a problem</a:t>
            </a:r>
          </a:p>
          <a:p>
            <a:pPr eaLnBrk="1" hangingPunct="1"/>
            <a:r>
              <a:rPr lang="en-US" smtClean="0"/>
              <a:t>You must watch for small window sizes as well these have the same effect</a:t>
            </a:r>
          </a:p>
          <a:p>
            <a:pPr eaLnBrk="1" hangingPunct="1"/>
            <a:r>
              <a:rPr lang="en-US" smtClean="0"/>
              <a:t>For example this client says it has only 576</a:t>
            </a:r>
          </a:p>
          <a:p>
            <a:pPr eaLnBrk="1" hangingPunct="1"/>
            <a:r>
              <a:rPr lang="en-US" smtClean="0"/>
              <a:t>This causes a 2.75 second delay until the client says here is a larger window size</a:t>
            </a:r>
          </a:p>
        </p:txBody>
      </p:sp>
      <p:sp>
        <p:nvSpPr>
          <p:cNvPr id="2263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63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1AD6A73-EDF0-4EEC-8819-D19A03E676C3}" type="slidenum">
              <a:rPr lang="en-US" smtClean="0"/>
              <a:pPr eaLnBrk="1" hangingPunct="1"/>
              <a:t>254</a:t>
            </a:fld>
            <a:endParaRPr lang="en-US" smtClean="0"/>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pPr eaLnBrk="1" hangingPunct="1"/>
            <a:r>
              <a:rPr lang="en-US" dirty="0" smtClean="0"/>
              <a:t>Receiver Congestion</a:t>
            </a:r>
          </a:p>
        </p:txBody>
      </p:sp>
      <p:sp>
        <p:nvSpPr>
          <p:cNvPr id="227331" name="Content Placeholder 2"/>
          <p:cNvSpPr>
            <a:spLocks noGrp="1"/>
          </p:cNvSpPr>
          <p:nvPr>
            <p:ph idx="1"/>
          </p:nvPr>
        </p:nvSpPr>
        <p:spPr/>
        <p:txBody>
          <a:bodyPr/>
          <a:lstStyle/>
          <a:p>
            <a:pPr eaLnBrk="1" hangingPunct="1"/>
            <a:endParaRPr lang="en-US" smtClean="0"/>
          </a:p>
        </p:txBody>
      </p:sp>
      <p:sp>
        <p:nvSpPr>
          <p:cNvPr id="2273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73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46131C-6486-482D-9F73-227679DE7DAC}" type="slidenum">
              <a:rPr lang="en-US" smtClean="0"/>
              <a:pPr eaLnBrk="1" hangingPunct="1"/>
              <a:t>255</a:t>
            </a:fld>
            <a:endParaRPr lang="en-US" smtClean="0"/>
          </a:p>
        </p:txBody>
      </p:sp>
      <p:pic>
        <p:nvPicPr>
          <p:cNvPr id="22733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9769" t="27596" r="20520" b="8060"/>
          <a:stretch/>
        </p:blipFill>
        <p:spPr bwMode="auto">
          <a:xfrm>
            <a:off x="838194" y="1676400"/>
            <a:ext cx="7348215" cy="447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pPr eaLnBrk="1" hangingPunct="1"/>
            <a:r>
              <a:rPr lang="en-US" dirty="0" smtClean="0"/>
              <a:t>Receiver Congestion</a:t>
            </a:r>
          </a:p>
        </p:txBody>
      </p:sp>
      <p:sp>
        <p:nvSpPr>
          <p:cNvPr id="228355" name="Content Placeholder 2"/>
          <p:cNvSpPr>
            <a:spLocks noGrp="1"/>
          </p:cNvSpPr>
          <p:nvPr>
            <p:ph idx="1"/>
          </p:nvPr>
        </p:nvSpPr>
        <p:spPr/>
        <p:txBody>
          <a:bodyPr/>
          <a:lstStyle/>
          <a:p>
            <a:pPr eaLnBrk="1" hangingPunct="1"/>
            <a:r>
              <a:rPr lang="en-US" smtClean="0"/>
              <a:t>In this example either the server cannot process fast enough or the application is too slow in processing the data it receives</a:t>
            </a:r>
          </a:p>
        </p:txBody>
      </p:sp>
      <p:sp>
        <p:nvSpPr>
          <p:cNvPr id="2283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83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9D9450-9426-446B-9DFB-CC973BBBF138}" type="slidenum">
              <a:rPr lang="en-US" smtClean="0"/>
              <a:pPr eaLnBrk="1" hangingPunct="1"/>
              <a:t>256</a:t>
            </a:fld>
            <a:endParaRPr lang="en-US" smtClean="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pPr eaLnBrk="1" hangingPunct="1"/>
            <a:r>
              <a:rPr lang="en-US" dirty="0" smtClean="0"/>
              <a:t>Lab</a:t>
            </a:r>
          </a:p>
        </p:txBody>
      </p:sp>
      <p:sp>
        <p:nvSpPr>
          <p:cNvPr id="229379" name="Content Placeholder 2"/>
          <p:cNvSpPr>
            <a:spLocks noGrp="1"/>
          </p:cNvSpPr>
          <p:nvPr>
            <p:ph idx="1"/>
          </p:nvPr>
        </p:nvSpPr>
        <p:spPr/>
        <p:txBody>
          <a:bodyPr/>
          <a:lstStyle/>
          <a:p>
            <a:pPr eaLnBrk="1" hangingPunct="1"/>
            <a:r>
              <a:rPr lang="en-US" smtClean="0"/>
              <a:t>Let’s look at an example of the problem a window size of zero creates by examining a capture that also shows how when this occurs the backoff timer that is part of TCP increases exponentially with each window zero packet arrives</a:t>
            </a:r>
          </a:p>
          <a:p>
            <a:pPr eaLnBrk="1" hangingPunct="1"/>
            <a:r>
              <a:rPr lang="en-US" smtClean="0"/>
              <a:t>Start Wireshark</a:t>
            </a:r>
          </a:p>
          <a:p>
            <a:pPr eaLnBrk="1" hangingPunct="1"/>
            <a:r>
              <a:rPr lang="en-US" smtClean="0"/>
              <a:t>Open trace21.pcap</a:t>
            </a:r>
          </a:p>
        </p:txBody>
      </p:sp>
      <p:sp>
        <p:nvSpPr>
          <p:cNvPr id="2293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293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4170CD-F4DB-4D84-8A7D-32D726F2DE7F}" type="slidenum">
              <a:rPr lang="en-US" smtClean="0"/>
              <a:pPr eaLnBrk="1" hangingPunct="1"/>
              <a:t>257</a:t>
            </a:fld>
            <a:endParaRPr lang="en-US" smtClean="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pPr eaLnBrk="1" hangingPunct="1"/>
            <a:r>
              <a:rPr lang="en-US" dirty="0" smtClean="0"/>
              <a:t>Lab</a:t>
            </a:r>
          </a:p>
        </p:txBody>
      </p:sp>
      <p:sp>
        <p:nvSpPr>
          <p:cNvPr id="230403" name="Content Placeholder 2"/>
          <p:cNvSpPr>
            <a:spLocks noGrp="1"/>
          </p:cNvSpPr>
          <p:nvPr>
            <p:ph idx="1"/>
          </p:nvPr>
        </p:nvSpPr>
        <p:spPr/>
        <p:txBody>
          <a:bodyPr/>
          <a:lstStyle/>
          <a:p>
            <a:pPr eaLnBrk="1" hangingPunct="1"/>
            <a:r>
              <a:rPr lang="en-US" smtClean="0"/>
              <a:t>Scroll down to packet 30</a:t>
            </a:r>
          </a:p>
          <a:p>
            <a:pPr eaLnBrk="1" hangingPunct="1"/>
            <a:r>
              <a:rPr lang="en-US" smtClean="0"/>
              <a:t>Look at the time column for 30 through 39</a:t>
            </a:r>
          </a:p>
          <a:p>
            <a:pPr eaLnBrk="1" hangingPunct="1"/>
            <a:r>
              <a:rPr lang="en-US" smtClean="0"/>
              <a:t>Notice the constant increase</a:t>
            </a:r>
          </a:p>
        </p:txBody>
      </p:sp>
      <p:sp>
        <p:nvSpPr>
          <p:cNvPr id="2304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04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3908A3-F37F-4E25-B282-DE98B24FB584}" type="slidenum">
              <a:rPr lang="en-US" smtClean="0"/>
              <a:pPr eaLnBrk="1" hangingPunct="1"/>
              <a:t>258</a:t>
            </a:fld>
            <a:endParaRPr lang="en-US" smtClean="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pPr eaLnBrk="1" hangingPunct="1"/>
            <a:r>
              <a:rPr lang="en-US" dirty="0" smtClean="0"/>
              <a:t>Lab</a:t>
            </a:r>
          </a:p>
        </p:txBody>
      </p:sp>
      <p:sp>
        <p:nvSpPr>
          <p:cNvPr id="231427" name="Content Placeholder 2"/>
          <p:cNvSpPr>
            <a:spLocks noGrp="1"/>
          </p:cNvSpPr>
          <p:nvPr>
            <p:ph idx="1"/>
          </p:nvPr>
        </p:nvSpPr>
        <p:spPr/>
        <p:txBody>
          <a:bodyPr/>
          <a:lstStyle/>
          <a:p>
            <a:pPr eaLnBrk="1" hangingPunct="1"/>
            <a:endParaRPr lang="en-US" smtClean="0"/>
          </a:p>
        </p:txBody>
      </p:sp>
      <p:sp>
        <p:nvSpPr>
          <p:cNvPr id="2314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14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6140F0-399D-42CA-8110-514C47C529A5}" type="slidenum">
              <a:rPr lang="en-US" smtClean="0"/>
              <a:pPr eaLnBrk="1" hangingPunct="1"/>
              <a:t>259</a:t>
            </a:fld>
            <a:endParaRPr lang="en-US" smtClean="0"/>
          </a:p>
        </p:txBody>
      </p:sp>
      <p:pic>
        <p:nvPicPr>
          <p:cNvPr id="231430" name="Picture 5"/>
          <p:cNvPicPr>
            <a:picLocks noChangeAspect="1"/>
          </p:cNvPicPr>
          <p:nvPr/>
        </p:nvPicPr>
        <p:blipFill>
          <a:blip r:embed="rId2">
            <a:extLst>
              <a:ext uri="{28A0092B-C50C-407E-A947-70E740481C1C}">
                <a14:useLocalDpi xmlns:a14="http://schemas.microsoft.com/office/drawing/2010/main" val="0"/>
              </a:ext>
            </a:extLst>
          </a:blip>
          <a:srcRect l="16667" t="13675" r="16667"/>
          <a:stretch>
            <a:fillRect/>
          </a:stretch>
        </p:blipFill>
        <p:spPr bwMode="auto">
          <a:xfrm>
            <a:off x="1412875" y="1600200"/>
            <a:ext cx="61309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dirty="0" smtClean="0"/>
              <a:t>Network Design</a:t>
            </a:r>
          </a:p>
        </p:txBody>
      </p:sp>
      <p:sp>
        <p:nvSpPr>
          <p:cNvPr id="25603" name="Content Placeholder 2"/>
          <p:cNvSpPr>
            <a:spLocks noGrp="1"/>
          </p:cNvSpPr>
          <p:nvPr>
            <p:ph idx="1"/>
          </p:nvPr>
        </p:nvSpPr>
        <p:spPr/>
        <p:txBody>
          <a:bodyPr/>
          <a:lstStyle/>
          <a:p>
            <a:pPr lvl="1" eaLnBrk="1" hangingPunct="1"/>
            <a:r>
              <a:rPr lang="en-US" smtClean="0"/>
              <a:t>Too many hops between end points</a:t>
            </a:r>
          </a:p>
          <a:p>
            <a:pPr lvl="1" eaLnBrk="1" hangingPunct="1"/>
            <a:r>
              <a:rPr lang="en-US" smtClean="0"/>
              <a:t>Improper routing</a:t>
            </a:r>
          </a:p>
          <a:p>
            <a:pPr lvl="1" eaLnBrk="1" hangingPunct="1"/>
            <a:r>
              <a:rPr lang="en-US" smtClean="0"/>
              <a:t>Under powered devices</a:t>
            </a:r>
          </a:p>
        </p:txBody>
      </p:sp>
      <p:sp>
        <p:nvSpPr>
          <p:cNvPr id="256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5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5813EB-B296-46B8-B36F-13FE9A48139C}" type="slidenum">
              <a:rPr lang="en-US" smtClean="0"/>
              <a:pPr eaLnBrk="1" hangingPunct="1"/>
              <a:t>26</a:t>
            </a:fld>
            <a:endParaRPr lang="en-US" smtClean="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r>
              <a:rPr lang="en-US" dirty="0" smtClean="0"/>
              <a:t>Display Host Protocols</a:t>
            </a:r>
          </a:p>
        </p:txBody>
      </p:sp>
      <p:sp>
        <p:nvSpPr>
          <p:cNvPr id="232451" name="Content Placeholder 2"/>
          <p:cNvSpPr>
            <a:spLocks noGrp="1"/>
          </p:cNvSpPr>
          <p:nvPr>
            <p:ph idx="1"/>
          </p:nvPr>
        </p:nvSpPr>
        <p:spPr/>
        <p:txBody>
          <a:bodyPr/>
          <a:lstStyle/>
          <a:p>
            <a:pPr eaLnBrk="1" hangingPunct="1"/>
            <a:r>
              <a:rPr lang="en-US" smtClean="0"/>
              <a:t>Examining the protocols and applications in use by a host can be useful to identify possible causes of slow reactions by the host</a:t>
            </a:r>
          </a:p>
          <a:p>
            <a:pPr eaLnBrk="1" hangingPunct="1"/>
            <a:r>
              <a:rPr lang="en-US" smtClean="0"/>
              <a:t>To do this</a:t>
            </a:r>
          </a:p>
          <a:p>
            <a:pPr lvl="1" eaLnBrk="1" hangingPunct="1"/>
            <a:r>
              <a:rPr lang="en-US" smtClean="0"/>
              <a:t>Apply a display filter, such as by IP address, to limit the display to a single host</a:t>
            </a:r>
          </a:p>
          <a:p>
            <a:pPr lvl="1" eaLnBrk="1" hangingPunct="1"/>
            <a:r>
              <a:rPr lang="en-US" smtClean="0"/>
              <a:t>The select Statistics – Protocol Hierarchy</a:t>
            </a:r>
          </a:p>
        </p:txBody>
      </p:sp>
      <p:sp>
        <p:nvSpPr>
          <p:cNvPr id="2324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24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C3DF46-2859-4DA8-91EE-E09D477B3972}" type="slidenum">
              <a:rPr lang="en-US" smtClean="0"/>
              <a:pPr eaLnBrk="1" hangingPunct="1"/>
              <a:t>260</a:t>
            </a:fld>
            <a:endParaRPr lang="en-US" smtClean="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p:txBody>
          <a:bodyPr/>
          <a:lstStyle/>
          <a:p>
            <a:pPr eaLnBrk="1" hangingPunct="1"/>
            <a:r>
              <a:rPr lang="en-US" dirty="0" smtClean="0"/>
              <a:t>Display Host Protocols</a:t>
            </a:r>
          </a:p>
        </p:txBody>
      </p:sp>
      <p:sp>
        <p:nvSpPr>
          <p:cNvPr id="233475" name="Content Placeholder 2"/>
          <p:cNvSpPr>
            <a:spLocks noGrp="1"/>
          </p:cNvSpPr>
          <p:nvPr>
            <p:ph idx="1"/>
          </p:nvPr>
        </p:nvSpPr>
        <p:spPr/>
        <p:txBody>
          <a:bodyPr/>
          <a:lstStyle/>
          <a:p>
            <a:pPr eaLnBrk="1" hangingPunct="1"/>
            <a:endParaRPr lang="en-US" smtClean="0"/>
          </a:p>
        </p:txBody>
      </p:sp>
      <p:sp>
        <p:nvSpPr>
          <p:cNvPr id="2334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34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5CAC06-91C8-414C-BB05-05A53ACD619C}" type="slidenum">
              <a:rPr lang="en-US" smtClean="0"/>
              <a:pPr eaLnBrk="1" hangingPunct="1"/>
              <a:t>261</a:t>
            </a:fld>
            <a:endParaRPr lang="en-US" smtClean="0"/>
          </a:p>
        </p:txBody>
      </p:sp>
      <p:pic>
        <p:nvPicPr>
          <p:cNvPr id="233478"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pPr eaLnBrk="1" hangingPunct="1"/>
            <a:r>
              <a:rPr lang="en-US" dirty="0" smtClean="0"/>
              <a:t>Display Host Protocols</a:t>
            </a:r>
          </a:p>
        </p:txBody>
      </p:sp>
      <p:sp>
        <p:nvSpPr>
          <p:cNvPr id="234499" name="Content Placeholder 2"/>
          <p:cNvSpPr>
            <a:spLocks noGrp="1"/>
          </p:cNvSpPr>
          <p:nvPr>
            <p:ph idx="1"/>
          </p:nvPr>
        </p:nvSpPr>
        <p:spPr/>
        <p:txBody>
          <a:bodyPr/>
          <a:lstStyle/>
          <a:p>
            <a:pPr eaLnBrk="1" hangingPunct="1"/>
            <a:endParaRPr lang="en-US" smtClean="0"/>
          </a:p>
        </p:txBody>
      </p:sp>
      <p:sp>
        <p:nvSpPr>
          <p:cNvPr id="2345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45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52E220-ED83-43D2-BB72-911A177B5899}" type="slidenum">
              <a:rPr lang="en-US" smtClean="0"/>
              <a:pPr eaLnBrk="1" hangingPunct="1"/>
              <a:t>262</a:t>
            </a:fld>
            <a:endParaRPr lang="en-US" smtClean="0"/>
          </a:p>
        </p:txBody>
      </p:sp>
      <p:pic>
        <p:nvPicPr>
          <p:cNvPr id="234502"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p:txBody>
          <a:bodyPr/>
          <a:lstStyle/>
          <a:p>
            <a:pPr eaLnBrk="1" hangingPunct="1"/>
            <a:r>
              <a:rPr lang="en-US" dirty="0" smtClean="0"/>
              <a:t>Display Host Protocols</a:t>
            </a:r>
          </a:p>
        </p:txBody>
      </p:sp>
      <p:sp>
        <p:nvSpPr>
          <p:cNvPr id="235523" name="Content Placeholder 2"/>
          <p:cNvSpPr>
            <a:spLocks noGrp="1"/>
          </p:cNvSpPr>
          <p:nvPr>
            <p:ph idx="1"/>
          </p:nvPr>
        </p:nvSpPr>
        <p:spPr/>
        <p:txBody>
          <a:bodyPr/>
          <a:lstStyle/>
          <a:p>
            <a:pPr eaLnBrk="1" hangingPunct="1"/>
            <a:endParaRPr lang="en-US" smtClean="0"/>
          </a:p>
        </p:txBody>
      </p:sp>
      <p:sp>
        <p:nvSpPr>
          <p:cNvPr id="2355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55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2E8525-49EB-409E-AC4B-412014C8F1E4}" type="slidenum">
              <a:rPr lang="en-US" smtClean="0"/>
              <a:pPr eaLnBrk="1" hangingPunct="1"/>
              <a:t>263</a:t>
            </a:fld>
            <a:endParaRPr lang="en-US" smtClean="0"/>
          </a:p>
        </p:txBody>
      </p:sp>
      <p:pic>
        <p:nvPicPr>
          <p:cNvPr id="235526"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p:nvPr>
        </p:nvSpPr>
        <p:spPr/>
        <p:txBody>
          <a:bodyPr/>
          <a:lstStyle/>
          <a:p>
            <a:pPr eaLnBrk="1" hangingPunct="1"/>
            <a:r>
              <a:rPr lang="en-US" dirty="0" smtClean="0"/>
              <a:t>The User as the Problem</a:t>
            </a:r>
          </a:p>
        </p:txBody>
      </p:sp>
      <p:sp>
        <p:nvSpPr>
          <p:cNvPr id="236547" name="Content Placeholder 2"/>
          <p:cNvSpPr>
            <a:spLocks noGrp="1"/>
          </p:cNvSpPr>
          <p:nvPr>
            <p:ph idx="1"/>
          </p:nvPr>
        </p:nvSpPr>
        <p:spPr/>
        <p:txBody>
          <a:bodyPr/>
          <a:lstStyle/>
          <a:p>
            <a:pPr eaLnBrk="1" hangingPunct="1"/>
            <a:r>
              <a:rPr lang="en-US" smtClean="0"/>
              <a:t>Pesky users are a common problem</a:t>
            </a:r>
          </a:p>
          <a:p>
            <a:pPr eaLnBrk="1" hangingPunct="1"/>
            <a:r>
              <a:rPr lang="en-US" smtClean="0"/>
              <a:t>If we could just get rid of them, but I believe we are stuck with them</a:t>
            </a:r>
          </a:p>
          <a:p>
            <a:pPr eaLnBrk="1" hangingPunct="1"/>
            <a:r>
              <a:rPr lang="en-US" smtClean="0"/>
              <a:t>Here is Laura Chappell’s list of common user related problems</a:t>
            </a:r>
          </a:p>
        </p:txBody>
      </p:sp>
      <p:sp>
        <p:nvSpPr>
          <p:cNvPr id="2365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65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C1BB7C-F5B3-45DE-B23A-1DC793927B8E}" type="slidenum">
              <a:rPr lang="en-US" smtClean="0"/>
              <a:pPr eaLnBrk="1" hangingPunct="1"/>
              <a:t>264</a:t>
            </a:fld>
            <a:endParaRPr lang="en-US" smtClean="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p:txBody>
          <a:bodyPr/>
          <a:lstStyle/>
          <a:p>
            <a:pPr eaLnBrk="1" hangingPunct="1"/>
            <a:r>
              <a:rPr lang="en-US" dirty="0" smtClean="0"/>
              <a:t>The User as the Problem</a:t>
            </a:r>
          </a:p>
        </p:txBody>
      </p:sp>
      <p:sp>
        <p:nvSpPr>
          <p:cNvPr id="237571" name="Content Placeholder 2"/>
          <p:cNvSpPr>
            <a:spLocks noGrp="1"/>
          </p:cNvSpPr>
          <p:nvPr>
            <p:ph idx="1"/>
          </p:nvPr>
        </p:nvSpPr>
        <p:spPr/>
        <p:txBody>
          <a:bodyPr/>
          <a:lstStyle/>
          <a:p>
            <a:pPr eaLnBrk="1" hangingPunct="1"/>
            <a:endParaRPr lang="en-US" smtClean="0"/>
          </a:p>
        </p:txBody>
      </p:sp>
      <p:sp>
        <p:nvSpPr>
          <p:cNvPr id="2375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75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53AF6B-5F5B-4F45-A954-206B33423D95}" type="slidenum">
              <a:rPr lang="en-US" smtClean="0"/>
              <a:pPr eaLnBrk="1" hangingPunct="1"/>
              <a:t>265</a:t>
            </a:fld>
            <a:endParaRPr lang="en-US" smtClean="0"/>
          </a:p>
        </p:txBody>
      </p:sp>
      <p:pic>
        <p:nvPicPr>
          <p:cNvPr id="237574" name="Picture 5"/>
          <p:cNvPicPr>
            <a:picLocks noChangeAspect="1"/>
          </p:cNvPicPr>
          <p:nvPr/>
        </p:nvPicPr>
        <p:blipFill>
          <a:blip r:embed="rId2">
            <a:extLst>
              <a:ext uri="{28A0092B-C50C-407E-A947-70E740481C1C}">
                <a14:useLocalDpi xmlns:a14="http://schemas.microsoft.com/office/drawing/2010/main" val="0"/>
              </a:ext>
            </a:extLst>
          </a:blip>
          <a:srcRect l="23077" t="27296" r="25641" b="6863"/>
          <a:stretch>
            <a:fillRect/>
          </a:stretch>
        </p:blipFill>
        <p:spPr bwMode="auto">
          <a:xfrm>
            <a:off x="1517650" y="1600200"/>
            <a:ext cx="617855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pPr eaLnBrk="1" hangingPunct="1"/>
            <a:r>
              <a:rPr lang="en-US" dirty="0" smtClean="0"/>
              <a:t>Security Scans and Breaches</a:t>
            </a:r>
          </a:p>
        </p:txBody>
      </p:sp>
      <p:sp>
        <p:nvSpPr>
          <p:cNvPr id="238595" name="Content Placeholder 2"/>
          <p:cNvSpPr>
            <a:spLocks noGrp="1"/>
          </p:cNvSpPr>
          <p:nvPr>
            <p:ph idx="1"/>
          </p:nvPr>
        </p:nvSpPr>
        <p:spPr/>
        <p:txBody>
          <a:bodyPr/>
          <a:lstStyle/>
          <a:p>
            <a:pPr eaLnBrk="1" hangingPunct="1"/>
            <a:r>
              <a:rPr lang="en-US" smtClean="0"/>
              <a:t>The process of guarding a network from simple scanning for holes to plugging security breaches is beyond the scope of this presentation focusing on troubleshooting</a:t>
            </a:r>
          </a:p>
          <a:p>
            <a:pPr eaLnBrk="1" hangingPunct="1"/>
            <a:r>
              <a:rPr lang="en-US" smtClean="0"/>
              <a:t>The details of this important topic are covered elsewhere</a:t>
            </a:r>
          </a:p>
        </p:txBody>
      </p:sp>
      <p:sp>
        <p:nvSpPr>
          <p:cNvPr id="2385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85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9D5C59-935B-44BA-9DD2-FF17758FF2C4}" type="slidenum">
              <a:rPr lang="en-US" smtClean="0"/>
              <a:pPr eaLnBrk="1" hangingPunct="1"/>
              <a:t>266</a:t>
            </a:fld>
            <a:endParaRPr lang="en-US" smtClean="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p:txBody>
          <a:bodyPr/>
          <a:lstStyle/>
          <a:p>
            <a:pPr eaLnBrk="1" hangingPunct="1"/>
            <a:r>
              <a:rPr lang="en-US" dirty="0" smtClean="0"/>
              <a:t>Another View of Response Time</a:t>
            </a:r>
          </a:p>
        </p:txBody>
      </p:sp>
      <p:sp>
        <p:nvSpPr>
          <p:cNvPr id="239619" name="Content Placeholder 2"/>
          <p:cNvSpPr>
            <a:spLocks noGrp="1"/>
          </p:cNvSpPr>
          <p:nvPr>
            <p:ph idx="1"/>
          </p:nvPr>
        </p:nvSpPr>
        <p:spPr/>
        <p:txBody>
          <a:bodyPr/>
          <a:lstStyle/>
          <a:p>
            <a:pPr eaLnBrk="1" hangingPunct="1"/>
            <a:r>
              <a:rPr lang="en-US" smtClean="0"/>
              <a:t>Wild Packets in a 2010 webinar presented a similar view of application response time</a:t>
            </a:r>
          </a:p>
          <a:p>
            <a:pPr eaLnBrk="1" hangingPunct="1"/>
            <a:r>
              <a:rPr lang="en-US" smtClean="0"/>
              <a:t>In their view application response time is made-up of</a:t>
            </a:r>
          </a:p>
          <a:p>
            <a:pPr lvl="1" eaLnBrk="1" hangingPunct="1"/>
            <a:r>
              <a:rPr lang="en-US" smtClean="0"/>
              <a:t>network response time + transaction response time</a:t>
            </a:r>
          </a:p>
        </p:txBody>
      </p:sp>
      <p:sp>
        <p:nvSpPr>
          <p:cNvPr id="2396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396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FB8DA4-4DD6-474B-A406-517FC0ABE987}" type="slidenum">
              <a:rPr lang="en-US" smtClean="0"/>
              <a:pPr eaLnBrk="1" hangingPunct="1"/>
              <a:t>267</a:t>
            </a:fld>
            <a:endParaRPr lang="en-US" smtClean="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p:txBody>
          <a:bodyPr/>
          <a:lstStyle/>
          <a:p>
            <a:pPr eaLnBrk="1" hangingPunct="1"/>
            <a:r>
              <a:rPr lang="en-US" dirty="0" smtClean="0"/>
              <a:t>Network Response Time</a:t>
            </a:r>
          </a:p>
        </p:txBody>
      </p:sp>
      <p:sp>
        <p:nvSpPr>
          <p:cNvPr id="240643" name="Content Placeholder 2"/>
          <p:cNvSpPr>
            <a:spLocks noGrp="1"/>
          </p:cNvSpPr>
          <p:nvPr>
            <p:ph idx="1"/>
          </p:nvPr>
        </p:nvSpPr>
        <p:spPr/>
        <p:txBody>
          <a:bodyPr/>
          <a:lstStyle/>
          <a:p>
            <a:pPr eaLnBrk="1" hangingPunct="1"/>
            <a:r>
              <a:rPr lang="en-US" smtClean="0"/>
              <a:t>Wild Packets sees network response time as being composed of </a:t>
            </a:r>
          </a:p>
          <a:p>
            <a:pPr lvl="1" eaLnBrk="1" hangingPunct="1"/>
            <a:r>
              <a:rPr lang="en-US" smtClean="0"/>
              <a:t>payload divided by bandwidth + application turns times round trip response time</a:t>
            </a:r>
          </a:p>
          <a:p>
            <a:pPr eaLnBrk="1" hangingPunct="1"/>
            <a:r>
              <a:rPr lang="en-US" smtClean="0"/>
              <a:t>These parts are defined as</a:t>
            </a:r>
          </a:p>
          <a:p>
            <a:pPr lvl="1" eaLnBrk="1" hangingPunct="1"/>
            <a:r>
              <a:rPr lang="en-US" smtClean="0"/>
              <a:t>Payload – bytes of information in the typical frame going back and forth</a:t>
            </a:r>
          </a:p>
          <a:p>
            <a:pPr lvl="1" eaLnBrk="1" hangingPunct="1"/>
            <a:r>
              <a:rPr lang="en-US" smtClean="0"/>
              <a:t>Bandwidth – minimal link speed</a:t>
            </a:r>
          </a:p>
        </p:txBody>
      </p:sp>
      <p:sp>
        <p:nvSpPr>
          <p:cNvPr id="2406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406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70E4E2-0953-4D3E-8883-5E768D8AA704}" type="slidenum">
              <a:rPr lang="en-US" smtClean="0"/>
              <a:pPr eaLnBrk="1" hangingPunct="1"/>
              <a:t>268</a:t>
            </a:fld>
            <a:endParaRPr lang="en-US" smtClean="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p:txBody>
          <a:bodyPr/>
          <a:lstStyle/>
          <a:p>
            <a:pPr eaLnBrk="1" hangingPunct="1"/>
            <a:r>
              <a:rPr lang="en-US" dirty="0" smtClean="0"/>
              <a:t>Network Response Time</a:t>
            </a:r>
          </a:p>
        </p:txBody>
      </p:sp>
      <p:sp>
        <p:nvSpPr>
          <p:cNvPr id="241667" name="Content Placeholder 2"/>
          <p:cNvSpPr>
            <a:spLocks noGrp="1"/>
          </p:cNvSpPr>
          <p:nvPr>
            <p:ph idx="1"/>
          </p:nvPr>
        </p:nvSpPr>
        <p:spPr/>
        <p:txBody>
          <a:bodyPr/>
          <a:lstStyle/>
          <a:p>
            <a:pPr lvl="1" eaLnBrk="1" hangingPunct="1"/>
            <a:r>
              <a:rPr lang="en-US" smtClean="0"/>
              <a:t>Application Turns – Number of back and forth frames needed to complete an action the user sees</a:t>
            </a:r>
          </a:p>
          <a:p>
            <a:pPr lvl="1" eaLnBrk="1" hangingPunct="1"/>
            <a:r>
              <a:rPr lang="en-US" smtClean="0"/>
              <a:t>Round Trip Response Time – The time from the client to the server</a:t>
            </a:r>
          </a:p>
        </p:txBody>
      </p:sp>
      <p:sp>
        <p:nvSpPr>
          <p:cNvPr id="2416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416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C02413-D8BB-464F-90BF-8CC4FAC38402}" type="slidenum">
              <a:rPr lang="en-US" smtClean="0"/>
              <a:pPr eaLnBrk="1" hangingPunct="1"/>
              <a:t>269</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dirty="0" smtClean="0"/>
              <a:t>Improper Media Installation</a:t>
            </a:r>
          </a:p>
        </p:txBody>
      </p:sp>
      <p:sp>
        <p:nvSpPr>
          <p:cNvPr id="26627" name="Content Placeholder 2"/>
          <p:cNvSpPr>
            <a:spLocks noGrp="1"/>
          </p:cNvSpPr>
          <p:nvPr>
            <p:ph idx="1"/>
          </p:nvPr>
        </p:nvSpPr>
        <p:spPr/>
        <p:txBody>
          <a:bodyPr/>
          <a:lstStyle/>
          <a:p>
            <a:pPr eaLnBrk="1" hangingPunct="1"/>
            <a:r>
              <a:rPr lang="en-US" dirty="0" smtClean="0"/>
              <a:t>Structured cabling in detail is also the topic for another course even though we will discuss it in this course to some extent as a troubleshooting issue</a:t>
            </a:r>
          </a:p>
          <a:p>
            <a:pPr eaLnBrk="1" hangingPunct="1"/>
            <a:r>
              <a:rPr lang="en-US" dirty="0" smtClean="0"/>
              <a:t>Basically if cabling or whatever type of media such as wireless is used is installed incorrectly it may cause delays on the network due to the frames being dropped causing retransmissions</a:t>
            </a:r>
          </a:p>
        </p:txBody>
      </p:sp>
      <p:sp>
        <p:nvSpPr>
          <p:cNvPr id="266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66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276A73-B7E9-467F-AEBE-F93CA0DEE930}" type="slidenum">
              <a:rPr lang="en-US" smtClean="0"/>
              <a:pPr eaLnBrk="1" hangingPunct="1"/>
              <a:t>27</a:t>
            </a:fld>
            <a:endParaRPr lang="en-US" smtClean="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dirty="0" smtClean="0"/>
              <a:t>Transaction Response Time</a:t>
            </a:r>
          </a:p>
        </p:txBody>
      </p:sp>
      <p:sp>
        <p:nvSpPr>
          <p:cNvPr id="242691" name="Content Placeholder 2"/>
          <p:cNvSpPr>
            <a:spLocks noGrp="1"/>
          </p:cNvSpPr>
          <p:nvPr>
            <p:ph idx="1"/>
          </p:nvPr>
        </p:nvSpPr>
        <p:spPr/>
        <p:txBody>
          <a:bodyPr/>
          <a:lstStyle/>
          <a:p>
            <a:pPr eaLnBrk="1" hangingPunct="1"/>
            <a:r>
              <a:rPr lang="en-US" smtClean="0"/>
              <a:t>Wild Packets says the transaction response time is</a:t>
            </a:r>
          </a:p>
          <a:p>
            <a:pPr lvl="1" eaLnBrk="1" hangingPunct="1"/>
            <a:r>
              <a:rPr lang="en-US" smtClean="0"/>
              <a:t>Server Response Time plus Client Response Time</a:t>
            </a:r>
          </a:p>
          <a:p>
            <a:pPr eaLnBrk="1" hangingPunct="1"/>
            <a:r>
              <a:rPr lang="en-US" smtClean="0"/>
              <a:t>These two are</a:t>
            </a:r>
          </a:p>
          <a:p>
            <a:pPr lvl="1" eaLnBrk="1" hangingPunct="1"/>
            <a:r>
              <a:rPr lang="en-US" smtClean="0"/>
              <a:t>Server Response Time – Processing time required by the server</a:t>
            </a:r>
          </a:p>
          <a:p>
            <a:pPr lvl="1" eaLnBrk="1" hangingPunct="1"/>
            <a:r>
              <a:rPr lang="en-US" smtClean="0"/>
              <a:t>Client Response Time – Processing time required by the client</a:t>
            </a:r>
          </a:p>
        </p:txBody>
      </p:sp>
      <p:sp>
        <p:nvSpPr>
          <p:cNvPr id="242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42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C061C6-AF1E-4D63-8212-E5A392686C14}" type="slidenum">
              <a:rPr lang="en-US" smtClean="0"/>
              <a:pPr eaLnBrk="1" hangingPunct="1"/>
              <a:t>270</a:t>
            </a:fld>
            <a:endParaRPr lang="en-US" smtClean="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pPr eaLnBrk="1" hangingPunct="1"/>
            <a:r>
              <a:rPr lang="en-US" dirty="0" smtClean="0"/>
              <a:t>Server Response Time</a:t>
            </a:r>
          </a:p>
        </p:txBody>
      </p:sp>
      <p:sp>
        <p:nvSpPr>
          <p:cNvPr id="243715" name="Content Placeholder 2"/>
          <p:cNvSpPr>
            <a:spLocks noGrp="1"/>
          </p:cNvSpPr>
          <p:nvPr>
            <p:ph idx="1"/>
          </p:nvPr>
        </p:nvSpPr>
        <p:spPr/>
        <p:txBody>
          <a:bodyPr/>
          <a:lstStyle/>
          <a:p>
            <a:pPr eaLnBrk="1" hangingPunct="1"/>
            <a:r>
              <a:rPr lang="en-US" smtClean="0"/>
              <a:t>Server Response Time consists of</a:t>
            </a:r>
          </a:p>
          <a:p>
            <a:pPr lvl="1" eaLnBrk="1" hangingPunct="1"/>
            <a:r>
              <a:rPr lang="en-US" smtClean="0"/>
              <a:t>Server Latency – Time needed for the server to process a request which is dependent on the memory, disk system, CPU, and load on the server</a:t>
            </a:r>
          </a:p>
          <a:p>
            <a:pPr lvl="1" eaLnBrk="1" hangingPunct="1"/>
            <a:r>
              <a:rPr lang="en-US" smtClean="0"/>
              <a:t>Application Latency – Time for the application to perform its job, which is mostly dependent on the software design</a:t>
            </a:r>
          </a:p>
        </p:txBody>
      </p:sp>
      <p:sp>
        <p:nvSpPr>
          <p:cNvPr id="2437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437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124F8A-1C55-40B8-91A4-837B5F9D8B83}" type="slidenum">
              <a:rPr lang="en-US" smtClean="0"/>
              <a:pPr eaLnBrk="1" hangingPunct="1"/>
              <a:t>271</a:t>
            </a:fld>
            <a:endParaRPr lang="en-US" smtClean="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pPr eaLnBrk="1" hangingPunct="1"/>
            <a:r>
              <a:rPr lang="en-US" dirty="0" smtClean="0"/>
              <a:t>Server Response Time</a:t>
            </a:r>
          </a:p>
        </p:txBody>
      </p:sp>
      <p:sp>
        <p:nvSpPr>
          <p:cNvPr id="244739" name="Content Placeholder 2"/>
          <p:cNvSpPr>
            <a:spLocks noGrp="1"/>
          </p:cNvSpPr>
          <p:nvPr>
            <p:ph idx="1"/>
          </p:nvPr>
        </p:nvSpPr>
        <p:spPr/>
        <p:txBody>
          <a:bodyPr/>
          <a:lstStyle/>
          <a:p>
            <a:pPr lvl="1" eaLnBrk="1" hangingPunct="1"/>
            <a:r>
              <a:rPr lang="en-US" smtClean="0"/>
              <a:t>Database Latency – Database aspects such as layout and the software design of the program</a:t>
            </a:r>
          </a:p>
          <a:p>
            <a:pPr lvl="1" eaLnBrk="1" hangingPunct="1"/>
            <a:r>
              <a:rPr lang="en-US" smtClean="0"/>
              <a:t>Browser Workstation Latency – The client processing ability</a:t>
            </a:r>
          </a:p>
          <a:p>
            <a:pPr lvl="1" eaLnBrk="1" hangingPunct="1"/>
            <a:r>
              <a:rPr lang="en-US" smtClean="0"/>
              <a:t>Protocol Latency – Some protocols work better than others, such as the TCP problems detailed above</a:t>
            </a:r>
          </a:p>
        </p:txBody>
      </p:sp>
      <p:sp>
        <p:nvSpPr>
          <p:cNvPr id="2447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44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0D0E20-1F69-4D90-AB34-09B5D117248A}" type="slidenum">
              <a:rPr lang="en-US" smtClean="0"/>
              <a:pPr eaLnBrk="1" hangingPunct="1"/>
              <a:t>272</a:t>
            </a:fld>
            <a:endParaRPr lang="en-US" smtClean="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p:txBody>
          <a:bodyPr/>
          <a:lstStyle/>
          <a:p>
            <a:pPr eaLnBrk="1" hangingPunct="1"/>
            <a:r>
              <a:rPr lang="en-US" dirty="0" smtClean="0"/>
              <a:t>Summary</a:t>
            </a:r>
          </a:p>
        </p:txBody>
      </p:sp>
      <p:sp>
        <p:nvSpPr>
          <p:cNvPr id="245763" name="Content Placeholder 2"/>
          <p:cNvSpPr>
            <a:spLocks noGrp="1"/>
          </p:cNvSpPr>
          <p:nvPr>
            <p:ph idx="1"/>
          </p:nvPr>
        </p:nvSpPr>
        <p:spPr/>
        <p:txBody>
          <a:bodyPr/>
          <a:lstStyle/>
          <a:p>
            <a:pPr eaLnBrk="1" hangingPunct="1"/>
            <a:r>
              <a:rPr lang="en-US" dirty="0" smtClean="0"/>
              <a:t>As you can see there are a large number of areas where problems may arise in a network</a:t>
            </a:r>
          </a:p>
          <a:p>
            <a:pPr eaLnBrk="1" hangingPunct="1"/>
            <a:r>
              <a:rPr lang="en-US" dirty="0" smtClean="0"/>
              <a:t>Using these procedures the first step is to isolate the problem to one area</a:t>
            </a:r>
          </a:p>
          <a:p>
            <a:pPr eaLnBrk="1" hangingPunct="1"/>
            <a:r>
              <a:rPr lang="en-US" dirty="0" smtClean="0"/>
              <a:t>Then seek the solution to the problem</a:t>
            </a:r>
          </a:p>
        </p:txBody>
      </p:sp>
      <p:sp>
        <p:nvSpPr>
          <p:cNvPr id="245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45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FA3178-F609-4194-AED5-028ABB71AFAA}" type="slidenum">
              <a:rPr lang="en-US" smtClean="0"/>
              <a:pPr eaLnBrk="1" hangingPunct="1"/>
              <a:t>273</a:t>
            </a:fld>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dirty="0" smtClean="0"/>
              <a:t>The Protocols Used</a:t>
            </a:r>
          </a:p>
        </p:txBody>
      </p:sp>
      <p:sp>
        <p:nvSpPr>
          <p:cNvPr id="27651" name="Content Placeholder 2"/>
          <p:cNvSpPr>
            <a:spLocks noGrp="1"/>
          </p:cNvSpPr>
          <p:nvPr>
            <p:ph idx="1"/>
          </p:nvPr>
        </p:nvSpPr>
        <p:spPr/>
        <p:txBody>
          <a:bodyPr/>
          <a:lstStyle/>
          <a:p>
            <a:pPr eaLnBrk="1" hangingPunct="1"/>
            <a:r>
              <a:rPr lang="en-US" smtClean="0"/>
              <a:t>The nature of the protocols commonly used on networks these days can cause numerous problems on the network</a:t>
            </a:r>
          </a:p>
          <a:p>
            <a:pPr eaLnBrk="1" hangingPunct="1"/>
            <a:r>
              <a:rPr lang="en-US" smtClean="0"/>
              <a:t>The protocols in question include</a:t>
            </a:r>
          </a:p>
          <a:p>
            <a:pPr lvl="1" eaLnBrk="1" hangingPunct="1"/>
            <a:r>
              <a:rPr lang="en-US" smtClean="0"/>
              <a:t>TCP</a:t>
            </a:r>
          </a:p>
          <a:p>
            <a:pPr lvl="1" eaLnBrk="1" hangingPunct="1"/>
            <a:r>
              <a:rPr lang="en-US" smtClean="0"/>
              <a:t>Protocols Involved in Application Flow</a:t>
            </a:r>
          </a:p>
        </p:txBody>
      </p:sp>
      <p:sp>
        <p:nvSpPr>
          <p:cNvPr id="276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76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3B3304-C10C-4BE6-9C31-22D40001045E}" type="slidenum">
              <a:rPr lang="en-US" smtClean="0"/>
              <a:pPr eaLnBrk="1" hangingPunct="1"/>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dirty="0" smtClean="0"/>
              <a:t>TCP</a:t>
            </a:r>
          </a:p>
        </p:txBody>
      </p:sp>
      <p:sp>
        <p:nvSpPr>
          <p:cNvPr id="28675" name="Content Placeholder 2"/>
          <p:cNvSpPr>
            <a:spLocks noGrp="1"/>
          </p:cNvSpPr>
          <p:nvPr>
            <p:ph idx="1"/>
          </p:nvPr>
        </p:nvSpPr>
        <p:spPr/>
        <p:txBody>
          <a:bodyPr/>
          <a:lstStyle/>
          <a:p>
            <a:pPr eaLnBrk="1" hangingPunct="1"/>
            <a:r>
              <a:rPr lang="en-US" smtClean="0"/>
              <a:t>Recalling the functions of the four layers of the TCP/IP model, TCP is the main protocol that creates and maintains the data flow across the network</a:t>
            </a:r>
          </a:p>
          <a:p>
            <a:pPr eaLnBrk="1" hangingPunct="1"/>
            <a:r>
              <a:rPr lang="en-US" smtClean="0"/>
              <a:t>At the transport layer TCP carries about 90% of the traffic on a network and UDP most of the rest</a:t>
            </a:r>
          </a:p>
          <a:p>
            <a:pPr eaLnBrk="1" hangingPunct="1"/>
            <a:r>
              <a:rPr lang="en-US" smtClean="0"/>
              <a:t>For example as Fluke says</a:t>
            </a:r>
          </a:p>
        </p:txBody>
      </p:sp>
      <p:sp>
        <p:nvSpPr>
          <p:cNvPr id="286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86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3C54E4-73CB-4838-955D-59DFA53ABA01}" type="slidenum">
              <a:rPr lang="en-US" smtClean="0"/>
              <a:pPr eaLnBrk="1" hangingPunct="1"/>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dirty="0" smtClean="0"/>
              <a:t>Most</a:t>
            </a:r>
            <a:r>
              <a:rPr lang="en-US" baseline="0" dirty="0" smtClean="0"/>
              <a:t> of this is copied or adapted from a series of seminars and labs by Laura Chappell or a white paper from Fluke </a:t>
            </a:r>
            <a:r>
              <a:rPr lang="en-US" baseline="0" dirty="0" smtClean="0"/>
              <a:t>Networks</a:t>
            </a:r>
          </a:p>
          <a:p>
            <a:r>
              <a:rPr lang="en-US" baseline="0" dirty="0" smtClean="0"/>
              <a:t>The retransmission filter is from Network Analysis Using </a:t>
            </a:r>
            <a:r>
              <a:rPr lang="en-US" baseline="0" dirty="0" err="1" smtClean="0"/>
              <a:t>Wireshark</a:t>
            </a:r>
            <a:r>
              <a:rPr lang="en-US" baseline="0" dirty="0" smtClean="0"/>
              <a:t> Cookbook by </a:t>
            </a:r>
            <a:r>
              <a:rPr lang="en-US" baseline="0" dirty="0" err="1" smtClean="0"/>
              <a:t>Yoram</a:t>
            </a:r>
            <a:r>
              <a:rPr lang="en-US" baseline="0" dirty="0" smtClean="0"/>
              <a:t> </a:t>
            </a:r>
            <a:r>
              <a:rPr lang="en-US" baseline="0" dirty="0" err="1" smtClean="0"/>
              <a:t>Orzach</a:t>
            </a:r>
            <a:endParaRPr lang="en-US" dirty="0"/>
          </a:p>
        </p:txBody>
      </p:sp>
      <p:sp>
        <p:nvSpPr>
          <p:cNvPr id="4" name="Footer Placeholder 3"/>
          <p:cNvSpPr>
            <a:spLocks noGrp="1"/>
          </p:cNvSpPr>
          <p:nvPr>
            <p:ph type="ftr" sz="quarter" idx="11"/>
          </p:nvPr>
        </p:nvSpPr>
        <p:spPr/>
        <p:txBody>
          <a:bodyPr/>
          <a:lstStyle/>
          <a:p>
            <a:pPr>
              <a:defRPr/>
            </a:pPr>
            <a:r>
              <a:rPr lang="en-US" smtClean="0"/>
              <a:t>Copyright 2010-2014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82CEFC88-F45B-46CD-8ADF-0D5AA73D6D9E}" type="slidenum">
              <a:rPr lang="en-US" smtClean="0"/>
              <a:pPr>
                <a:defRPr/>
              </a:pPr>
              <a:t>3</a:t>
            </a:fld>
            <a:endParaRPr lang="en-US" dirty="0"/>
          </a:p>
        </p:txBody>
      </p:sp>
    </p:spTree>
    <p:extLst>
      <p:ext uri="{BB962C8B-B14F-4D97-AF65-F5344CB8AC3E}">
        <p14:creationId xmlns:p14="http://schemas.microsoft.com/office/powerpoint/2010/main" val="3490796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t>TCP </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If you segment the traffic on a corporate network into categories determined by the purpose of that traffic, you would probably find a break down something like this: email (10%), transaction processing (25%), http web traffic (35%), broadcast and control (10%) and other traffic (20%)</a:t>
            </a:r>
          </a:p>
          <a:p>
            <a:pPr lvl="1" eaLnBrk="1" hangingPunct="1">
              <a:defRPr/>
            </a:pPr>
            <a:r>
              <a:rPr lang="en-US" dirty="0" smtClean="0">
                <a:ea typeface="+mn-ea"/>
                <a:cs typeface="+mn-cs"/>
              </a:rPr>
              <a:t>The only part of the mix that is based primarily on UDP is in the “other” category</a:t>
            </a:r>
          </a:p>
          <a:p>
            <a:pPr lvl="1" eaLnBrk="1" hangingPunct="1">
              <a:defRPr/>
            </a:pPr>
            <a:r>
              <a:rPr lang="en-US" dirty="0" smtClean="0">
                <a:ea typeface="+mn-ea"/>
                <a:cs typeface="+mn-cs"/>
              </a:rPr>
              <a:t>The remainder use mostly TCP</a:t>
            </a:r>
          </a:p>
        </p:txBody>
      </p:sp>
      <p:sp>
        <p:nvSpPr>
          <p:cNvPr id="29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29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175878-9BE1-4F0E-A8B2-DB897AD260B6}" type="slidenum">
              <a:rPr lang="en-US" smtClean="0"/>
              <a:pPr eaLnBrk="1" hangingPunct="1"/>
              <a:t>30</a:t>
            </a:fld>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dirty="0" smtClean="0"/>
              <a:t>TCP</a:t>
            </a:r>
          </a:p>
        </p:txBody>
      </p:sp>
      <p:sp>
        <p:nvSpPr>
          <p:cNvPr id="30723" name="Content Placeholder 2"/>
          <p:cNvSpPr>
            <a:spLocks noGrp="1"/>
          </p:cNvSpPr>
          <p:nvPr>
            <p:ph idx="1"/>
          </p:nvPr>
        </p:nvSpPr>
        <p:spPr/>
        <p:txBody>
          <a:bodyPr/>
          <a:lstStyle/>
          <a:p>
            <a:pPr eaLnBrk="1" hangingPunct="1"/>
            <a:r>
              <a:rPr lang="en-US" smtClean="0"/>
              <a:t>TCP is an adaptive protocol in that it adjusts to changes in throughput</a:t>
            </a:r>
          </a:p>
          <a:p>
            <a:pPr eaLnBrk="1" hangingPunct="1"/>
            <a:r>
              <a:rPr lang="en-US" smtClean="0"/>
              <a:t>Unfortunately these changes in throughout can be due to network, server, or application problems that produce undesirable results in TCP’s reactions</a:t>
            </a:r>
          </a:p>
          <a:p>
            <a:pPr eaLnBrk="1" hangingPunct="1"/>
            <a:r>
              <a:rPr lang="en-US" smtClean="0"/>
              <a:t>As TCP adjusts due to these problems it will mask the underlying source of the problem</a:t>
            </a:r>
          </a:p>
        </p:txBody>
      </p:sp>
      <p:sp>
        <p:nvSpPr>
          <p:cNvPr id="30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0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0A1607-A580-4F4C-9983-2635BDFFB5B0}" type="slidenum">
              <a:rPr lang="en-US" smtClean="0"/>
              <a:pPr eaLnBrk="1" hangingPunct="1"/>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dirty="0" smtClean="0"/>
              <a:t>TCP</a:t>
            </a:r>
          </a:p>
        </p:txBody>
      </p:sp>
      <p:sp>
        <p:nvSpPr>
          <p:cNvPr id="31747" name="Content Placeholder 2"/>
          <p:cNvSpPr>
            <a:spLocks noGrp="1"/>
          </p:cNvSpPr>
          <p:nvPr>
            <p:ph idx="1"/>
          </p:nvPr>
        </p:nvSpPr>
        <p:spPr/>
        <p:txBody>
          <a:bodyPr/>
          <a:lstStyle/>
          <a:p>
            <a:pPr eaLnBrk="1" hangingPunct="1"/>
            <a:r>
              <a:rPr lang="en-US" smtClean="0"/>
              <a:t>Why is this</a:t>
            </a:r>
          </a:p>
          <a:p>
            <a:pPr eaLnBrk="1" hangingPunct="1"/>
            <a:r>
              <a:rPr lang="en-US" smtClean="0"/>
              <a:t>Let’s look at how frames move back and forth when utilizing TCP at the transport layer</a:t>
            </a:r>
          </a:p>
          <a:p>
            <a:pPr eaLnBrk="1" hangingPunct="1"/>
            <a:r>
              <a:rPr lang="en-US" smtClean="0"/>
              <a:t>In this example data is being sent from a client to a server</a:t>
            </a:r>
          </a:p>
        </p:txBody>
      </p:sp>
      <p:sp>
        <p:nvSpPr>
          <p:cNvPr id="317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1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B0AB02-25C2-4307-86BF-2941FA90A16D}" type="slidenum">
              <a:rPr lang="en-US" smtClean="0"/>
              <a:pPr eaLnBrk="1" hangingPunct="1"/>
              <a:t>32</a:t>
            </a:fld>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smtClean="0"/>
              <a:t>TCP</a:t>
            </a:r>
          </a:p>
        </p:txBody>
      </p:sp>
      <p:sp>
        <p:nvSpPr>
          <p:cNvPr id="3" name="Content Placeholder 2"/>
          <p:cNvSpPr>
            <a:spLocks noGrp="1"/>
          </p:cNvSpPr>
          <p:nvPr>
            <p:ph idx="1"/>
          </p:nvPr>
        </p:nvSpPr>
        <p:spPr/>
        <p:txBody>
          <a:bodyPr/>
          <a:lstStyle/>
          <a:p>
            <a:pPr lvl="1" eaLnBrk="1" hangingPunct="1">
              <a:defRPr/>
            </a:pPr>
            <a:r>
              <a:rPr lang="en-US" dirty="0" smtClean="0"/>
              <a:t>Laura Chappell explains the process this way</a:t>
            </a:r>
          </a:p>
          <a:p>
            <a:pPr lvl="2" eaLnBrk="1" hangingPunct="1">
              <a:defRPr/>
            </a:pPr>
            <a:r>
              <a:rPr lang="en-US" dirty="0" smtClean="0"/>
              <a:t>At the client computer</a:t>
            </a:r>
          </a:p>
          <a:p>
            <a:pPr lvl="3" eaLnBrk="1" hangingPunct="1">
              <a:defRPr/>
            </a:pPr>
            <a:r>
              <a:rPr lang="en-US" dirty="0" smtClean="0"/>
              <a:t>To begin the TCP protocol that is part of the TCP/IP stack on the client computer first determines how much data it can send</a:t>
            </a:r>
          </a:p>
          <a:p>
            <a:pPr lvl="3" eaLnBrk="1" hangingPunct="1">
              <a:defRPr/>
            </a:pPr>
            <a:r>
              <a:rPr lang="en-US" dirty="0" smtClean="0"/>
              <a:t>This is usually 1460 bytes</a:t>
            </a:r>
          </a:p>
          <a:p>
            <a:pPr lvl="3" eaLnBrk="1" hangingPunct="1">
              <a:defRPr/>
            </a:pPr>
            <a:r>
              <a:rPr lang="en-US" dirty="0" smtClean="0">
                <a:ea typeface="+mn-ea"/>
                <a:cs typeface="+mn-cs"/>
              </a:rPr>
              <a:t>This segment created by the TCP protocol is delivered to the IP protocol at the Network layer where the IP addresses of the sender and receiver are added</a:t>
            </a:r>
          </a:p>
        </p:txBody>
      </p:sp>
      <p:sp>
        <p:nvSpPr>
          <p:cNvPr id="32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2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7E2BC9-60B3-4CC5-AC9C-95C830B51F78}" type="slidenum">
              <a:rPr lang="en-US" smtClean="0"/>
              <a:pPr eaLnBrk="1" hangingPunct="1"/>
              <a:t>33</a:t>
            </a:fld>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dirty="0" smtClean="0"/>
              <a:t>TCP</a:t>
            </a:r>
          </a:p>
        </p:txBody>
      </p:sp>
      <p:sp>
        <p:nvSpPr>
          <p:cNvPr id="3" name="Content Placeholder 2"/>
          <p:cNvSpPr>
            <a:spLocks noGrp="1"/>
          </p:cNvSpPr>
          <p:nvPr>
            <p:ph idx="1"/>
          </p:nvPr>
        </p:nvSpPr>
        <p:spPr/>
        <p:txBody>
          <a:bodyPr/>
          <a:lstStyle/>
          <a:p>
            <a:pPr lvl="3" eaLnBrk="1" hangingPunct="1">
              <a:defRPr/>
            </a:pPr>
            <a:r>
              <a:rPr lang="en-US" dirty="0" smtClean="0">
                <a:ea typeface="+mn-ea"/>
                <a:cs typeface="+mn-cs"/>
              </a:rPr>
              <a:t>Then the IP software contacts the operating system to say an outgoing message is ready to be sent</a:t>
            </a:r>
          </a:p>
          <a:p>
            <a:pPr lvl="3" eaLnBrk="1" hangingPunct="1">
              <a:defRPr/>
            </a:pPr>
            <a:r>
              <a:rPr lang="en-US" dirty="0" smtClean="0">
                <a:ea typeface="+mn-ea"/>
                <a:cs typeface="+mn-cs"/>
              </a:rPr>
              <a:t>When the operating system gives the okay, the outgoing packet is moved to the NIC by handing it off to the Data Link layer</a:t>
            </a:r>
          </a:p>
          <a:p>
            <a:pPr lvl="3" eaLnBrk="1" hangingPunct="1">
              <a:defRPr/>
            </a:pPr>
            <a:r>
              <a:rPr lang="en-US" dirty="0" smtClean="0">
                <a:ea typeface="+mn-ea"/>
                <a:cs typeface="+mn-cs"/>
              </a:rPr>
              <a:t>In this entire process, the performance of the client’s processor is critical to how fast this all can take place</a:t>
            </a:r>
          </a:p>
          <a:p>
            <a:pPr lvl="3" eaLnBrk="1" hangingPunct="1">
              <a:defRPr/>
            </a:pPr>
            <a:r>
              <a:rPr lang="en-US" dirty="0" smtClean="0">
                <a:ea typeface="+mn-ea"/>
                <a:cs typeface="+mn-cs"/>
              </a:rPr>
              <a:t>Slow computer – slow transfer</a:t>
            </a:r>
          </a:p>
        </p:txBody>
      </p:sp>
      <p:sp>
        <p:nvSpPr>
          <p:cNvPr id="33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3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A7DA3C-1E70-4AF3-AC76-497A425BB8FD}" type="slidenum">
              <a:rPr lang="en-US" smtClean="0"/>
              <a:pPr eaLnBrk="1" hangingPunct="1"/>
              <a:t>34</a:t>
            </a:fld>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smtClean="0"/>
              <a:t>TCP</a:t>
            </a:r>
          </a:p>
        </p:txBody>
      </p:sp>
      <p:sp>
        <p:nvSpPr>
          <p:cNvPr id="3" name="Content Placeholder 2"/>
          <p:cNvSpPr>
            <a:spLocks noGrp="1"/>
          </p:cNvSpPr>
          <p:nvPr>
            <p:ph idx="1"/>
          </p:nvPr>
        </p:nvSpPr>
        <p:spPr/>
        <p:txBody>
          <a:bodyPr/>
          <a:lstStyle/>
          <a:p>
            <a:pPr lvl="2" eaLnBrk="1" hangingPunct="1">
              <a:defRPr/>
            </a:pPr>
            <a:r>
              <a:rPr lang="en-US" dirty="0" smtClean="0"/>
              <a:t>Across the network</a:t>
            </a:r>
          </a:p>
          <a:p>
            <a:pPr lvl="3" eaLnBrk="1" hangingPunct="1">
              <a:defRPr/>
            </a:pPr>
            <a:r>
              <a:rPr lang="en-US" dirty="0" smtClean="0">
                <a:ea typeface="+mn-ea"/>
                <a:cs typeface="+mn-cs"/>
              </a:rPr>
              <a:t>Packets can follow a short, fast route, a slow, long route or any combination of links</a:t>
            </a:r>
          </a:p>
          <a:p>
            <a:pPr lvl="3" eaLnBrk="1" hangingPunct="1">
              <a:defRPr/>
            </a:pPr>
            <a:r>
              <a:rPr lang="en-US" dirty="0" smtClean="0">
                <a:ea typeface="+mn-ea"/>
                <a:cs typeface="+mn-cs"/>
              </a:rPr>
              <a:t>It is common for a packet to traverse 10-20 individual network links when going over an Internet connection</a:t>
            </a:r>
          </a:p>
          <a:p>
            <a:pPr lvl="3" eaLnBrk="1" hangingPunct="1">
              <a:defRPr/>
            </a:pPr>
            <a:r>
              <a:rPr lang="en-US" dirty="0" smtClean="0">
                <a:ea typeface="+mn-ea"/>
                <a:cs typeface="+mn-cs"/>
              </a:rPr>
              <a:t>Like the adage about the strength of a chain depending on the weakest link, the speed through the network depends on the slowest link</a:t>
            </a:r>
          </a:p>
          <a:p>
            <a:pPr lvl="3" eaLnBrk="1" hangingPunct="1">
              <a:defRPr/>
            </a:pPr>
            <a:r>
              <a:rPr lang="en-US" dirty="0" smtClean="0">
                <a:ea typeface="+mn-ea"/>
                <a:cs typeface="+mn-cs"/>
              </a:rPr>
              <a:t>More often than not, the slowest link is the access link into the network and the egress link out of the network</a:t>
            </a:r>
          </a:p>
        </p:txBody>
      </p:sp>
      <p:sp>
        <p:nvSpPr>
          <p:cNvPr id="348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48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661541-3961-4E71-B9B5-31F320ED19D2}" type="slidenum">
              <a:rPr lang="en-US" smtClean="0"/>
              <a:pPr eaLnBrk="1" hangingPunct="1"/>
              <a:t>35</a:t>
            </a:fld>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smtClean="0"/>
              <a:t>TCP</a:t>
            </a:r>
          </a:p>
        </p:txBody>
      </p:sp>
      <p:sp>
        <p:nvSpPr>
          <p:cNvPr id="35843" name="Content Placeholder 2"/>
          <p:cNvSpPr>
            <a:spLocks noGrp="1"/>
          </p:cNvSpPr>
          <p:nvPr>
            <p:ph idx="1"/>
          </p:nvPr>
        </p:nvSpPr>
        <p:spPr/>
        <p:txBody>
          <a:bodyPr/>
          <a:lstStyle/>
          <a:p>
            <a:pPr lvl="2" eaLnBrk="1" hangingPunct="1"/>
            <a:r>
              <a:rPr lang="en-US" smtClean="0"/>
              <a:t>At the server</a:t>
            </a:r>
          </a:p>
          <a:p>
            <a:pPr lvl="3" eaLnBrk="1" hangingPunct="1"/>
            <a:r>
              <a:rPr lang="en-US" smtClean="0"/>
              <a:t>Just like the client end how fast the server processes the request impacts the round trip time of the transaction</a:t>
            </a:r>
          </a:p>
          <a:p>
            <a:pPr lvl="3" eaLnBrk="1" hangingPunct="1"/>
            <a:r>
              <a:rPr lang="en-US" smtClean="0"/>
              <a:t>Slow server – slow transfer</a:t>
            </a:r>
          </a:p>
        </p:txBody>
      </p:sp>
      <p:sp>
        <p:nvSpPr>
          <p:cNvPr id="358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58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DA6C0F-2188-4E40-8570-08379F2F2CA4}" type="slidenum">
              <a:rPr lang="en-US" smtClean="0"/>
              <a:pPr eaLnBrk="1" hangingPunct="1"/>
              <a:t>36</a:t>
            </a:fld>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dirty="0" smtClean="0"/>
              <a:t>TCP Flags</a:t>
            </a:r>
          </a:p>
        </p:txBody>
      </p:sp>
      <p:sp>
        <p:nvSpPr>
          <p:cNvPr id="36867" name="Content Placeholder 2"/>
          <p:cNvSpPr>
            <a:spLocks noGrp="1"/>
          </p:cNvSpPr>
          <p:nvPr>
            <p:ph idx="1"/>
          </p:nvPr>
        </p:nvSpPr>
        <p:spPr/>
        <p:txBody>
          <a:bodyPr/>
          <a:lstStyle/>
          <a:p>
            <a:pPr eaLnBrk="1" hangingPunct="1"/>
            <a:r>
              <a:rPr lang="en-US" smtClean="0"/>
              <a:t>The flag field in the TCP header can provide some useful troubleshooting information</a:t>
            </a:r>
          </a:p>
          <a:p>
            <a:pPr eaLnBrk="1" hangingPunct="1"/>
            <a:r>
              <a:rPr lang="en-US" smtClean="0"/>
              <a:t>Let’s look at the eight flags used by TCP as discussed by Chris Greer in a series of articles from Fluke Networks</a:t>
            </a:r>
          </a:p>
          <a:p>
            <a:pPr eaLnBrk="1" hangingPunct="1"/>
            <a:r>
              <a:rPr lang="en-US" smtClean="0"/>
              <a:t>They are</a:t>
            </a:r>
          </a:p>
        </p:txBody>
      </p:sp>
      <p:sp>
        <p:nvSpPr>
          <p:cNvPr id="368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68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C6F7A6-1202-47BE-A0B0-169CC7CEE86D}" type="slidenum">
              <a:rPr lang="en-US" smtClean="0"/>
              <a:pPr eaLnBrk="1" hangingPunct="1"/>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dirty="0" smtClean="0"/>
              <a:t>TCP Flags</a:t>
            </a:r>
          </a:p>
        </p:txBody>
      </p:sp>
      <p:sp>
        <p:nvSpPr>
          <p:cNvPr id="37891" name="Content Placeholder 2"/>
          <p:cNvSpPr>
            <a:spLocks noGrp="1"/>
          </p:cNvSpPr>
          <p:nvPr>
            <p:ph idx="1"/>
          </p:nvPr>
        </p:nvSpPr>
        <p:spPr/>
        <p:txBody>
          <a:bodyPr/>
          <a:lstStyle/>
          <a:p>
            <a:pPr eaLnBrk="1" hangingPunct="1"/>
            <a:endParaRPr lang="en-US" smtClean="0"/>
          </a:p>
        </p:txBody>
      </p:sp>
      <p:sp>
        <p:nvSpPr>
          <p:cNvPr id="378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7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7D6B41-D249-4A2E-908B-E4B7E972B569}" type="slidenum">
              <a:rPr lang="en-US" smtClean="0"/>
              <a:pPr eaLnBrk="1" hangingPunct="1"/>
              <a:t>38</a:t>
            </a:fld>
            <a:endParaRPr lang="en-US" smtClean="0"/>
          </a:p>
        </p:txBody>
      </p:sp>
      <p:pic>
        <p:nvPicPr>
          <p:cNvPr id="37894" name="Picture 5" descr="blog post photo">
            <a:hlinkClick r:id="rId2" tooltip="&quot;Click here to view this image at full size in another window...&quo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0038"/>
            <a:ext cx="82137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dirty="0" smtClean="0"/>
              <a:t>TCP Flags</a:t>
            </a:r>
          </a:p>
        </p:txBody>
      </p:sp>
      <p:sp>
        <p:nvSpPr>
          <p:cNvPr id="38915" name="Content Placeholder 2"/>
          <p:cNvSpPr>
            <a:spLocks noGrp="1"/>
          </p:cNvSpPr>
          <p:nvPr>
            <p:ph idx="1"/>
          </p:nvPr>
        </p:nvSpPr>
        <p:spPr/>
        <p:txBody>
          <a:bodyPr/>
          <a:lstStyle/>
          <a:p>
            <a:pPr lvl="1" eaLnBrk="1" hangingPunct="1"/>
            <a:r>
              <a:rPr lang="en-US" smtClean="0"/>
              <a:t>Congestion Window Reduced</a:t>
            </a:r>
          </a:p>
          <a:p>
            <a:pPr lvl="1" eaLnBrk="1" hangingPunct="1"/>
            <a:r>
              <a:rPr lang="en-US" smtClean="0"/>
              <a:t>ECN-Echo</a:t>
            </a:r>
          </a:p>
          <a:p>
            <a:pPr lvl="1" eaLnBrk="1" hangingPunct="1"/>
            <a:r>
              <a:rPr lang="en-US" smtClean="0"/>
              <a:t>Urgent</a:t>
            </a:r>
          </a:p>
          <a:p>
            <a:pPr lvl="1" eaLnBrk="1" hangingPunct="1"/>
            <a:r>
              <a:rPr lang="en-US" smtClean="0"/>
              <a:t>Acknowledgment</a:t>
            </a:r>
          </a:p>
          <a:p>
            <a:pPr lvl="1" eaLnBrk="1" hangingPunct="1"/>
            <a:r>
              <a:rPr lang="en-US" smtClean="0"/>
              <a:t>Push</a:t>
            </a:r>
          </a:p>
          <a:p>
            <a:pPr lvl="1" eaLnBrk="1" hangingPunct="1"/>
            <a:r>
              <a:rPr lang="en-US" smtClean="0"/>
              <a:t>Reset</a:t>
            </a:r>
          </a:p>
          <a:p>
            <a:pPr lvl="1" eaLnBrk="1" hangingPunct="1"/>
            <a:r>
              <a:rPr lang="en-US" smtClean="0"/>
              <a:t>Syn</a:t>
            </a:r>
          </a:p>
          <a:p>
            <a:pPr lvl="1" eaLnBrk="1" hangingPunct="1"/>
            <a:r>
              <a:rPr lang="en-US" smtClean="0"/>
              <a:t>Fin</a:t>
            </a:r>
          </a:p>
        </p:txBody>
      </p:sp>
      <p:sp>
        <p:nvSpPr>
          <p:cNvPr id="389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8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4F8B73-FDE4-4B6E-A62F-5A15B8642E20}" type="slidenum">
              <a:rPr lang="en-US" smtClean="0"/>
              <a:pPr eaLnBrk="1" hangingPunct="1"/>
              <a:t>39</a:t>
            </a:fld>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Basic Steps</a:t>
            </a:r>
          </a:p>
        </p:txBody>
      </p:sp>
      <p:sp>
        <p:nvSpPr>
          <p:cNvPr id="5123" name="Content Placeholder 2"/>
          <p:cNvSpPr>
            <a:spLocks noGrp="1"/>
          </p:cNvSpPr>
          <p:nvPr>
            <p:ph idx="1"/>
          </p:nvPr>
        </p:nvSpPr>
        <p:spPr/>
        <p:txBody>
          <a:bodyPr/>
          <a:lstStyle/>
          <a:p>
            <a:pPr eaLnBrk="1" hangingPunct="1"/>
            <a:r>
              <a:rPr lang="en-US" dirty="0" smtClean="0"/>
              <a:t>There are certain basic analysis tasks that need to be done on any network</a:t>
            </a:r>
          </a:p>
          <a:p>
            <a:pPr eaLnBrk="1" hangingPunct="1"/>
            <a:r>
              <a:rPr lang="en-US" dirty="0" smtClean="0"/>
              <a:t>Some of these are done when the network is working correctly and some when it is not</a:t>
            </a:r>
          </a:p>
          <a:p>
            <a:pPr eaLnBrk="1" hangingPunct="1"/>
            <a:r>
              <a:rPr lang="en-US" dirty="0" smtClean="0"/>
              <a:t>These include</a:t>
            </a:r>
          </a:p>
          <a:p>
            <a:pPr lvl="1" eaLnBrk="1" hangingPunct="1"/>
            <a:r>
              <a:rPr lang="en-US" dirty="0" err="1" smtClean="0"/>
              <a:t>Baselining</a:t>
            </a:r>
            <a:r>
              <a:rPr lang="en-US" dirty="0" smtClean="0"/>
              <a:t> the network for troubleshooting</a:t>
            </a:r>
          </a:p>
          <a:p>
            <a:pPr lvl="1" eaLnBrk="1" hangingPunct="1"/>
            <a:r>
              <a:rPr lang="en-US" dirty="0" smtClean="0"/>
              <a:t>Isolating the source of a problem</a:t>
            </a:r>
          </a:p>
          <a:p>
            <a:pPr lvl="1" eaLnBrk="1" hangingPunct="1"/>
            <a:r>
              <a:rPr lang="en-US" dirty="0" smtClean="0"/>
              <a:t>Identifying security scans and breaches</a:t>
            </a:r>
          </a:p>
        </p:txBody>
      </p:sp>
      <p:sp>
        <p:nvSpPr>
          <p:cNvPr id="5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D60C53-CD5F-4DAA-8E0F-6382DABABE32}" type="slidenum">
              <a:rPr lang="en-US" smtClean="0"/>
              <a:pPr eaLnBrk="1" hangingPunct="1"/>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dirty="0" smtClean="0"/>
              <a:t>TCP Flags</a:t>
            </a:r>
          </a:p>
        </p:txBody>
      </p:sp>
      <p:sp>
        <p:nvSpPr>
          <p:cNvPr id="39939" name="Content Placeholder 2"/>
          <p:cNvSpPr>
            <a:spLocks noGrp="1"/>
          </p:cNvSpPr>
          <p:nvPr>
            <p:ph idx="1"/>
          </p:nvPr>
        </p:nvSpPr>
        <p:spPr/>
        <p:txBody>
          <a:bodyPr/>
          <a:lstStyle/>
          <a:p>
            <a:pPr eaLnBrk="1" hangingPunct="1"/>
            <a:r>
              <a:rPr lang="en-US" dirty="0" smtClean="0"/>
              <a:t>Congestion Window Reduced and ECN-Echo</a:t>
            </a:r>
          </a:p>
          <a:p>
            <a:pPr lvl="1" eaLnBrk="1" hangingPunct="1"/>
            <a:r>
              <a:rPr lang="en-US" dirty="0" smtClean="0"/>
              <a:t>These two flags are used together when used, but then they are very rarely seen in practice</a:t>
            </a:r>
          </a:p>
          <a:p>
            <a:pPr lvl="1" eaLnBrk="1" hangingPunct="1"/>
            <a:r>
              <a:rPr lang="en-US" dirty="0" smtClean="0"/>
              <a:t>They were meant to indicate congestion</a:t>
            </a:r>
          </a:p>
          <a:p>
            <a:pPr eaLnBrk="1" hangingPunct="1"/>
            <a:r>
              <a:rPr lang="en-US" dirty="0" smtClean="0"/>
              <a:t>Urgent</a:t>
            </a:r>
          </a:p>
          <a:p>
            <a:pPr lvl="1" eaLnBrk="1" hangingPunct="1"/>
            <a:r>
              <a:rPr lang="en-US" dirty="0" smtClean="0"/>
              <a:t>As it seems, process this data now</a:t>
            </a:r>
          </a:p>
        </p:txBody>
      </p:sp>
      <p:sp>
        <p:nvSpPr>
          <p:cNvPr id="399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39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1A71287-CA33-4EC4-85F2-CE4DAC1345CC}" type="slidenum">
              <a:rPr lang="en-US" smtClean="0"/>
              <a:pPr eaLnBrk="1" hangingPunct="1"/>
              <a:t>40</a:t>
            </a:fld>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dirty="0" smtClean="0"/>
              <a:t>TCP Flags</a:t>
            </a:r>
          </a:p>
        </p:txBody>
      </p:sp>
      <p:sp>
        <p:nvSpPr>
          <p:cNvPr id="40963" name="Content Placeholder 2"/>
          <p:cNvSpPr>
            <a:spLocks noGrp="1"/>
          </p:cNvSpPr>
          <p:nvPr>
            <p:ph idx="1"/>
          </p:nvPr>
        </p:nvSpPr>
        <p:spPr/>
        <p:txBody>
          <a:bodyPr/>
          <a:lstStyle/>
          <a:p>
            <a:pPr eaLnBrk="1" hangingPunct="1"/>
            <a:r>
              <a:rPr lang="en-US" smtClean="0"/>
              <a:t>Acknowledgment</a:t>
            </a:r>
          </a:p>
          <a:p>
            <a:pPr lvl="1" eaLnBrk="1" hangingPunct="1"/>
            <a:r>
              <a:rPr lang="en-US" smtClean="0"/>
              <a:t>This field indicates that the data has been successfully received</a:t>
            </a:r>
          </a:p>
          <a:p>
            <a:pPr lvl="1" eaLnBrk="1" hangingPunct="1"/>
            <a:r>
              <a:rPr lang="en-US" smtClean="0"/>
              <a:t>It is also used when establishing and tearing down TCP connections</a:t>
            </a:r>
          </a:p>
          <a:p>
            <a:pPr lvl="1" eaLnBrk="1" hangingPunct="1"/>
            <a:r>
              <a:rPr lang="en-US" smtClean="0"/>
              <a:t>Often every packet in a TCP connection has the ACKs flag after the initial SYN</a:t>
            </a:r>
          </a:p>
        </p:txBody>
      </p:sp>
      <p:sp>
        <p:nvSpPr>
          <p:cNvPr id="40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0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459C75-832B-4549-9E99-6A90AFFB0EC5}" type="slidenum">
              <a:rPr lang="en-US" smtClean="0"/>
              <a:pPr eaLnBrk="1" hangingPunct="1"/>
              <a:t>41</a:t>
            </a:fld>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dirty="0" smtClean="0"/>
              <a:t>TCP Flags</a:t>
            </a:r>
          </a:p>
        </p:txBody>
      </p:sp>
      <p:sp>
        <p:nvSpPr>
          <p:cNvPr id="41987" name="Content Placeholder 2"/>
          <p:cNvSpPr>
            <a:spLocks noGrp="1"/>
          </p:cNvSpPr>
          <p:nvPr>
            <p:ph idx="1"/>
          </p:nvPr>
        </p:nvSpPr>
        <p:spPr/>
        <p:txBody>
          <a:bodyPr/>
          <a:lstStyle/>
          <a:p>
            <a:pPr eaLnBrk="1" hangingPunct="1"/>
            <a:r>
              <a:rPr lang="en-US" smtClean="0"/>
              <a:t>Push</a:t>
            </a:r>
          </a:p>
          <a:p>
            <a:pPr lvl="1" eaLnBrk="1" hangingPunct="1"/>
            <a:r>
              <a:rPr lang="en-US" smtClean="0"/>
              <a:t>Sometimes set at the end of a block of data to tell the receiver to process the block now</a:t>
            </a:r>
          </a:p>
          <a:p>
            <a:pPr eaLnBrk="1" hangingPunct="1"/>
            <a:r>
              <a:rPr lang="en-US" smtClean="0"/>
              <a:t>Reset</a:t>
            </a:r>
          </a:p>
          <a:p>
            <a:pPr lvl="1" eaLnBrk="1" hangingPunct="1"/>
            <a:r>
              <a:rPr lang="en-US" smtClean="0"/>
              <a:t>This tells the receiver that the sender has unexpectedly terminated the connection</a:t>
            </a:r>
          </a:p>
          <a:p>
            <a:pPr lvl="1" eaLnBrk="1" hangingPunct="1"/>
            <a:r>
              <a:rPr lang="en-US" smtClean="0"/>
              <a:t>Although some applications will due this on purpose</a:t>
            </a:r>
          </a:p>
        </p:txBody>
      </p:sp>
      <p:sp>
        <p:nvSpPr>
          <p:cNvPr id="41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1EBAA7-5531-4876-B58C-19930F9014ED}" type="slidenum">
              <a:rPr lang="en-US" smtClean="0"/>
              <a:pPr eaLnBrk="1" hangingPunct="1"/>
              <a:t>42</a:t>
            </a:fld>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dirty="0" smtClean="0"/>
              <a:t>TCP Flags</a:t>
            </a:r>
          </a:p>
        </p:txBody>
      </p:sp>
      <p:sp>
        <p:nvSpPr>
          <p:cNvPr id="43011" name="Content Placeholder 2"/>
          <p:cNvSpPr>
            <a:spLocks noGrp="1"/>
          </p:cNvSpPr>
          <p:nvPr>
            <p:ph idx="1"/>
          </p:nvPr>
        </p:nvSpPr>
        <p:spPr/>
        <p:txBody>
          <a:bodyPr/>
          <a:lstStyle/>
          <a:p>
            <a:pPr eaLnBrk="1" hangingPunct="1"/>
            <a:r>
              <a:rPr lang="en-US" smtClean="0"/>
              <a:t>Syn</a:t>
            </a:r>
          </a:p>
          <a:p>
            <a:pPr lvl="1" eaLnBrk="1" hangingPunct="1"/>
            <a:r>
              <a:rPr lang="en-US" smtClean="0"/>
              <a:t>Used as part of the three way TCP handshake to open the connection</a:t>
            </a:r>
          </a:p>
          <a:p>
            <a:pPr eaLnBrk="1" hangingPunct="1"/>
            <a:r>
              <a:rPr lang="en-US" smtClean="0"/>
              <a:t>Fin</a:t>
            </a:r>
          </a:p>
          <a:p>
            <a:pPr lvl="1" eaLnBrk="1" hangingPunct="1"/>
            <a:r>
              <a:rPr lang="en-US" smtClean="0"/>
              <a:t>Used to properly terminate the TCP connection</a:t>
            </a: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3C4D5F-12E2-44A8-AA13-29395B85CFC2}" type="slidenum">
              <a:rPr lang="en-US" smtClean="0"/>
              <a:pPr eaLnBrk="1" hangingPunct="1"/>
              <a:t>43</a:t>
            </a:fld>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dirty="0" smtClean="0"/>
              <a:t>TCP Flags</a:t>
            </a:r>
          </a:p>
        </p:txBody>
      </p:sp>
      <p:sp>
        <p:nvSpPr>
          <p:cNvPr id="44035" name="Content Placeholder 2"/>
          <p:cNvSpPr>
            <a:spLocks noGrp="1"/>
          </p:cNvSpPr>
          <p:nvPr>
            <p:ph idx="1"/>
          </p:nvPr>
        </p:nvSpPr>
        <p:spPr/>
        <p:txBody>
          <a:bodyPr/>
          <a:lstStyle/>
          <a:p>
            <a:pPr eaLnBrk="1" hangingPunct="1"/>
            <a:r>
              <a:rPr lang="en-US" smtClean="0"/>
              <a:t>Lets see what the Fluke white paper has to say about how these flags can be used to troubleshoot the network</a:t>
            </a:r>
          </a:p>
          <a:p>
            <a:pPr eaLnBrk="1" hangingPunct="1"/>
            <a:r>
              <a:rPr lang="en-US" smtClean="0"/>
              <a:t>If using Wireshark, applying the display filter tcp.analysis.flags will display only symptomatic packets</a:t>
            </a:r>
          </a:p>
          <a:p>
            <a:pPr eaLnBrk="1" hangingPunct="1"/>
            <a:r>
              <a:rPr lang="en-US" smtClean="0"/>
              <a:t>This is a great filter to use when looking at these issues</a:t>
            </a:r>
          </a:p>
        </p:txBody>
      </p:sp>
      <p:sp>
        <p:nvSpPr>
          <p:cNvPr id="44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4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C50C22-9FAD-45CE-A2C1-E79C2F208C91}" type="slidenum">
              <a:rPr lang="en-US" smtClean="0"/>
              <a:pPr eaLnBrk="1" hangingPunct="1"/>
              <a:t>44</a:t>
            </a:fld>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dirty="0" smtClean="0"/>
              <a:t>TCP Flags</a:t>
            </a:r>
          </a:p>
        </p:txBody>
      </p:sp>
      <p:sp>
        <p:nvSpPr>
          <p:cNvPr id="3" name="Content Placeholder 2"/>
          <p:cNvSpPr>
            <a:spLocks noGrp="1"/>
          </p:cNvSpPr>
          <p:nvPr>
            <p:ph idx="1"/>
          </p:nvPr>
        </p:nvSpPr>
        <p:spPr/>
        <p:txBody>
          <a:bodyPr/>
          <a:lstStyle/>
          <a:p>
            <a:pPr eaLnBrk="1" hangingPunct="1">
              <a:defRPr/>
            </a:pPr>
            <a:r>
              <a:rPr lang="en-US" dirty="0" smtClean="0"/>
              <a:t>SYN Attack</a:t>
            </a:r>
          </a:p>
          <a:p>
            <a:pPr lvl="1" eaLnBrk="1" hangingPunct="1">
              <a:defRPr/>
            </a:pPr>
            <a:r>
              <a:rPr lang="en-US" dirty="0" smtClean="0">
                <a:ea typeface="+mn-ea"/>
                <a:cs typeface="+mn-cs"/>
              </a:rPr>
              <a:t>This is a type of denial of service attack where a host sends repeated SYN packets to a server, often on the same port</a:t>
            </a:r>
          </a:p>
          <a:p>
            <a:pPr lvl="1" eaLnBrk="1" hangingPunct="1">
              <a:defRPr/>
            </a:pPr>
            <a:r>
              <a:rPr lang="en-US" dirty="0" smtClean="0">
                <a:ea typeface="+mn-ea"/>
                <a:cs typeface="+mn-cs"/>
              </a:rPr>
              <a:t>If the server responds to all these SYNs with a TCP handshake, eventually the server resources will be taken up and it will no longer respond to further SYNs</a:t>
            </a:r>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6691302-83CD-474E-AAC8-02EF4E52B991}" type="slidenum">
              <a:rPr lang="en-US" smtClean="0"/>
              <a:pPr eaLnBrk="1" hangingPunct="1"/>
              <a:t>45</a:t>
            </a:fld>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dirty="0" smtClean="0"/>
              <a:t>TCP Flags</a:t>
            </a:r>
          </a:p>
        </p:txBody>
      </p:sp>
      <p:sp>
        <p:nvSpPr>
          <p:cNvPr id="3" name="Content Placeholder 2"/>
          <p:cNvSpPr>
            <a:spLocks noGrp="1"/>
          </p:cNvSpPr>
          <p:nvPr>
            <p:ph idx="1"/>
          </p:nvPr>
        </p:nvSpPr>
        <p:spPr/>
        <p:txBody>
          <a:bodyPr/>
          <a:lstStyle/>
          <a:p>
            <a:pPr eaLnBrk="1" hangingPunct="1">
              <a:defRPr/>
            </a:pPr>
            <a:r>
              <a:rPr lang="en-US" dirty="0" smtClean="0"/>
              <a:t>Duplicate ACKs</a:t>
            </a:r>
          </a:p>
          <a:p>
            <a:pPr lvl="1" eaLnBrk="1" hangingPunct="1">
              <a:defRPr/>
            </a:pPr>
            <a:r>
              <a:rPr lang="en-US" dirty="0" smtClean="0">
                <a:ea typeface="+mn-ea"/>
                <a:cs typeface="+mn-cs"/>
              </a:rPr>
              <a:t>When there is packet loss in a TCP Stream, it is possible to see several duplicate ACKs</a:t>
            </a:r>
          </a:p>
          <a:p>
            <a:pPr lvl="1" eaLnBrk="1" hangingPunct="1">
              <a:defRPr/>
            </a:pPr>
            <a:r>
              <a:rPr lang="en-US" dirty="0" smtClean="0">
                <a:ea typeface="+mn-ea"/>
                <a:cs typeface="+mn-cs"/>
              </a:rPr>
              <a:t>When selective acknowledgements are used, the sender of the ACKS (the receiver of the data) will send these to indicate which packet was lost, while acknowledging subsequent packets</a:t>
            </a:r>
          </a:p>
        </p:txBody>
      </p:sp>
      <p:sp>
        <p:nvSpPr>
          <p:cNvPr id="46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6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20A805-875E-4DCB-B8ED-27458F56B5DE}" type="slidenum">
              <a:rPr lang="en-US" smtClean="0"/>
              <a:pPr eaLnBrk="1" hangingPunct="1"/>
              <a:t>46</a:t>
            </a:fld>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dirty="0" smtClean="0"/>
              <a:t>TCP Flags</a:t>
            </a:r>
          </a:p>
        </p:txBody>
      </p:sp>
      <p:sp>
        <p:nvSpPr>
          <p:cNvPr id="3" name="Content Placeholder 2"/>
          <p:cNvSpPr>
            <a:spLocks noGrp="1"/>
          </p:cNvSpPr>
          <p:nvPr>
            <p:ph idx="1"/>
          </p:nvPr>
        </p:nvSpPr>
        <p:spPr/>
        <p:txBody>
          <a:bodyPr/>
          <a:lstStyle/>
          <a:p>
            <a:pPr eaLnBrk="1" hangingPunct="1">
              <a:defRPr/>
            </a:pPr>
            <a:r>
              <a:rPr lang="en-US" dirty="0" smtClean="0"/>
              <a:t>Window Update and Zero Window</a:t>
            </a:r>
          </a:p>
          <a:p>
            <a:pPr lvl="1" eaLnBrk="1" hangingPunct="1">
              <a:defRPr/>
            </a:pPr>
            <a:r>
              <a:rPr lang="en-US" dirty="0" smtClean="0">
                <a:ea typeface="+mn-ea"/>
                <a:cs typeface="+mn-cs"/>
              </a:rPr>
              <a:t>These are ACK packets sent to indicate the size of the receive buffer of the host who sent it</a:t>
            </a:r>
          </a:p>
          <a:p>
            <a:pPr lvl="1" eaLnBrk="1" hangingPunct="1">
              <a:defRPr/>
            </a:pPr>
            <a:r>
              <a:rPr lang="en-US" dirty="0" smtClean="0">
                <a:ea typeface="+mn-ea"/>
                <a:cs typeface="+mn-cs"/>
              </a:rPr>
              <a:t>If a TCP window is at zero, this informs the other side of the connection that no more room is available in the TCP buffer, and data should stop until further notice</a:t>
            </a:r>
          </a:p>
          <a:p>
            <a:pPr lvl="1" eaLnBrk="1" hangingPunct="1">
              <a:defRPr/>
            </a:pPr>
            <a:r>
              <a:rPr lang="en-US" dirty="0" smtClean="0">
                <a:ea typeface="+mn-ea"/>
                <a:cs typeface="+mn-cs"/>
              </a:rPr>
              <a:t>If a station has window problems, data transfer will be slow</a:t>
            </a:r>
          </a:p>
        </p:txBody>
      </p:sp>
      <p:sp>
        <p:nvSpPr>
          <p:cNvPr id="471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7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E6BEAD-DB3C-4C24-A18A-ECD9D94B02EC}" type="slidenum">
              <a:rPr lang="en-US" smtClean="0"/>
              <a:pPr eaLnBrk="1" hangingPunct="1"/>
              <a:t>47</a:t>
            </a:fld>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t>TCP Flags</a:t>
            </a:r>
          </a:p>
        </p:txBody>
      </p:sp>
      <p:sp>
        <p:nvSpPr>
          <p:cNvPr id="3" name="Content Placeholder 2"/>
          <p:cNvSpPr>
            <a:spLocks noGrp="1"/>
          </p:cNvSpPr>
          <p:nvPr>
            <p:ph idx="1"/>
          </p:nvPr>
        </p:nvSpPr>
        <p:spPr/>
        <p:txBody>
          <a:bodyPr/>
          <a:lstStyle/>
          <a:p>
            <a:pPr eaLnBrk="1" hangingPunct="1">
              <a:defRPr/>
            </a:pPr>
            <a:r>
              <a:rPr lang="en-US" dirty="0" smtClean="0"/>
              <a:t>Abrupt Resets</a:t>
            </a:r>
          </a:p>
          <a:p>
            <a:pPr lvl="1" eaLnBrk="1" hangingPunct="1">
              <a:defRPr/>
            </a:pPr>
            <a:r>
              <a:rPr lang="en-US" dirty="0" smtClean="0">
                <a:ea typeface="+mn-ea"/>
                <a:cs typeface="+mn-cs"/>
              </a:rPr>
              <a:t>If users are being disconnected from an application, check for RST packets</a:t>
            </a:r>
          </a:p>
          <a:p>
            <a:pPr lvl="1" eaLnBrk="1" hangingPunct="1">
              <a:defRPr/>
            </a:pPr>
            <a:r>
              <a:rPr lang="en-US" dirty="0" smtClean="0">
                <a:ea typeface="+mn-ea"/>
                <a:cs typeface="+mn-cs"/>
              </a:rPr>
              <a:t>We have seen these sent by incorrectly configured load balancers, as well as applications that are mishandling their TCP stacks</a:t>
            </a:r>
            <a:endParaRPr lang="en-US" dirty="0"/>
          </a:p>
        </p:txBody>
      </p:sp>
      <p:sp>
        <p:nvSpPr>
          <p:cNvPr id="481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8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C66FB8-6F5B-48C4-B44B-2B60EFEC2BF6}" type="slidenum">
              <a:rPr lang="en-US" smtClean="0"/>
              <a:pPr eaLnBrk="1" hangingPunct="1"/>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smtClean="0"/>
              <a:t>TCP Inefficiency</a:t>
            </a:r>
          </a:p>
        </p:txBody>
      </p:sp>
      <p:sp>
        <p:nvSpPr>
          <p:cNvPr id="49155" name="Content Placeholder 2"/>
          <p:cNvSpPr>
            <a:spLocks noGrp="1"/>
          </p:cNvSpPr>
          <p:nvPr>
            <p:ph idx="1"/>
          </p:nvPr>
        </p:nvSpPr>
        <p:spPr/>
        <p:txBody>
          <a:bodyPr/>
          <a:lstStyle/>
          <a:p>
            <a:pPr eaLnBrk="1" hangingPunct="1"/>
            <a:r>
              <a:rPr lang="en-US" smtClean="0"/>
              <a:t>All in all TCP is an inefficient protocol as it imposes considerable overhead on each transaction</a:t>
            </a:r>
          </a:p>
          <a:p>
            <a:pPr eaLnBrk="1" hangingPunct="1"/>
            <a:r>
              <a:rPr lang="en-US" smtClean="0"/>
              <a:t>The assumption being that a lengthy stream of conversation will ensue whenever TCP is used</a:t>
            </a:r>
          </a:p>
          <a:p>
            <a:pPr eaLnBrk="1" hangingPunct="1"/>
            <a:r>
              <a:rPr lang="en-US" smtClean="0"/>
              <a:t>Overhead of up to 50% is common</a:t>
            </a:r>
          </a:p>
          <a:p>
            <a:pPr eaLnBrk="1" hangingPunct="1"/>
            <a:r>
              <a:rPr lang="en-US" smtClean="0"/>
              <a:t>Further, TCP reacts very aggressively to lost packets</a:t>
            </a:r>
          </a:p>
        </p:txBody>
      </p:sp>
      <p:sp>
        <p:nvSpPr>
          <p:cNvPr id="491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49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F77050-8ABA-474E-927B-4C3A73DBBB10}" type="slidenum">
              <a:rPr lang="en-US" smtClean="0"/>
              <a:pPr eaLnBrk="1" hangingPunct="1"/>
              <a:t>49</a:t>
            </a:fld>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err="1" smtClean="0"/>
              <a:t>Baselining</a:t>
            </a:r>
            <a:r>
              <a:rPr lang="en-US" dirty="0" smtClean="0"/>
              <a:t> the Network</a:t>
            </a:r>
          </a:p>
        </p:txBody>
      </p:sp>
      <p:sp>
        <p:nvSpPr>
          <p:cNvPr id="6147" name="Content Placeholder 2"/>
          <p:cNvSpPr>
            <a:spLocks noGrp="1"/>
          </p:cNvSpPr>
          <p:nvPr>
            <p:ph idx="1"/>
          </p:nvPr>
        </p:nvSpPr>
        <p:spPr/>
        <p:txBody>
          <a:bodyPr/>
          <a:lstStyle/>
          <a:p>
            <a:pPr eaLnBrk="1" hangingPunct="1"/>
            <a:r>
              <a:rPr lang="en-US" smtClean="0"/>
              <a:t>A baseline is a record of the normal operation</a:t>
            </a:r>
          </a:p>
          <a:p>
            <a:pPr eaLnBrk="1" hangingPunct="1"/>
            <a:r>
              <a:rPr lang="en-US" smtClean="0"/>
              <a:t>In this case the normal operation of a network</a:t>
            </a:r>
          </a:p>
          <a:p>
            <a:pPr eaLnBrk="1" hangingPunct="1"/>
            <a:r>
              <a:rPr lang="en-US" smtClean="0"/>
              <a:t>With the baseline record a reported problem can be compared to it to assist in determining the cause of the problem</a:t>
            </a: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CFB50B-AF1C-4434-8B44-706C5A678232}" type="slidenum">
              <a:rPr lang="en-US" smtClean="0"/>
              <a:pPr eaLnBrk="1" hangingPunct="1"/>
              <a:t>5</a:t>
            </a:fld>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dirty="0" smtClean="0"/>
              <a:t>Application Flow</a:t>
            </a:r>
          </a:p>
        </p:txBody>
      </p:sp>
      <p:sp>
        <p:nvSpPr>
          <p:cNvPr id="50179" name="Content Placeholder 2"/>
          <p:cNvSpPr>
            <a:spLocks noGrp="1"/>
          </p:cNvSpPr>
          <p:nvPr>
            <p:ph idx="1"/>
          </p:nvPr>
        </p:nvSpPr>
        <p:spPr/>
        <p:txBody>
          <a:bodyPr/>
          <a:lstStyle/>
          <a:p>
            <a:pPr eaLnBrk="1" hangingPunct="1"/>
            <a:r>
              <a:rPr lang="en-US" smtClean="0"/>
              <a:t>Next let’s look at the protocols used at the other layers in the overall flow of data when a client requests data from a server</a:t>
            </a:r>
          </a:p>
          <a:p>
            <a:pPr eaLnBrk="1" hangingPunct="1"/>
            <a:r>
              <a:rPr lang="en-US" smtClean="0"/>
              <a:t>In this example the request is to a web based application</a:t>
            </a:r>
          </a:p>
          <a:p>
            <a:pPr eaLnBrk="1" hangingPunct="1"/>
            <a:r>
              <a:rPr lang="en-US" smtClean="0"/>
              <a:t>The overall process is</a:t>
            </a:r>
          </a:p>
          <a:p>
            <a:pPr lvl="1" eaLnBrk="1" hangingPunct="1"/>
            <a:r>
              <a:rPr lang="en-US" smtClean="0"/>
              <a:t>DNS lookup</a:t>
            </a:r>
          </a:p>
          <a:p>
            <a:pPr lvl="1" eaLnBrk="1" hangingPunct="1"/>
            <a:r>
              <a:rPr lang="en-US" smtClean="0"/>
              <a:t>ARP resolution</a:t>
            </a:r>
          </a:p>
          <a:p>
            <a:pPr lvl="1" eaLnBrk="1" hangingPunct="1"/>
            <a:r>
              <a:rPr lang="en-US" smtClean="0"/>
              <a:t>Route to the Server</a:t>
            </a:r>
          </a:p>
        </p:txBody>
      </p:sp>
      <p:sp>
        <p:nvSpPr>
          <p:cNvPr id="501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0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9C9BB5-1286-4937-BCA0-C0819007AFA6}" type="slidenum">
              <a:rPr lang="en-US" smtClean="0"/>
              <a:pPr eaLnBrk="1" hangingPunct="1"/>
              <a:t>50</a:t>
            </a:fld>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dirty="0" smtClean="0"/>
              <a:t>Application Flow</a:t>
            </a:r>
          </a:p>
        </p:txBody>
      </p:sp>
      <p:sp>
        <p:nvSpPr>
          <p:cNvPr id="51203" name="Content Placeholder 2"/>
          <p:cNvSpPr>
            <a:spLocks noGrp="1"/>
          </p:cNvSpPr>
          <p:nvPr>
            <p:ph idx="1"/>
          </p:nvPr>
        </p:nvSpPr>
        <p:spPr/>
        <p:txBody>
          <a:bodyPr/>
          <a:lstStyle/>
          <a:p>
            <a:pPr lvl="1" eaLnBrk="1" hangingPunct="1"/>
            <a:r>
              <a:rPr lang="en-US" smtClean="0"/>
              <a:t>Establishing the TCP connection</a:t>
            </a:r>
          </a:p>
          <a:p>
            <a:pPr lvl="1" eaLnBrk="1" hangingPunct="1"/>
            <a:r>
              <a:rPr lang="en-US" smtClean="0"/>
              <a:t>Flow of Data</a:t>
            </a:r>
          </a:p>
          <a:p>
            <a:pPr lvl="1" eaLnBrk="1" hangingPunct="1"/>
            <a:r>
              <a:rPr lang="en-US" smtClean="0"/>
              <a:t>Closing the TCP connection</a:t>
            </a:r>
          </a:p>
        </p:txBody>
      </p:sp>
      <p:sp>
        <p:nvSpPr>
          <p:cNvPr id="512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12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8C65A4-C6D2-492F-86B1-10E2DB54E7D6}" type="slidenum">
              <a:rPr lang="en-US" smtClean="0"/>
              <a:pPr eaLnBrk="1" hangingPunct="1"/>
              <a:t>51</a:t>
            </a:fld>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DNS Lookup</a:t>
            </a:r>
          </a:p>
        </p:txBody>
      </p:sp>
      <p:sp>
        <p:nvSpPr>
          <p:cNvPr id="52227" name="Content Placeholder 2"/>
          <p:cNvSpPr>
            <a:spLocks noGrp="1"/>
          </p:cNvSpPr>
          <p:nvPr>
            <p:ph idx="1"/>
          </p:nvPr>
        </p:nvSpPr>
        <p:spPr/>
        <p:txBody>
          <a:bodyPr/>
          <a:lstStyle/>
          <a:p>
            <a:pPr eaLnBrk="1" hangingPunct="1"/>
            <a:r>
              <a:rPr lang="en-US" smtClean="0"/>
              <a:t>Problems that can occur when the server request is made to a web site based application begins with the DNS lookup</a:t>
            </a:r>
          </a:p>
          <a:p>
            <a:pPr eaLnBrk="1" hangingPunct="1"/>
            <a:r>
              <a:rPr lang="en-US" smtClean="0"/>
              <a:t>Application servers are specified by name, not IP address</a:t>
            </a:r>
          </a:p>
          <a:p>
            <a:pPr eaLnBrk="1" hangingPunct="1"/>
            <a:r>
              <a:rPr lang="en-US" smtClean="0"/>
              <a:t>Computers connect to each other using IP addresses</a:t>
            </a:r>
          </a:p>
          <a:p>
            <a:pPr eaLnBrk="1" hangingPunct="1"/>
            <a:r>
              <a:rPr lang="en-US" smtClean="0"/>
              <a:t>Therefore the IP address of the server must be determined</a:t>
            </a:r>
          </a:p>
        </p:txBody>
      </p:sp>
      <p:sp>
        <p:nvSpPr>
          <p:cNvPr id="52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2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810FAA-726D-43DB-B7E9-9A9D21D15D74}" type="slidenum">
              <a:rPr lang="en-US" smtClean="0"/>
              <a:pPr eaLnBrk="1" hangingPunct="1"/>
              <a:t>52</a:t>
            </a:fld>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dirty="0" smtClean="0"/>
              <a:t>DNS Lookup</a:t>
            </a:r>
          </a:p>
        </p:txBody>
      </p:sp>
      <p:sp>
        <p:nvSpPr>
          <p:cNvPr id="53251" name="Content Placeholder 2"/>
          <p:cNvSpPr>
            <a:spLocks noGrp="1"/>
          </p:cNvSpPr>
          <p:nvPr>
            <p:ph idx="1"/>
          </p:nvPr>
        </p:nvSpPr>
        <p:spPr/>
        <p:txBody>
          <a:bodyPr/>
          <a:lstStyle/>
          <a:p>
            <a:pPr eaLnBrk="1" hangingPunct="1"/>
            <a:r>
              <a:rPr lang="en-US" smtClean="0"/>
              <a:t>This requires a private or public DNS server be asked for the IP address of the application server</a:t>
            </a:r>
          </a:p>
          <a:p>
            <a:pPr eaLnBrk="1" hangingPunct="1"/>
            <a:r>
              <a:rPr lang="en-US" smtClean="0"/>
              <a:t>If the DNS server addresses listed for the primary and secondary DNS servers are incorrect or point to hard to reach servers the whole process will begin slowly as the client seeks a DNS server that can respond to its query</a:t>
            </a:r>
          </a:p>
        </p:txBody>
      </p:sp>
      <p:sp>
        <p:nvSpPr>
          <p:cNvPr id="53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3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25B1F75-8391-40B6-923E-96DA20B920B2}" type="slidenum">
              <a:rPr lang="en-US" smtClean="0"/>
              <a:pPr eaLnBrk="1" hangingPunct="1"/>
              <a:t>53</a:t>
            </a:fld>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dirty="0" smtClean="0"/>
              <a:t>DNS Lookup</a:t>
            </a:r>
          </a:p>
        </p:txBody>
      </p:sp>
      <p:sp>
        <p:nvSpPr>
          <p:cNvPr id="54275" name="Content Placeholder 2"/>
          <p:cNvSpPr>
            <a:spLocks noGrp="1"/>
          </p:cNvSpPr>
          <p:nvPr>
            <p:ph idx="1"/>
          </p:nvPr>
        </p:nvSpPr>
        <p:spPr/>
        <p:txBody>
          <a:bodyPr/>
          <a:lstStyle/>
          <a:p>
            <a:pPr eaLnBrk="1" hangingPunct="1"/>
            <a:r>
              <a:rPr lang="en-US" smtClean="0"/>
              <a:t>Being hard to reach could be due to the use of incorrect or poorly configured routes that would not even be evident when examining the problem from a purely local level</a:t>
            </a:r>
          </a:p>
        </p:txBody>
      </p:sp>
      <p:sp>
        <p:nvSpPr>
          <p:cNvPr id="54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4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63D811-7981-4705-B1F8-246AD3E0826D}" type="slidenum">
              <a:rPr lang="en-US" smtClean="0"/>
              <a:pPr eaLnBrk="1" hangingPunct="1"/>
              <a:t>54</a:t>
            </a:fld>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dirty="0" smtClean="0"/>
              <a:t>ARP Resolution</a:t>
            </a:r>
          </a:p>
        </p:txBody>
      </p:sp>
      <p:sp>
        <p:nvSpPr>
          <p:cNvPr id="55299" name="Content Placeholder 2"/>
          <p:cNvSpPr>
            <a:spLocks noGrp="1"/>
          </p:cNvSpPr>
          <p:nvPr>
            <p:ph idx="1"/>
          </p:nvPr>
        </p:nvSpPr>
        <p:spPr/>
        <p:txBody>
          <a:bodyPr/>
          <a:lstStyle/>
          <a:p>
            <a:pPr eaLnBrk="1" hangingPunct="1"/>
            <a:r>
              <a:rPr lang="en-US" smtClean="0"/>
              <a:t>Once again we see the need to translate an IP address when the data is sent around in a frame on a local area network</a:t>
            </a:r>
          </a:p>
          <a:p>
            <a:pPr eaLnBrk="1" hangingPunct="1"/>
            <a:r>
              <a:rPr lang="en-US" smtClean="0"/>
              <a:t>In this case the device has the IP address of the device it needs to talk to</a:t>
            </a:r>
          </a:p>
          <a:p>
            <a:pPr eaLnBrk="1" hangingPunct="1"/>
            <a:r>
              <a:rPr lang="en-US" smtClean="0"/>
              <a:t>But an IP address cannot be used on a LAN</a:t>
            </a:r>
          </a:p>
          <a:p>
            <a:pPr eaLnBrk="1" hangingPunct="1"/>
            <a:r>
              <a:rPr lang="en-US" smtClean="0"/>
              <a:t>So ARP is used to find the MAC address of the device</a:t>
            </a:r>
          </a:p>
        </p:txBody>
      </p:sp>
      <p:sp>
        <p:nvSpPr>
          <p:cNvPr id="55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5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CBFB277-9945-4307-A7E4-3024052E6D17}" type="slidenum">
              <a:rPr lang="en-US" smtClean="0"/>
              <a:pPr eaLnBrk="1" hangingPunct="1"/>
              <a:t>55</a:t>
            </a:fld>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dirty="0" smtClean="0"/>
              <a:t>Route to the Server</a:t>
            </a:r>
          </a:p>
        </p:txBody>
      </p:sp>
      <p:sp>
        <p:nvSpPr>
          <p:cNvPr id="56323" name="Content Placeholder 2"/>
          <p:cNvSpPr>
            <a:spLocks noGrp="1"/>
          </p:cNvSpPr>
          <p:nvPr>
            <p:ph idx="1"/>
          </p:nvPr>
        </p:nvSpPr>
        <p:spPr/>
        <p:txBody>
          <a:bodyPr/>
          <a:lstStyle/>
          <a:p>
            <a:pPr eaLnBrk="1" hangingPunct="1"/>
            <a:r>
              <a:rPr lang="en-US" smtClean="0"/>
              <a:t>Just as the route to the DNS server may be slow and inefficient or even fail, so might this be true of the route to the server itself</a:t>
            </a:r>
          </a:p>
          <a:p>
            <a:pPr eaLnBrk="1" hangingPunct="1"/>
            <a:r>
              <a:rPr lang="en-US" smtClean="0"/>
              <a:t>This might be due to a route traveling over slow links or a route that traverses too many hops</a:t>
            </a:r>
          </a:p>
          <a:p>
            <a:pPr eaLnBrk="1" hangingPunct="1"/>
            <a:r>
              <a:rPr lang="en-US" smtClean="0"/>
              <a:t>This may be due to the network design or the routing protocol used</a:t>
            </a: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43F288-E19C-49BC-99BE-C03F49D2EABB}" type="slidenum">
              <a:rPr lang="en-US" smtClean="0"/>
              <a:pPr eaLnBrk="1" hangingPunct="1"/>
              <a:t>56</a:t>
            </a:fld>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dirty="0" smtClean="0"/>
              <a:t>TCP Connection</a:t>
            </a:r>
          </a:p>
        </p:txBody>
      </p:sp>
      <p:sp>
        <p:nvSpPr>
          <p:cNvPr id="57347" name="Content Placeholder 2"/>
          <p:cNvSpPr>
            <a:spLocks noGrp="1"/>
          </p:cNvSpPr>
          <p:nvPr>
            <p:ph idx="1"/>
          </p:nvPr>
        </p:nvSpPr>
        <p:spPr/>
        <p:txBody>
          <a:bodyPr/>
          <a:lstStyle/>
          <a:p>
            <a:pPr eaLnBrk="1" hangingPunct="1"/>
            <a:r>
              <a:rPr lang="en-US" smtClean="0"/>
              <a:t>Before data can be transferred over the connection, certain parameters of operation must be agreed upon by the sending and receiving TCP software modules</a:t>
            </a:r>
          </a:p>
          <a:p>
            <a:pPr eaLnBrk="1" hangingPunct="1"/>
            <a:r>
              <a:rPr lang="en-US" smtClean="0"/>
              <a:t>Recall that TCP is responsible for flow control, reliable delivery, and error control</a:t>
            </a:r>
          </a:p>
        </p:txBody>
      </p:sp>
      <p:sp>
        <p:nvSpPr>
          <p:cNvPr id="57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7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83F2A0-AC36-4E10-9751-2520E41661B3}" type="slidenum">
              <a:rPr lang="en-US" smtClean="0"/>
              <a:pPr eaLnBrk="1" hangingPunct="1"/>
              <a:t>57</a:t>
            </a:fld>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TCP Connection</a:t>
            </a:r>
          </a:p>
        </p:txBody>
      </p:sp>
      <p:sp>
        <p:nvSpPr>
          <p:cNvPr id="58371" name="Content Placeholder 2"/>
          <p:cNvSpPr>
            <a:spLocks noGrp="1"/>
          </p:cNvSpPr>
          <p:nvPr>
            <p:ph idx="1"/>
          </p:nvPr>
        </p:nvSpPr>
        <p:spPr/>
        <p:txBody>
          <a:bodyPr/>
          <a:lstStyle/>
          <a:p>
            <a:pPr eaLnBrk="1" hangingPunct="1"/>
            <a:r>
              <a:rPr lang="en-US" smtClean="0"/>
              <a:t>In order to agree on how this will be handled, each TCP stack exchanges certain information during this three-way handshake</a:t>
            </a:r>
          </a:p>
          <a:p>
            <a:pPr eaLnBrk="1" hangingPunct="1"/>
            <a:r>
              <a:rPr lang="en-US" smtClean="0"/>
              <a:t>For example, in order to establish the maximum number of bytes that will be permitted in each packet, the sender includes a statement of the intended MTU</a:t>
            </a:r>
          </a:p>
        </p:txBody>
      </p:sp>
      <p:sp>
        <p:nvSpPr>
          <p:cNvPr id="58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8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B51762-678F-4428-82D5-04BEA32A2AD9}" type="slidenum">
              <a:rPr lang="en-US" smtClean="0"/>
              <a:pPr eaLnBrk="1" hangingPunct="1"/>
              <a:t>58</a:t>
            </a:fld>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smtClean="0"/>
              <a:t>TCP Connection</a:t>
            </a:r>
          </a:p>
        </p:txBody>
      </p:sp>
      <p:sp>
        <p:nvSpPr>
          <p:cNvPr id="59395" name="Content Placeholder 2"/>
          <p:cNvSpPr>
            <a:spLocks noGrp="1"/>
          </p:cNvSpPr>
          <p:nvPr>
            <p:ph idx="1"/>
          </p:nvPr>
        </p:nvSpPr>
        <p:spPr/>
        <p:txBody>
          <a:bodyPr/>
          <a:lstStyle/>
          <a:p>
            <a:pPr eaLnBrk="1" hangingPunct="1"/>
            <a:r>
              <a:rPr lang="en-US" smtClean="0"/>
              <a:t>While this is normally 1460 bytes, it isn’t mandatory that value be used</a:t>
            </a:r>
          </a:p>
          <a:p>
            <a:pPr eaLnBrk="1" hangingPunct="1"/>
            <a:r>
              <a:rPr lang="en-US" smtClean="0"/>
              <a:t>If the other TCP module receives this indication and doesn’t like the value and thinks it should be lower, it simply doesn’t acknowledge that it received it</a:t>
            </a:r>
          </a:p>
          <a:p>
            <a:pPr eaLnBrk="1" hangingPunct="1"/>
            <a:r>
              <a:rPr lang="en-US" smtClean="0"/>
              <a:t>The sender must take the hint and lower the value</a:t>
            </a:r>
          </a:p>
        </p:txBody>
      </p:sp>
      <p:sp>
        <p:nvSpPr>
          <p:cNvPr id="593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59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40DF1E-6FA5-4B21-96B4-04A75D28EF19}" type="slidenum">
              <a:rPr lang="en-US" smtClean="0"/>
              <a:pPr eaLnBrk="1" hangingPunct="1"/>
              <a:t>59</a:t>
            </a:fld>
            <a:endParaRPr lang="en-US"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err="1" smtClean="0"/>
              <a:t>Baselining</a:t>
            </a:r>
            <a:r>
              <a:rPr lang="en-US" dirty="0" smtClean="0"/>
              <a:t> the Network</a:t>
            </a:r>
          </a:p>
        </p:txBody>
      </p:sp>
      <p:sp>
        <p:nvSpPr>
          <p:cNvPr id="7171" name="Content Placeholder 2"/>
          <p:cNvSpPr>
            <a:spLocks noGrp="1"/>
          </p:cNvSpPr>
          <p:nvPr>
            <p:ph idx="1"/>
          </p:nvPr>
        </p:nvSpPr>
        <p:spPr/>
        <p:txBody>
          <a:bodyPr/>
          <a:lstStyle/>
          <a:p>
            <a:pPr eaLnBrk="1" hangingPunct="1"/>
            <a:r>
              <a:rPr lang="en-US" smtClean="0"/>
              <a:t>The elements of a network baseline for troubleshooting purposes include recording and being familiar with the normal operation of each of these</a:t>
            </a:r>
          </a:p>
          <a:p>
            <a:pPr lvl="1" eaLnBrk="1" hangingPunct="1"/>
            <a:r>
              <a:rPr lang="en-US" smtClean="0"/>
              <a:t>Broadcast and Multicast Types and Rates</a:t>
            </a:r>
          </a:p>
          <a:p>
            <a:pPr lvl="1" eaLnBrk="1" hangingPunct="1"/>
            <a:r>
              <a:rPr lang="en-US" smtClean="0"/>
              <a:t>Bootup Sequence</a:t>
            </a:r>
          </a:p>
          <a:p>
            <a:pPr lvl="1" eaLnBrk="1" hangingPunct="1"/>
            <a:r>
              <a:rPr lang="en-US" smtClean="0"/>
              <a:t>Login Sequence</a:t>
            </a:r>
          </a:p>
          <a:p>
            <a:pPr lvl="1" eaLnBrk="1" hangingPunct="1"/>
            <a:r>
              <a:rPr lang="en-US" smtClean="0"/>
              <a:t>Protocols and Applications in Use</a:t>
            </a:r>
          </a:p>
          <a:p>
            <a:pPr lvl="1" eaLnBrk="1" hangingPunct="1"/>
            <a:r>
              <a:rPr lang="en-US" smtClean="0"/>
              <a:t>Launch and Use of Common Applications</a:t>
            </a:r>
          </a:p>
        </p:txBody>
      </p:sp>
      <p:sp>
        <p:nvSpPr>
          <p:cNvPr id="71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7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9B35A3-EA28-451F-A4A9-4431EE50C08F}" type="slidenum">
              <a:rPr lang="en-US" smtClean="0"/>
              <a:pPr eaLnBrk="1" hangingPunct="1"/>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dirty="0" smtClean="0"/>
              <a:t>TCP Connection</a:t>
            </a:r>
          </a:p>
        </p:txBody>
      </p:sp>
      <p:sp>
        <p:nvSpPr>
          <p:cNvPr id="60419" name="Content Placeholder 2"/>
          <p:cNvSpPr>
            <a:spLocks noGrp="1"/>
          </p:cNvSpPr>
          <p:nvPr>
            <p:ph idx="1"/>
          </p:nvPr>
        </p:nvSpPr>
        <p:spPr/>
        <p:txBody>
          <a:bodyPr/>
          <a:lstStyle/>
          <a:p>
            <a:pPr eaLnBrk="1" hangingPunct="1"/>
            <a:r>
              <a:rPr lang="en-US" smtClean="0"/>
              <a:t>A second thing that must be established is how many bytes the receiver can receive in total in its receive buffer</a:t>
            </a:r>
          </a:p>
          <a:p>
            <a:pPr eaLnBrk="1" hangingPunct="1"/>
            <a:r>
              <a:rPr lang="en-US" smtClean="0"/>
              <a:t>This value, called the window advertisement, is also indicated in the first packet exchanged in the handshake</a:t>
            </a:r>
          </a:p>
        </p:txBody>
      </p:sp>
      <p:sp>
        <p:nvSpPr>
          <p:cNvPr id="60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04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119185-093E-4563-8B8A-5CEEBFD35595}" type="slidenum">
              <a:rPr lang="en-US" smtClean="0"/>
              <a:pPr eaLnBrk="1" hangingPunct="1"/>
              <a:t>60</a:t>
            </a:fld>
            <a:endParaRPr lang="en-U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dirty="0" smtClean="0"/>
              <a:t>TCP Connection</a:t>
            </a:r>
          </a:p>
        </p:txBody>
      </p:sp>
      <p:sp>
        <p:nvSpPr>
          <p:cNvPr id="61443" name="Content Placeholder 2"/>
          <p:cNvSpPr>
            <a:spLocks noGrp="1"/>
          </p:cNvSpPr>
          <p:nvPr>
            <p:ph idx="1"/>
          </p:nvPr>
        </p:nvSpPr>
        <p:spPr/>
        <p:txBody>
          <a:bodyPr/>
          <a:lstStyle/>
          <a:p>
            <a:pPr eaLnBrk="1" hangingPunct="1"/>
            <a:r>
              <a:rPr lang="en-US" smtClean="0"/>
              <a:t>Another value that must be established is the point at which each end will begin to count bytes of data</a:t>
            </a:r>
          </a:p>
          <a:p>
            <a:pPr eaLnBrk="1" hangingPunct="1"/>
            <a:r>
              <a:rPr lang="en-US" smtClean="0"/>
              <a:t>This is a random value called the initial sequence number and each announces their value in the first two steps of the handshake</a:t>
            </a:r>
          </a:p>
        </p:txBody>
      </p:sp>
      <p:sp>
        <p:nvSpPr>
          <p:cNvPr id="614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14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5AD28A-2A0A-4D5E-8FEF-FFCB632BDCFC}" type="slidenum">
              <a:rPr lang="en-US" smtClean="0"/>
              <a:pPr eaLnBrk="1" hangingPunct="1"/>
              <a:t>61</a:t>
            </a:fld>
            <a:endParaRPr 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dirty="0" smtClean="0"/>
              <a:t>Sequence and Acknowledgment</a:t>
            </a:r>
          </a:p>
        </p:txBody>
      </p:sp>
      <p:sp>
        <p:nvSpPr>
          <p:cNvPr id="62467" name="Content Placeholder 2"/>
          <p:cNvSpPr>
            <a:spLocks noGrp="1"/>
          </p:cNvSpPr>
          <p:nvPr>
            <p:ph idx="1"/>
          </p:nvPr>
        </p:nvSpPr>
        <p:spPr/>
        <p:txBody>
          <a:bodyPr/>
          <a:lstStyle/>
          <a:p>
            <a:pPr eaLnBrk="1" hangingPunct="1"/>
            <a:r>
              <a:rPr lang="en-US" smtClean="0"/>
              <a:t>There are two numbers used to monitor the flow of data back and forth</a:t>
            </a:r>
          </a:p>
          <a:p>
            <a:pPr eaLnBrk="1" hangingPunct="1"/>
            <a:r>
              <a:rPr lang="en-US" smtClean="0"/>
              <a:t>These are the sequence and acknowledgment numbers</a:t>
            </a:r>
          </a:p>
          <a:p>
            <a:pPr eaLnBrk="1" hangingPunct="1"/>
            <a:r>
              <a:rPr lang="en-US" smtClean="0"/>
              <a:t>These 32 bit numbers are used to track data that has been sent, received, and still outstanding</a:t>
            </a: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1F5442-E9F3-48B4-976F-2E4D4288794F}" type="slidenum">
              <a:rPr lang="en-US" smtClean="0"/>
              <a:pPr eaLnBrk="1" hangingPunct="1"/>
              <a:t>62</a:t>
            </a:fld>
            <a:endParaRPr lang="en-US"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dirty="0" smtClean="0"/>
              <a:t>Sequence and Acknowledgment</a:t>
            </a:r>
          </a:p>
        </p:txBody>
      </p:sp>
      <p:sp>
        <p:nvSpPr>
          <p:cNvPr id="63491" name="Content Placeholder 2"/>
          <p:cNvSpPr>
            <a:spLocks noGrp="1"/>
          </p:cNvSpPr>
          <p:nvPr>
            <p:ph idx="1"/>
          </p:nvPr>
        </p:nvSpPr>
        <p:spPr/>
        <p:txBody>
          <a:bodyPr/>
          <a:lstStyle/>
          <a:p>
            <a:pPr eaLnBrk="1" hangingPunct="1"/>
            <a:r>
              <a:rPr lang="en-US" smtClean="0"/>
              <a:t>TCP tracks the data by assigning a sequence number to each byte sent, then it uses an acknowledgement number to determine if any data was lost in transit</a:t>
            </a:r>
          </a:p>
          <a:p>
            <a:pPr eaLnBrk="1" hangingPunct="1"/>
            <a:r>
              <a:rPr lang="en-US" smtClean="0"/>
              <a:t>When the TCP connection is established each side will use an Initial Sequence Number computed from a unique clock value from 0 to 4,294,967,295 </a:t>
            </a:r>
          </a:p>
        </p:txBody>
      </p:sp>
      <p:sp>
        <p:nvSpPr>
          <p:cNvPr id="63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3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32A9CC-B144-4ACA-AB03-1B5DEFF0AE3B}" type="slidenum">
              <a:rPr lang="en-US" smtClean="0"/>
              <a:pPr eaLnBrk="1" hangingPunct="1"/>
              <a:t>63</a:t>
            </a:fld>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dirty="0" smtClean="0"/>
              <a:t>Lab</a:t>
            </a:r>
          </a:p>
        </p:txBody>
      </p:sp>
      <p:sp>
        <p:nvSpPr>
          <p:cNvPr id="64515" name="Content Placeholder 2"/>
          <p:cNvSpPr>
            <a:spLocks noGrp="1"/>
          </p:cNvSpPr>
          <p:nvPr>
            <p:ph idx="1"/>
          </p:nvPr>
        </p:nvSpPr>
        <p:spPr/>
        <p:txBody>
          <a:bodyPr/>
          <a:lstStyle/>
          <a:p>
            <a:pPr eaLnBrk="1" hangingPunct="1"/>
            <a:r>
              <a:rPr lang="en-US" smtClean="0"/>
              <a:t>Let’s look at the normal TCP connection process called the handshake sequence</a:t>
            </a:r>
          </a:p>
          <a:p>
            <a:pPr eaLnBrk="1" hangingPunct="1"/>
            <a:r>
              <a:rPr lang="en-US" smtClean="0"/>
              <a:t>Start Wireshark</a:t>
            </a:r>
          </a:p>
          <a:p>
            <a:pPr eaLnBrk="1" hangingPunct="1"/>
            <a:r>
              <a:rPr lang="en-US" smtClean="0"/>
              <a:t>Open trace05.pcap</a:t>
            </a:r>
          </a:p>
          <a:p>
            <a:pPr eaLnBrk="1" hangingPunct="1"/>
            <a:r>
              <a:rPr lang="en-US" smtClean="0"/>
              <a:t>Filter for the TCP traffic</a:t>
            </a:r>
          </a:p>
        </p:txBody>
      </p:sp>
      <p:sp>
        <p:nvSpPr>
          <p:cNvPr id="645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45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7BA2F2-C93F-4B74-939E-F2A113748731}" type="slidenum">
              <a:rPr lang="en-US" smtClean="0"/>
              <a:pPr eaLnBrk="1" hangingPunct="1"/>
              <a:t>64</a:t>
            </a:fld>
            <a:endParaRPr 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dirty="0" smtClean="0"/>
              <a:t>Lab</a:t>
            </a:r>
          </a:p>
        </p:txBody>
      </p:sp>
      <p:sp>
        <p:nvSpPr>
          <p:cNvPr id="65539" name="Content Placeholder 2"/>
          <p:cNvSpPr>
            <a:spLocks noGrp="1"/>
          </p:cNvSpPr>
          <p:nvPr>
            <p:ph idx="1"/>
          </p:nvPr>
        </p:nvSpPr>
        <p:spPr/>
        <p:txBody>
          <a:bodyPr/>
          <a:lstStyle/>
          <a:p>
            <a:pPr eaLnBrk="1" hangingPunct="1"/>
            <a:endParaRPr lang="en-US" smtClean="0"/>
          </a:p>
        </p:txBody>
      </p:sp>
      <p:sp>
        <p:nvSpPr>
          <p:cNvPr id="655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55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E93B46-76B0-4F01-BD02-20AC3743EF01}" type="slidenum">
              <a:rPr lang="en-US" smtClean="0"/>
              <a:pPr eaLnBrk="1" hangingPunct="1"/>
              <a:t>65</a:t>
            </a:fld>
            <a:endParaRPr lang="en-US" smtClean="0"/>
          </a:p>
        </p:txBody>
      </p:sp>
      <p:pic>
        <p:nvPicPr>
          <p:cNvPr id="65542" name="Picture 5"/>
          <p:cNvPicPr>
            <a:picLocks noChangeAspect="1"/>
          </p:cNvPicPr>
          <p:nvPr/>
        </p:nvPicPr>
        <p:blipFill>
          <a:blip r:embed="rId2">
            <a:extLst>
              <a:ext uri="{28A0092B-C50C-407E-A947-70E740481C1C}">
                <a14:useLocalDpi xmlns:a14="http://schemas.microsoft.com/office/drawing/2010/main" val="0"/>
              </a:ext>
            </a:extLst>
          </a:blip>
          <a:srcRect l="16667" t="15892" r="16667"/>
          <a:stretch>
            <a:fillRect/>
          </a:stretch>
        </p:blipFill>
        <p:spPr bwMode="auto">
          <a:xfrm>
            <a:off x="1392238" y="1600200"/>
            <a:ext cx="6303962"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dirty="0" smtClean="0"/>
              <a:t>Lab</a:t>
            </a:r>
          </a:p>
        </p:txBody>
      </p:sp>
      <p:sp>
        <p:nvSpPr>
          <p:cNvPr id="66563" name="Content Placeholder 2"/>
          <p:cNvSpPr>
            <a:spLocks noGrp="1"/>
          </p:cNvSpPr>
          <p:nvPr>
            <p:ph idx="1"/>
          </p:nvPr>
        </p:nvSpPr>
        <p:spPr/>
        <p:txBody>
          <a:bodyPr/>
          <a:lstStyle/>
          <a:p>
            <a:pPr eaLnBrk="1" hangingPunct="1"/>
            <a:r>
              <a:rPr lang="en-US" smtClean="0"/>
              <a:t>Recall that the handshake sequence is</a:t>
            </a:r>
          </a:p>
          <a:p>
            <a:pPr lvl="1" eaLnBrk="1" hangingPunct="1"/>
            <a:r>
              <a:rPr lang="en-US" smtClean="0"/>
              <a:t>SYN</a:t>
            </a:r>
          </a:p>
          <a:p>
            <a:pPr lvl="1" eaLnBrk="1" hangingPunct="1"/>
            <a:r>
              <a:rPr lang="en-US" smtClean="0"/>
              <a:t>SYN-ACK</a:t>
            </a:r>
          </a:p>
          <a:p>
            <a:pPr lvl="1" eaLnBrk="1" hangingPunct="1"/>
            <a:r>
              <a:rPr lang="en-US" smtClean="0"/>
              <a:t>ACK</a:t>
            </a:r>
          </a:p>
          <a:p>
            <a:pPr eaLnBrk="1" hangingPunct="1"/>
            <a:r>
              <a:rPr lang="en-US" smtClean="0"/>
              <a:t>Let’s look at each one</a:t>
            </a:r>
          </a:p>
          <a:p>
            <a:pPr eaLnBrk="1" hangingPunct="1"/>
            <a:r>
              <a:rPr lang="en-US" smtClean="0"/>
              <a:t>Expand the TCP header in each one</a:t>
            </a:r>
          </a:p>
        </p:txBody>
      </p:sp>
      <p:sp>
        <p:nvSpPr>
          <p:cNvPr id="665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6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A2C0D3-C4D1-417E-9812-6C20D7400DE4}" type="slidenum">
              <a:rPr lang="en-US" smtClean="0"/>
              <a:pPr eaLnBrk="1" hangingPunct="1"/>
              <a:t>66</a:t>
            </a:fld>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dirty="0" smtClean="0"/>
              <a:t>Lab</a:t>
            </a:r>
          </a:p>
        </p:txBody>
      </p:sp>
      <p:sp>
        <p:nvSpPr>
          <p:cNvPr id="67587" name="Content Placeholder 2"/>
          <p:cNvSpPr>
            <a:spLocks noGrp="1"/>
          </p:cNvSpPr>
          <p:nvPr>
            <p:ph idx="1"/>
          </p:nvPr>
        </p:nvSpPr>
        <p:spPr/>
        <p:txBody>
          <a:bodyPr/>
          <a:lstStyle/>
          <a:p>
            <a:pPr eaLnBrk="1" hangingPunct="1"/>
            <a:endParaRPr lang="en-US" smtClean="0"/>
          </a:p>
        </p:txBody>
      </p:sp>
      <p:sp>
        <p:nvSpPr>
          <p:cNvPr id="675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75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45AA77-15F0-4EBA-BE3E-3E22DB414334}" type="slidenum">
              <a:rPr lang="en-US" smtClean="0"/>
              <a:pPr eaLnBrk="1" hangingPunct="1"/>
              <a:t>67</a:t>
            </a:fld>
            <a:endParaRPr lang="en-US" smtClean="0"/>
          </a:p>
        </p:txBody>
      </p:sp>
      <p:pic>
        <p:nvPicPr>
          <p:cNvPr id="67590" name="Picture 5"/>
          <p:cNvPicPr>
            <a:picLocks noChangeAspect="1"/>
          </p:cNvPicPr>
          <p:nvPr/>
        </p:nvPicPr>
        <p:blipFill>
          <a:blip r:embed="rId2">
            <a:extLst>
              <a:ext uri="{28A0092B-C50C-407E-A947-70E740481C1C}">
                <a14:useLocalDpi xmlns:a14="http://schemas.microsoft.com/office/drawing/2010/main" val="0"/>
              </a:ext>
            </a:extLst>
          </a:blip>
          <a:srcRect t="9081"/>
          <a:stretch>
            <a:fillRect/>
          </a:stretch>
        </p:blipFill>
        <p:spPr bwMode="auto">
          <a:xfrm>
            <a:off x="525463" y="1677988"/>
            <a:ext cx="8161337"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dirty="0" smtClean="0"/>
              <a:t>Lab</a:t>
            </a:r>
          </a:p>
        </p:txBody>
      </p:sp>
      <p:sp>
        <p:nvSpPr>
          <p:cNvPr id="68611" name="Content Placeholder 2"/>
          <p:cNvSpPr>
            <a:spLocks noGrp="1"/>
          </p:cNvSpPr>
          <p:nvPr>
            <p:ph idx="1"/>
          </p:nvPr>
        </p:nvSpPr>
        <p:spPr/>
        <p:txBody>
          <a:bodyPr/>
          <a:lstStyle/>
          <a:p>
            <a:pPr eaLnBrk="1" hangingPunct="1"/>
            <a:endParaRPr lang="en-US" smtClean="0"/>
          </a:p>
        </p:txBody>
      </p:sp>
      <p:sp>
        <p:nvSpPr>
          <p:cNvPr id="686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86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1C8A87-4682-47C2-A10E-F0B36A282E15}" type="slidenum">
              <a:rPr lang="en-US" smtClean="0"/>
              <a:pPr eaLnBrk="1" hangingPunct="1"/>
              <a:t>68</a:t>
            </a:fld>
            <a:endParaRPr lang="en-US" smtClean="0"/>
          </a:p>
        </p:txBody>
      </p:sp>
      <p:pic>
        <p:nvPicPr>
          <p:cNvPr id="68614" name="Picture 5"/>
          <p:cNvPicPr>
            <a:picLocks noChangeAspect="1"/>
          </p:cNvPicPr>
          <p:nvPr/>
        </p:nvPicPr>
        <p:blipFill>
          <a:blip r:embed="rId2">
            <a:extLst>
              <a:ext uri="{28A0092B-C50C-407E-A947-70E740481C1C}">
                <a14:useLocalDpi xmlns:a14="http://schemas.microsoft.com/office/drawing/2010/main" val="0"/>
              </a:ext>
            </a:extLst>
          </a:blip>
          <a:srcRect t="9081"/>
          <a:stretch>
            <a:fillRect/>
          </a:stretch>
        </p:blipFill>
        <p:spPr bwMode="auto">
          <a:xfrm>
            <a:off x="609600" y="1600200"/>
            <a:ext cx="803116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dirty="0" smtClean="0"/>
              <a:t>Lab</a:t>
            </a:r>
          </a:p>
        </p:txBody>
      </p:sp>
      <p:sp>
        <p:nvSpPr>
          <p:cNvPr id="69635" name="Content Placeholder 2"/>
          <p:cNvSpPr>
            <a:spLocks noGrp="1"/>
          </p:cNvSpPr>
          <p:nvPr>
            <p:ph idx="1"/>
          </p:nvPr>
        </p:nvSpPr>
        <p:spPr/>
        <p:txBody>
          <a:bodyPr/>
          <a:lstStyle/>
          <a:p>
            <a:pPr eaLnBrk="1" hangingPunct="1"/>
            <a:endParaRPr lang="en-US" smtClean="0"/>
          </a:p>
        </p:txBody>
      </p:sp>
      <p:sp>
        <p:nvSpPr>
          <p:cNvPr id="69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69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4AE4DD-8F4A-48D3-AF37-EAD1E9E56DC8}" type="slidenum">
              <a:rPr lang="en-US" smtClean="0"/>
              <a:pPr eaLnBrk="1" hangingPunct="1"/>
              <a:t>69</a:t>
            </a:fld>
            <a:endParaRPr lang="en-US" smtClean="0"/>
          </a:p>
        </p:txBody>
      </p:sp>
      <p:pic>
        <p:nvPicPr>
          <p:cNvPr id="69638" name="Picture 5"/>
          <p:cNvPicPr>
            <a:picLocks noChangeAspect="1"/>
          </p:cNvPicPr>
          <p:nvPr/>
        </p:nvPicPr>
        <p:blipFill>
          <a:blip r:embed="rId2">
            <a:extLst>
              <a:ext uri="{28A0092B-C50C-407E-A947-70E740481C1C}">
                <a14:useLocalDpi xmlns:a14="http://schemas.microsoft.com/office/drawing/2010/main" val="0"/>
              </a:ext>
            </a:extLst>
          </a:blip>
          <a:srcRect t="9081"/>
          <a:stretch>
            <a:fillRect/>
          </a:stretch>
        </p:blipFill>
        <p:spPr bwMode="auto">
          <a:xfrm>
            <a:off x="533400" y="1600200"/>
            <a:ext cx="8161338"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dirty="0" err="1" smtClean="0"/>
              <a:t>Baselining</a:t>
            </a:r>
            <a:r>
              <a:rPr lang="en-US" dirty="0" smtClean="0"/>
              <a:t> the Network</a:t>
            </a:r>
          </a:p>
        </p:txBody>
      </p:sp>
      <p:sp>
        <p:nvSpPr>
          <p:cNvPr id="8195" name="Content Placeholder 2"/>
          <p:cNvSpPr>
            <a:spLocks noGrp="1"/>
          </p:cNvSpPr>
          <p:nvPr>
            <p:ph idx="1"/>
          </p:nvPr>
        </p:nvSpPr>
        <p:spPr/>
        <p:txBody>
          <a:bodyPr/>
          <a:lstStyle/>
          <a:p>
            <a:pPr lvl="1" eaLnBrk="1" hangingPunct="1"/>
            <a:r>
              <a:rPr lang="en-US" smtClean="0"/>
              <a:t>Web Browsing</a:t>
            </a:r>
          </a:p>
          <a:p>
            <a:pPr lvl="1" eaLnBrk="1" hangingPunct="1"/>
            <a:r>
              <a:rPr lang="en-US" smtClean="0"/>
              <a:t>Throughput</a:t>
            </a:r>
          </a:p>
          <a:p>
            <a:pPr lvl="1" eaLnBrk="1" hangingPunct="1"/>
            <a:r>
              <a:rPr lang="en-US" smtClean="0"/>
              <a:t>Idle Time Traffic</a:t>
            </a:r>
          </a:p>
          <a:p>
            <a:pPr lvl="1" eaLnBrk="1" hangingPunct="1"/>
            <a:r>
              <a:rPr lang="en-US" smtClean="0"/>
              <a:t>Connectivity Tests Through the Network</a:t>
            </a:r>
          </a:p>
          <a:p>
            <a:pPr lvl="1" eaLnBrk="1" hangingPunct="1"/>
            <a:r>
              <a:rPr lang="en-US" smtClean="0"/>
              <a:t>Logoff Sequence</a:t>
            </a:r>
          </a:p>
          <a:p>
            <a:pPr eaLnBrk="1" hangingPunct="1"/>
            <a:r>
              <a:rPr lang="en-US" smtClean="0"/>
              <a:t>Let’s list each of these in more detail as suggested by Laura Chappell</a:t>
            </a: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42B945-CFCF-4989-972A-AE7EB04E6AF0}" type="slidenum">
              <a:rPr lang="en-US" smtClean="0"/>
              <a:pPr eaLnBrk="1" hangingPunct="1"/>
              <a:t>7</a:t>
            </a:fld>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dirty="0" smtClean="0"/>
              <a:t>Connection Quality</a:t>
            </a:r>
          </a:p>
        </p:txBody>
      </p:sp>
      <p:sp>
        <p:nvSpPr>
          <p:cNvPr id="70659" name="Content Placeholder 2"/>
          <p:cNvSpPr>
            <a:spLocks noGrp="1"/>
          </p:cNvSpPr>
          <p:nvPr>
            <p:ph idx="1"/>
          </p:nvPr>
        </p:nvSpPr>
        <p:spPr/>
        <p:txBody>
          <a:bodyPr/>
          <a:lstStyle/>
          <a:p>
            <a:pPr eaLnBrk="1" hangingPunct="1"/>
            <a:r>
              <a:rPr lang="en-US" smtClean="0"/>
              <a:t>A common metric of performance of the network application is the round trip time</a:t>
            </a:r>
          </a:p>
          <a:p>
            <a:pPr eaLnBrk="1" hangingPunct="1"/>
            <a:r>
              <a:rPr lang="en-US" smtClean="0"/>
              <a:t>This is the time from when the SYN is sent and the SYN/ACK is returned</a:t>
            </a:r>
          </a:p>
          <a:p>
            <a:pPr eaLnBrk="1" hangingPunct="1"/>
            <a:r>
              <a:rPr lang="en-US" smtClean="0"/>
              <a:t>This value is one of the things the sending TCP stack uses to determine how much data should be offered to the network</a:t>
            </a:r>
          </a:p>
          <a:p>
            <a:pPr eaLnBrk="1" hangingPunct="1"/>
            <a:r>
              <a:rPr lang="en-US" smtClean="0"/>
              <a:t>If the RTT is low, the network appears to be fast</a:t>
            </a:r>
          </a:p>
        </p:txBody>
      </p:sp>
      <p:sp>
        <p:nvSpPr>
          <p:cNvPr id="706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706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4767E2-5954-423F-8384-CB4BA5AF62AA}" type="slidenum">
              <a:rPr lang="en-US" smtClean="0"/>
              <a:pPr eaLnBrk="1" hangingPunct="1"/>
              <a:t>70</a:t>
            </a:fld>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dirty="0" smtClean="0"/>
              <a:t>Connection Quality</a:t>
            </a:r>
          </a:p>
        </p:txBody>
      </p:sp>
      <p:sp>
        <p:nvSpPr>
          <p:cNvPr id="71683" name="Content Placeholder 2"/>
          <p:cNvSpPr>
            <a:spLocks noGrp="1"/>
          </p:cNvSpPr>
          <p:nvPr>
            <p:ph idx="1"/>
          </p:nvPr>
        </p:nvSpPr>
        <p:spPr/>
        <p:txBody>
          <a:bodyPr/>
          <a:lstStyle/>
          <a:p>
            <a:pPr eaLnBrk="1" hangingPunct="1"/>
            <a:r>
              <a:rPr lang="en-US" smtClean="0"/>
              <a:t>If the RTT is high, the network or the server appears to be slow and the TCP stack will adjust accordingly</a:t>
            </a:r>
          </a:p>
        </p:txBody>
      </p:sp>
      <p:sp>
        <p:nvSpPr>
          <p:cNvPr id="716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716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16C6A7-F1E1-41C6-92FE-3C706455C0E5}" type="slidenum">
              <a:rPr lang="en-US" smtClean="0"/>
              <a:pPr eaLnBrk="1" hangingPunct="1"/>
              <a:t>71</a:t>
            </a:fld>
            <a:endParaRPr 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dirty="0" smtClean="0"/>
              <a:t>Measure RTT</a:t>
            </a:r>
          </a:p>
        </p:txBody>
      </p:sp>
      <p:sp>
        <p:nvSpPr>
          <p:cNvPr id="72707" name="Content Placeholder 2"/>
          <p:cNvSpPr>
            <a:spLocks noGrp="1"/>
          </p:cNvSpPr>
          <p:nvPr>
            <p:ph idx="1"/>
          </p:nvPr>
        </p:nvSpPr>
        <p:spPr/>
        <p:txBody>
          <a:bodyPr/>
          <a:lstStyle/>
          <a:p>
            <a:pPr eaLnBrk="1" hangingPunct="1"/>
            <a:r>
              <a:rPr lang="en-US" smtClean="0"/>
              <a:t>One way to examine this is to use the Round Trip Time graph in Wireshark</a:t>
            </a:r>
          </a:p>
          <a:p>
            <a:pPr eaLnBrk="1" hangingPunct="1"/>
            <a:r>
              <a:rPr lang="en-US" smtClean="0"/>
              <a:t>This graph created by Wireshark gives a good overall view of the time for a client request to reach the server</a:t>
            </a:r>
          </a:p>
          <a:p>
            <a:pPr eaLnBrk="1" hangingPunct="1"/>
            <a:r>
              <a:rPr lang="en-US" smtClean="0"/>
              <a:t>If there is a delay it does not say where the delay occurred</a:t>
            </a:r>
          </a:p>
          <a:p>
            <a:pPr eaLnBrk="1" hangingPunct="1"/>
            <a:r>
              <a:rPr lang="en-US" smtClean="0"/>
              <a:t>But it does show whether further investigation is called for</a:t>
            </a:r>
          </a:p>
        </p:txBody>
      </p:sp>
      <p:sp>
        <p:nvSpPr>
          <p:cNvPr id="727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DA8115-9B90-4AF4-A5AD-DBD4229D8E68}" type="slidenum">
              <a:rPr lang="en-US" smtClean="0"/>
              <a:pPr eaLnBrk="1" hangingPunct="1"/>
              <a:t>72</a:t>
            </a:fld>
            <a:endParaRPr lang="en-US" smtClean="0"/>
          </a:p>
        </p:txBody>
      </p:sp>
      <p:sp>
        <p:nvSpPr>
          <p:cNvPr id="7270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dirty="0" smtClean="0"/>
              <a:t>Lab</a:t>
            </a:r>
          </a:p>
        </p:txBody>
      </p:sp>
      <p:sp>
        <p:nvSpPr>
          <p:cNvPr id="73731" name="Content Placeholder 2"/>
          <p:cNvSpPr>
            <a:spLocks noGrp="1"/>
          </p:cNvSpPr>
          <p:nvPr>
            <p:ph idx="1"/>
          </p:nvPr>
        </p:nvSpPr>
        <p:spPr/>
        <p:txBody>
          <a:bodyPr/>
          <a:lstStyle/>
          <a:p>
            <a:pPr eaLnBrk="1" hangingPunct="1"/>
            <a:r>
              <a:rPr lang="en-US" smtClean="0"/>
              <a:t>Start Wireshark</a:t>
            </a:r>
          </a:p>
          <a:p>
            <a:pPr eaLnBrk="1" hangingPunct="1"/>
            <a:r>
              <a:rPr lang="en-US" smtClean="0"/>
              <a:t>Let’s do this lab developed by Laura Chappell</a:t>
            </a:r>
          </a:p>
          <a:p>
            <a:pPr eaLnBrk="1" hangingPunct="1"/>
            <a:r>
              <a:rPr lang="en-US" smtClean="0"/>
              <a:t>Open download-good.pcap</a:t>
            </a:r>
          </a:p>
          <a:p>
            <a:pPr eaLnBrk="1" hangingPunct="1"/>
            <a:r>
              <a:rPr lang="en-US" smtClean="0"/>
              <a:t>Pick a server to client packet</a:t>
            </a:r>
          </a:p>
          <a:p>
            <a:pPr eaLnBrk="1" hangingPunct="1"/>
            <a:r>
              <a:rPr lang="en-US" smtClean="0"/>
              <a:t>Select</a:t>
            </a:r>
          </a:p>
          <a:p>
            <a:pPr lvl="1" eaLnBrk="1" hangingPunct="1"/>
            <a:r>
              <a:rPr lang="en-US" smtClean="0"/>
              <a:t>Statistics – TCP Stream Graph – Round Trip Time Graph</a:t>
            </a:r>
          </a:p>
        </p:txBody>
      </p:sp>
      <p:sp>
        <p:nvSpPr>
          <p:cNvPr id="737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6A520A-9D61-40F3-8180-93D9AD61F2B8}" type="slidenum">
              <a:rPr lang="en-US" smtClean="0"/>
              <a:pPr eaLnBrk="1" hangingPunct="1"/>
              <a:t>73</a:t>
            </a:fld>
            <a:endParaRPr lang="en-US" smtClean="0"/>
          </a:p>
        </p:txBody>
      </p:sp>
      <p:sp>
        <p:nvSpPr>
          <p:cNvPr id="737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dirty="0" smtClean="0"/>
              <a:t>Lab</a:t>
            </a:r>
          </a:p>
        </p:txBody>
      </p:sp>
      <p:sp>
        <p:nvSpPr>
          <p:cNvPr id="74755" name="Content Placeholder 2"/>
          <p:cNvSpPr>
            <a:spLocks noGrp="1"/>
          </p:cNvSpPr>
          <p:nvPr>
            <p:ph idx="1"/>
          </p:nvPr>
        </p:nvSpPr>
        <p:spPr/>
        <p:txBody>
          <a:bodyPr/>
          <a:lstStyle/>
          <a:p>
            <a:pPr eaLnBrk="1" hangingPunct="1"/>
            <a:r>
              <a:rPr lang="en-US" smtClean="0"/>
              <a:t>In this example there is a delay that causes the axis to set itself to 200 milliseconds</a:t>
            </a:r>
          </a:p>
          <a:p>
            <a:pPr eaLnBrk="1" hangingPunct="1"/>
            <a:r>
              <a:rPr lang="en-US" smtClean="0"/>
              <a:t>There is a set of packets at 130 milliseconds</a:t>
            </a:r>
          </a:p>
          <a:p>
            <a:pPr eaLnBrk="1" hangingPunct="1"/>
            <a:r>
              <a:rPr lang="en-US" smtClean="0"/>
              <a:t>The majority are at the bottom</a:t>
            </a:r>
          </a:p>
        </p:txBody>
      </p:sp>
      <p:sp>
        <p:nvSpPr>
          <p:cNvPr id="747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747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99883F-3410-4827-8A7E-E4F01244CBE4}" type="slidenum">
              <a:rPr lang="en-US" smtClean="0"/>
              <a:pPr eaLnBrk="1" hangingPunct="1"/>
              <a:t>74</a:t>
            </a:fld>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dirty="0" smtClean="0"/>
              <a:t>Lab</a:t>
            </a:r>
          </a:p>
        </p:txBody>
      </p:sp>
      <p:sp>
        <p:nvSpPr>
          <p:cNvPr id="75779" name="Content Placeholder 2"/>
          <p:cNvSpPr>
            <a:spLocks noGrp="1"/>
          </p:cNvSpPr>
          <p:nvPr>
            <p:ph idx="1"/>
          </p:nvPr>
        </p:nvSpPr>
        <p:spPr/>
        <p:txBody>
          <a:bodyPr/>
          <a:lstStyle/>
          <a:p>
            <a:pPr eaLnBrk="1" hangingPunct="1"/>
            <a:endParaRPr lang="en-US" smtClean="0"/>
          </a:p>
        </p:txBody>
      </p:sp>
      <p:pic>
        <p:nvPicPr>
          <p:cNvPr id="75780" name="Picture 3"/>
          <p:cNvPicPr>
            <a:picLocks noChangeAspect="1"/>
          </p:cNvPicPr>
          <p:nvPr/>
        </p:nvPicPr>
        <p:blipFill>
          <a:blip r:embed="rId2">
            <a:extLst>
              <a:ext uri="{28A0092B-C50C-407E-A947-70E740481C1C}">
                <a14:useLocalDpi xmlns:a14="http://schemas.microsoft.com/office/drawing/2010/main" val="0"/>
              </a:ext>
            </a:extLst>
          </a:blip>
          <a:srcRect l="31580" t="28580" r="21725" b="9135"/>
          <a:stretch>
            <a:fillRect/>
          </a:stretch>
        </p:blipFill>
        <p:spPr bwMode="auto">
          <a:xfrm>
            <a:off x="1600200" y="1600200"/>
            <a:ext cx="592772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7B4A73-527E-4BE1-ADB0-0F551566E926}" type="slidenum">
              <a:rPr lang="en-US" smtClean="0"/>
              <a:pPr eaLnBrk="1" hangingPunct="1"/>
              <a:t>75</a:t>
            </a:fld>
            <a:endParaRPr lang="en-US" smtClean="0"/>
          </a:p>
        </p:txBody>
      </p:sp>
      <p:sp>
        <p:nvSpPr>
          <p:cNvPr id="75782"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dirty="0" smtClean="0"/>
              <a:t>Lab</a:t>
            </a:r>
          </a:p>
        </p:txBody>
      </p:sp>
      <p:sp>
        <p:nvSpPr>
          <p:cNvPr id="76803" name="Content Placeholder 2"/>
          <p:cNvSpPr>
            <a:spLocks noGrp="1"/>
          </p:cNvSpPr>
          <p:nvPr>
            <p:ph idx="1"/>
          </p:nvPr>
        </p:nvSpPr>
        <p:spPr/>
        <p:txBody>
          <a:bodyPr/>
          <a:lstStyle/>
          <a:p>
            <a:pPr eaLnBrk="1" hangingPunct="1"/>
            <a:endParaRPr lang="en-US" smtClean="0"/>
          </a:p>
        </p:txBody>
      </p:sp>
      <p:pic>
        <p:nvPicPr>
          <p:cNvPr id="76804" name="Picture 3"/>
          <p:cNvPicPr>
            <a:picLocks noChangeAspect="1"/>
          </p:cNvPicPr>
          <p:nvPr/>
        </p:nvPicPr>
        <p:blipFill>
          <a:blip r:embed="rId2">
            <a:extLst>
              <a:ext uri="{28A0092B-C50C-407E-A947-70E740481C1C}">
                <a14:useLocalDpi xmlns:a14="http://schemas.microsoft.com/office/drawing/2010/main" val="0"/>
              </a:ext>
            </a:extLst>
          </a:blip>
          <a:srcRect l="31383" t="28329" r="20824" b="9187"/>
          <a:stretch>
            <a:fillRect/>
          </a:stretch>
        </p:blipFill>
        <p:spPr bwMode="auto">
          <a:xfrm>
            <a:off x="1552575" y="1600200"/>
            <a:ext cx="60674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C62326B-703C-418D-907B-FCDF1B319022}" type="slidenum">
              <a:rPr lang="en-US" smtClean="0"/>
              <a:pPr eaLnBrk="1" hangingPunct="1"/>
              <a:t>76</a:t>
            </a:fld>
            <a:endParaRPr lang="en-US" smtClean="0"/>
          </a:p>
        </p:txBody>
      </p:sp>
      <p:sp>
        <p:nvSpPr>
          <p:cNvPr id="76806"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dirty="0" smtClean="0"/>
              <a:t>Lab</a:t>
            </a:r>
          </a:p>
        </p:txBody>
      </p:sp>
      <p:sp>
        <p:nvSpPr>
          <p:cNvPr id="77827" name="Content Placeholder 2"/>
          <p:cNvSpPr>
            <a:spLocks noGrp="1"/>
          </p:cNvSpPr>
          <p:nvPr>
            <p:ph idx="1"/>
          </p:nvPr>
        </p:nvSpPr>
        <p:spPr/>
        <p:txBody>
          <a:bodyPr/>
          <a:lstStyle/>
          <a:p>
            <a:pPr eaLnBrk="1" hangingPunct="1"/>
            <a:endParaRPr lang="en-US" smtClean="0"/>
          </a:p>
        </p:txBody>
      </p:sp>
      <p:pic>
        <p:nvPicPr>
          <p:cNvPr id="77828" name="Picture 3"/>
          <p:cNvPicPr>
            <a:picLocks noChangeAspect="1"/>
          </p:cNvPicPr>
          <p:nvPr/>
        </p:nvPicPr>
        <p:blipFill>
          <a:blip r:embed="rId2">
            <a:extLst>
              <a:ext uri="{28A0092B-C50C-407E-A947-70E740481C1C}">
                <a14:useLocalDpi xmlns:a14="http://schemas.microsoft.com/office/drawing/2010/main" val="0"/>
              </a:ext>
            </a:extLst>
          </a:blip>
          <a:srcRect l="31982" t="29514" r="21323" b="8200"/>
          <a:stretch>
            <a:fillRect/>
          </a:stretch>
        </p:blipFill>
        <p:spPr bwMode="auto">
          <a:xfrm>
            <a:off x="1600200" y="1600200"/>
            <a:ext cx="598805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E1C4C7-0B76-46F4-AB0D-5501E78F6C45}" type="slidenum">
              <a:rPr lang="en-US" smtClean="0"/>
              <a:pPr eaLnBrk="1" hangingPunct="1"/>
              <a:t>77</a:t>
            </a:fld>
            <a:endParaRPr lang="en-US" smtClean="0"/>
          </a:p>
        </p:txBody>
      </p:sp>
      <p:sp>
        <p:nvSpPr>
          <p:cNvPr id="77830"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dirty="0" smtClean="0"/>
              <a:t>Lab</a:t>
            </a:r>
          </a:p>
        </p:txBody>
      </p:sp>
      <p:sp>
        <p:nvSpPr>
          <p:cNvPr id="78851" name="Content Placeholder 2"/>
          <p:cNvSpPr>
            <a:spLocks noGrp="1"/>
          </p:cNvSpPr>
          <p:nvPr>
            <p:ph idx="1"/>
          </p:nvPr>
        </p:nvSpPr>
        <p:spPr/>
        <p:txBody>
          <a:bodyPr/>
          <a:lstStyle/>
          <a:p>
            <a:pPr eaLnBrk="1" hangingPunct="1"/>
            <a:r>
              <a:rPr lang="en-US" smtClean="0"/>
              <a:t>Vertical strips in a graph like this are another indication of a problem</a:t>
            </a:r>
          </a:p>
          <a:p>
            <a:pPr eaLnBrk="1" hangingPunct="1"/>
            <a:r>
              <a:rPr lang="en-US" smtClean="0"/>
              <a:t>This is due to packet loss and a high number of duplicate ACKs</a:t>
            </a:r>
          </a:p>
          <a:p>
            <a:pPr eaLnBrk="1" hangingPunct="1"/>
            <a:r>
              <a:rPr lang="en-US" smtClean="0"/>
              <a:t>This also occurs when data is held by a router, then released</a:t>
            </a:r>
          </a:p>
        </p:txBody>
      </p:sp>
      <p:sp>
        <p:nvSpPr>
          <p:cNvPr id="788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6EA52F7-CC14-4F5F-B2BE-C72ED8BB101D}" type="slidenum">
              <a:rPr lang="en-US" smtClean="0"/>
              <a:pPr eaLnBrk="1" hangingPunct="1"/>
              <a:t>78</a:t>
            </a:fld>
            <a:endParaRPr lang="en-US" smtClean="0"/>
          </a:p>
        </p:txBody>
      </p:sp>
      <p:sp>
        <p:nvSpPr>
          <p:cNvPr id="7885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dirty="0" smtClean="0"/>
              <a:t>Lab</a:t>
            </a:r>
          </a:p>
        </p:txBody>
      </p:sp>
      <p:sp>
        <p:nvSpPr>
          <p:cNvPr id="79875" name="Content Placeholder 2"/>
          <p:cNvSpPr>
            <a:spLocks noGrp="1"/>
          </p:cNvSpPr>
          <p:nvPr>
            <p:ph idx="1"/>
          </p:nvPr>
        </p:nvSpPr>
        <p:spPr/>
        <p:txBody>
          <a:bodyPr/>
          <a:lstStyle/>
          <a:p>
            <a:pPr eaLnBrk="1" hangingPunct="1"/>
            <a:r>
              <a:rPr lang="en-US" smtClean="0"/>
              <a:t>Start Wireshark</a:t>
            </a:r>
          </a:p>
          <a:p>
            <a:pPr eaLnBrk="1" hangingPunct="1"/>
            <a:r>
              <a:rPr lang="en-US" smtClean="0"/>
              <a:t>Open download-bad.pcap</a:t>
            </a:r>
          </a:p>
          <a:p>
            <a:pPr eaLnBrk="1" hangingPunct="1"/>
            <a:r>
              <a:rPr lang="en-US" smtClean="0"/>
              <a:t>Create the same type of graph</a:t>
            </a:r>
          </a:p>
          <a:p>
            <a:pPr eaLnBrk="1" hangingPunct="1"/>
            <a:r>
              <a:rPr lang="en-US" smtClean="0"/>
              <a:t>A one second Y axis is very bad</a:t>
            </a:r>
          </a:p>
        </p:txBody>
      </p:sp>
      <p:sp>
        <p:nvSpPr>
          <p:cNvPr id="798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798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1DDCAE-341A-468D-9809-DA55CF94D97F}" type="slidenum">
              <a:rPr lang="en-US" smtClean="0"/>
              <a:pPr eaLnBrk="1" hangingPunct="1"/>
              <a:t>79</a:t>
            </a:fld>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dirty="0" smtClean="0"/>
              <a:t>Broadcast and Multicast Traffic</a:t>
            </a:r>
          </a:p>
        </p:txBody>
      </p:sp>
      <p:sp>
        <p:nvSpPr>
          <p:cNvPr id="9219" name="Content Placeholder 2"/>
          <p:cNvSpPr>
            <a:spLocks noGrp="1"/>
          </p:cNvSpPr>
          <p:nvPr>
            <p:ph idx="1"/>
          </p:nvPr>
        </p:nvSpPr>
        <p:spPr/>
        <p:txBody>
          <a:bodyPr/>
          <a:lstStyle/>
          <a:p>
            <a:pPr eaLnBrk="1" hangingPunct="1"/>
            <a:r>
              <a:rPr lang="en-US" smtClean="0"/>
              <a:t>Who is broadcasting</a:t>
            </a:r>
          </a:p>
          <a:p>
            <a:pPr eaLnBrk="1" hangingPunct="1"/>
            <a:r>
              <a:rPr lang="en-US" smtClean="0"/>
              <a:t>What applications are broadcasting</a:t>
            </a:r>
          </a:p>
          <a:p>
            <a:pPr eaLnBrk="1" hangingPunct="1"/>
            <a:r>
              <a:rPr lang="en-US" smtClean="0"/>
              <a:t>What is the rate in packets per second</a:t>
            </a:r>
          </a:p>
          <a:p>
            <a:pPr eaLnBrk="1" hangingPunct="1"/>
            <a:r>
              <a:rPr lang="en-US" smtClean="0"/>
              <a:t>Who is multicasting</a:t>
            </a:r>
          </a:p>
          <a:p>
            <a:pPr eaLnBrk="1" hangingPunct="1"/>
            <a:r>
              <a:rPr lang="en-US" smtClean="0"/>
              <a:t>What applications are multicasting</a:t>
            </a:r>
          </a:p>
          <a:p>
            <a:pPr eaLnBrk="1" hangingPunct="1"/>
            <a:r>
              <a:rPr lang="en-US" smtClean="0"/>
              <a:t>What is the rate in packets per second</a:t>
            </a:r>
          </a:p>
        </p:txBody>
      </p:sp>
      <p:sp>
        <p:nvSpPr>
          <p:cNvPr id="9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7A1D5B-FCA6-4749-9426-79B64E04C646}" type="slidenum">
              <a:rPr lang="en-US" smtClean="0"/>
              <a:pPr eaLnBrk="1" hangingPunct="1"/>
              <a:t>8</a:t>
            </a:fld>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dirty="0" smtClean="0"/>
              <a:t>Flow of Data</a:t>
            </a:r>
          </a:p>
        </p:txBody>
      </p:sp>
      <p:sp>
        <p:nvSpPr>
          <p:cNvPr id="80899" name="Content Placeholder 2"/>
          <p:cNvSpPr>
            <a:spLocks noGrp="1"/>
          </p:cNvSpPr>
          <p:nvPr>
            <p:ph idx="1"/>
          </p:nvPr>
        </p:nvSpPr>
        <p:spPr/>
        <p:txBody>
          <a:bodyPr/>
          <a:lstStyle/>
          <a:p>
            <a:pPr eaLnBrk="1" hangingPunct="1"/>
            <a:r>
              <a:rPr lang="en-US" smtClean="0"/>
              <a:t>TCP has a long list of rules that the sending and receiving protocol software must follow</a:t>
            </a:r>
          </a:p>
          <a:p>
            <a:pPr eaLnBrk="1" hangingPunct="1"/>
            <a:r>
              <a:rPr lang="en-US" smtClean="0"/>
              <a:t>The method used in the complete implementation of the protocol is beyond the scope of this document</a:t>
            </a:r>
          </a:p>
        </p:txBody>
      </p:sp>
      <p:sp>
        <p:nvSpPr>
          <p:cNvPr id="80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09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800EB7-DB2B-4BEC-82C2-FEC188E56D7C}" type="slidenum">
              <a:rPr lang="en-US" smtClean="0"/>
              <a:pPr eaLnBrk="1" hangingPunct="1"/>
              <a:t>80</a:t>
            </a:fld>
            <a:endParaRPr lang="en-US"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dirty="0" smtClean="0"/>
              <a:t>Flow of Data</a:t>
            </a:r>
          </a:p>
        </p:txBody>
      </p:sp>
      <p:sp>
        <p:nvSpPr>
          <p:cNvPr id="3" name="Content Placeholder 2"/>
          <p:cNvSpPr>
            <a:spLocks noGrp="1"/>
          </p:cNvSpPr>
          <p:nvPr>
            <p:ph idx="1"/>
          </p:nvPr>
        </p:nvSpPr>
        <p:spPr/>
        <p:txBody>
          <a:bodyPr/>
          <a:lstStyle/>
          <a:p>
            <a:pPr eaLnBrk="1" hangingPunct="1">
              <a:defRPr/>
            </a:pPr>
            <a:r>
              <a:rPr lang="en-US" dirty="0" smtClean="0"/>
              <a:t>However, here are a few of the rules that help in understanding the relationship between how TCP behaves and the network performance</a:t>
            </a:r>
          </a:p>
          <a:p>
            <a:pPr lvl="1" eaLnBrk="1" hangingPunct="1">
              <a:defRPr/>
            </a:pPr>
            <a:r>
              <a:rPr lang="en-US" dirty="0" smtClean="0">
                <a:ea typeface="+mn-ea"/>
                <a:cs typeface="+mn-cs"/>
              </a:rPr>
              <a:t>Delayed acknowledgements occur when packets are received out of order, the last segment isn’t acknowledged until the missing segments are received</a:t>
            </a:r>
          </a:p>
        </p:txBody>
      </p:sp>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1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4B534C-8FDA-4563-BB66-7505E7C84DD1}" type="slidenum">
              <a:rPr lang="en-US" smtClean="0"/>
              <a:pPr eaLnBrk="1" hangingPunct="1"/>
              <a:t>81</a:t>
            </a:fld>
            <a:endParaRPr lang="en-US"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dirty="0" smtClean="0"/>
              <a:t>Flow of Data</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If a sender doesn’t receive an acknowledgement of a segment, it doesn’t immediately resend the segment as it could still be in transit</a:t>
            </a:r>
          </a:p>
          <a:p>
            <a:pPr lvl="2" eaLnBrk="1" hangingPunct="1">
              <a:defRPr/>
            </a:pPr>
            <a:r>
              <a:rPr lang="en-US" dirty="0" smtClean="0">
                <a:ea typeface="+mn-ea"/>
                <a:cs typeface="+mn-cs"/>
              </a:rPr>
              <a:t>It waits until it receives three duplicate acknowledgements of the previously received segment</a:t>
            </a:r>
          </a:p>
          <a:p>
            <a:pPr lvl="2" eaLnBrk="1" hangingPunct="1">
              <a:defRPr/>
            </a:pPr>
            <a:r>
              <a:rPr lang="en-US" dirty="0" smtClean="0">
                <a:ea typeface="+mn-ea"/>
                <a:cs typeface="+mn-cs"/>
              </a:rPr>
              <a:t>At that point it assumes the next segment was lost and proceeds with the retransmission</a:t>
            </a:r>
          </a:p>
        </p:txBody>
      </p:sp>
      <p:sp>
        <p:nvSpPr>
          <p:cNvPr id="829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29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77B3AF-1EFA-4A86-A2D5-D6AEF9DC97BF}" type="slidenum">
              <a:rPr lang="en-US" smtClean="0"/>
              <a:pPr eaLnBrk="1" hangingPunct="1"/>
              <a:t>82</a:t>
            </a:fld>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dirty="0" smtClean="0"/>
              <a:t>Flow of Data</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To do this it uses a technique called slow start</a:t>
            </a:r>
          </a:p>
          <a:p>
            <a:pPr lvl="1" eaLnBrk="1" hangingPunct="1">
              <a:defRPr/>
            </a:pPr>
            <a:r>
              <a:rPr lang="en-US" dirty="0" smtClean="0">
                <a:ea typeface="+mn-ea"/>
                <a:cs typeface="+mn-cs"/>
              </a:rPr>
              <a:t>In this procedure one or two segments are sent and the acknowledgements are awaited</a:t>
            </a:r>
          </a:p>
          <a:p>
            <a:pPr lvl="1" eaLnBrk="1" hangingPunct="1">
              <a:defRPr/>
            </a:pPr>
            <a:r>
              <a:rPr lang="en-US" dirty="0" smtClean="0">
                <a:ea typeface="+mn-ea"/>
                <a:cs typeface="+mn-cs"/>
              </a:rPr>
              <a:t>If they return quickly, the sender increases the block size - the number of segments it sends simultaneously</a:t>
            </a:r>
          </a:p>
        </p:txBody>
      </p:sp>
      <p:sp>
        <p:nvSpPr>
          <p:cNvPr id="839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39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56B14A-6141-4968-B868-9AC3DF7FB31D}" type="slidenum">
              <a:rPr lang="en-US" smtClean="0"/>
              <a:pPr eaLnBrk="1" hangingPunct="1"/>
              <a:t>83</a:t>
            </a:fld>
            <a:endParaRPr lang="en-US"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dirty="0" smtClean="0"/>
              <a:t>Flow of Data</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It will continue to increase the block size until one of two things happens: either there is a time out because an acknowledgement isn’t received, such as when a segment has been discarded, or the total data sent is one-half the receiver’s advertised window value</a:t>
            </a:r>
          </a:p>
        </p:txBody>
      </p:sp>
      <p:sp>
        <p:nvSpPr>
          <p:cNvPr id="849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49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16C053-C74F-4FFA-8687-F269519B01ED}" type="slidenum">
              <a:rPr lang="en-US" smtClean="0"/>
              <a:pPr eaLnBrk="1" hangingPunct="1"/>
              <a:t>84</a:t>
            </a:fld>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dirty="0" smtClean="0"/>
              <a:t>Flow of Data</a:t>
            </a:r>
          </a:p>
        </p:txBody>
      </p:sp>
      <p:sp>
        <p:nvSpPr>
          <p:cNvPr id="86019" name="Content Placeholder 2"/>
          <p:cNvSpPr>
            <a:spLocks noGrp="1"/>
          </p:cNvSpPr>
          <p:nvPr>
            <p:ph idx="1"/>
          </p:nvPr>
        </p:nvSpPr>
        <p:spPr/>
        <p:txBody>
          <a:bodyPr/>
          <a:lstStyle/>
          <a:p>
            <a:pPr eaLnBrk="1" hangingPunct="1"/>
            <a:r>
              <a:rPr lang="en-US" smtClean="0"/>
              <a:t>This example points out several important features of applications that are using TCP</a:t>
            </a:r>
          </a:p>
          <a:p>
            <a:pPr eaLnBrk="1" hangingPunct="1"/>
            <a:r>
              <a:rPr lang="en-US" smtClean="0"/>
              <a:t>First, they will appear to adapt to the speed of the network</a:t>
            </a:r>
          </a:p>
          <a:p>
            <a:pPr eaLnBrk="1" hangingPunct="1"/>
            <a:r>
              <a:rPr lang="en-US" smtClean="0"/>
              <a:t>If the response of the server and the speed of the network are both good, TCP sends more and more data until either the link or the recipient has been saturated with information</a:t>
            </a:r>
          </a:p>
        </p:txBody>
      </p:sp>
      <p:sp>
        <p:nvSpPr>
          <p:cNvPr id="860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60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E11BF1-0027-4DEA-B20C-1B32FBABF860}" type="slidenum">
              <a:rPr lang="en-US" smtClean="0"/>
              <a:pPr eaLnBrk="1" hangingPunct="1"/>
              <a:t>85</a:t>
            </a:fld>
            <a:endParaRPr lang="en-US"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dirty="0" smtClean="0"/>
              <a:t>Flow of Data</a:t>
            </a:r>
          </a:p>
        </p:txBody>
      </p:sp>
      <p:sp>
        <p:nvSpPr>
          <p:cNvPr id="87043" name="Content Placeholder 2"/>
          <p:cNvSpPr>
            <a:spLocks noGrp="1"/>
          </p:cNvSpPr>
          <p:nvPr>
            <p:ph idx="1"/>
          </p:nvPr>
        </p:nvSpPr>
        <p:spPr/>
        <p:txBody>
          <a:bodyPr/>
          <a:lstStyle/>
          <a:p>
            <a:pPr eaLnBrk="1" hangingPunct="1"/>
            <a:r>
              <a:rPr lang="en-US" smtClean="0"/>
              <a:t>TCP reacts very aggressively when data is lost in that it slows way down</a:t>
            </a:r>
          </a:p>
          <a:p>
            <a:pPr eaLnBrk="1" hangingPunct="1"/>
            <a:r>
              <a:rPr lang="en-US" smtClean="0"/>
              <a:t>Now this slowing may be due to only a single bit being damaged</a:t>
            </a:r>
          </a:p>
          <a:p>
            <a:pPr eaLnBrk="1" hangingPunct="1"/>
            <a:r>
              <a:rPr lang="en-US" smtClean="0"/>
              <a:t>Yet if even one bit is damaged the entire frame is discarded</a:t>
            </a:r>
          </a:p>
          <a:p>
            <a:pPr eaLnBrk="1" hangingPunct="1"/>
            <a:r>
              <a:rPr lang="en-US" smtClean="0"/>
              <a:t>Therefore TCP is a poor choice for high error environments such as wireless links and poorly cabled networks</a:t>
            </a:r>
          </a:p>
        </p:txBody>
      </p:sp>
      <p:sp>
        <p:nvSpPr>
          <p:cNvPr id="870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70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628E84-D577-4D7C-A18B-F740A8D80C25}" type="slidenum">
              <a:rPr lang="en-US" smtClean="0"/>
              <a:pPr eaLnBrk="1" hangingPunct="1"/>
              <a:t>86</a:t>
            </a:fld>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dirty="0" smtClean="0"/>
              <a:t>Flow of Data</a:t>
            </a:r>
          </a:p>
        </p:txBody>
      </p:sp>
      <p:sp>
        <p:nvSpPr>
          <p:cNvPr id="88067" name="Content Placeholder 2"/>
          <p:cNvSpPr>
            <a:spLocks noGrp="1"/>
          </p:cNvSpPr>
          <p:nvPr>
            <p:ph idx="1"/>
          </p:nvPr>
        </p:nvSpPr>
        <p:spPr/>
        <p:txBody>
          <a:bodyPr/>
          <a:lstStyle/>
          <a:p>
            <a:pPr eaLnBrk="1" hangingPunct="1"/>
            <a:r>
              <a:rPr lang="en-US" smtClean="0"/>
              <a:t>Yet we have no other choice than to use it, even there</a:t>
            </a:r>
          </a:p>
          <a:p>
            <a:pPr eaLnBrk="1" hangingPunct="1"/>
            <a:r>
              <a:rPr lang="en-US" smtClean="0"/>
              <a:t>This slow down could also be due to a slow application or slow server rather than a slow network</a:t>
            </a:r>
          </a:p>
          <a:p>
            <a:pPr eaLnBrk="1" hangingPunct="1"/>
            <a:r>
              <a:rPr lang="en-US" smtClean="0"/>
              <a:t>For example in the last lab you could see that</a:t>
            </a:r>
          </a:p>
        </p:txBody>
      </p:sp>
      <p:sp>
        <p:nvSpPr>
          <p:cNvPr id="880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AF3364-93B4-43DF-B41A-D7460BF81774}" type="slidenum">
              <a:rPr lang="en-US" smtClean="0"/>
              <a:pPr eaLnBrk="1" hangingPunct="1"/>
              <a:t>87</a:t>
            </a:fld>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dirty="0" smtClean="0"/>
              <a:t>Flow of Data</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If the server was quickly processing the incoming data, it would respond on or before the 200 ms wait time</a:t>
            </a:r>
          </a:p>
          <a:p>
            <a:pPr lvl="1" eaLnBrk="1" hangingPunct="1">
              <a:defRPr/>
            </a:pPr>
            <a:r>
              <a:rPr lang="en-US" dirty="0" smtClean="0">
                <a:ea typeface="+mn-ea"/>
                <a:cs typeface="+mn-cs"/>
              </a:rPr>
              <a:t>Instead, the server uses 230 ms to acknowledge that it received the two segments</a:t>
            </a:r>
          </a:p>
          <a:p>
            <a:pPr lvl="1" eaLnBrk="1" hangingPunct="1">
              <a:defRPr/>
            </a:pPr>
            <a:r>
              <a:rPr lang="en-US" dirty="0" smtClean="0">
                <a:ea typeface="+mn-ea"/>
                <a:cs typeface="+mn-cs"/>
              </a:rPr>
              <a:t>Then it sends ACK3</a:t>
            </a:r>
          </a:p>
          <a:p>
            <a:pPr lvl="1" eaLnBrk="1" hangingPunct="1">
              <a:defRPr/>
            </a:pPr>
            <a:r>
              <a:rPr lang="en-US" dirty="0" smtClean="0">
                <a:ea typeface="+mn-ea"/>
                <a:cs typeface="+mn-cs"/>
              </a:rPr>
              <a:t>In step three, the client’s calculation of round trip time (RTT) tells TCP that this situation involves either a slow network or slow server</a:t>
            </a:r>
          </a:p>
        </p:txBody>
      </p:sp>
      <p:sp>
        <p:nvSpPr>
          <p:cNvPr id="890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890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11CA8B-7DB6-47EB-8041-34FFEE44BECF}" type="slidenum">
              <a:rPr lang="en-US" smtClean="0"/>
              <a:pPr eaLnBrk="1" hangingPunct="1"/>
              <a:t>88</a:t>
            </a:fld>
            <a:endParaRPr lang="en-US"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dirty="0" smtClean="0"/>
              <a:t>Flow of Data</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One of the two is not operating optimally</a:t>
            </a:r>
          </a:p>
          <a:p>
            <a:pPr lvl="1" eaLnBrk="1" hangingPunct="1">
              <a:defRPr/>
            </a:pPr>
            <a:r>
              <a:rPr lang="en-US" dirty="0" smtClean="0">
                <a:ea typeface="+mn-ea"/>
                <a:cs typeface="+mn-cs"/>
              </a:rPr>
              <a:t>So, rather than increase its outgoing number of segments as it did in the other examples, the client sends two segments again, segments four and five</a:t>
            </a:r>
          </a:p>
          <a:p>
            <a:pPr lvl="1" eaLnBrk="1" hangingPunct="1">
              <a:defRPr/>
            </a:pPr>
            <a:r>
              <a:rPr lang="en-US" dirty="0" smtClean="0">
                <a:ea typeface="+mn-ea"/>
                <a:cs typeface="+mn-cs"/>
              </a:rPr>
              <a:t>In step 3, the server is still operating sub optimally, so it takes it 280 ms to determine that it received two more segments</a:t>
            </a:r>
          </a:p>
          <a:p>
            <a:pPr lvl="1" eaLnBrk="1" hangingPunct="1">
              <a:defRPr/>
            </a:pPr>
            <a:r>
              <a:rPr lang="en-US" dirty="0" smtClean="0">
                <a:ea typeface="+mn-ea"/>
                <a:cs typeface="+mn-cs"/>
              </a:rPr>
              <a:t>Then the server sends ACK5</a:t>
            </a:r>
          </a:p>
        </p:txBody>
      </p:sp>
      <p:sp>
        <p:nvSpPr>
          <p:cNvPr id="901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01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5DC661-8CCB-4D64-87BF-9AA6BC469BBD}" type="slidenum">
              <a:rPr lang="en-US" smtClean="0"/>
              <a:pPr eaLnBrk="1" hangingPunct="1"/>
              <a:t>89</a:t>
            </a:fld>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err="1" smtClean="0"/>
              <a:t>Bootup</a:t>
            </a:r>
            <a:r>
              <a:rPr lang="en-US" dirty="0" smtClean="0"/>
              <a:t> Sequence</a:t>
            </a:r>
          </a:p>
        </p:txBody>
      </p:sp>
      <p:sp>
        <p:nvSpPr>
          <p:cNvPr id="10243" name="Content Placeholder 2"/>
          <p:cNvSpPr>
            <a:spLocks noGrp="1"/>
          </p:cNvSpPr>
          <p:nvPr>
            <p:ph idx="1"/>
          </p:nvPr>
        </p:nvSpPr>
        <p:spPr/>
        <p:txBody>
          <a:bodyPr/>
          <a:lstStyle/>
          <a:p>
            <a:pPr eaLnBrk="1" hangingPunct="1"/>
            <a:r>
              <a:rPr lang="en-US" smtClean="0"/>
              <a:t>Examine the DHCP process</a:t>
            </a:r>
          </a:p>
          <a:p>
            <a:pPr eaLnBrk="1" hangingPunct="1"/>
            <a:r>
              <a:rPr lang="en-US" smtClean="0"/>
              <a:t>See what applications are started automatically</a:t>
            </a:r>
          </a:p>
        </p:txBody>
      </p:sp>
      <p:sp>
        <p:nvSpPr>
          <p:cNvPr id="10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44E038-0010-46FE-9E83-4F3EBDD79E93}" type="slidenum">
              <a:rPr lang="en-US" smtClean="0"/>
              <a:pPr eaLnBrk="1" hangingPunct="1"/>
              <a:t>9</a:t>
            </a:fld>
            <a:endParaRPr 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dirty="0" smtClean="0"/>
              <a:t>Flow of Data</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In the final step illustrated, step 4, the client still realizes the RTT is high, so it proceeds to send only two segments again</a:t>
            </a:r>
          </a:p>
          <a:p>
            <a:pPr lvl="1" eaLnBrk="1" hangingPunct="1">
              <a:defRPr/>
            </a:pPr>
            <a:r>
              <a:rPr lang="en-US" dirty="0" smtClean="0">
                <a:ea typeface="+mn-ea"/>
                <a:cs typeface="+mn-cs"/>
              </a:rPr>
              <a:t>After these segments are delivered, if the server would happen to increase its performance, the RTT would be a lower value</a:t>
            </a:r>
          </a:p>
          <a:p>
            <a:pPr lvl="1" eaLnBrk="1" hangingPunct="1">
              <a:defRPr/>
            </a:pPr>
            <a:r>
              <a:rPr lang="en-US" dirty="0" smtClean="0">
                <a:ea typeface="+mn-ea"/>
                <a:cs typeface="+mn-cs"/>
              </a:rPr>
              <a:t>The client’s calculation would indicate that it can increase the number of simultaneous segments it is sending</a:t>
            </a:r>
          </a:p>
        </p:txBody>
      </p:sp>
      <p:sp>
        <p:nvSpPr>
          <p:cNvPr id="911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11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6D2847-2DD6-4CC0-98FF-0E5B0D4DB05F}" type="slidenum">
              <a:rPr lang="en-US" smtClean="0"/>
              <a:pPr eaLnBrk="1" hangingPunct="1"/>
              <a:t>90</a:t>
            </a:fld>
            <a:endParaRPr lang="en-US"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dirty="0" smtClean="0"/>
              <a:t>Flow of Data</a:t>
            </a:r>
          </a:p>
        </p:txBody>
      </p:sp>
      <p:sp>
        <p:nvSpPr>
          <p:cNvPr id="92163" name="Content Placeholder 2"/>
          <p:cNvSpPr>
            <a:spLocks noGrp="1"/>
          </p:cNvSpPr>
          <p:nvPr>
            <p:ph idx="1"/>
          </p:nvPr>
        </p:nvSpPr>
        <p:spPr/>
        <p:txBody>
          <a:bodyPr/>
          <a:lstStyle/>
          <a:p>
            <a:pPr eaLnBrk="1" hangingPunct="1"/>
            <a:r>
              <a:rPr lang="en-US" smtClean="0"/>
              <a:t>This example points out an additional important point</a:t>
            </a:r>
          </a:p>
          <a:p>
            <a:pPr eaLnBrk="1" hangingPunct="1"/>
            <a:r>
              <a:rPr lang="en-US" smtClean="0"/>
              <a:t>A subtle point is illustrated by the fact that the client never aggressively increased the number of segments being simultaneously sent</a:t>
            </a:r>
          </a:p>
          <a:p>
            <a:pPr eaLnBrk="1" hangingPunct="1"/>
            <a:r>
              <a:rPr lang="en-US" smtClean="0"/>
              <a:t>This indicated slowness somewhere</a:t>
            </a:r>
          </a:p>
          <a:p>
            <a:pPr eaLnBrk="1" hangingPunct="1"/>
            <a:r>
              <a:rPr lang="en-US" smtClean="0"/>
              <a:t>The turn-around time at the server was high</a:t>
            </a:r>
          </a:p>
        </p:txBody>
      </p:sp>
      <p:sp>
        <p:nvSpPr>
          <p:cNvPr id="921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21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79169F-324C-45DD-94DA-BEC3A0BCC750}" type="slidenum">
              <a:rPr lang="en-US" smtClean="0"/>
              <a:pPr eaLnBrk="1" hangingPunct="1"/>
              <a:t>91</a:t>
            </a:fld>
            <a:endParaRPr 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dirty="0" smtClean="0"/>
              <a:t>Flow of Data</a:t>
            </a:r>
          </a:p>
        </p:txBody>
      </p:sp>
      <p:sp>
        <p:nvSpPr>
          <p:cNvPr id="93187" name="Content Placeholder 2"/>
          <p:cNvSpPr>
            <a:spLocks noGrp="1"/>
          </p:cNvSpPr>
          <p:nvPr>
            <p:ph idx="1"/>
          </p:nvPr>
        </p:nvSpPr>
        <p:spPr/>
        <p:txBody>
          <a:bodyPr/>
          <a:lstStyle/>
          <a:p>
            <a:pPr eaLnBrk="1" hangingPunct="1"/>
            <a:r>
              <a:rPr lang="en-US" smtClean="0"/>
              <a:t>This indicated an inability to keep up with the rate at which it was receiving data</a:t>
            </a:r>
          </a:p>
          <a:p>
            <a:pPr eaLnBrk="1" hangingPunct="1"/>
            <a:r>
              <a:rPr lang="en-US" smtClean="0"/>
              <a:t>It is obvious that the server is the issue here</a:t>
            </a:r>
          </a:p>
        </p:txBody>
      </p:sp>
      <p:sp>
        <p:nvSpPr>
          <p:cNvPr id="931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31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0BF1F2-D0D2-434E-80E9-247C774A7A70}" type="slidenum">
              <a:rPr lang="en-US" smtClean="0"/>
              <a:pPr eaLnBrk="1" hangingPunct="1"/>
              <a:t>92</a:t>
            </a:fld>
            <a:endParaRPr 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dirty="0" smtClean="0"/>
              <a:t>Lab</a:t>
            </a:r>
          </a:p>
        </p:txBody>
      </p:sp>
      <p:sp>
        <p:nvSpPr>
          <p:cNvPr id="94211" name="Content Placeholder 2"/>
          <p:cNvSpPr>
            <a:spLocks noGrp="1"/>
          </p:cNvSpPr>
          <p:nvPr>
            <p:ph idx="1"/>
          </p:nvPr>
        </p:nvSpPr>
        <p:spPr/>
        <p:txBody>
          <a:bodyPr/>
          <a:lstStyle/>
          <a:p>
            <a:pPr eaLnBrk="1" hangingPunct="1"/>
            <a:r>
              <a:rPr lang="en-US" smtClean="0"/>
              <a:t>Let’s look at this flow of data process and what it looks like when it goes wrong</a:t>
            </a:r>
          </a:p>
          <a:p>
            <a:pPr eaLnBrk="1" hangingPunct="1"/>
            <a:r>
              <a:rPr lang="en-US" smtClean="0"/>
              <a:t>Start Wireshark</a:t>
            </a:r>
          </a:p>
          <a:p>
            <a:pPr eaLnBrk="1" hangingPunct="1"/>
            <a:r>
              <a:rPr lang="en-US" smtClean="0"/>
              <a:t>Open download-bad.pcap</a:t>
            </a:r>
          </a:p>
          <a:p>
            <a:pPr eaLnBrk="1" hangingPunct="1"/>
            <a:r>
              <a:rPr lang="en-US" smtClean="0"/>
              <a:t>The information in the Expert Composite Info window provides areas to examine to narrow down the problem</a:t>
            </a:r>
          </a:p>
        </p:txBody>
      </p:sp>
      <p:sp>
        <p:nvSpPr>
          <p:cNvPr id="942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42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73AAC8-ED74-4FB5-9D53-4464FC9A300B}" type="slidenum">
              <a:rPr lang="en-US" smtClean="0"/>
              <a:pPr eaLnBrk="1" hangingPunct="1"/>
              <a:t>93</a:t>
            </a:fld>
            <a:endParaRPr lang="en-US"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dirty="0" smtClean="0"/>
              <a:t>Lab</a:t>
            </a:r>
          </a:p>
        </p:txBody>
      </p:sp>
      <p:sp>
        <p:nvSpPr>
          <p:cNvPr id="95235" name="Content Placeholder 2"/>
          <p:cNvSpPr>
            <a:spLocks noGrp="1"/>
          </p:cNvSpPr>
          <p:nvPr>
            <p:ph idx="1"/>
          </p:nvPr>
        </p:nvSpPr>
        <p:spPr/>
        <p:txBody>
          <a:bodyPr/>
          <a:lstStyle/>
          <a:p>
            <a:pPr eaLnBrk="1" hangingPunct="1"/>
            <a:r>
              <a:rPr lang="en-US" smtClean="0"/>
              <a:t>To see the expert analysis click on the yellow circle at the lower left corner of Wireshark</a:t>
            </a:r>
          </a:p>
          <a:p>
            <a:pPr eaLnBrk="1" hangingPunct="1"/>
            <a:r>
              <a:rPr lang="en-US" smtClean="0"/>
              <a:t>The expert window pops up</a:t>
            </a:r>
          </a:p>
        </p:txBody>
      </p:sp>
      <p:sp>
        <p:nvSpPr>
          <p:cNvPr id="952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52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D599DE-1022-430D-8D8C-4CEAD7EFE6A1}" type="slidenum">
              <a:rPr lang="en-US" smtClean="0"/>
              <a:pPr eaLnBrk="1" hangingPunct="1"/>
              <a:t>94</a:t>
            </a:fld>
            <a:endParaRPr 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en-US" dirty="0" smtClean="0"/>
              <a:t>Lab</a:t>
            </a:r>
          </a:p>
        </p:txBody>
      </p:sp>
      <p:sp>
        <p:nvSpPr>
          <p:cNvPr id="96259" name="Content Placeholder 2"/>
          <p:cNvSpPr>
            <a:spLocks noGrp="1"/>
          </p:cNvSpPr>
          <p:nvPr>
            <p:ph idx="1"/>
          </p:nvPr>
        </p:nvSpPr>
        <p:spPr/>
        <p:txBody>
          <a:bodyPr/>
          <a:lstStyle/>
          <a:p>
            <a:pPr eaLnBrk="1" hangingPunct="1"/>
            <a:endParaRPr lang="en-US" smtClean="0"/>
          </a:p>
        </p:txBody>
      </p:sp>
      <p:sp>
        <p:nvSpPr>
          <p:cNvPr id="962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62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83CF3B-5DA5-46EA-A1AF-08F0B8074176}" type="slidenum">
              <a:rPr lang="en-US" smtClean="0"/>
              <a:pPr eaLnBrk="1" hangingPunct="1"/>
              <a:t>95</a:t>
            </a:fld>
            <a:endParaRPr lang="en-US" smtClean="0"/>
          </a:p>
        </p:txBody>
      </p:sp>
      <p:pic>
        <p:nvPicPr>
          <p:cNvPr id="96262"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525463" y="1600200"/>
            <a:ext cx="81613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dirty="0" smtClean="0"/>
              <a:t>Lab</a:t>
            </a:r>
          </a:p>
        </p:txBody>
      </p:sp>
      <p:sp>
        <p:nvSpPr>
          <p:cNvPr id="97283" name="Content Placeholder 2"/>
          <p:cNvSpPr>
            <a:spLocks noGrp="1"/>
          </p:cNvSpPr>
          <p:nvPr>
            <p:ph idx="1"/>
          </p:nvPr>
        </p:nvSpPr>
        <p:spPr/>
        <p:txBody>
          <a:bodyPr/>
          <a:lstStyle/>
          <a:p>
            <a:pPr eaLnBrk="1" hangingPunct="1"/>
            <a:endParaRPr lang="en-US" smtClean="0"/>
          </a:p>
        </p:txBody>
      </p:sp>
      <p:sp>
        <p:nvSpPr>
          <p:cNvPr id="972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72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8A3EAA-DE49-49EF-AB7E-8F61DF60BF39}" type="slidenum">
              <a:rPr lang="en-US" smtClean="0"/>
              <a:pPr eaLnBrk="1" hangingPunct="1"/>
              <a:t>96</a:t>
            </a:fld>
            <a:endParaRPr lang="en-US" smtClean="0"/>
          </a:p>
        </p:txBody>
      </p:sp>
      <p:pic>
        <p:nvPicPr>
          <p:cNvPr id="97286"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62113"/>
            <a:ext cx="8161338"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dirty="0" smtClean="0"/>
              <a:t>Lab</a:t>
            </a:r>
          </a:p>
        </p:txBody>
      </p:sp>
      <p:sp>
        <p:nvSpPr>
          <p:cNvPr id="98307" name="Content Placeholder 2"/>
          <p:cNvSpPr>
            <a:spLocks noGrp="1"/>
          </p:cNvSpPr>
          <p:nvPr>
            <p:ph idx="1"/>
          </p:nvPr>
        </p:nvSpPr>
        <p:spPr/>
        <p:txBody>
          <a:bodyPr/>
          <a:lstStyle/>
          <a:p>
            <a:pPr eaLnBrk="1" hangingPunct="1"/>
            <a:r>
              <a:rPr lang="en-US" smtClean="0"/>
              <a:t>Look at what it say under the Notes tabs, duplicate ACKs are sent when an expected packet is not received</a:t>
            </a:r>
          </a:p>
          <a:p>
            <a:pPr eaLnBrk="1" hangingPunct="1"/>
            <a:r>
              <a:rPr lang="en-US" smtClean="0"/>
              <a:t>The receiver asks for it again by acknowledging the packet prior to the missing packet</a:t>
            </a:r>
          </a:p>
        </p:txBody>
      </p:sp>
      <p:sp>
        <p:nvSpPr>
          <p:cNvPr id="983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83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5D4805-3446-4B8E-848B-11EEA34ED991}" type="slidenum">
              <a:rPr lang="en-US" smtClean="0"/>
              <a:pPr eaLnBrk="1" hangingPunct="1"/>
              <a:t>97</a:t>
            </a:fld>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dirty="0" smtClean="0"/>
              <a:t>Lab</a:t>
            </a:r>
          </a:p>
        </p:txBody>
      </p:sp>
      <p:sp>
        <p:nvSpPr>
          <p:cNvPr id="99331" name="Content Placeholder 2"/>
          <p:cNvSpPr>
            <a:spLocks noGrp="1"/>
          </p:cNvSpPr>
          <p:nvPr>
            <p:ph idx="1"/>
          </p:nvPr>
        </p:nvSpPr>
        <p:spPr/>
        <p:txBody>
          <a:bodyPr/>
          <a:lstStyle/>
          <a:p>
            <a:pPr eaLnBrk="1" hangingPunct="1"/>
            <a:endParaRPr lang="en-US" smtClean="0"/>
          </a:p>
        </p:txBody>
      </p:sp>
      <p:sp>
        <p:nvSpPr>
          <p:cNvPr id="993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993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C0EC9E-E709-41F2-A753-F1D438DE9E0A}" type="slidenum">
              <a:rPr lang="en-US" smtClean="0"/>
              <a:pPr eaLnBrk="1" hangingPunct="1"/>
              <a:t>98</a:t>
            </a:fld>
            <a:endParaRPr lang="en-US" smtClean="0"/>
          </a:p>
        </p:txBody>
      </p:sp>
      <p:pic>
        <p:nvPicPr>
          <p:cNvPr id="99334" name="Picture 3"/>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76400"/>
            <a:ext cx="82899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dirty="0" smtClean="0"/>
              <a:t>Lab</a:t>
            </a:r>
          </a:p>
        </p:txBody>
      </p:sp>
      <p:sp>
        <p:nvSpPr>
          <p:cNvPr id="100355" name="Content Placeholder 2"/>
          <p:cNvSpPr>
            <a:spLocks noGrp="1"/>
          </p:cNvSpPr>
          <p:nvPr>
            <p:ph idx="1"/>
          </p:nvPr>
        </p:nvSpPr>
        <p:spPr/>
        <p:txBody>
          <a:bodyPr/>
          <a:lstStyle/>
          <a:p>
            <a:pPr eaLnBrk="1" hangingPunct="1"/>
            <a:r>
              <a:rPr lang="en-US" smtClean="0"/>
              <a:t>Keep Alive packets keep the connection up when the window size is zero</a:t>
            </a:r>
          </a:p>
          <a:p>
            <a:pPr eaLnBrk="1" hangingPunct="1"/>
            <a:r>
              <a:rPr lang="en-US" smtClean="0"/>
              <a:t>Expand one of these</a:t>
            </a:r>
          </a:p>
          <a:p>
            <a:pPr eaLnBrk="1" hangingPunct="1"/>
            <a:r>
              <a:rPr lang="en-US" smtClean="0"/>
              <a:t>Click on it to go to the packet in Wireshark</a:t>
            </a:r>
          </a:p>
        </p:txBody>
      </p:sp>
      <p:sp>
        <p:nvSpPr>
          <p:cNvPr id="1003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2010-2014 Kenneth M. Chipps Ph.D. www.chipps.com</a:t>
            </a:r>
            <a:endParaRPr lang="en-US"/>
          </a:p>
        </p:txBody>
      </p:sp>
      <p:sp>
        <p:nvSpPr>
          <p:cNvPr id="1003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E22A9E-7144-44D8-AB01-93A2621232A3}" type="slidenum">
              <a:rPr lang="en-US" smtClean="0"/>
              <a:pPr eaLnBrk="1" hangingPunct="1"/>
              <a:t>99</a:t>
            </a:fld>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CNA">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CCNA</Template>
  <TotalTime>13188</TotalTime>
  <Words>11299</Words>
  <Application>Microsoft Office PowerPoint</Application>
  <PresentationFormat>On-screen Show (4:3)</PresentationFormat>
  <Paragraphs>1479</Paragraphs>
  <Slides>273</Slides>
  <Notes>0</Notes>
  <HiddenSlides>0</HiddenSlides>
  <MMClips>0</MMClips>
  <ScaleCrop>false</ScaleCrop>
  <HeadingPairs>
    <vt:vector size="4" baseType="variant">
      <vt:variant>
        <vt:lpstr>Theme</vt:lpstr>
      </vt:variant>
      <vt:variant>
        <vt:i4>1</vt:i4>
      </vt:variant>
      <vt:variant>
        <vt:lpstr>Slide Titles</vt:lpstr>
      </vt:variant>
      <vt:variant>
        <vt:i4>273</vt:i4>
      </vt:variant>
    </vt:vector>
  </HeadingPairs>
  <TitlesOfParts>
    <vt:vector size="274" baseType="lpstr">
      <vt:lpstr>CCNA</vt:lpstr>
      <vt:lpstr>Using a Network Analyzer To Examine a Network</vt:lpstr>
      <vt:lpstr>Objective</vt:lpstr>
      <vt:lpstr>Sources</vt:lpstr>
      <vt:lpstr>Basic Steps</vt:lpstr>
      <vt:lpstr>Baselining the Network</vt:lpstr>
      <vt:lpstr>Baselining the Network</vt:lpstr>
      <vt:lpstr>Baselining the Network</vt:lpstr>
      <vt:lpstr>Broadcast and Multicast Traffic</vt:lpstr>
      <vt:lpstr>Bootup Sequence</vt:lpstr>
      <vt:lpstr>Login Sequence</vt:lpstr>
      <vt:lpstr>Protocols and Applications</vt:lpstr>
      <vt:lpstr>Launch and Use of Applications</vt:lpstr>
      <vt:lpstr>Web Browsing</vt:lpstr>
      <vt:lpstr>Throughput</vt:lpstr>
      <vt:lpstr>Idle Time Traffic</vt:lpstr>
      <vt:lpstr>Connectivity</vt:lpstr>
      <vt:lpstr>Logoff Sequence</vt:lpstr>
      <vt:lpstr>Isolating the Problem Domain</vt:lpstr>
      <vt:lpstr>Common Sources of Problems</vt:lpstr>
      <vt:lpstr>Common Sources of Problems</vt:lpstr>
      <vt:lpstr>Causes of Poor Performance</vt:lpstr>
      <vt:lpstr>Causes of Poor Performance</vt:lpstr>
      <vt:lpstr>Common Sources of Problems</vt:lpstr>
      <vt:lpstr>The Network as the Problem</vt:lpstr>
      <vt:lpstr>Network Design</vt:lpstr>
      <vt:lpstr>Network Design</vt:lpstr>
      <vt:lpstr>Improper Media Installation</vt:lpstr>
      <vt:lpstr>The Protocols Used</vt:lpstr>
      <vt:lpstr>TCP</vt:lpstr>
      <vt:lpstr>TCP </vt:lpstr>
      <vt:lpstr>TCP</vt:lpstr>
      <vt:lpstr>TCP</vt:lpstr>
      <vt:lpstr>TCP</vt:lpstr>
      <vt:lpstr>TCP</vt:lpstr>
      <vt:lpstr>TCP</vt:lpstr>
      <vt:lpstr>TCP</vt:lpstr>
      <vt:lpstr>TCP Flags</vt:lpstr>
      <vt:lpstr>TCP Flags</vt:lpstr>
      <vt:lpstr>TCP Flags</vt:lpstr>
      <vt:lpstr>TCP Flags</vt:lpstr>
      <vt:lpstr>TCP Flags</vt:lpstr>
      <vt:lpstr>TCP Flags</vt:lpstr>
      <vt:lpstr>TCP Flags</vt:lpstr>
      <vt:lpstr>TCP Flags</vt:lpstr>
      <vt:lpstr>TCP Flags</vt:lpstr>
      <vt:lpstr>TCP Flags</vt:lpstr>
      <vt:lpstr>TCP Flags</vt:lpstr>
      <vt:lpstr>TCP Flags</vt:lpstr>
      <vt:lpstr>TCP Inefficiency</vt:lpstr>
      <vt:lpstr>Application Flow</vt:lpstr>
      <vt:lpstr>Application Flow</vt:lpstr>
      <vt:lpstr>DNS Lookup</vt:lpstr>
      <vt:lpstr>DNS Lookup</vt:lpstr>
      <vt:lpstr>DNS Lookup</vt:lpstr>
      <vt:lpstr>ARP Resolution</vt:lpstr>
      <vt:lpstr>Route to the Server</vt:lpstr>
      <vt:lpstr>TCP Connection</vt:lpstr>
      <vt:lpstr>TCP Connection</vt:lpstr>
      <vt:lpstr>TCP Connection</vt:lpstr>
      <vt:lpstr>TCP Connection</vt:lpstr>
      <vt:lpstr>TCP Connection</vt:lpstr>
      <vt:lpstr>Sequence and Acknowledgment</vt:lpstr>
      <vt:lpstr>Sequence and Acknowledgment</vt:lpstr>
      <vt:lpstr>Lab</vt:lpstr>
      <vt:lpstr>Lab</vt:lpstr>
      <vt:lpstr>Lab</vt:lpstr>
      <vt:lpstr>Lab</vt:lpstr>
      <vt:lpstr>Lab</vt:lpstr>
      <vt:lpstr>Lab</vt:lpstr>
      <vt:lpstr>Connection Quality</vt:lpstr>
      <vt:lpstr>Connection Quality</vt:lpstr>
      <vt:lpstr>Measure RTT</vt:lpstr>
      <vt:lpstr>Lab</vt:lpstr>
      <vt:lpstr>Lab</vt:lpstr>
      <vt:lpstr>Lab</vt:lpstr>
      <vt:lpstr>Lab</vt:lpstr>
      <vt:lpstr>Lab</vt:lpstr>
      <vt:lpstr>Lab</vt:lpstr>
      <vt:lpstr>Lab</vt:lpstr>
      <vt:lpstr>Flow of Data</vt:lpstr>
      <vt:lpstr>Flow of Data</vt:lpstr>
      <vt:lpstr>Flow of Data</vt:lpstr>
      <vt:lpstr>Flow of Data</vt:lpstr>
      <vt:lpstr>Flow of Data</vt:lpstr>
      <vt:lpstr>Flow of Data</vt:lpstr>
      <vt:lpstr>Flow of Data</vt:lpstr>
      <vt:lpstr>Flow of Data</vt:lpstr>
      <vt:lpstr>Flow of Data</vt:lpstr>
      <vt:lpstr>Flow of Data</vt:lpstr>
      <vt:lpstr>Flow of Data</vt:lpstr>
      <vt:lpstr>Flow of Data</vt:lpstr>
      <vt:lpstr>Flow of Data</vt:lpstr>
      <vt:lpstr>Lab</vt:lpstr>
      <vt:lpstr>Lab</vt:lpstr>
      <vt:lpstr>Lab</vt:lpstr>
      <vt:lpstr>Lab</vt:lpstr>
      <vt:lpstr>Lab</vt:lpstr>
      <vt:lpstr>Lab</vt:lpstr>
      <vt:lpstr>Lab</vt:lpstr>
      <vt:lpstr>Lab</vt:lpstr>
      <vt:lpstr>Closing the Connection</vt:lpstr>
      <vt:lpstr>Isolating the Problem Domain</vt:lpstr>
      <vt:lpstr>Lab</vt:lpstr>
      <vt:lpstr>Lab</vt:lpstr>
      <vt:lpstr>Lab</vt:lpstr>
      <vt:lpstr>Lab</vt:lpstr>
      <vt:lpstr>Lab</vt:lpstr>
      <vt:lpstr>Lab</vt:lpstr>
      <vt:lpstr>Lab</vt:lpstr>
      <vt:lpstr>Lab</vt:lpstr>
      <vt:lpstr>Filtering for Retransmissions</vt:lpstr>
      <vt:lpstr>Filtering for Retransmissions</vt:lpstr>
      <vt:lpstr>Filtering for Retransmissions</vt:lpstr>
      <vt:lpstr>Filtering for Retransmissions</vt:lpstr>
      <vt:lpstr>Filtering for Retransmissions</vt:lpstr>
      <vt:lpstr>Filtering for Retransmissions</vt:lpstr>
      <vt:lpstr>How Applications Fail</vt:lpstr>
      <vt:lpstr>DNS Failures</vt:lpstr>
      <vt:lpstr>DNS Failures</vt:lpstr>
      <vt:lpstr>DNS Failures</vt:lpstr>
      <vt:lpstr>Lab</vt:lpstr>
      <vt:lpstr>Lab</vt:lpstr>
      <vt:lpstr>Lab</vt:lpstr>
      <vt:lpstr>Lab</vt:lpstr>
      <vt:lpstr>Lab</vt:lpstr>
      <vt:lpstr>Lab</vt:lpstr>
      <vt:lpstr>Lab</vt:lpstr>
      <vt:lpstr>Lab</vt:lpstr>
      <vt:lpstr>Lab</vt:lpstr>
      <vt:lpstr>Lab</vt:lpstr>
      <vt:lpstr>Lab</vt:lpstr>
      <vt:lpstr>Lab</vt:lpstr>
      <vt:lpstr>ARP Failures</vt:lpstr>
      <vt:lpstr>Routing Failures</vt:lpstr>
      <vt:lpstr>Connection Creation</vt:lpstr>
      <vt:lpstr>Looking for Causes</vt:lpstr>
      <vt:lpstr>TCP/IP Stack Configuration</vt:lpstr>
      <vt:lpstr>TCP/IP Stack Configuration</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Finding Rogue DHCP Servers</vt:lpstr>
      <vt:lpstr>DNS Resolution</vt:lpstr>
      <vt:lpstr>Isolating the Problem Domain</vt:lpstr>
      <vt:lpstr>Isolating the Problem Domain</vt:lpstr>
      <vt:lpstr>Isolating the Problem Domain</vt:lpstr>
      <vt:lpstr>Is the Network the Problem</vt:lpstr>
      <vt:lpstr>Latency</vt:lpstr>
      <vt:lpstr>Latency</vt:lpstr>
      <vt:lpstr>Latency</vt:lpstr>
      <vt:lpstr>Latency</vt:lpstr>
      <vt:lpstr>Latency</vt:lpstr>
      <vt:lpstr>The Equipment Used</vt:lpstr>
      <vt:lpstr>The Server as the Problem</vt:lpstr>
      <vt:lpstr>The Server as the Problem</vt:lpstr>
      <vt:lpstr>The Server as the Problem</vt:lpstr>
      <vt:lpstr>The Server as the Problem</vt:lpstr>
      <vt:lpstr>The Server as the Problem</vt:lpstr>
      <vt:lpstr>The Server as the Problem</vt:lpstr>
      <vt:lpstr>The Server as the Problem</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Lab</vt:lpstr>
      <vt:lpstr>The Server as the Problem</vt:lpstr>
      <vt:lpstr>The Application as the Problem</vt:lpstr>
      <vt:lpstr>Lab</vt:lpstr>
      <vt:lpstr>Lab</vt:lpstr>
      <vt:lpstr>Lab</vt:lpstr>
      <vt:lpstr>Lab</vt:lpstr>
      <vt:lpstr>HTTP Stream</vt:lpstr>
      <vt:lpstr>Graph HTTP Traffic Flows</vt:lpstr>
      <vt:lpstr>Graph HTTP Traffic Flows</vt:lpstr>
      <vt:lpstr>Graph HTTP Traffic Flows</vt:lpstr>
      <vt:lpstr>HTTP Requests</vt:lpstr>
      <vt:lpstr>HTTP Requests</vt:lpstr>
      <vt:lpstr>The Client as the Problem</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An Example of This</vt:lpstr>
      <vt:lpstr>The Client as the Problem</vt:lpstr>
      <vt:lpstr>The Client as the Problem</vt:lpstr>
      <vt:lpstr>The Client as the Problem</vt:lpstr>
      <vt:lpstr>The Client as the Problem</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Receiver Congestion</vt:lpstr>
      <vt:lpstr>Lab</vt:lpstr>
      <vt:lpstr>Lab</vt:lpstr>
      <vt:lpstr>Lab</vt:lpstr>
      <vt:lpstr>Display Host Protocols</vt:lpstr>
      <vt:lpstr>Display Host Protocols</vt:lpstr>
      <vt:lpstr>Display Host Protocols</vt:lpstr>
      <vt:lpstr>Display Host Protocols</vt:lpstr>
      <vt:lpstr>The User as the Problem</vt:lpstr>
      <vt:lpstr>The User as the Problem</vt:lpstr>
      <vt:lpstr>Security Scans and Breaches</vt:lpstr>
      <vt:lpstr>Another View of Response Time</vt:lpstr>
      <vt:lpstr>Network Response Time</vt:lpstr>
      <vt:lpstr>Network Response Time</vt:lpstr>
      <vt:lpstr>Transaction Response Time</vt:lpstr>
      <vt:lpstr>Server Response Time</vt:lpstr>
      <vt:lpstr>Server Response Time</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 Network Analyzer to Examine a Network For Problems</dc:title>
  <dc:creator>Kenneth M. Chipps Ph.D.</dc:creator>
  <cp:lastModifiedBy>Kenneth M. Chipps Ph.D.</cp:lastModifiedBy>
  <cp:revision>389</cp:revision>
  <dcterms:created xsi:type="dcterms:W3CDTF">2006-12-01T18:00:48Z</dcterms:created>
  <dcterms:modified xsi:type="dcterms:W3CDTF">2014-06-02T03:19:24Z</dcterms:modified>
</cp:coreProperties>
</file>