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4"/>
  </p:notesMasterIdLst>
  <p:handoutMasterIdLst>
    <p:handoutMasterId r:id="rId65"/>
  </p:handoutMasterIdLst>
  <p:sldIdLst>
    <p:sldId id="328" r:id="rId2"/>
    <p:sldId id="372" r:id="rId3"/>
    <p:sldId id="374" r:id="rId4"/>
    <p:sldId id="375" r:id="rId5"/>
    <p:sldId id="376" r:id="rId6"/>
    <p:sldId id="377" r:id="rId7"/>
    <p:sldId id="373" r:id="rId8"/>
    <p:sldId id="378" r:id="rId9"/>
    <p:sldId id="379" r:id="rId10"/>
    <p:sldId id="380" r:id="rId11"/>
    <p:sldId id="381" r:id="rId12"/>
    <p:sldId id="384" r:id="rId13"/>
    <p:sldId id="385" r:id="rId14"/>
    <p:sldId id="386" r:id="rId15"/>
    <p:sldId id="387" r:id="rId16"/>
    <p:sldId id="388" r:id="rId17"/>
    <p:sldId id="391" r:id="rId18"/>
    <p:sldId id="392" r:id="rId19"/>
    <p:sldId id="390" r:id="rId20"/>
    <p:sldId id="382" r:id="rId21"/>
    <p:sldId id="389" r:id="rId22"/>
    <p:sldId id="403" r:id="rId23"/>
    <p:sldId id="393" r:id="rId24"/>
    <p:sldId id="402" r:id="rId25"/>
    <p:sldId id="394" r:id="rId26"/>
    <p:sldId id="404" r:id="rId27"/>
    <p:sldId id="406" r:id="rId28"/>
    <p:sldId id="401" r:id="rId29"/>
    <p:sldId id="398" r:id="rId30"/>
    <p:sldId id="399" r:id="rId31"/>
    <p:sldId id="400" r:id="rId32"/>
    <p:sldId id="412" r:id="rId33"/>
    <p:sldId id="395" r:id="rId34"/>
    <p:sldId id="407" r:id="rId35"/>
    <p:sldId id="408" r:id="rId36"/>
    <p:sldId id="409" r:id="rId37"/>
    <p:sldId id="410" r:id="rId38"/>
    <p:sldId id="413" r:id="rId39"/>
    <p:sldId id="411" r:id="rId40"/>
    <p:sldId id="396" r:id="rId41"/>
    <p:sldId id="414" r:id="rId42"/>
    <p:sldId id="415" r:id="rId43"/>
    <p:sldId id="416" r:id="rId44"/>
    <p:sldId id="417" r:id="rId45"/>
    <p:sldId id="419" r:id="rId46"/>
    <p:sldId id="418" r:id="rId47"/>
    <p:sldId id="423" r:id="rId48"/>
    <p:sldId id="424" r:id="rId49"/>
    <p:sldId id="420" r:id="rId50"/>
    <p:sldId id="421" r:id="rId51"/>
    <p:sldId id="422" r:id="rId52"/>
    <p:sldId id="425" r:id="rId53"/>
    <p:sldId id="430" r:id="rId54"/>
    <p:sldId id="429" r:id="rId55"/>
    <p:sldId id="431" r:id="rId56"/>
    <p:sldId id="432" r:id="rId57"/>
    <p:sldId id="433" r:id="rId58"/>
    <p:sldId id="434" r:id="rId59"/>
    <p:sldId id="435" r:id="rId60"/>
    <p:sldId id="436" r:id="rId61"/>
    <p:sldId id="437" r:id="rId62"/>
    <p:sldId id="438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54" autoAdjust="0"/>
  </p:normalViewPr>
  <p:slideViewPr>
    <p:cSldViewPr>
      <p:cViewPr varScale="1">
        <p:scale>
          <a:sx n="52" d="100"/>
          <a:sy n="52" d="100"/>
        </p:scale>
        <p:origin x="-1404" y="-102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8ECFBCF-E632-4AA9-ACC2-98D514238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AC0C7A5-E5E5-4E2B-8551-4404FFA2B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39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DC5F9-B5F6-4BD5-B514-3445D0C7E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6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54BCE-6A89-4683-9A10-5CED8BA0D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5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83CA-01EA-4F3C-AD78-6F2254AFC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5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8D379-CD6E-43F3-8CC2-4BD7927BF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7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382B-211F-4830-8AAB-AE5862196A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D7DF5-3EBC-42EF-BFA2-CF0142091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2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EF16-FC68-4969-9789-4AFDD23FE8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9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DD98-A451-499D-BCF5-A45FF59F5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1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C87E4-6B8A-4A8B-9C3C-217F1E47A7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7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AE54-5842-4D47-99FB-B06902D74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2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117D3-61A5-45E2-8335-BC12CF47D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3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3626-3BD0-44D5-88B7-633602B9F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5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6A15-F45C-4485-95ED-5D3DDE654F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7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2010-2011 Kenneth M. Chipps Ph.D. www.chipps.com</a:t>
            </a:r>
            <a:endParaRPr lang="en-US" dirty="0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0BB9597-A2A5-4B5F-BA0C-171C49F5B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96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Use a</a:t>
            </a:r>
            <a:br>
              <a:rPr lang="en-US" altLang="en-US" smtClean="0"/>
            </a:br>
            <a:r>
              <a:rPr lang="en-US" altLang="en-US" smtClean="0"/>
              <a:t>Spectrum Analyzer</a:t>
            </a:r>
            <a:br>
              <a:rPr lang="en-US" altLang="en-US" smtClean="0"/>
            </a:br>
            <a:r>
              <a:rPr lang="en-US" altLang="en-US" smtClean="0"/>
              <a:t>Wi-Spy Version</a:t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sz="2400" smtClean="0"/>
              <a:t>Last Update 2011.09.30</a:t>
            </a:r>
            <a:br>
              <a:rPr lang="en-US" sz="2400" smtClean="0"/>
            </a:br>
            <a:r>
              <a:rPr lang="en-US" sz="2400" smtClean="0"/>
              <a:t>1.3.0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187835-0810-4510-92D5-69FD8F51A58A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Signal Patterns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5BD605-ECE8-4D22-B2B3-575D924531D4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pic>
        <p:nvPicPr>
          <p:cNvPr id="12294" name="Picture 5" descr="FMFrequencyRange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41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WiFi Signals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Unlike the other signals the DSSS – Direct Sequence Spread Spectrum signal used by WiFi systems is characterized by a low level signal that is spread over a wide range</a:t>
            </a:r>
          </a:p>
          <a:p>
            <a:r>
              <a:rPr lang="en-US" smtClean="0"/>
              <a:t>As such it looks very much like transient noise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A8E036-65A3-416A-9683-83AB430C2B2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WiFi Signals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actually see this type of signal on the spectrum analyzer the peak hold function of the spectrum analyzer must be activated</a:t>
            </a:r>
          </a:p>
          <a:p>
            <a:r>
              <a:rPr lang="en-US" smtClean="0"/>
              <a:t>This function keeps each signal on the screen as long as the peak hold function is activated</a:t>
            </a:r>
          </a:p>
          <a:p>
            <a:r>
              <a:rPr lang="en-US" smtClean="0"/>
              <a:t>By doing this a pattern of the signal begins to appear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26F733-EEC5-41BA-8FBF-95138C402A0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WiFi Signals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see the entire ISM 900 MHz span from 902 to 928 MHz set the center frequency to 915 MHz</a:t>
            </a:r>
          </a:p>
          <a:p>
            <a:r>
              <a:rPr lang="en-US" smtClean="0"/>
              <a:t>Set the span control to produce a span of 3 MHz</a:t>
            </a:r>
          </a:p>
          <a:p>
            <a:r>
              <a:rPr lang="en-US" smtClean="0"/>
              <a:t>To use a spectrum analyzer in the 2.4GHz band for 802.11b signals set the center frequency to 2437 MHz and a 5 MHz per division span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ABF0D0-21C6-4EED-881A-9A1F8E0B6E1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WiFi Signals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spectrum analyzer display will be centered on 802.11b channel 6</a:t>
            </a:r>
          </a:p>
          <a:p>
            <a:r>
              <a:rPr lang="en-US" smtClean="0"/>
              <a:t>Each of the five vertical grid lines on either side of the center one will represent that respective channels from channel 1 on the far left to channel 11 on the far right</a:t>
            </a:r>
          </a:p>
          <a:p>
            <a:r>
              <a:rPr lang="en-US" smtClean="0"/>
              <a:t>To see the entire UNII 5.3 GHz span from 5.250 to 5.350 GHz set the center frequency to 5300 GHz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A4B0DF-A10A-4E3F-B4C4-1DC24A554A38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WiFi Signals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Set the span control to produce a span of 10 MHz</a:t>
            </a:r>
          </a:p>
          <a:p>
            <a:r>
              <a:rPr lang="en-US" smtClean="0"/>
              <a:t>To see the entire UNII 5.8 GHz span from 5.725 to 5.825 GHz set the center frequency to 5775 GHz</a:t>
            </a:r>
          </a:p>
          <a:p>
            <a:r>
              <a:rPr lang="en-US" smtClean="0"/>
              <a:t>Set the span control to produce a span of 10 MHz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86045D-2017-4FBE-BB0C-21406D017BF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WiFi Signals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see the entire UNII 5.3 GHz span from 5.250 to 5.350 GHz set the center frequency to 5300 GHz</a:t>
            </a:r>
          </a:p>
          <a:p>
            <a:r>
              <a:rPr lang="en-US" smtClean="0"/>
              <a:t>Set the span control to produce a span of 10 MHz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4A9C82-CEF9-4C17-8085-01116253E8C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Signal Pattern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Here is an example of a DSSS signal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70CD56-CFBD-4CED-9A2C-CFBBAE590213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Signal Pattern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D25B5C-D69F-4406-A810-D03714CC0E4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pic>
        <p:nvPicPr>
          <p:cNvPr id="204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20642" r="47076" b="35364"/>
          <a:stretch>
            <a:fillRect/>
          </a:stretch>
        </p:blipFill>
        <p:spPr bwMode="auto">
          <a:xfrm>
            <a:off x="1828800" y="1620838"/>
            <a:ext cx="5562600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Standalone Units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main problem with standalone units is the cost</a:t>
            </a:r>
          </a:p>
          <a:p>
            <a:r>
              <a:rPr lang="en-US" smtClean="0"/>
              <a:t>They typically range from $3,000 to $20,000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B8163C-E077-4EB3-A4E0-0524780ECE04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 how to use a spectrum analyzer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CFD09E-1483-47AA-82B0-6CA4A365C97A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USB Analyzer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lower cost option is the USB spectrum analyzer</a:t>
            </a:r>
          </a:p>
          <a:p>
            <a:r>
              <a:rPr lang="en-US" smtClean="0"/>
              <a:t>A example of these is the unit from MetaGeek</a:t>
            </a:r>
          </a:p>
          <a:p>
            <a:r>
              <a:rPr lang="en-US" smtClean="0"/>
              <a:t>These cost from $200 to $600</a:t>
            </a:r>
          </a:p>
          <a:p>
            <a:r>
              <a:rPr lang="en-US" smtClean="0"/>
              <a:t>For example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E5FAA3-43A3-4754-BCF5-45A147E9C254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USB Analyzer</a:t>
            </a:r>
          </a:p>
        </p:txBody>
      </p:sp>
      <p:pic>
        <p:nvPicPr>
          <p:cNvPr id="23555" name="Content Placeholder 5" descr="tabbed_db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612900"/>
            <a:ext cx="2895600" cy="4559300"/>
          </a:xfrm>
        </p:spPr>
      </p:pic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9A6263-705F-4D04-AEE4-63C673628B1D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Here is the interface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B14CA9-8579-421C-9431-F04BEA762E43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1D18C8-EEB5-4CB5-A241-2DFC224DE08C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3542" r="16470"/>
          <a:stretch>
            <a:fillRect/>
          </a:stretch>
        </p:blipFill>
        <p:spPr bwMode="auto">
          <a:xfrm>
            <a:off x="1527175" y="1600200"/>
            <a:ext cx="6059488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of Capture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moving line at the bottom shows how long the data has been captured</a:t>
            </a:r>
          </a:p>
          <a:p>
            <a:r>
              <a:rPr lang="en-US" smtClean="0"/>
              <a:t>This time line can be locked into a specific amount of time by dragging each of the endpoint colored dots inward</a:t>
            </a:r>
          </a:p>
          <a:p>
            <a:r>
              <a:rPr lang="en-US" smtClean="0"/>
              <a:t>This allows a rolling data collection where the data is overwritten with new data for the time period selected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FF75C1-6F0F-4DAF-AD80-F63F5EFBD2C6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of Capture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1BDAB8-5343-4758-B76E-95A4B7872FAB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3542" r="17647"/>
          <a:stretch>
            <a:fillRect/>
          </a:stretch>
        </p:blipFill>
        <p:spPr bwMode="auto">
          <a:xfrm>
            <a:off x="1592263" y="1670050"/>
            <a:ext cx="5951537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View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top third of the interface is the Spectral View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083A8E-E16D-4809-A058-C2772A136F6B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View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45A566-BD60-42AC-AC6A-9FE40E68A6D9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20833" r="37646" b="56020"/>
          <a:stretch>
            <a:fillRect/>
          </a:stretch>
        </p:blipFill>
        <p:spPr bwMode="auto">
          <a:xfrm>
            <a:off x="457200" y="1600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Bars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color bar at the top of the Spectral View shows the signal strength</a:t>
            </a:r>
          </a:p>
          <a:p>
            <a:r>
              <a:rPr lang="en-US" smtClean="0"/>
              <a:t>The number on the left is the weakest seen</a:t>
            </a:r>
          </a:p>
          <a:p>
            <a:r>
              <a:rPr lang="en-US" smtClean="0"/>
              <a:t>The number on the right is the strongest seen</a:t>
            </a:r>
          </a:p>
          <a:p>
            <a:r>
              <a:rPr lang="en-US" smtClean="0"/>
              <a:t>The colors in this view represent the signal strength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02C844-D17C-43A0-BE7C-F5CE840B5CE9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Vertical Stripes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Vertical stripes in the top section indicate a steady signal</a:t>
            </a:r>
          </a:p>
          <a:p>
            <a:r>
              <a:rPr lang="en-US" smtClean="0"/>
              <a:t>The color of the stripes show how strong the signal is</a:t>
            </a:r>
          </a:p>
          <a:p>
            <a:r>
              <a:rPr lang="en-US" smtClean="0"/>
              <a:t>In this case it shows a weak but constant signal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286B16-FA79-4BBC-8264-8E2003CA0125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Spectrum Analyzer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Sometimes we need to see the electromagnetic waves used by wireless systems to send data</a:t>
            </a:r>
          </a:p>
          <a:p>
            <a:r>
              <a:rPr lang="en-US" smtClean="0"/>
              <a:t>Similar to an oscilloscope that is used to examine an electrical signal as it varies over time, a spectrum analyzer is used to capture and display the waveforms of radio frequency signals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D1ED90-ACDC-4315-A4DF-200A33C0A7CE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Vertical Stripe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D67236-B688-4CB0-B386-F4EBD88D0F6D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20833" r="37646" b="53125"/>
          <a:stretch>
            <a:fillRect/>
          </a:stretch>
        </p:blipFill>
        <p:spPr bwMode="auto">
          <a:xfrm>
            <a:off x="457200" y="16002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Oval 6"/>
          <p:cNvSpPr>
            <a:spLocks noChangeArrowheads="1"/>
          </p:cNvSpPr>
          <p:nvPr/>
        </p:nvSpPr>
        <p:spPr bwMode="auto">
          <a:xfrm>
            <a:off x="4648200" y="1524000"/>
            <a:ext cx="609600" cy="28956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025" tIns="36512" rIns="73025" bIns="36512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Topographic View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middle section, the Topographic View, shows the signal patterns again using a color code</a:t>
            </a:r>
          </a:p>
          <a:p>
            <a:r>
              <a:rPr lang="en-US" smtClean="0"/>
              <a:t>On the left is the signal strength in dBs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0E6497-61B6-43E7-8392-92D8CB537C94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Topographic View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9B414C-CF94-42F0-805E-B55867EFB472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43750" r="37646" b="30208"/>
          <a:stretch>
            <a:fillRect/>
          </a:stretch>
        </p:blipFill>
        <p:spPr bwMode="auto">
          <a:xfrm>
            <a:off x="457200" y="1600200"/>
            <a:ext cx="82327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Planar View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bottom panel is the Planar View</a:t>
            </a:r>
          </a:p>
          <a:p>
            <a:r>
              <a:rPr lang="en-US" smtClean="0"/>
              <a:t>It shows the</a:t>
            </a:r>
          </a:p>
          <a:p>
            <a:pPr lvl="1"/>
            <a:r>
              <a:rPr lang="en-US" smtClean="0"/>
              <a:t>Current signal in yellow</a:t>
            </a:r>
          </a:p>
          <a:p>
            <a:pPr lvl="1"/>
            <a:r>
              <a:rPr lang="en-US" smtClean="0"/>
              <a:t>Average signal in green</a:t>
            </a:r>
          </a:p>
          <a:p>
            <a:pPr lvl="1"/>
            <a:r>
              <a:rPr lang="en-US" smtClean="0"/>
              <a:t>Maximum signal in blue</a:t>
            </a:r>
          </a:p>
          <a:p>
            <a:r>
              <a:rPr lang="en-US" smtClean="0"/>
              <a:t>The signal strength in dBs is shown on the left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3AF110-F597-4E1C-8A42-84BF22251124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Planar View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1B5552-35F8-4F6E-8CF0-865A0F747107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67708" r="37646" b="13541"/>
          <a:stretch>
            <a:fillRect/>
          </a:stretch>
        </p:blipFill>
        <p:spPr bwMode="auto">
          <a:xfrm>
            <a:off x="457200" y="1600200"/>
            <a:ext cx="825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Indicators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of these three can be turned off</a:t>
            </a:r>
          </a:p>
          <a:p>
            <a:r>
              <a:rPr lang="en-US" smtClean="0"/>
              <a:t>When looking for interference it is best to turn off all except the yellow current signal strength indicator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C8C79D-1D5F-4212-BE6D-61E1948324CA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Indicators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F241C4-EF71-45F9-A4EE-9256467EF6D8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67708" r="37646" b="11458"/>
          <a:stretch>
            <a:fillRect/>
          </a:stretch>
        </p:blipFill>
        <p:spPr bwMode="auto">
          <a:xfrm>
            <a:off x="457200" y="1600200"/>
            <a:ext cx="8286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Signal Signatures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signal signatures can be accessed by clicking on the Signatures tab on the right side of the interface</a:t>
            </a:r>
          </a:p>
          <a:p>
            <a:r>
              <a:rPr lang="en-US" smtClean="0"/>
              <a:t>These can be selected, then moved over the signal shown to try to identify a pattern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46C98F-15D2-4A7F-9CB6-CE736051F2C4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Signal Signatures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2E288B-789F-4561-9BCE-274FF03E125E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13542" r="17645" b="2083"/>
          <a:stretch>
            <a:fillRect/>
          </a:stretch>
        </p:blipFill>
        <p:spPr bwMode="auto">
          <a:xfrm>
            <a:off x="1676400" y="1600200"/>
            <a:ext cx="6019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Signature Matching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BA8E4C-18CF-4D33-B282-A36360DF799D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3542" r="17647" b="2083"/>
          <a:stretch>
            <a:fillRect/>
          </a:stretch>
        </p:blipFill>
        <p:spPr bwMode="auto">
          <a:xfrm>
            <a:off x="1524000" y="1600200"/>
            <a:ext cx="60960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Spectrum Analyzer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is a graphical representation of the signal's amplitude or signal energy as a function of frequency, not time</a:t>
            </a:r>
          </a:p>
          <a:p>
            <a:r>
              <a:rPr lang="en-US" smtClean="0"/>
              <a:t>The spectrum analyzer is to the frequency domain as the oscilloscope is to the time domain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DF6F93-4C8C-4757-A9E6-1C66D3F45A3C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 Overlay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Any wireless NIC in the same unit can be used to overlay the 802.11 wireless networks it sees over the spectrum display</a:t>
            </a:r>
          </a:p>
          <a:p>
            <a:pPr lvl="1"/>
            <a:r>
              <a:rPr lang="en-US" smtClean="0"/>
              <a:t>Select the WiFi tab, then click Start Scanning</a:t>
            </a:r>
          </a:p>
          <a:p>
            <a:pPr lvl="1"/>
            <a:r>
              <a:rPr lang="en-US" smtClean="0"/>
              <a:t>Once the network list is complete, select the ones to show on the spectrum display by clicking the boxes</a:t>
            </a:r>
          </a:p>
          <a:p>
            <a:pPr lvl="1"/>
            <a:r>
              <a:rPr lang="en-US" smtClean="0"/>
              <a:t>By hovering over the list some details can be seen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95B7F3-1E5A-4B12-A057-6C9202EB50AB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 Overlay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9F4192-C526-451B-82F0-DA6407197EC8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3542" r="17647"/>
          <a:stretch>
            <a:fillRect/>
          </a:stretch>
        </p:blipFill>
        <p:spPr bwMode="auto">
          <a:xfrm>
            <a:off x="1585913" y="1600200"/>
            <a:ext cx="59578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 Overlay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E66D87-57E2-4CE7-BAEE-9FD6D9346101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3542" r="17647"/>
          <a:stretch>
            <a:fillRect/>
          </a:stretch>
        </p:blipFill>
        <p:spPr bwMode="auto">
          <a:xfrm>
            <a:off x="1524000" y="1600200"/>
            <a:ext cx="5951538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 Overlay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B0223B-1295-4192-81B4-C78997DF548E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3542" r="17647"/>
          <a:stretch>
            <a:fillRect/>
          </a:stretch>
        </p:blipFill>
        <p:spPr bwMode="auto">
          <a:xfrm>
            <a:off x="1425575" y="1524000"/>
            <a:ext cx="61182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Noise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only indication of the noise level in the area is the low level signal shown at the bottom of the Topographic View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EA18F4-F3E7-4021-A484-4BE8EA68E198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Noise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9F7876-9A97-425F-9CFC-2FA818E20220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3542" r="17647"/>
          <a:stretch>
            <a:fillRect/>
          </a:stretch>
        </p:blipFill>
        <p:spPr bwMode="auto">
          <a:xfrm>
            <a:off x="1516063" y="1600200"/>
            <a:ext cx="5951537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Recordings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sample recordings of common network views can be downloaded for comparison purpose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16EF30-B920-4786-A6D3-41D660D703AD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 Term Data Capture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order to capture intermittent interference Chanalyzer may be left running for a period of time</a:t>
            </a:r>
          </a:p>
          <a:p>
            <a:r>
              <a:rPr lang="en-US" smtClean="0"/>
              <a:t>This will require about 50MB of disk space per 10 hours</a:t>
            </a:r>
          </a:p>
          <a:p>
            <a:r>
              <a:rPr lang="en-US" smtClean="0"/>
              <a:t>A specific part of the capture can be viewed by adjusting the time line by dragging each of the endpoint colored dots inward</a:t>
            </a: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37253D-5D8C-46B5-817C-8B72761B98FC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 Term Data Capture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entire capture can be examined by sliding the section between the dots back and forth</a:t>
            </a:r>
          </a:p>
          <a:p>
            <a:r>
              <a:rPr lang="en-US" smtClean="0"/>
              <a:t>The time line can also be double clicked to jump to that time period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B5959A-223B-424C-8423-09EBE3B0231F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Chanalyzer Lite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is a second version of Chanalyzer called Chanalyzer Lite</a:t>
            </a:r>
          </a:p>
          <a:p>
            <a:r>
              <a:rPr lang="en-US" smtClean="0"/>
              <a:t>Why is not clear</a:t>
            </a:r>
          </a:p>
          <a:p>
            <a:r>
              <a:rPr lang="en-US" smtClean="0"/>
              <a:t>This version shows the data in a 3D view</a:t>
            </a:r>
          </a:p>
          <a:p>
            <a:r>
              <a:rPr lang="en-US" smtClean="0"/>
              <a:t>For example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29439E-6E82-4C89-A7A3-E4AB3A552C53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Spectrum Analyzer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With an oscilloscope when measuring in the time domain, all frequency components of the signal are summed together and displayed</a:t>
            </a:r>
          </a:p>
          <a:p>
            <a:r>
              <a:rPr lang="en-US" smtClean="0"/>
              <a:t>In the frequency domain, complex signals that are made up of more than one frequency are separated into their frequency components, and the signal level at each frequency is displayed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AAC6CF-C1B9-4C07-A15A-A835BBEE2541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Chanalyzer Lite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0A646E-7AAF-4FA6-A668-E13EDD3A325C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pic>
        <p:nvPicPr>
          <p:cNvPr id="5325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7" t="61720" r="38461" b="16898"/>
          <a:stretch>
            <a:fillRect/>
          </a:stretch>
        </p:blipFill>
        <p:spPr bwMode="auto">
          <a:xfrm>
            <a:off x="1825625" y="1600200"/>
            <a:ext cx="52609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Chanalyzer Lite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view is very useful when tracking down devices</a:t>
            </a:r>
          </a:p>
          <a:p>
            <a:r>
              <a:rPr lang="en-US" smtClean="0"/>
              <a:t>Notice in the screen shot above the red peak</a:t>
            </a:r>
          </a:p>
          <a:p>
            <a:r>
              <a:rPr lang="en-US" smtClean="0"/>
              <a:t>As you move closer and closer to the device the amount of red will increase</a:t>
            </a:r>
          </a:p>
          <a:p>
            <a:r>
              <a:rPr lang="en-US" smtClean="0"/>
              <a:t>As you move away from it, the red will decrease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1F768F-87A5-4BD1-B03F-440B4F15CCE4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 September 2011 webinar Fluke using their AirMagnet spectrum analyzer provided some excellent examples of how to interpret the results of typical spectrum captures</a:t>
            </a:r>
          </a:p>
          <a:p>
            <a:r>
              <a:rPr lang="en-US" smtClean="0"/>
              <a:t>Let’s see what they had to say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14C338-0ADD-46EB-86E8-6A05E408A401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D6CAB9-324A-4508-B0AE-A45E0CA493E9}" type="slidenum">
              <a:rPr lang="en-US" smtClean="0"/>
              <a:pPr eaLnBrk="1" hangingPunct="1"/>
              <a:t>53</a:t>
            </a:fld>
            <a:endParaRPr lang="en-US" smtClean="0"/>
          </a:p>
        </p:txBody>
      </p:sp>
      <p:pic>
        <p:nvPicPr>
          <p:cNvPr id="5632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2" r="33791" b="8241"/>
          <a:stretch>
            <a:fillRect/>
          </a:stretch>
        </p:blipFill>
        <p:spPr bwMode="auto">
          <a:xfrm>
            <a:off x="1603375" y="1685925"/>
            <a:ext cx="59404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15D075-4B06-4102-96F3-369F16FC2C88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pic>
        <p:nvPicPr>
          <p:cNvPr id="573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5" r="33791" b="9341"/>
          <a:stretch>
            <a:fillRect/>
          </a:stretch>
        </p:blipFill>
        <p:spPr bwMode="auto">
          <a:xfrm>
            <a:off x="1527175" y="1658938"/>
            <a:ext cx="59404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163F09-85B3-4CE3-99EF-DF5B70E13871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pic>
        <p:nvPicPr>
          <p:cNvPr id="583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5" r="33791" b="7875"/>
          <a:stretch>
            <a:fillRect/>
          </a:stretch>
        </p:blipFill>
        <p:spPr bwMode="auto">
          <a:xfrm>
            <a:off x="1527175" y="1600200"/>
            <a:ext cx="59404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406D3-C9C9-4035-9FE5-06E0E8836CD5}" type="slidenum">
              <a:rPr lang="en-US" smtClean="0"/>
              <a:pPr eaLnBrk="1" hangingPunct="1"/>
              <a:t>56</a:t>
            </a:fld>
            <a:endParaRPr lang="en-US" smtClean="0"/>
          </a:p>
        </p:txBody>
      </p:sp>
      <p:pic>
        <p:nvPicPr>
          <p:cNvPr id="593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2" r="34341" b="9340"/>
          <a:stretch>
            <a:fillRect/>
          </a:stretch>
        </p:blipFill>
        <p:spPr bwMode="auto">
          <a:xfrm>
            <a:off x="1576388" y="1682750"/>
            <a:ext cx="5891212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3D2CF-963B-461D-A9B4-836D63578392}" type="slidenum">
              <a:rPr lang="en-US" smtClean="0"/>
              <a:pPr eaLnBrk="1" hangingPunct="1"/>
              <a:t>57</a:t>
            </a:fld>
            <a:endParaRPr lang="en-US" smtClean="0"/>
          </a:p>
        </p:txBody>
      </p:sp>
      <p:pic>
        <p:nvPicPr>
          <p:cNvPr id="604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5" r="34065" b="8241"/>
          <a:stretch>
            <a:fillRect/>
          </a:stretch>
        </p:blipFill>
        <p:spPr bwMode="auto">
          <a:xfrm>
            <a:off x="1627188" y="1660525"/>
            <a:ext cx="591661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95297F-ED89-44B4-99AD-1AECE78AD7C0}" type="slidenum">
              <a:rPr lang="en-US" smtClean="0"/>
              <a:pPr eaLnBrk="1" hangingPunct="1"/>
              <a:t>58</a:t>
            </a:fld>
            <a:endParaRPr lang="en-US" smtClean="0"/>
          </a:p>
        </p:txBody>
      </p:sp>
      <p:pic>
        <p:nvPicPr>
          <p:cNvPr id="614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9" r="34891" b="8974"/>
          <a:stretch>
            <a:fillRect/>
          </a:stretch>
        </p:blipFill>
        <p:spPr bwMode="auto">
          <a:xfrm>
            <a:off x="1676400" y="1600200"/>
            <a:ext cx="5842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406FF6-ACC1-49AE-ACE7-B482ADD6EE2D}" type="slidenum">
              <a:rPr lang="en-US" smtClean="0"/>
              <a:pPr eaLnBrk="1" hangingPunct="1"/>
              <a:t>59</a:t>
            </a:fld>
            <a:endParaRPr lang="en-US" smtClean="0"/>
          </a:p>
        </p:txBody>
      </p:sp>
      <p:pic>
        <p:nvPicPr>
          <p:cNvPr id="624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5" r="34341" b="7875"/>
          <a:stretch>
            <a:fillRect/>
          </a:stretch>
        </p:blipFill>
        <p:spPr bwMode="auto">
          <a:xfrm>
            <a:off x="1576388" y="1600200"/>
            <a:ext cx="5891212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Spectrum Analyzer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spectrum analyzer is a passive device</a:t>
            </a:r>
          </a:p>
          <a:p>
            <a:r>
              <a:rPr lang="en-US" smtClean="0"/>
              <a:t>It does not do anything to the signal</a:t>
            </a:r>
          </a:p>
          <a:p>
            <a:r>
              <a:rPr lang="en-US" smtClean="0"/>
              <a:t>It just displays it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D61864-20E5-4E74-AE71-BD19E4FAE35A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074DDB-4C52-4782-8D6B-B09D09A47802}" type="slidenum">
              <a:rPr lang="en-US" smtClean="0"/>
              <a:pPr eaLnBrk="1" hangingPunct="1"/>
              <a:t>60</a:t>
            </a:fld>
            <a:endParaRPr lang="en-US" smtClean="0"/>
          </a:p>
        </p:txBody>
      </p:sp>
      <p:pic>
        <p:nvPicPr>
          <p:cNvPr id="634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2" r="34065" b="8241"/>
          <a:stretch>
            <a:fillRect/>
          </a:stretch>
        </p:blipFill>
        <p:spPr bwMode="auto">
          <a:xfrm>
            <a:off x="1524000" y="1600200"/>
            <a:ext cx="591661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5BBE39-771D-4DC3-B771-2394333D9ABE}" type="slidenum">
              <a:rPr lang="en-US" smtClean="0"/>
              <a:pPr eaLnBrk="1" hangingPunct="1"/>
              <a:t>61</a:t>
            </a:fld>
            <a:endParaRPr lang="en-US" smtClean="0"/>
          </a:p>
        </p:txBody>
      </p:sp>
      <p:pic>
        <p:nvPicPr>
          <p:cNvPr id="645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2" r="34616" b="8607"/>
          <a:stretch>
            <a:fillRect/>
          </a:stretch>
        </p:blipFill>
        <p:spPr bwMode="auto">
          <a:xfrm>
            <a:off x="1600200" y="1633538"/>
            <a:ext cx="58674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EC1C6C-BF7E-44A5-A289-7FF61B6A3897}" type="slidenum">
              <a:rPr lang="en-US" smtClean="0"/>
              <a:pPr eaLnBrk="1" hangingPunct="1"/>
              <a:t>62</a:t>
            </a:fld>
            <a:endParaRPr lang="en-US" smtClean="0"/>
          </a:p>
        </p:txBody>
      </p:sp>
      <p:pic>
        <p:nvPicPr>
          <p:cNvPr id="655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8" r="34341" b="8241"/>
          <a:stretch>
            <a:fillRect/>
          </a:stretch>
        </p:blipFill>
        <p:spPr bwMode="auto">
          <a:xfrm>
            <a:off x="1652588" y="1600200"/>
            <a:ext cx="58912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Spectrum Analyzers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are two basic types of spectrum analyzers</a:t>
            </a:r>
          </a:p>
          <a:p>
            <a:pPr lvl="1"/>
            <a:r>
              <a:rPr lang="en-US" smtClean="0"/>
              <a:t>Standalone Units</a:t>
            </a:r>
          </a:p>
          <a:p>
            <a:pPr lvl="1"/>
            <a:r>
              <a:rPr lang="en-US" smtClean="0"/>
              <a:t>USB Based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53218-C42C-4AA9-AD5C-F95F9A46D576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Standalone Unit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45736E-4069-4161-82ED-7FD30DE1C30E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pic>
        <p:nvPicPr>
          <p:cNvPr id="10246" name="Picture 5" descr="SpectrumAnalyz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600200"/>
            <a:ext cx="59467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Signal Patterns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Let’s look at some common signal patterns as seen on a spectrum analyzer</a:t>
            </a:r>
          </a:p>
          <a:p>
            <a:r>
              <a:rPr lang="en-US" smtClean="0"/>
              <a:t>Here are the FM radio stations in the DFW area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Copyright 2010-2011 Kenneth M. Chipps Ph.D. www.chipps.com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C7DBF-8D89-4C7B-895F-B3596224035D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4166</TotalTime>
  <Words>1843</Words>
  <Application>Microsoft Office PowerPoint</Application>
  <PresentationFormat>On-screen Show (4:3)</PresentationFormat>
  <Paragraphs>269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Arial</vt:lpstr>
      <vt:lpstr>CiscoAcademy</vt:lpstr>
      <vt:lpstr>How to Use a Spectrum Analyzer Wi-Spy Version  Last Update 2011.09.30 1.3.0</vt:lpstr>
      <vt:lpstr>Objectives</vt:lpstr>
      <vt:lpstr>What is a Spectrum Analyzer</vt:lpstr>
      <vt:lpstr>What is a Spectrum Analyzer</vt:lpstr>
      <vt:lpstr>What is a Spectrum Analyzer</vt:lpstr>
      <vt:lpstr>What is a Spectrum Analyzer</vt:lpstr>
      <vt:lpstr>Types of Spectrum Analyzers</vt:lpstr>
      <vt:lpstr>Standalone Unit</vt:lpstr>
      <vt:lpstr>Signal Patterns</vt:lpstr>
      <vt:lpstr>Signal Patterns</vt:lpstr>
      <vt:lpstr>WiFi Signals</vt:lpstr>
      <vt:lpstr>WiFi Signals</vt:lpstr>
      <vt:lpstr>WiFi Signals</vt:lpstr>
      <vt:lpstr>WiFi Signals</vt:lpstr>
      <vt:lpstr>WiFi Signals</vt:lpstr>
      <vt:lpstr>WiFi Signals</vt:lpstr>
      <vt:lpstr>Signal Pattern</vt:lpstr>
      <vt:lpstr>Signal Pattern</vt:lpstr>
      <vt:lpstr>Standalone Units</vt:lpstr>
      <vt:lpstr>USB Analyzer</vt:lpstr>
      <vt:lpstr>USB Analyzer</vt:lpstr>
      <vt:lpstr>Interface</vt:lpstr>
      <vt:lpstr>Interface</vt:lpstr>
      <vt:lpstr>Time of Capture</vt:lpstr>
      <vt:lpstr>Time of Capture</vt:lpstr>
      <vt:lpstr>Spectral View</vt:lpstr>
      <vt:lpstr>Spectral View</vt:lpstr>
      <vt:lpstr>Color Bars</vt:lpstr>
      <vt:lpstr>Vertical Stripes</vt:lpstr>
      <vt:lpstr>Vertical Stripe</vt:lpstr>
      <vt:lpstr>Topographic View</vt:lpstr>
      <vt:lpstr>Topographic View</vt:lpstr>
      <vt:lpstr>Planar View</vt:lpstr>
      <vt:lpstr>Planar View</vt:lpstr>
      <vt:lpstr>Indicators</vt:lpstr>
      <vt:lpstr>Indicators</vt:lpstr>
      <vt:lpstr>Signal Signatures</vt:lpstr>
      <vt:lpstr>Signal Signatures</vt:lpstr>
      <vt:lpstr>Signature Matching</vt:lpstr>
      <vt:lpstr>Networks Overlay</vt:lpstr>
      <vt:lpstr>Networks Overlay</vt:lpstr>
      <vt:lpstr>Networks Overlay</vt:lpstr>
      <vt:lpstr>Networks Overlay</vt:lpstr>
      <vt:lpstr>Noise</vt:lpstr>
      <vt:lpstr>Noise</vt:lpstr>
      <vt:lpstr>Sample Recordings</vt:lpstr>
      <vt:lpstr>Long Term Data Capture</vt:lpstr>
      <vt:lpstr>Long Term Data Capture</vt:lpstr>
      <vt:lpstr>Chanalyzer Lite</vt:lpstr>
      <vt:lpstr>Chanalyzer Lite</vt:lpstr>
      <vt:lpstr>Chanalyzer Lite</vt:lpstr>
      <vt:lpstr>Interpreting the Results</vt:lpstr>
      <vt:lpstr>Interpreting the Results</vt:lpstr>
      <vt:lpstr>Interpreting the Results</vt:lpstr>
      <vt:lpstr>Interpreting the Results</vt:lpstr>
      <vt:lpstr>Interpreting the Results</vt:lpstr>
      <vt:lpstr>Interpreting the Results</vt:lpstr>
      <vt:lpstr>Interpreting the Results</vt:lpstr>
      <vt:lpstr>Interpreting the Results</vt:lpstr>
      <vt:lpstr>Interpreting the Results</vt:lpstr>
      <vt:lpstr>Interpreting the Results</vt:lpstr>
      <vt:lpstr>Interpreting the Results</vt:lpstr>
    </vt:vector>
  </TitlesOfParts>
  <Company>FCCJ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 Spectrum Analyzer</dc:title>
  <dc:creator>Kenneth M. Chipps Ph.D.</dc:creator>
  <cp:lastModifiedBy>Kenneth M. Chipps Ph.D.</cp:lastModifiedBy>
  <cp:revision>194</cp:revision>
  <dcterms:created xsi:type="dcterms:W3CDTF">2003-11-16T18:04:42Z</dcterms:created>
  <dcterms:modified xsi:type="dcterms:W3CDTF">2012-11-16T00:07:14Z</dcterms:modified>
</cp:coreProperties>
</file>