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4"/>
  </p:notesMasterIdLst>
  <p:handoutMasterIdLst>
    <p:handoutMasterId r:id="rId215"/>
  </p:handoutMasterIdLst>
  <p:sldIdLst>
    <p:sldId id="256" r:id="rId2"/>
    <p:sldId id="258" r:id="rId3"/>
    <p:sldId id="259" r:id="rId4"/>
    <p:sldId id="260" r:id="rId5"/>
    <p:sldId id="298" r:id="rId6"/>
    <p:sldId id="262" r:id="rId7"/>
    <p:sldId id="263" r:id="rId8"/>
    <p:sldId id="264" r:id="rId9"/>
    <p:sldId id="273" r:id="rId10"/>
    <p:sldId id="266" r:id="rId11"/>
    <p:sldId id="275" r:id="rId12"/>
    <p:sldId id="267" r:id="rId13"/>
    <p:sldId id="268" r:id="rId14"/>
    <p:sldId id="586" r:id="rId15"/>
    <p:sldId id="591" r:id="rId16"/>
    <p:sldId id="592" r:id="rId17"/>
    <p:sldId id="270" r:id="rId18"/>
    <p:sldId id="271" r:id="rId19"/>
    <p:sldId id="278" r:id="rId20"/>
    <p:sldId id="276" r:id="rId21"/>
    <p:sldId id="277" r:id="rId22"/>
    <p:sldId id="279" r:id="rId23"/>
    <p:sldId id="280" r:id="rId24"/>
    <p:sldId id="281" r:id="rId25"/>
    <p:sldId id="282" r:id="rId26"/>
    <p:sldId id="283" r:id="rId27"/>
    <p:sldId id="286" r:id="rId28"/>
    <p:sldId id="429" r:id="rId29"/>
    <p:sldId id="463" r:id="rId30"/>
    <p:sldId id="464" r:id="rId31"/>
    <p:sldId id="430" r:id="rId32"/>
    <p:sldId id="423" r:id="rId33"/>
    <p:sldId id="424" r:id="rId34"/>
    <p:sldId id="425" r:id="rId35"/>
    <p:sldId id="426" r:id="rId36"/>
    <p:sldId id="574" r:id="rId37"/>
    <p:sldId id="575" r:id="rId38"/>
    <p:sldId id="577" r:id="rId39"/>
    <p:sldId id="576" r:id="rId40"/>
    <p:sldId id="428" r:id="rId41"/>
    <p:sldId id="431" r:id="rId42"/>
    <p:sldId id="432" r:id="rId43"/>
    <p:sldId id="446" r:id="rId44"/>
    <p:sldId id="460" r:id="rId45"/>
    <p:sldId id="447" r:id="rId46"/>
    <p:sldId id="448" r:id="rId47"/>
    <p:sldId id="449" r:id="rId48"/>
    <p:sldId id="450" r:id="rId49"/>
    <p:sldId id="461" r:id="rId50"/>
    <p:sldId id="451" r:id="rId51"/>
    <p:sldId id="452" r:id="rId52"/>
    <p:sldId id="462" r:id="rId53"/>
    <p:sldId id="453" r:id="rId54"/>
    <p:sldId id="292" r:id="rId55"/>
    <p:sldId id="354" r:id="rId56"/>
    <p:sldId id="356" r:id="rId57"/>
    <p:sldId id="357" r:id="rId58"/>
    <p:sldId id="479" r:id="rId59"/>
    <p:sldId id="480" r:id="rId60"/>
    <p:sldId id="507" r:id="rId61"/>
    <p:sldId id="510" r:id="rId62"/>
    <p:sldId id="358" r:id="rId63"/>
    <p:sldId id="355" r:id="rId64"/>
    <p:sldId id="410" r:id="rId65"/>
    <p:sldId id="364" r:id="rId66"/>
    <p:sldId id="365" r:id="rId67"/>
    <p:sldId id="368" r:id="rId68"/>
    <p:sldId id="369" r:id="rId69"/>
    <p:sldId id="381" r:id="rId70"/>
    <p:sldId id="383" r:id="rId71"/>
    <p:sldId id="384" r:id="rId72"/>
    <p:sldId id="398" r:id="rId73"/>
    <p:sldId id="399" r:id="rId74"/>
    <p:sldId id="400" r:id="rId75"/>
    <p:sldId id="401" r:id="rId76"/>
    <p:sldId id="402" r:id="rId77"/>
    <p:sldId id="403" r:id="rId78"/>
    <p:sldId id="404" r:id="rId79"/>
    <p:sldId id="405" r:id="rId80"/>
    <p:sldId id="406" r:id="rId81"/>
    <p:sldId id="407" r:id="rId82"/>
    <p:sldId id="408" r:id="rId83"/>
    <p:sldId id="386" r:id="rId84"/>
    <p:sldId id="387" r:id="rId85"/>
    <p:sldId id="388" r:id="rId86"/>
    <p:sldId id="389" r:id="rId87"/>
    <p:sldId id="390" r:id="rId88"/>
    <p:sldId id="391" r:id="rId89"/>
    <p:sldId id="411" r:id="rId90"/>
    <p:sldId id="392" r:id="rId91"/>
    <p:sldId id="393" r:id="rId92"/>
    <p:sldId id="394" r:id="rId93"/>
    <p:sldId id="395" r:id="rId94"/>
    <p:sldId id="396" r:id="rId95"/>
    <p:sldId id="593" r:id="rId96"/>
    <p:sldId id="594" r:id="rId97"/>
    <p:sldId id="595" r:id="rId98"/>
    <p:sldId id="583" r:id="rId99"/>
    <p:sldId id="584" r:id="rId100"/>
    <p:sldId id="585" r:id="rId101"/>
    <p:sldId id="409" r:id="rId102"/>
    <p:sldId id="413" r:id="rId103"/>
    <p:sldId id="412" r:id="rId104"/>
    <p:sldId id="414" r:id="rId105"/>
    <p:sldId id="416" r:id="rId106"/>
    <p:sldId id="415" r:id="rId107"/>
    <p:sldId id="417" r:id="rId108"/>
    <p:sldId id="535" r:id="rId109"/>
    <p:sldId id="539" r:id="rId110"/>
    <p:sldId id="540" r:id="rId111"/>
    <p:sldId id="541" r:id="rId112"/>
    <p:sldId id="542" r:id="rId113"/>
    <p:sldId id="543" r:id="rId114"/>
    <p:sldId id="544" r:id="rId115"/>
    <p:sldId id="545" r:id="rId116"/>
    <p:sldId id="546" r:id="rId117"/>
    <p:sldId id="547" r:id="rId118"/>
    <p:sldId id="548" r:id="rId119"/>
    <p:sldId id="549" r:id="rId120"/>
    <p:sldId id="550" r:id="rId121"/>
    <p:sldId id="551" r:id="rId122"/>
    <p:sldId id="552" r:id="rId123"/>
    <p:sldId id="553" r:id="rId124"/>
    <p:sldId id="554" r:id="rId125"/>
    <p:sldId id="555" r:id="rId126"/>
    <p:sldId id="556" r:id="rId127"/>
    <p:sldId id="557" r:id="rId128"/>
    <p:sldId id="558" r:id="rId129"/>
    <p:sldId id="559" r:id="rId130"/>
    <p:sldId id="560" r:id="rId131"/>
    <p:sldId id="561" r:id="rId132"/>
    <p:sldId id="562" r:id="rId133"/>
    <p:sldId id="563" r:id="rId134"/>
    <p:sldId id="564" r:id="rId135"/>
    <p:sldId id="565" r:id="rId136"/>
    <p:sldId id="566" r:id="rId137"/>
    <p:sldId id="537" r:id="rId138"/>
    <p:sldId id="359" r:id="rId139"/>
    <p:sldId id="360" r:id="rId140"/>
    <p:sldId id="569" r:id="rId141"/>
    <p:sldId id="570" r:id="rId142"/>
    <p:sldId id="571" r:id="rId143"/>
    <p:sldId id="572" r:id="rId144"/>
    <p:sldId id="573" r:id="rId145"/>
    <p:sldId id="579" r:id="rId146"/>
    <p:sldId id="580" r:id="rId147"/>
    <p:sldId id="581" r:id="rId148"/>
    <p:sldId id="582" r:id="rId149"/>
    <p:sldId id="362" r:id="rId150"/>
    <p:sldId id="361" r:id="rId151"/>
    <p:sldId id="353" r:id="rId152"/>
    <p:sldId id="351" r:id="rId153"/>
    <p:sldId id="352" r:id="rId154"/>
    <p:sldId id="340" r:id="rId155"/>
    <p:sldId id="341" r:id="rId156"/>
    <p:sldId id="344" r:id="rId157"/>
    <p:sldId id="345" r:id="rId158"/>
    <p:sldId id="346" r:id="rId159"/>
    <p:sldId id="343" r:id="rId160"/>
    <p:sldId id="342" r:id="rId161"/>
    <p:sldId id="347" r:id="rId162"/>
    <p:sldId id="348" r:id="rId163"/>
    <p:sldId id="349" r:id="rId164"/>
    <p:sldId id="293" r:id="rId165"/>
    <p:sldId id="339" r:id="rId166"/>
    <p:sldId id="295" r:id="rId167"/>
    <p:sldId id="296" r:id="rId168"/>
    <p:sldId id="297" r:id="rId169"/>
    <p:sldId id="299" r:id="rId170"/>
    <p:sldId id="300" r:id="rId171"/>
    <p:sldId id="363" r:id="rId172"/>
    <p:sldId id="302" r:id="rId173"/>
    <p:sldId id="303" r:id="rId174"/>
    <p:sldId id="304" r:id="rId175"/>
    <p:sldId id="305" r:id="rId176"/>
    <p:sldId id="306" r:id="rId177"/>
    <p:sldId id="307" r:id="rId178"/>
    <p:sldId id="308" r:id="rId179"/>
    <p:sldId id="311" r:id="rId180"/>
    <p:sldId id="312" r:id="rId181"/>
    <p:sldId id="313" r:id="rId182"/>
    <p:sldId id="314" r:id="rId183"/>
    <p:sldId id="320" r:id="rId184"/>
    <p:sldId id="322" r:id="rId185"/>
    <p:sldId id="327" r:id="rId186"/>
    <p:sldId id="323" r:id="rId187"/>
    <p:sldId id="321" r:id="rId188"/>
    <p:sldId id="324" r:id="rId189"/>
    <p:sldId id="325" r:id="rId190"/>
    <p:sldId id="326" r:id="rId191"/>
    <p:sldId id="328" r:id="rId192"/>
    <p:sldId id="333" r:id="rId193"/>
    <p:sldId id="334" r:id="rId194"/>
    <p:sldId id="335" r:id="rId195"/>
    <p:sldId id="336" r:id="rId196"/>
    <p:sldId id="337" r:id="rId197"/>
    <p:sldId id="338" r:id="rId198"/>
    <p:sldId id="330" r:id="rId199"/>
    <p:sldId id="331" r:id="rId200"/>
    <p:sldId id="332" r:id="rId201"/>
    <p:sldId id="568" r:id="rId202"/>
    <p:sldId id="315" r:id="rId203"/>
    <p:sldId id="317" r:id="rId204"/>
    <p:sldId id="316" r:id="rId205"/>
    <p:sldId id="319" r:id="rId206"/>
    <p:sldId id="419" r:id="rId207"/>
    <p:sldId id="420" r:id="rId208"/>
    <p:sldId id="481" r:id="rId209"/>
    <p:sldId id="482" r:id="rId210"/>
    <p:sldId id="515" r:id="rId211"/>
    <p:sldId id="291" r:id="rId212"/>
    <p:sldId id="596" r:id="rId2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354" autoAdjust="0"/>
  </p:normalViewPr>
  <p:slideViewPr>
    <p:cSldViewPr>
      <p:cViewPr varScale="1">
        <p:scale>
          <a:sx n="58" d="100"/>
          <a:sy n="58" d="100"/>
        </p:scale>
        <p:origin x="-145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presProps" Target="pres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4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cs typeface="+mn-cs"/>
              </a:defRPr>
            </a:lvl1pPr>
          </a:lstStyle>
          <a:p>
            <a:pPr>
              <a:defRPr/>
            </a:pPr>
            <a:endParaRPr lang="en-US"/>
          </a:p>
        </p:txBody>
      </p:sp>
      <p:sp>
        <p:nvSpPr>
          <p:cNvPr id="5847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cs typeface="+mn-cs"/>
              </a:defRPr>
            </a:lvl1pPr>
          </a:lstStyle>
          <a:p>
            <a:pPr>
              <a:defRPr/>
            </a:pPr>
            <a:endParaRPr lang="en-US"/>
          </a:p>
        </p:txBody>
      </p:sp>
      <p:sp>
        <p:nvSpPr>
          <p:cNvPr id="5847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cs typeface="+mn-cs"/>
              </a:defRPr>
            </a:lvl1pPr>
          </a:lstStyle>
          <a:p>
            <a:pPr>
              <a:defRPr/>
            </a:pPr>
            <a:endParaRPr lang="en-US"/>
          </a:p>
        </p:txBody>
      </p:sp>
      <p:sp>
        <p:nvSpPr>
          <p:cNvPr id="5847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1D85FD4-E30C-4C4F-8332-93367BB2D566}" type="slidenum">
              <a:rPr lang="en-US"/>
              <a:pPr>
                <a:defRPr/>
              </a:pPr>
              <a:t>‹#›</a:t>
            </a:fld>
            <a:endParaRPr lang="en-US" dirty="0"/>
          </a:p>
        </p:txBody>
      </p:sp>
    </p:spTree>
    <p:extLst>
      <p:ext uri="{BB962C8B-B14F-4D97-AF65-F5344CB8AC3E}">
        <p14:creationId xmlns:p14="http://schemas.microsoft.com/office/powerpoint/2010/main" val="604810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cs typeface="+mn-cs"/>
              </a:defRPr>
            </a:lvl1pPr>
          </a:lstStyle>
          <a:p>
            <a:pPr>
              <a:defRPr/>
            </a:pPr>
            <a:endParaRPr lang="en-US"/>
          </a:p>
        </p:txBody>
      </p:sp>
      <p:sp>
        <p:nvSpPr>
          <p:cNvPr id="573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cs typeface="+mn-cs"/>
              </a:defRPr>
            </a:lvl1pPr>
          </a:lstStyle>
          <a:p>
            <a:pPr>
              <a:defRPr/>
            </a:pPr>
            <a:endParaRPr lang="en-US"/>
          </a:p>
        </p:txBody>
      </p:sp>
      <p:sp>
        <p:nvSpPr>
          <p:cNvPr id="2160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cs typeface="+mn-cs"/>
              </a:defRPr>
            </a:lvl1pPr>
          </a:lstStyle>
          <a:p>
            <a:pPr>
              <a:defRPr/>
            </a:pPr>
            <a:endParaRPr 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5E7EB16-DAA9-4E66-AED5-203E4EC32255}" type="slidenum">
              <a:rPr lang="en-US"/>
              <a:pPr>
                <a:defRPr/>
              </a:pPr>
              <a:t>‹#›</a:t>
            </a:fld>
            <a:endParaRPr lang="en-US" dirty="0"/>
          </a:p>
        </p:txBody>
      </p:sp>
    </p:spTree>
    <p:extLst>
      <p:ext uri="{BB962C8B-B14F-4D97-AF65-F5344CB8AC3E}">
        <p14:creationId xmlns:p14="http://schemas.microsoft.com/office/powerpoint/2010/main" val="22705384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a:xfrm>
            <a:off x="2667000" y="6245225"/>
            <a:ext cx="3886200" cy="476250"/>
          </a:xfrm>
        </p:spPr>
        <p:txBody>
          <a:bodyPr/>
          <a:lstStyle>
            <a:lvl1pPr>
              <a:defRPr sz="1400" smtClean="0"/>
            </a:lvl1pPr>
          </a:lstStyle>
          <a:p>
            <a:pPr>
              <a:defRPr/>
            </a:pPr>
            <a:r>
              <a:rPr lang="en-US" smtClean="0"/>
              <a:t>Copyright 2007-2014 Kenneth M. Chipps Ph.D. www.chipps.com</a:t>
            </a:r>
            <a:endParaRPr lang="en-US" dirty="0"/>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B2103789-843F-410A-84AA-449040968562}" type="slidenum">
              <a:rPr lang="en-US"/>
              <a:pPr>
                <a:defRPr/>
              </a:pPr>
              <a:t>‹#›</a:t>
            </a:fld>
            <a:endParaRPr lang="en-US" dirty="0"/>
          </a:p>
        </p:txBody>
      </p:sp>
    </p:spTree>
    <p:extLst>
      <p:ext uri="{BB962C8B-B14F-4D97-AF65-F5344CB8AC3E}">
        <p14:creationId xmlns:p14="http://schemas.microsoft.com/office/powerpoint/2010/main" val="1678082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A1C48E7-0BD7-473B-8155-813CA6BDA5AD}" type="slidenum">
              <a:rPr lang="en-US"/>
              <a:pPr>
                <a:defRPr/>
              </a:pPr>
              <a:t>‹#›</a:t>
            </a:fld>
            <a:endParaRPr lang="en-US" dirty="0"/>
          </a:p>
        </p:txBody>
      </p:sp>
    </p:spTree>
    <p:extLst>
      <p:ext uri="{BB962C8B-B14F-4D97-AF65-F5344CB8AC3E}">
        <p14:creationId xmlns:p14="http://schemas.microsoft.com/office/powerpoint/2010/main" val="2063750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37A9526-8011-4FD7-8618-996EF671CF21}" type="slidenum">
              <a:rPr lang="en-US"/>
              <a:pPr>
                <a:defRPr/>
              </a:pPr>
              <a:t>‹#›</a:t>
            </a:fld>
            <a:endParaRPr lang="en-US" dirty="0"/>
          </a:p>
        </p:txBody>
      </p:sp>
    </p:spTree>
    <p:extLst>
      <p:ext uri="{BB962C8B-B14F-4D97-AF65-F5344CB8AC3E}">
        <p14:creationId xmlns:p14="http://schemas.microsoft.com/office/powerpoint/2010/main" val="781348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91EB8BC-4C01-4C63-8DEC-C662583210B5}" type="slidenum">
              <a:rPr lang="en-US"/>
              <a:pPr>
                <a:defRPr/>
              </a:pPr>
              <a:t>‹#›</a:t>
            </a:fld>
            <a:endParaRPr lang="en-US" dirty="0"/>
          </a:p>
        </p:txBody>
      </p:sp>
    </p:spTree>
    <p:extLst>
      <p:ext uri="{BB962C8B-B14F-4D97-AF65-F5344CB8AC3E}">
        <p14:creationId xmlns:p14="http://schemas.microsoft.com/office/powerpoint/2010/main" val="2788628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AA1B1DB-0DDA-474B-A519-F7C650C792B8}" type="slidenum">
              <a:rPr lang="en-US"/>
              <a:pPr>
                <a:defRPr/>
              </a:pPr>
              <a:t>‹#›</a:t>
            </a:fld>
            <a:endParaRPr lang="en-US" dirty="0"/>
          </a:p>
        </p:txBody>
      </p:sp>
    </p:spTree>
    <p:extLst>
      <p:ext uri="{BB962C8B-B14F-4D97-AF65-F5344CB8AC3E}">
        <p14:creationId xmlns:p14="http://schemas.microsoft.com/office/powerpoint/2010/main" val="2481564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dirty="0" smtClean="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52CE257-56CE-4FB9-9487-95F2613EBD2B}" type="slidenum">
              <a:rPr lang="en-US"/>
              <a:pPr>
                <a:defRPr/>
              </a:pPr>
              <a:t>‹#›</a:t>
            </a:fld>
            <a:endParaRPr lang="en-US" dirty="0"/>
          </a:p>
        </p:txBody>
      </p:sp>
    </p:spTree>
    <p:extLst>
      <p:ext uri="{BB962C8B-B14F-4D97-AF65-F5344CB8AC3E}">
        <p14:creationId xmlns:p14="http://schemas.microsoft.com/office/powerpoint/2010/main" val="3124714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BA9BD2C-27F2-4E2F-81E0-299B789742EA}" type="slidenum">
              <a:rPr lang="en-US"/>
              <a:pPr>
                <a:defRPr/>
              </a:pPr>
              <a:t>‹#›</a:t>
            </a:fld>
            <a:endParaRPr lang="en-US" dirty="0"/>
          </a:p>
        </p:txBody>
      </p:sp>
    </p:spTree>
    <p:extLst>
      <p:ext uri="{BB962C8B-B14F-4D97-AF65-F5344CB8AC3E}">
        <p14:creationId xmlns:p14="http://schemas.microsoft.com/office/powerpoint/2010/main" val="1275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BC4A29B-E5F7-4AE8-BF9D-B95026567CA7}" type="slidenum">
              <a:rPr lang="en-US"/>
              <a:pPr>
                <a:defRPr/>
              </a:pPr>
              <a:t>‹#›</a:t>
            </a:fld>
            <a:endParaRPr lang="en-US" dirty="0"/>
          </a:p>
        </p:txBody>
      </p:sp>
    </p:spTree>
    <p:extLst>
      <p:ext uri="{BB962C8B-B14F-4D97-AF65-F5344CB8AC3E}">
        <p14:creationId xmlns:p14="http://schemas.microsoft.com/office/powerpoint/2010/main" val="1325082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1E191EB-4D3C-43E6-82F5-974F5C8C52E4}" type="slidenum">
              <a:rPr lang="en-US"/>
              <a:pPr>
                <a:defRPr/>
              </a:pPr>
              <a:t>‹#›</a:t>
            </a:fld>
            <a:endParaRPr lang="en-US" dirty="0"/>
          </a:p>
        </p:txBody>
      </p:sp>
    </p:spTree>
    <p:extLst>
      <p:ext uri="{BB962C8B-B14F-4D97-AF65-F5344CB8AC3E}">
        <p14:creationId xmlns:p14="http://schemas.microsoft.com/office/powerpoint/2010/main" val="30691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EBB80B3-0AF6-4164-980B-6E0C8A48E039}" type="slidenum">
              <a:rPr lang="en-US"/>
              <a:pPr>
                <a:defRPr/>
              </a:pPr>
              <a:t>‹#›</a:t>
            </a:fld>
            <a:endParaRPr lang="en-US" dirty="0"/>
          </a:p>
        </p:txBody>
      </p:sp>
    </p:spTree>
    <p:extLst>
      <p:ext uri="{BB962C8B-B14F-4D97-AF65-F5344CB8AC3E}">
        <p14:creationId xmlns:p14="http://schemas.microsoft.com/office/powerpoint/2010/main" val="1513189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FD4CCAC-8693-46E0-9C5A-53BCA16EE059}" type="slidenum">
              <a:rPr lang="en-US"/>
              <a:pPr>
                <a:defRPr/>
              </a:pPr>
              <a:t>‹#›</a:t>
            </a:fld>
            <a:endParaRPr lang="en-US" dirty="0"/>
          </a:p>
        </p:txBody>
      </p:sp>
    </p:spTree>
    <p:extLst>
      <p:ext uri="{BB962C8B-B14F-4D97-AF65-F5344CB8AC3E}">
        <p14:creationId xmlns:p14="http://schemas.microsoft.com/office/powerpoint/2010/main" val="3256040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7D1C894-BF67-4FA0-B304-520C99CBD1F7}" type="slidenum">
              <a:rPr lang="en-US"/>
              <a:pPr>
                <a:defRPr/>
              </a:pPr>
              <a:t>‹#›</a:t>
            </a:fld>
            <a:endParaRPr lang="en-US" dirty="0"/>
          </a:p>
        </p:txBody>
      </p:sp>
    </p:spTree>
    <p:extLst>
      <p:ext uri="{BB962C8B-B14F-4D97-AF65-F5344CB8AC3E}">
        <p14:creationId xmlns:p14="http://schemas.microsoft.com/office/powerpoint/2010/main" val="1657606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F91D53C-1763-4C41-9EB8-C22687D67C47}" type="slidenum">
              <a:rPr lang="en-US"/>
              <a:pPr>
                <a:defRPr/>
              </a:pPr>
              <a:t>‹#›</a:t>
            </a:fld>
            <a:endParaRPr lang="en-US" dirty="0"/>
          </a:p>
        </p:txBody>
      </p:sp>
    </p:spTree>
    <p:extLst>
      <p:ext uri="{BB962C8B-B14F-4D97-AF65-F5344CB8AC3E}">
        <p14:creationId xmlns:p14="http://schemas.microsoft.com/office/powerpoint/2010/main" val="1387781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2007-2014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659E7ED-8BC3-4A3A-B6C3-FD2BB67048ED}" type="slidenum">
              <a:rPr lang="en-US"/>
              <a:pPr>
                <a:defRPr/>
              </a:pPr>
              <a:t>‹#›</a:t>
            </a:fld>
            <a:endParaRPr lang="en-US" dirty="0"/>
          </a:p>
        </p:txBody>
      </p:sp>
    </p:spTree>
    <p:extLst>
      <p:ext uri="{BB962C8B-B14F-4D97-AF65-F5344CB8AC3E}">
        <p14:creationId xmlns:p14="http://schemas.microsoft.com/office/powerpoint/2010/main" val="551813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cs typeface="+mn-cs"/>
              </a:defRPr>
            </a:lvl1pPr>
          </a:lstStyle>
          <a:p>
            <a:pPr>
              <a:defRPr/>
            </a:pPr>
            <a:endParaRPr lang="en-US"/>
          </a:p>
        </p:txBody>
      </p:sp>
      <p:sp>
        <p:nvSpPr>
          <p:cNvPr id="73733"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a:defRPr/>
            </a:pPr>
            <a:r>
              <a:rPr lang="en-US" smtClean="0"/>
              <a:t>Copyright 2007-2014 Kenneth M. Chipps Ph.D. www.chipps.com</a:t>
            </a:r>
            <a:endParaRPr lang="en-US" dirty="0"/>
          </a:p>
        </p:txBody>
      </p:sp>
      <p:sp>
        <p:nvSpPr>
          <p:cNvPr id="73734"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27EC610-924B-4BF9-B345-A35A399F46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4"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smtClean="0"/>
              <a:t>How to Use the </a:t>
            </a:r>
            <a:r>
              <a:rPr lang="en-US" dirty="0" err="1" smtClean="0"/>
              <a:t>Wireshark</a:t>
            </a:r>
            <a:r>
              <a:rPr lang="en-US" dirty="0" smtClean="0"/>
              <a:t> Protocol Analyzer</a:t>
            </a:r>
          </a:p>
        </p:txBody>
      </p:sp>
      <p:sp>
        <p:nvSpPr>
          <p:cNvPr id="3075" name="Rectangle 3"/>
          <p:cNvSpPr>
            <a:spLocks noGrp="1" noChangeArrowheads="1"/>
          </p:cNvSpPr>
          <p:nvPr>
            <p:ph type="subTitle" idx="1"/>
          </p:nvPr>
        </p:nvSpPr>
        <p:spPr/>
        <p:txBody>
          <a:bodyPr/>
          <a:lstStyle/>
          <a:p>
            <a:pPr eaLnBrk="1" hangingPunct="1"/>
            <a:r>
              <a:rPr lang="en-US" sz="2400" dirty="0" smtClean="0"/>
              <a:t>Last Update 2013.03.11</a:t>
            </a:r>
            <a:br>
              <a:rPr lang="en-US" sz="2400" dirty="0" smtClean="0"/>
            </a:br>
            <a:r>
              <a:rPr lang="en-US" sz="2400" dirty="0" smtClean="0"/>
              <a:t>1.12.0</a:t>
            </a:r>
          </a:p>
        </p:txBody>
      </p:sp>
      <p:sp>
        <p:nvSpPr>
          <p:cNvPr id="3076" name="Footer Placeholder 4"/>
          <p:cNvSpPr>
            <a:spLocks noGrp="1"/>
          </p:cNvSpPr>
          <p:nvPr>
            <p:ph type="ftr" sz="quarter" idx="11"/>
          </p:nvPr>
        </p:nvSpPr>
        <p:spPr>
          <a:xfrm>
            <a:off x="2667000" y="6245225"/>
            <a:ext cx="411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791DD9-7648-4A90-AC5A-97F609A3F232}" type="slidenum">
              <a:rPr lang="en-US" smtClean="0"/>
              <a:pPr eaLnBrk="1" hangingPunct="1"/>
              <a:t>1</a:t>
            </a:fld>
            <a:endParaRPr 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The Layers</a:t>
            </a:r>
          </a:p>
        </p:txBody>
      </p:sp>
      <p:sp>
        <p:nvSpPr>
          <p:cNvPr id="12291" name="Content Placeholder 2"/>
          <p:cNvSpPr>
            <a:spLocks noGrp="1"/>
          </p:cNvSpPr>
          <p:nvPr>
            <p:ph idx="1"/>
          </p:nvPr>
        </p:nvSpPr>
        <p:spPr/>
        <p:txBody>
          <a:bodyPr/>
          <a:lstStyle/>
          <a:p>
            <a:pPr eaLnBrk="1" hangingPunct="1"/>
            <a:r>
              <a:rPr lang="en-US" smtClean="0"/>
              <a:t>As you will recall from the OSI model there are several layers that each do different functions that are part of the captured frame</a:t>
            </a:r>
          </a:p>
          <a:p>
            <a:pPr eaLnBrk="1" hangingPunct="1"/>
            <a:r>
              <a:rPr lang="en-US" smtClean="0"/>
              <a:t>This is also true of the TCP/IP model which all current networks use</a:t>
            </a:r>
          </a:p>
          <a:p>
            <a:pPr eaLnBrk="1" hangingPunct="1"/>
            <a:r>
              <a:rPr lang="en-US" smtClean="0"/>
              <a:t>It is divided up into these layers</a:t>
            </a:r>
          </a:p>
        </p:txBody>
      </p:sp>
      <p:sp>
        <p:nvSpPr>
          <p:cNvPr id="12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15FCB1-8BCB-4286-AD9D-F91D640E1C5E}" type="slidenum">
              <a:rPr lang="en-US" smtClean="0"/>
              <a:pPr eaLnBrk="1" hangingPunct="1"/>
              <a:t>10</a:t>
            </a:fld>
            <a:endParaRPr lang="en-US"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US" smtClean="0"/>
              <a:t>Span Port or Tap</a:t>
            </a:r>
          </a:p>
        </p:txBody>
      </p:sp>
      <p:sp>
        <p:nvSpPr>
          <p:cNvPr id="101379" name="Content Placeholder 2"/>
          <p:cNvSpPr>
            <a:spLocks noGrp="1"/>
          </p:cNvSpPr>
          <p:nvPr>
            <p:ph idx="1"/>
          </p:nvPr>
        </p:nvSpPr>
        <p:spPr/>
        <p:txBody>
          <a:bodyPr/>
          <a:lstStyle/>
          <a:p>
            <a:pPr eaLnBrk="1" hangingPunct="1"/>
            <a:r>
              <a:rPr lang="en-US" smtClean="0"/>
              <a:t>Clearly a tap is a better method to use to connect to a heavily loaded network</a:t>
            </a:r>
          </a:p>
          <a:p>
            <a:pPr eaLnBrk="1" hangingPunct="1"/>
            <a:r>
              <a:rPr lang="en-US" smtClean="0"/>
              <a:t>Fluke recommends that if the data stream will load the span port to 50 percent or more of its capacity, then use a tap instead</a:t>
            </a:r>
          </a:p>
        </p:txBody>
      </p:sp>
      <p:sp>
        <p:nvSpPr>
          <p:cNvPr id="1013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13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75EAB81-954F-42FC-B89E-B0ED5345A3B6}" type="slidenum">
              <a:rPr lang="en-US" smtClean="0"/>
              <a:pPr eaLnBrk="1" hangingPunct="1"/>
              <a:t>100</a:t>
            </a:fld>
            <a:endParaRPr lang="en-US"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smtClean="0"/>
              <a:t>Connecting to the Network</a:t>
            </a:r>
          </a:p>
        </p:txBody>
      </p:sp>
      <p:sp>
        <p:nvSpPr>
          <p:cNvPr id="102403" name="Content Placeholder 2"/>
          <p:cNvSpPr>
            <a:spLocks noGrp="1"/>
          </p:cNvSpPr>
          <p:nvPr>
            <p:ph idx="1"/>
          </p:nvPr>
        </p:nvSpPr>
        <p:spPr/>
        <p:txBody>
          <a:bodyPr/>
          <a:lstStyle/>
          <a:p>
            <a:pPr eaLnBrk="1" hangingPunct="1"/>
            <a:r>
              <a:rPr lang="en-US" smtClean="0"/>
              <a:t>There are ways to collect information from switch based networks other than using a protocol analyzer that will be covered elsewhere</a:t>
            </a:r>
          </a:p>
        </p:txBody>
      </p:sp>
      <p:sp>
        <p:nvSpPr>
          <p:cNvPr id="1024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24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32EC5BA-1C13-45D7-93C6-828C7D8C2144}" type="slidenum">
              <a:rPr lang="en-US" smtClean="0"/>
              <a:pPr eaLnBrk="1" hangingPunct="1"/>
              <a:t>101</a:t>
            </a:fld>
            <a:endParaRPr 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smtClean="0"/>
              <a:t>Connecting From Both Sides</a:t>
            </a:r>
          </a:p>
        </p:txBody>
      </p:sp>
      <p:sp>
        <p:nvSpPr>
          <p:cNvPr id="103427" name="Content Placeholder 2"/>
          <p:cNvSpPr>
            <a:spLocks noGrp="1"/>
          </p:cNvSpPr>
          <p:nvPr>
            <p:ph idx="1"/>
          </p:nvPr>
        </p:nvSpPr>
        <p:spPr/>
        <p:txBody>
          <a:bodyPr/>
          <a:lstStyle/>
          <a:p>
            <a:pPr eaLnBrk="1" hangingPunct="1"/>
            <a:r>
              <a:rPr lang="en-US" smtClean="0"/>
              <a:t>Another connection problem occurs when data must be captured at both sides of a link such as both sides of a WAN</a:t>
            </a:r>
          </a:p>
          <a:p>
            <a:pPr eaLnBrk="1" hangingPunct="1"/>
            <a:r>
              <a:rPr lang="en-US" smtClean="0"/>
              <a:t>Two analyzers are required</a:t>
            </a:r>
          </a:p>
          <a:p>
            <a:pPr eaLnBrk="1" hangingPunct="1"/>
            <a:r>
              <a:rPr lang="en-US" smtClean="0"/>
              <a:t>Then the two capture files must be synchronized and combined</a:t>
            </a:r>
          </a:p>
          <a:p>
            <a:pPr eaLnBrk="1" hangingPunct="1"/>
            <a:r>
              <a:rPr lang="en-US" smtClean="0"/>
              <a:t>A NTP server is one way to do this</a:t>
            </a:r>
          </a:p>
        </p:txBody>
      </p:sp>
      <p:sp>
        <p:nvSpPr>
          <p:cNvPr id="1034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34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A69A13-0A3C-47FE-AC12-C097F35DD5F4}" type="slidenum">
              <a:rPr lang="en-US" smtClean="0"/>
              <a:pPr eaLnBrk="1" hangingPunct="1"/>
              <a:t>102</a:t>
            </a:fld>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US" smtClean="0"/>
              <a:t>Connecting From Both Sides</a:t>
            </a:r>
          </a:p>
        </p:txBody>
      </p:sp>
      <p:sp>
        <p:nvSpPr>
          <p:cNvPr id="104451" name="Content Placeholder 2"/>
          <p:cNvSpPr>
            <a:spLocks noGrp="1"/>
          </p:cNvSpPr>
          <p:nvPr>
            <p:ph idx="1"/>
          </p:nvPr>
        </p:nvSpPr>
        <p:spPr/>
        <p:txBody>
          <a:bodyPr/>
          <a:lstStyle/>
          <a:p>
            <a:pPr eaLnBrk="1" hangingPunct="1"/>
            <a:endParaRPr lang="en-US" smtClean="0"/>
          </a:p>
        </p:txBody>
      </p:sp>
      <p:sp>
        <p:nvSpPr>
          <p:cNvPr id="1044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44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E9722E-3503-41AA-AD0A-51453D98BC58}" type="slidenum">
              <a:rPr lang="en-US" smtClean="0"/>
              <a:pPr eaLnBrk="1" hangingPunct="1"/>
              <a:t>103</a:t>
            </a:fld>
            <a:endParaRPr lang="en-US" smtClean="0"/>
          </a:p>
        </p:txBody>
      </p:sp>
      <p:pic>
        <p:nvPicPr>
          <p:cNvPr id="104454" name="Picture 5"/>
          <p:cNvPicPr>
            <a:picLocks noChangeAspect="1"/>
          </p:cNvPicPr>
          <p:nvPr/>
        </p:nvPicPr>
        <p:blipFill>
          <a:blip r:embed="rId2">
            <a:extLst>
              <a:ext uri="{28A0092B-C50C-407E-A947-70E740481C1C}">
                <a14:useLocalDpi xmlns:a14="http://schemas.microsoft.com/office/drawing/2010/main" val="0"/>
              </a:ext>
            </a:extLst>
          </a:blip>
          <a:srcRect l="30769" t="25027" r="20512" b="9135"/>
          <a:stretch>
            <a:fillRect/>
          </a:stretch>
        </p:blipFill>
        <p:spPr bwMode="auto">
          <a:xfrm>
            <a:off x="1611313" y="1600200"/>
            <a:ext cx="5932487"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smtClean="0"/>
              <a:t>Wireless Network Connections</a:t>
            </a:r>
          </a:p>
        </p:txBody>
      </p:sp>
      <p:sp>
        <p:nvSpPr>
          <p:cNvPr id="105475" name="Content Placeholder 2"/>
          <p:cNvSpPr>
            <a:spLocks noGrp="1"/>
          </p:cNvSpPr>
          <p:nvPr>
            <p:ph idx="1"/>
          </p:nvPr>
        </p:nvSpPr>
        <p:spPr/>
        <p:txBody>
          <a:bodyPr/>
          <a:lstStyle/>
          <a:p>
            <a:pPr eaLnBrk="1" hangingPunct="1"/>
            <a:r>
              <a:rPr lang="en-US" smtClean="0"/>
              <a:t>For wireless networks unless a hardware device such as an AirPcap adaptor from Cace Technologies is used there will be a significant limit to the wireless traffic seen</a:t>
            </a:r>
          </a:p>
          <a:p>
            <a:pPr eaLnBrk="1" hangingPunct="1"/>
            <a:r>
              <a:rPr lang="en-US" smtClean="0"/>
              <a:t>As the Wireshark FAQ points out this is because the driver for the wireless NIC must be placed in promiscuous mode just like a NIC on a wired network in order to capture wireless traffic</a:t>
            </a:r>
          </a:p>
        </p:txBody>
      </p:sp>
      <p:sp>
        <p:nvSpPr>
          <p:cNvPr id="1054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54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5613D2-FB29-4A86-A953-CD12D935B215}" type="slidenum">
              <a:rPr lang="en-US" smtClean="0"/>
              <a:pPr eaLnBrk="1" hangingPunct="1"/>
              <a:t>104</a:t>
            </a:fld>
            <a:endParaRPr lang="en-US"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smtClean="0"/>
              <a:t>Wireless Network Connections</a:t>
            </a:r>
          </a:p>
        </p:txBody>
      </p:sp>
      <p:sp>
        <p:nvSpPr>
          <p:cNvPr id="106499" name="Content Placeholder 2"/>
          <p:cNvSpPr>
            <a:spLocks noGrp="1"/>
          </p:cNvSpPr>
          <p:nvPr>
            <p:ph idx="1"/>
          </p:nvPr>
        </p:nvSpPr>
        <p:spPr/>
        <p:txBody>
          <a:bodyPr/>
          <a:lstStyle/>
          <a:p>
            <a:pPr eaLnBrk="1" hangingPunct="1"/>
            <a:r>
              <a:rPr lang="en-US" smtClean="0"/>
              <a:t>To see traffic on networks other than the one the device is attached to the NIC must also be placed in monitor or RF Mon mode</a:t>
            </a:r>
          </a:p>
          <a:p>
            <a:pPr eaLnBrk="1" hangingPunct="1"/>
            <a:r>
              <a:rPr lang="en-US" smtClean="0"/>
              <a:t>Even with these settings non data frames may be ignored</a:t>
            </a:r>
          </a:p>
          <a:p>
            <a:pPr eaLnBrk="1" hangingPunct="1"/>
            <a:r>
              <a:rPr lang="en-US" smtClean="0"/>
              <a:t>There are a large number of non data frames on a wireless network</a:t>
            </a:r>
          </a:p>
          <a:p>
            <a:pPr eaLnBrk="1" hangingPunct="1"/>
            <a:r>
              <a:rPr lang="en-US" smtClean="0"/>
              <a:t>When in RF Mon mode it stops acting like a normal NIC</a:t>
            </a:r>
          </a:p>
        </p:txBody>
      </p:sp>
      <p:sp>
        <p:nvSpPr>
          <p:cNvPr id="1065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65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A7E422-55A5-4197-9ACA-397211ADEAAD}" type="slidenum">
              <a:rPr lang="en-US" smtClean="0"/>
              <a:pPr eaLnBrk="1" hangingPunct="1"/>
              <a:t>105</a:t>
            </a:fld>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smtClean="0"/>
              <a:t>Wireless Network Connections</a:t>
            </a:r>
          </a:p>
        </p:txBody>
      </p:sp>
      <p:sp>
        <p:nvSpPr>
          <p:cNvPr id="107523" name="Content Placeholder 2"/>
          <p:cNvSpPr>
            <a:spLocks noGrp="1"/>
          </p:cNvSpPr>
          <p:nvPr>
            <p:ph idx="1"/>
          </p:nvPr>
        </p:nvSpPr>
        <p:spPr/>
        <p:txBody>
          <a:bodyPr/>
          <a:lstStyle/>
          <a:p>
            <a:pPr eaLnBrk="1" hangingPunct="1"/>
            <a:r>
              <a:rPr lang="en-US" smtClean="0"/>
              <a:t>Therefore some default settings for Wireshark must be changed to avoid problems when capturing wireless frames, such as name resolution settings</a:t>
            </a:r>
          </a:p>
          <a:p>
            <a:pPr eaLnBrk="1" hangingPunct="1"/>
            <a:r>
              <a:rPr lang="en-US" smtClean="0"/>
              <a:t>This means that you should disable name resolution when capturing in monitor mode</a:t>
            </a:r>
          </a:p>
        </p:txBody>
      </p:sp>
      <p:sp>
        <p:nvSpPr>
          <p:cNvPr id="1075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75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7DFF32-FF3F-4B54-9D4B-E573946E4CF4}" type="slidenum">
              <a:rPr lang="en-US" smtClean="0"/>
              <a:pPr eaLnBrk="1" hangingPunct="1"/>
              <a:t>106</a:t>
            </a:fld>
            <a:endParaRPr lang="en-US"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r>
              <a:rPr lang="en-US" smtClean="0"/>
              <a:t>Wireless Network Connections</a:t>
            </a:r>
          </a:p>
        </p:txBody>
      </p:sp>
      <p:sp>
        <p:nvSpPr>
          <p:cNvPr id="108547" name="Content Placeholder 2"/>
          <p:cNvSpPr>
            <a:spLocks noGrp="1"/>
          </p:cNvSpPr>
          <p:nvPr>
            <p:ph idx="1"/>
          </p:nvPr>
        </p:nvSpPr>
        <p:spPr/>
        <p:txBody>
          <a:bodyPr/>
          <a:lstStyle/>
          <a:p>
            <a:pPr eaLnBrk="1" hangingPunct="1"/>
            <a:r>
              <a:rPr lang="en-US" smtClean="0"/>
              <a:t>Otherwise, when Wireshark tries to display IP addresses as host names, it will probably block for a long time trying to resolve the name because it will not be able to communicate with any DNS or NIS servers</a:t>
            </a:r>
          </a:p>
        </p:txBody>
      </p:sp>
      <p:sp>
        <p:nvSpPr>
          <p:cNvPr id="1085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85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511E48-A37E-4D07-BDC3-6CDCC1A12C41}" type="slidenum">
              <a:rPr lang="en-US" smtClean="0"/>
              <a:pPr eaLnBrk="1" hangingPunct="1"/>
              <a:t>107</a:t>
            </a:fld>
            <a:endParaRPr 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US" smtClean="0"/>
              <a:t>Wireless Network Connections</a:t>
            </a:r>
          </a:p>
        </p:txBody>
      </p:sp>
      <p:sp>
        <p:nvSpPr>
          <p:cNvPr id="109571" name="Content Placeholder 2"/>
          <p:cNvSpPr>
            <a:spLocks noGrp="1"/>
          </p:cNvSpPr>
          <p:nvPr>
            <p:ph idx="1"/>
          </p:nvPr>
        </p:nvSpPr>
        <p:spPr/>
        <p:txBody>
          <a:bodyPr/>
          <a:lstStyle/>
          <a:p>
            <a:pPr eaLnBrk="1" hangingPunct="1"/>
            <a:r>
              <a:rPr lang="en-US" smtClean="0"/>
              <a:t>Wireshark will only see some if any wireless frames without a special adapter from Cace Technology</a:t>
            </a:r>
          </a:p>
          <a:p>
            <a:pPr eaLnBrk="1" hangingPunct="1"/>
            <a:r>
              <a:rPr lang="en-US" smtClean="0"/>
              <a:t>Their AirPcap USB adapter looks like this</a:t>
            </a:r>
          </a:p>
        </p:txBody>
      </p:sp>
      <p:sp>
        <p:nvSpPr>
          <p:cNvPr id="1095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95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72259-35A7-45BB-B6EE-E3FE6999919F}" type="slidenum">
              <a:rPr lang="en-US" smtClean="0"/>
              <a:pPr eaLnBrk="1" hangingPunct="1"/>
              <a:t>108</a:t>
            </a:fld>
            <a:endParaRPr 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smtClean="0"/>
              <a:t>AirPcap Adapter</a:t>
            </a:r>
          </a:p>
        </p:txBody>
      </p:sp>
      <p:pic>
        <p:nvPicPr>
          <p:cNvPr id="110595" name="Content Placeholder 6" descr="AirPcapNx_120_220.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05200" y="1905000"/>
            <a:ext cx="1828800" cy="3352800"/>
          </a:xfrm>
        </p:spPr>
      </p:pic>
      <p:sp>
        <p:nvSpPr>
          <p:cNvPr id="1105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05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53677E-C659-483C-9566-BA37E0AB0538}" type="slidenum">
              <a:rPr lang="en-US" smtClean="0"/>
              <a:pPr eaLnBrk="1" hangingPunct="1"/>
              <a:t>109</a:t>
            </a:fld>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cs typeface="Times New Roman" pitchFamily="18" charset="0"/>
              </a:rPr>
              <a:t>TCP/IP Model</a:t>
            </a:r>
            <a:endParaRPr lang="en-US" smtClean="0"/>
          </a:p>
        </p:txBody>
      </p:sp>
      <p:pic>
        <p:nvPicPr>
          <p:cNvPr id="13315" name="Picture 4" descr="2_3_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603375"/>
            <a:ext cx="6629400" cy="4645025"/>
          </a:xfrm>
        </p:spPr>
      </p:pic>
      <p:sp>
        <p:nvSpPr>
          <p:cNvPr id="133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3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2E3AF5-6673-46DB-B897-556C36360D74}" type="slidenum">
              <a:rPr lang="en-US" smtClean="0"/>
              <a:pPr eaLnBrk="1" hangingPunct="1"/>
              <a:t>11</a:t>
            </a:fld>
            <a:endParaRPr lang="en-US"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smtClean="0"/>
              <a:t>AirPcap Adapter</a:t>
            </a:r>
          </a:p>
        </p:txBody>
      </p:sp>
      <p:sp>
        <p:nvSpPr>
          <p:cNvPr id="111619" name="Content Placeholder 2"/>
          <p:cNvSpPr>
            <a:spLocks noGrp="1"/>
          </p:cNvSpPr>
          <p:nvPr>
            <p:ph idx="1"/>
          </p:nvPr>
        </p:nvSpPr>
        <p:spPr/>
        <p:txBody>
          <a:bodyPr/>
          <a:lstStyle/>
          <a:p>
            <a:pPr eaLnBrk="1" hangingPunct="1"/>
            <a:r>
              <a:rPr lang="en-US" smtClean="0"/>
              <a:t>A capture of wireless frames in Wireshark using the AirPcap device looks like this</a:t>
            </a:r>
          </a:p>
        </p:txBody>
      </p:sp>
      <p:sp>
        <p:nvSpPr>
          <p:cNvPr id="1116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16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8808ED-236E-4728-9E11-D40A298F4BA5}" type="slidenum">
              <a:rPr lang="en-US" smtClean="0"/>
              <a:pPr eaLnBrk="1" hangingPunct="1"/>
              <a:t>110</a:t>
            </a:fld>
            <a:endParaRPr 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smtClean="0"/>
              <a:t>Wireless Frames</a:t>
            </a:r>
          </a:p>
        </p:txBody>
      </p:sp>
      <p:sp>
        <p:nvSpPr>
          <p:cNvPr id="112643" name="Content Placeholder 2"/>
          <p:cNvSpPr>
            <a:spLocks noGrp="1"/>
          </p:cNvSpPr>
          <p:nvPr>
            <p:ph idx="1"/>
          </p:nvPr>
        </p:nvSpPr>
        <p:spPr/>
        <p:txBody>
          <a:bodyPr/>
          <a:lstStyle/>
          <a:p>
            <a:pPr eaLnBrk="1" hangingPunct="1"/>
            <a:endParaRPr lang="en-US" smtClean="0"/>
          </a:p>
        </p:txBody>
      </p:sp>
      <p:sp>
        <p:nvSpPr>
          <p:cNvPr id="1126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26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06BA80-E2A1-475E-B4A7-9720468F6B35}" type="slidenum">
              <a:rPr lang="en-US" smtClean="0"/>
              <a:pPr eaLnBrk="1" hangingPunct="1"/>
              <a:t>111</a:t>
            </a:fld>
            <a:endParaRPr lang="en-US" smtClean="0"/>
          </a:p>
        </p:txBody>
      </p:sp>
      <p:pic>
        <p:nvPicPr>
          <p:cNvPr id="1126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001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r>
              <a:rPr lang="en-US" smtClean="0"/>
              <a:t>AirPcap Adapter</a:t>
            </a:r>
          </a:p>
        </p:txBody>
      </p:sp>
      <p:sp>
        <p:nvSpPr>
          <p:cNvPr id="113667" name="Content Placeholder 2"/>
          <p:cNvSpPr>
            <a:spLocks noGrp="1"/>
          </p:cNvSpPr>
          <p:nvPr>
            <p:ph idx="1"/>
          </p:nvPr>
        </p:nvSpPr>
        <p:spPr/>
        <p:txBody>
          <a:bodyPr/>
          <a:lstStyle/>
          <a:p>
            <a:pPr eaLnBrk="1" hangingPunct="1"/>
            <a:r>
              <a:rPr lang="en-US" smtClean="0"/>
              <a:t>To use the AirPcap adapter with Wireshark it must be set based on the network under study</a:t>
            </a:r>
          </a:p>
          <a:p>
            <a:pPr eaLnBrk="1" hangingPunct="1"/>
            <a:r>
              <a:rPr lang="en-US" smtClean="0"/>
              <a:t>Here are the common elements to set as illustrated by Laura Chappell</a:t>
            </a:r>
          </a:p>
        </p:txBody>
      </p:sp>
      <p:sp>
        <p:nvSpPr>
          <p:cNvPr id="1136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36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891A7-035B-4D8C-8A28-D91645F470C4}" type="slidenum">
              <a:rPr lang="en-US" smtClean="0"/>
              <a:pPr eaLnBrk="1" hangingPunct="1"/>
              <a:t>112</a:t>
            </a:fld>
            <a:endParaRPr lang="en-US"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smtClean="0"/>
              <a:t>AirPcap Adapter Setup</a:t>
            </a:r>
          </a:p>
        </p:txBody>
      </p:sp>
      <p:sp>
        <p:nvSpPr>
          <p:cNvPr id="114691" name="Content Placeholder 2"/>
          <p:cNvSpPr>
            <a:spLocks noGrp="1"/>
          </p:cNvSpPr>
          <p:nvPr>
            <p:ph idx="1"/>
          </p:nvPr>
        </p:nvSpPr>
        <p:spPr/>
        <p:txBody>
          <a:bodyPr/>
          <a:lstStyle/>
          <a:p>
            <a:pPr eaLnBrk="1" hangingPunct="1"/>
            <a:endParaRPr lang="en-US" smtClean="0"/>
          </a:p>
        </p:txBody>
      </p:sp>
      <p:sp>
        <p:nvSpPr>
          <p:cNvPr id="1146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46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2148E0-9CA9-48E3-B63B-FAE11E914410}" type="slidenum">
              <a:rPr lang="en-US" smtClean="0"/>
              <a:pPr eaLnBrk="1" hangingPunct="1"/>
              <a:t>113</a:t>
            </a:fld>
            <a:endParaRPr lang="en-US" smtClean="0"/>
          </a:p>
        </p:txBody>
      </p:sp>
      <p:pic>
        <p:nvPicPr>
          <p:cNvPr id="114694" name="Picture 5"/>
          <p:cNvPicPr>
            <a:picLocks noChangeAspect="1"/>
          </p:cNvPicPr>
          <p:nvPr/>
        </p:nvPicPr>
        <p:blipFill>
          <a:blip r:embed="rId2">
            <a:extLst>
              <a:ext uri="{28A0092B-C50C-407E-A947-70E740481C1C}">
                <a14:useLocalDpi xmlns:a14="http://schemas.microsoft.com/office/drawing/2010/main" val="0"/>
              </a:ext>
            </a:extLst>
          </a:blip>
          <a:srcRect l="17949" t="13675" r="17949"/>
          <a:stretch>
            <a:fillRect/>
          </a:stretch>
        </p:blipFill>
        <p:spPr bwMode="auto">
          <a:xfrm>
            <a:off x="1565275" y="1600200"/>
            <a:ext cx="59785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US" smtClean="0"/>
              <a:t>AirPcap Adapter Setup</a:t>
            </a:r>
          </a:p>
        </p:txBody>
      </p:sp>
      <p:sp>
        <p:nvSpPr>
          <p:cNvPr id="115715" name="Content Placeholder 2"/>
          <p:cNvSpPr>
            <a:spLocks noGrp="1"/>
          </p:cNvSpPr>
          <p:nvPr>
            <p:ph idx="1"/>
          </p:nvPr>
        </p:nvSpPr>
        <p:spPr/>
        <p:txBody>
          <a:bodyPr/>
          <a:lstStyle/>
          <a:p>
            <a:pPr eaLnBrk="1" hangingPunct="1"/>
            <a:r>
              <a:rPr lang="en-US" smtClean="0"/>
              <a:t>And a closer look at the main things to set</a:t>
            </a:r>
          </a:p>
        </p:txBody>
      </p:sp>
      <p:sp>
        <p:nvSpPr>
          <p:cNvPr id="1157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57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6CEB93-7300-4689-8EBC-BE9DC405CE24}" type="slidenum">
              <a:rPr lang="en-US" smtClean="0"/>
              <a:pPr eaLnBrk="1" hangingPunct="1"/>
              <a:t>114</a:t>
            </a:fld>
            <a:endParaRPr lang="en-US"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US" smtClean="0"/>
              <a:t>AirPcap Adapter Setup</a:t>
            </a:r>
          </a:p>
        </p:txBody>
      </p:sp>
      <p:sp>
        <p:nvSpPr>
          <p:cNvPr id="116739" name="Content Placeholder 2"/>
          <p:cNvSpPr>
            <a:spLocks noGrp="1"/>
          </p:cNvSpPr>
          <p:nvPr>
            <p:ph idx="1"/>
          </p:nvPr>
        </p:nvSpPr>
        <p:spPr/>
        <p:txBody>
          <a:bodyPr/>
          <a:lstStyle/>
          <a:p>
            <a:pPr eaLnBrk="1" hangingPunct="1"/>
            <a:endParaRPr lang="en-US" smtClean="0"/>
          </a:p>
        </p:txBody>
      </p:sp>
      <p:sp>
        <p:nvSpPr>
          <p:cNvPr id="1167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67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05F2A0-1522-4228-B82C-3B5616C630D0}" type="slidenum">
              <a:rPr lang="en-US" smtClean="0"/>
              <a:pPr eaLnBrk="1" hangingPunct="1"/>
              <a:t>115</a:t>
            </a:fld>
            <a:endParaRPr lang="en-US" smtClean="0"/>
          </a:p>
        </p:txBody>
      </p:sp>
      <p:pic>
        <p:nvPicPr>
          <p:cNvPr id="116742" name="Picture 5"/>
          <p:cNvPicPr>
            <a:picLocks noChangeAspect="1"/>
          </p:cNvPicPr>
          <p:nvPr/>
        </p:nvPicPr>
        <p:blipFill>
          <a:blip r:embed="rId2">
            <a:extLst>
              <a:ext uri="{28A0092B-C50C-407E-A947-70E740481C1C}">
                <a14:useLocalDpi xmlns:a14="http://schemas.microsoft.com/office/drawing/2010/main" val="0"/>
              </a:ext>
            </a:extLst>
          </a:blip>
          <a:srcRect l="17949" t="13675" r="17947"/>
          <a:stretch>
            <a:fillRect/>
          </a:stretch>
        </p:blipFill>
        <p:spPr bwMode="auto">
          <a:xfrm>
            <a:off x="1412875" y="1600200"/>
            <a:ext cx="59785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r>
              <a:rPr lang="en-US" smtClean="0"/>
              <a:t>AirPcap Adapter Setup</a:t>
            </a:r>
          </a:p>
        </p:txBody>
      </p:sp>
      <p:sp>
        <p:nvSpPr>
          <p:cNvPr id="117763" name="Content Placeholder 2"/>
          <p:cNvSpPr>
            <a:spLocks noGrp="1"/>
          </p:cNvSpPr>
          <p:nvPr>
            <p:ph idx="1"/>
          </p:nvPr>
        </p:nvSpPr>
        <p:spPr/>
        <p:txBody>
          <a:bodyPr/>
          <a:lstStyle/>
          <a:p>
            <a:pPr eaLnBrk="1" hangingPunct="1"/>
            <a:r>
              <a:rPr lang="en-US" smtClean="0"/>
              <a:t>The first thing to do is to select the adapter as there can be up to three installed at one time</a:t>
            </a:r>
          </a:p>
          <a:p>
            <a:pPr eaLnBrk="1" hangingPunct="1"/>
            <a:r>
              <a:rPr lang="en-US" smtClean="0"/>
              <a:t>This is done in the dropdown section under Interface</a:t>
            </a:r>
          </a:p>
          <a:p>
            <a:pPr eaLnBrk="1" hangingPunct="1"/>
            <a:r>
              <a:rPr lang="en-US" smtClean="0"/>
              <a:t>Next the selected adapter is set to a channel in the dropdown section under Basic Configuration – Channel</a:t>
            </a:r>
          </a:p>
        </p:txBody>
      </p:sp>
      <p:sp>
        <p:nvSpPr>
          <p:cNvPr id="117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7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0786FA-B176-4724-897E-BBBFB12B6565}" type="slidenum">
              <a:rPr lang="en-US" smtClean="0"/>
              <a:pPr eaLnBrk="1" hangingPunct="1"/>
              <a:t>116</a:t>
            </a:fld>
            <a:endParaRPr lang="en-US"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smtClean="0"/>
              <a:t>AirPcap Adapter Setup</a:t>
            </a:r>
          </a:p>
        </p:txBody>
      </p:sp>
      <p:sp>
        <p:nvSpPr>
          <p:cNvPr id="118787" name="Content Placeholder 2"/>
          <p:cNvSpPr>
            <a:spLocks noGrp="1"/>
          </p:cNvSpPr>
          <p:nvPr>
            <p:ph idx="1"/>
          </p:nvPr>
        </p:nvSpPr>
        <p:spPr/>
        <p:txBody>
          <a:bodyPr/>
          <a:lstStyle/>
          <a:p>
            <a:pPr eaLnBrk="1" hangingPunct="1"/>
            <a:r>
              <a:rPr lang="en-US" smtClean="0"/>
              <a:t>If channel bonding is being used the Extension Channel dropdown can select the channel just before the one specified above by using -1 or the one just after by using +1</a:t>
            </a:r>
          </a:p>
          <a:p>
            <a:pPr eaLnBrk="1" hangingPunct="1"/>
            <a:r>
              <a:rPr lang="en-US" smtClean="0"/>
              <a:t>The Capture Type dropdown selection tells the adapter what types of frames to capture</a:t>
            </a:r>
          </a:p>
          <a:p>
            <a:pPr eaLnBrk="1" hangingPunct="1"/>
            <a:r>
              <a:rPr lang="en-US" smtClean="0"/>
              <a:t>These include as the documentation says</a:t>
            </a:r>
          </a:p>
        </p:txBody>
      </p:sp>
      <p:sp>
        <p:nvSpPr>
          <p:cNvPr id="1187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87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651A086-988A-4FB4-9053-205D033FED80}" type="slidenum">
              <a:rPr lang="en-US" smtClean="0"/>
              <a:pPr eaLnBrk="1" hangingPunct="1"/>
              <a:t>117</a:t>
            </a:fld>
            <a:endParaRPr lang="en-US"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r>
              <a:rPr lang="en-US" smtClean="0"/>
              <a:t>AirPcap Adapter Setup</a:t>
            </a:r>
          </a:p>
        </p:txBody>
      </p:sp>
      <p:sp>
        <p:nvSpPr>
          <p:cNvPr id="3" name="Content Placeholder 2"/>
          <p:cNvSpPr>
            <a:spLocks noGrp="1"/>
          </p:cNvSpPr>
          <p:nvPr>
            <p:ph idx="1"/>
          </p:nvPr>
        </p:nvSpPr>
        <p:spPr/>
        <p:txBody>
          <a:bodyPr/>
          <a:lstStyle/>
          <a:p>
            <a:pPr eaLnBrk="1" hangingPunct="1">
              <a:defRPr/>
            </a:pPr>
            <a:r>
              <a:rPr lang="en-US" dirty="0" smtClean="0"/>
              <a:t>Capture Type</a:t>
            </a:r>
          </a:p>
          <a:p>
            <a:pPr lvl="1" eaLnBrk="1" hangingPunct="1">
              <a:defRPr/>
            </a:pPr>
            <a:r>
              <a:rPr lang="en-US" dirty="0" smtClean="0">
                <a:ea typeface="+mn-ea"/>
                <a:cs typeface="+mn-cs"/>
              </a:rPr>
              <a:t>802.11 frames only</a:t>
            </a:r>
          </a:p>
          <a:p>
            <a:pPr lvl="1" eaLnBrk="1" hangingPunct="1">
              <a:defRPr/>
            </a:pPr>
            <a:r>
              <a:rPr lang="en-US" dirty="0" smtClean="0">
                <a:ea typeface="+mn-ea"/>
                <a:cs typeface="+mn-cs"/>
              </a:rPr>
              <a:t>802.11 frames plus radio information by using radiotap</a:t>
            </a:r>
          </a:p>
          <a:p>
            <a:pPr lvl="1" eaLnBrk="1" hangingPunct="1">
              <a:defRPr/>
            </a:pPr>
            <a:r>
              <a:rPr lang="en-US" dirty="0" smtClean="0">
                <a:ea typeface="+mn-ea"/>
                <a:cs typeface="+mn-cs"/>
              </a:rPr>
              <a:t>802.11 frames plus the Per-Packet Information (PPI) header</a:t>
            </a:r>
          </a:p>
        </p:txBody>
      </p:sp>
      <p:sp>
        <p:nvSpPr>
          <p:cNvPr id="1198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98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E65D8D-A62D-4679-8EDF-C0BBDAF6CEFF}" type="slidenum">
              <a:rPr lang="en-US" smtClean="0"/>
              <a:pPr eaLnBrk="1" hangingPunct="1"/>
              <a:t>118</a:t>
            </a:fld>
            <a:endParaRPr 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smtClean="0"/>
              <a:t>AirPcap Adapter Setup</a:t>
            </a:r>
          </a:p>
        </p:txBody>
      </p:sp>
      <p:sp>
        <p:nvSpPr>
          <p:cNvPr id="120835" name="Content Placeholder 2"/>
          <p:cNvSpPr>
            <a:spLocks noGrp="1"/>
          </p:cNvSpPr>
          <p:nvPr>
            <p:ph idx="1"/>
          </p:nvPr>
        </p:nvSpPr>
        <p:spPr/>
        <p:txBody>
          <a:bodyPr/>
          <a:lstStyle/>
          <a:p>
            <a:pPr eaLnBrk="1" hangingPunct="1"/>
            <a:r>
              <a:rPr lang="en-US" smtClean="0"/>
              <a:t>PPI and radio information includes additional information not contained in the 802.11 frame, such as transmit rate, signal power, signal quality, channel, and (for PPI) multiple antenna information</a:t>
            </a:r>
          </a:p>
          <a:p>
            <a:pPr eaLnBrk="1" hangingPunct="1"/>
            <a:r>
              <a:rPr lang="en-US" smtClean="0"/>
              <a:t>The radio information comes from the radiotap addition</a:t>
            </a:r>
          </a:p>
          <a:p>
            <a:pPr eaLnBrk="1" hangingPunct="1"/>
            <a:r>
              <a:rPr lang="en-US" smtClean="0"/>
              <a:t>It is defined as</a:t>
            </a:r>
          </a:p>
        </p:txBody>
      </p:sp>
      <p:sp>
        <p:nvSpPr>
          <p:cNvPr id="1208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08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EEBEB8C-8770-4985-88B3-373AD19497E0}" type="slidenum">
              <a:rPr lang="en-US" smtClean="0"/>
              <a:pPr eaLnBrk="1" hangingPunct="1"/>
              <a:t>119</a:t>
            </a:fld>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The Layers</a:t>
            </a:r>
          </a:p>
        </p:txBody>
      </p:sp>
      <p:sp>
        <p:nvSpPr>
          <p:cNvPr id="14339" name="Content Placeholder 2"/>
          <p:cNvSpPr>
            <a:spLocks noGrp="1"/>
          </p:cNvSpPr>
          <p:nvPr>
            <p:ph idx="1"/>
          </p:nvPr>
        </p:nvSpPr>
        <p:spPr/>
        <p:txBody>
          <a:bodyPr/>
          <a:lstStyle/>
          <a:p>
            <a:pPr eaLnBrk="1" hangingPunct="1"/>
            <a:r>
              <a:rPr lang="en-US" smtClean="0"/>
              <a:t>Let’s look more closely at the layers in one of the frames shown above</a:t>
            </a:r>
          </a:p>
        </p:txBody>
      </p:sp>
      <p:sp>
        <p:nvSpPr>
          <p:cNvPr id="143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3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C5DB78-7048-4515-9D0B-5AB51329F26F}" type="slidenum">
              <a:rPr lang="en-US" smtClean="0"/>
              <a:pPr eaLnBrk="1" hangingPunct="1"/>
              <a:t>12</a:t>
            </a:fld>
            <a:endParaRPr lang="en-US"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n-US" smtClean="0"/>
              <a:t>AirPcap Adapter Setup</a:t>
            </a:r>
          </a:p>
        </p:txBody>
      </p:sp>
      <p:sp>
        <p:nvSpPr>
          <p:cNvPr id="121859" name="Content Placeholder 2"/>
          <p:cNvSpPr>
            <a:spLocks noGrp="1"/>
          </p:cNvSpPr>
          <p:nvPr>
            <p:ph idx="1"/>
          </p:nvPr>
        </p:nvSpPr>
        <p:spPr/>
        <p:txBody>
          <a:bodyPr/>
          <a:lstStyle/>
          <a:p>
            <a:pPr lvl="1" eaLnBrk="1" hangingPunct="1"/>
            <a:r>
              <a:rPr lang="en-US" smtClean="0"/>
              <a:t>The ieee80211_radiotap definitions provide a device-independent bpf(4) attachment for the capture of information about 802.11 traffic which is not part of the 802.11 frame structure</a:t>
            </a:r>
          </a:p>
          <a:p>
            <a:pPr eaLnBrk="1" hangingPunct="1"/>
            <a:r>
              <a:rPr lang="en-US" smtClean="0"/>
              <a:t>For example as mentioned above</a:t>
            </a:r>
          </a:p>
          <a:p>
            <a:pPr lvl="1" eaLnBrk="1" hangingPunct="1"/>
            <a:r>
              <a:rPr lang="en-US" smtClean="0"/>
              <a:t>Transmit rate, signal power, signal quality, channel</a:t>
            </a:r>
          </a:p>
          <a:p>
            <a:pPr eaLnBrk="1" hangingPunct="1"/>
            <a:r>
              <a:rPr lang="en-US" smtClean="0"/>
              <a:t>The PPI information is defined as</a:t>
            </a:r>
          </a:p>
        </p:txBody>
      </p:sp>
      <p:sp>
        <p:nvSpPr>
          <p:cNvPr id="1218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18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EBB2E1-B22C-4465-9AA2-15E1843F4EB7}" type="slidenum">
              <a:rPr lang="en-US" smtClean="0"/>
              <a:pPr eaLnBrk="1" hangingPunct="1"/>
              <a:t>120</a:t>
            </a:fld>
            <a:endParaRPr 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eaLnBrk="1" hangingPunct="1"/>
            <a:r>
              <a:rPr lang="en-US" smtClean="0"/>
              <a:t>AirPcap Adapter Setup</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When capturing live network data, it is often useful to collect out-of-band information and provide it along with in-band packet data</a:t>
            </a:r>
          </a:p>
          <a:p>
            <a:pPr lvl="1" eaLnBrk="1" hangingPunct="1">
              <a:defRPr/>
            </a:pPr>
            <a:r>
              <a:rPr lang="en-US" dirty="0" smtClean="0">
                <a:ea typeface="+mn-ea"/>
                <a:cs typeface="+mn-cs"/>
              </a:rPr>
              <a:t>The traditional method of doing this is to prefix each PDU with a meta-information header (often called a pseudoheader)</a:t>
            </a:r>
          </a:p>
          <a:p>
            <a:pPr lvl="1" eaLnBrk="1" hangingPunct="1">
              <a:defRPr/>
            </a:pPr>
            <a:r>
              <a:rPr lang="en-US" dirty="0" smtClean="0">
                <a:ea typeface="+mn-ea"/>
                <a:cs typeface="+mn-cs"/>
              </a:rPr>
              <a:t>Current implementations include such information as 802.11 radio information, access server user IDs, and point-to-point link direction</a:t>
            </a:r>
          </a:p>
        </p:txBody>
      </p:sp>
      <p:sp>
        <p:nvSpPr>
          <p:cNvPr id="1228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28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0ECC92-41B1-4CC0-A2BD-0474A642F22F}" type="slidenum">
              <a:rPr lang="en-US" smtClean="0"/>
              <a:pPr eaLnBrk="1" hangingPunct="1"/>
              <a:t>121</a:t>
            </a:fld>
            <a:endParaRPr lang="en-US"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n-US" smtClean="0"/>
              <a:t>AirPcap Adapter Setup</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The Per-Packet Information (PPI) Header is a general and extensible meta-information header format originally developed to provide 802.11n radio information, but can handle other information as well</a:t>
            </a:r>
          </a:p>
          <a:p>
            <a:pPr lvl="1" eaLnBrk="1" hangingPunct="1">
              <a:defRPr/>
            </a:pPr>
            <a:r>
              <a:rPr lang="en-US" dirty="0" smtClean="0">
                <a:ea typeface="+mn-ea"/>
                <a:cs typeface="+mn-cs"/>
              </a:rPr>
              <a:t>PPI is intended to supplement individual packets received from a hardware or software engine with interesting data in a light-weight fashion</a:t>
            </a:r>
          </a:p>
        </p:txBody>
      </p:sp>
      <p:sp>
        <p:nvSpPr>
          <p:cNvPr id="1239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39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115B8-E12C-454D-8259-DD22910C3772}" type="slidenum">
              <a:rPr lang="en-US" smtClean="0"/>
              <a:pPr eaLnBrk="1" hangingPunct="1"/>
              <a:t>122</a:t>
            </a:fld>
            <a:endParaRPr lang="en-US"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eaLnBrk="1" hangingPunct="1"/>
            <a:r>
              <a:rPr lang="en-US" smtClean="0"/>
              <a:t>AirPcap Adapter Setup</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Often such data of interest pertains to the PHY layer, but this need not always be the case</a:t>
            </a:r>
          </a:p>
          <a:p>
            <a:pPr lvl="1" eaLnBrk="1" hangingPunct="1">
              <a:defRPr/>
            </a:pPr>
            <a:r>
              <a:rPr lang="en-US" dirty="0" smtClean="0">
                <a:ea typeface="+mn-ea"/>
                <a:cs typeface="+mn-cs"/>
              </a:rPr>
              <a:t>Whatever the carried information may be, the intent is that the information contained is only added to data captured in real-time, not stored packets</a:t>
            </a:r>
          </a:p>
        </p:txBody>
      </p:sp>
      <p:sp>
        <p:nvSpPr>
          <p:cNvPr id="1249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49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55BD57-D629-4168-9F3D-F482FAE32CE6}" type="slidenum">
              <a:rPr lang="en-US" smtClean="0"/>
              <a:pPr eaLnBrk="1" hangingPunct="1"/>
              <a:t>123</a:t>
            </a:fld>
            <a:endParaRPr lang="en-US"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smtClean="0"/>
              <a:t>AirPcap Adapter Setup</a:t>
            </a:r>
          </a:p>
        </p:txBody>
      </p:sp>
      <p:sp>
        <p:nvSpPr>
          <p:cNvPr id="125955" name="Content Placeholder 2"/>
          <p:cNvSpPr>
            <a:spLocks noGrp="1"/>
          </p:cNvSpPr>
          <p:nvPr>
            <p:ph idx="1"/>
          </p:nvPr>
        </p:nvSpPr>
        <p:spPr/>
        <p:txBody>
          <a:bodyPr/>
          <a:lstStyle/>
          <a:p>
            <a:pPr eaLnBrk="1" hangingPunct="1"/>
            <a:r>
              <a:rPr lang="en-US" smtClean="0"/>
              <a:t>The last main setting  is whether to capture the FCS or not</a:t>
            </a:r>
          </a:p>
          <a:p>
            <a:pPr eaLnBrk="1" hangingPunct="1"/>
            <a:r>
              <a:rPr lang="en-US" smtClean="0"/>
              <a:t>This is done by selecting</a:t>
            </a:r>
          </a:p>
          <a:p>
            <a:pPr lvl="1" eaLnBrk="1" hangingPunct="1"/>
            <a:r>
              <a:rPr lang="en-US" smtClean="0"/>
              <a:t>Include 802.11 FCS Frames</a:t>
            </a:r>
          </a:p>
          <a:p>
            <a:pPr eaLnBrk="1" hangingPunct="1"/>
            <a:r>
              <a:rPr lang="en-US" smtClean="0"/>
              <a:t>And then the types to capture under the FCS Filter dropdown selection</a:t>
            </a:r>
          </a:p>
          <a:p>
            <a:pPr eaLnBrk="1" hangingPunct="1"/>
            <a:r>
              <a:rPr lang="en-US" smtClean="0"/>
              <a:t>The possibilities include</a:t>
            </a:r>
          </a:p>
        </p:txBody>
      </p:sp>
      <p:sp>
        <p:nvSpPr>
          <p:cNvPr id="1259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59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80300B-0A4D-49C7-9C2A-7E9E1B9ED30D}" type="slidenum">
              <a:rPr lang="en-US" smtClean="0"/>
              <a:pPr eaLnBrk="1" hangingPunct="1"/>
              <a:t>124</a:t>
            </a:fld>
            <a:endParaRPr lang="en-US"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r>
              <a:rPr lang="en-US" smtClean="0"/>
              <a:t>AirPcap Adapter Setup</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All Frames: the adapter will capture all the frames regardless of whether the FCS is valid or not</a:t>
            </a:r>
          </a:p>
          <a:p>
            <a:pPr lvl="1" eaLnBrk="1" hangingPunct="1">
              <a:defRPr/>
            </a:pPr>
            <a:r>
              <a:rPr lang="en-US" dirty="0" smtClean="0">
                <a:ea typeface="+mn-ea"/>
                <a:cs typeface="+mn-cs"/>
              </a:rPr>
              <a:t>Valid Frames: the adapter will only capture frames that have a valid FCS</a:t>
            </a:r>
          </a:p>
          <a:p>
            <a:pPr lvl="1" eaLnBrk="1" hangingPunct="1">
              <a:defRPr/>
            </a:pPr>
            <a:r>
              <a:rPr lang="en-US" dirty="0" smtClean="0">
                <a:ea typeface="+mn-ea"/>
                <a:cs typeface="+mn-cs"/>
              </a:rPr>
              <a:t>Invalid Frames: the adapter will only capture frames that have an invalid FCS</a:t>
            </a:r>
          </a:p>
        </p:txBody>
      </p:sp>
      <p:sp>
        <p:nvSpPr>
          <p:cNvPr id="1269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69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21DE0E-F9C3-42E4-8D9A-B61EA0DCA12E}" type="slidenum">
              <a:rPr lang="en-US" smtClean="0"/>
              <a:pPr eaLnBrk="1" hangingPunct="1"/>
              <a:t>125</a:t>
            </a:fld>
            <a:endParaRPr lang="en-US"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smtClean="0"/>
              <a:t>AirPcap Adapter Setup</a:t>
            </a:r>
          </a:p>
        </p:txBody>
      </p:sp>
      <p:sp>
        <p:nvSpPr>
          <p:cNvPr id="128003" name="Content Placeholder 2"/>
          <p:cNvSpPr>
            <a:spLocks noGrp="1"/>
          </p:cNvSpPr>
          <p:nvPr>
            <p:ph idx="1"/>
          </p:nvPr>
        </p:nvSpPr>
        <p:spPr/>
        <p:txBody>
          <a:bodyPr/>
          <a:lstStyle/>
          <a:p>
            <a:pPr eaLnBrk="1" hangingPunct="1"/>
            <a:r>
              <a:rPr lang="en-US" smtClean="0"/>
              <a:t>If required the next step is to enter a WEP key if you want to do this in AirPcap</a:t>
            </a:r>
          </a:p>
          <a:p>
            <a:pPr eaLnBrk="1" hangingPunct="1"/>
            <a:r>
              <a:rPr lang="en-US" smtClean="0"/>
              <a:t>This key along with WPA and WPA2 settings can also be done directly in Wireshark if they are needed</a:t>
            </a:r>
          </a:p>
        </p:txBody>
      </p:sp>
      <p:sp>
        <p:nvSpPr>
          <p:cNvPr id="1280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80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96494A-40DC-4204-B534-810C4322553B}" type="slidenum">
              <a:rPr lang="en-US" smtClean="0"/>
              <a:pPr eaLnBrk="1" hangingPunct="1"/>
              <a:t>126</a:t>
            </a:fld>
            <a:endParaRPr lang="en-US"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r>
              <a:rPr lang="en-US" smtClean="0"/>
              <a:t>AirPcap Adapter Setup</a:t>
            </a:r>
          </a:p>
        </p:txBody>
      </p:sp>
      <p:sp>
        <p:nvSpPr>
          <p:cNvPr id="129027" name="Content Placeholder 2"/>
          <p:cNvSpPr>
            <a:spLocks noGrp="1"/>
          </p:cNvSpPr>
          <p:nvPr>
            <p:ph idx="1"/>
          </p:nvPr>
        </p:nvSpPr>
        <p:spPr/>
        <p:txBody>
          <a:bodyPr/>
          <a:lstStyle/>
          <a:p>
            <a:pPr eaLnBrk="1" hangingPunct="1"/>
            <a:endParaRPr lang="en-US" smtClean="0"/>
          </a:p>
        </p:txBody>
      </p:sp>
      <p:sp>
        <p:nvSpPr>
          <p:cNvPr id="1290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290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D3F33E-D26F-4447-8197-6538E1A35C29}" type="slidenum">
              <a:rPr lang="en-US" smtClean="0"/>
              <a:pPr eaLnBrk="1" hangingPunct="1"/>
              <a:t>127</a:t>
            </a:fld>
            <a:endParaRPr lang="en-US" smtClean="0"/>
          </a:p>
        </p:txBody>
      </p:sp>
      <p:pic>
        <p:nvPicPr>
          <p:cNvPr id="129030" name="Picture 5"/>
          <p:cNvPicPr>
            <a:picLocks noChangeAspect="1"/>
          </p:cNvPicPr>
          <p:nvPr/>
        </p:nvPicPr>
        <p:blipFill>
          <a:blip r:embed="rId2">
            <a:extLst>
              <a:ext uri="{28A0092B-C50C-407E-A947-70E740481C1C}">
                <a14:useLocalDpi xmlns:a14="http://schemas.microsoft.com/office/drawing/2010/main" val="0"/>
              </a:ext>
            </a:extLst>
          </a:blip>
          <a:srcRect l="17949" t="13675" r="17949" b="2324"/>
          <a:stretch>
            <a:fillRect/>
          </a:stretch>
        </p:blipFill>
        <p:spPr bwMode="auto">
          <a:xfrm>
            <a:off x="1482725" y="1600200"/>
            <a:ext cx="60610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r>
              <a:rPr lang="en-US" smtClean="0"/>
              <a:t>Wireless Toolbar</a:t>
            </a:r>
          </a:p>
        </p:txBody>
      </p:sp>
      <p:sp>
        <p:nvSpPr>
          <p:cNvPr id="130051" name="Content Placeholder 2"/>
          <p:cNvSpPr>
            <a:spLocks noGrp="1"/>
          </p:cNvSpPr>
          <p:nvPr>
            <p:ph idx="1"/>
          </p:nvPr>
        </p:nvSpPr>
        <p:spPr/>
        <p:txBody>
          <a:bodyPr/>
          <a:lstStyle/>
          <a:p>
            <a:pPr eaLnBrk="1" hangingPunct="1"/>
            <a:r>
              <a:rPr lang="en-US" smtClean="0"/>
              <a:t>Wireshark has a toolbar specific for wireless networks</a:t>
            </a:r>
          </a:p>
          <a:p>
            <a:pPr eaLnBrk="1" hangingPunct="1"/>
            <a:r>
              <a:rPr lang="en-US" smtClean="0"/>
              <a:t>This is off by default</a:t>
            </a:r>
          </a:p>
          <a:p>
            <a:pPr eaLnBrk="1" hangingPunct="1"/>
            <a:r>
              <a:rPr lang="en-US" smtClean="0"/>
              <a:t>To turn it on select</a:t>
            </a:r>
          </a:p>
          <a:p>
            <a:pPr lvl="1" eaLnBrk="1" hangingPunct="1"/>
            <a:r>
              <a:rPr lang="en-US" smtClean="0"/>
              <a:t>View – Wireless Toolbar</a:t>
            </a:r>
          </a:p>
        </p:txBody>
      </p:sp>
      <p:sp>
        <p:nvSpPr>
          <p:cNvPr id="1300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00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47851B-518F-40BF-A0DD-E08375B85E70}" type="slidenum">
              <a:rPr lang="en-US" smtClean="0"/>
              <a:pPr eaLnBrk="1" hangingPunct="1"/>
              <a:t>128</a:t>
            </a:fld>
            <a:endParaRPr lang="en-US"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US" smtClean="0"/>
              <a:t>Wireless Toolbar</a:t>
            </a:r>
          </a:p>
        </p:txBody>
      </p:sp>
      <p:sp>
        <p:nvSpPr>
          <p:cNvPr id="131075" name="Content Placeholder 2"/>
          <p:cNvSpPr>
            <a:spLocks noGrp="1"/>
          </p:cNvSpPr>
          <p:nvPr>
            <p:ph idx="1"/>
          </p:nvPr>
        </p:nvSpPr>
        <p:spPr/>
        <p:txBody>
          <a:bodyPr/>
          <a:lstStyle/>
          <a:p>
            <a:pPr eaLnBrk="1" hangingPunct="1"/>
            <a:r>
              <a:rPr lang="en-US" smtClean="0"/>
              <a:t>The AirPcap says this about the setup of the wireless toolbar</a:t>
            </a:r>
          </a:p>
        </p:txBody>
      </p:sp>
      <p:sp>
        <p:nvSpPr>
          <p:cNvPr id="131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1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D37233-C84A-43C2-8B82-3FDDAAE83ED2}" type="slidenum">
              <a:rPr lang="en-US" smtClean="0"/>
              <a:pPr eaLnBrk="1" hangingPunct="1"/>
              <a:t>129</a:t>
            </a:fld>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mtClean="0"/>
              <a:t>The Layers</a:t>
            </a: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85CEF5-E54E-4D42-A667-3290862F7DE9}" type="slidenum">
              <a:rPr lang="en-US" smtClean="0"/>
              <a:pPr eaLnBrk="1" hangingPunct="1"/>
              <a:t>13</a:t>
            </a:fld>
            <a:endParaRPr lang="en-US" smtClean="0"/>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002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6"/>
          <p:cNvSpPr txBox="1">
            <a:spLocks noChangeArrowheads="1"/>
          </p:cNvSpPr>
          <p:nvPr/>
        </p:nvSpPr>
        <p:spPr bwMode="auto">
          <a:xfrm>
            <a:off x="457200" y="1905000"/>
            <a:ext cx="137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The frame shown in detail below</a:t>
            </a:r>
          </a:p>
        </p:txBody>
      </p:sp>
      <p:sp>
        <p:nvSpPr>
          <p:cNvPr id="15367" name="TextBox 7"/>
          <p:cNvSpPr txBox="1">
            <a:spLocks noChangeArrowheads="1"/>
          </p:cNvSpPr>
          <p:nvPr/>
        </p:nvSpPr>
        <p:spPr bwMode="auto">
          <a:xfrm>
            <a:off x="457200" y="321945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All the layers in this frame</a:t>
            </a:r>
          </a:p>
        </p:txBody>
      </p:sp>
      <p:sp>
        <p:nvSpPr>
          <p:cNvPr id="15368" name="TextBox 8"/>
          <p:cNvSpPr txBox="1">
            <a:spLocks noChangeArrowheads="1"/>
          </p:cNvSpPr>
          <p:nvPr/>
        </p:nvSpPr>
        <p:spPr bwMode="auto">
          <a:xfrm>
            <a:off x="457200" y="4591050"/>
            <a:ext cx="1447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The contents of the selected layer</a:t>
            </a:r>
          </a:p>
        </p:txBody>
      </p:sp>
      <p:sp>
        <p:nvSpPr>
          <p:cNvPr id="10" name="Right Arrow 9"/>
          <p:cNvSpPr/>
          <p:nvPr/>
        </p:nvSpPr>
        <p:spPr>
          <a:xfrm rot="21348615">
            <a:off x="1752600" y="2438400"/>
            <a:ext cx="9144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ight Arrow 10"/>
          <p:cNvSpPr/>
          <p:nvPr/>
        </p:nvSpPr>
        <p:spPr>
          <a:xfrm>
            <a:off x="1752600" y="3581400"/>
            <a:ext cx="9144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371" name="TextBox 12"/>
          <p:cNvSpPr txBox="1">
            <a:spLocks noChangeArrowheads="1"/>
          </p:cNvSpPr>
          <p:nvPr/>
        </p:nvSpPr>
        <p:spPr bwMode="auto">
          <a:xfrm>
            <a:off x="6934200" y="4313238"/>
            <a:ext cx="1981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The contents in hex</a:t>
            </a:r>
          </a:p>
          <a:p>
            <a:pPr eaLnBrk="1" hangingPunct="1"/>
            <a:endParaRPr lang="en-US"/>
          </a:p>
          <a:p>
            <a:pPr eaLnBrk="1" hangingPunct="1"/>
            <a:r>
              <a:rPr lang="en-US"/>
              <a:t>The contents in ASCII</a:t>
            </a:r>
          </a:p>
        </p:txBody>
      </p:sp>
      <p:sp>
        <p:nvSpPr>
          <p:cNvPr id="14" name="Right Arrow 13"/>
          <p:cNvSpPr/>
          <p:nvPr/>
        </p:nvSpPr>
        <p:spPr>
          <a:xfrm rot="10496302" flipV="1">
            <a:off x="4273550" y="4684713"/>
            <a:ext cx="2659063" cy="1508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ight Arrow 15"/>
          <p:cNvSpPr/>
          <p:nvPr/>
        </p:nvSpPr>
        <p:spPr>
          <a:xfrm rot="10800000">
            <a:off x="5943600" y="5410200"/>
            <a:ext cx="9144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ight Arrow 16"/>
          <p:cNvSpPr/>
          <p:nvPr/>
        </p:nvSpPr>
        <p:spPr>
          <a:xfrm>
            <a:off x="1905000" y="5029200"/>
            <a:ext cx="9144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pPr eaLnBrk="1" hangingPunct="1"/>
            <a:r>
              <a:rPr lang="en-US" smtClean="0"/>
              <a:t>Wireless Toolbar</a:t>
            </a:r>
          </a:p>
        </p:txBody>
      </p:sp>
      <p:sp>
        <p:nvSpPr>
          <p:cNvPr id="132099" name="Content Placeholder 2"/>
          <p:cNvSpPr>
            <a:spLocks noGrp="1"/>
          </p:cNvSpPr>
          <p:nvPr>
            <p:ph idx="1"/>
          </p:nvPr>
        </p:nvSpPr>
        <p:spPr/>
        <p:txBody>
          <a:bodyPr/>
          <a:lstStyle/>
          <a:p>
            <a:pPr eaLnBrk="1" hangingPunct="1"/>
            <a:endParaRPr lang="en-US" smtClean="0"/>
          </a:p>
        </p:txBody>
      </p:sp>
      <p:sp>
        <p:nvSpPr>
          <p:cNvPr id="132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2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C9002A-ECBB-4163-92FC-8B42473AE1C6}" type="slidenum">
              <a:rPr lang="en-US" smtClean="0"/>
              <a:pPr eaLnBrk="1" hangingPunct="1"/>
              <a:t>130</a:t>
            </a:fld>
            <a:endParaRPr lang="en-US" smtClean="0"/>
          </a:p>
        </p:txBody>
      </p:sp>
      <p:pic>
        <p:nvPicPr>
          <p:cNvPr id="132102" name="Picture 2"/>
          <p:cNvPicPr>
            <a:picLocks noChangeAspect="1" noChangeArrowheads="1"/>
          </p:cNvPicPr>
          <p:nvPr/>
        </p:nvPicPr>
        <p:blipFill>
          <a:blip r:embed="rId2">
            <a:extLst>
              <a:ext uri="{28A0092B-C50C-407E-A947-70E740481C1C}">
                <a14:useLocalDpi xmlns:a14="http://schemas.microsoft.com/office/drawing/2010/main" val="0"/>
              </a:ext>
            </a:extLst>
          </a:blip>
          <a:srcRect l="22942" t="28125" r="18234" b="10417"/>
          <a:stretch>
            <a:fillRect/>
          </a:stretch>
        </p:blipFill>
        <p:spPr bwMode="auto">
          <a:xfrm>
            <a:off x="762000" y="1600200"/>
            <a:ext cx="7620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r>
              <a:rPr lang="en-US" smtClean="0"/>
              <a:t>Wireless Toolbar</a:t>
            </a:r>
          </a:p>
        </p:txBody>
      </p:sp>
      <p:sp>
        <p:nvSpPr>
          <p:cNvPr id="3" name="Content Placeholder 2"/>
          <p:cNvSpPr>
            <a:spLocks noGrp="1"/>
          </p:cNvSpPr>
          <p:nvPr>
            <p:ph idx="1"/>
          </p:nvPr>
        </p:nvSpPr>
        <p:spPr/>
        <p:txBody>
          <a:bodyPr/>
          <a:lstStyle/>
          <a:p>
            <a:pPr eaLnBrk="1" hangingPunct="1">
              <a:defRPr/>
            </a:pPr>
            <a:r>
              <a:rPr lang="en-US" dirty="0" smtClean="0"/>
              <a:t>Most of the settings are the same as described above</a:t>
            </a:r>
          </a:p>
          <a:p>
            <a:pPr eaLnBrk="1" hangingPunct="1">
              <a:defRPr/>
            </a:pPr>
            <a:r>
              <a:rPr lang="en-US" dirty="0" smtClean="0"/>
              <a:t>But if decrypting traffic keep this in mind about the possible settings</a:t>
            </a:r>
          </a:p>
          <a:p>
            <a:pPr lvl="1" eaLnBrk="1" hangingPunct="1">
              <a:defRPr/>
            </a:pPr>
            <a:r>
              <a:rPr lang="en-US" dirty="0" smtClean="0">
                <a:ea typeface="+mn-ea"/>
                <a:cs typeface="+mn-cs"/>
              </a:rPr>
              <a:t>None</a:t>
            </a:r>
          </a:p>
          <a:p>
            <a:pPr lvl="2" eaLnBrk="1" hangingPunct="1">
              <a:defRPr/>
            </a:pPr>
            <a:r>
              <a:rPr lang="en-US" dirty="0" smtClean="0">
                <a:ea typeface="+mn-ea"/>
                <a:cs typeface="+mn-cs"/>
              </a:rPr>
              <a:t>No decryption is performed, neither at the driver level nor in Wireshark</a:t>
            </a:r>
          </a:p>
        </p:txBody>
      </p:sp>
      <p:sp>
        <p:nvSpPr>
          <p:cNvPr id="133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3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C36C380-A5D8-4BCC-95DC-69CF6C8A67AD}" type="slidenum">
              <a:rPr lang="en-US" smtClean="0"/>
              <a:pPr eaLnBrk="1" hangingPunct="1"/>
              <a:t>131</a:t>
            </a:fld>
            <a:endParaRPr lang="en-US"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n-US" smtClean="0"/>
              <a:t>Wireless Toolbar</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Wireshark</a:t>
            </a:r>
          </a:p>
          <a:p>
            <a:pPr lvl="2" eaLnBrk="1" hangingPunct="1">
              <a:defRPr/>
            </a:pPr>
            <a:r>
              <a:rPr lang="en-US" dirty="0" smtClean="0">
                <a:ea typeface="+mn-ea"/>
                <a:cs typeface="+mn-cs"/>
              </a:rPr>
              <a:t>The driver doesn’t perform any decryption of the captured packets, and they are decrypted by Wireshark while displaying them</a:t>
            </a:r>
          </a:p>
          <a:p>
            <a:pPr lvl="2" eaLnBrk="1" hangingPunct="1">
              <a:defRPr/>
            </a:pPr>
            <a:r>
              <a:rPr lang="en-US" dirty="0" smtClean="0">
                <a:ea typeface="+mn-ea"/>
                <a:cs typeface="+mn-cs"/>
              </a:rPr>
              <a:t>This has the advantage of minimizing the CPU load during the capture process</a:t>
            </a:r>
          </a:p>
          <a:p>
            <a:pPr lvl="2" eaLnBrk="1" hangingPunct="1">
              <a:defRPr/>
            </a:pPr>
            <a:r>
              <a:rPr lang="en-US" dirty="0" smtClean="0">
                <a:ea typeface="+mn-ea"/>
                <a:cs typeface="+mn-cs"/>
              </a:rPr>
              <a:t>Moreover, the driver doesn’t manipulate the packets, so the captured data is a precise picture of the network traffic</a:t>
            </a:r>
          </a:p>
          <a:p>
            <a:pPr lvl="2" eaLnBrk="1" hangingPunct="1">
              <a:defRPr/>
            </a:pPr>
            <a:r>
              <a:rPr lang="en-US" dirty="0" smtClean="0">
                <a:ea typeface="+mn-ea"/>
                <a:cs typeface="+mn-cs"/>
              </a:rPr>
              <a:t>However, capture filters (also known as BPF filters) on TCP/IP fields or packet payloads will not work</a:t>
            </a:r>
          </a:p>
        </p:txBody>
      </p:sp>
      <p:sp>
        <p:nvSpPr>
          <p:cNvPr id="134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4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3526E0-EFF1-4B43-8F8B-3FA383A0808E}" type="slidenum">
              <a:rPr lang="en-US" smtClean="0"/>
              <a:pPr eaLnBrk="1" hangingPunct="1"/>
              <a:t>132</a:t>
            </a:fld>
            <a:endParaRPr lang="en-US"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eaLnBrk="1" hangingPunct="1"/>
            <a:r>
              <a:rPr lang="en-US" smtClean="0"/>
              <a:t>Wireless Toolbar</a:t>
            </a:r>
          </a:p>
        </p:txBody>
      </p:sp>
      <p:sp>
        <p:nvSpPr>
          <p:cNvPr id="3" name="Content Placeholder 2"/>
          <p:cNvSpPr>
            <a:spLocks noGrp="1"/>
          </p:cNvSpPr>
          <p:nvPr>
            <p:ph idx="1"/>
          </p:nvPr>
        </p:nvSpPr>
        <p:spPr/>
        <p:txBody>
          <a:bodyPr/>
          <a:lstStyle/>
          <a:p>
            <a:pPr lvl="2" eaLnBrk="1" hangingPunct="1">
              <a:defRPr/>
            </a:pPr>
            <a:r>
              <a:rPr lang="en-US" dirty="0" smtClean="0">
                <a:ea typeface="+mn-ea"/>
                <a:cs typeface="+mn-cs"/>
              </a:rPr>
              <a:t>Since this kind of decryption is done by the analyzer, when you turn it on or off, you will see the changes immediately reflected in the Wireshark window</a:t>
            </a:r>
          </a:p>
          <a:p>
            <a:pPr lvl="1" eaLnBrk="1" hangingPunct="1">
              <a:defRPr/>
            </a:pPr>
            <a:r>
              <a:rPr lang="en-US" dirty="0" smtClean="0">
                <a:ea typeface="+mn-ea"/>
                <a:cs typeface="+mn-cs"/>
              </a:rPr>
              <a:t>Driver</a:t>
            </a:r>
          </a:p>
          <a:p>
            <a:pPr lvl="2" eaLnBrk="1" hangingPunct="1">
              <a:defRPr/>
            </a:pPr>
            <a:r>
              <a:rPr lang="en-US" dirty="0" smtClean="0">
                <a:ea typeface="+mn-ea"/>
                <a:cs typeface="+mn-cs"/>
              </a:rPr>
              <a:t>The packets are decrypted by the driver before reaching Wireshark</a:t>
            </a:r>
          </a:p>
          <a:p>
            <a:pPr lvl="2" eaLnBrk="1" hangingPunct="1">
              <a:defRPr/>
            </a:pPr>
            <a:r>
              <a:rPr lang="en-US" dirty="0" smtClean="0">
                <a:ea typeface="+mn-ea"/>
                <a:cs typeface="+mn-cs"/>
              </a:rPr>
              <a:t>This option has two advantages: capture filters on TCP/IP fields or packet payloads will work; when logging the network traffic to disk, it will be unencrypted</a:t>
            </a:r>
          </a:p>
        </p:txBody>
      </p:sp>
      <p:sp>
        <p:nvSpPr>
          <p:cNvPr id="1351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51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361AB3-FABA-45B8-B3FD-0E6BB993EFB7}" type="slidenum">
              <a:rPr lang="en-US" smtClean="0"/>
              <a:pPr eaLnBrk="1" hangingPunct="1"/>
              <a:t>133</a:t>
            </a:fld>
            <a:endParaRPr lang="en-US"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pPr eaLnBrk="1" hangingPunct="1"/>
            <a:r>
              <a:rPr lang="en-US" smtClean="0"/>
              <a:t>Wireless Toolbar</a:t>
            </a:r>
          </a:p>
        </p:txBody>
      </p:sp>
      <p:sp>
        <p:nvSpPr>
          <p:cNvPr id="3" name="Content Placeholder 2"/>
          <p:cNvSpPr>
            <a:spLocks noGrp="1"/>
          </p:cNvSpPr>
          <p:nvPr>
            <p:ph idx="1"/>
          </p:nvPr>
        </p:nvSpPr>
        <p:spPr/>
        <p:txBody>
          <a:bodyPr/>
          <a:lstStyle/>
          <a:p>
            <a:pPr lvl="2" eaLnBrk="1" hangingPunct="1">
              <a:defRPr/>
            </a:pPr>
            <a:r>
              <a:rPr lang="en-US" dirty="0" smtClean="0">
                <a:ea typeface="+mn-ea"/>
                <a:cs typeface="+mn-cs"/>
              </a:rPr>
              <a:t>This will make it easier for third party applications to understand them</a:t>
            </a:r>
          </a:p>
          <a:p>
            <a:pPr lvl="2" eaLnBrk="1" hangingPunct="1">
              <a:defRPr/>
            </a:pPr>
            <a:r>
              <a:rPr lang="en-US" dirty="0" smtClean="0">
                <a:ea typeface="+mn-ea"/>
                <a:cs typeface="+mn-cs"/>
              </a:rPr>
              <a:t>Since this kind of decoding is done during the capture, the changes you make will be effective starting with the next capture</a:t>
            </a:r>
            <a:endParaRPr lang="en-US" dirty="0"/>
          </a:p>
        </p:txBody>
      </p:sp>
      <p:sp>
        <p:nvSpPr>
          <p:cNvPr id="136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6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46D2E8-3300-4F61-AC5C-61259EBC3ECD}" type="slidenum">
              <a:rPr lang="en-US" smtClean="0"/>
              <a:pPr eaLnBrk="1" hangingPunct="1"/>
              <a:t>134</a:t>
            </a:fld>
            <a:endParaRPr lang="en-US"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mtClean="0"/>
              <a:t>Wireless Setup</a:t>
            </a:r>
          </a:p>
        </p:txBody>
      </p:sp>
      <p:sp>
        <p:nvSpPr>
          <p:cNvPr id="137219" name="Content Placeholder 2"/>
          <p:cNvSpPr>
            <a:spLocks noGrp="1"/>
          </p:cNvSpPr>
          <p:nvPr>
            <p:ph idx="1"/>
          </p:nvPr>
        </p:nvSpPr>
        <p:spPr/>
        <p:txBody>
          <a:bodyPr/>
          <a:lstStyle/>
          <a:p>
            <a:pPr eaLnBrk="1" hangingPunct="1"/>
            <a:r>
              <a:rPr lang="en-US" smtClean="0"/>
              <a:t>Laura Chappell suggests these additional steps when working with a wireless network</a:t>
            </a:r>
          </a:p>
        </p:txBody>
      </p:sp>
      <p:sp>
        <p:nvSpPr>
          <p:cNvPr id="1372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7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79802A-3917-4329-8E41-E658744BC7BD}" type="slidenum">
              <a:rPr lang="en-US" smtClean="0"/>
              <a:pPr eaLnBrk="1" hangingPunct="1"/>
              <a:t>135</a:t>
            </a:fld>
            <a:endParaRPr lang="en-US"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r>
              <a:rPr lang="en-US" smtClean="0"/>
              <a:t>Wireless Setup</a:t>
            </a:r>
          </a:p>
        </p:txBody>
      </p:sp>
      <p:sp>
        <p:nvSpPr>
          <p:cNvPr id="138243" name="Content Placeholder 2"/>
          <p:cNvSpPr>
            <a:spLocks noGrp="1"/>
          </p:cNvSpPr>
          <p:nvPr>
            <p:ph idx="1"/>
          </p:nvPr>
        </p:nvSpPr>
        <p:spPr/>
        <p:txBody>
          <a:bodyPr/>
          <a:lstStyle/>
          <a:p>
            <a:pPr eaLnBrk="1" hangingPunct="1"/>
            <a:endParaRPr lang="en-US" smtClean="0"/>
          </a:p>
        </p:txBody>
      </p:sp>
      <p:sp>
        <p:nvSpPr>
          <p:cNvPr id="138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8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45D7FC-FB18-43BB-A3B2-21ABBB3FC355}" type="slidenum">
              <a:rPr lang="en-US" smtClean="0"/>
              <a:pPr eaLnBrk="1" hangingPunct="1"/>
              <a:t>136</a:t>
            </a:fld>
            <a:endParaRPr lang="en-US" smtClean="0"/>
          </a:p>
        </p:txBody>
      </p:sp>
      <p:pic>
        <p:nvPicPr>
          <p:cNvPr id="138246" name="Picture 5"/>
          <p:cNvPicPr>
            <a:picLocks noChangeAspect="1"/>
          </p:cNvPicPr>
          <p:nvPr/>
        </p:nvPicPr>
        <p:blipFill>
          <a:blip r:embed="rId2">
            <a:extLst>
              <a:ext uri="{28A0092B-C50C-407E-A947-70E740481C1C}">
                <a14:useLocalDpi xmlns:a14="http://schemas.microsoft.com/office/drawing/2010/main" val="0"/>
              </a:ext>
            </a:extLst>
          </a:blip>
          <a:srcRect l="19231" t="18163" r="20512" b="13728"/>
          <a:stretch>
            <a:fillRect/>
          </a:stretch>
        </p:blipFill>
        <p:spPr bwMode="auto">
          <a:xfrm>
            <a:off x="1052513" y="1600200"/>
            <a:ext cx="7024687"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smtClean="0"/>
              <a:t>Decoding</a:t>
            </a:r>
          </a:p>
        </p:txBody>
      </p:sp>
      <p:sp>
        <p:nvSpPr>
          <p:cNvPr id="139267" name="Content Placeholder 2"/>
          <p:cNvSpPr>
            <a:spLocks noGrp="1"/>
          </p:cNvSpPr>
          <p:nvPr>
            <p:ph idx="1"/>
          </p:nvPr>
        </p:nvSpPr>
        <p:spPr/>
        <p:txBody>
          <a:bodyPr/>
          <a:lstStyle/>
          <a:p>
            <a:pPr eaLnBrk="1" hangingPunct="1"/>
            <a:r>
              <a:rPr lang="en-US" smtClean="0"/>
              <a:t>Once the frames are acquired one way or the other the information must be decoded</a:t>
            </a:r>
          </a:p>
        </p:txBody>
      </p:sp>
      <p:sp>
        <p:nvSpPr>
          <p:cNvPr id="1392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39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AF00CE-E2A4-4B82-AA10-163E03FE4160}" type="slidenum">
              <a:rPr lang="en-US" smtClean="0"/>
              <a:pPr eaLnBrk="1" hangingPunct="1"/>
              <a:t>137</a:t>
            </a:fld>
            <a:endParaRPr lang="en-US"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r>
              <a:rPr lang="en-US" smtClean="0"/>
              <a:t>Decoding</a:t>
            </a:r>
          </a:p>
        </p:txBody>
      </p:sp>
      <p:sp>
        <p:nvSpPr>
          <p:cNvPr id="140291" name="Content Placeholder 2"/>
          <p:cNvSpPr>
            <a:spLocks noGrp="1"/>
          </p:cNvSpPr>
          <p:nvPr>
            <p:ph idx="1"/>
          </p:nvPr>
        </p:nvSpPr>
        <p:spPr/>
        <p:txBody>
          <a:bodyPr/>
          <a:lstStyle/>
          <a:p>
            <a:pPr eaLnBrk="1" hangingPunct="1"/>
            <a:endParaRPr lang="en-US" smtClean="0"/>
          </a:p>
        </p:txBody>
      </p:sp>
      <p:sp>
        <p:nvSpPr>
          <p:cNvPr id="140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0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194E13-9EE3-4A9F-8577-5BC5C44EBD53}" type="slidenum">
              <a:rPr lang="en-US" smtClean="0"/>
              <a:pPr eaLnBrk="1" hangingPunct="1"/>
              <a:t>138</a:t>
            </a:fld>
            <a:endParaRPr lang="en-US" smtClean="0"/>
          </a:p>
        </p:txBody>
      </p:sp>
      <p:pic>
        <p:nvPicPr>
          <p:cNvPr id="140294" name="Picture 5"/>
          <p:cNvPicPr>
            <a:picLocks noChangeAspect="1"/>
          </p:cNvPicPr>
          <p:nvPr/>
        </p:nvPicPr>
        <p:blipFill>
          <a:blip r:embed="rId2">
            <a:extLst>
              <a:ext uri="{28A0092B-C50C-407E-A947-70E740481C1C}">
                <a14:useLocalDpi xmlns:a14="http://schemas.microsoft.com/office/drawing/2010/main" val="0"/>
              </a:ext>
            </a:extLst>
          </a:blip>
          <a:srcRect l="16667" t="13675" r="16667"/>
          <a:stretch>
            <a:fillRect/>
          </a:stretch>
        </p:blipFill>
        <p:spPr bwMode="auto">
          <a:xfrm>
            <a:off x="1325563" y="1598613"/>
            <a:ext cx="6218237"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pPr eaLnBrk="1" hangingPunct="1"/>
            <a:r>
              <a:rPr lang="en-US" smtClean="0"/>
              <a:t>Decoding</a:t>
            </a:r>
          </a:p>
        </p:txBody>
      </p:sp>
      <p:sp>
        <p:nvSpPr>
          <p:cNvPr id="141315" name="Content Placeholder 2"/>
          <p:cNvSpPr>
            <a:spLocks noGrp="1"/>
          </p:cNvSpPr>
          <p:nvPr>
            <p:ph idx="1"/>
          </p:nvPr>
        </p:nvSpPr>
        <p:spPr/>
        <p:txBody>
          <a:bodyPr/>
          <a:lstStyle/>
          <a:p>
            <a:pPr eaLnBrk="1" hangingPunct="1"/>
            <a:r>
              <a:rPr lang="en-US" smtClean="0"/>
              <a:t>This part of the process consists of</a:t>
            </a:r>
          </a:p>
          <a:p>
            <a:pPr lvl="1" eaLnBrk="1" hangingPunct="1"/>
            <a:r>
              <a:rPr lang="en-US" smtClean="0"/>
              <a:t>Core Engine</a:t>
            </a:r>
          </a:p>
          <a:p>
            <a:pPr lvl="1" eaLnBrk="1" hangingPunct="1"/>
            <a:r>
              <a:rPr lang="en-US" smtClean="0"/>
              <a:t>Dissectors</a:t>
            </a:r>
          </a:p>
          <a:p>
            <a:pPr lvl="1" eaLnBrk="1" hangingPunct="1"/>
            <a:r>
              <a:rPr lang="en-US" smtClean="0"/>
              <a:t>Plugins if any</a:t>
            </a:r>
          </a:p>
          <a:p>
            <a:pPr lvl="1" eaLnBrk="1" hangingPunct="1"/>
            <a:r>
              <a:rPr lang="en-US" smtClean="0"/>
              <a:t>Display Filters if any</a:t>
            </a:r>
          </a:p>
          <a:p>
            <a:pPr eaLnBrk="1" hangingPunct="1"/>
            <a:r>
              <a:rPr lang="en-US" smtClean="0"/>
              <a:t>The dissectors do the work of interpreting what is seen in the frames</a:t>
            </a:r>
          </a:p>
          <a:p>
            <a:pPr eaLnBrk="1" hangingPunct="1"/>
            <a:r>
              <a:rPr lang="en-US" smtClean="0"/>
              <a:t>The result is sent to the GUI, GTK in this case</a:t>
            </a:r>
          </a:p>
        </p:txBody>
      </p:sp>
      <p:sp>
        <p:nvSpPr>
          <p:cNvPr id="1413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13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665146-7ED8-419E-869A-65CAEFC5FD95}" type="slidenum">
              <a:rPr lang="en-US" smtClean="0"/>
              <a:pPr eaLnBrk="1" hangingPunct="1"/>
              <a:t>139</a:t>
            </a:fld>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The Network Access Layer</a:t>
            </a:r>
          </a:p>
        </p:txBody>
      </p:sp>
      <p:sp>
        <p:nvSpPr>
          <p:cNvPr id="16387" name="Content Placeholder 2"/>
          <p:cNvSpPr>
            <a:spLocks noGrp="1"/>
          </p:cNvSpPr>
          <p:nvPr>
            <p:ph idx="1"/>
          </p:nvPr>
        </p:nvSpPr>
        <p:spPr/>
        <p:txBody>
          <a:bodyPr/>
          <a:lstStyle/>
          <a:p>
            <a:pPr eaLnBrk="1" hangingPunct="1"/>
            <a:r>
              <a:rPr lang="en-US" smtClean="0"/>
              <a:t>Recall that the Network Access layer is two layers in the OSI model</a:t>
            </a:r>
          </a:p>
          <a:p>
            <a:pPr lvl="1" eaLnBrk="1" hangingPunct="1"/>
            <a:r>
              <a:rPr lang="en-US" smtClean="0"/>
              <a:t>Physical</a:t>
            </a:r>
          </a:p>
          <a:p>
            <a:pPr lvl="1" eaLnBrk="1" hangingPunct="1"/>
            <a:r>
              <a:rPr lang="en-US" smtClean="0"/>
              <a:t>Data Link</a:t>
            </a:r>
          </a:p>
          <a:p>
            <a:pPr eaLnBrk="1" hangingPunct="1"/>
            <a:r>
              <a:rPr lang="en-US" smtClean="0"/>
              <a:t>Wireshark cannot show the physical layer</a:t>
            </a:r>
          </a:p>
          <a:p>
            <a:pPr eaLnBrk="1" hangingPunct="1"/>
            <a:r>
              <a:rPr lang="en-US" smtClean="0"/>
              <a:t>For that an oscilloscope is required</a:t>
            </a:r>
          </a:p>
          <a:p>
            <a:pPr eaLnBrk="1" hangingPunct="1"/>
            <a:r>
              <a:rPr lang="en-US" smtClean="0"/>
              <a:t>On such a device the physical layer for an Ethernet based network looks like this</a:t>
            </a:r>
          </a:p>
        </p:txBody>
      </p:sp>
      <p:sp>
        <p:nvSpPr>
          <p:cNvPr id="16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6D6DDA-ABA4-4DDA-958D-2B32DA89E021}" type="slidenum">
              <a:rPr lang="en-US" smtClean="0"/>
              <a:pPr eaLnBrk="1" hangingPunct="1"/>
              <a:t>14</a:t>
            </a:fld>
            <a:endParaRPr lang="en-US"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US" smtClean="0"/>
              <a:t>Expert Composite Info</a:t>
            </a:r>
          </a:p>
        </p:txBody>
      </p:sp>
      <p:sp>
        <p:nvSpPr>
          <p:cNvPr id="142339" name="Content Placeholder 2"/>
          <p:cNvSpPr>
            <a:spLocks noGrp="1"/>
          </p:cNvSpPr>
          <p:nvPr>
            <p:ph idx="1"/>
          </p:nvPr>
        </p:nvSpPr>
        <p:spPr/>
        <p:txBody>
          <a:bodyPr/>
          <a:lstStyle/>
          <a:p>
            <a:pPr eaLnBrk="1" hangingPunct="1"/>
            <a:r>
              <a:rPr lang="en-US" smtClean="0"/>
              <a:t>Wireshark has a basic expert analysis function</a:t>
            </a:r>
          </a:p>
          <a:p>
            <a:pPr eaLnBrk="1" hangingPunct="1"/>
            <a:r>
              <a:rPr lang="en-US" smtClean="0"/>
              <a:t>These are just indications, not absolutes</a:t>
            </a:r>
          </a:p>
          <a:p>
            <a:pPr eaLnBrk="1" hangingPunct="1"/>
            <a:r>
              <a:rPr lang="en-US" smtClean="0"/>
              <a:t>The expert system is activated by Wireshark when it notices errors</a:t>
            </a:r>
          </a:p>
          <a:p>
            <a:pPr eaLnBrk="1" hangingPunct="1"/>
            <a:r>
              <a:rPr lang="en-US" smtClean="0"/>
              <a:t>This is accessed by either of two ways</a:t>
            </a:r>
          </a:p>
          <a:p>
            <a:pPr lvl="1" eaLnBrk="1" hangingPunct="1"/>
            <a:r>
              <a:rPr lang="en-US" smtClean="0"/>
              <a:t>From the Analyze – Expert Info Composite</a:t>
            </a:r>
          </a:p>
          <a:p>
            <a:pPr lvl="1" eaLnBrk="1" hangingPunct="1"/>
            <a:r>
              <a:rPr lang="en-US" smtClean="0"/>
              <a:t>By clicking the button in the lower left corner</a:t>
            </a:r>
          </a:p>
        </p:txBody>
      </p:sp>
      <p:sp>
        <p:nvSpPr>
          <p:cNvPr id="1423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23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2ABCE3-5435-42CC-9975-6CC6748AEDCF}" type="slidenum">
              <a:rPr lang="en-US" smtClean="0"/>
              <a:pPr eaLnBrk="1" hangingPunct="1"/>
              <a:t>140</a:t>
            </a:fld>
            <a:endParaRPr lang="en-US" smtClean="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pPr eaLnBrk="1" hangingPunct="1"/>
            <a:r>
              <a:rPr lang="en-US" smtClean="0"/>
              <a:t>Expert Composite Info</a:t>
            </a:r>
          </a:p>
        </p:txBody>
      </p:sp>
      <p:sp>
        <p:nvSpPr>
          <p:cNvPr id="143363" name="Content Placeholder 2"/>
          <p:cNvSpPr>
            <a:spLocks noGrp="1"/>
          </p:cNvSpPr>
          <p:nvPr>
            <p:ph idx="1"/>
          </p:nvPr>
        </p:nvSpPr>
        <p:spPr/>
        <p:txBody>
          <a:bodyPr/>
          <a:lstStyle/>
          <a:p>
            <a:pPr eaLnBrk="1" hangingPunct="1"/>
            <a:endParaRPr lang="en-US" smtClean="0"/>
          </a:p>
        </p:txBody>
      </p:sp>
      <p:sp>
        <p:nvSpPr>
          <p:cNvPr id="1433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33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EAD55B-2AEE-4DBF-AFEE-182B387DD29C}" type="slidenum">
              <a:rPr lang="en-US" smtClean="0"/>
              <a:pPr eaLnBrk="1" hangingPunct="1"/>
              <a:t>141</a:t>
            </a:fld>
            <a:endParaRPr lang="en-US" smtClean="0"/>
          </a:p>
        </p:txBody>
      </p:sp>
      <p:pic>
        <p:nvPicPr>
          <p:cNvPr id="143366"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eaLnBrk="1" hangingPunct="1"/>
            <a:r>
              <a:rPr lang="en-US" smtClean="0"/>
              <a:t>Expert Composite Button</a:t>
            </a:r>
          </a:p>
        </p:txBody>
      </p:sp>
      <p:sp>
        <p:nvSpPr>
          <p:cNvPr id="144387" name="Content Placeholder 2"/>
          <p:cNvSpPr>
            <a:spLocks noGrp="1"/>
          </p:cNvSpPr>
          <p:nvPr>
            <p:ph idx="1"/>
          </p:nvPr>
        </p:nvSpPr>
        <p:spPr/>
        <p:txBody>
          <a:bodyPr/>
          <a:lstStyle/>
          <a:p>
            <a:pPr eaLnBrk="1" hangingPunct="1"/>
            <a:endParaRPr lang="en-US" smtClean="0"/>
          </a:p>
        </p:txBody>
      </p:sp>
      <p:sp>
        <p:nvSpPr>
          <p:cNvPr id="144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4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82C42C-9B74-4796-9ABA-B85231DCC985}" type="slidenum">
              <a:rPr lang="en-US" smtClean="0"/>
              <a:pPr eaLnBrk="1" hangingPunct="1"/>
              <a:t>142</a:t>
            </a:fld>
            <a:endParaRPr lang="en-US" smtClean="0"/>
          </a:p>
        </p:txBody>
      </p:sp>
      <p:pic>
        <p:nvPicPr>
          <p:cNvPr id="144390"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27188"/>
            <a:ext cx="8161338"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1" name="Oval 6"/>
          <p:cNvSpPr>
            <a:spLocks noChangeArrowheads="1"/>
          </p:cNvSpPr>
          <p:nvPr/>
        </p:nvSpPr>
        <p:spPr bwMode="auto">
          <a:xfrm>
            <a:off x="76200" y="5181600"/>
            <a:ext cx="1066800" cy="99060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3025" tIns="36512" rIns="73025" bIns="36512"/>
          <a:lstStyle/>
          <a:p>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n-US" smtClean="0"/>
              <a:t>Expert Composite Button</a:t>
            </a:r>
          </a:p>
        </p:txBody>
      </p:sp>
      <p:sp>
        <p:nvSpPr>
          <p:cNvPr id="145411" name="Content Placeholder 2"/>
          <p:cNvSpPr>
            <a:spLocks noGrp="1"/>
          </p:cNvSpPr>
          <p:nvPr>
            <p:ph idx="1"/>
          </p:nvPr>
        </p:nvSpPr>
        <p:spPr/>
        <p:txBody>
          <a:bodyPr/>
          <a:lstStyle/>
          <a:p>
            <a:pPr eaLnBrk="1" hangingPunct="1"/>
            <a:r>
              <a:rPr lang="en-US" smtClean="0"/>
              <a:t>The color of the button tells us something about what has been detected</a:t>
            </a:r>
          </a:p>
          <a:p>
            <a:pPr lvl="1" eaLnBrk="1" hangingPunct="1"/>
            <a:r>
              <a:rPr lang="en-US" smtClean="0"/>
              <a:t>Red</a:t>
            </a:r>
          </a:p>
          <a:p>
            <a:pPr lvl="2" eaLnBrk="1" hangingPunct="1"/>
            <a:r>
              <a:rPr lang="en-US" smtClean="0"/>
              <a:t>Errors were found</a:t>
            </a:r>
          </a:p>
          <a:p>
            <a:pPr lvl="1" eaLnBrk="1" hangingPunct="1"/>
            <a:r>
              <a:rPr lang="en-US" smtClean="0"/>
              <a:t>Yellow</a:t>
            </a:r>
          </a:p>
          <a:p>
            <a:pPr lvl="2" eaLnBrk="1" hangingPunct="1"/>
            <a:r>
              <a:rPr lang="en-US" smtClean="0"/>
              <a:t>Warnings are noted</a:t>
            </a:r>
          </a:p>
          <a:p>
            <a:pPr lvl="1" eaLnBrk="1" hangingPunct="1"/>
            <a:r>
              <a:rPr lang="en-US" smtClean="0"/>
              <a:t>Light Blue</a:t>
            </a:r>
          </a:p>
          <a:p>
            <a:pPr lvl="2" eaLnBrk="1" hangingPunct="1"/>
            <a:r>
              <a:rPr lang="en-US" smtClean="0"/>
              <a:t>Notes are shown</a:t>
            </a:r>
          </a:p>
        </p:txBody>
      </p:sp>
      <p:sp>
        <p:nvSpPr>
          <p:cNvPr id="145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5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98CD28-0F8B-4494-91C6-B2488990A59B}" type="slidenum">
              <a:rPr lang="en-US" smtClean="0"/>
              <a:pPr eaLnBrk="1" hangingPunct="1"/>
              <a:t>143</a:t>
            </a:fld>
            <a:endParaRPr lang="en-US" smtClean="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r>
              <a:rPr lang="en-US" smtClean="0"/>
              <a:t>Expert Composite Button</a:t>
            </a:r>
          </a:p>
        </p:txBody>
      </p:sp>
      <p:sp>
        <p:nvSpPr>
          <p:cNvPr id="146435" name="Content Placeholder 2"/>
          <p:cNvSpPr>
            <a:spLocks noGrp="1"/>
          </p:cNvSpPr>
          <p:nvPr>
            <p:ph idx="1"/>
          </p:nvPr>
        </p:nvSpPr>
        <p:spPr/>
        <p:txBody>
          <a:bodyPr/>
          <a:lstStyle/>
          <a:p>
            <a:pPr lvl="1" eaLnBrk="1" hangingPunct="1"/>
            <a:r>
              <a:rPr lang="en-US" smtClean="0"/>
              <a:t>Blue</a:t>
            </a:r>
          </a:p>
          <a:p>
            <a:pPr lvl="2" eaLnBrk="1" hangingPunct="1"/>
            <a:r>
              <a:rPr lang="en-US" smtClean="0"/>
              <a:t>Chats are shown</a:t>
            </a:r>
          </a:p>
          <a:p>
            <a:pPr lvl="1" eaLnBrk="1" hangingPunct="1"/>
            <a:r>
              <a:rPr lang="en-US" smtClean="0"/>
              <a:t>Gray</a:t>
            </a:r>
          </a:p>
          <a:p>
            <a:pPr lvl="2" eaLnBrk="1" hangingPunct="1"/>
            <a:r>
              <a:rPr lang="en-US" smtClean="0"/>
              <a:t>Nothing was detected</a:t>
            </a:r>
          </a:p>
        </p:txBody>
      </p:sp>
      <p:sp>
        <p:nvSpPr>
          <p:cNvPr id="146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6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3D8748-93B7-4B64-9A74-A22D7D9CAD98}" type="slidenum">
              <a:rPr lang="en-US" smtClean="0"/>
              <a:pPr eaLnBrk="1" hangingPunct="1"/>
              <a:t>144</a:t>
            </a:fld>
            <a:endParaRPr lang="en-US" smtClean="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r>
              <a:rPr lang="en-US" smtClean="0"/>
              <a:t>Expert Composite Info</a:t>
            </a:r>
          </a:p>
        </p:txBody>
      </p:sp>
      <p:sp>
        <p:nvSpPr>
          <p:cNvPr id="147459" name="Content Placeholder 2"/>
          <p:cNvSpPr>
            <a:spLocks noGrp="1"/>
          </p:cNvSpPr>
          <p:nvPr>
            <p:ph idx="1"/>
          </p:nvPr>
        </p:nvSpPr>
        <p:spPr/>
        <p:txBody>
          <a:bodyPr/>
          <a:lstStyle/>
          <a:p>
            <a:pPr eaLnBrk="1" hangingPunct="1"/>
            <a:r>
              <a:rPr lang="en-US" smtClean="0"/>
              <a:t>More specifically these levels indicate</a:t>
            </a:r>
          </a:p>
          <a:p>
            <a:pPr lvl="1" eaLnBrk="1" hangingPunct="1"/>
            <a:r>
              <a:rPr lang="en-US" smtClean="0"/>
              <a:t>Errors are packet or dissector errors</a:t>
            </a:r>
          </a:p>
          <a:p>
            <a:pPr lvl="1" eaLnBrk="1" hangingPunct="1"/>
            <a:r>
              <a:rPr lang="en-US" smtClean="0"/>
              <a:t>Warnings are unusual responses from the application or transport layers</a:t>
            </a:r>
          </a:p>
          <a:p>
            <a:pPr lvl="1" eaLnBrk="1" hangingPunct="1"/>
            <a:r>
              <a:rPr lang="en-US" smtClean="0"/>
              <a:t>Notes are unusual responses from the application or transport layers or they maybe a recovery process from a Warning</a:t>
            </a:r>
          </a:p>
          <a:p>
            <a:pPr lvl="1" eaLnBrk="1" hangingPunct="1"/>
            <a:r>
              <a:rPr lang="en-US" smtClean="0"/>
              <a:t>Chats are information about the workflow</a:t>
            </a:r>
          </a:p>
        </p:txBody>
      </p:sp>
      <p:sp>
        <p:nvSpPr>
          <p:cNvPr id="147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7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623837-2B4B-4916-BCEC-F556B3F9BDDE}" type="slidenum">
              <a:rPr lang="en-US" smtClean="0"/>
              <a:pPr eaLnBrk="1" hangingPunct="1"/>
              <a:t>145</a:t>
            </a:fld>
            <a:endParaRPr lang="en-US" smtClean="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eaLnBrk="1" hangingPunct="1"/>
            <a:r>
              <a:rPr lang="en-US" smtClean="0"/>
              <a:t>Expert Composite Info</a:t>
            </a:r>
          </a:p>
        </p:txBody>
      </p:sp>
      <p:sp>
        <p:nvSpPr>
          <p:cNvPr id="3" name="Content Placeholder 2"/>
          <p:cNvSpPr>
            <a:spLocks noGrp="1"/>
          </p:cNvSpPr>
          <p:nvPr>
            <p:ph idx="1"/>
          </p:nvPr>
        </p:nvSpPr>
        <p:spPr/>
        <p:txBody>
          <a:bodyPr/>
          <a:lstStyle/>
          <a:p>
            <a:pPr eaLnBrk="1" hangingPunct="1">
              <a:defRPr/>
            </a:pPr>
            <a:r>
              <a:rPr lang="en-US" dirty="0" smtClean="0"/>
              <a:t>These can be filtered on to display them</a:t>
            </a:r>
          </a:p>
          <a:p>
            <a:pPr lvl="1" eaLnBrk="1" hangingPunct="1">
              <a:defRPr/>
            </a:pPr>
            <a:r>
              <a:rPr lang="en-US" dirty="0" smtClean="0"/>
              <a:t>expert.severity==error</a:t>
            </a:r>
          </a:p>
          <a:p>
            <a:pPr lvl="1" indent="-228600" eaLnBrk="1" hangingPunct="1">
              <a:buFontTx/>
              <a:buChar char="•"/>
              <a:defRPr/>
            </a:pPr>
            <a:r>
              <a:rPr lang="en-US" dirty="0" smtClean="0"/>
              <a:t>expert.severity==warn</a:t>
            </a:r>
          </a:p>
          <a:p>
            <a:pPr lvl="1" indent="-228600" eaLnBrk="1" hangingPunct="1">
              <a:buFontTx/>
              <a:buChar char="•"/>
              <a:defRPr/>
            </a:pPr>
            <a:r>
              <a:rPr lang="en-US" dirty="0" smtClean="0"/>
              <a:t>expert.severity==note</a:t>
            </a:r>
          </a:p>
          <a:p>
            <a:pPr lvl="1" indent="-228600" eaLnBrk="1" hangingPunct="1">
              <a:buFontTx/>
              <a:buChar char="•"/>
              <a:defRPr/>
            </a:pPr>
            <a:r>
              <a:rPr lang="en-US" dirty="0" smtClean="0"/>
              <a:t>expert.severity==chat</a:t>
            </a:r>
          </a:p>
          <a:p>
            <a:pPr indent="-228600" eaLnBrk="1" hangingPunct="1">
              <a:defRPr/>
            </a:pPr>
            <a:r>
              <a:rPr lang="en-US" dirty="0" smtClean="0"/>
              <a:t>The Notes and Warnings for TCP traffic can be displayed by filtering on</a:t>
            </a:r>
          </a:p>
          <a:p>
            <a:pPr lvl="1" indent="-228600" eaLnBrk="1" hangingPunct="1">
              <a:buFontTx/>
              <a:buChar char="•"/>
              <a:defRPr/>
            </a:pPr>
            <a:r>
              <a:rPr lang="en-US" dirty="0" smtClean="0"/>
              <a:t>tcp.analysis.flags</a:t>
            </a:r>
          </a:p>
          <a:p>
            <a:pPr indent="-228600" eaLnBrk="1" hangingPunct="1">
              <a:defRPr/>
            </a:pPr>
            <a:r>
              <a:rPr lang="en-US" dirty="0" smtClean="0"/>
              <a:t>This will show TCP related problems</a:t>
            </a:r>
          </a:p>
        </p:txBody>
      </p:sp>
      <p:sp>
        <p:nvSpPr>
          <p:cNvPr id="1484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8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445D0B5-1DF8-477C-8EFE-B1E2CF1EC2AD}" type="slidenum">
              <a:rPr lang="en-US" smtClean="0"/>
              <a:pPr eaLnBrk="1" hangingPunct="1"/>
              <a:t>146</a:t>
            </a:fld>
            <a:endParaRPr lang="en-US" smtClean="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pPr eaLnBrk="1" hangingPunct="1"/>
            <a:r>
              <a:rPr lang="en-US" smtClean="0"/>
              <a:t>Expert Composite Info</a:t>
            </a:r>
          </a:p>
        </p:txBody>
      </p:sp>
      <p:sp>
        <p:nvSpPr>
          <p:cNvPr id="149507" name="Content Placeholder 2"/>
          <p:cNvSpPr>
            <a:spLocks noGrp="1"/>
          </p:cNvSpPr>
          <p:nvPr>
            <p:ph idx="1"/>
          </p:nvPr>
        </p:nvSpPr>
        <p:spPr/>
        <p:txBody>
          <a:bodyPr/>
          <a:lstStyle/>
          <a:p>
            <a:pPr eaLnBrk="1" hangingPunct="1"/>
            <a:r>
              <a:rPr lang="en-US" smtClean="0"/>
              <a:t>Warnings and Notes are related but different</a:t>
            </a:r>
          </a:p>
          <a:p>
            <a:pPr eaLnBrk="1" hangingPunct="1"/>
            <a:r>
              <a:rPr lang="en-US" smtClean="0"/>
              <a:t>A Warning is a problem with a communication, such as a lost packet</a:t>
            </a:r>
          </a:p>
          <a:p>
            <a:pPr eaLnBrk="1" hangingPunct="1"/>
            <a:r>
              <a:rPr lang="en-US" smtClean="0"/>
              <a:t>A Note is normal reaction traffic, such as a retransmission</a:t>
            </a:r>
          </a:p>
          <a:p>
            <a:pPr eaLnBrk="1" hangingPunct="1"/>
            <a:r>
              <a:rPr lang="en-US" smtClean="0"/>
              <a:t>The note maybe indicate a problem, but is still an expected activity due to something else happening first</a:t>
            </a:r>
          </a:p>
        </p:txBody>
      </p:sp>
      <p:sp>
        <p:nvSpPr>
          <p:cNvPr id="1495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49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39B69D-95C8-4762-846D-9012518D7B73}" type="slidenum">
              <a:rPr lang="en-US" smtClean="0"/>
              <a:pPr eaLnBrk="1" hangingPunct="1"/>
              <a:t>147</a:t>
            </a:fld>
            <a:endParaRPr lang="en-US" smtClean="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pPr eaLnBrk="1" hangingPunct="1"/>
            <a:r>
              <a:rPr lang="en-US" smtClean="0"/>
              <a:t>Expert Composite Info</a:t>
            </a:r>
          </a:p>
        </p:txBody>
      </p:sp>
      <p:sp>
        <p:nvSpPr>
          <p:cNvPr id="150531" name="Content Placeholder 2"/>
          <p:cNvSpPr>
            <a:spLocks noGrp="1"/>
          </p:cNvSpPr>
          <p:nvPr>
            <p:ph idx="1"/>
          </p:nvPr>
        </p:nvSpPr>
        <p:spPr/>
        <p:txBody>
          <a:bodyPr/>
          <a:lstStyle/>
          <a:p>
            <a:pPr eaLnBrk="1" hangingPunct="1"/>
            <a:r>
              <a:rPr lang="en-US" smtClean="0"/>
              <a:t>Wireshark will report retransmissions and fast retransmissions</a:t>
            </a:r>
          </a:p>
          <a:p>
            <a:pPr eaLnBrk="1" hangingPunct="1"/>
            <a:r>
              <a:rPr lang="en-US" smtClean="0"/>
              <a:t>These are the same thing</a:t>
            </a:r>
          </a:p>
          <a:p>
            <a:pPr eaLnBrk="1" hangingPunct="1"/>
            <a:r>
              <a:rPr lang="en-US" smtClean="0"/>
              <a:t>Ignore the difference</a:t>
            </a:r>
          </a:p>
          <a:p>
            <a:pPr eaLnBrk="1" hangingPunct="1"/>
            <a:r>
              <a:rPr lang="en-US" smtClean="0"/>
              <a:t>Treat them the same</a:t>
            </a:r>
          </a:p>
        </p:txBody>
      </p:sp>
      <p:sp>
        <p:nvSpPr>
          <p:cNvPr id="1505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05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75F3F3-B021-4D05-882A-E90C9AC08EDF}" type="slidenum">
              <a:rPr lang="en-US" smtClean="0"/>
              <a:pPr eaLnBrk="1" hangingPunct="1"/>
              <a:t>148</a:t>
            </a:fld>
            <a:endParaRPr lang="en-US" smtClean="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pPr eaLnBrk="1" hangingPunct="1"/>
            <a:r>
              <a:rPr lang="en-US" smtClean="0"/>
              <a:t>While Using Wireshark</a:t>
            </a:r>
          </a:p>
        </p:txBody>
      </p:sp>
      <p:sp>
        <p:nvSpPr>
          <p:cNvPr id="151555" name="Content Placeholder 2"/>
          <p:cNvSpPr>
            <a:spLocks noGrp="1"/>
          </p:cNvSpPr>
          <p:nvPr>
            <p:ph idx="1"/>
          </p:nvPr>
        </p:nvSpPr>
        <p:spPr/>
        <p:txBody>
          <a:bodyPr/>
          <a:lstStyle/>
          <a:p>
            <a:pPr eaLnBrk="1" hangingPunct="1"/>
            <a:r>
              <a:rPr lang="en-US" smtClean="0"/>
              <a:t>When using Wireshark some aspects of it should be kept in mind</a:t>
            </a:r>
          </a:p>
          <a:p>
            <a:pPr eaLnBrk="1" hangingPunct="1"/>
            <a:r>
              <a:rPr lang="en-US" smtClean="0"/>
              <a:t>Such as</a:t>
            </a:r>
          </a:p>
          <a:p>
            <a:pPr lvl="1" eaLnBrk="1" hangingPunct="1"/>
            <a:r>
              <a:rPr lang="en-US" smtClean="0"/>
              <a:t>Hiding Wireshark</a:t>
            </a:r>
          </a:p>
          <a:p>
            <a:pPr lvl="1" eaLnBrk="1" hangingPunct="1"/>
            <a:r>
              <a:rPr lang="en-US" smtClean="0"/>
              <a:t>Colorization of Frames</a:t>
            </a:r>
          </a:p>
          <a:p>
            <a:pPr lvl="1" eaLnBrk="1" hangingPunct="1"/>
            <a:r>
              <a:rPr lang="en-US" smtClean="0"/>
              <a:t>Display Filters</a:t>
            </a:r>
          </a:p>
          <a:p>
            <a:pPr lvl="1" eaLnBrk="1" hangingPunct="1"/>
            <a:r>
              <a:rPr lang="en-US" smtClean="0"/>
              <a:t>Not Me Capture Filter</a:t>
            </a:r>
          </a:p>
        </p:txBody>
      </p:sp>
      <p:sp>
        <p:nvSpPr>
          <p:cNvPr id="151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15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478B7B-BB3A-492E-A107-BC7098194886}" type="slidenum">
              <a:rPr lang="en-US" smtClean="0"/>
              <a:pPr eaLnBrk="1" hangingPunct="1"/>
              <a:t>149</a:t>
            </a:fld>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The Physical Layer</a:t>
            </a:r>
          </a:p>
        </p:txBody>
      </p:sp>
      <p:pic>
        <p:nvPicPr>
          <p:cNvPr id="17411"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262188"/>
            <a:ext cx="5486400" cy="3200400"/>
          </a:xfrm>
        </p:spPr>
      </p:pic>
      <p:sp>
        <p:nvSpPr>
          <p:cNvPr id="17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A522F0-F3BA-46F0-B91C-BDB6E1EA97B8}" type="slidenum">
              <a:rPr lang="en-US" smtClean="0"/>
              <a:pPr eaLnBrk="1" hangingPunct="1"/>
              <a:t>15</a:t>
            </a:fld>
            <a:endParaRPr 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pPr eaLnBrk="1" hangingPunct="1"/>
            <a:r>
              <a:rPr lang="en-US" smtClean="0"/>
              <a:t>Hiding Wireshark</a:t>
            </a:r>
          </a:p>
        </p:txBody>
      </p:sp>
      <p:sp>
        <p:nvSpPr>
          <p:cNvPr id="152579" name="Content Placeholder 2"/>
          <p:cNvSpPr>
            <a:spLocks noGrp="1"/>
          </p:cNvSpPr>
          <p:nvPr>
            <p:ph idx="1"/>
          </p:nvPr>
        </p:nvSpPr>
        <p:spPr/>
        <p:txBody>
          <a:bodyPr/>
          <a:lstStyle/>
          <a:p>
            <a:pPr eaLnBrk="1" hangingPunct="1"/>
            <a:r>
              <a:rPr lang="en-US" smtClean="0"/>
              <a:t>Any protocol analyzer should be invisible on the network</a:t>
            </a:r>
          </a:p>
          <a:p>
            <a:pPr eaLnBrk="1" hangingPunct="1"/>
            <a:r>
              <a:rPr lang="en-US" smtClean="0"/>
              <a:t>This is both good and bad</a:t>
            </a:r>
          </a:p>
          <a:p>
            <a:pPr eaLnBrk="1" hangingPunct="1"/>
            <a:r>
              <a:rPr lang="en-US" smtClean="0"/>
              <a:t>Good because we do not want extraneous data flowing on the network that will make analysis more difficult</a:t>
            </a:r>
          </a:p>
          <a:p>
            <a:pPr eaLnBrk="1" hangingPunct="1"/>
            <a:r>
              <a:rPr lang="en-US" smtClean="0"/>
              <a:t>Bad because pesky users can place these on the network as well</a:t>
            </a:r>
          </a:p>
        </p:txBody>
      </p:sp>
      <p:sp>
        <p:nvSpPr>
          <p:cNvPr id="1525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25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A3E661-E15A-45EE-89F1-3AC81F8D0383}" type="slidenum">
              <a:rPr lang="en-US" smtClean="0"/>
              <a:pPr eaLnBrk="1" hangingPunct="1"/>
              <a:t>150</a:t>
            </a:fld>
            <a:endParaRPr lang="en-US"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pPr eaLnBrk="1" hangingPunct="1"/>
            <a:r>
              <a:rPr lang="en-US" smtClean="0"/>
              <a:t>Hiding Wireshark</a:t>
            </a:r>
          </a:p>
        </p:txBody>
      </p:sp>
      <p:sp>
        <p:nvSpPr>
          <p:cNvPr id="153603" name="Content Placeholder 2"/>
          <p:cNvSpPr>
            <a:spLocks noGrp="1"/>
          </p:cNvSpPr>
          <p:nvPr>
            <p:ph idx="1"/>
          </p:nvPr>
        </p:nvSpPr>
        <p:spPr/>
        <p:txBody>
          <a:bodyPr/>
          <a:lstStyle/>
          <a:p>
            <a:pPr eaLnBrk="1" hangingPunct="1"/>
            <a:r>
              <a:rPr lang="en-US" smtClean="0"/>
              <a:t>Wireshark does not need an IP address assigned to the device on which it is running</a:t>
            </a:r>
          </a:p>
        </p:txBody>
      </p:sp>
      <p:sp>
        <p:nvSpPr>
          <p:cNvPr id="1536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3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ADF30C-2A3F-49EA-819B-5953FC47E495}" type="slidenum">
              <a:rPr lang="en-US" smtClean="0"/>
              <a:pPr eaLnBrk="1" hangingPunct="1"/>
              <a:t>151</a:t>
            </a:fld>
            <a:endParaRPr lang="en-US"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pPr eaLnBrk="1" hangingPunct="1"/>
            <a:r>
              <a:rPr lang="en-US" smtClean="0"/>
              <a:t>Hiding Wireshark</a:t>
            </a:r>
          </a:p>
        </p:txBody>
      </p:sp>
      <p:sp>
        <p:nvSpPr>
          <p:cNvPr id="154627" name="Content Placeholder 2"/>
          <p:cNvSpPr>
            <a:spLocks noGrp="1"/>
          </p:cNvSpPr>
          <p:nvPr>
            <p:ph idx="1"/>
          </p:nvPr>
        </p:nvSpPr>
        <p:spPr/>
        <p:txBody>
          <a:bodyPr/>
          <a:lstStyle/>
          <a:p>
            <a:pPr eaLnBrk="1" hangingPunct="1"/>
            <a:r>
              <a:rPr lang="en-US" smtClean="0"/>
              <a:t>To keep Wireshark from sending data out on the network turn off all name resolution</a:t>
            </a:r>
          </a:p>
          <a:p>
            <a:pPr lvl="1" eaLnBrk="1" hangingPunct="1"/>
            <a:r>
              <a:rPr lang="en-US" smtClean="0"/>
              <a:t>Edit – Preferences – Name Resolution</a:t>
            </a:r>
          </a:p>
          <a:p>
            <a:pPr lvl="2" eaLnBrk="1" hangingPunct="1"/>
            <a:r>
              <a:rPr lang="en-US" smtClean="0"/>
              <a:t>Enable MAC name resolution</a:t>
            </a:r>
          </a:p>
          <a:p>
            <a:pPr lvl="2" eaLnBrk="1" hangingPunct="1"/>
            <a:r>
              <a:rPr lang="en-US" smtClean="0"/>
              <a:t>Enable network name resolution</a:t>
            </a:r>
          </a:p>
          <a:p>
            <a:pPr lvl="2" eaLnBrk="1" hangingPunct="1"/>
            <a:r>
              <a:rPr lang="en-US" smtClean="0"/>
              <a:t>Enable transport name resolution</a:t>
            </a:r>
          </a:p>
          <a:p>
            <a:pPr eaLnBrk="1" hangingPunct="1"/>
            <a:r>
              <a:rPr lang="en-US" smtClean="0"/>
              <a:t>The only one that is likely to send anything out is network name resolution</a:t>
            </a:r>
          </a:p>
        </p:txBody>
      </p:sp>
      <p:sp>
        <p:nvSpPr>
          <p:cNvPr id="1546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46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9D8F1C-9C2F-4AB5-BB3B-25163818ED90}" type="slidenum">
              <a:rPr lang="en-US" smtClean="0"/>
              <a:pPr eaLnBrk="1" hangingPunct="1"/>
              <a:t>152</a:t>
            </a:fld>
            <a:endParaRPr lang="en-US"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eaLnBrk="1" hangingPunct="1"/>
            <a:r>
              <a:rPr lang="en-US" smtClean="0"/>
              <a:t>Hiding Wireshark</a:t>
            </a:r>
          </a:p>
        </p:txBody>
      </p:sp>
      <p:sp>
        <p:nvSpPr>
          <p:cNvPr id="155651" name="Content Placeholder 2"/>
          <p:cNvSpPr>
            <a:spLocks noGrp="1"/>
          </p:cNvSpPr>
          <p:nvPr>
            <p:ph idx="1"/>
          </p:nvPr>
        </p:nvSpPr>
        <p:spPr/>
        <p:txBody>
          <a:bodyPr/>
          <a:lstStyle/>
          <a:p>
            <a:pPr eaLnBrk="1" hangingPunct="1"/>
            <a:endParaRPr lang="en-US" smtClean="0"/>
          </a:p>
        </p:txBody>
      </p:sp>
      <p:sp>
        <p:nvSpPr>
          <p:cNvPr id="1556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56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C9D533-8A3C-48AA-BC5F-986ABCAF414C}" type="slidenum">
              <a:rPr lang="en-US" smtClean="0"/>
              <a:pPr eaLnBrk="1" hangingPunct="1"/>
              <a:t>153</a:t>
            </a:fld>
            <a:endParaRPr lang="en-US" smtClean="0"/>
          </a:p>
        </p:txBody>
      </p:sp>
      <p:pic>
        <p:nvPicPr>
          <p:cNvPr id="155654"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r>
              <a:rPr lang="en-US" smtClean="0"/>
              <a:t>Colorization</a:t>
            </a:r>
          </a:p>
        </p:txBody>
      </p:sp>
      <p:sp>
        <p:nvSpPr>
          <p:cNvPr id="156675" name="Content Placeholder 2"/>
          <p:cNvSpPr>
            <a:spLocks noGrp="1"/>
          </p:cNvSpPr>
          <p:nvPr>
            <p:ph idx="1"/>
          </p:nvPr>
        </p:nvSpPr>
        <p:spPr/>
        <p:txBody>
          <a:bodyPr/>
          <a:lstStyle/>
          <a:p>
            <a:pPr eaLnBrk="1" hangingPunct="1"/>
            <a:r>
              <a:rPr lang="en-US" smtClean="0"/>
              <a:t>Wireshark makes extensive use of color to identify different types of frames and the parts of those frames</a:t>
            </a:r>
          </a:p>
          <a:p>
            <a:pPr eaLnBrk="1" hangingPunct="1"/>
            <a:r>
              <a:rPr lang="en-US" smtClean="0"/>
              <a:t>Some or all of the colorization rules can be turned off</a:t>
            </a:r>
          </a:p>
          <a:p>
            <a:pPr eaLnBrk="1" hangingPunct="1"/>
            <a:r>
              <a:rPr lang="en-US" smtClean="0"/>
              <a:t>However, the colorization notes inside the frame decode cannot</a:t>
            </a:r>
          </a:p>
          <a:p>
            <a:pPr eaLnBrk="1" hangingPunct="1"/>
            <a:r>
              <a:rPr lang="en-US" smtClean="0"/>
              <a:t>Here is an example of this type of note</a:t>
            </a:r>
          </a:p>
        </p:txBody>
      </p:sp>
      <p:sp>
        <p:nvSpPr>
          <p:cNvPr id="1566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66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53FA85-E3F8-465C-A8B0-5B9A372A73F0}" type="slidenum">
              <a:rPr lang="en-US" smtClean="0"/>
              <a:pPr eaLnBrk="1" hangingPunct="1"/>
              <a:t>154</a:t>
            </a:fld>
            <a:endParaRPr lang="en-US"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pPr eaLnBrk="1" hangingPunct="1"/>
            <a:r>
              <a:rPr lang="en-US" smtClean="0"/>
              <a:t>Colorization</a:t>
            </a:r>
          </a:p>
        </p:txBody>
      </p:sp>
      <p:sp>
        <p:nvSpPr>
          <p:cNvPr id="157699" name="Content Placeholder 2"/>
          <p:cNvSpPr>
            <a:spLocks noGrp="1"/>
          </p:cNvSpPr>
          <p:nvPr>
            <p:ph idx="1"/>
          </p:nvPr>
        </p:nvSpPr>
        <p:spPr/>
        <p:txBody>
          <a:bodyPr/>
          <a:lstStyle/>
          <a:p>
            <a:pPr eaLnBrk="1" hangingPunct="1"/>
            <a:endParaRPr lang="en-US" smtClean="0"/>
          </a:p>
        </p:txBody>
      </p:sp>
      <p:sp>
        <p:nvSpPr>
          <p:cNvPr id="157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7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AEC36-3433-49B6-9337-29D42624E4F4}" type="slidenum">
              <a:rPr lang="en-US" smtClean="0"/>
              <a:pPr eaLnBrk="1" hangingPunct="1"/>
              <a:t>155</a:t>
            </a:fld>
            <a:endParaRPr lang="en-US" smtClean="0"/>
          </a:p>
        </p:txBody>
      </p:sp>
      <p:pic>
        <p:nvPicPr>
          <p:cNvPr id="157702"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pPr eaLnBrk="1" hangingPunct="1"/>
            <a:r>
              <a:rPr lang="en-US" smtClean="0"/>
              <a:t>Colorization</a:t>
            </a:r>
          </a:p>
        </p:txBody>
      </p:sp>
      <p:sp>
        <p:nvSpPr>
          <p:cNvPr id="158723" name="Content Placeholder 2"/>
          <p:cNvSpPr>
            <a:spLocks noGrp="1"/>
          </p:cNvSpPr>
          <p:nvPr>
            <p:ph idx="1"/>
          </p:nvPr>
        </p:nvSpPr>
        <p:spPr/>
        <p:txBody>
          <a:bodyPr/>
          <a:lstStyle/>
          <a:p>
            <a:pPr eaLnBrk="1" hangingPunct="1"/>
            <a:r>
              <a:rPr lang="en-US" smtClean="0"/>
              <a:t>The first coloring rule that is true is the only one applied</a:t>
            </a:r>
          </a:p>
          <a:p>
            <a:pPr eaLnBrk="1" hangingPunct="1"/>
            <a:r>
              <a:rPr lang="en-US" smtClean="0"/>
              <a:t>To be sure a rule of interest is used move it up the list of coloring rules</a:t>
            </a:r>
          </a:p>
        </p:txBody>
      </p:sp>
      <p:sp>
        <p:nvSpPr>
          <p:cNvPr id="158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8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50D4D7-731D-438A-94B6-B4258749B761}" type="slidenum">
              <a:rPr lang="en-US" smtClean="0"/>
              <a:pPr eaLnBrk="1" hangingPunct="1"/>
              <a:t>156</a:t>
            </a:fld>
            <a:endParaRPr lang="en-US"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pPr eaLnBrk="1" hangingPunct="1"/>
            <a:r>
              <a:rPr lang="en-US" smtClean="0"/>
              <a:t>Colorization</a:t>
            </a:r>
          </a:p>
        </p:txBody>
      </p:sp>
      <p:sp>
        <p:nvSpPr>
          <p:cNvPr id="159747" name="Content Placeholder 2"/>
          <p:cNvSpPr>
            <a:spLocks noGrp="1"/>
          </p:cNvSpPr>
          <p:nvPr>
            <p:ph idx="1"/>
          </p:nvPr>
        </p:nvSpPr>
        <p:spPr/>
        <p:txBody>
          <a:bodyPr/>
          <a:lstStyle/>
          <a:p>
            <a:pPr eaLnBrk="1" hangingPunct="1"/>
            <a:r>
              <a:rPr lang="en-US" smtClean="0"/>
              <a:t>An individual conversation can be colorized by</a:t>
            </a:r>
          </a:p>
          <a:p>
            <a:pPr lvl="1" eaLnBrk="1" hangingPunct="1"/>
            <a:r>
              <a:rPr lang="en-US" smtClean="0"/>
              <a:t>Right Click – Colorize Conversation</a:t>
            </a:r>
          </a:p>
        </p:txBody>
      </p:sp>
      <p:sp>
        <p:nvSpPr>
          <p:cNvPr id="1597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59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192918-9603-4671-AC19-02EA77EED2DD}" type="slidenum">
              <a:rPr lang="en-US" smtClean="0"/>
              <a:pPr eaLnBrk="1" hangingPunct="1"/>
              <a:t>157</a:t>
            </a:fld>
            <a:endParaRPr lang="en-US"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pPr eaLnBrk="1" hangingPunct="1"/>
            <a:r>
              <a:rPr lang="en-US" smtClean="0"/>
              <a:t>Colorization</a:t>
            </a:r>
          </a:p>
        </p:txBody>
      </p:sp>
      <p:sp>
        <p:nvSpPr>
          <p:cNvPr id="160771" name="Content Placeholder 2"/>
          <p:cNvSpPr>
            <a:spLocks noGrp="1"/>
          </p:cNvSpPr>
          <p:nvPr>
            <p:ph idx="1"/>
          </p:nvPr>
        </p:nvSpPr>
        <p:spPr/>
        <p:txBody>
          <a:bodyPr/>
          <a:lstStyle/>
          <a:p>
            <a:pPr eaLnBrk="1" hangingPunct="1"/>
            <a:endParaRPr lang="en-US" smtClean="0"/>
          </a:p>
        </p:txBody>
      </p:sp>
      <p:sp>
        <p:nvSpPr>
          <p:cNvPr id="1607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0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0186FA-6FBF-4A64-987E-134FF305753A}" type="slidenum">
              <a:rPr lang="en-US" smtClean="0"/>
              <a:pPr eaLnBrk="1" hangingPunct="1"/>
              <a:t>158</a:t>
            </a:fld>
            <a:endParaRPr lang="en-US" smtClean="0"/>
          </a:p>
        </p:txBody>
      </p:sp>
      <p:pic>
        <p:nvPicPr>
          <p:cNvPr id="160774" name="Picture 2"/>
          <p:cNvPicPr>
            <a:picLocks noChangeAspect="1" noChangeArrowheads="1"/>
          </p:cNvPicPr>
          <p:nvPr/>
        </p:nvPicPr>
        <p:blipFill>
          <a:blip r:embed="rId2">
            <a:extLst>
              <a:ext uri="{28A0092B-C50C-407E-A947-70E740481C1C}">
                <a14:useLocalDpi xmlns:a14="http://schemas.microsoft.com/office/drawing/2010/main" val="0"/>
              </a:ext>
            </a:extLst>
          </a:blip>
          <a:srcRect t="13542"/>
          <a:stretch>
            <a:fillRect/>
          </a:stretch>
        </p:blipFill>
        <p:spPr bwMode="auto">
          <a:xfrm>
            <a:off x="457200" y="1600200"/>
            <a:ext cx="82899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pPr eaLnBrk="1" hangingPunct="1"/>
            <a:r>
              <a:rPr lang="en-US" smtClean="0"/>
              <a:t>Colorization</a:t>
            </a:r>
          </a:p>
        </p:txBody>
      </p:sp>
      <p:sp>
        <p:nvSpPr>
          <p:cNvPr id="161795" name="Content Placeholder 2"/>
          <p:cNvSpPr>
            <a:spLocks noGrp="1"/>
          </p:cNvSpPr>
          <p:nvPr>
            <p:ph idx="1"/>
          </p:nvPr>
        </p:nvSpPr>
        <p:spPr/>
        <p:txBody>
          <a:bodyPr/>
          <a:lstStyle/>
          <a:p>
            <a:pPr eaLnBrk="1" hangingPunct="1"/>
            <a:r>
              <a:rPr lang="en-US" smtClean="0"/>
              <a:t>To turn this off</a:t>
            </a:r>
          </a:p>
          <a:p>
            <a:pPr lvl="1" eaLnBrk="1" hangingPunct="1"/>
            <a:r>
              <a:rPr lang="en-US" smtClean="0"/>
              <a:t>View – Colorize Packet List</a:t>
            </a:r>
          </a:p>
        </p:txBody>
      </p:sp>
      <p:sp>
        <p:nvSpPr>
          <p:cNvPr id="161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1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F91025-88B9-4639-81BE-55D24E5DE2EC}" type="slidenum">
              <a:rPr lang="en-US" smtClean="0"/>
              <a:pPr eaLnBrk="1" hangingPunct="1"/>
              <a:t>159</a:t>
            </a:fld>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The Data Link Layer</a:t>
            </a:r>
          </a:p>
        </p:txBody>
      </p:sp>
      <p:sp>
        <p:nvSpPr>
          <p:cNvPr id="18435" name="Content Placeholder 2"/>
          <p:cNvSpPr>
            <a:spLocks noGrp="1"/>
          </p:cNvSpPr>
          <p:nvPr>
            <p:ph idx="1"/>
          </p:nvPr>
        </p:nvSpPr>
        <p:spPr/>
        <p:txBody>
          <a:bodyPr/>
          <a:lstStyle/>
          <a:p>
            <a:pPr eaLnBrk="1" hangingPunct="1"/>
            <a:r>
              <a:rPr lang="en-US" smtClean="0"/>
              <a:t>The first layer that Wireshark can display is the top of the Network Access layer</a:t>
            </a:r>
          </a:p>
          <a:p>
            <a:pPr eaLnBrk="1" hangingPunct="1"/>
            <a:r>
              <a:rPr lang="en-US" smtClean="0"/>
              <a:t>This is the Data Link layer as shown next</a:t>
            </a:r>
          </a:p>
          <a:p>
            <a:pPr eaLnBrk="1" hangingPunct="1"/>
            <a:r>
              <a:rPr lang="en-US" smtClean="0"/>
              <a:t>Then after it the Network layer, the Transport layer, and the Application layer</a:t>
            </a:r>
          </a:p>
        </p:txBody>
      </p:sp>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9F35D1-97EB-47C2-8FA3-1F56068430BC}" type="slidenum">
              <a:rPr lang="en-US" smtClean="0"/>
              <a:pPr eaLnBrk="1" hangingPunct="1"/>
              <a:t>16</a:t>
            </a:fld>
            <a:endParaRPr lang="en-US"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pPr eaLnBrk="1" hangingPunct="1"/>
            <a:r>
              <a:rPr lang="en-US" smtClean="0"/>
              <a:t>Colorization</a:t>
            </a:r>
          </a:p>
        </p:txBody>
      </p:sp>
      <p:sp>
        <p:nvSpPr>
          <p:cNvPr id="162819" name="Content Placeholder 2"/>
          <p:cNvSpPr>
            <a:spLocks noGrp="1"/>
          </p:cNvSpPr>
          <p:nvPr>
            <p:ph idx="1"/>
          </p:nvPr>
        </p:nvSpPr>
        <p:spPr/>
        <p:txBody>
          <a:bodyPr/>
          <a:lstStyle/>
          <a:p>
            <a:pPr eaLnBrk="1" hangingPunct="1"/>
            <a:endParaRPr lang="en-US" smtClean="0"/>
          </a:p>
        </p:txBody>
      </p:sp>
      <p:sp>
        <p:nvSpPr>
          <p:cNvPr id="1628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28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19E9D8-10CB-46EA-9286-FB35377D9EBD}" type="slidenum">
              <a:rPr lang="en-US" smtClean="0"/>
              <a:pPr eaLnBrk="1" hangingPunct="1"/>
              <a:t>160</a:t>
            </a:fld>
            <a:endParaRPr lang="en-US" smtClean="0"/>
          </a:p>
        </p:txBody>
      </p:sp>
      <p:pic>
        <p:nvPicPr>
          <p:cNvPr id="162822"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pPr eaLnBrk="1" hangingPunct="1"/>
            <a:r>
              <a:rPr lang="en-US" smtClean="0"/>
              <a:t>Display Filters</a:t>
            </a:r>
          </a:p>
        </p:txBody>
      </p:sp>
      <p:sp>
        <p:nvSpPr>
          <p:cNvPr id="163843" name="Content Placeholder 2"/>
          <p:cNvSpPr>
            <a:spLocks noGrp="1"/>
          </p:cNvSpPr>
          <p:nvPr>
            <p:ph idx="1"/>
          </p:nvPr>
        </p:nvSpPr>
        <p:spPr/>
        <p:txBody>
          <a:bodyPr/>
          <a:lstStyle/>
          <a:p>
            <a:pPr eaLnBrk="1" hangingPunct="1"/>
            <a:r>
              <a:rPr lang="en-US" smtClean="0"/>
              <a:t>If only a certain type of traffic is of interest it is generally best to capture all traffic then use a display filter to view the traffic of interest</a:t>
            </a:r>
          </a:p>
          <a:p>
            <a:pPr eaLnBrk="1" hangingPunct="1"/>
            <a:r>
              <a:rPr lang="en-US" smtClean="0"/>
              <a:t>For example to see only DNS traffic</a:t>
            </a:r>
          </a:p>
          <a:p>
            <a:pPr lvl="1" eaLnBrk="1" hangingPunct="1"/>
            <a:r>
              <a:rPr lang="en-US" smtClean="0"/>
              <a:t>Enter dns is the capture filter box</a:t>
            </a:r>
          </a:p>
          <a:p>
            <a:pPr lvl="1" eaLnBrk="1" hangingPunct="1"/>
            <a:r>
              <a:rPr lang="en-US" smtClean="0"/>
              <a:t>Click Apply</a:t>
            </a:r>
          </a:p>
        </p:txBody>
      </p:sp>
      <p:sp>
        <p:nvSpPr>
          <p:cNvPr id="1638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38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68246-6B79-4B3F-B080-F02B2BB3DDF4}" type="slidenum">
              <a:rPr lang="en-US" smtClean="0"/>
              <a:pPr eaLnBrk="1" hangingPunct="1"/>
              <a:t>161</a:t>
            </a:fld>
            <a:endParaRPr lang="en-US"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pPr eaLnBrk="1" hangingPunct="1"/>
            <a:r>
              <a:rPr lang="en-US" smtClean="0"/>
              <a:t>Display Filters</a:t>
            </a:r>
          </a:p>
        </p:txBody>
      </p:sp>
      <p:sp>
        <p:nvSpPr>
          <p:cNvPr id="164867" name="Content Placeholder 2"/>
          <p:cNvSpPr>
            <a:spLocks noGrp="1"/>
          </p:cNvSpPr>
          <p:nvPr>
            <p:ph idx="1"/>
          </p:nvPr>
        </p:nvSpPr>
        <p:spPr/>
        <p:txBody>
          <a:bodyPr/>
          <a:lstStyle/>
          <a:p>
            <a:pPr eaLnBrk="1" hangingPunct="1"/>
            <a:endParaRPr lang="en-US" smtClean="0"/>
          </a:p>
        </p:txBody>
      </p:sp>
      <p:sp>
        <p:nvSpPr>
          <p:cNvPr id="1648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48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390661-50C6-444E-BF8B-4BAC67D0F768}" type="slidenum">
              <a:rPr lang="en-US" smtClean="0"/>
              <a:pPr eaLnBrk="1" hangingPunct="1"/>
              <a:t>162</a:t>
            </a:fld>
            <a:endParaRPr lang="en-US" smtClean="0"/>
          </a:p>
        </p:txBody>
      </p:sp>
      <p:pic>
        <p:nvPicPr>
          <p:cNvPr id="164870" name="Picture 2"/>
          <p:cNvPicPr>
            <a:picLocks noChangeAspect="1" noChangeArrowheads="1"/>
          </p:cNvPicPr>
          <p:nvPr/>
        </p:nvPicPr>
        <p:blipFill>
          <a:blip r:embed="rId2">
            <a:extLst>
              <a:ext uri="{28A0092B-C50C-407E-A947-70E740481C1C}">
                <a14:useLocalDpi xmlns:a14="http://schemas.microsoft.com/office/drawing/2010/main" val="0"/>
              </a:ext>
            </a:extLst>
          </a:blip>
          <a:srcRect t="10416"/>
          <a:stretch>
            <a:fillRect/>
          </a:stretch>
        </p:blipFill>
        <p:spPr bwMode="auto">
          <a:xfrm>
            <a:off x="525463" y="1628775"/>
            <a:ext cx="81613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eaLnBrk="1" hangingPunct="1"/>
            <a:r>
              <a:rPr lang="en-US" smtClean="0"/>
              <a:t>Display Filters</a:t>
            </a:r>
          </a:p>
        </p:txBody>
      </p:sp>
      <p:sp>
        <p:nvSpPr>
          <p:cNvPr id="165891" name="Content Placeholder 2"/>
          <p:cNvSpPr>
            <a:spLocks noGrp="1"/>
          </p:cNvSpPr>
          <p:nvPr>
            <p:ph idx="1"/>
          </p:nvPr>
        </p:nvSpPr>
        <p:spPr/>
        <p:txBody>
          <a:bodyPr/>
          <a:lstStyle/>
          <a:p>
            <a:pPr eaLnBrk="1" hangingPunct="1"/>
            <a:endParaRPr lang="en-US" smtClean="0"/>
          </a:p>
        </p:txBody>
      </p:sp>
      <p:sp>
        <p:nvSpPr>
          <p:cNvPr id="1658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5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BFC4C3-EC68-4051-B130-08495C651278}" type="slidenum">
              <a:rPr lang="en-US" smtClean="0"/>
              <a:pPr eaLnBrk="1" hangingPunct="1"/>
              <a:t>163</a:t>
            </a:fld>
            <a:endParaRPr lang="en-US" smtClean="0"/>
          </a:p>
        </p:txBody>
      </p:sp>
      <p:pic>
        <p:nvPicPr>
          <p:cNvPr id="165894"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525463" y="1600200"/>
            <a:ext cx="81613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pPr eaLnBrk="1" hangingPunct="1"/>
            <a:r>
              <a:rPr lang="en-US" smtClean="0"/>
              <a:t>Not Me Capture Filter</a:t>
            </a:r>
          </a:p>
        </p:txBody>
      </p:sp>
      <p:sp>
        <p:nvSpPr>
          <p:cNvPr id="166915" name="Content Placeholder 2"/>
          <p:cNvSpPr>
            <a:spLocks noGrp="1"/>
          </p:cNvSpPr>
          <p:nvPr>
            <p:ph idx="1"/>
          </p:nvPr>
        </p:nvSpPr>
        <p:spPr/>
        <p:txBody>
          <a:bodyPr/>
          <a:lstStyle/>
          <a:p>
            <a:pPr eaLnBrk="1" hangingPunct="1"/>
            <a:r>
              <a:rPr lang="en-US" smtClean="0"/>
              <a:t>Create a Not Me capture filter to filter out traffic back and forth from your own PC</a:t>
            </a:r>
          </a:p>
          <a:p>
            <a:pPr eaLnBrk="1" hangingPunct="1"/>
            <a:r>
              <a:rPr lang="en-US" smtClean="0"/>
              <a:t>The syntax is</a:t>
            </a:r>
          </a:p>
          <a:p>
            <a:pPr lvl="1" eaLnBrk="1" hangingPunct="1"/>
            <a:r>
              <a:rPr lang="en-US" smtClean="0"/>
              <a:t>not ether host XX:XX:XX:XX:XX:XX</a:t>
            </a:r>
          </a:p>
          <a:p>
            <a:pPr lvl="2" eaLnBrk="1" hangingPunct="1"/>
            <a:r>
              <a:rPr lang="en-US" smtClean="0"/>
              <a:t>Where the Xs are your PC’s MAC address</a:t>
            </a:r>
          </a:p>
        </p:txBody>
      </p:sp>
      <p:sp>
        <p:nvSpPr>
          <p:cNvPr id="1669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6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B739B6-1A18-4C2E-A0AF-54BCE3E714B9}" type="slidenum">
              <a:rPr lang="en-US" smtClean="0"/>
              <a:pPr eaLnBrk="1" hangingPunct="1"/>
              <a:t>164</a:t>
            </a:fld>
            <a:endParaRPr lang="en-US"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eaLnBrk="1" hangingPunct="1"/>
            <a:r>
              <a:rPr lang="en-US" smtClean="0"/>
              <a:t>Problems With Wireshark</a:t>
            </a:r>
          </a:p>
        </p:txBody>
      </p:sp>
      <p:sp>
        <p:nvSpPr>
          <p:cNvPr id="167939" name="Content Placeholder 2"/>
          <p:cNvSpPr>
            <a:spLocks noGrp="1"/>
          </p:cNvSpPr>
          <p:nvPr>
            <p:ph idx="1"/>
          </p:nvPr>
        </p:nvSpPr>
        <p:spPr/>
        <p:txBody>
          <a:bodyPr/>
          <a:lstStyle/>
          <a:p>
            <a:pPr eaLnBrk="1" hangingPunct="1"/>
            <a:r>
              <a:rPr lang="en-US" smtClean="0"/>
              <a:t>When using Wireshark some common problems seen include</a:t>
            </a:r>
          </a:p>
          <a:p>
            <a:pPr lvl="1" eaLnBrk="1" hangingPunct="1"/>
            <a:r>
              <a:rPr lang="en-US" smtClean="0"/>
              <a:t>Dropping Frames</a:t>
            </a:r>
          </a:p>
          <a:p>
            <a:pPr lvl="1" eaLnBrk="1" hangingPunct="1"/>
            <a:r>
              <a:rPr lang="en-US" smtClean="0"/>
              <a:t>Checksum Errors</a:t>
            </a:r>
          </a:p>
          <a:p>
            <a:pPr lvl="1" eaLnBrk="1" hangingPunct="1"/>
            <a:r>
              <a:rPr lang="en-US" smtClean="0"/>
              <a:t>Decrypting Wireless Frames</a:t>
            </a:r>
          </a:p>
          <a:p>
            <a:pPr lvl="1" eaLnBrk="1" hangingPunct="1"/>
            <a:r>
              <a:rPr lang="en-US" smtClean="0"/>
              <a:t>Showing Errors in Frames</a:t>
            </a:r>
          </a:p>
        </p:txBody>
      </p:sp>
      <p:sp>
        <p:nvSpPr>
          <p:cNvPr id="1679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79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7D70BB-4F7A-45BB-801D-60F79F6D68F4}" type="slidenum">
              <a:rPr lang="en-US" smtClean="0"/>
              <a:pPr eaLnBrk="1" hangingPunct="1"/>
              <a:t>165</a:t>
            </a:fld>
            <a:endParaRPr lang="en-US" smtClean="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eaLnBrk="1" hangingPunct="1"/>
            <a:r>
              <a:rPr lang="en-US" smtClean="0"/>
              <a:t>Dropping Frames</a:t>
            </a:r>
          </a:p>
        </p:txBody>
      </p:sp>
      <p:sp>
        <p:nvSpPr>
          <p:cNvPr id="168963" name="Content Placeholder 2"/>
          <p:cNvSpPr>
            <a:spLocks noGrp="1"/>
          </p:cNvSpPr>
          <p:nvPr>
            <p:ph idx="1"/>
          </p:nvPr>
        </p:nvSpPr>
        <p:spPr/>
        <p:txBody>
          <a:bodyPr/>
          <a:lstStyle/>
          <a:p>
            <a:pPr eaLnBrk="1" hangingPunct="1"/>
            <a:r>
              <a:rPr lang="en-US" smtClean="0"/>
              <a:t>If there are a large number of frames across the link on which Wireshark is capturing traffic it can be overwhelmed</a:t>
            </a:r>
          </a:p>
          <a:p>
            <a:pPr eaLnBrk="1" hangingPunct="1"/>
            <a:r>
              <a:rPr lang="en-US" smtClean="0"/>
              <a:t>This results in it dropping frames</a:t>
            </a:r>
          </a:p>
          <a:p>
            <a:pPr eaLnBrk="1" hangingPunct="1"/>
            <a:r>
              <a:rPr lang="en-US" smtClean="0"/>
              <a:t>This could be due to a number of issues including the limitations of the device on which Wireshark is running</a:t>
            </a:r>
          </a:p>
          <a:p>
            <a:pPr eaLnBrk="1" hangingPunct="1"/>
            <a:r>
              <a:rPr lang="en-US" smtClean="0"/>
              <a:t>To alleviate this try the following</a:t>
            </a:r>
          </a:p>
        </p:txBody>
      </p:sp>
      <p:sp>
        <p:nvSpPr>
          <p:cNvPr id="1689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8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279665-AC50-40A4-A345-557182E77582}" type="slidenum">
              <a:rPr lang="en-US" smtClean="0"/>
              <a:pPr eaLnBrk="1" hangingPunct="1"/>
              <a:t>166</a:t>
            </a:fld>
            <a:endParaRPr lang="en-US"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pPr eaLnBrk="1" hangingPunct="1"/>
            <a:r>
              <a:rPr lang="en-US" smtClean="0"/>
              <a:t>Increase Buffer Size</a:t>
            </a:r>
          </a:p>
        </p:txBody>
      </p:sp>
      <p:sp>
        <p:nvSpPr>
          <p:cNvPr id="169987" name="Content Placeholder 2"/>
          <p:cNvSpPr>
            <a:spLocks noGrp="1"/>
          </p:cNvSpPr>
          <p:nvPr>
            <p:ph idx="1"/>
          </p:nvPr>
        </p:nvSpPr>
        <p:spPr/>
        <p:txBody>
          <a:bodyPr/>
          <a:lstStyle/>
          <a:p>
            <a:pPr eaLnBrk="1" hangingPunct="1"/>
            <a:r>
              <a:rPr lang="en-US" smtClean="0"/>
              <a:t>Increase the buffer size by selecting</a:t>
            </a:r>
          </a:p>
          <a:p>
            <a:pPr lvl="1" eaLnBrk="1" hangingPunct="1"/>
            <a:r>
              <a:rPr lang="en-US" smtClean="0"/>
              <a:t>Capture – Options</a:t>
            </a:r>
          </a:p>
          <a:p>
            <a:pPr lvl="1" eaLnBrk="1" hangingPunct="1"/>
            <a:r>
              <a:rPr lang="en-US" smtClean="0"/>
              <a:t>Buffer size</a:t>
            </a:r>
          </a:p>
        </p:txBody>
      </p:sp>
      <p:sp>
        <p:nvSpPr>
          <p:cNvPr id="169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69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5908A3A-3015-4379-B498-CBBCC0095B98}" type="slidenum">
              <a:rPr lang="en-US" smtClean="0"/>
              <a:pPr eaLnBrk="1" hangingPunct="1"/>
              <a:t>167</a:t>
            </a:fld>
            <a:endParaRPr lang="en-US"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pPr eaLnBrk="1" hangingPunct="1"/>
            <a:r>
              <a:rPr lang="en-US" smtClean="0"/>
              <a:t>Increase Buffer Size</a:t>
            </a:r>
          </a:p>
        </p:txBody>
      </p:sp>
      <p:sp>
        <p:nvSpPr>
          <p:cNvPr id="171011" name="Content Placeholder 2"/>
          <p:cNvSpPr>
            <a:spLocks noGrp="1"/>
          </p:cNvSpPr>
          <p:nvPr>
            <p:ph idx="1"/>
          </p:nvPr>
        </p:nvSpPr>
        <p:spPr/>
        <p:txBody>
          <a:bodyPr/>
          <a:lstStyle/>
          <a:p>
            <a:pPr eaLnBrk="1" hangingPunct="1"/>
            <a:endParaRPr lang="en-US" smtClean="0"/>
          </a:p>
        </p:txBody>
      </p:sp>
      <p:sp>
        <p:nvSpPr>
          <p:cNvPr id="171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1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7D2BB3-82C6-4045-B260-A9DBB4D45FBA}" type="slidenum">
              <a:rPr lang="en-US" smtClean="0"/>
              <a:pPr eaLnBrk="1" hangingPunct="1"/>
              <a:t>168</a:t>
            </a:fld>
            <a:endParaRPr lang="en-US" smtClean="0"/>
          </a:p>
        </p:txBody>
      </p:sp>
      <p:pic>
        <p:nvPicPr>
          <p:cNvPr id="1710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16133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pPr eaLnBrk="1" hangingPunct="1"/>
            <a:r>
              <a:rPr lang="en-US" smtClean="0"/>
              <a:t>Increase Buffer Size</a:t>
            </a:r>
          </a:p>
        </p:txBody>
      </p:sp>
      <p:sp>
        <p:nvSpPr>
          <p:cNvPr id="172035" name="Content Placeholder 2"/>
          <p:cNvSpPr>
            <a:spLocks noGrp="1"/>
          </p:cNvSpPr>
          <p:nvPr>
            <p:ph idx="1"/>
          </p:nvPr>
        </p:nvSpPr>
        <p:spPr/>
        <p:txBody>
          <a:bodyPr/>
          <a:lstStyle/>
          <a:p>
            <a:pPr eaLnBrk="1" hangingPunct="1"/>
            <a:endParaRPr lang="en-US" smtClean="0"/>
          </a:p>
        </p:txBody>
      </p:sp>
      <p:sp>
        <p:nvSpPr>
          <p:cNvPr id="1720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2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FA66C7-EAE5-4D1F-8076-C9FE4DAD215D}" type="slidenum">
              <a:rPr lang="en-US" smtClean="0"/>
              <a:pPr eaLnBrk="1" hangingPunct="1"/>
              <a:t>169</a:t>
            </a:fld>
            <a:endParaRPr lang="en-US" smtClean="0"/>
          </a:p>
        </p:txBody>
      </p:sp>
      <p:pic>
        <p:nvPicPr>
          <p:cNvPr id="1720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16133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The Data Link Layer</a:t>
            </a:r>
          </a:p>
        </p:txBody>
      </p:sp>
      <p:sp>
        <p:nvSpPr>
          <p:cNvPr id="194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4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B63F5B-F769-4504-83C0-FB9D1958B898}" type="slidenum">
              <a:rPr lang="en-US" smtClean="0"/>
              <a:pPr eaLnBrk="1" hangingPunct="1"/>
              <a:t>17</a:t>
            </a:fld>
            <a:endParaRPr lang="en-US" smtClean="0"/>
          </a:p>
        </p:txBody>
      </p:sp>
      <p:pic>
        <p:nvPicPr>
          <p:cNvPr id="19461" name="Picture 2"/>
          <p:cNvPicPr>
            <a:picLocks noChangeAspect="1" noChangeArrowheads="1"/>
          </p:cNvPicPr>
          <p:nvPr/>
        </p:nvPicPr>
        <p:blipFill>
          <a:blip r:embed="rId2">
            <a:extLst>
              <a:ext uri="{28A0092B-C50C-407E-A947-70E740481C1C}">
                <a14:useLocalDpi xmlns:a14="http://schemas.microsoft.com/office/drawing/2010/main" val="0"/>
              </a:ext>
            </a:extLst>
          </a:blip>
          <a:srcRect t="41270" b="23808"/>
          <a:stretch>
            <a:fillRect/>
          </a:stretch>
        </p:blipFill>
        <p:spPr bwMode="auto">
          <a:xfrm>
            <a:off x="381000" y="1600200"/>
            <a:ext cx="83058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eaLnBrk="1" hangingPunct="1"/>
            <a:r>
              <a:rPr lang="en-US" smtClean="0"/>
              <a:t>Packets in Real Time</a:t>
            </a:r>
          </a:p>
        </p:txBody>
      </p:sp>
      <p:sp>
        <p:nvSpPr>
          <p:cNvPr id="173059" name="Content Placeholder 2"/>
          <p:cNvSpPr>
            <a:spLocks noGrp="1"/>
          </p:cNvSpPr>
          <p:nvPr>
            <p:ph idx="1"/>
          </p:nvPr>
        </p:nvSpPr>
        <p:spPr/>
        <p:txBody>
          <a:bodyPr/>
          <a:lstStyle/>
          <a:p>
            <a:pPr eaLnBrk="1" hangingPunct="1"/>
            <a:r>
              <a:rPr lang="en-US" smtClean="0"/>
              <a:t>Turn off update packets in real time</a:t>
            </a:r>
          </a:p>
          <a:p>
            <a:pPr lvl="1" eaLnBrk="1" hangingPunct="1"/>
            <a:r>
              <a:rPr lang="en-US" smtClean="0"/>
              <a:t>Capture – Options</a:t>
            </a:r>
          </a:p>
          <a:p>
            <a:pPr lvl="1" eaLnBrk="1" hangingPunct="1"/>
            <a:r>
              <a:rPr lang="en-US" smtClean="0"/>
              <a:t>Update list of packets in real time</a:t>
            </a:r>
          </a:p>
        </p:txBody>
      </p:sp>
      <p:sp>
        <p:nvSpPr>
          <p:cNvPr id="173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3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E1F5FE-CC5C-481E-B188-6CF14B9EBDC6}" type="slidenum">
              <a:rPr lang="en-US" smtClean="0"/>
              <a:pPr eaLnBrk="1" hangingPunct="1"/>
              <a:t>170</a:t>
            </a:fld>
            <a:endParaRPr lang="en-US" smtClean="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smtClean="0"/>
              <a:t>Packets in Real Time</a:t>
            </a:r>
          </a:p>
        </p:txBody>
      </p:sp>
      <p:sp>
        <p:nvSpPr>
          <p:cNvPr id="174083" name="Content Placeholder 2"/>
          <p:cNvSpPr>
            <a:spLocks noGrp="1"/>
          </p:cNvSpPr>
          <p:nvPr>
            <p:ph idx="1"/>
          </p:nvPr>
        </p:nvSpPr>
        <p:spPr/>
        <p:txBody>
          <a:bodyPr/>
          <a:lstStyle/>
          <a:p>
            <a:pPr eaLnBrk="1" hangingPunct="1"/>
            <a:endParaRPr lang="en-US" smtClean="0"/>
          </a:p>
        </p:txBody>
      </p:sp>
      <p:sp>
        <p:nvSpPr>
          <p:cNvPr id="174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4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71467A-563D-40BB-891C-48DDA8182A32}" type="slidenum">
              <a:rPr lang="en-US" smtClean="0"/>
              <a:pPr eaLnBrk="1" hangingPunct="1"/>
              <a:t>171</a:t>
            </a:fld>
            <a:endParaRPr lang="en-US" smtClean="0"/>
          </a:p>
        </p:txBody>
      </p:sp>
      <p:pic>
        <p:nvPicPr>
          <p:cNvPr id="174086" name="Picture 3"/>
          <p:cNvPicPr>
            <a:picLocks noChangeAspect="1" noChangeArrowheads="1"/>
          </p:cNvPicPr>
          <p:nvPr/>
        </p:nvPicPr>
        <p:blipFill>
          <a:blip r:embed="rId2">
            <a:extLst>
              <a:ext uri="{28A0092B-C50C-407E-A947-70E740481C1C}">
                <a14:useLocalDpi xmlns:a14="http://schemas.microsoft.com/office/drawing/2010/main" val="0"/>
              </a:ext>
            </a:extLst>
          </a:blip>
          <a:srcRect t="9375"/>
          <a:stretch>
            <a:fillRect/>
          </a:stretch>
        </p:blipFill>
        <p:spPr bwMode="auto">
          <a:xfrm>
            <a:off x="525463" y="1600200"/>
            <a:ext cx="8161337"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eaLnBrk="1" hangingPunct="1"/>
            <a:r>
              <a:rPr lang="en-US" smtClean="0"/>
              <a:t>Name Resolution</a:t>
            </a:r>
          </a:p>
        </p:txBody>
      </p:sp>
      <p:sp>
        <p:nvSpPr>
          <p:cNvPr id="175107" name="Content Placeholder 2"/>
          <p:cNvSpPr>
            <a:spLocks noGrp="1"/>
          </p:cNvSpPr>
          <p:nvPr>
            <p:ph idx="1"/>
          </p:nvPr>
        </p:nvSpPr>
        <p:spPr/>
        <p:txBody>
          <a:bodyPr/>
          <a:lstStyle/>
          <a:p>
            <a:pPr eaLnBrk="1" hangingPunct="1"/>
            <a:r>
              <a:rPr lang="en-US" smtClean="0"/>
              <a:t>Turn off enable name resolution</a:t>
            </a:r>
          </a:p>
          <a:p>
            <a:pPr lvl="1" eaLnBrk="1" hangingPunct="1"/>
            <a:r>
              <a:rPr lang="en-US" smtClean="0"/>
              <a:t>Capture – Options</a:t>
            </a:r>
          </a:p>
          <a:p>
            <a:pPr lvl="1" eaLnBrk="1" hangingPunct="1"/>
            <a:r>
              <a:rPr lang="en-US" smtClean="0"/>
              <a:t>Enable network name resolution</a:t>
            </a:r>
          </a:p>
        </p:txBody>
      </p:sp>
      <p:sp>
        <p:nvSpPr>
          <p:cNvPr id="1751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5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230DE8-DB88-4929-AA6B-AFD3BA088B62}" type="slidenum">
              <a:rPr lang="en-US" smtClean="0"/>
              <a:pPr eaLnBrk="1" hangingPunct="1"/>
              <a:t>172</a:t>
            </a:fld>
            <a:endParaRPr lang="en-US"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pPr eaLnBrk="1" hangingPunct="1"/>
            <a:r>
              <a:rPr lang="en-US" smtClean="0"/>
              <a:t>Name Resolution</a:t>
            </a:r>
          </a:p>
        </p:txBody>
      </p:sp>
      <p:sp>
        <p:nvSpPr>
          <p:cNvPr id="176131" name="Content Placeholder 2"/>
          <p:cNvSpPr>
            <a:spLocks noGrp="1"/>
          </p:cNvSpPr>
          <p:nvPr>
            <p:ph idx="1"/>
          </p:nvPr>
        </p:nvSpPr>
        <p:spPr/>
        <p:txBody>
          <a:bodyPr/>
          <a:lstStyle/>
          <a:p>
            <a:pPr eaLnBrk="1" hangingPunct="1"/>
            <a:endParaRPr lang="en-US" smtClean="0"/>
          </a:p>
        </p:txBody>
      </p:sp>
      <p:sp>
        <p:nvSpPr>
          <p:cNvPr id="1761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61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11B0CD-0DDA-47C7-A227-E6E0D2993711}" type="slidenum">
              <a:rPr lang="en-US" smtClean="0"/>
              <a:pPr eaLnBrk="1" hangingPunct="1"/>
              <a:t>173</a:t>
            </a:fld>
            <a:endParaRPr lang="en-US" smtClean="0"/>
          </a:p>
        </p:txBody>
      </p:sp>
      <p:pic>
        <p:nvPicPr>
          <p:cNvPr id="1761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16133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pPr eaLnBrk="1" hangingPunct="1"/>
            <a:r>
              <a:rPr lang="en-US" smtClean="0"/>
              <a:t>TCP Checksum Validation</a:t>
            </a:r>
          </a:p>
        </p:txBody>
      </p:sp>
      <p:sp>
        <p:nvSpPr>
          <p:cNvPr id="177155" name="Content Placeholder 2"/>
          <p:cNvSpPr>
            <a:spLocks noGrp="1"/>
          </p:cNvSpPr>
          <p:nvPr>
            <p:ph idx="1"/>
          </p:nvPr>
        </p:nvSpPr>
        <p:spPr/>
        <p:txBody>
          <a:bodyPr/>
          <a:lstStyle/>
          <a:p>
            <a:pPr eaLnBrk="1" hangingPunct="1"/>
            <a:r>
              <a:rPr lang="en-US" smtClean="0"/>
              <a:t>Turn off TCP checksum validation</a:t>
            </a:r>
          </a:p>
          <a:p>
            <a:pPr lvl="1" eaLnBrk="1" hangingPunct="1"/>
            <a:r>
              <a:rPr lang="en-US" smtClean="0"/>
              <a:t>Edit – Preferences – Protocols – TCP</a:t>
            </a:r>
          </a:p>
          <a:p>
            <a:pPr lvl="1" eaLnBrk="1" hangingPunct="1"/>
            <a:r>
              <a:rPr lang="en-US" smtClean="0"/>
              <a:t>Validate the TCP checksum if possible</a:t>
            </a:r>
          </a:p>
        </p:txBody>
      </p:sp>
      <p:sp>
        <p:nvSpPr>
          <p:cNvPr id="1771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7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CFAD9A-A33B-4EC3-B714-D8827251D43F}" type="slidenum">
              <a:rPr lang="en-US" smtClean="0"/>
              <a:pPr eaLnBrk="1" hangingPunct="1"/>
              <a:t>174</a:t>
            </a:fld>
            <a:endParaRPr lang="en-US"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smtClean="0"/>
              <a:t>TCP Checksum Validation</a:t>
            </a:r>
          </a:p>
        </p:txBody>
      </p:sp>
      <p:sp>
        <p:nvSpPr>
          <p:cNvPr id="178179" name="Content Placeholder 2"/>
          <p:cNvSpPr>
            <a:spLocks noGrp="1"/>
          </p:cNvSpPr>
          <p:nvPr>
            <p:ph idx="1"/>
          </p:nvPr>
        </p:nvSpPr>
        <p:spPr/>
        <p:txBody>
          <a:bodyPr/>
          <a:lstStyle/>
          <a:p>
            <a:pPr eaLnBrk="1" hangingPunct="1"/>
            <a:endParaRPr lang="en-US" smtClean="0"/>
          </a:p>
        </p:txBody>
      </p:sp>
      <p:sp>
        <p:nvSpPr>
          <p:cNvPr id="1781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81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340F6A-8B5D-4982-B982-F4BEBDEF561D}" type="slidenum">
              <a:rPr lang="en-US" smtClean="0"/>
              <a:pPr eaLnBrk="1" hangingPunct="1"/>
              <a:t>175</a:t>
            </a:fld>
            <a:endParaRPr lang="en-US" smtClean="0"/>
          </a:p>
        </p:txBody>
      </p:sp>
      <p:pic>
        <p:nvPicPr>
          <p:cNvPr id="1781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600200"/>
            <a:ext cx="816133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pPr eaLnBrk="1" hangingPunct="1"/>
            <a:r>
              <a:rPr lang="en-US" smtClean="0"/>
              <a:t>TCP Checksum Validation</a:t>
            </a:r>
          </a:p>
        </p:txBody>
      </p:sp>
      <p:sp>
        <p:nvSpPr>
          <p:cNvPr id="179203" name="Content Placeholder 2"/>
          <p:cNvSpPr>
            <a:spLocks noGrp="1"/>
          </p:cNvSpPr>
          <p:nvPr>
            <p:ph idx="1"/>
          </p:nvPr>
        </p:nvSpPr>
        <p:spPr/>
        <p:txBody>
          <a:bodyPr/>
          <a:lstStyle/>
          <a:p>
            <a:pPr eaLnBrk="1" hangingPunct="1"/>
            <a:endParaRPr lang="en-US" smtClean="0"/>
          </a:p>
        </p:txBody>
      </p:sp>
      <p:sp>
        <p:nvSpPr>
          <p:cNvPr id="1792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792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804C9D-86AF-41D7-B703-8164EA815A33}" type="slidenum">
              <a:rPr lang="en-US" smtClean="0"/>
              <a:pPr eaLnBrk="1" hangingPunct="1"/>
              <a:t>176</a:t>
            </a:fld>
            <a:endParaRPr lang="en-US" smtClean="0"/>
          </a:p>
        </p:txBody>
      </p:sp>
      <p:pic>
        <p:nvPicPr>
          <p:cNvPr id="1792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600200"/>
            <a:ext cx="816133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pPr eaLnBrk="1" hangingPunct="1"/>
            <a:r>
              <a:rPr lang="en-US" smtClean="0"/>
              <a:t>TCP Checksum Validation</a:t>
            </a:r>
          </a:p>
        </p:txBody>
      </p:sp>
      <p:sp>
        <p:nvSpPr>
          <p:cNvPr id="180227" name="Content Placeholder 2"/>
          <p:cNvSpPr>
            <a:spLocks noGrp="1"/>
          </p:cNvSpPr>
          <p:nvPr>
            <p:ph idx="1"/>
          </p:nvPr>
        </p:nvSpPr>
        <p:spPr/>
        <p:txBody>
          <a:bodyPr/>
          <a:lstStyle/>
          <a:p>
            <a:pPr eaLnBrk="1" hangingPunct="1"/>
            <a:endParaRPr lang="en-US" smtClean="0"/>
          </a:p>
        </p:txBody>
      </p:sp>
      <p:sp>
        <p:nvSpPr>
          <p:cNvPr id="1802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0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2E3BEA-D0D7-44EF-A865-5004B4802268}" type="slidenum">
              <a:rPr lang="en-US" smtClean="0"/>
              <a:pPr eaLnBrk="1" hangingPunct="1"/>
              <a:t>177</a:t>
            </a:fld>
            <a:endParaRPr lang="en-US" smtClean="0"/>
          </a:p>
        </p:txBody>
      </p:sp>
      <p:pic>
        <p:nvPicPr>
          <p:cNvPr id="1802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600200"/>
            <a:ext cx="816133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pPr eaLnBrk="1" hangingPunct="1"/>
            <a:r>
              <a:rPr lang="en-US" smtClean="0"/>
              <a:t>Remove Unneeded Columns</a:t>
            </a:r>
          </a:p>
        </p:txBody>
      </p:sp>
      <p:sp>
        <p:nvSpPr>
          <p:cNvPr id="181251" name="Content Placeholder 2"/>
          <p:cNvSpPr>
            <a:spLocks noGrp="1"/>
          </p:cNvSpPr>
          <p:nvPr>
            <p:ph idx="1"/>
          </p:nvPr>
        </p:nvSpPr>
        <p:spPr/>
        <p:txBody>
          <a:bodyPr/>
          <a:lstStyle/>
          <a:p>
            <a:pPr eaLnBrk="1" hangingPunct="1"/>
            <a:r>
              <a:rPr lang="en-US" smtClean="0"/>
              <a:t>Remove any columns that do not provide currently useful information</a:t>
            </a:r>
          </a:p>
          <a:p>
            <a:pPr lvl="1" eaLnBrk="1" hangingPunct="1"/>
            <a:r>
              <a:rPr lang="en-US" smtClean="0"/>
              <a:t>Edit – Preferences – Protocols – TCP</a:t>
            </a:r>
          </a:p>
          <a:p>
            <a:pPr lvl="1" eaLnBrk="1" hangingPunct="1"/>
            <a:r>
              <a:rPr lang="en-US" smtClean="0"/>
              <a:t>Columns</a:t>
            </a:r>
          </a:p>
        </p:txBody>
      </p:sp>
      <p:sp>
        <p:nvSpPr>
          <p:cNvPr id="1812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1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C5FBF0-558A-4BB0-AE39-02A7282D16AD}" type="slidenum">
              <a:rPr lang="en-US" smtClean="0"/>
              <a:pPr eaLnBrk="1" hangingPunct="1"/>
              <a:t>178</a:t>
            </a:fld>
            <a:endParaRPr lang="en-US"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pPr eaLnBrk="1" hangingPunct="1"/>
            <a:r>
              <a:rPr lang="en-US" smtClean="0"/>
              <a:t>Remove Unneeded Columns</a:t>
            </a:r>
          </a:p>
        </p:txBody>
      </p:sp>
      <p:sp>
        <p:nvSpPr>
          <p:cNvPr id="182275" name="Content Placeholder 2"/>
          <p:cNvSpPr>
            <a:spLocks noGrp="1"/>
          </p:cNvSpPr>
          <p:nvPr>
            <p:ph idx="1"/>
          </p:nvPr>
        </p:nvSpPr>
        <p:spPr/>
        <p:txBody>
          <a:bodyPr/>
          <a:lstStyle/>
          <a:p>
            <a:pPr eaLnBrk="1" hangingPunct="1"/>
            <a:endParaRPr lang="en-US" smtClean="0"/>
          </a:p>
        </p:txBody>
      </p:sp>
      <p:sp>
        <p:nvSpPr>
          <p:cNvPr id="1822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22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98130F-974B-4A4E-A0F6-4A4DF6EBE360}" type="slidenum">
              <a:rPr lang="en-US" smtClean="0"/>
              <a:pPr eaLnBrk="1" hangingPunct="1"/>
              <a:t>179</a:t>
            </a:fld>
            <a:endParaRPr lang="en-US" smtClean="0"/>
          </a:p>
        </p:txBody>
      </p:sp>
      <p:pic>
        <p:nvPicPr>
          <p:cNvPr id="1822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600200"/>
            <a:ext cx="816133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The Network Layer</a:t>
            </a:r>
          </a:p>
        </p:txBody>
      </p:sp>
      <p:sp>
        <p:nvSpPr>
          <p:cNvPr id="204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4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B3028D-C895-490D-B077-E507EBF36733}" type="slidenum">
              <a:rPr lang="en-US" smtClean="0"/>
              <a:pPr eaLnBrk="1" hangingPunct="1"/>
              <a:t>18</a:t>
            </a:fld>
            <a:endParaRPr lang="en-US" smtClean="0"/>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t="40625" b="6250"/>
          <a:stretch>
            <a:fillRect/>
          </a:stretch>
        </p:blipFill>
        <p:spPr bwMode="auto">
          <a:xfrm>
            <a:off x="463550" y="1600200"/>
            <a:ext cx="82232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pPr eaLnBrk="1" hangingPunct="1"/>
            <a:r>
              <a:rPr lang="en-US" smtClean="0"/>
              <a:t>Remove Unneeded Columns</a:t>
            </a:r>
          </a:p>
        </p:txBody>
      </p:sp>
      <p:sp>
        <p:nvSpPr>
          <p:cNvPr id="183299" name="Content Placeholder 2"/>
          <p:cNvSpPr>
            <a:spLocks noGrp="1"/>
          </p:cNvSpPr>
          <p:nvPr>
            <p:ph idx="1"/>
          </p:nvPr>
        </p:nvSpPr>
        <p:spPr/>
        <p:txBody>
          <a:bodyPr/>
          <a:lstStyle/>
          <a:p>
            <a:pPr eaLnBrk="1" hangingPunct="1"/>
            <a:endParaRPr lang="en-US" smtClean="0"/>
          </a:p>
        </p:txBody>
      </p:sp>
      <p:sp>
        <p:nvSpPr>
          <p:cNvPr id="183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3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8404B64-6885-4DF0-AE74-965CD28F7A85}" type="slidenum">
              <a:rPr lang="en-US" smtClean="0"/>
              <a:pPr eaLnBrk="1" hangingPunct="1"/>
              <a:t>180</a:t>
            </a:fld>
            <a:endParaRPr lang="en-US" smtClean="0"/>
          </a:p>
        </p:txBody>
      </p:sp>
      <p:pic>
        <p:nvPicPr>
          <p:cNvPr id="183302" name="Picture 2"/>
          <p:cNvPicPr>
            <a:picLocks noChangeAspect="1" noChangeArrowheads="1"/>
          </p:cNvPicPr>
          <p:nvPr/>
        </p:nvPicPr>
        <p:blipFill>
          <a:blip r:embed="rId2">
            <a:extLst>
              <a:ext uri="{28A0092B-C50C-407E-A947-70E740481C1C}">
                <a14:useLocalDpi xmlns:a14="http://schemas.microsoft.com/office/drawing/2010/main" val="0"/>
              </a:ext>
            </a:extLst>
          </a:blip>
          <a:srcRect t="9375"/>
          <a:stretch>
            <a:fillRect/>
          </a:stretch>
        </p:blipFill>
        <p:spPr bwMode="auto">
          <a:xfrm>
            <a:off x="525463" y="1600200"/>
            <a:ext cx="8161337"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pPr eaLnBrk="1" hangingPunct="1"/>
            <a:r>
              <a:rPr lang="en-US" smtClean="0"/>
              <a:t>Use Tshark Instead</a:t>
            </a:r>
          </a:p>
        </p:txBody>
      </p:sp>
      <p:sp>
        <p:nvSpPr>
          <p:cNvPr id="184323" name="Content Placeholder 2"/>
          <p:cNvSpPr>
            <a:spLocks noGrp="1"/>
          </p:cNvSpPr>
          <p:nvPr>
            <p:ph idx="1"/>
          </p:nvPr>
        </p:nvSpPr>
        <p:spPr/>
        <p:txBody>
          <a:bodyPr/>
          <a:lstStyle/>
          <a:p>
            <a:pPr eaLnBrk="1" hangingPunct="1"/>
            <a:r>
              <a:rPr lang="en-US" smtClean="0"/>
              <a:t>If the GUI version of Wireshark is overwhelmed, then try capturing from the command line using Tshark</a:t>
            </a:r>
          </a:p>
          <a:p>
            <a:pPr eaLnBrk="1" hangingPunct="1"/>
            <a:r>
              <a:rPr lang="en-US" smtClean="0"/>
              <a:t>The capture file can be opened in Wireshark for analysis</a:t>
            </a:r>
          </a:p>
        </p:txBody>
      </p:sp>
      <p:sp>
        <p:nvSpPr>
          <p:cNvPr id="184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4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AF7133-3306-4D87-9D65-BAACC5E70546}" type="slidenum">
              <a:rPr lang="en-US" smtClean="0"/>
              <a:pPr eaLnBrk="1" hangingPunct="1"/>
              <a:t>181</a:t>
            </a:fld>
            <a:endParaRPr lang="en-US" smtClean="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pPr eaLnBrk="1" hangingPunct="1"/>
            <a:r>
              <a:rPr lang="en-US" smtClean="0"/>
              <a:t>Use Tshark Instead</a:t>
            </a:r>
          </a:p>
        </p:txBody>
      </p:sp>
      <p:sp>
        <p:nvSpPr>
          <p:cNvPr id="185347" name="Content Placeholder 2"/>
          <p:cNvSpPr>
            <a:spLocks noGrp="1"/>
          </p:cNvSpPr>
          <p:nvPr>
            <p:ph idx="1"/>
          </p:nvPr>
        </p:nvSpPr>
        <p:spPr/>
        <p:txBody>
          <a:bodyPr/>
          <a:lstStyle/>
          <a:p>
            <a:pPr eaLnBrk="1" hangingPunct="1"/>
            <a:endParaRPr lang="en-US" smtClean="0"/>
          </a:p>
        </p:txBody>
      </p:sp>
      <p:sp>
        <p:nvSpPr>
          <p:cNvPr id="1853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53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D4C71-D223-4114-8E4A-D8F4CD5DCA1F}" type="slidenum">
              <a:rPr lang="en-US" smtClean="0"/>
              <a:pPr eaLnBrk="1" hangingPunct="1"/>
              <a:t>182</a:t>
            </a:fld>
            <a:endParaRPr lang="en-US" smtClean="0"/>
          </a:p>
        </p:txBody>
      </p:sp>
      <p:pic>
        <p:nvPicPr>
          <p:cNvPr id="185350"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73075" y="1600200"/>
            <a:ext cx="815975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smtClean="0"/>
              <a:t>Odd Results Seen in Wireshark</a:t>
            </a:r>
          </a:p>
        </p:txBody>
      </p:sp>
      <p:sp>
        <p:nvSpPr>
          <p:cNvPr id="186371" name="Content Placeholder 2"/>
          <p:cNvSpPr>
            <a:spLocks noGrp="1"/>
          </p:cNvSpPr>
          <p:nvPr>
            <p:ph idx="1"/>
          </p:nvPr>
        </p:nvSpPr>
        <p:spPr/>
        <p:txBody>
          <a:bodyPr/>
          <a:lstStyle/>
          <a:p>
            <a:pPr eaLnBrk="1" hangingPunct="1"/>
            <a:r>
              <a:rPr lang="en-US" smtClean="0"/>
              <a:t>There some common results seen in Wireshark that appear to be problems but are not, such as checksum errors</a:t>
            </a:r>
          </a:p>
        </p:txBody>
      </p:sp>
      <p:sp>
        <p:nvSpPr>
          <p:cNvPr id="1863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63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2A2118-2FBD-46ED-907A-5DC00D99AF0C}" type="slidenum">
              <a:rPr lang="en-US" smtClean="0"/>
              <a:pPr eaLnBrk="1" hangingPunct="1"/>
              <a:t>183</a:t>
            </a:fld>
            <a:endParaRPr lang="en-US"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smtClean="0"/>
              <a:t>Checksum Errors</a:t>
            </a:r>
          </a:p>
        </p:txBody>
      </p:sp>
      <p:sp>
        <p:nvSpPr>
          <p:cNvPr id="187395" name="Content Placeholder 2"/>
          <p:cNvSpPr>
            <a:spLocks noGrp="1"/>
          </p:cNvSpPr>
          <p:nvPr>
            <p:ph idx="1"/>
          </p:nvPr>
        </p:nvSpPr>
        <p:spPr/>
        <p:txBody>
          <a:bodyPr/>
          <a:lstStyle/>
          <a:p>
            <a:pPr eaLnBrk="1" hangingPunct="1"/>
            <a:r>
              <a:rPr lang="en-US" smtClean="0"/>
              <a:t>Wireshark will commonly report many checksum errors that are not really checksum errors</a:t>
            </a:r>
          </a:p>
          <a:p>
            <a:pPr eaLnBrk="1" hangingPunct="1"/>
            <a:r>
              <a:rPr lang="en-US" smtClean="0"/>
              <a:t>The reason they might be invalid is when Wireshark is being run on the device reporting the bad checksums the problem is likely not bad checksums, but checksum offloading</a:t>
            </a:r>
          </a:p>
        </p:txBody>
      </p:sp>
      <p:sp>
        <p:nvSpPr>
          <p:cNvPr id="1873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73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065DFA-7EB4-4095-97D6-EE5381ABAA28}" type="slidenum">
              <a:rPr lang="en-US" smtClean="0"/>
              <a:pPr eaLnBrk="1" hangingPunct="1"/>
              <a:t>184</a:t>
            </a:fld>
            <a:endParaRPr lang="en-US" smtClean="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pPr eaLnBrk="1" hangingPunct="1"/>
            <a:r>
              <a:rPr lang="en-US" smtClean="0"/>
              <a:t>Checksum Errors</a:t>
            </a:r>
          </a:p>
        </p:txBody>
      </p:sp>
      <p:sp>
        <p:nvSpPr>
          <p:cNvPr id="188419" name="Content Placeholder 2"/>
          <p:cNvSpPr>
            <a:spLocks noGrp="1"/>
          </p:cNvSpPr>
          <p:nvPr>
            <p:ph idx="1"/>
          </p:nvPr>
        </p:nvSpPr>
        <p:spPr/>
        <p:txBody>
          <a:bodyPr/>
          <a:lstStyle/>
          <a:p>
            <a:pPr eaLnBrk="1" hangingPunct="1"/>
            <a:r>
              <a:rPr lang="en-US" smtClean="0"/>
              <a:t>This occurs when Wireshark captures the frames before the checksum has been computed</a:t>
            </a:r>
          </a:p>
          <a:p>
            <a:pPr eaLnBrk="1" hangingPunct="1"/>
            <a:r>
              <a:rPr lang="en-US" smtClean="0"/>
              <a:t>These look like this</a:t>
            </a:r>
          </a:p>
        </p:txBody>
      </p:sp>
      <p:sp>
        <p:nvSpPr>
          <p:cNvPr id="1884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84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2E7DBC-852B-494D-A6EB-55E0472E0E2F}" type="slidenum">
              <a:rPr lang="en-US" smtClean="0"/>
              <a:pPr eaLnBrk="1" hangingPunct="1"/>
              <a:t>185</a:t>
            </a:fld>
            <a:endParaRPr lang="en-US" smtClean="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pPr eaLnBrk="1" hangingPunct="1"/>
            <a:r>
              <a:rPr lang="en-US" smtClean="0"/>
              <a:t>Checksum Errors</a:t>
            </a:r>
          </a:p>
        </p:txBody>
      </p:sp>
      <p:sp>
        <p:nvSpPr>
          <p:cNvPr id="189443" name="Content Placeholder 2"/>
          <p:cNvSpPr>
            <a:spLocks noGrp="1"/>
          </p:cNvSpPr>
          <p:nvPr>
            <p:ph idx="1"/>
          </p:nvPr>
        </p:nvSpPr>
        <p:spPr/>
        <p:txBody>
          <a:bodyPr/>
          <a:lstStyle/>
          <a:p>
            <a:pPr eaLnBrk="1" hangingPunct="1"/>
            <a:endParaRPr lang="en-US" smtClean="0"/>
          </a:p>
        </p:txBody>
      </p:sp>
      <p:sp>
        <p:nvSpPr>
          <p:cNvPr id="1894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894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9A83E9-9BC0-46FB-8079-67F05C7E160C}" type="slidenum">
              <a:rPr lang="en-US" smtClean="0"/>
              <a:pPr eaLnBrk="1" hangingPunct="1"/>
              <a:t>186</a:t>
            </a:fld>
            <a:endParaRPr lang="en-US" smtClean="0"/>
          </a:p>
        </p:txBody>
      </p:sp>
      <p:pic>
        <p:nvPicPr>
          <p:cNvPr id="189446" name="Picture 6"/>
          <p:cNvPicPr>
            <a:picLocks noChangeAspect="1"/>
          </p:cNvPicPr>
          <p:nvPr/>
        </p:nvPicPr>
        <p:blipFill>
          <a:blip r:embed="rId2">
            <a:extLst>
              <a:ext uri="{28A0092B-C50C-407E-A947-70E740481C1C}">
                <a14:useLocalDpi xmlns:a14="http://schemas.microsoft.com/office/drawing/2010/main" val="0"/>
              </a:ext>
            </a:extLst>
          </a:blip>
          <a:srcRect l="32684" t="19360" r="19864" b="13675"/>
          <a:stretch>
            <a:fillRect/>
          </a:stretch>
        </p:blipFill>
        <p:spPr bwMode="auto">
          <a:xfrm>
            <a:off x="1676400" y="1600200"/>
            <a:ext cx="5654675"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lstStyle/>
          <a:p>
            <a:pPr eaLnBrk="1" hangingPunct="1"/>
            <a:r>
              <a:rPr lang="en-US" smtClean="0"/>
              <a:t>Checksum Errors</a:t>
            </a:r>
          </a:p>
        </p:txBody>
      </p:sp>
      <p:sp>
        <p:nvSpPr>
          <p:cNvPr id="3" name="Content Placeholder 2"/>
          <p:cNvSpPr>
            <a:spLocks noGrp="1"/>
          </p:cNvSpPr>
          <p:nvPr>
            <p:ph idx="1"/>
          </p:nvPr>
        </p:nvSpPr>
        <p:spPr/>
        <p:txBody>
          <a:bodyPr/>
          <a:lstStyle/>
          <a:p>
            <a:pPr eaLnBrk="1" hangingPunct="1">
              <a:defRPr/>
            </a:pPr>
            <a:r>
              <a:rPr lang="en-US" dirty="0" smtClean="0"/>
              <a:t>If responses to these packets are seen, then the checksum is likely good</a:t>
            </a:r>
          </a:p>
          <a:p>
            <a:pPr eaLnBrk="1" hangingPunct="1">
              <a:defRPr/>
            </a:pPr>
            <a:r>
              <a:rPr lang="en-US" dirty="0" smtClean="0"/>
              <a:t>Wireshark says this concerning this problem</a:t>
            </a:r>
          </a:p>
          <a:p>
            <a:pPr lvl="1" eaLnBrk="1" hangingPunct="1">
              <a:defRPr/>
            </a:pPr>
            <a:r>
              <a:rPr lang="en-US" dirty="0" smtClean="0">
                <a:ea typeface="+mn-ea"/>
                <a:cs typeface="+mn-cs"/>
              </a:rPr>
              <a:t>If the packets that have incorrect TCP checksums are all being sent by the machine on which Wireshark is running, this is probably because the network interface on which you're capturing does TCP checksum offloading</a:t>
            </a:r>
          </a:p>
        </p:txBody>
      </p:sp>
      <p:sp>
        <p:nvSpPr>
          <p:cNvPr id="190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0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623F8E-3578-46A7-82A8-E62696232B11}" type="slidenum">
              <a:rPr lang="en-US" smtClean="0"/>
              <a:pPr eaLnBrk="1" hangingPunct="1"/>
              <a:t>187</a:t>
            </a:fld>
            <a:endParaRPr lang="en-US" smtClean="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pPr eaLnBrk="1" hangingPunct="1"/>
            <a:r>
              <a:rPr lang="en-US" smtClean="0"/>
              <a:t>Checksum Errors</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That means that the TCP checksum is added to the packet by the network interface, not by the OS's TCP/IP stack</a:t>
            </a:r>
          </a:p>
          <a:p>
            <a:pPr lvl="1" eaLnBrk="1" hangingPunct="1">
              <a:defRPr/>
            </a:pPr>
            <a:r>
              <a:rPr lang="en-US" dirty="0" smtClean="0">
                <a:ea typeface="+mn-ea"/>
                <a:cs typeface="+mn-cs"/>
              </a:rPr>
              <a:t>When capturing on an interface, packets being sent by the host on which you're capturing are directly handed to the capture interface by the OS, which means that they are handed to the capture interface without a TCP checksum being added to them</a:t>
            </a:r>
          </a:p>
        </p:txBody>
      </p:sp>
      <p:sp>
        <p:nvSpPr>
          <p:cNvPr id="1914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1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7D704C-1585-4B14-AE88-689C96919651}" type="slidenum">
              <a:rPr lang="en-US" smtClean="0"/>
              <a:pPr eaLnBrk="1" hangingPunct="1"/>
              <a:t>188</a:t>
            </a:fld>
            <a:endParaRPr lang="en-US" smtClean="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pPr eaLnBrk="1" hangingPunct="1"/>
            <a:r>
              <a:rPr lang="en-US" smtClean="0"/>
              <a:t>Checksum Errors</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The only way to prevent this from happening would be to disable TCP checksum offloading, but that might not even be possible on some OSs</a:t>
            </a:r>
            <a:endParaRPr lang="en-US" sz="2400" dirty="0" smtClean="0">
              <a:ea typeface="+mn-ea"/>
              <a:cs typeface="+mn-cs"/>
            </a:endParaRPr>
          </a:p>
          <a:p>
            <a:pPr lvl="1" eaLnBrk="1" hangingPunct="1">
              <a:defRPr/>
            </a:pPr>
            <a:r>
              <a:rPr lang="en-US" dirty="0" smtClean="0">
                <a:ea typeface="+mn-ea"/>
                <a:cs typeface="+mn-cs"/>
              </a:rPr>
              <a:t>However, you can disable the check that Wireshark does of the TCP checksum, so that it won't report any packets as having TCP checksum errors, and so that it won't refuse to do TCP reassembly due to a packet having an incorrect TCP checksum</a:t>
            </a:r>
          </a:p>
        </p:txBody>
      </p:sp>
      <p:sp>
        <p:nvSpPr>
          <p:cNvPr id="1925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25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896F10-97B9-4B86-A37A-B7A901C4BFB9}" type="slidenum">
              <a:rPr lang="en-US" smtClean="0"/>
              <a:pPr eaLnBrk="1" hangingPunct="1"/>
              <a:t>189</a:t>
            </a:fld>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The Transport Layer</a:t>
            </a:r>
          </a:p>
        </p:txBody>
      </p:sp>
      <p:sp>
        <p:nvSpPr>
          <p:cNvPr id="215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15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9AC67F-B992-4830-AEBC-A66EAE33E919}" type="slidenum">
              <a:rPr lang="en-US" smtClean="0"/>
              <a:pPr eaLnBrk="1" hangingPunct="1"/>
              <a:t>19</a:t>
            </a:fld>
            <a:endParaRPr lang="en-US" smtClean="0"/>
          </a:p>
        </p:txBody>
      </p:sp>
      <p:pic>
        <p:nvPicPr>
          <p:cNvPr id="21509" name="Picture 2"/>
          <p:cNvPicPr>
            <a:picLocks noChangeAspect="1" noChangeArrowheads="1"/>
          </p:cNvPicPr>
          <p:nvPr/>
        </p:nvPicPr>
        <p:blipFill>
          <a:blip r:embed="rId2">
            <a:extLst>
              <a:ext uri="{28A0092B-C50C-407E-A947-70E740481C1C}">
                <a14:useLocalDpi xmlns:a14="http://schemas.microsoft.com/office/drawing/2010/main" val="0"/>
              </a:ext>
            </a:extLst>
          </a:blip>
          <a:srcRect t="42612" b="9277"/>
          <a:stretch>
            <a:fillRect/>
          </a:stretch>
        </p:blipFill>
        <p:spPr bwMode="auto">
          <a:xfrm>
            <a:off x="457200" y="1600200"/>
            <a:ext cx="82359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eaLnBrk="1" hangingPunct="1"/>
            <a:r>
              <a:rPr lang="en-US" smtClean="0"/>
              <a:t>Checksum Errors</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That can be set as an Wireshark preference by selecting "Preferences" from the "Edit" menu, opening up the "Protocols" list in the left-hand pane of the "Preferences" dialog box, selecting "TCP", from that list, turning off the "Check the validity of the TCP checksum when possible" option, clicking "Save" if you want to save that setting in your preference file, and clicking "OK"</a:t>
            </a:r>
            <a:endParaRPr lang="en-US" dirty="0"/>
          </a:p>
        </p:txBody>
      </p:sp>
      <p:sp>
        <p:nvSpPr>
          <p:cNvPr id="1935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35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3144F4-AA6D-4951-9E3C-C18B693A5122}" type="slidenum">
              <a:rPr lang="en-US" smtClean="0"/>
              <a:pPr eaLnBrk="1" hangingPunct="1"/>
              <a:t>190</a:t>
            </a:fld>
            <a:endParaRPr lang="en-US" smtClean="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eaLnBrk="1" hangingPunct="1"/>
            <a:r>
              <a:rPr lang="en-US" smtClean="0"/>
              <a:t>Checksum Errors</a:t>
            </a:r>
          </a:p>
        </p:txBody>
      </p:sp>
      <p:sp>
        <p:nvSpPr>
          <p:cNvPr id="194563" name="Content Placeholder 2"/>
          <p:cNvSpPr>
            <a:spLocks noGrp="1"/>
          </p:cNvSpPr>
          <p:nvPr>
            <p:ph idx="1"/>
          </p:nvPr>
        </p:nvSpPr>
        <p:spPr/>
        <p:txBody>
          <a:bodyPr/>
          <a:lstStyle/>
          <a:p>
            <a:pPr eaLnBrk="1" hangingPunct="1"/>
            <a:r>
              <a:rPr lang="en-US" smtClean="0"/>
              <a:t>Both Wireshark and the information on the NIC from the operating system will show this</a:t>
            </a:r>
          </a:p>
        </p:txBody>
      </p:sp>
      <p:sp>
        <p:nvSpPr>
          <p:cNvPr id="1945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45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8445A4-BEA3-4C97-9447-BC3CB9A6DDDD}" type="slidenum">
              <a:rPr lang="en-US" smtClean="0"/>
              <a:pPr eaLnBrk="1" hangingPunct="1"/>
              <a:t>191</a:t>
            </a:fld>
            <a:endParaRPr lang="en-US" smtClean="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pPr eaLnBrk="1" hangingPunct="1"/>
            <a:r>
              <a:rPr lang="en-US" smtClean="0"/>
              <a:t>Checksum Errors</a:t>
            </a:r>
          </a:p>
        </p:txBody>
      </p:sp>
      <p:sp>
        <p:nvSpPr>
          <p:cNvPr id="195587" name="Content Placeholder 2"/>
          <p:cNvSpPr>
            <a:spLocks noGrp="1"/>
          </p:cNvSpPr>
          <p:nvPr>
            <p:ph idx="1"/>
          </p:nvPr>
        </p:nvSpPr>
        <p:spPr/>
        <p:txBody>
          <a:bodyPr/>
          <a:lstStyle/>
          <a:p>
            <a:pPr eaLnBrk="1" hangingPunct="1"/>
            <a:r>
              <a:rPr lang="en-US" smtClean="0"/>
              <a:t>To look at this in Wireshark select Details under the Capture menu</a:t>
            </a:r>
          </a:p>
          <a:p>
            <a:pPr lvl="1" eaLnBrk="1" hangingPunct="1"/>
            <a:r>
              <a:rPr lang="en-US" smtClean="0"/>
              <a:t>Capture – Interfaces – Details – Task Offload</a:t>
            </a:r>
          </a:p>
        </p:txBody>
      </p:sp>
      <p:sp>
        <p:nvSpPr>
          <p:cNvPr id="1955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55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2BEDC2-2852-45A9-8D06-AF5E9321A53B}" type="slidenum">
              <a:rPr lang="en-US" smtClean="0"/>
              <a:pPr eaLnBrk="1" hangingPunct="1"/>
              <a:t>192</a:t>
            </a:fld>
            <a:endParaRPr lang="en-US" smtClean="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pPr eaLnBrk="1" hangingPunct="1"/>
            <a:r>
              <a:rPr lang="en-US" smtClean="0"/>
              <a:t>Checksum Errors</a:t>
            </a:r>
          </a:p>
        </p:txBody>
      </p:sp>
      <p:sp>
        <p:nvSpPr>
          <p:cNvPr id="196611" name="Content Placeholder 2"/>
          <p:cNvSpPr>
            <a:spLocks noGrp="1"/>
          </p:cNvSpPr>
          <p:nvPr>
            <p:ph idx="1"/>
          </p:nvPr>
        </p:nvSpPr>
        <p:spPr/>
        <p:txBody>
          <a:bodyPr/>
          <a:lstStyle/>
          <a:p>
            <a:pPr eaLnBrk="1" hangingPunct="1"/>
            <a:endParaRPr lang="en-US" smtClean="0"/>
          </a:p>
        </p:txBody>
      </p:sp>
      <p:sp>
        <p:nvSpPr>
          <p:cNvPr id="1966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66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327675-E076-48CF-BCE0-4A4C21274467}" type="slidenum">
              <a:rPr lang="en-US" smtClean="0"/>
              <a:pPr eaLnBrk="1" hangingPunct="1"/>
              <a:t>193</a:t>
            </a:fld>
            <a:endParaRPr lang="en-US" smtClean="0"/>
          </a:p>
        </p:txBody>
      </p:sp>
      <p:pic>
        <p:nvPicPr>
          <p:cNvPr id="1966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1639888"/>
            <a:ext cx="790257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pPr eaLnBrk="1" hangingPunct="1"/>
            <a:r>
              <a:rPr lang="en-US" smtClean="0"/>
              <a:t>Checksum Errors</a:t>
            </a:r>
          </a:p>
        </p:txBody>
      </p:sp>
      <p:sp>
        <p:nvSpPr>
          <p:cNvPr id="197635" name="Content Placeholder 2"/>
          <p:cNvSpPr>
            <a:spLocks noGrp="1"/>
          </p:cNvSpPr>
          <p:nvPr>
            <p:ph idx="1"/>
          </p:nvPr>
        </p:nvSpPr>
        <p:spPr/>
        <p:txBody>
          <a:bodyPr/>
          <a:lstStyle/>
          <a:p>
            <a:pPr eaLnBrk="1" hangingPunct="1"/>
            <a:endParaRPr lang="en-US" smtClean="0"/>
          </a:p>
        </p:txBody>
      </p:sp>
      <p:sp>
        <p:nvSpPr>
          <p:cNvPr id="1976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76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DDBE4C-F779-4E75-807F-B41C8A10F339}" type="slidenum">
              <a:rPr lang="en-US" smtClean="0"/>
              <a:pPr eaLnBrk="1" hangingPunct="1"/>
              <a:t>194</a:t>
            </a:fld>
            <a:endParaRPr lang="en-US" smtClean="0"/>
          </a:p>
        </p:txBody>
      </p:sp>
      <p:pic>
        <p:nvPicPr>
          <p:cNvPr id="1976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600200"/>
            <a:ext cx="816133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pPr eaLnBrk="1" hangingPunct="1"/>
            <a:r>
              <a:rPr lang="en-US" smtClean="0"/>
              <a:t>Checksum Errors</a:t>
            </a:r>
          </a:p>
        </p:txBody>
      </p:sp>
      <p:sp>
        <p:nvSpPr>
          <p:cNvPr id="198659" name="Content Placeholder 2"/>
          <p:cNvSpPr>
            <a:spLocks noGrp="1"/>
          </p:cNvSpPr>
          <p:nvPr>
            <p:ph idx="1"/>
          </p:nvPr>
        </p:nvSpPr>
        <p:spPr/>
        <p:txBody>
          <a:bodyPr/>
          <a:lstStyle/>
          <a:p>
            <a:pPr eaLnBrk="1" hangingPunct="1"/>
            <a:endParaRPr lang="en-US" smtClean="0"/>
          </a:p>
        </p:txBody>
      </p:sp>
      <p:sp>
        <p:nvSpPr>
          <p:cNvPr id="1986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86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5BC8CB-5AF5-4B4C-9AC2-2F852A55C3EA}" type="slidenum">
              <a:rPr lang="en-US" smtClean="0"/>
              <a:pPr eaLnBrk="1" hangingPunct="1"/>
              <a:t>195</a:t>
            </a:fld>
            <a:endParaRPr lang="en-US" smtClean="0"/>
          </a:p>
        </p:txBody>
      </p:sp>
      <p:pic>
        <p:nvPicPr>
          <p:cNvPr id="1986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600200"/>
            <a:ext cx="816133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pPr eaLnBrk="1" hangingPunct="1"/>
            <a:r>
              <a:rPr lang="en-US" smtClean="0"/>
              <a:t>Checksum Errors</a:t>
            </a:r>
          </a:p>
        </p:txBody>
      </p:sp>
      <p:sp>
        <p:nvSpPr>
          <p:cNvPr id="199683" name="Content Placeholder 2"/>
          <p:cNvSpPr>
            <a:spLocks noGrp="1"/>
          </p:cNvSpPr>
          <p:nvPr>
            <p:ph idx="1"/>
          </p:nvPr>
        </p:nvSpPr>
        <p:spPr/>
        <p:txBody>
          <a:bodyPr/>
          <a:lstStyle/>
          <a:p>
            <a:pPr eaLnBrk="1" hangingPunct="1"/>
            <a:r>
              <a:rPr lang="en-US" smtClean="0"/>
              <a:t>In the OS, Windows for example, look at</a:t>
            </a:r>
          </a:p>
          <a:p>
            <a:pPr lvl="1" eaLnBrk="1" hangingPunct="1"/>
            <a:r>
              <a:rPr lang="en-US" smtClean="0"/>
              <a:t>Device Manager</a:t>
            </a:r>
          </a:p>
          <a:p>
            <a:pPr lvl="1" eaLnBrk="1" hangingPunct="1"/>
            <a:r>
              <a:rPr lang="en-US" smtClean="0"/>
              <a:t>Network Adaptor</a:t>
            </a:r>
          </a:p>
          <a:p>
            <a:pPr lvl="1" eaLnBrk="1" hangingPunct="1"/>
            <a:r>
              <a:rPr lang="en-US" smtClean="0"/>
              <a:t>Properties</a:t>
            </a:r>
          </a:p>
          <a:p>
            <a:pPr lvl="1" eaLnBrk="1" hangingPunct="1"/>
            <a:r>
              <a:rPr lang="en-US" smtClean="0"/>
              <a:t>IPv4 Checksum Offload</a:t>
            </a:r>
          </a:p>
        </p:txBody>
      </p:sp>
      <p:sp>
        <p:nvSpPr>
          <p:cNvPr id="1996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996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8A1E19-ECCF-4F4A-B79F-B9C3884C7FEA}" type="slidenum">
              <a:rPr lang="en-US" smtClean="0"/>
              <a:pPr eaLnBrk="1" hangingPunct="1"/>
              <a:t>196</a:t>
            </a:fld>
            <a:endParaRPr lang="en-US" smtClean="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pPr eaLnBrk="1" hangingPunct="1"/>
            <a:r>
              <a:rPr lang="en-US" smtClean="0"/>
              <a:t>Checksum Errors</a:t>
            </a:r>
          </a:p>
        </p:txBody>
      </p:sp>
      <p:sp>
        <p:nvSpPr>
          <p:cNvPr id="200707" name="Content Placeholder 2"/>
          <p:cNvSpPr>
            <a:spLocks noGrp="1"/>
          </p:cNvSpPr>
          <p:nvPr>
            <p:ph idx="1"/>
          </p:nvPr>
        </p:nvSpPr>
        <p:spPr/>
        <p:txBody>
          <a:bodyPr/>
          <a:lstStyle/>
          <a:p>
            <a:pPr eaLnBrk="1" hangingPunct="1"/>
            <a:endParaRPr lang="en-US" smtClean="0"/>
          </a:p>
        </p:txBody>
      </p:sp>
      <p:sp>
        <p:nvSpPr>
          <p:cNvPr id="2007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07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78736A-BF04-45C6-9D41-B8DE8CE85777}" type="slidenum">
              <a:rPr lang="en-US" smtClean="0"/>
              <a:pPr eaLnBrk="1" hangingPunct="1"/>
              <a:t>197</a:t>
            </a:fld>
            <a:endParaRPr lang="en-US" smtClean="0"/>
          </a:p>
        </p:txBody>
      </p:sp>
      <p:pic>
        <p:nvPicPr>
          <p:cNvPr id="200710" name="Picture 2"/>
          <p:cNvPicPr>
            <a:picLocks noChangeAspect="1" noChangeArrowheads="1"/>
          </p:cNvPicPr>
          <p:nvPr/>
        </p:nvPicPr>
        <p:blipFill>
          <a:blip r:embed="rId2">
            <a:extLst>
              <a:ext uri="{28A0092B-C50C-407E-A947-70E740481C1C}">
                <a14:useLocalDpi xmlns:a14="http://schemas.microsoft.com/office/drawing/2010/main" val="0"/>
              </a:ext>
            </a:extLst>
          </a:blip>
          <a:srcRect l="5293" t="21875" r="36472" b="3125"/>
          <a:stretch>
            <a:fillRect/>
          </a:stretch>
        </p:blipFill>
        <p:spPr bwMode="auto">
          <a:xfrm>
            <a:off x="1435100" y="1600200"/>
            <a:ext cx="62611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mtClean="0"/>
              <a:t>Checksum Errors</a:t>
            </a:r>
          </a:p>
        </p:txBody>
      </p:sp>
      <p:sp>
        <p:nvSpPr>
          <p:cNvPr id="201731" name="Content Placeholder 2"/>
          <p:cNvSpPr>
            <a:spLocks noGrp="1"/>
          </p:cNvSpPr>
          <p:nvPr>
            <p:ph idx="1"/>
          </p:nvPr>
        </p:nvSpPr>
        <p:spPr/>
        <p:txBody>
          <a:bodyPr/>
          <a:lstStyle/>
          <a:p>
            <a:pPr eaLnBrk="1" hangingPunct="1"/>
            <a:r>
              <a:rPr lang="en-US" smtClean="0"/>
              <a:t>This coloring rule can be turned off, but the text in the capture file cannot be removed</a:t>
            </a:r>
          </a:p>
          <a:p>
            <a:pPr eaLnBrk="1" hangingPunct="1"/>
            <a:r>
              <a:rPr lang="en-US" smtClean="0"/>
              <a:t>To turn off the coloring rule</a:t>
            </a:r>
          </a:p>
          <a:p>
            <a:pPr lvl="1" eaLnBrk="1" hangingPunct="1"/>
            <a:r>
              <a:rPr lang="en-US" smtClean="0"/>
              <a:t>View – Coloring Rules</a:t>
            </a:r>
          </a:p>
          <a:p>
            <a:pPr lvl="1" eaLnBrk="1" hangingPunct="1"/>
            <a:r>
              <a:rPr lang="en-US" smtClean="0"/>
              <a:t>Checksum Errors</a:t>
            </a:r>
          </a:p>
          <a:p>
            <a:pPr lvl="1" eaLnBrk="1" hangingPunct="1"/>
            <a:r>
              <a:rPr lang="en-US" smtClean="0"/>
              <a:t>Disable</a:t>
            </a:r>
          </a:p>
        </p:txBody>
      </p:sp>
      <p:sp>
        <p:nvSpPr>
          <p:cNvPr id="2017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17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2E0A26-8F57-4BC0-B105-A6A2C0ECFCB1}" type="slidenum">
              <a:rPr lang="en-US" smtClean="0"/>
              <a:pPr eaLnBrk="1" hangingPunct="1"/>
              <a:t>198</a:t>
            </a:fld>
            <a:endParaRPr lang="en-US" smtClean="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eaLnBrk="1" hangingPunct="1"/>
            <a:r>
              <a:rPr lang="en-US" smtClean="0"/>
              <a:t>Checksum Errors</a:t>
            </a:r>
          </a:p>
        </p:txBody>
      </p:sp>
      <p:sp>
        <p:nvSpPr>
          <p:cNvPr id="202755" name="Content Placeholder 2"/>
          <p:cNvSpPr>
            <a:spLocks noGrp="1"/>
          </p:cNvSpPr>
          <p:nvPr>
            <p:ph idx="1"/>
          </p:nvPr>
        </p:nvSpPr>
        <p:spPr/>
        <p:txBody>
          <a:bodyPr/>
          <a:lstStyle/>
          <a:p>
            <a:pPr eaLnBrk="1" hangingPunct="1"/>
            <a:endParaRPr lang="en-US" smtClean="0"/>
          </a:p>
        </p:txBody>
      </p:sp>
      <p:sp>
        <p:nvSpPr>
          <p:cNvPr id="2027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27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E81547-7E90-43B4-896F-C564DB042E7C}" type="slidenum">
              <a:rPr lang="en-US" smtClean="0"/>
              <a:pPr eaLnBrk="1" hangingPunct="1"/>
              <a:t>199</a:t>
            </a:fld>
            <a:endParaRPr lang="en-US" smtClean="0"/>
          </a:p>
        </p:txBody>
      </p:sp>
      <p:pic>
        <p:nvPicPr>
          <p:cNvPr id="2027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16133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t>What is a Protocol Analyzer</a:t>
            </a:r>
          </a:p>
        </p:txBody>
      </p:sp>
      <p:sp>
        <p:nvSpPr>
          <p:cNvPr id="4099" name="Rectangle 3"/>
          <p:cNvSpPr>
            <a:spLocks noGrp="1" noChangeArrowheads="1"/>
          </p:cNvSpPr>
          <p:nvPr>
            <p:ph idx="1"/>
          </p:nvPr>
        </p:nvSpPr>
        <p:spPr/>
        <p:txBody>
          <a:bodyPr/>
          <a:lstStyle/>
          <a:p>
            <a:pPr eaLnBrk="1" hangingPunct="1">
              <a:lnSpc>
                <a:spcPct val="90000"/>
              </a:lnSpc>
            </a:pPr>
            <a:r>
              <a:rPr lang="en-US" dirty="0" smtClean="0"/>
              <a:t>A protocol analyzer, such as </a:t>
            </a:r>
            <a:r>
              <a:rPr lang="en-US" dirty="0" err="1" smtClean="0"/>
              <a:t>Wireshark</a:t>
            </a:r>
            <a:r>
              <a:rPr lang="en-US" dirty="0" smtClean="0"/>
              <a:t>, is used to copy frames off of an active network</a:t>
            </a:r>
          </a:p>
          <a:p>
            <a:pPr eaLnBrk="1" hangingPunct="1">
              <a:lnSpc>
                <a:spcPct val="90000"/>
              </a:lnSpc>
            </a:pPr>
            <a:r>
              <a:rPr lang="en-US" dirty="0" smtClean="0"/>
              <a:t>These frames are like the cars on the highway</a:t>
            </a:r>
          </a:p>
          <a:p>
            <a:pPr eaLnBrk="1" hangingPunct="1">
              <a:lnSpc>
                <a:spcPct val="90000"/>
              </a:lnSpc>
            </a:pPr>
            <a:r>
              <a:rPr lang="en-US" dirty="0" smtClean="0"/>
              <a:t>They are the reason for the highway or network</a:t>
            </a:r>
          </a:p>
          <a:p>
            <a:pPr eaLnBrk="1" hangingPunct="1">
              <a:lnSpc>
                <a:spcPct val="90000"/>
              </a:lnSpc>
            </a:pPr>
            <a:r>
              <a:rPr lang="en-US" dirty="0" smtClean="0"/>
              <a:t>These frames carry the information in the case of a network</a:t>
            </a:r>
          </a:p>
        </p:txBody>
      </p:sp>
      <p:sp>
        <p:nvSpPr>
          <p:cNvPr id="41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1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10C39B-BAD9-4BC3-8457-1525A7731324}" type="slidenum">
              <a:rPr lang="en-US" smtClean="0"/>
              <a:pPr eaLnBrk="1" hangingPunct="1"/>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t>The Application Layer</a:t>
            </a:r>
          </a:p>
        </p:txBody>
      </p:sp>
      <p:sp>
        <p:nvSpPr>
          <p:cNvPr id="225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25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A875DA-3611-444F-B7A2-E3B6141C6FA3}" type="slidenum">
              <a:rPr lang="en-US" smtClean="0"/>
              <a:pPr eaLnBrk="1" hangingPunct="1"/>
              <a:t>20</a:t>
            </a:fld>
            <a:endParaRPr lang="en-US" smtClean="0"/>
          </a:p>
        </p:txBody>
      </p:sp>
      <p:pic>
        <p:nvPicPr>
          <p:cNvPr id="22533" name="Picture 3"/>
          <p:cNvPicPr>
            <a:picLocks noChangeAspect="1" noChangeArrowheads="1"/>
          </p:cNvPicPr>
          <p:nvPr/>
        </p:nvPicPr>
        <p:blipFill>
          <a:blip r:embed="rId2">
            <a:extLst>
              <a:ext uri="{28A0092B-C50C-407E-A947-70E740481C1C}">
                <a14:useLocalDpi xmlns:a14="http://schemas.microsoft.com/office/drawing/2010/main" val="0"/>
              </a:ext>
            </a:extLst>
          </a:blip>
          <a:srcRect t="18301"/>
          <a:stretch>
            <a:fillRect/>
          </a:stretch>
        </p:blipFill>
        <p:spPr bwMode="auto">
          <a:xfrm>
            <a:off x="914400" y="1643063"/>
            <a:ext cx="7391400"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pPr eaLnBrk="1" hangingPunct="1"/>
            <a:r>
              <a:rPr lang="en-US" smtClean="0"/>
              <a:t>Checksum Errors</a:t>
            </a:r>
          </a:p>
        </p:txBody>
      </p:sp>
      <p:sp>
        <p:nvSpPr>
          <p:cNvPr id="203779" name="Content Placeholder 2"/>
          <p:cNvSpPr>
            <a:spLocks noGrp="1"/>
          </p:cNvSpPr>
          <p:nvPr>
            <p:ph idx="1"/>
          </p:nvPr>
        </p:nvSpPr>
        <p:spPr/>
        <p:txBody>
          <a:bodyPr/>
          <a:lstStyle/>
          <a:p>
            <a:pPr eaLnBrk="1" hangingPunct="1"/>
            <a:endParaRPr lang="en-US" smtClean="0"/>
          </a:p>
        </p:txBody>
      </p:sp>
      <p:sp>
        <p:nvSpPr>
          <p:cNvPr id="2037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37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45D38C0-5455-4A56-80EE-9E68DA37CBFC}" type="slidenum">
              <a:rPr lang="en-US" smtClean="0"/>
              <a:pPr eaLnBrk="1" hangingPunct="1"/>
              <a:t>200</a:t>
            </a:fld>
            <a:endParaRPr lang="en-US" smtClean="0"/>
          </a:p>
        </p:txBody>
      </p:sp>
      <p:pic>
        <p:nvPicPr>
          <p:cNvPr id="2037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63688"/>
            <a:ext cx="816133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eaLnBrk="1" hangingPunct="1"/>
            <a:r>
              <a:rPr lang="en-US" smtClean="0"/>
              <a:t>Decrypting Wireless Frames</a:t>
            </a:r>
          </a:p>
        </p:txBody>
      </p:sp>
      <p:sp>
        <p:nvSpPr>
          <p:cNvPr id="204803" name="Content Placeholder 2"/>
          <p:cNvSpPr>
            <a:spLocks noGrp="1"/>
          </p:cNvSpPr>
          <p:nvPr>
            <p:ph idx="1"/>
          </p:nvPr>
        </p:nvSpPr>
        <p:spPr/>
        <p:txBody>
          <a:bodyPr/>
          <a:lstStyle/>
          <a:p>
            <a:pPr eaLnBrk="1" hangingPunct="1"/>
            <a:r>
              <a:rPr lang="en-US" smtClean="0"/>
              <a:t>Wireshark can only decrypt WEP, WPA, WPA2 in pre-shared key mode</a:t>
            </a:r>
          </a:p>
          <a:p>
            <a:pPr eaLnBrk="1" hangingPunct="1"/>
            <a:r>
              <a:rPr lang="en-US" smtClean="0"/>
              <a:t>The enterprise version that uses a RADIUS server is not supported</a:t>
            </a:r>
          </a:p>
        </p:txBody>
      </p:sp>
      <p:sp>
        <p:nvSpPr>
          <p:cNvPr id="2048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4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5C5A25-23D7-44B4-B53C-8662BF8C6797}" type="slidenum">
              <a:rPr lang="en-US" smtClean="0"/>
              <a:pPr eaLnBrk="1" hangingPunct="1"/>
              <a:t>201</a:t>
            </a:fld>
            <a:endParaRPr lang="en-US" smtClean="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pPr eaLnBrk="1" hangingPunct="1"/>
            <a:r>
              <a:rPr lang="en-US" smtClean="0"/>
              <a:t>Showing Errors in Frames</a:t>
            </a:r>
          </a:p>
        </p:txBody>
      </p:sp>
      <p:sp>
        <p:nvSpPr>
          <p:cNvPr id="205827" name="Content Placeholder 2"/>
          <p:cNvSpPr>
            <a:spLocks noGrp="1"/>
          </p:cNvSpPr>
          <p:nvPr>
            <p:ph idx="1"/>
          </p:nvPr>
        </p:nvSpPr>
        <p:spPr/>
        <p:txBody>
          <a:bodyPr/>
          <a:lstStyle/>
          <a:p>
            <a:pPr eaLnBrk="1" hangingPunct="1"/>
            <a:r>
              <a:rPr lang="en-US" smtClean="0"/>
              <a:t>Unlike hardware based analyzers Wireshark is limited in several areas especially as related to showing errors on the network</a:t>
            </a:r>
          </a:p>
          <a:p>
            <a:pPr eaLnBrk="1" hangingPunct="1"/>
            <a:r>
              <a:rPr lang="en-US" smtClean="0"/>
              <a:t>Lacking a set of drivers designed for the NICs out there Wireshark can only read in the frames the standard NIC driver presents to it</a:t>
            </a:r>
          </a:p>
          <a:p>
            <a:pPr eaLnBrk="1" hangingPunct="1"/>
            <a:r>
              <a:rPr lang="en-US" smtClean="0"/>
              <a:t>Standard NIC drivers do not read in errors</a:t>
            </a:r>
          </a:p>
        </p:txBody>
      </p:sp>
      <p:sp>
        <p:nvSpPr>
          <p:cNvPr id="2058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58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C04BF-A3B4-4595-8660-037382C2FD9D}" type="slidenum">
              <a:rPr lang="en-US" smtClean="0"/>
              <a:pPr eaLnBrk="1" hangingPunct="1"/>
              <a:t>202</a:t>
            </a:fld>
            <a:endParaRPr lang="en-US" smtClean="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pPr eaLnBrk="1" hangingPunct="1"/>
            <a:r>
              <a:rPr lang="en-US" smtClean="0"/>
              <a:t>Showing Errors in Frames</a:t>
            </a:r>
          </a:p>
        </p:txBody>
      </p:sp>
      <p:sp>
        <p:nvSpPr>
          <p:cNvPr id="206851" name="Content Placeholder 2"/>
          <p:cNvSpPr>
            <a:spLocks noGrp="1"/>
          </p:cNvSpPr>
          <p:nvPr>
            <p:ph idx="1"/>
          </p:nvPr>
        </p:nvSpPr>
        <p:spPr/>
        <p:txBody>
          <a:bodyPr/>
          <a:lstStyle/>
          <a:p>
            <a:pPr eaLnBrk="1" hangingPunct="1"/>
            <a:r>
              <a:rPr lang="en-US" smtClean="0"/>
              <a:t>Here is what the Wireshark FAQ says about this issue</a:t>
            </a:r>
          </a:p>
          <a:p>
            <a:pPr lvl="1" eaLnBrk="1" hangingPunct="1"/>
            <a:r>
              <a:rPr lang="en-US" smtClean="0"/>
              <a:t>Unless the OS always supplies packets with errors such as invalid CRCs to the raw packet capture mechanism, or can be configured to do so, Wireshark - and other programs that capture raw packets, such as tcpdump - cannot capture those packets</a:t>
            </a:r>
          </a:p>
          <a:p>
            <a:pPr lvl="1" eaLnBrk="1" hangingPunct="1"/>
            <a:r>
              <a:rPr lang="en-US" smtClean="0"/>
              <a:t>Most OSs probably do not support capturing packets with invalid CRCs on Ethernet</a:t>
            </a:r>
          </a:p>
        </p:txBody>
      </p:sp>
      <p:sp>
        <p:nvSpPr>
          <p:cNvPr id="2068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68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5FEC5C-C2B8-4CF9-92DB-EF86122DFC2D}" type="slidenum">
              <a:rPr lang="en-US" smtClean="0"/>
              <a:pPr eaLnBrk="1" hangingPunct="1"/>
              <a:t>203</a:t>
            </a:fld>
            <a:endParaRPr lang="en-US" smtClean="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eaLnBrk="1" hangingPunct="1"/>
            <a:r>
              <a:rPr lang="en-US" smtClean="0"/>
              <a:t>Showing Errors in Frames</a:t>
            </a:r>
          </a:p>
        </p:txBody>
      </p:sp>
      <p:sp>
        <p:nvSpPr>
          <p:cNvPr id="3" name="Content Placeholder 2"/>
          <p:cNvSpPr>
            <a:spLocks noGrp="1"/>
          </p:cNvSpPr>
          <p:nvPr>
            <p:ph idx="1"/>
          </p:nvPr>
        </p:nvSpPr>
        <p:spPr/>
        <p:txBody>
          <a:bodyPr/>
          <a:lstStyle/>
          <a:p>
            <a:pPr eaLnBrk="1" hangingPunct="1">
              <a:defRPr/>
            </a:pPr>
            <a:r>
              <a:rPr lang="en-US" dirty="0" smtClean="0"/>
              <a:t>This is also true of invalid FCS fields at the end of the frame</a:t>
            </a:r>
          </a:p>
          <a:p>
            <a:pPr eaLnBrk="1" hangingPunct="1">
              <a:defRPr/>
            </a:pPr>
            <a:r>
              <a:rPr lang="en-US" dirty="0" smtClean="0"/>
              <a:t>To which the Wireshark FAQ says</a:t>
            </a:r>
          </a:p>
          <a:p>
            <a:pPr lvl="1" eaLnBrk="1" hangingPunct="1">
              <a:defRPr/>
            </a:pPr>
            <a:r>
              <a:rPr lang="en-US" dirty="0" smtClean="0">
                <a:ea typeface="+mn-ea"/>
                <a:cs typeface="+mn-cs"/>
              </a:rPr>
              <a:t>Unless the OS supplies the FCS of a frame as part of the frame, or can be configured to do so, Wireshark - and other programs that capture raw packets, such as tcpdump - cannot capture the FCS of a frame</a:t>
            </a:r>
          </a:p>
          <a:p>
            <a:pPr lvl="1" eaLnBrk="1" hangingPunct="1">
              <a:defRPr/>
            </a:pPr>
            <a:r>
              <a:rPr lang="en-US" dirty="0" smtClean="0">
                <a:ea typeface="+mn-ea"/>
                <a:cs typeface="+mn-cs"/>
              </a:rPr>
              <a:t>Most OSs do not support capturing the FCS of a frame on Ethernet</a:t>
            </a:r>
          </a:p>
        </p:txBody>
      </p:sp>
      <p:sp>
        <p:nvSpPr>
          <p:cNvPr id="2078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78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17A4C5-0515-42FF-9A37-CDB5547D2E73}" type="slidenum">
              <a:rPr lang="en-US" smtClean="0"/>
              <a:pPr eaLnBrk="1" hangingPunct="1"/>
              <a:t>204</a:t>
            </a:fld>
            <a:endParaRPr lang="en-US"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smtClean="0"/>
              <a:t>Showing Errors in Frames</a:t>
            </a:r>
          </a:p>
        </p:txBody>
      </p:sp>
      <p:sp>
        <p:nvSpPr>
          <p:cNvPr id="208899" name="Content Placeholder 2"/>
          <p:cNvSpPr>
            <a:spLocks noGrp="1"/>
          </p:cNvSpPr>
          <p:nvPr>
            <p:ph idx="1"/>
          </p:nvPr>
        </p:nvSpPr>
        <p:spPr/>
        <p:txBody>
          <a:bodyPr/>
          <a:lstStyle/>
          <a:p>
            <a:pPr eaLnBrk="1" hangingPunct="1"/>
            <a:r>
              <a:rPr lang="en-US" smtClean="0"/>
              <a:t>This means the network will appear to be error free at the physical and data link layers when it may not be</a:t>
            </a:r>
          </a:p>
          <a:p>
            <a:pPr eaLnBrk="1" hangingPunct="1"/>
            <a:r>
              <a:rPr lang="en-US" smtClean="0"/>
              <a:t>This is a significant limitation of Wireshark</a:t>
            </a:r>
          </a:p>
          <a:p>
            <a:pPr eaLnBrk="1" hangingPunct="1"/>
            <a:r>
              <a:rPr lang="en-US" smtClean="0"/>
              <a:t>Other than using a hardware based analyzer, the only way to see these errors is to check the error counters in each switch</a:t>
            </a:r>
          </a:p>
        </p:txBody>
      </p:sp>
      <p:sp>
        <p:nvSpPr>
          <p:cNvPr id="2089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89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9FA77D-35FE-4B40-A7D9-6CD6531E61F7}" type="slidenum">
              <a:rPr lang="en-US" smtClean="0"/>
              <a:pPr eaLnBrk="1" hangingPunct="1"/>
              <a:t>205</a:t>
            </a:fld>
            <a:endParaRPr lang="en-US" smtClean="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smtClean="0"/>
              <a:t>Command Line Tools</a:t>
            </a:r>
          </a:p>
        </p:txBody>
      </p:sp>
      <p:sp>
        <p:nvSpPr>
          <p:cNvPr id="209923" name="Content Placeholder 2"/>
          <p:cNvSpPr>
            <a:spLocks noGrp="1"/>
          </p:cNvSpPr>
          <p:nvPr>
            <p:ph idx="1"/>
          </p:nvPr>
        </p:nvSpPr>
        <p:spPr/>
        <p:txBody>
          <a:bodyPr/>
          <a:lstStyle/>
          <a:p>
            <a:pPr eaLnBrk="1" hangingPunct="1"/>
            <a:r>
              <a:rPr lang="en-US" smtClean="0"/>
              <a:t>As mentioned above Wireshark has several command line non-GUI tools, such as</a:t>
            </a:r>
          </a:p>
          <a:p>
            <a:pPr lvl="1" eaLnBrk="1" hangingPunct="1"/>
            <a:r>
              <a:rPr lang="en-US" smtClean="0"/>
              <a:t>tshark</a:t>
            </a:r>
          </a:p>
          <a:p>
            <a:pPr lvl="1" eaLnBrk="1" hangingPunct="1"/>
            <a:r>
              <a:rPr lang="en-US" smtClean="0"/>
              <a:t>capinfos</a:t>
            </a:r>
          </a:p>
          <a:p>
            <a:pPr lvl="1" eaLnBrk="1" hangingPunct="1"/>
            <a:r>
              <a:rPr lang="en-US" smtClean="0"/>
              <a:t>editcap</a:t>
            </a:r>
          </a:p>
          <a:p>
            <a:pPr lvl="1" eaLnBrk="1" hangingPunct="1"/>
            <a:r>
              <a:rPr lang="en-US" smtClean="0"/>
              <a:t>mergecap</a:t>
            </a:r>
          </a:p>
          <a:p>
            <a:pPr lvl="1" eaLnBrk="1" hangingPunct="1"/>
            <a:r>
              <a:rPr lang="en-US" smtClean="0"/>
              <a:t>text2pcap</a:t>
            </a:r>
          </a:p>
          <a:p>
            <a:pPr eaLnBrk="1" hangingPunct="1"/>
            <a:r>
              <a:rPr lang="en-US" smtClean="0"/>
              <a:t>These do the following</a:t>
            </a:r>
          </a:p>
        </p:txBody>
      </p:sp>
      <p:sp>
        <p:nvSpPr>
          <p:cNvPr id="209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09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381EE3-3CE5-48A9-B7E9-78045CFD3E8C}" type="slidenum">
              <a:rPr lang="en-US" smtClean="0"/>
              <a:pPr eaLnBrk="1" hangingPunct="1"/>
              <a:t>206</a:t>
            </a:fld>
            <a:endParaRPr lang="en-US" smtClean="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pPr eaLnBrk="1" hangingPunct="1"/>
            <a:r>
              <a:rPr lang="en-US" smtClean="0"/>
              <a:t>Command Line Tools</a:t>
            </a:r>
          </a:p>
        </p:txBody>
      </p:sp>
      <p:sp>
        <p:nvSpPr>
          <p:cNvPr id="210947" name="Content Placeholder 2"/>
          <p:cNvSpPr>
            <a:spLocks noGrp="1"/>
          </p:cNvSpPr>
          <p:nvPr>
            <p:ph idx="1"/>
          </p:nvPr>
        </p:nvSpPr>
        <p:spPr/>
        <p:txBody>
          <a:bodyPr/>
          <a:lstStyle/>
          <a:p>
            <a:pPr eaLnBrk="1" hangingPunct="1"/>
            <a:r>
              <a:rPr lang="en-US" smtClean="0"/>
              <a:t>Tshark captures files without the added burden on the hardware of a GUI interface</a:t>
            </a:r>
          </a:p>
          <a:p>
            <a:pPr eaLnBrk="1" hangingPunct="1"/>
            <a:r>
              <a:rPr lang="en-US" smtClean="0"/>
              <a:t>Capinfos prints information about capture files</a:t>
            </a:r>
          </a:p>
          <a:p>
            <a:pPr eaLnBrk="1" hangingPunct="1"/>
            <a:r>
              <a:rPr lang="en-US" smtClean="0"/>
              <a:t>Editcap edits capture files</a:t>
            </a:r>
          </a:p>
          <a:p>
            <a:pPr eaLnBrk="1" hangingPunct="1"/>
            <a:r>
              <a:rPr lang="en-US" smtClean="0"/>
              <a:t>Mergecap merges capture files</a:t>
            </a:r>
          </a:p>
          <a:p>
            <a:pPr eaLnBrk="1" hangingPunct="1"/>
            <a:r>
              <a:rPr lang="en-US" smtClean="0"/>
              <a:t>Text2pcap converts raw hex dumps into pcap files</a:t>
            </a:r>
          </a:p>
        </p:txBody>
      </p:sp>
      <p:sp>
        <p:nvSpPr>
          <p:cNvPr id="2109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109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D92830F-C9A6-49A2-A770-DC556882CC95}" type="slidenum">
              <a:rPr lang="en-US" smtClean="0"/>
              <a:pPr eaLnBrk="1" hangingPunct="1"/>
              <a:t>207</a:t>
            </a:fld>
            <a:endParaRPr lang="en-US" smtClean="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pPr eaLnBrk="1" hangingPunct="1"/>
            <a:r>
              <a:rPr lang="en-US" smtClean="0"/>
              <a:t>Detecting Wireshark</a:t>
            </a:r>
          </a:p>
        </p:txBody>
      </p:sp>
      <p:sp>
        <p:nvSpPr>
          <p:cNvPr id="211971" name="Content Placeholder 2"/>
          <p:cNvSpPr>
            <a:spLocks noGrp="1"/>
          </p:cNvSpPr>
          <p:nvPr>
            <p:ph idx="1"/>
          </p:nvPr>
        </p:nvSpPr>
        <p:spPr/>
        <p:txBody>
          <a:bodyPr/>
          <a:lstStyle/>
          <a:p>
            <a:pPr eaLnBrk="1" hangingPunct="1"/>
            <a:r>
              <a:rPr lang="en-US" smtClean="0"/>
              <a:t>There is no absolutely certain way to detect a protocol analyzer running on a network as these are passive devices</a:t>
            </a:r>
          </a:p>
          <a:p>
            <a:pPr eaLnBrk="1" hangingPunct="1"/>
            <a:r>
              <a:rPr lang="en-US" smtClean="0"/>
              <a:t>This is a major problem with this sort of tool, which is free to anyone</a:t>
            </a:r>
          </a:p>
          <a:p>
            <a:pPr eaLnBrk="1" hangingPunct="1"/>
            <a:r>
              <a:rPr lang="en-US" smtClean="0"/>
              <a:t>The best thing to do is to search the web using a phrase such as</a:t>
            </a:r>
          </a:p>
          <a:p>
            <a:pPr lvl="1" eaLnBrk="1" hangingPunct="1"/>
            <a:r>
              <a:rPr lang="en-US" smtClean="0"/>
              <a:t>detecting sniffers</a:t>
            </a:r>
          </a:p>
          <a:p>
            <a:pPr eaLnBrk="1" hangingPunct="1"/>
            <a:r>
              <a:rPr lang="en-US" smtClean="0"/>
              <a:t>then try what they say</a:t>
            </a:r>
          </a:p>
        </p:txBody>
      </p:sp>
      <p:sp>
        <p:nvSpPr>
          <p:cNvPr id="2119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119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C3CBD3-859A-48C2-9C4D-138F6CAD03B6}" type="slidenum">
              <a:rPr lang="en-US" smtClean="0"/>
              <a:pPr eaLnBrk="1" hangingPunct="1"/>
              <a:t>208</a:t>
            </a:fld>
            <a:endParaRPr lang="en-US" smtClean="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pPr eaLnBrk="1" hangingPunct="1"/>
            <a:r>
              <a:rPr lang="en-US" smtClean="0"/>
              <a:t>Detecting Wireshark</a:t>
            </a:r>
          </a:p>
        </p:txBody>
      </p:sp>
      <p:sp>
        <p:nvSpPr>
          <p:cNvPr id="212995" name="Content Placeholder 2"/>
          <p:cNvSpPr>
            <a:spLocks noGrp="1"/>
          </p:cNvSpPr>
          <p:nvPr>
            <p:ph idx="1"/>
          </p:nvPr>
        </p:nvSpPr>
        <p:spPr/>
        <p:txBody>
          <a:bodyPr/>
          <a:lstStyle/>
          <a:p>
            <a:pPr eaLnBrk="1" hangingPunct="1"/>
            <a:r>
              <a:rPr lang="en-US" smtClean="0"/>
              <a:t>The basic technique is to attempt to discover NICs set to promiscuous mode as there is no reason for a NIC to be set to this unless the device is running a network analyzer of some sort</a:t>
            </a:r>
          </a:p>
          <a:p>
            <a:pPr eaLnBrk="1" hangingPunct="1"/>
            <a:r>
              <a:rPr lang="en-US" smtClean="0"/>
              <a:t>However, this does not work when one of these is attached to a spanned or rspanned port</a:t>
            </a:r>
          </a:p>
        </p:txBody>
      </p:sp>
      <p:sp>
        <p:nvSpPr>
          <p:cNvPr id="2129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129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6C3E45-46A4-4E36-9F16-9900A1431E44}" type="slidenum">
              <a:rPr lang="en-US" smtClean="0"/>
              <a:pPr eaLnBrk="1" hangingPunct="1"/>
              <a:t>209</a:t>
            </a:fld>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mtClean="0"/>
              <a:t>To Capture Frames</a:t>
            </a:r>
          </a:p>
        </p:txBody>
      </p:sp>
      <p:sp>
        <p:nvSpPr>
          <p:cNvPr id="23555" name="Content Placeholder 2"/>
          <p:cNvSpPr>
            <a:spLocks noGrp="1"/>
          </p:cNvSpPr>
          <p:nvPr>
            <p:ph idx="1"/>
          </p:nvPr>
        </p:nvSpPr>
        <p:spPr/>
        <p:txBody>
          <a:bodyPr/>
          <a:lstStyle/>
          <a:p>
            <a:pPr eaLnBrk="1" hangingPunct="1"/>
            <a:r>
              <a:rPr lang="en-US" smtClean="0"/>
              <a:t>Let’s capture some frames now</a:t>
            </a:r>
          </a:p>
          <a:p>
            <a:pPr eaLnBrk="1" hangingPunct="1"/>
            <a:r>
              <a:rPr lang="en-US" smtClean="0"/>
              <a:t>Select</a:t>
            </a:r>
          </a:p>
          <a:p>
            <a:pPr lvl="1" eaLnBrk="1" hangingPunct="1"/>
            <a:r>
              <a:rPr lang="en-US" smtClean="0"/>
              <a:t>Capture</a:t>
            </a:r>
          </a:p>
          <a:p>
            <a:pPr lvl="1" eaLnBrk="1" hangingPunct="1"/>
            <a:r>
              <a:rPr lang="en-US" smtClean="0"/>
              <a:t>Interfaces</a:t>
            </a:r>
          </a:p>
          <a:p>
            <a:pPr lvl="1" eaLnBrk="1" hangingPunct="1"/>
            <a:r>
              <a:rPr lang="en-US" smtClean="0"/>
              <a:t>Click Start beside the interface that is showing activity</a:t>
            </a:r>
          </a:p>
        </p:txBody>
      </p:sp>
      <p:sp>
        <p:nvSpPr>
          <p:cNvPr id="23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35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C80678-E1EF-45DA-92B7-32476DD820C0}" type="slidenum">
              <a:rPr lang="en-US" smtClean="0"/>
              <a:pPr eaLnBrk="1" hangingPunct="1"/>
              <a:t>21</a:t>
            </a:fld>
            <a:endParaRPr lang="en-US" smtClean="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pPr eaLnBrk="1" hangingPunct="1"/>
            <a:r>
              <a:rPr lang="en-US" smtClean="0"/>
              <a:t>Detecting Wireshark</a:t>
            </a:r>
          </a:p>
        </p:txBody>
      </p:sp>
      <p:sp>
        <p:nvSpPr>
          <p:cNvPr id="214019" name="Content Placeholder 2"/>
          <p:cNvSpPr>
            <a:spLocks noGrp="1"/>
          </p:cNvSpPr>
          <p:nvPr>
            <p:ph idx="1"/>
          </p:nvPr>
        </p:nvSpPr>
        <p:spPr/>
        <p:txBody>
          <a:bodyPr/>
          <a:lstStyle/>
          <a:p>
            <a:pPr eaLnBrk="1" hangingPunct="1"/>
            <a:r>
              <a:rPr lang="en-US" smtClean="0"/>
              <a:t>But if someone has this level of physical access to the network, you have bigger problems than a network analyzer</a:t>
            </a:r>
          </a:p>
        </p:txBody>
      </p:sp>
      <p:sp>
        <p:nvSpPr>
          <p:cNvPr id="2140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140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08644F-4FEA-4821-93C8-BCFEDE21BA7D}" type="slidenum">
              <a:rPr lang="en-US" smtClean="0"/>
              <a:pPr eaLnBrk="1" hangingPunct="1"/>
              <a:t>210</a:t>
            </a:fld>
            <a:endParaRPr lang="en-US" smtClean="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pPr eaLnBrk="1" hangingPunct="1"/>
            <a:r>
              <a:rPr lang="en-US" smtClean="0"/>
              <a:t>Sources</a:t>
            </a:r>
          </a:p>
        </p:txBody>
      </p:sp>
      <p:sp>
        <p:nvSpPr>
          <p:cNvPr id="215043" name="Content Placeholder 2"/>
          <p:cNvSpPr>
            <a:spLocks noGrp="1"/>
          </p:cNvSpPr>
          <p:nvPr>
            <p:ph idx="1"/>
          </p:nvPr>
        </p:nvSpPr>
        <p:spPr/>
        <p:txBody>
          <a:bodyPr/>
          <a:lstStyle/>
          <a:p>
            <a:pPr eaLnBrk="1" hangingPunct="1"/>
            <a:r>
              <a:rPr lang="en-US" dirty="0" smtClean="0"/>
              <a:t>A considerable amount of this is based on various articles and training material produced by Laura Chappell</a:t>
            </a:r>
          </a:p>
          <a:p>
            <a:pPr eaLnBrk="1" hangingPunct="1"/>
            <a:r>
              <a:rPr lang="en-US" dirty="0" smtClean="0"/>
              <a:t>If you want to learn abut </a:t>
            </a:r>
            <a:r>
              <a:rPr lang="en-US" dirty="0" err="1" smtClean="0"/>
              <a:t>Wireshark</a:t>
            </a:r>
            <a:r>
              <a:rPr lang="en-US" dirty="0" smtClean="0"/>
              <a:t> or network analysis she is the place to go</a:t>
            </a:r>
          </a:p>
        </p:txBody>
      </p:sp>
      <p:sp>
        <p:nvSpPr>
          <p:cNvPr id="2150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150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54DD06-319F-4E45-AB42-1FA9CB78E511}" type="slidenum">
              <a:rPr lang="en-US" smtClean="0"/>
              <a:pPr eaLnBrk="1" hangingPunct="1"/>
              <a:t>211</a:t>
            </a:fld>
            <a:endParaRPr lang="en-US" smtClean="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pPr eaLnBrk="1" hangingPunct="1"/>
            <a:r>
              <a:rPr lang="en-US" smtClean="0"/>
              <a:t>The discussion of fiber</a:t>
            </a:r>
            <a:r>
              <a:rPr lang="en-US" baseline="0" smtClean="0"/>
              <a:t> optic cable taps is from an article in Cabling Installation and Maintenance magaine by Kozischek and Iery of Corning Cable Systems March 2013</a:t>
            </a:r>
            <a:endParaRPr lang="en-US"/>
          </a:p>
        </p:txBody>
      </p:sp>
      <p:sp>
        <p:nvSpPr>
          <p:cNvPr id="4" name="Footer Placeholder 3"/>
          <p:cNvSpPr>
            <a:spLocks noGrp="1"/>
          </p:cNvSpPr>
          <p:nvPr>
            <p:ph type="ftr" sz="quarter" idx="11"/>
          </p:nvPr>
        </p:nvSpPr>
        <p:spPr/>
        <p:txBody>
          <a:bodyPr/>
          <a:lstStyle/>
          <a:p>
            <a:pPr>
              <a:defRPr/>
            </a:pPr>
            <a:r>
              <a:rPr lang="en-US" smtClean="0"/>
              <a:t>Copyright 2007-2014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9BA9BD2C-27F2-4E2F-81E0-299B789742EA}" type="slidenum">
              <a:rPr lang="en-US" smtClean="0"/>
              <a:pPr>
                <a:defRPr/>
              </a:pPr>
              <a:t>212</a:t>
            </a:fld>
            <a:endParaRPr lang="en-US" dirty="0"/>
          </a:p>
        </p:txBody>
      </p:sp>
    </p:spTree>
    <p:extLst>
      <p:ext uri="{BB962C8B-B14F-4D97-AF65-F5344CB8AC3E}">
        <p14:creationId xmlns:p14="http://schemas.microsoft.com/office/powerpoint/2010/main" val="1311872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t>To Capture Frames</a:t>
            </a:r>
          </a:p>
        </p:txBody>
      </p:sp>
      <p:sp>
        <p:nvSpPr>
          <p:cNvPr id="245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45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F37C93-BFC4-4F6E-85B0-58C13036D760}" type="slidenum">
              <a:rPr lang="en-US" smtClean="0"/>
              <a:pPr eaLnBrk="1" hangingPunct="1"/>
              <a:t>22</a:t>
            </a:fld>
            <a:endParaRPr lang="en-US" smtClean="0"/>
          </a:p>
        </p:txBody>
      </p:sp>
      <p:pic>
        <p:nvPicPr>
          <p:cNvPr id="245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599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mtClean="0"/>
              <a:t>To Capture Frames</a:t>
            </a:r>
          </a:p>
        </p:txBody>
      </p:sp>
      <p:sp>
        <p:nvSpPr>
          <p:cNvPr id="2560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560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6726921-9B10-4B55-804C-9C4A18F6F80A}" type="slidenum">
              <a:rPr lang="en-US" smtClean="0"/>
              <a:pPr eaLnBrk="1" hangingPunct="1"/>
              <a:t>23</a:t>
            </a:fld>
            <a:endParaRPr lang="en-US" smtClean="0"/>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383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t>To Capture Frames</a:t>
            </a:r>
          </a:p>
        </p:txBody>
      </p:sp>
      <p:sp>
        <p:nvSpPr>
          <p:cNvPr id="266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6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6A1FE3-D6F7-483F-8402-8195EEA4236B}" type="slidenum">
              <a:rPr lang="en-US" smtClean="0"/>
              <a:pPr eaLnBrk="1" hangingPunct="1"/>
              <a:t>24</a:t>
            </a:fld>
            <a:endParaRPr lang="en-US" smtClean="0"/>
          </a:p>
        </p:txBody>
      </p:sp>
      <p:pic>
        <p:nvPicPr>
          <p:cNvPr id="266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To Capture Frames</a:t>
            </a: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D1A095-94C4-46B5-BCBD-A1960C023CAE}" type="slidenum">
              <a:rPr lang="en-US" smtClean="0"/>
              <a:pPr eaLnBrk="1" hangingPunct="1"/>
              <a:t>25</a:t>
            </a:fld>
            <a:endParaRPr lang="en-US" smtClean="0"/>
          </a:p>
        </p:txBody>
      </p:sp>
      <p:pic>
        <p:nvPicPr>
          <p:cNvPr id="276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600200"/>
            <a:ext cx="599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mtClean="0"/>
              <a:t>To Capture Frames</a:t>
            </a: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3DD5F1-B9F1-47AC-8304-9BA761B3CF15}" type="slidenum">
              <a:rPr lang="en-US" smtClean="0"/>
              <a:pPr eaLnBrk="1" hangingPunct="1"/>
              <a:t>26</a:t>
            </a:fld>
            <a:endParaRPr lang="en-US" smtClean="0"/>
          </a:p>
        </p:txBody>
      </p:sp>
      <p:pic>
        <p:nvPicPr>
          <p:cNvPr id="286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600200"/>
            <a:ext cx="599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t>Statistics</a:t>
            </a:r>
          </a:p>
        </p:txBody>
      </p:sp>
      <p:sp>
        <p:nvSpPr>
          <p:cNvPr id="29699" name="Content Placeholder 2"/>
          <p:cNvSpPr>
            <a:spLocks noGrp="1"/>
          </p:cNvSpPr>
          <p:nvPr>
            <p:ph idx="1"/>
          </p:nvPr>
        </p:nvSpPr>
        <p:spPr/>
        <p:txBody>
          <a:bodyPr/>
          <a:lstStyle/>
          <a:p>
            <a:pPr eaLnBrk="1" hangingPunct="1"/>
            <a:r>
              <a:rPr lang="en-US" smtClean="0"/>
              <a:t>Wireshark can also show some statistics about the network</a:t>
            </a:r>
          </a:p>
          <a:p>
            <a:pPr eaLnBrk="1" hangingPunct="1"/>
            <a:r>
              <a:rPr lang="en-US" smtClean="0"/>
              <a:t>For example to see the packets per second select</a:t>
            </a:r>
          </a:p>
          <a:p>
            <a:pPr lvl="1" eaLnBrk="1" hangingPunct="1"/>
            <a:r>
              <a:rPr lang="en-US" smtClean="0"/>
              <a:t>Statistics – IO Graphs</a:t>
            </a:r>
          </a:p>
        </p:txBody>
      </p:sp>
      <p:sp>
        <p:nvSpPr>
          <p:cNvPr id="29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29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A130D-EA9E-40C5-B435-C80062780D98}" type="slidenum">
              <a:rPr lang="en-US" smtClean="0"/>
              <a:pPr eaLnBrk="1" hangingPunct="1"/>
              <a:t>27</a:t>
            </a:fld>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Packets per Second</a:t>
            </a:r>
          </a:p>
        </p:txBody>
      </p:sp>
      <p:sp>
        <p:nvSpPr>
          <p:cNvPr id="30723" name="Content Placeholder 2"/>
          <p:cNvSpPr>
            <a:spLocks noGrp="1"/>
          </p:cNvSpPr>
          <p:nvPr>
            <p:ph idx="1"/>
          </p:nvPr>
        </p:nvSpPr>
        <p:spPr/>
        <p:txBody>
          <a:bodyPr/>
          <a:lstStyle/>
          <a:p>
            <a:pPr eaLnBrk="1" hangingPunct="1"/>
            <a:endParaRPr lang="en-US" smtClean="0"/>
          </a:p>
        </p:txBody>
      </p:sp>
      <p:sp>
        <p:nvSpPr>
          <p:cNvPr id="30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0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602650-3A9B-4D75-A974-89C1018D2B69}" type="slidenum">
              <a:rPr lang="en-US" smtClean="0"/>
              <a:pPr eaLnBrk="1" hangingPunct="1"/>
              <a:t>28</a:t>
            </a:fld>
            <a:endParaRPr lang="en-US" smtClean="0"/>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73075" y="1600200"/>
            <a:ext cx="82899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Statistics</a:t>
            </a:r>
          </a:p>
        </p:txBody>
      </p:sp>
      <p:sp>
        <p:nvSpPr>
          <p:cNvPr id="31747" name="Content Placeholder 2"/>
          <p:cNvSpPr>
            <a:spLocks noGrp="1"/>
          </p:cNvSpPr>
          <p:nvPr>
            <p:ph idx="1"/>
          </p:nvPr>
        </p:nvSpPr>
        <p:spPr/>
        <p:txBody>
          <a:bodyPr/>
          <a:lstStyle/>
          <a:p>
            <a:pPr eaLnBrk="1" hangingPunct="1"/>
            <a:r>
              <a:rPr lang="en-US" smtClean="0"/>
              <a:t>The data rate can be shown</a:t>
            </a:r>
          </a:p>
          <a:p>
            <a:pPr lvl="1" eaLnBrk="1" hangingPunct="1"/>
            <a:r>
              <a:rPr lang="en-US" smtClean="0"/>
              <a:t>Statistics – Summary</a:t>
            </a:r>
          </a:p>
          <a:p>
            <a:pPr lvl="2" eaLnBrk="1" hangingPunct="1"/>
            <a:r>
              <a:rPr lang="en-US" smtClean="0"/>
              <a:t>Average Mbit per second for example</a:t>
            </a:r>
          </a:p>
        </p:txBody>
      </p:sp>
      <p:sp>
        <p:nvSpPr>
          <p:cNvPr id="317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1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60FA8C-17CE-4E37-A57A-4F24A5D03EF2}" type="slidenum">
              <a:rPr lang="en-US" smtClean="0"/>
              <a:pPr eaLnBrk="1" hangingPunct="1"/>
              <a:t>29</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What is a Protocol Analyzer</a:t>
            </a:r>
          </a:p>
        </p:txBody>
      </p:sp>
      <p:sp>
        <p:nvSpPr>
          <p:cNvPr id="5123" name="Content Placeholder 2"/>
          <p:cNvSpPr>
            <a:spLocks noGrp="1"/>
          </p:cNvSpPr>
          <p:nvPr>
            <p:ph idx="1"/>
          </p:nvPr>
        </p:nvSpPr>
        <p:spPr/>
        <p:txBody>
          <a:bodyPr/>
          <a:lstStyle/>
          <a:p>
            <a:pPr eaLnBrk="1" hangingPunct="1"/>
            <a:r>
              <a:rPr lang="en-US" smtClean="0"/>
              <a:t>They carry the people and cargo in the case of a highway</a:t>
            </a:r>
          </a:p>
          <a:p>
            <a:pPr eaLnBrk="1" hangingPunct="1"/>
            <a:r>
              <a:rPr lang="en-US" smtClean="0"/>
              <a:t>By capturing and examining these frames we can see exactly what is happening on the network</a:t>
            </a:r>
          </a:p>
          <a:p>
            <a:pPr eaLnBrk="1" hangingPunct="1"/>
            <a:r>
              <a:rPr lang="en-US" smtClean="0"/>
              <a:t>Then when the network stops working as we expect, we can use this same tool to determine why it is not working</a:t>
            </a:r>
          </a:p>
        </p:txBody>
      </p:sp>
      <p:sp>
        <p:nvSpPr>
          <p:cNvPr id="5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4A2B95-6027-4156-8B7A-E0DDB6CB53AE}" type="slidenum">
              <a:rPr lang="en-US" smtClean="0"/>
              <a:pPr eaLnBrk="1" hangingPunct="1"/>
              <a:t>3</a:t>
            </a:fld>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t>Data Rate</a:t>
            </a:r>
          </a:p>
        </p:txBody>
      </p:sp>
      <p:sp>
        <p:nvSpPr>
          <p:cNvPr id="32771" name="Content Placeholder 2"/>
          <p:cNvSpPr>
            <a:spLocks noGrp="1"/>
          </p:cNvSpPr>
          <p:nvPr>
            <p:ph idx="1"/>
          </p:nvPr>
        </p:nvSpPr>
        <p:spPr/>
        <p:txBody>
          <a:bodyPr/>
          <a:lstStyle/>
          <a:p>
            <a:pPr eaLnBrk="1" hangingPunct="1"/>
            <a:endParaRPr lang="en-US" smtClean="0"/>
          </a:p>
        </p:txBody>
      </p:sp>
      <p:sp>
        <p:nvSpPr>
          <p:cNvPr id="327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2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99B63D-7A01-45AA-9ECF-FDAB7FBF3210}" type="slidenum">
              <a:rPr lang="en-US" smtClean="0"/>
              <a:pPr eaLnBrk="1" hangingPunct="1"/>
              <a:t>30</a:t>
            </a:fld>
            <a:endParaRPr lang="en-US" smtClean="0"/>
          </a:p>
        </p:txBody>
      </p:sp>
      <p:pic>
        <p:nvPicPr>
          <p:cNvPr id="32774"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420100"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Protocol Hierarchy</a:t>
            </a:r>
          </a:p>
        </p:txBody>
      </p:sp>
      <p:sp>
        <p:nvSpPr>
          <p:cNvPr id="33795" name="Content Placeholder 2"/>
          <p:cNvSpPr>
            <a:spLocks noGrp="1"/>
          </p:cNvSpPr>
          <p:nvPr>
            <p:ph idx="1"/>
          </p:nvPr>
        </p:nvSpPr>
        <p:spPr/>
        <p:txBody>
          <a:bodyPr/>
          <a:lstStyle/>
          <a:p>
            <a:pPr eaLnBrk="1" hangingPunct="1"/>
            <a:r>
              <a:rPr lang="en-US" smtClean="0"/>
              <a:t>A list of the protocols in use can be created by selecting</a:t>
            </a:r>
          </a:p>
          <a:p>
            <a:pPr lvl="1" eaLnBrk="1" hangingPunct="1"/>
            <a:r>
              <a:rPr lang="en-US" smtClean="0"/>
              <a:t>Statistics – Protocol Hierarchy</a:t>
            </a:r>
          </a:p>
          <a:p>
            <a:pPr eaLnBrk="1" hangingPunct="1"/>
            <a:r>
              <a:rPr lang="en-US" smtClean="0"/>
              <a:t>This should be examined for unexpected protocols or the excessive use of a protocol</a:t>
            </a:r>
          </a:p>
        </p:txBody>
      </p:sp>
      <p:sp>
        <p:nvSpPr>
          <p:cNvPr id="33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3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4E0B49-C71F-420A-B2FA-27A2736B0FFE}" type="slidenum">
              <a:rPr lang="en-US" smtClean="0"/>
              <a:pPr eaLnBrk="1" hangingPunct="1"/>
              <a:t>31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Protocol Hierarchy</a:t>
            </a:r>
          </a:p>
        </p:txBody>
      </p:sp>
      <p:sp>
        <p:nvSpPr>
          <p:cNvPr id="34819" name="Content Placeholder 2"/>
          <p:cNvSpPr>
            <a:spLocks noGrp="1"/>
          </p:cNvSpPr>
          <p:nvPr>
            <p:ph idx="1"/>
          </p:nvPr>
        </p:nvSpPr>
        <p:spPr/>
        <p:txBody>
          <a:bodyPr/>
          <a:lstStyle/>
          <a:p>
            <a:pPr eaLnBrk="1" hangingPunct="1"/>
            <a:endParaRPr lang="en-US" smtClean="0"/>
          </a:p>
        </p:txBody>
      </p:sp>
      <p:sp>
        <p:nvSpPr>
          <p:cNvPr id="348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48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C239779-FA4B-4D02-A268-8C0D51CE53E8}" type="slidenum">
              <a:rPr lang="en-US" smtClean="0"/>
              <a:pPr eaLnBrk="1" hangingPunct="1"/>
              <a:t>32</a:t>
            </a:fld>
            <a:endParaRPr lang="en-US" smtClean="0"/>
          </a:p>
        </p:txBody>
      </p:sp>
      <p:pic>
        <p:nvPicPr>
          <p:cNvPr id="34822"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525463" y="1600200"/>
            <a:ext cx="81613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Who is Talking</a:t>
            </a:r>
          </a:p>
        </p:txBody>
      </p:sp>
      <p:sp>
        <p:nvSpPr>
          <p:cNvPr id="35843" name="Content Placeholder 2"/>
          <p:cNvSpPr>
            <a:spLocks noGrp="1"/>
          </p:cNvSpPr>
          <p:nvPr>
            <p:ph idx="1"/>
          </p:nvPr>
        </p:nvSpPr>
        <p:spPr/>
        <p:txBody>
          <a:bodyPr/>
          <a:lstStyle/>
          <a:p>
            <a:pPr eaLnBrk="1" hangingPunct="1"/>
            <a:r>
              <a:rPr lang="en-US" smtClean="0"/>
              <a:t>A list of the top talkers as well as who is talking to whom can be created</a:t>
            </a:r>
          </a:p>
          <a:p>
            <a:pPr lvl="1" eaLnBrk="1" hangingPunct="1"/>
            <a:r>
              <a:rPr lang="en-US" smtClean="0"/>
              <a:t>Statistics – Conversations</a:t>
            </a:r>
          </a:p>
          <a:p>
            <a:pPr eaLnBrk="1" hangingPunct="1"/>
            <a:r>
              <a:rPr lang="en-US" smtClean="0"/>
              <a:t>Along with a list of MAC addresses and IP addresses</a:t>
            </a:r>
          </a:p>
        </p:txBody>
      </p:sp>
      <p:sp>
        <p:nvSpPr>
          <p:cNvPr id="358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58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23AFE9-FE14-4D0F-A72E-73E5BB06BAB5}" type="slidenum">
              <a:rPr lang="en-US" smtClean="0"/>
              <a:pPr eaLnBrk="1" hangingPunct="1"/>
              <a:t>33</a:t>
            </a:fld>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mtClean="0"/>
              <a:t>Who is Talking</a:t>
            </a:r>
          </a:p>
        </p:txBody>
      </p:sp>
      <p:sp>
        <p:nvSpPr>
          <p:cNvPr id="36867" name="Content Placeholder 2"/>
          <p:cNvSpPr>
            <a:spLocks noGrp="1"/>
          </p:cNvSpPr>
          <p:nvPr>
            <p:ph idx="1"/>
          </p:nvPr>
        </p:nvSpPr>
        <p:spPr/>
        <p:txBody>
          <a:bodyPr/>
          <a:lstStyle/>
          <a:p>
            <a:pPr eaLnBrk="1" hangingPunct="1"/>
            <a:endParaRPr lang="en-US" smtClean="0"/>
          </a:p>
        </p:txBody>
      </p:sp>
      <p:sp>
        <p:nvSpPr>
          <p:cNvPr id="368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68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CFE7FB-170B-48D6-972B-742115CB0DDF}" type="slidenum">
              <a:rPr lang="en-US" smtClean="0"/>
              <a:pPr eaLnBrk="1" hangingPunct="1"/>
              <a:t>34</a:t>
            </a:fld>
            <a:endParaRPr lang="en-US" smtClean="0"/>
          </a:p>
        </p:txBody>
      </p:sp>
      <p:pic>
        <p:nvPicPr>
          <p:cNvPr id="36870"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533400" y="1600200"/>
            <a:ext cx="81613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t>Who is Talking</a:t>
            </a:r>
          </a:p>
        </p:txBody>
      </p:sp>
      <p:sp>
        <p:nvSpPr>
          <p:cNvPr id="37891" name="Content Placeholder 2"/>
          <p:cNvSpPr>
            <a:spLocks noGrp="1"/>
          </p:cNvSpPr>
          <p:nvPr>
            <p:ph idx="1"/>
          </p:nvPr>
        </p:nvSpPr>
        <p:spPr/>
        <p:txBody>
          <a:bodyPr/>
          <a:lstStyle/>
          <a:p>
            <a:pPr eaLnBrk="1" hangingPunct="1"/>
            <a:endParaRPr lang="en-US" smtClean="0"/>
          </a:p>
        </p:txBody>
      </p:sp>
      <p:sp>
        <p:nvSpPr>
          <p:cNvPr id="378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7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E2C55E-2973-4753-BB5E-E32AED67BDB4}" type="slidenum">
              <a:rPr lang="en-US" smtClean="0"/>
              <a:pPr eaLnBrk="1" hangingPunct="1"/>
              <a:t>35</a:t>
            </a:fld>
            <a:endParaRPr lang="en-US" smtClean="0"/>
          </a:p>
        </p:txBody>
      </p:sp>
      <p:pic>
        <p:nvPicPr>
          <p:cNvPr id="37894" name="Picture 2"/>
          <p:cNvPicPr>
            <a:picLocks noChangeAspect="1" noChangeArrowheads="1"/>
          </p:cNvPicPr>
          <p:nvPr/>
        </p:nvPicPr>
        <p:blipFill>
          <a:blip r:embed="rId2">
            <a:extLst>
              <a:ext uri="{28A0092B-C50C-407E-A947-70E740481C1C}">
                <a14:useLocalDpi xmlns:a14="http://schemas.microsoft.com/office/drawing/2010/main" val="0"/>
              </a:ext>
            </a:extLst>
          </a:blip>
          <a:srcRect t="13542"/>
          <a:stretch>
            <a:fillRect/>
          </a:stretch>
        </p:blipFill>
        <p:spPr bwMode="auto">
          <a:xfrm>
            <a:off x="525463" y="1654175"/>
            <a:ext cx="816133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mtClean="0"/>
              <a:t>IP Addresses</a:t>
            </a:r>
          </a:p>
        </p:txBody>
      </p:sp>
      <p:sp>
        <p:nvSpPr>
          <p:cNvPr id="38915" name="Content Placeholder 2"/>
          <p:cNvSpPr>
            <a:spLocks noGrp="1"/>
          </p:cNvSpPr>
          <p:nvPr>
            <p:ph idx="1"/>
          </p:nvPr>
        </p:nvSpPr>
        <p:spPr/>
        <p:txBody>
          <a:bodyPr/>
          <a:lstStyle/>
          <a:p>
            <a:pPr eaLnBrk="1" hangingPunct="1"/>
            <a:r>
              <a:rPr lang="en-US" smtClean="0"/>
              <a:t>To se all of the IP addresses select</a:t>
            </a:r>
          </a:p>
          <a:p>
            <a:pPr lvl="1" eaLnBrk="1" hangingPunct="1"/>
            <a:r>
              <a:rPr lang="en-US" smtClean="0"/>
              <a:t>Statistics – IP Addresses</a:t>
            </a:r>
          </a:p>
        </p:txBody>
      </p:sp>
      <p:sp>
        <p:nvSpPr>
          <p:cNvPr id="389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8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DBEF3B-55B0-4BC9-8664-9B52979737E6}" type="slidenum">
              <a:rPr lang="en-US" smtClean="0"/>
              <a:pPr eaLnBrk="1" hangingPunct="1"/>
              <a:t>36</a:t>
            </a:fld>
            <a:endParaRPr lang="en-US" smtClean="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IP Destinations</a:t>
            </a:r>
          </a:p>
        </p:txBody>
      </p:sp>
      <p:sp>
        <p:nvSpPr>
          <p:cNvPr id="39939" name="Content Placeholder 2"/>
          <p:cNvSpPr>
            <a:spLocks noGrp="1"/>
          </p:cNvSpPr>
          <p:nvPr>
            <p:ph idx="1"/>
          </p:nvPr>
        </p:nvSpPr>
        <p:spPr/>
        <p:txBody>
          <a:bodyPr/>
          <a:lstStyle/>
          <a:p>
            <a:pPr eaLnBrk="1" hangingPunct="1"/>
            <a:r>
              <a:rPr lang="en-US" smtClean="0"/>
              <a:t>To see the destinations select</a:t>
            </a:r>
          </a:p>
          <a:p>
            <a:pPr lvl="1" eaLnBrk="1" hangingPunct="1"/>
            <a:r>
              <a:rPr lang="en-US" smtClean="0"/>
              <a:t>Statistics – IP Destinations</a:t>
            </a:r>
          </a:p>
        </p:txBody>
      </p:sp>
      <p:sp>
        <p:nvSpPr>
          <p:cNvPr id="399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399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B10D34-9F80-40C0-940A-070215168908}" type="slidenum">
              <a:rPr lang="en-US" smtClean="0"/>
              <a:pPr eaLnBrk="1" hangingPunct="1"/>
              <a:t>37</a:t>
            </a:fld>
            <a:endParaRPr lang="en-US"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smtClean="0"/>
              <a:t>Ports Used</a:t>
            </a:r>
          </a:p>
        </p:txBody>
      </p:sp>
      <p:sp>
        <p:nvSpPr>
          <p:cNvPr id="40963" name="Content Placeholder 2"/>
          <p:cNvSpPr>
            <a:spLocks noGrp="1"/>
          </p:cNvSpPr>
          <p:nvPr>
            <p:ph idx="1"/>
          </p:nvPr>
        </p:nvSpPr>
        <p:spPr/>
        <p:txBody>
          <a:bodyPr/>
          <a:lstStyle/>
          <a:p>
            <a:pPr eaLnBrk="1" hangingPunct="1"/>
            <a:r>
              <a:rPr lang="en-US" smtClean="0"/>
              <a:t>To see the ports used select</a:t>
            </a:r>
          </a:p>
          <a:p>
            <a:pPr lvl="1" eaLnBrk="1" hangingPunct="1"/>
            <a:r>
              <a:rPr lang="en-US" smtClean="0"/>
              <a:t>Statistics – IP Protocol Types</a:t>
            </a:r>
          </a:p>
        </p:txBody>
      </p:sp>
      <p:sp>
        <p:nvSpPr>
          <p:cNvPr id="409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0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381D07-2D45-4FAA-94EB-8A7E72B41D88}" type="slidenum">
              <a:rPr lang="en-US" smtClean="0"/>
              <a:pPr eaLnBrk="1" hangingPunct="1"/>
              <a:t>38</a:t>
            </a:fld>
            <a:endParaRPr lang="en-US"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smtClean="0"/>
              <a:t>Packet Length</a:t>
            </a:r>
          </a:p>
        </p:txBody>
      </p:sp>
      <p:sp>
        <p:nvSpPr>
          <p:cNvPr id="41987" name="Content Placeholder 2"/>
          <p:cNvSpPr>
            <a:spLocks noGrp="1"/>
          </p:cNvSpPr>
          <p:nvPr>
            <p:ph idx="1"/>
          </p:nvPr>
        </p:nvSpPr>
        <p:spPr/>
        <p:txBody>
          <a:bodyPr/>
          <a:lstStyle/>
          <a:p>
            <a:pPr eaLnBrk="1" hangingPunct="1"/>
            <a:r>
              <a:rPr lang="en-US" smtClean="0"/>
              <a:t>The distribution of packet lengths can be shown</a:t>
            </a:r>
          </a:p>
        </p:txBody>
      </p:sp>
      <p:sp>
        <p:nvSpPr>
          <p:cNvPr id="41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1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162F10-A415-4897-9FFB-BEF037F2A465}" type="slidenum">
              <a:rPr lang="en-US" smtClean="0"/>
              <a:pPr eaLnBrk="1" hangingPunct="1"/>
              <a:t>39</a:t>
            </a:fld>
            <a:endParaRPr lang="en-US"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Let’s Look at Wireshark</a:t>
            </a:r>
          </a:p>
        </p:txBody>
      </p:sp>
      <p:sp>
        <p:nvSpPr>
          <p:cNvPr id="6147" name="Content Placeholder 2"/>
          <p:cNvSpPr>
            <a:spLocks noGrp="1"/>
          </p:cNvSpPr>
          <p:nvPr>
            <p:ph idx="1"/>
          </p:nvPr>
        </p:nvSpPr>
        <p:spPr/>
        <p:txBody>
          <a:bodyPr/>
          <a:lstStyle/>
          <a:p>
            <a:pPr eaLnBrk="1" hangingPunct="1"/>
            <a:r>
              <a:rPr lang="en-US" smtClean="0"/>
              <a:t>Wireshark, once called Ethereal, is an open source network analyzer</a:t>
            </a:r>
          </a:p>
          <a:p>
            <a:pPr eaLnBrk="1" hangingPunct="1"/>
            <a:r>
              <a:rPr lang="en-US" smtClean="0"/>
              <a:t>It looks like this</a:t>
            </a:r>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4208B7-7F96-4E9F-8A42-F4D54BEE3030}" type="slidenum">
              <a:rPr lang="en-US" smtClean="0"/>
              <a:pPr eaLnBrk="1" hangingPunct="1"/>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smtClean="0"/>
              <a:t>Packet Length</a:t>
            </a:r>
          </a:p>
        </p:txBody>
      </p:sp>
      <p:sp>
        <p:nvSpPr>
          <p:cNvPr id="43011" name="Content Placeholder 2"/>
          <p:cNvSpPr>
            <a:spLocks noGrp="1"/>
          </p:cNvSpPr>
          <p:nvPr>
            <p:ph idx="1"/>
          </p:nvPr>
        </p:nvSpPr>
        <p:spPr/>
        <p:txBody>
          <a:bodyPr/>
          <a:lstStyle/>
          <a:p>
            <a:pPr eaLnBrk="1" hangingPunct="1"/>
            <a:endParaRPr lang="en-US" smtClean="0"/>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61929D-7B26-4ED1-B7F9-C086B56FF29E}" type="slidenum">
              <a:rPr lang="en-US" smtClean="0"/>
              <a:pPr eaLnBrk="1" hangingPunct="1"/>
              <a:t>40</a:t>
            </a:fld>
            <a:endParaRPr lang="en-US" smtClean="0"/>
          </a:p>
        </p:txBody>
      </p:sp>
      <p:pic>
        <p:nvPicPr>
          <p:cNvPr id="43014"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62113"/>
            <a:ext cx="82899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smtClean="0"/>
              <a:t>Flow Graph</a:t>
            </a:r>
          </a:p>
        </p:txBody>
      </p:sp>
      <p:sp>
        <p:nvSpPr>
          <p:cNvPr id="44035" name="Content Placeholder 2"/>
          <p:cNvSpPr>
            <a:spLocks noGrp="1"/>
          </p:cNvSpPr>
          <p:nvPr>
            <p:ph idx="1"/>
          </p:nvPr>
        </p:nvSpPr>
        <p:spPr/>
        <p:txBody>
          <a:bodyPr/>
          <a:lstStyle/>
          <a:p>
            <a:pPr eaLnBrk="1" hangingPunct="1"/>
            <a:r>
              <a:rPr lang="en-US" smtClean="0"/>
              <a:t>A graph of the flow of a conversation can be created by selecting</a:t>
            </a:r>
          </a:p>
          <a:p>
            <a:pPr lvl="1" eaLnBrk="1" hangingPunct="1"/>
            <a:r>
              <a:rPr lang="en-US" smtClean="0"/>
              <a:t>Statistics – Flow Graph</a:t>
            </a:r>
          </a:p>
        </p:txBody>
      </p:sp>
      <p:sp>
        <p:nvSpPr>
          <p:cNvPr id="440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4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02796E-2236-443C-B8D9-7959BB412795}" type="slidenum">
              <a:rPr lang="en-US" smtClean="0"/>
              <a:pPr eaLnBrk="1" hangingPunct="1"/>
              <a:t>41</a:t>
            </a:fld>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Flow Graph</a:t>
            </a:r>
          </a:p>
        </p:txBody>
      </p:sp>
      <p:sp>
        <p:nvSpPr>
          <p:cNvPr id="45059" name="Content Placeholder 2"/>
          <p:cNvSpPr>
            <a:spLocks noGrp="1"/>
          </p:cNvSpPr>
          <p:nvPr>
            <p:ph idx="1"/>
          </p:nvPr>
        </p:nvSpPr>
        <p:spPr/>
        <p:txBody>
          <a:bodyPr/>
          <a:lstStyle/>
          <a:p>
            <a:pPr eaLnBrk="1" hangingPunct="1"/>
            <a:endParaRPr lang="en-US" smtClean="0"/>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B82223-6BA5-47BB-9C67-08DD17C2555C}" type="slidenum">
              <a:rPr lang="en-US" smtClean="0"/>
              <a:pPr eaLnBrk="1" hangingPunct="1"/>
              <a:t>42</a:t>
            </a:fld>
            <a:endParaRPr lang="en-US" smtClean="0"/>
          </a:p>
        </p:txBody>
      </p:sp>
      <p:pic>
        <p:nvPicPr>
          <p:cNvPr id="45062" name="Picture 2"/>
          <p:cNvPicPr>
            <a:picLocks noChangeAspect="1" noChangeArrowheads="1"/>
          </p:cNvPicPr>
          <p:nvPr/>
        </p:nvPicPr>
        <p:blipFill>
          <a:blip r:embed="rId2">
            <a:extLst>
              <a:ext uri="{28A0092B-C50C-407E-A947-70E740481C1C}">
                <a14:useLocalDpi xmlns:a14="http://schemas.microsoft.com/office/drawing/2010/main" val="0"/>
              </a:ext>
            </a:extLst>
          </a:blip>
          <a:srcRect t="10417"/>
          <a:stretch>
            <a:fillRect/>
          </a:stretch>
        </p:blipFill>
        <p:spPr bwMode="auto">
          <a:xfrm>
            <a:off x="457200" y="1600200"/>
            <a:ext cx="82899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t>TCP Trace Graph</a:t>
            </a:r>
          </a:p>
        </p:txBody>
      </p:sp>
      <p:sp>
        <p:nvSpPr>
          <p:cNvPr id="46083" name="Content Placeholder 2"/>
          <p:cNvSpPr>
            <a:spLocks noGrp="1"/>
          </p:cNvSpPr>
          <p:nvPr>
            <p:ph idx="1"/>
          </p:nvPr>
        </p:nvSpPr>
        <p:spPr/>
        <p:txBody>
          <a:bodyPr/>
          <a:lstStyle/>
          <a:p>
            <a:pPr eaLnBrk="1" hangingPunct="1"/>
            <a:r>
              <a:rPr lang="en-US" smtClean="0"/>
              <a:t>As Laura Chappell who provides training on network analysis discusses in one of her labs a TCP Trace Graph is used to locate any problem in the flow of data</a:t>
            </a:r>
          </a:p>
          <a:p>
            <a:pPr eaLnBrk="1" hangingPunct="1"/>
            <a:r>
              <a:rPr lang="en-US" smtClean="0"/>
              <a:t>This graph should proceed upward from the bottom left corner to the top right corner at a steady pace</a:t>
            </a:r>
          </a:p>
          <a:p>
            <a:pPr eaLnBrk="1" hangingPunct="1"/>
            <a:r>
              <a:rPr lang="en-US" smtClean="0"/>
              <a:t>The sequence numbers are on the left which should constantly increase</a:t>
            </a:r>
          </a:p>
        </p:txBody>
      </p:sp>
      <p:sp>
        <p:nvSpPr>
          <p:cNvPr id="46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6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46A337-039F-4E3F-834A-F80DAF22DF0D}" type="slidenum">
              <a:rPr lang="en-US" smtClean="0"/>
              <a:pPr eaLnBrk="1" hangingPunct="1"/>
              <a:t>43</a:t>
            </a:fld>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t>TCP Trace Graph</a:t>
            </a:r>
          </a:p>
        </p:txBody>
      </p:sp>
      <p:sp>
        <p:nvSpPr>
          <p:cNvPr id="47107" name="Content Placeholder 2"/>
          <p:cNvSpPr>
            <a:spLocks noGrp="1"/>
          </p:cNvSpPr>
          <p:nvPr>
            <p:ph idx="1"/>
          </p:nvPr>
        </p:nvSpPr>
        <p:spPr/>
        <p:txBody>
          <a:bodyPr/>
          <a:lstStyle/>
          <a:p>
            <a:pPr eaLnBrk="1" hangingPunct="1"/>
            <a:r>
              <a:rPr lang="en-US" smtClean="0"/>
              <a:t>Time is along the bottom axis</a:t>
            </a:r>
          </a:p>
          <a:p>
            <a:pPr eaLnBrk="1" hangingPunct="1"/>
            <a:r>
              <a:rPr lang="en-US" smtClean="0"/>
              <a:t>There are two lines</a:t>
            </a:r>
          </a:p>
          <a:p>
            <a:pPr eaLnBrk="1" hangingPunct="1"/>
            <a:r>
              <a:rPr lang="en-US" smtClean="0"/>
              <a:t>The lower darker line is the data flow</a:t>
            </a:r>
          </a:p>
          <a:p>
            <a:pPr eaLnBrk="1" hangingPunct="1"/>
            <a:r>
              <a:rPr lang="en-US" smtClean="0"/>
              <a:t>The upper lighter line is the window size</a:t>
            </a:r>
          </a:p>
        </p:txBody>
      </p:sp>
      <p:sp>
        <p:nvSpPr>
          <p:cNvPr id="471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7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CC6C9C-94C1-4A59-A369-5924C367227E}" type="slidenum">
              <a:rPr lang="en-US" smtClean="0"/>
              <a:pPr eaLnBrk="1" hangingPunct="1"/>
              <a:t>44</a:t>
            </a:fld>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TCP Trace Graph</a:t>
            </a:r>
          </a:p>
        </p:txBody>
      </p:sp>
      <p:sp>
        <p:nvSpPr>
          <p:cNvPr id="48131" name="Content Placeholder 2"/>
          <p:cNvSpPr>
            <a:spLocks noGrp="1"/>
          </p:cNvSpPr>
          <p:nvPr>
            <p:ph idx="1"/>
          </p:nvPr>
        </p:nvSpPr>
        <p:spPr/>
        <p:txBody>
          <a:bodyPr/>
          <a:lstStyle/>
          <a:p>
            <a:pPr eaLnBrk="1" hangingPunct="1"/>
            <a:endParaRPr lang="en-US" smtClean="0"/>
          </a:p>
        </p:txBody>
      </p:sp>
      <p:sp>
        <p:nvSpPr>
          <p:cNvPr id="481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81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5E919D-B28D-4038-8BF7-28A40D37EB9A}" type="slidenum">
              <a:rPr lang="en-US" smtClean="0"/>
              <a:pPr eaLnBrk="1" hangingPunct="1"/>
              <a:t>45</a:t>
            </a:fld>
            <a:endParaRPr lang="en-US" smtClean="0"/>
          </a:p>
        </p:txBody>
      </p:sp>
      <p:pic>
        <p:nvPicPr>
          <p:cNvPr id="48134" name="Picture 5"/>
          <p:cNvPicPr>
            <a:picLocks noChangeAspect="1"/>
          </p:cNvPicPr>
          <p:nvPr/>
        </p:nvPicPr>
        <p:blipFill>
          <a:blip r:embed="rId2">
            <a:extLst>
              <a:ext uri="{28A0092B-C50C-407E-A947-70E740481C1C}">
                <a14:useLocalDpi xmlns:a14="http://schemas.microsoft.com/office/drawing/2010/main" val="0"/>
              </a:ext>
            </a:extLst>
          </a:blip>
          <a:srcRect l="28204" t="27296" r="29488" b="15945"/>
          <a:stretch>
            <a:fillRect/>
          </a:stretch>
        </p:blipFill>
        <p:spPr bwMode="auto">
          <a:xfrm>
            <a:off x="1624013" y="1600200"/>
            <a:ext cx="5919787"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TCP Trace Graph</a:t>
            </a:r>
          </a:p>
        </p:txBody>
      </p:sp>
      <p:sp>
        <p:nvSpPr>
          <p:cNvPr id="49155" name="Content Placeholder 2"/>
          <p:cNvSpPr>
            <a:spLocks noGrp="1"/>
          </p:cNvSpPr>
          <p:nvPr>
            <p:ph idx="1"/>
          </p:nvPr>
        </p:nvSpPr>
        <p:spPr/>
        <p:txBody>
          <a:bodyPr/>
          <a:lstStyle/>
          <a:p>
            <a:pPr eaLnBrk="1" hangingPunct="1"/>
            <a:r>
              <a:rPr lang="en-US" smtClean="0"/>
              <a:t>In most cases a flat area indicates a problem</a:t>
            </a:r>
          </a:p>
        </p:txBody>
      </p:sp>
      <p:sp>
        <p:nvSpPr>
          <p:cNvPr id="491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49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1E0D17-57B1-47AF-8C89-22A3C68FCBBC}" type="slidenum">
              <a:rPr lang="en-US" smtClean="0"/>
              <a:pPr eaLnBrk="1" hangingPunct="1"/>
              <a:t>46</a:t>
            </a:fld>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smtClean="0"/>
              <a:t>TCP Trace Graph</a:t>
            </a:r>
          </a:p>
        </p:txBody>
      </p:sp>
      <p:sp>
        <p:nvSpPr>
          <p:cNvPr id="50179" name="Content Placeholder 2"/>
          <p:cNvSpPr>
            <a:spLocks noGrp="1"/>
          </p:cNvSpPr>
          <p:nvPr>
            <p:ph idx="1"/>
          </p:nvPr>
        </p:nvSpPr>
        <p:spPr/>
        <p:txBody>
          <a:bodyPr/>
          <a:lstStyle/>
          <a:p>
            <a:pPr eaLnBrk="1" hangingPunct="1">
              <a:buFontTx/>
              <a:buNone/>
            </a:pPr>
            <a:endParaRPr lang="en-US" smtClean="0"/>
          </a:p>
        </p:txBody>
      </p:sp>
      <p:sp>
        <p:nvSpPr>
          <p:cNvPr id="501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01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3B0FED-B96E-44CA-AE14-1420E36D5F9D}" type="slidenum">
              <a:rPr lang="en-US" smtClean="0"/>
              <a:pPr eaLnBrk="1" hangingPunct="1"/>
              <a:t>47</a:t>
            </a:fld>
            <a:endParaRPr lang="en-US" smtClean="0"/>
          </a:p>
        </p:txBody>
      </p:sp>
      <p:pic>
        <p:nvPicPr>
          <p:cNvPr id="50182" name="Picture 5"/>
          <p:cNvPicPr>
            <a:picLocks noChangeAspect="1"/>
          </p:cNvPicPr>
          <p:nvPr/>
        </p:nvPicPr>
        <p:blipFill>
          <a:blip r:embed="rId2">
            <a:extLst>
              <a:ext uri="{28A0092B-C50C-407E-A947-70E740481C1C}">
                <a14:useLocalDpi xmlns:a14="http://schemas.microsoft.com/office/drawing/2010/main" val="0"/>
              </a:ext>
            </a:extLst>
          </a:blip>
          <a:srcRect l="28204" t="27245" r="29488" b="15999"/>
          <a:stretch>
            <a:fillRect/>
          </a:stretch>
        </p:blipFill>
        <p:spPr bwMode="auto">
          <a:xfrm>
            <a:off x="1493838" y="1600200"/>
            <a:ext cx="597376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TCP Trace Graph</a:t>
            </a:r>
          </a:p>
        </p:txBody>
      </p:sp>
      <p:sp>
        <p:nvSpPr>
          <p:cNvPr id="51203" name="Content Placeholder 2"/>
          <p:cNvSpPr>
            <a:spLocks noGrp="1"/>
          </p:cNvSpPr>
          <p:nvPr>
            <p:ph idx="1"/>
          </p:nvPr>
        </p:nvSpPr>
        <p:spPr/>
        <p:txBody>
          <a:bodyPr/>
          <a:lstStyle/>
          <a:p>
            <a:pPr eaLnBrk="1" hangingPunct="1"/>
            <a:r>
              <a:rPr lang="en-US" smtClean="0"/>
              <a:t>These flat areas occur when the two lines intersect</a:t>
            </a:r>
          </a:p>
          <a:p>
            <a:pPr eaLnBrk="1" hangingPunct="1"/>
            <a:r>
              <a:rPr lang="en-US" smtClean="0"/>
              <a:t>This means the window size has gone to zero</a:t>
            </a:r>
          </a:p>
          <a:p>
            <a:pPr eaLnBrk="1" hangingPunct="1"/>
            <a:r>
              <a:rPr lang="en-US" smtClean="0"/>
              <a:t>This is never good as it slows the traffic way down</a:t>
            </a:r>
          </a:p>
          <a:p>
            <a:pPr eaLnBrk="1" hangingPunct="1"/>
            <a:r>
              <a:rPr lang="en-US" smtClean="0"/>
              <a:t>The reason could be a transmission problem or just that the server is waiting for the user to type something</a:t>
            </a:r>
          </a:p>
        </p:txBody>
      </p:sp>
      <p:sp>
        <p:nvSpPr>
          <p:cNvPr id="512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12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DC2813-F485-491E-AD84-4C5DB9C12494}" type="slidenum">
              <a:rPr lang="en-US" smtClean="0"/>
              <a:pPr eaLnBrk="1" hangingPunct="1"/>
              <a:t>48</a:t>
            </a:fld>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smtClean="0"/>
              <a:t>TCP Trace Graph</a:t>
            </a:r>
          </a:p>
        </p:txBody>
      </p:sp>
      <p:sp>
        <p:nvSpPr>
          <p:cNvPr id="52227" name="Content Placeholder 2"/>
          <p:cNvSpPr>
            <a:spLocks noGrp="1"/>
          </p:cNvSpPr>
          <p:nvPr>
            <p:ph idx="1"/>
          </p:nvPr>
        </p:nvSpPr>
        <p:spPr/>
        <p:txBody>
          <a:bodyPr/>
          <a:lstStyle/>
          <a:p>
            <a:pPr eaLnBrk="1" hangingPunct="1"/>
            <a:r>
              <a:rPr lang="en-US" smtClean="0"/>
              <a:t>The gray line is the Window Size</a:t>
            </a:r>
          </a:p>
        </p:txBody>
      </p:sp>
      <p:sp>
        <p:nvSpPr>
          <p:cNvPr id="522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2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D5C65E-D748-41E4-BC9D-C91BFB497838}" type="slidenum">
              <a:rPr lang="en-US" smtClean="0"/>
              <a:pPr eaLnBrk="1" hangingPunct="1"/>
              <a:t>49</a:t>
            </a:fld>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Wireshark</a:t>
            </a:r>
          </a:p>
        </p:txBody>
      </p:sp>
      <p:sp>
        <p:nvSpPr>
          <p:cNvPr id="7171" name="Content Placeholder 2"/>
          <p:cNvSpPr>
            <a:spLocks noGrp="1"/>
          </p:cNvSpPr>
          <p:nvPr>
            <p:ph idx="1"/>
          </p:nvPr>
        </p:nvSpPr>
        <p:spPr/>
        <p:txBody>
          <a:bodyPr/>
          <a:lstStyle/>
          <a:p>
            <a:pPr eaLnBrk="1" hangingPunct="1"/>
            <a:endParaRPr lang="en-US" smtClean="0"/>
          </a:p>
        </p:txBody>
      </p:sp>
      <p:sp>
        <p:nvSpPr>
          <p:cNvPr id="71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1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04E7D2-3F72-437C-9513-6F07198322AB}" type="slidenum">
              <a:rPr lang="en-US" smtClean="0"/>
              <a:pPr eaLnBrk="1" hangingPunct="1"/>
              <a:t>5</a:t>
            </a:fld>
            <a:endParaRPr lang="en-US" smtClean="0"/>
          </a:p>
        </p:txBody>
      </p:sp>
      <p:pic>
        <p:nvPicPr>
          <p:cNvPr id="7174" name="Picture 2"/>
          <p:cNvPicPr>
            <a:picLocks noChangeAspect="1" noChangeArrowheads="1"/>
          </p:cNvPicPr>
          <p:nvPr/>
        </p:nvPicPr>
        <p:blipFill>
          <a:blip r:embed="rId2">
            <a:extLst>
              <a:ext uri="{28A0092B-C50C-407E-A947-70E740481C1C}">
                <a14:useLocalDpi xmlns:a14="http://schemas.microsoft.com/office/drawing/2010/main" val="0"/>
              </a:ext>
            </a:extLst>
          </a:blip>
          <a:srcRect t="12878"/>
          <a:stretch>
            <a:fillRect/>
          </a:stretch>
        </p:blipFill>
        <p:spPr bwMode="auto">
          <a:xfrm>
            <a:off x="525463" y="1600200"/>
            <a:ext cx="8161337"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smtClean="0"/>
              <a:t>TCP Trace Graph</a:t>
            </a:r>
          </a:p>
        </p:txBody>
      </p:sp>
      <p:sp>
        <p:nvSpPr>
          <p:cNvPr id="53251" name="Content Placeholder 2"/>
          <p:cNvSpPr>
            <a:spLocks noGrp="1"/>
          </p:cNvSpPr>
          <p:nvPr>
            <p:ph idx="1"/>
          </p:nvPr>
        </p:nvSpPr>
        <p:spPr/>
        <p:txBody>
          <a:bodyPr/>
          <a:lstStyle/>
          <a:p>
            <a:pPr eaLnBrk="1" hangingPunct="1"/>
            <a:endParaRPr lang="en-US" smtClean="0"/>
          </a:p>
        </p:txBody>
      </p:sp>
      <p:sp>
        <p:nvSpPr>
          <p:cNvPr id="532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3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CADD41-224A-4947-A183-B427B1C3CE03}" type="slidenum">
              <a:rPr lang="en-US" smtClean="0"/>
              <a:pPr eaLnBrk="1" hangingPunct="1"/>
              <a:t>50</a:t>
            </a:fld>
            <a:endParaRPr lang="en-US" smtClean="0"/>
          </a:p>
        </p:txBody>
      </p:sp>
      <p:pic>
        <p:nvPicPr>
          <p:cNvPr id="53254" name="Picture 5"/>
          <p:cNvPicPr>
            <a:picLocks noChangeAspect="1"/>
          </p:cNvPicPr>
          <p:nvPr/>
        </p:nvPicPr>
        <p:blipFill>
          <a:blip r:embed="rId2">
            <a:extLst>
              <a:ext uri="{28A0092B-C50C-407E-A947-70E740481C1C}">
                <a14:useLocalDpi xmlns:a14="http://schemas.microsoft.com/office/drawing/2010/main" val="0"/>
              </a:ext>
            </a:extLst>
          </a:blip>
          <a:srcRect l="20512" t="13675" r="20512" b="6863"/>
          <a:stretch>
            <a:fillRect/>
          </a:stretch>
        </p:blipFill>
        <p:spPr bwMode="auto">
          <a:xfrm>
            <a:off x="1584325" y="1600200"/>
            <a:ext cx="59594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smtClean="0"/>
              <a:t>TCP Trace Graph</a:t>
            </a:r>
          </a:p>
        </p:txBody>
      </p:sp>
      <p:sp>
        <p:nvSpPr>
          <p:cNvPr id="54275" name="Content Placeholder 2"/>
          <p:cNvSpPr>
            <a:spLocks noGrp="1"/>
          </p:cNvSpPr>
          <p:nvPr>
            <p:ph idx="1"/>
          </p:nvPr>
        </p:nvSpPr>
        <p:spPr/>
        <p:txBody>
          <a:bodyPr/>
          <a:lstStyle/>
          <a:p>
            <a:pPr eaLnBrk="1" hangingPunct="1"/>
            <a:r>
              <a:rPr lang="en-US" smtClean="0"/>
              <a:t>As you zoom in very closely the I bars that appear represent the data crossing the link</a:t>
            </a:r>
          </a:p>
          <a:p>
            <a:pPr eaLnBrk="1" hangingPunct="1"/>
            <a:r>
              <a:rPr lang="en-US" smtClean="0"/>
              <a:t>Each one is a segment</a:t>
            </a:r>
          </a:p>
          <a:p>
            <a:pPr eaLnBrk="1" hangingPunct="1"/>
            <a:r>
              <a:rPr lang="en-US" smtClean="0"/>
              <a:t>The vertical gray line beside them represents the ACK</a:t>
            </a:r>
          </a:p>
          <a:p>
            <a:pPr eaLnBrk="1" hangingPunct="1"/>
            <a:r>
              <a:rPr lang="en-US" smtClean="0"/>
              <a:t>The gap in the vertical I bars is a lost segment</a:t>
            </a:r>
          </a:p>
          <a:p>
            <a:pPr eaLnBrk="1" hangingPunct="1"/>
            <a:r>
              <a:rPr lang="en-US" smtClean="0"/>
              <a:t>The flat line to the side are duplicate ACKs</a:t>
            </a:r>
          </a:p>
        </p:txBody>
      </p:sp>
      <p:sp>
        <p:nvSpPr>
          <p:cNvPr id="542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42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3AAEDAF-DFBD-4634-8EF5-96DF16A4B0E7}" type="slidenum">
              <a:rPr lang="en-US" smtClean="0"/>
              <a:pPr eaLnBrk="1" hangingPunct="1"/>
              <a:t>51</a:t>
            </a:fld>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smtClean="0"/>
              <a:t>TCP Trace Graph</a:t>
            </a:r>
          </a:p>
        </p:txBody>
      </p:sp>
      <p:sp>
        <p:nvSpPr>
          <p:cNvPr id="55299" name="Content Placeholder 2"/>
          <p:cNvSpPr>
            <a:spLocks noGrp="1"/>
          </p:cNvSpPr>
          <p:nvPr>
            <p:ph idx="1"/>
          </p:nvPr>
        </p:nvSpPr>
        <p:spPr/>
        <p:txBody>
          <a:bodyPr/>
          <a:lstStyle/>
          <a:p>
            <a:pPr eaLnBrk="1" hangingPunct="1"/>
            <a:endParaRPr lang="en-US" smtClean="0"/>
          </a:p>
        </p:txBody>
      </p:sp>
      <p:sp>
        <p:nvSpPr>
          <p:cNvPr id="55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5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8CFA2B-FD0A-4E0A-B49F-28465D5C0111}" type="slidenum">
              <a:rPr lang="en-US" smtClean="0"/>
              <a:pPr eaLnBrk="1" hangingPunct="1"/>
              <a:t>52</a:t>
            </a:fld>
            <a:endParaRPr lang="en-US" smtClean="0"/>
          </a:p>
        </p:txBody>
      </p:sp>
      <p:pic>
        <p:nvPicPr>
          <p:cNvPr id="55302" name="Picture 5"/>
          <p:cNvPicPr>
            <a:picLocks noChangeAspect="1"/>
          </p:cNvPicPr>
          <p:nvPr/>
        </p:nvPicPr>
        <p:blipFill>
          <a:blip r:embed="rId2">
            <a:extLst>
              <a:ext uri="{28A0092B-C50C-407E-A947-70E740481C1C}">
                <a14:useLocalDpi xmlns:a14="http://schemas.microsoft.com/office/drawing/2010/main" val="0"/>
              </a:ext>
            </a:extLst>
          </a:blip>
          <a:srcRect l="19231" t="13675" r="19231"/>
          <a:stretch>
            <a:fillRect/>
          </a:stretch>
        </p:blipFill>
        <p:spPr bwMode="auto">
          <a:xfrm>
            <a:off x="1728788" y="1600200"/>
            <a:ext cx="5738812"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t>TCP Trace Graph</a:t>
            </a:r>
          </a:p>
        </p:txBody>
      </p:sp>
      <p:sp>
        <p:nvSpPr>
          <p:cNvPr id="56323" name="Content Placeholder 2"/>
          <p:cNvSpPr>
            <a:spLocks noGrp="1"/>
          </p:cNvSpPr>
          <p:nvPr>
            <p:ph idx="1"/>
          </p:nvPr>
        </p:nvSpPr>
        <p:spPr/>
        <p:txBody>
          <a:bodyPr/>
          <a:lstStyle/>
          <a:p>
            <a:pPr eaLnBrk="1" hangingPunct="1"/>
            <a:r>
              <a:rPr lang="en-US" smtClean="0"/>
              <a:t>Bumps or rat's nests on the data line are also bad</a:t>
            </a:r>
          </a:p>
          <a:p>
            <a:pPr eaLnBrk="1" hangingPunct="1"/>
            <a:r>
              <a:rPr lang="en-US" smtClean="0"/>
              <a:t>These indicate data loss</a:t>
            </a:r>
          </a:p>
          <a:p>
            <a:pPr eaLnBrk="1" hangingPunct="1"/>
            <a:r>
              <a:rPr lang="en-US" smtClean="0"/>
              <a:t>This can be seen more clearly by zooming in on that section of the line</a:t>
            </a:r>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8C8346-A861-451F-8D36-C0707837BB53}" type="slidenum">
              <a:rPr lang="en-US" smtClean="0"/>
              <a:pPr eaLnBrk="1" hangingPunct="1"/>
              <a:t>53</a:t>
            </a:fld>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smtClean="0"/>
              <a:t>Capture and Decode Process</a:t>
            </a:r>
          </a:p>
        </p:txBody>
      </p:sp>
      <p:sp>
        <p:nvSpPr>
          <p:cNvPr id="57347" name="Content Placeholder 2"/>
          <p:cNvSpPr>
            <a:spLocks noGrp="1"/>
          </p:cNvSpPr>
          <p:nvPr>
            <p:ph idx="1"/>
          </p:nvPr>
        </p:nvSpPr>
        <p:spPr/>
        <p:txBody>
          <a:bodyPr/>
          <a:lstStyle/>
          <a:p>
            <a:pPr eaLnBrk="1" hangingPunct="1"/>
            <a:r>
              <a:rPr lang="en-US" smtClean="0"/>
              <a:t>Wireshark can bring frames in from a live capture or from a capture file stored on a drive</a:t>
            </a:r>
          </a:p>
          <a:p>
            <a:pPr eaLnBrk="1" hangingPunct="1"/>
            <a:r>
              <a:rPr lang="en-US" smtClean="0"/>
              <a:t>Let’s see how these two processes work</a:t>
            </a:r>
          </a:p>
        </p:txBody>
      </p:sp>
      <p:sp>
        <p:nvSpPr>
          <p:cNvPr id="573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73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D38717-B5CB-442A-B49B-A216FC985B52}" type="slidenum">
              <a:rPr lang="en-US" smtClean="0"/>
              <a:pPr eaLnBrk="1" hangingPunct="1"/>
              <a:t>54</a:t>
            </a:fld>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Live Capture</a:t>
            </a:r>
          </a:p>
        </p:txBody>
      </p:sp>
      <p:sp>
        <p:nvSpPr>
          <p:cNvPr id="58371" name="Content Placeholder 2"/>
          <p:cNvSpPr>
            <a:spLocks noGrp="1"/>
          </p:cNvSpPr>
          <p:nvPr>
            <p:ph idx="1"/>
          </p:nvPr>
        </p:nvSpPr>
        <p:spPr/>
        <p:txBody>
          <a:bodyPr/>
          <a:lstStyle/>
          <a:p>
            <a:pPr eaLnBrk="1" hangingPunct="1"/>
            <a:endParaRPr lang="en-US" smtClean="0"/>
          </a:p>
        </p:txBody>
      </p:sp>
      <p:sp>
        <p:nvSpPr>
          <p:cNvPr id="583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83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417EA7-035E-4F8B-82FA-16BD1A32BF66}" type="slidenum">
              <a:rPr lang="en-US" smtClean="0"/>
              <a:pPr eaLnBrk="1" hangingPunct="1"/>
              <a:t>55</a:t>
            </a:fld>
            <a:endParaRPr lang="en-US" smtClean="0"/>
          </a:p>
        </p:txBody>
      </p:sp>
      <p:pic>
        <p:nvPicPr>
          <p:cNvPr id="58374" name="Picture 5"/>
          <p:cNvPicPr>
            <a:picLocks noChangeAspect="1"/>
          </p:cNvPicPr>
          <p:nvPr/>
        </p:nvPicPr>
        <p:blipFill>
          <a:blip r:embed="rId2">
            <a:extLst>
              <a:ext uri="{28A0092B-C50C-407E-A947-70E740481C1C}">
                <a14:useLocalDpi xmlns:a14="http://schemas.microsoft.com/office/drawing/2010/main" val="0"/>
              </a:ext>
            </a:extLst>
          </a:blip>
          <a:srcRect l="16667" t="13622" r="16666"/>
          <a:stretch>
            <a:fillRect/>
          </a:stretch>
        </p:blipFill>
        <p:spPr bwMode="auto">
          <a:xfrm>
            <a:off x="1447800" y="1600200"/>
            <a:ext cx="6218238"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smtClean="0"/>
              <a:t>Live Capture</a:t>
            </a:r>
          </a:p>
        </p:txBody>
      </p:sp>
      <p:sp>
        <p:nvSpPr>
          <p:cNvPr id="59395" name="Content Placeholder 2"/>
          <p:cNvSpPr>
            <a:spLocks noGrp="1"/>
          </p:cNvSpPr>
          <p:nvPr>
            <p:ph idx="1"/>
          </p:nvPr>
        </p:nvSpPr>
        <p:spPr/>
        <p:txBody>
          <a:bodyPr/>
          <a:lstStyle/>
          <a:p>
            <a:pPr eaLnBrk="1" hangingPunct="1"/>
            <a:r>
              <a:rPr lang="en-US" smtClean="0"/>
              <a:t>During a live capture off of a network the frames are feed by the NIC driver to one of the Wireshark entry points</a:t>
            </a:r>
          </a:p>
          <a:p>
            <a:pPr lvl="1" eaLnBrk="1" hangingPunct="1"/>
            <a:r>
              <a:rPr lang="en-US" smtClean="0"/>
              <a:t>WinPcap</a:t>
            </a:r>
          </a:p>
          <a:p>
            <a:pPr lvl="2" eaLnBrk="1" hangingPunct="1"/>
            <a:r>
              <a:rPr lang="en-US" smtClean="0"/>
              <a:t>Wired Windows based connection</a:t>
            </a:r>
          </a:p>
          <a:p>
            <a:pPr lvl="1" eaLnBrk="1" hangingPunct="1"/>
            <a:r>
              <a:rPr lang="en-US" smtClean="0"/>
              <a:t>AirPcap</a:t>
            </a:r>
          </a:p>
          <a:p>
            <a:pPr lvl="2" eaLnBrk="1" hangingPunct="1"/>
            <a:r>
              <a:rPr lang="en-US" smtClean="0"/>
              <a:t>Wireless Windows based connection</a:t>
            </a:r>
          </a:p>
          <a:p>
            <a:pPr lvl="1" eaLnBrk="1" hangingPunct="1"/>
            <a:r>
              <a:rPr lang="en-US" smtClean="0"/>
              <a:t>libpcap</a:t>
            </a:r>
          </a:p>
          <a:p>
            <a:pPr lvl="2" eaLnBrk="1" hangingPunct="1"/>
            <a:r>
              <a:rPr lang="en-US" smtClean="0"/>
              <a:t>Wired or wireless Linux and some other OSs</a:t>
            </a:r>
          </a:p>
        </p:txBody>
      </p:sp>
      <p:sp>
        <p:nvSpPr>
          <p:cNvPr id="593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593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5B42E9-810B-4729-A484-CA63F5CF14E3}" type="slidenum">
              <a:rPr lang="en-US" smtClean="0"/>
              <a:pPr eaLnBrk="1" hangingPunct="1"/>
              <a:t>56</a:t>
            </a:fld>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smtClean="0"/>
              <a:t>Live Capture</a:t>
            </a:r>
          </a:p>
        </p:txBody>
      </p:sp>
      <p:sp>
        <p:nvSpPr>
          <p:cNvPr id="60419" name="Content Placeholder 2"/>
          <p:cNvSpPr>
            <a:spLocks noGrp="1"/>
          </p:cNvSpPr>
          <p:nvPr>
            <p:ph idx="1"/>
          </p:nvPr>
        </p:nvSpPr>
        <p:spPr/>
        <p:txBody>
          <a:bodyPr/>
          <a:lstStyle/>
          <a:p>
            <a:pPr eaLnBrk="1" hangingPunct="1"/>
            <a:r>
              <a:rPr lang="en-US" smtClean="0"/>
              <a:t>A capture filter can be applied at this point to limit what reaches Wireshark</a:t>
            </a:r>
          </a:p>
          <a:p>
            <a:pPr eaLnBrk="1" hangingPunct="1"/>
            <a:r>
              <a:rPr lang="en-US" smtClean="0"/>
              <a:t>This is to be avoided if possible as whatever this filter drops cannot be recovered</a:t>
            </a:r>
          </a:p>
          <a:p>
            <a:pPr eaLnBrk="1" hangingPunct="1"/>
            <a:r>
              <a:rPr lang="en-US" smtClean="0"/>
              <a:t>The last step is the frames being feed to the capture engine to be sent on to the decoding section</a:t>
            </a:r>
          </a:p>
        </p:txBody>
      </p:sp>
      <p:sp>
        <p:nvSpPr>
          <p:cNvPr id="604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04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0545A6-D5DC-4D4B-BEB8-F934E96E814F}" type="slidenum">
              <a:rPr lang="en-US" smtClean="0"/>
              <a:pPr eaLnBrk="1" hangingPunct="1"/>
              <a:t>57</a:t>
            </a:fld>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smtClean="0"/>
              <a:t>Capture Filter</a:t>
            </a:r>
          </a:p>
        </p:txBody>
      </p:sp>
      <p:sp>
        <p:nvSpPr>
          <p:cNvPr id="61443" name="Content Placeholder 2"/>
          <p:cNvSpPr>
            <a:spLocks noGrp="1"/>
          </p:cNvSpPr>
          <p:nvPr>
            <p:ph idx="1"/>
          </p:nvPr>
        </p:nvSpPr>
        <p:spPr/>
        <p:txBody>
          <a:bodyPr/>
          <a:lstStyle/>
          <a:p>
            <a:pPr eaLnBrk="1" hangingPunct="1"/>
            <a:r>
              <a:rPr lang="en-US" smtClean="0"/>
              <a:t>In Laura Chappell’s view the most useful capture filters are</a:t>
            </a:r>
          </a:p>
        </p:txBody>
      </p:sp>
      <p:sp>
        <p:nvSpPr>
          <p:cNvPr id="614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14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D9ABD7-83DF-4938-9E04-5201654094AE}" type="slidenum">
              <a:rPr lang="en-US" smtClean="0"/>
              <a:pPr eaLnBrk="1" hangingPunct="1"/>
              <a:t>58</a:t>
            </a:fld>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smtClean="0"/>
              <a:t>Capture Filters</a:t>
            </a:r>
          </a:p>
        </p:txBody>
      </p:sp>
      <p:sp>
        <p:nvSpPr>
          <p:cNvPr id="62467" name="Content Placeholder 2"/>
          <p:cNvSpPr>
            <a:spLocks noGrp="1"/>
          </p:cNvSpPr>
          <p:nvPr>
            <p:ph idx="1"/>
          </p:nvPr>
        </p:nvSpPr>
        <p:spPr/>
        <p:txBody>
          <a:bodyPr/>
          <a:lstStyle/>
          <a:p>
            <a:pPr eaLnBrk="1" hangingPunct="1"/>
            <a:endParaRPr lang="en-US" smtClean="0"/>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A143E1-A23B-4894-89D7-6DA6EC9E05AE}" type="slidenum">
              <a:rPr lang="en-US" smtClean="0"/>
              <a:pPr eaLnBrk="1" hangingPunct="1"/>
              <a:t>59</a:t>
            </a:fld>
            <a:endParaRPr lang="en-US" smtClean="0"/>
          </a:p>
        </p:txBody>
      </p:sp>
      <p:pic>
        <p:nvPicPr>
          <p:cNvPr id="62470" name="Picture 5"/>
          <p:cNvPicPr>
            <a:picLocks noChangeAspect="1"/>
          </p:cNvPicPr>
          <p:nvPr/>
        </p:nvPicPr>
        <p:blipFill>
          <a:blip r:embed="rId2">
            <a:extLst>
              <a:ext uri="{28A0092B-C50C-407E-A947-70E740481C1C}">
                <a14:useLocalDpi xmlns:a14="http://schemas.microsoft.com/office/drawing/2010/main" val="0"/>
              </a:ext>
            </a:extLst>
          </a:blip>
          <a:srcRect l="19231" t="15945" r="19231" b="6863"/>
          <a:stretch>
            <a:fillRect/>
          </a:stretch>
        </p:blipFill>
        <p:spPr bwMode="auto">
          <a:xfrm>
            <a:off x="1471613" y="1600200"/>
            <a:ext cx="6376987"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Wireshark</a:t>
            </a:r>
          </a:p>
        </p:txBody>
      </p:sp>
      <p:sp>
        <p:nvSpPr>
          <p:cNvPr id="8195" name="Content Placeholder 2"/>
          <p:cNvSpPr>
            <a:spLocks noGrp="1"/>
          </p:cNvSpPr>
          <p:nvPr>
            <p:ph idx="1"/>
          </p:nvPr>
        </p:nvSpPr>
        <p:spPr/>
        <p:txBody>
          <a:bodyPr/>
          <a:lstStyle/>
          <a:p>
            <a:pPr eaLnBrk="1" hangingPunct="1"/>
            <a:r>
              <a:rPr lang="en-US" smtClean="0"/>
              <a:t>Not very interesting is it</a:t>
            </a:r>
          </a:p>
          <a:p>
            <a:pPr eaLnBrk="1" hangingPunct="1"/>
            <a:r>
              <a:rPr lang="en-US" smtClean="0"/>
              <a:t>It is of more interest after it has captured a frame or two</a:t>
            </a:r>
          </a:p>
          <a:p>
            <a:pPr eaLnBrk="1" hangingPunct="1"/>
            <a:r>
              <a:rPr lang="en-US" smtClean="0"/>
              <a:t>For example</a:t>
            </a:r>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B6DB69-11D6-4B57-A0C8-17CE4B0D229C}" type="slidenum">
              <a:rPr lang="en-US" smtClean="0"/>
              <a:pPr eaLnBrk="1" hangingPunct="1"/>
              <a:t>6</a:t>
            </a:fld>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smtClean="0"/>
              <a:t>Capture Filters</a:t>
            </a:r>
          </a:p>
        </p:txBody>
      </p:sp>
      <p:sp>
        <p:nvSpPr>
          <p:cNvPr id="63491" name="Content Placeholder 2"/>
          <p:cNvSpPr>
            <a:spLocks noGrp="1"/>
          </p:cNvSpPr>
          <p:nvPr>
            <p:ph idx="1"/>
          </p:nvPr>
        </p:nvSpPr>
        <p:spPr/>
        <p:txBody>
          <a:bodyPr/>
          <a:lstStyle/>
          <a:p>
            <a:pPr eaLnBrk="1" hangingPunct="1"/>
            <a:r>
              <a:rPr lang="en-US" smtClean="0"/>
              <a:t>Here are some other useful ones from the Wireshark mailing list</a:t>
            </a:r>
          </a:p>
          <a:p>
            <a:pPr eaLnBrk="1" hangingPunct="1"/>
            <a:r>
              <a:rPr lang="en-US" smtClean="0"/>
              <a:t>These all go on one line so ignore the line wrapping</a:t>
            </a:r>
          </a:p>
          <a:p>
            <a:pPr lvl="1" eaLnBrk="1" hangingPunct="1"/>
            <a:r>
              <a:rPr lang="en-US" smtClean="0"/>
              <a:t>To divide up a capture file too large to read into Wireshark</a:t>
            </a:r>
          </a:p>
          <a:p>
            <a:pPr lvl="2" eaLnBrk="1" hangingPunct="1"/>
            <a:r>
              <a:rPr lang="en-US" smtClean="0"/>
              <a:t>“c:\Program Files\Wireshark\tshark.exe" -r 500MB_capture_file.cap -R "ip.addr==127.0.0.1" -w output_file_name.cap</a:t>
            </a:r>
          </a:p>
        </p:txBody>
      </p:sp>
      <p:sp>
        <p:nvSpPr>
          <p:cNvPr id="634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3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6211E4-3DC3-4484-B82C-78AB282F2A43}" type="slidenum">
              <a:rPr lang="en-US" smtClean="0"/>
              <a:pPr eaLnBrk="1" hangingPunct="1"/>
              <a:t>60</a:t>
            </a:fld>
            <a:endParaRPr lang="en-US"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smtClean="0"/>
              <a:t>Capture Filters</a:t>
            </a:r>
          </a:p>
        </p:txBody>
      </p:sp>
      <p:sp>
        <p:nvSpPr>
          <p:cNvPr id="64515" name="Content Placeholder 2"/>
          <p:cNvSpPr>
            <a:spLocks noGrp="1"/>
          </p:cNvSpPr>
          <p:nvPr>
            <p:ph idx="1"/>
          </p:nvPr>
        </p:nvSpPr>
        <p:spPr/>
        <p:txBody>
          <a:bodyPr/>
          <a:lstStyle/>
          <a:p>
            <a:pPr lvl="1" eaLnBrk="1" hangingPunct="1"/>
            <a:r>
              <a:rPr lang="en-US" smtClean="0"/>
              <a:t>For multiple VLAN capture assuming you can see the traffic for multiple VLANs</a:t>
            </a:r>
          </a:p>
          <a:p>
            <a:pPr lvl="2" eaLnBrk="1" hangingPunct="1"/>
            <a:r>
              <a:rPr lang="en-US" smtClean="0"/>
              <a:t>vlan and (ether[14:2]&amp;0x0fff = 102 or ether[14:2]&amp;0x0fff = 103) </a:t>
            </a:r>
          </a:p>
        </p:txBody>
      </p:sp>
      <p:sp>
        <p:nvSpPr>
          <p:cNvPr id="645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45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366640-C45D-4CA8-B885-9CEF3B0E20FA}" type="slidenum">
              <a:rPr lang="en-US" smtClean="0"/>
              <a:pPr eaLnBrk="1" hangingPunct="1"/>
              <a:t>61</a:t>
            </a:fld>
            <a:endParaRPr 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mtClean="0"/>
              <a:t>Capture File</a:t>
            </a:r>
          </a:p>
        </p:txBody>
      </p:sp>
      <p:sp>
        <p:nvSpPr>
          <p:cNvPr id="65539" name="Content Placeholder 2"/>
          <p:cNvSpPr>
            <a:spLocks noGrp="1"/>
          </p:cNvSpPr>
          <p:nvPr>
            <p:ph idx="1"/>
          </p:nvPr>
        </p:nvSpPr>
        <p:spPr/>
        <p:txBody>
          <a:bodyPr/>
          <a:lstStyle/>
          <a:p>
            <a:pPr eaLnBrk="1" hangingPunct="1"/>
            <a:endParaRPr lang="en-US" smtClean="0"/>
          </a:p>
        </p:txBody>
      </p:sp>
      <p:sp>
        <p:nvSpPr>
          <p:cNvPr id="655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55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A96073-0A8F-4F59-B0EC-DD21F6E855B8}" type="slidenum">
              <a:rPr lang="en-US" smtClean="0"/>
              <a:pPr eaLnBrk="1" hangingPunct="1"/>
              <a:t>62</a:t>
            </a:fld>
            <a:endParaRPr lang="en-US" smtClean="0"/>
          </a:p>
        </p:txBody>
      </p:sp>
      <p:pic>
        <p:nvPicPr>
          <p:cNvPr id="65542" name="Picture 5"/>
          <p:cNvPicPr>
            <a:picLocks noChangeAspect="1"/>
          </p:cNvPicPr>
          <p:nvPr/>
        </p:nvPicPr>
        <p:blipFill>
          <a:blip r:embed="rId2">
            <a:extLst>
              <a:ext uri="{28A0092B-C50C-407E-A947-70E740481C1C}">
                <a14:useLocalDpi xmlns:a14="http://schemas.microsoft.com/office/drawing/2010/main" val="0"/>
              </a:ext>
            </a:extLst>
          </a:blip>
          <a:srcRect l="16666" t="13675" r="16667"/>
          <a:stretch>
            <a:fillRect/>
          </a:stretch>
        </p:blipFill>
        <p:spPr bwMode="auto">
          <a:xfrm>
            <a:off x="1489075" y="1600200"/>
            <a:ext cx="61309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mtClean="0"/>
              <a:t>Capture File</a:t>
            </a:r>
          </a:p>
        </p:txBody>
      </p:sp>
      <p:sp>
        <p:nvSpPr>
          <p:cNvPr id="66563" name="Content Placeholder 2"/>
          <p:cNvSpPr>
            <a:spLocks noGrp="1"/>
          </p:cNvSpPr>
          <p:nvPr>
            <p:ph idx="1"/>
          </p:nvPr>
        </p:nvSpPr>
        <p:spPr/>
        <p:txBody>
          <a:bodyPr/>
          <a:lstStyle/>
          <a:p>
            <a:pPr eaLnBrk="1" hangingPunct="1"/>
            <a:r>
              <a:rPr lang="en-US" smtClean="0"/>
              <a:t>If an existing capture file is used the frames are feed straight into the library for presentation to the decoding process</a:t>
            </a:r>
          </a:p>
          <a:p>
            <a:pPr eaLnBrk="1" hangingPunct="1"/>
            <a:r>
              <a:rPr lang="en-US" smtClean="0"/>
              <a:t>In this case a live capture driver is not required</a:t>
            </a:r>
          </a:p>
        </p:txBody>
      </p:sp>
      <p:sp>
        <p:nvSpPr>
          <p:cNvPr id="665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65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35E692-DCD5-41C7-866F-E4E7D2B84A80}" type="slidenum">
              <a:rPr lang="en-US" smtClean="0"/>
              <a:pPr eaLnBrk="1" hangingPunct="1"/>
              <a:t>63</a:t>
            </a:fld>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mtClean="0"/>
              <a:t>Connecting to the Network</a:t>
            </a:r>
          </a:p>
        </p:txBody>
      </p:sp>
      <p:sp>
        <p:nvSpPr>
          <p:cNvPr id="67587" name="Content Placeholder 2"/>
          <p:cNvSpPr>
            <a:spLocks noGrp="1"/>
          </p:cNvSpPr>
          <p:nvPr>
            <p:ph idx="1"/>
          </p:nvPr>
        </p:nvSpPr>
        <p:spPr/>
        <p:txBody>
          <a:bodyPr/>
          <a:lstStyle/>
          <a:p>
            <a:pPr eaLnBrk="1" hangingPunct="1"/>
            <a:r>
              <a:rPr lang="en-US" smtClean="0"/>
              <a:t>For the capture from the network to be effective the network analyzer must be properly connected to the network</a:t>
            </a:r>
          </a:p>
          <a:p>
            <a:pPr eaLnBrk="1" hangingPunct="1"/>
            <a:r>
              <a:rPr lang="en-US" smtClean="0"/>
              <a:t>Regardless of the method used to make the connection in general connect as near to the user experiencing the problem as possible</a:t>
            </a:r>
          </a:p>
        </p:txBody>
      </p:sp>
      <p:sp>
        <p:nvSpPr>
          <p:cNvPr id="675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75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3B4F7E-8651-40CD-BC4D-C5D6E390EE8B}" type="slidenum">
              <a:rPr lang="en-US" smtClean="0"/>
              <a:pPr eaLnBrk="1" hangingPunct="1"/>
              <a:t>64</a:t>
            </a:fld>
            <a:endParaRPr 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mtClean="0"/>
              <a:t>Connecting to a Network</a:t>
            </a:r>
          </a:p>
        </p:txBody>
      </p:sp>
      <p:sp>
        <p:nvSpPr>
          <p:cNvPr id="68611" name="Content Placeholder 2"/>
          <p:cNvSpPr>
            <a:spLocks noGrp="1"/>
          </p:cNvSpPr>
          <p:nvPr>
            <p:ph idx="1"/>
          </p:nvPr>
        </p:nvSpPr>
        <p:spPr/>
        <p:txBody>
          <a:bodyPr/>
          <a:lstStyle/>
          <a:p>
            <a:pPr eaLnBrk="1" hangingPunct="1"/>
            <a:r>
              <a:rPr lang="en-US" smtClean="0"/>
              <a:t>The type of network from which the frames need to be captured affects how Wireshark should be attached to that network</a:t>
            </a:r>
          </a:p>
          <a:p>
            <a:pPr eaLnBrk="1" hangingPunct="1"/>
            <a:r>
              <a:rPr lang="en-US" smtClean="0"/>
              <a:t>The two basic types are</a:t>
            </a:r>
          </a:p>
          <a:p>
            <a:pPr lvl="1" eaLnBrk="1" hangingPunct="1"/>
            <a:r>
              <a:rPr lang="en-US" smtClean="0"/>
              <a:t>Wired</a:t>
            </a:r>
          </a:p>
          <a:p>
            <a:pPr lvl="1" eaLnBrk="1" hangingPunct="1"/>
            <a:r>
              <a:rPr lang="en-US" smtClean="0"/>
              <a:t>Wireless</a:t>
            </a:r>
          </a:p>
          <a:p>
            <a:pPr eaLnBrk="1" hangingPunct="1"/>
            <a:r>
              <a:rPr lang="en-US" smtClean="0"/>
              <a:t>Then within wired networks are those at layer 1 v layer 2</a:t>
            </a:r>
          </a:p>
        </p:txBody>
      </p:sp>
      <p:sp>
        <p:nvSpPr>
          <p:cNvPr id="686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86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7CA94C-5F04-409F-A368-20AD8EBD1322}" type="slidenum">
              <a:rPr lang="en-US" smtClean="0"/>
              <a:pPr eaLnBrk="1" hangingPunct="1"/>
              <a:t>65</a:t>
            </a:fld>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mtClean="0"/>
              <a:t>Connecting to a Wired Network</a:t>
            </a:r>
          </a:p>
        </p:txBody>
      </p:sp>
      <p:sp>
        <p:nvSpPr>
          <p:cNvPr id="69635" name="Content Placeholder 2"/>
          <p:cNvSpPr>
            <a:spLocks noGrp="1"/>
          </p:cNvSpPr>
          <p:nvPr>
            <p:ph idx="1"/>
          </p:nvPr>
        </p:nvSpPr>
        <p:spPr/>
        <p:txBody>
          <a:bodyPr/>
          <a:lstStyle/>
          <a:p>
            <a:pPr eaLnBrk="1" hangingPunct="1"/>
            <a:r>
              <a:rPr lang="en-US" smtClean="0"/>
              <a:t>Connecting to a hub based wired network that lives solely at layer 1 is easy</a:t>
            </a:r>
          </a:p>
          <a:p>
            <a:pPr eaLnBrk="1" hangingPunct="1"/>
            <a:r>
              <a:rPr lang="en-US" smtClean="0"/>
              <a:t>Just plug into an unused hub port</a:t>
            </a:r>
          </a:p>
          <a:p>
            <a:pPr eaLnBrk="1" hangingPunct="1"/>
            <a:r>
              <a:rPr lang="en-US" smtClean="0"/>
              <a:t>Connecting to a switch based layer 2 network is much more difficult</a:t>
            </a:r>
          </a:p>
          <a:p>
            <a:pPr eaLnBrk="1" hangingPunct="1"/>
            <a:r>
              <a:rPr lang="en-US" smtClean="0"/>
              <a:t>In fact there is no easy, low cost solution to this problem</a:t>
            </a:r>
          </a:p>
          <a:p>
            <a:pPr eaLnBrk="1" hangingPunct="1"/>
            <a:r>
              <a:rPr lang="en-US" smtClean="0"/>
              <a:t>Here are some possibilities</a:t>
            </a:r>
          </a:p>
        </p:txBody>
      </p:sp>
      <p:sp>
        <p:nvSpPr>
          <p:cNvPr id="696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696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02069D-DE23-492E-A11A-FD64F89D1E01}" type="slidenum">
              <a:rPr lang="en-US" smtClean="0"/>
              <a:pPr eaLnBrk="1" hangingPunct="1"/>
              <a:t>66</a:t>
            </a:fld>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t>Connect to the Network</a:t>
            </a:r>
          </a:p>
        </p:txBody>
      </p:sp>
      <p:sp>
        <p:nvSpPr>
          <p:cNvPr id="70659" name="Rectangle 3"/>
          <p:cNvSpPr>
            <a:spLocks noGrp="1" noChangeArrowheads="1"/>
          </p:cNvSpPr>
          <p:nvPr>
            <p:ph idx="1"/>
          </p:nvPr>
        </p:nvSpPr>
        <p:spPr/>
        <p:txBody>
          <a:bodyPr/>
          <a:lstStyle/>
          <a:p>
            <a:pPr eaLnBrk="1" hangingPunct="1"/>
            <a:r>
              <a:rPr lang="en-US" smtClean="0"/>
              <a:t>Keep in mind that once a switch learns a MAC address on a port, it forwards traffic for this MAC address directly to the corresponding port</a:t>
            </a:r>
          </a:p>
          <a:p>
            <a:pPr eaLnBrk="1" hangingPunct="1"/>
            <a:r>
              <a:rPr lang="en-US" smtClean="0"/>
              <a:t>On a switch, after host B's MAC address is learned, unicast traffic from A to B is only forwarded to B's port, and therefore not seen by the analyzer</a:t>
            </a:r>
          </a:p>
        </p:txBody>
      </p:sp>
      <p:sp>
        <p:nvSpPr>
          <p:cNvPr id="706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0CEA9F-917D-4658-9010-916A7CF96720}" type="slidenum">
              <a:rPr lang="en-US" smtClean="0"/>
              <a:pPr eaLnBrk="1" hangingPunct="1"/>
              <a:t>67</a:t>
            </a:fld>
            <a:endParaRPr lang="en-US"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Connect to the Network</a:t>
            </a:r>
          </a:p>
        </p:txBody>
      </p:sp>
      <p:pic>
        <p:nvPicPr>
          <p:cNvPr id="71683" name="Picture 4" desc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447800"/>
            <a:ext cx="7391400" cy="3621088"/>
          </a:xfrm>
        </p:spPr>
      </p:pic>
      <p:sp>
        <p:nvSpPr>
          <p:cNvPr id="716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1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7FACBB-84DE-4E79-8000-6BCAE1879756}" type="slidenum">
              <a:rPr lang="en-US" smtClean="0"/>
              <a:pPr eaLnBrk="1" hangingPunct="1"/>
              <a:t>68</a:t>
            </a:fld>
            <a:endParaRPr 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smtClean="0"/>
              <a:t>Insert a Hub</a:t>
            </a:r>
          </a:p>
        </p:txBody>
      </p:sp>
      <p:sp>
        <p:nvSpPr>
          <p:cNvPr id="72707" name="Content Placeholder 2"/>
          <p:cNvSpPr>
            <a:spLocks noGrp="1"/>
          </p:cNvSpPr>
          <p:nvPr>
            <p:ph idx="1"/>
          </p:nvPr>
        </p:nvSpPr>
        <p:spPr/>
        <p:txBody>
          <a:bodyPr/>
          <a:lstStyle/>
          <a:p>
            <a:pPr eaLnBrk="1" hangingPunct="1"/>
            <a:r>
              <a:rPr lang="en-US" smtClean="0"/>
              <a:t>A hub may be inserted between the switch port and the device under study</a:t>
            </a:r>
          </a:p>
          <a:p>
            <a:pPr eaLnBrk="1" hangingPunct="1"/>
            <a:r>
              <a:rPr lang="en-US" smtClean="0"/>
              <a:t>However, one still only sees the traffic back and forth to that device, not all the traffic</a:t>
            </a:r>
          </a:p>
          <a:p>
            <a:pPr eaLnBrk="1" hangingPunct="1"/>
            <a:r>
              <a:rPr lang="en-US" smtClean="0"/>
              <a:t>Hubs are no longer produced</a:t>
            </a:r>
          </a:p>
          <a:p>
            <a:pPr eaLnBrk="1" hangingPunct="1"/>
            <a:r>
              <a:rPr lang="en-US" smtClean="0"/>
              <a:t>Those that are available are limited to 10 or 100 mbps</a:t>
            </a:r>
          </a:p>
        </p:txBody>
      </p:sp>
      <p:sp>
        <p:nvSpPr>
          <p:cNvPr id="727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27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49DB2A-D40F-4782-85C5-3112DD7F134F}" type="slidenum">
              <a:rPr lang="en-US" smtClean="0"/>
              <a:pPr eaLnBrk="1" hangingPunct="1"/>
              <a:t>69</a:t>
            </a:fld>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Wireshark</a:t>
            </a:r>
          </a:p>
        </p:txBody>
      </p:sp>
      <p:sp>
        <p:nvSpPr>
          <p:cNvPr id="921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2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3281E3-BC16-4184-B224-DE858F82B65E}" type="slidenum">
              <a:rPr lang="en-US" smtClean="0"/>
              <a:pPr eaLnBrk="1" hangingPunct="1"/>
              <a:t>7</a:t>
            </a:fld>
            <a:endParaRPr lang="en-US" smtClean="0"/>
          </a:p>
        </p:txBody>
      </p:sp>
      <p:pic>
        <p:nvPicPr>
          <p:cNvPr id="92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smtClean="0"/>
              <a:t>Insert a Hub</a:t>
            </a:r>
          </a:p>
        </p:txBody>
      </p:sp>
      <p:sp>
        <p:nvSpPr>
          <p:cNvPr id="3" name="Content Placeholder 2"/>
          <p:cNvSpPr>
            <a:spLocks noGrp="1"/>
          </p:cNvSpPr>
          <p:nvPr>
            <p:ph idx="1"/>
          </p:nvPr>
        </p:nvSpPr>
        <p:spPr/>
        <p:txBody>
          <a:bodyPr/>
          <a:lstStyle/>
          <a:p>
            <a:pPr eaLnBrk="1" hangingPunct="1">
              <a:defRPr/>
            </a:pPr>
            <a:r>
              <a:rPr lang="en-US" dirty="0" smtClean="0"/>
              <a:t>Three common problems take place when a hub is inserted into the link</a:t>
            </a:r>
          </a:p>
          <a:p>
            <a:pPr lvl="1" eaLnBrk="1" hangingPunct="1">
              <a:defRPr/>
            </a:pPr>
            <a:r>
              <a:rPr lang="en-US" dirty="0" smtClean="0">
                <a:ea typeface="+mn-ea"/>
                <a:cs typeface="+mn-cs"/>
              </a:rPr>
              <a:t>If the link was originally forced to full-duplex, then a new problem has been introduced into the link, as the hub will be operating in half duplex</a:t>
            </a:r>
          </a:p>
          <a:p>
            <a:pPr lvl="1" eaLnBrk="1" hangingPunct="1">
              <a:defRPr/>
            </a:pPr>
            <a:r>
              <a:rPr lang="en-US" dirty="0" smtClean="0">
                <a:ea typeface="+mn-ea"/>
                <a:cs typeface="+mn-cs"/>
              </a:rPr>
              <a:t>If the hub used is actually a partial or full bridge and not a true hub as was common as hubs were being phased out nothing is gained</a:t>
            </a:r>
          </a:p>
        </p:txBody>
      </p:sp>
      <p:sp>
        <p:nvSpPr>
          <p:cNvPr id="737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37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CDF158-A756-4E53-A51D-5CA16BD993F7}" type="slidenum">
              <a:rPr lang="en-US" smtClean="0"/>
              <a:pPr eaLnBrk="1" hangingPunct="1"/>
              <a:t>70</a:t>
            </a:fld>
            <a:endParaRPr 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smtClean="0"/>
              <a:t>Insert a Hub</a:t>
            </a:r>
          </a:p>
        </p:txBody>
      </p:sp>
      <p:sp>
        <p:nvSpPr>
          <p:cNvPr id="3" name="Content Placeholder 2"/>
          <p:cNvSpPr>
            <a:spLocks noGrp="1"/>
          </p:cNvSpPr>
          <p:nvPr>
            <p:ph idx="1"/>
          </p:nvPr>
        </p:nvSpPr>
        <p:spPr/>
        <p:txBody>
          <a:bodyPr/>
          <a:lstStyle/>
          <a:p>
            <a:pPr lvl="1" eaLnBrk="1" hangingPunct="1">
              <a:defRPr/>
            </a:pPr>
            <a:r>
              <a:rPr lang="en-US" dirty="0" smtClean="0">
                <a:ea typeface="+mn-ea"/>
                <a:cs typeface="+mn-cs"/>
              </a:rPr>
              <a:t>The link already had one or more hubs and the Ethernet architecture is now illegal, which causes late collisions</a:t>
            </a:r>
          </a:p>
        </p:txBody>
      </p:sp>
      <p:sp>
        <p:nvSpPr>
          <p:cNvPr id="747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47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3F9E99-84BC-471B-84C4-AA711602B7D9}" type="slidenum">
              <a:rPr lang="en-US" smtClean="0"/>
              <a:pPr eaLnBrk="1" hangingPunct="1"/>
              <a:t>71</a:t>
            </a:fld>
            <a:endParaRPr 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Span or Mirror a Port</a:t>
            </a:r>
          </a:p>
        </p:txBody>
      </p:sp>
      <p:sp>
        <p:nvSpPr>
          <p:cNvPr id="75779" name="Rectangle 3"/>
          <p:cNvSpPr>
            <a:spLocks noGrp="1" noChangeArrowheads="1"/>
          </p:cNvSpPr>
          <p:nvPr>
            <p:ph idx="1"/>
          </p:nvPr>
        </p:nvSpPr>
        <p:spPr/>
        <p:txBody>
          <a:bodyPr/>
          <a:lstStyle/>
          <a:p>
            <a:pPr eaLnBrk="1" hangingPunct="1"/>
            <a:r>
              <a:rPr lang="en-US" smtClean="0"/>
              <a:t>To watch traffic on a switch based network, plug the cable from the computer running the analyzer software into any standard port on the switch</a:t>
            </a:r>
          </a:p>
          <a:p>
            <a:pPr eaLnBrk="1" hangingPunct="1"/>
            <a:r>
              <a:rPr lang="en-US" smtClean="0"/>
              <a:t>Then set the switch port to span or monitor mode</a:t>
            </a:r>
          </a:p>
        </p:txBody>
      </p:sp>
      <p:sp>
        <p:nvSpPr>
          <p:cNvPr id="757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57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392AF3-AF94-4948-80AC-214B55CC5BB8}" type="slidenum">
              <a:rPr lang="en-US" smtClean="0"/>
              <a:pPr eaLnBrk="1" hangingPunct="1"/>
              <a:t>72</a:t>
            </a:fld>
            <a:endParaRPr lang="en-US"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mtClean="0"/>
              <a:t>Span or Mirror a Port</a:t>
            </a:r>
          </a:p>
        </p:txBody>
      </p:sp>
      <p:sp>
        <p:nvSpPr>
          <p:cNvPr id="76803" name="Rectangle 3"/>
          <p:cNvSpPr>
            <a:spLocks noGrp="1" noChangeArrowheads="1"/>
          </p:cNvSpPr>
          <p:nvPr>
            <p:ph idx="1"/>
          </p:nvPr>
        </p:nvSpPr>
        <p:spPr/>
        <p:txBody>
          <a:bodyPr/>
          <a:lstStyle/>
          <a:p>
            <a:pPr eaLnBrk="1" hangingPunct="1"/>
            <a:r>
              <a:rPr lang="en-US" smtClean="0"/>
              <a:t>In such a mode instead of the port just seeing the traffic directed to the MAC address of the computer on that port, the broadcast traffic, and the multicast traffic it will see all of the traffic on the local network</a:t>
            </a:r>
          </a:p>
          <a:p>
            <a:pPr eaLnBrk="1" hangingPunct="1"/>
            <a:r>
              <a:rPr lang="en-US" smtClean="0"/>
              <a:t>As in</a:t>
            </a:r>
          </a:p>
        </p:txBody>
      </p:sp>
      <p:sp>
        <p:nvSpPr>
          <p:cNvPr id="768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68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FE714B-1FF0-4282-AA76-3EE5ABDB544C}" type="slidenum">
              <a:rPr lang="en-US" smtClean="0"/>
              <a:pPr eaLnBrk="1" hangingPunct="1"/>
              <a:t>73</a:t>
            </a:fld>
            <a:endParaRPr lang="en-US"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mtClean="0"/>
              <a:t>Span or Mirror a Port</a:t>
            </a:r>
          </a:p>
        </p:txBody>
      </p:sp>
      <p:pic>
        <p:nvPicPr>
          <p:cNvPr id="77827" name="Picture 4" desc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482725"/>
            <a:ext cx="7239000" cy="3546475"/>
          </a:xfrm>
        </p:spPr>
      </p:pic>
      <p:sp>
        <p:nvSpPr>
          <p:cNvPr id="778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78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179E59-EE00-4A57-99FC-72248C5AFD52}" type="slidenum">
              <a:rPr lang="en-US" smtClean="0"/>
              <a:pPr eaLnBrk="1" hangingPunct="1"/>
              <a:t>74</a:t>
            </a:fld>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mtClean="0"/>
              <a:t>Span or Mirror a Port</a:t>
            </a:r>
          </a:p>
        </p:txBody>
      </p:sp>
      <p:sp>
        <p:nvSpPr>
          <p:cNvPr id="78851" name="Rectangle 3"/>
          <p:cNvSpPr>
            <a:spLocks noGrp="1" noChangeArrowheads="1"/>
          </p:cNvSpPr>
          <p:nvPr>
            <p:ph idx="1"/>
          </p:nvPr>
        </p:nvSpPr>
        <p:spPr/>
        <p:txBody>
          <a:bodyPr/>
          <a:lstStyle/>
          <a:p>
            <a:pPr eaLnBrk="1" hangingPunct="1"/>
            <a:r>
              <a:rPr lang="en-US" smtClean="0"/>
              <a:t>To do this on the Cisco Catalyst 2950 switch for example the Switched Port Analyzer or SPAN feature, also called port mirroring or port monitoring, selects network traffic for analysis by a network analyzer</a:t>
            </a:r>
          </a:p>
          <a:p>
            <a:pPr eaLnBrk="1" hangingPunct="1"/>
            <a:r>
              <a:rPr lang="en-US" smtClean="0"/>
              <a:t>This is called creating a Span port</a:t>
            </a:r>
          </a:p>
        </p:txBody>
      </p:sp>
      <p:sp>
        <p:nvSpPr>
          <p:cNvPr id="788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88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B42548-9149-4C17-A0FE-5B0B2542882B}" type="slidenum">
              <a:rPr lang="en-US" smtClean="0"/>
              <a:pPr eaLnBrk="1" hangingPunct="1"/>
              <a:t>75</a:t>
            </a:fld>
            <a:endParaRPr 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smtClean="0"/>
              <a:t>Span or Mirror a Port</a:t>
            </a:r>
          </a:p>
        </p:txBody>
      </p:sp>
      <p:sp>
        <p:nvSpPr>
          <p:cNvPr id="79875" name="Rectangle 3"/>
          <p:cNvSpPr>
            <a:spLocks noGrp="1" noChangeArrowheads="1"/>
          </p:cNvSpPr>
          <p:nvPr>
            <p:ph idx="1"/>
          </p:nvPr>
        </p:nvSpPr>
        <p:spPr/>
        <p:txBody>
          <a:bodyPr/>
          <a:lstStyle/>
          <a:p>
            <a:pPr eaLnBrk="1" hangingPunct="1"/>
            <a:r>
              <a:rPr lang="en-US" smtClean="0"/>
              <a:t>The Catalyst 2950 Switches can have only one SPAN session active at a time and can monitor only source ports, it can not monitor VLANs</a:t>
            </a:r>
          </a:p>
        </p:txBody>
      </p:sp>
      <p:sp>
        <p:nvSpPr>
          <p:cNvPr id="798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798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5E8EF2-CF75-4BE3-9798-05F682FC4564}" type="slidenum">
              <a:rPr lang="en-US" smtClean="0"/>
              <a:pPr eaLnBrk="1" hangingPunct="1"/>
              <a:t>76</a:t>
            </a:fld>
            <a:endParaRPr lang="en-US"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smtClean="0"/>
              <a:t>Span or Mirror a Port</a:t>
            </a:r>
          </a:p>
        </p:txBody>
      </p:sp>
      <p:sp>
        <p:nvSpPr>
          <p:cNvPr id="80899" name="Content Placeholder 2"/>
          <p:cNvSpPr>
            <a:spLocks noGrp="1"/>
          </p:cNvSpPr>
          <p:nvPr>
            <p:ph idx="1"/>
          </p:nvPr>
        </p:nvSpPr>
        <p:spPr/>
        <p:txBody>
          <a:bodyPr/>
          <a:lstStyle/>
          <a:p>
            <a:pPr eaLnBrk="1" hangingPunct="1"/>
            <a:r>
              <a:rPr lang="en-US" smtClean="0"/>
              <a:t>To create such a port, access the command line interface for the operating system then enter</a:t>
            </a:r>
          </a:p>
          <a:p>
            <a:pPr lvl="1" eaLnBrk="1" hangingPunct="1"/>
            <a:r>
              <a:rPr lang="en-US" smtClean="0"/>
              <a:t>C2950#config t</a:t>
            </a:r>
          </a:p>
          <a:p>
            <a:pPr lvl="1" eaLnBrk="1" hangingPunct="1"/>
            <a:r>
              <a:rPr lang="en-US" smtClean="0"/>
              <a:t>C2950(config)#monitor session 1 source interface fastEthernet 0/2</a:t>
            </a:r>
          </a:p>
          <a:p>
            <a:pPr lvl="1" eaLnBrk="1" hangingPunct="1"/>
            <a:r>
              <a:rPr lang="en-US" smtClean="0"/>
              <a:t> !-- Interface fa 0/2 is configured as source port</a:t>
            </a:r>
          </a:p>
        </p:txBody>
      </p:sp>
      <p:sp>
        <p:nvSpPr>
          <p:cNvPr id="809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09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84D1EB-1071-4FC1-8A98-32DEEC61C9A0}" type="slidenum">
              <a:rPr lang="en-US" smtClean="0"/>
              <a:pPr eaLnBrk="1" hangingPunct="1"/>
              <a:t>77</a:t>
            </a:fld>
            <a:endParaRPr lang="en-US"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mtClean="0"/>
              <a:t>Span or Mirror a Port</a:t>
            </a:r>
          </a:p>
        </p:txBody>
      </p:sp>
      <p:sp>
        <p:nvSpPr>
          <p:cNvPr id="81923" name="Rectangle 3"/>
          <p:cNvSpPr>
            <a:spLocks noGrp="1" noChangeArrowheads="1"/>
          </p:cNvSpPr>
          <p:nvPr>
            <p:ph idx="1"/>
          </p:nvPr>
        </p:nvSpPr>
        <p:spPr/>
        <p:txBody>
          <a:bodyPr/>
          <a:lstStyle/>
          <a:p>
            <a:pPr lvl="1" eaLnBrk="1" hangingPunct="1"/>
            <a:r>
              <a:rPr lang="en-US" smtClean="0"/>
              <a:t>C2950(config)#monitor session 1 destination interface fastEthernet 0/3</a:t>
            </a:r>
          </a:p>
          <a:p>
            <a:pPr lvl="1" eaLnBrk="1" hangingPunct="1"/>
            <a:r>
              <a:rPr lang="en-US" smtClean="0"/>
              <a:t>!-- Interface fa0/3 is configured as destination port</a:t>
            </a:r>
          </a:p>
          <a:p>
            <a:pPr lvl="1" eaLnBrk="1" hangingPunct="1"/>
            <a:r>
              <a:rPr lang="en-US" smtClean="0"/>
              <a:t>C2950(config)#Ctrl Z</a:t>
            </a:r>
          </a:p>
          <a:p>
            <a:pPr eaLnBrk="1" hangingPunct="1"/>
            <a:r>
              <a:rPr lang="en-US" smtClean="0"/>
              <a:t>To check this enter</a:t>
            </a:r>
          </a:p>
          <a:p>
            <a:pPr lvl="1" eaLnBrk="1" hangingPunct="1"/>
            <a:r>
              <a:rPr lang="en-US" smtClean="0"/>
              <a:t>C2950#show monitor session 1</a:t>
            </a:r>
          </a:p>
          <a:p>
            <a:pPr lvl="1" eaLnBrk="1" hangingPunct="1"/>
            <a:r>
              <a:rPr lang="en-US" smtClean="0"/>
              <a:t>Session 1</a:t>
            </a:r>
          </a:p>
          <a:p>
            <a:pPr lvl="1" eaLnBrk="1" hangingPunct="1"/>
            <a:r>
              <a:rPr lang="en-US" smtClean="0"/>
              <a:t>---------</a:t>
            </a:r>
          </a:p>
        </p:txBody>
      </p:sp>
      <p:sp>
        <p:nvSpPr>
          <p:cNvPr id="819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19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972F3-5D0C-4E36-8EF9-C93CD02B46FD}" type="slidenum">
              <a:rPr lang="en-US" smtClean="0"/>
              <a:pPr eaLnBrk="1" hangingPunct="1"/>
              <a:t>78</a:t>
            </a:fld>
            <a:endParaRPr 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smtClean="0"/>
              <a:t>Span or Mirror a Port</a:t>
            </a:r>
          </a:p>
        </p:txBody>
      </p:sp>
      <p:sp>
        <p:nvSpPr>
          <p:cNvPr id="82947" name="Content Placeholder 2"/>
          <p:cNvSpPr>
            <a:spLocks noGrp="1"/>
          </p:cNvSpPr>
          <p:nvPr>
            <p:ph idx="1"/>
          </p:nvPr>
        </p:nvSpPr>
        <p:spPr/>
        <p:txBody>
          <a:bodyPr/>
          <a:lstStyle/>
          <a:p>
            <a:pPr lvl="1" eaLnBrk="1" hangingPunct="1"/>
            <a:r>
              <a:rPr lang="en-US" smtClean="0"/>
              <a:t>Source Ports:</a:t>
            </a:r>
          </a:p>
          <a:p>
            <a:pPr lvl="1" eaLnBrk="1" hangingPunct="1"/>
            <a:r>
              <a:rPr lang="en-US" smtClean="0"/>
              <a:t>RX Only: None</a:t>
            </a:r>
          </a:p>
          <a:p>
            <a:pPr lvl="1" eaLnBrk="1" hangingPunct="1"/>
            <a:r>
              <a:rPr lang="en-US" smtClean="0"/>
              <a:t>TX Only: None</a:t>
            </a:r>
          </a:p>
          <a:p>
            <a:pPr lvl="1" eaLnBrk="1" hangingPunct="1"/>
            <a:r>
              <a:rPr lang="en-US" smtClean="0"/>
              <a:t>Both: Fa0/2</a:t>
            </a:r>
          </a:p>
          <a:p>
            <a:pPr lvl="1" eaLnBrk="1" hangingPunct="1"/>
            <a:r>
              <a:rPr lang="en-US" smtClean="0"/>
              <a:t>Destination Ports: Fa0/3</a:t>
            </a:r>
          </a:p>
          <a:p>
            <a:pPr eaLnBrk="1" hangingPunct="1"/>
            <a:r>
              <a:rPr lang="en-US" smtClean="0"/>
              <a:t>To clear this</a:t>
            </a:r>
          </a:p>
          <a:p>
            <a:pPr lvl="1" eaLnBrk="1" hangingPunct="1"/>
            <a:r>
              <a:rPr lang="en-US" smtClean="0"/>
              <a:t>C2950#config t</a:t>
            </a:r>
          </a:p>
          <a:p>
            <a:pPr lvl="1" eaLnBrk="1" hangingPunct="1"/>
            <a:r>
              <a:rPr lang="en-US" smtClean="0"/>
              <a:t>C2950#no monitor session session 1</a:t>
            </a:r>
          </a:p>
        </p:txBody>
      </p:sp>
      <p:sp>
        <p:nvSpPr>
          <p:cNvPr id="829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29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8C086E-82A4-4B07-B1B7-D422CA4A791A}" type="slidenum">
              <a:rPr lang="en-US" smtClean="0"/>
              <a:pPr eaLnBrk="1" hangingPunct="1"/>
              <a:t>79</a:t>
            </a:fld>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Wireshark</a:t>
            </a:r>
          </a:p>
        </p:txBody>
      </p:sp>
      <p:sp>
        <p:nvSpPr>
          <p:cNvPr id="10243" name="Content Placeholder 2"/>
          <p:cNvSpPr>
            <a:spLocks noGrp="1"/>
          </p:cNvSpPr>
          <p:nvPr>
            <p:ph idx="1"/>
          </p:nvPr>
        </p:nvSpPr>
        <p:spPr/>
        <p:txBody>
          <a:bodyPr/>
          <a:lstStyle/>
          <a:p>
            <a:pPr eaLnBrk="1" hangingPunct="1"/>
            <a:r>
              <a:rPr lang="en-US" smtClean="0"/>
              <a:t>What are we seeing here</a:t>
            </a:r>
          </a:p>
        </p:txBody>
      </p:sp>
      <p:sp>
        <p:nvSpPr>
          <p:cNvPr id="10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2765800-19AF-4217-8B38-29E90357E3D1}" type="slidenum">
              <a:rPr lang="en-US" smtClean="0"/>
              <a:pPr eaLnBrk="1" hangingPunct="1"/>
              <a:t>8</a:t>
            </a:fld>
            <a:endParaRPr 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mtClean="0"/>
              <a:t>Span or Mirror a Port</a:t>
            </a:r>
          </a:p>
        </p:txBody>
      </p:sp>
      <p:sp>
        <p:nvSpPr>
          <p:cNvPr id="83971" name="Rectangle 3"/>
          <p:cNvSpPr>
            <a:spLocks noGrp="1" noChangeArrowheads="1"/>
          </p:cNvSpPr>
          <p:nvPr>
            <p:ph idx="1"/>
          </p:nvPr>
        </p:nvSpPr>
        <p:spPr/>
        <p:txBody>
          <a:bodyPr/>
          <a:lstStyle/>
          <a:p>
            <a:pPr eaLnBrk="1" hangingPunct="1"/>
            <a:r>
              <a:rPr lang="en-US" smtClean="0"/>
              <a:t>Catalyst 2950 Switches are able to span source port traffic in the</a:t>
            </a:r>
          </a:p>
          <a:p>
            <a:pPr lvl="1" eaLnBrk="1" hangingPunct="1"/>
            <a:r>
              <a:rPr lang="en-US" smtClean="0"/>
              <a:t>Receive direction only - Rx span or ingress span</a:t>
            </a:r>
          </a:p>
          <a:p>
            <a:pPr lvl="1" eaLnBrk="1" hangingPunct="1"/>
            <a:r>
              <a:rPr lang="en-US" smtClean="0"/>
              <a:t>Transmit direction only - Tx span or egress span</a:t>
            </a:r>
          </a:p>
          <a:p>
            <a:pPr lvl="1" eaLnBrk="1" hangingPunct="1"/>
            <a:r>
              <a:rPr lang="en-US" smtClean="0"/>
              <a:t>Both directions</a:t>
            </a:r>
          </a:p>
        </p:txBody>
      </p:sp>
      <p:sp>
        <p:nvSpPr>
          <p:cNvPr id="839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39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1A13B2-FD7F-47B3-892A-FDADC891E239}" type="slidenum">
              <a:rPr lang="en-US" smtClean="0"/>
              <a:pPr eaLnBrk="1" hangingPunct="1"/>
              <a:t>80</a:t>
            </a:fld>
            <a:endParaRPr lang="en-US"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mtClean="0"/>
              <a:t>Span or Mirror a Port</a:t>
            </a:r>
          </a:p>
        </p:txBody>
      </p:sp>
      <p:sp>
        <p:nvSpPr>
          <p:cNvPr id="84995" name="Rectangle 3"/>
          <p:cNvSpPr>
            <a:spLocks noGrp="1" noChangeArrowheads="1"/>
          </p:cNvSpPr>
          <p:nvPr>
            <p:ph idx="1"/>
          </p:nvPr>
        </p:nvSpPr>
        <p:spPr/>
        <p:txBody>
          <a:bodyPr/>
          <a:lstStyle/>
          <a:p>
            <a:pPr eaLnBrk="1" hangingPunct="1"/>
            <a:r>
              <a:rPr lang="en-US" smtClean="0"/>
              <a:t>Keep in mind the way most switches work these days in that if the switch receives a corrupted packet, the ingress port usually drops it, so you won't see it on the egress port</a:t>
            </a:r>
          </a:p>
          <a:p>
            <a:pPr eaLnBrk="1" hangingPunct="1"/>
            <a:r>
              <a:rPr lang="en-US" smtClean="0"/>
              <a:t>It is then true that a switch is not completely transparent when it is a matter of capturing traffic</a:t>
            </a:r>
          </a:p>
        </p:txBody>
      </p:sp>
      <p:sp>
        <p:nvSpPr>
          <p:cNvPr id="849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49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F649B8-1C4E-4725-BC0E-62BEEE6FF7AB}" type="slidenum">
              <a:rPr lang="en-US" smtClean="0"/>
              <a:pPr eaLnBrk="1" hangingPunct="1"/>
              <a:t>81</a:t>
            </a:fld>
            <a:endParaRPr lang="en-US"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smtClean="0"/>
              <a:t>Span or Mirror a Port</a:t>
            </a:r>
          </a:p>
        </p:txBody>
      </p:sp>
      <p:sp>
        <p:nvSpPr>
          <p:cNvPr id="86019" name="Content Placeholder 2"/>
          <p:cNvSpPr>
            <a:spLocks noGrp="1"/>
          </p:cNvSpPr>
          <p:nvPr>
            <p:ph idx="1"/>
          </p:nvPr>
        </p:nvSpPr>
        <p:spPr/>
        <p:txBody>
          <a:bodyPr/>
          <a:lstStyle/>
          <a:p>
            <a:pPr eaLnBrk="1" hangingPunct="1"/>
            <a:r>
              <a:rPr lang="en-US" smtClean="0"/>
              <a:t>So when you see a corrupted packet, the errors where generated on the egress segment</a:t>
            </a:r>
          </a:p>
        </p:txBody>
      </p:sp>
      <p:sp>
        <p:nvSpPr>
          <p:cNvPr id="860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60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46E023-D5A0-4066-A8DE-6B033D1BD7D5}" type="slidenum">
              <a:rPr lang="en-US" smtClean="0"/>
              <a:pPr eaLnBrk="1" hangingPunct="1"/>
              <a:t>82</a:t>
            </a:fld>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dirty="0" smtClean="0"/>
              <a:t>Insert a Tap</a:t>
            </a:r>
          </a:p>
        </p:txBody>
      </p:sp>
      <p:sp>
        <p:nvSpPr>
          <p:cNvPr id="87043" name="Content Placeholder 2"/>
          <p:cNvSpPr>
            <a:spLocks noGrp="1"/>
          </p:cNvSpPr>
          <p:nvPr>
            <p:ph idx="1"/>
          </p:nvPr>
        </p:nvSpPr>
        <p:spPr/>
        <p:txBody>
          <a:bodyPr/>
          <a:lstStyle/>
          <a:p>
            <a:pPr eaLnBrk="1" hangingPunct="1"/>
            <a:r>
              <a:rPr lang="en-US" dirty="0" smtClean="0"/>
              <a:t>In copper based UTP</a:t>
            </a:r>
            <a:r>
              <a:rPr lang="en-US" baseline="0" dirty="0" smtClean="0"/>
              <a:t> cable networks a</a:t>
            </a:r>
            <a:r>
              <a:rPr lang="en-US" dirty="0" smtClean="0"/>
              <a:t> tap is similar to a hub</a:t>
            </a:r>
          </a:p>
          <a:p>
            <a:pPr eaLnBrk="1" hangingPunct="1"/>
            <a:r>
              <a:rPr lang="en-US" dirty="0" smtClean="0"/>
              <a:t>There are two types of UTP taps, standard and aggregating</a:t>
            </a:r>
          </a:p>
        </p:txBody>
      </p:sp>
      <p:sp>
        <p:nvSpPr>
          <p:cNvPr id="870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70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E17C5D-36C0-48EE-A842-9A36972B94C9}" type="slidenum">
              <a:rPr lang="en-US" smtClean="0"/>
              <a:pPr eaLnBrk="1" hangingPunct="1"/>
              <a:t>83</a:t>
            </a:fld>
            <a:endParaRPr lang="en-US"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dirty="0" smtClean="0"/>
              <a:t>Standard Tap</a:t>
            </a:r>
          </a:p>
        </p:txBody>
      </p:sp>
      <p:sp>
        <p:nvSpPr>
          <p:cNvPr id="88067" name="Content Placeholder 2"/>
          <p:cNvSpPr>
            <a:spLocks noGrp="1"/>
          </p:cNvSpPr>
          <p:nvPr>
            <p:ph idx="1"/>
          </p:nvPr>
        </p:nvSpPr>
        <p:spPr/>
        <p:txBody>
          <a:bodyPr/>
          <a:lstStyle/>
          <a:p>
            <a:pPr eaLnBrk="1" hangingPunct="1"/>
            <a:r>
              <a:rPr lang="en-US" dirty="0" smtClean="0"/>
              <a:t>Using standard taps means that the monitoring tool either sees the request or the response, but not both</a:t>
            </a:r>
          </a:p>
          <a:p>
            <a:pPr eaLnBrk="1" hangingPunct="1"/>
            <a:r>
              <a:rPr lang="en-US" dirty="0" smtClean="0"/>
              <a:t>In order to see both the request and the response the monitoring tool needs two analysis input ports, one for the TX path and one for the RX path</a:t>
            </a:r>
          </a:p>
        </p:txBody>
      </p:sp>
      <p:sp>
        <p:nvSpPr>
          <p:cNvPr id="880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8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1B2576-42E1-4B51-8A69-3B5C0F7D41EF}" type="slidenum">
              <a:rPr lang="en-US" smtClean="0"/>
              <a:pPr eaLnBrk="1" hangingPunct="1"/>
              <a:t>84</a:t>
            </a:fld>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smtClean="0"/>
              <a:t>Standard Tap</a:t>
            </a:r>
          </a:p>
        </p:txBody>
      </p:sp>
      <p:sp>
        <p:nvSpPr>
          <p:cNvPr id="89091" name="Content Placeholder 2"/>
          <p:cNvSpPr>
            <a:spLocks noGrp="1"/>
          </p:cNvSpPr>
          <p:nvPr>
            <p:ph idx="1"/>
          </p:nvPr>
        </p:nvSpPr>
        <p:spPr/>
        <p:txBody>
          <a:bodyPr/>
          <a:lstStyle/>
          <a:p>
            <a:pPr eaLnBrk="1" hangingPunct="1"/>
            <a:r>
              <a:rPr lang="en-US" smtClean="0"/>
              <a:t>A standard tap provides a copy of all traffic on the link, including any errors that may be present</a:t>
            </a:r>
          </a:p>
          <a:p>
            <a:pPr eaLnBrk="1" hangingPunct="1"/>
            <a:r>
              <a:rPr lang="en-US" smtClean="0"/>
              <a:t>A standard tap does not experience oversubscription because it has a separate output for each direction</a:t>
            </a:r>
          </a:p>
        </p:txBody>
      </p:sp>
      <p:sp>
        <p:nvSpPr>
          <p:cNvPr id="890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890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5771FC-5B04-4DB9-8785-C2A44590EFF9}" type="slidenum">
              <a:rPr lang="en-US" smtClean="0"/>
              <a:pPr eaLnBrk="1" hangingPunct="1"/>
              <a:t>85</a:t>
            </a:fld>
            <a:endParaRPr lang="en-US"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smtClean="0"/>
              <a:t>Standard Tap</a:t>
            </a:r>
          </a:p>
        </p:txBody>
      </p:sp>
      <p:sp>
        <p:nvSpPr>
          <p:cNvPr id="90115" name="Content Placeholder 2"/>
          <p:cNvSpPr>
            <a:spLocks noGrp="1"/>
          </p:cNvSpPr>
          <p:nvPr>
            <p:ph idx="1"/>
          </p:nvPr>
        </p:nvSpPr>
        <p:spPr/>
        <p:txBody>
          <a:bodyPr/>
          <a:lstStyle/>
          <a:p>
            <a:pPr eaLnBrk="1" hangingPunct="1"/>
            <a:r>
              <a:rPr lang="en-US" smtClean="0"/>
              <a:t>This permits the monitoring tool to have  access on par with a hub in series without the drawback of forcing the link to half-duplex or creating a duplex mismatch</a:t>
            </a:r>
          </a:p>
          <a:p>
            <a:pPr eaLnBrk="1" hangingPunct="1"/>
            <a:r>
              <a:rPr lang="en-US" smtClean="0"/>
              <a:t>However, to see both streams of traffic two analyzers are required</a:t>
            </a:r>
          </a:p>
          <a:p>
            <a:pPr eaLnBrk="1" hangingPunct="1"/>
            <a:r>
              <a:rPr lang="en-US" smtClean="0"/>
              <a:t>Then the two capture files must be synchronized and combined</a:t>
            </a:r>
          </a:p>
        </p:txBody>
      </p:sp>
      <p:sp>
        <p:nvSpPr>
          <p:cNvPr id="901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01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325978-E4EF-4254-974B-E46320BC2324}" type="slidenum">
              <a:rPr lang="en-US" smtClean="0"/>
              <a:pPr eaLnBrk="1" hangingPunct="1"/>
              <a:t>86</a:t>
            </a:fld>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solidFill>
                  <a:schemeClr val="tx1"/>
                </a:solidFill>
                <a:ea typeface="+mn-ea"/>
                <a:cs typeface="+mn-cs"/>
              </a:rPr>
              <a:t>Aggregating Tap</a:t>
            </a:r>
            <a:endParaRPr lang="en-US" dirty="0"/>
          </a:p>
        </p:txBody>
      </p:sp>
      <p:sp>
        <p:nvSpPr>
          <p:cNvPr id="91139" name="Content Placeholder 2"/>
          <p:cNvSpPr>
            <a:spLocks noGrp="1"/>
          </p:cNvSpPr>
          <p:nvPr>
            <p:ph idx="1"/>
          </p:nvPr>
        </p:nvSpPr>
        <p:spPr/>
        <p:txBody>
          <a:bodyPr/>
          <a:lstStyle/>
          <a:p>
            <a:pPr eaLnBrk="1" hangingPunct="1"/>
            <a:r>
              <a:rPr lang="en-US" smtClean="0"/>
              <a:t>Aggregating taps provide both the request and response by design</a:t>
            </a:r>
          </a:p>
          <a:p>
            <a:pPr eaLnBrk="1" hangingPunct="1"/>
            <a:r>
              <a:rPr lang="en-US" smtClean="0"/>
              <a:t>Aggregating taps often also provide configurable ingress capability</a:t>
            </a:r>
          </a:p>
          <a:p>
            <a:pPr eaLnBrk="1" hangingPunct="1"/>
            <a:r>
              <a:rPr lang="en-US" smtClean="0"/>
              <a:t>The monitoring tool can send and receive through the tap output port</a:t>
            </a:r>
          </a:p>
          <a:p>
            <a:pPr eaLnBrk="1" hangingPunct="1"/>
            <a:r>
              <a:rPr lang="en-US" smtClean="0"/>
              <a:t>Aggregating taps may also offer more than one output port, so that two or more test tools can receive the same output traffic</a:t>
            </a:r>
          </a:p>
        </p:txBody>
      </p:sp>
      <p:sp>
        <p:nvSpPr>
          <p:cNvPr id="911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11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4A6929-E475-4302-88BB-D927E6E1298A}" type="slidenum">
              <a:rPr lang="en-US" smtClean="0"/>
              <a:pPr eaLnBrk="1" hangingPunct="1"/>
              <a:t>87</a:t>
            </a:fld>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smtClean="0">
                <a:solidFill>
                  <a:schemeClr val="tx1"/>
                </a:solidFill>
              </a:rPr>
              <a:t>Aggregating Tap</a:t>
            </a:r>
            <a:endParaRPr lang="en-US" smtClean="0"/>
          </a:p>
        </p:txBody>
      </p:sp>
      <p:sp>
        <p:nvSpPr>
          <p:cNvPr id="92163" name="Content Placeholder 2"/>
          <p:cNvSpPr>
            <a:spLocks noGrp="1"/>
          </p:cNvSpPr>
          <p:nvPr>
            <p:ph idx="1"/>
          </p:nvPr>
        </p:nvSpPr>
        <p:spPr/>
        <p:txBody>
          <a:bodyPr/>
          <a:lstStyle/>
          <a:p>
            <a:pPr eaLnBrk="1" hangingPunct="1"/>
            <a:r>
              <a:rPr lang="en-US" smtClean="0"/>
              <a:t>The latest generation of aggregating taps uses a bridging function to combine the data streams from the RX and TX data paths</a:t>
            </a:r>
          </a:p>
        </p:txBody>
      </p:sp>
      <p:sp>
        <p:nvSpPr>
          <p:cNvPr id="921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21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5F134A-A75C-45D2-AC8E-77A4F8BE4930}" type="slidenum">
              <a:rPr lang="en-US" smtClean="0"/>
              <a:pPr eaLnBrk="1" hangingPunct="1"/>
              <a:t>88</a:t>
            </a:fld>
            <a:endParaRPr lang="en-US"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dirty="0" smtClean="0"/>
              <a:t>Aggregating Tap</a:t>
            </a:r>
          </a:p>
        </p:txBody>
      </p:sp>
      <p:sp>
        <p:nvSpPr>
          <p:cNvPr id="93187" name="Content Placeholder 2"/>
          <p:cNvSpPr>
            <a:spLocks noGrp="1"/>
          </p:cNvSpPr>
          <p:nvPr>
            <p:ph idx="1"/>
          </p:nvPr>
        </p:nvSpPr>
        <p:spPr/>
        <p:txBody>
          <a:bodyPr/>
          <a:lstStyle/>
          <a:p>
            <a:pPr eaLnBrk="1" hangingPunct="1"/>
            <a:endParaRPr lang="en-US" smtClean="0"/>
          </a:p>
        </p:txBody>
      </p:sp>
      <p:sp>
        <p:nvSpPr>
          <p:cNvPr id="931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31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03650A-C0A9-4FE5-8487-A448A508993D}" type="slidenum">
              <a:rPr lang="en-US" smtClean="0"/>
              <a:pPr eaLnBrk="1" hangingPunct="1"/>
              <a:t>89</a:t>
            </a:fld>
            <a:endParaRPr lang="en-US" smtClean="0"/>
          </a:p>
        </p:txBody>
      </p:sp>
      <p:pic>
        <p:nvPicPr>
          <p:cNvPr id="93190" name="Picture 2"/>
          <p:cNvPicPr>
            <a:picLocks noChangeAspect="1" noChangeArrowheads="1"/>
          </p:cNvPicPr>
          <p:nvPr/>
        </p:nvPicPr>
        <p:blipFill>
          <a:blip r:embed="rId2">
            <a:extLst>
              <a:ext uri="{28A0092B-C50C-407E-A947-70E740481C1C}">
                <a14:useLocalDpi xmlns:a14="http://schemas.microsoft.com/office/drawing/2010/main" val="0"/>
              </a:ext>
            </a:extLst>
          </a:blip>
          <a:srcRect l="30000" t="35417" r="27647" b="7292"/>
          <a:stretch>
            <a:fillRect/>
          </a:stretch>
        </p:blipFill>
        <p:spPr bwMode="auto">
          <a:xfrm>
            <a:off x="1673225" y="1600200"/>
            <a:ext cx="587057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Wireshark</a:t>
            </a:r>
          </a:p>
        </p:txBody>
      </p:sp>
      <p:sp>
        <p:nvSpPr>
          <p:cNvPr id="1126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12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0EDA6D-9438-4616-B0F6-77BE135E4A2C}" type="slidenum">
              <a:rPr lang="en-US" smtClean="0"/>
              <a:pPr eaLnBrk="1" hangingPunct="1"/>
              <a:t>9</a:t>
            </a:fld>
            <a:endParaRPr lang="en-US" smtClean="0"/>
          </a:p>
        </p:txBody>
      </p:sp>
      <p:pic>
        <p:nvPicPr>
          <p:cNvPr id="112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002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6"/>
          <p:cNvSpPr txBox="1">
            <a:spLocks noChangeArrowheads="1"/>
          </p:cNvSpPr>
          <p:nvPr/>
        </p:nvSpPr>
        <p:spPr bwMode="auto">
          <a:xfrm>
            <a:off x="457200" y="2286000"/>
            <a:ext cx="137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The frames that were captured</a:t>
            </a:r>
          </a:p>
        </p:txBody>
      </p:sp>
      <p:sp>
        <p:nvSpPr>
          <p:cNvPr id="11271" name="TextBox 7"/>
          <p:cNvSpPr txBox="1">
            <a:spLocks noChangeArrowheads="1"/>
          </p:cNvSpPr>
          <p:nvPr/>
        </p:nvSpPr>
        <p:spPr bwMode="auto">
          <a:xfrm>
            <a:off x="457200" y="3600450"/>
            <a:ext cx="1752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The layers in the currently selected frame</a:t>
            </a:r>
          </a:p>
        </p:txBody>
      </p:sp>
      <p:sp>
        <p:nvSpPr>
          <p:cNvPr id="11272" name="TextBox 9"/>
          <p:cNvSpPr txBox="1">
            <a:spLocks noChangeArrowheads="1"/>
          </p:cNvSpPr>
          <p:nvPr/>
        </p:nvSpPr>
        <p:spPr bwMode="auto">
          <a:xfrm>
            <a:off x="457200" y="48006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The contents of the current layer in hex and ASCII</a:t>
            </a:r>
          </a:p>
        </p:txBody>
      </p:sp>
      <p:cxnSp>
        <p:nvCxnSpPr>
          <p:cNvPr id="12" name="Straight Arrow Connector 11"/>
          <p:cNvCxnSpPr/>
          <p:nvPr/>
        </p:nvCxnSpPr>
        <p:spPr>
          <a:xfrm>
            <a:off x="2209800" y="2743200"/>
            <a:ext cx="1066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ight Arrow 12"/>
          <p:cNvSpPr/>
          <p:nvPr/>
        </p:nvSpPr>
        <p:spPr>
          <a:xfrm>
            <a:off x="1905000" y="2743200"/>
            <a:ext cx="9144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ight Arrow 13"/>
          <p:cNvSpPr/>
          <p:nvPr/>
        </p:nvSpPr>
        <p:spPr>
          <a:xfrm>
            <a:off x="1981200" y="3962400"/>
            <a:ext cx="9144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ight Arrow 14"/>
          <p:cNvSpPr/>
          <p:nvPr/>
        </p:nvSpPr>
        <p:spPr>
          <a:xfrm>
            <a:off x="2286000" y="5181600"/>
            <a:ext cx="9144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dirty="0" smtClean="0">
                <a:solidFill>
                  <a:schemeClr val="tx1"/>
                </a:solidFill>
              </a:rPr>
              <a:t>Aggregating Tap</a:t>
            </a:r>
            <a:endParaRPr lang="en-US" dirty="0" smtClean="0"/>
          </a:p>
        </p:txBody>
      </p:sp>
      <p:sp>
        <p:nvSpPr>
          <p:cNvPr id="94211" name="Content Placeholder 2"/>
          <p:cNvSpPr>
            <a:spLocks noGrp="1"/>
          </p:cNvSpPr>
          <p:nvPr>
            <p:ph idx="1"/>
          </p:nvPr>
        </p:nvSpPr>
        <p:spPr/>
        <p:txBody>
          <a:bodyPr/>
          <a:lstStyle/>
          <a:p>
            <a:pPr eaLnBrk="1" hangingPunct="1"/>
            <a:r>
              <a:rPr lang="en-US" smtClean="0"/>
              <a:t>As a modified bridge link aggregating taps are subject to the oversubscription problem</a:t>
            </a:r>
          </a:p>
          <a:p>
            <a:pPr eaLnBrk="1" hangingPunct="1"/>
            <a:r>
              <a:rPr lang="en-US" smtClean="0"/>
              <a:t>Bursty traffic, which is common to networking, may or may not exceed the buffer inside the aggregating tap</a:t>
            </a:r>
          </a:p>
          <a:p>
            <a:pPr eaLnBrk="1" hangingPunct="1"/>
            <a:r>
              <a:rPr lang="en-US" smtClean="0"/>
              <a:t>The presence of the buffer may obscure some data loss, and would be a very significant concern for forensic analysis</a:t>
            </a:r>
          </a:p>
        </p:txBody>
      </p:sp>
      <p:sp>
        <p:nvSpPr>
          <p:cNvPr id="942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42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A3ACE8-35D3-48BA-9F23-D08A6496DD21}" type="slidenum">
              <a:rPr lang="en-US" smtClean="0"/>
              <a:pPr eaLnBrk="1" hangingPunct="1"/>
              <a:t>90</a:t>
            </a:fld>
            <a:endParaRPr lang="en-US"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smtClean="0">
                <a:solidFill>
                  <a:schemeClr val="tx1"/>
                </a:solidFill>
              </a:rPr>
              <a:t>Aggregating Tap</a:t>
            </a:r>
            <a:endParaRPr lang="en-US" smtClean="0"/>
          </a:p>
        </p:txBody>
      </p:sp>
      <p:sp>
        <p:nvSpPr>
          <p:cNvPr id="95235" name="Content Placeholder 2"/>
          <p:cNvSpPr>
            <a:spLocks noGrp="1"/>
          </p:cNvSpPr>
          <p:nvPr>
            <p:ph idx="1"/>
          </p:nvPr>
        </p:nvSpPr>
        <p:spPr/>
        <p:txBody>
          <a:bodyPr/>
          <a:lstStyle/>
          <a:p>
            <a:pPr eaLnBrk="1" hangingPunct="1"/>
            <a:r>
              <a:rPr lang="en-US" smtClean="0"/>
              <a:t>Most reactive troubleshooting would not be affected greatly by data loss through oversubscription or by having a burst exceed the buffer, as the cause of a reactive troubleshooting problem is usually related to the majority of the traffic present</a:t>
            </a:r>
          </a:p>
          <a:p>
            <a:pPr eaLnBrk="1" hangingPunct="1"/>
            <a:r>
              <a:rPr lang="en-US" smtClean="0"/>
              <a:t>Filtering applied by the aggregating tap may be discarding the traffic of interest</a:t>
            </a:r>
          </a:p>
        </p:txBody>
      </p:sp>
      <p:sp>
        <p:nvSpPr>
          <p:cNvPr id="952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52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3263FC-F053-45AD-9C21-C4B9B3B752FE}" type="slidenum">
              <a:rPr lang="en-US" smtClean="0"/>
              <a:pPr eaLnBrk="1" hangingPunct="1"/>
              <a:t>91</a:t>
            </a:fld>
            <a:endParaRPr lang="en-US"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en-US" smtClean="0">
                <a:solidFill>
                  <a:schemeClr val="tx1"/>
                </a:solidFill>
              </a:rPr>
              <a:t>Aggregating Tap</a:t>
            </a:r>
            <a:endParaRPr lang="en-US" smtClean="0"/>
          </a:p>
        </p:txBody>
      </p:sp>
      <p:sp>
        <p:nvSpPr>
          <p:cNvPr id="96259" name="Content Placeholder 2"/>
          <p:cNvSpPr>
            <a:spLocks noGrp="1"/>
          </p:cNvSpPr>
          <p:nvPr>
            <p:ph idx="1"/>
          </p:nvPr>
        </p:nvSpPr>
        <p:spPr/>
        <p:txBody>
          <a:bodyPr/>
          <a:lstStyle/>
          <a:p>
            <a:pPr eaLnBrk="1" hangingPunct="1"/>
            <a:r>
              <a:rPr lang="en-US" smtClean="0"/>
              <a:t>A filter applied for a prior event may still be active, which would affect both troubleshooting and forensic activities</a:t>
            </a:r>
          </a:p>
          <a:p>
            <a:pPr eaLnBrk="1" hangingPunct="1"/>
            <a:r>
              <a:rPr lang="en-US" smtClean="0"/>
              <a:t>In addition, the act of filtering may cause the aggregating tap to drop additional frames due to CPU overhead in the tap</a:t>
            </a:r>
          </a:p>
          <a:p>
            <a:pPr eaLnBrk="1" hangingPunct="1"/>
            <a:r>
              <a:rPr lang="en-US" smtClean="0"/>
              <a:t>MAC Layer errors are dropped because bridges do not forward errors</a:t>
            </a:r>
          </a:p>
        </p:txBody>
      </p:sp>
      <p:sp>
        <p:nvSpPr>
          <p:cNvPr id="962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62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93E0AD-36F0-40CE-AD1E-293C63A6EE43}" type="slidenum">
              <a:rPr lang="en-US" smtClean="0"/>
              <a:pPr eaLnBrk="1" hangingPunct="1"/>
              <a:t>92</a:t>
            </a:fld>
            <a:endParaRPr lang="en-U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solidFill>
                  <a:schemeClr val="tx1"/>
                </a:solidFill>
              </a:rPr>
              <a:t>Aggregating Tap</a:t>
            </a:r>
            <a:endParaRPr lang="en-US" smtClean="0"/>
          </a:p>
        </p:txBody>
      </p:sp>
      <p:sp>
        <p:nvSpPr>
          <p:cNvPr id="97283" name="Content Placeholder 2"/>
          <p:cNvSpPr>
            <a:spLocks noGrp="1"/>
          </p:cNvSpPr>
          <p:nvPr>
            <p:ph idx="1"/>
          </p:nvPr>
        </p:nvSpPr>
        <p:spPr/>
        <p:txBody>
          <a:bodyPr/>
          <a:lstStyle/>
          <a:p>
            <a:pPr eaLnBrk="1" hangingPunct="1"/>
            <a:r>
              <a:rPr lang="en-US" smtClean="0"/>
              <a:t>Everything else is flooded to the monitor port</a:t>
            </a:r>
          </a:p>
          <a:p>
            <a:pPr eaLnBrk="1" hangingPunct="1"/>
            <a:r>
              <a:rPr lang="en-US" smtClean="0"/>
              <a:t>This is perceived as a significant drawback by the industry since standard taps forward errors, and aggregating tap vendors are working hard to correcting this limitation</a:t>
            </a:r>
          </a:p>
        </p:txBody>
      </p:sp>
      <p:sp>
        <p:nvSpPr>
          <p:cNvPr id="972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72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BE4DF1-C942-43AE-BC1A-45C89A65C6B8}" type="slidenum">
              <a:rPr lang="en-US" smtClean="0"/>
              <a:pPr eaLnBrk="1" hangingPunct="1"/>
              <a:t>93</a:t>
            </a:fld>
            <a:endParaRPr lang="en-US"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smtClean="0">
                <a:solidFill>
                  <a:schemeClr val="tx1"/>
                </a:solidFill>
              </a:rPr>
              <a:t>Aggregating Tap</a:t>
            </a:r>
            <a:endParaRPr lang="en-US" smtClean="0"/>
          </a:p>
        </p:txBody>
      </p:sp>
      <p:sp>
        <p:nvSpPr>
          <p:cNvPr id="98307" name="Content Placeholder 2"/>
          <p:cNvSpPr>
            <a:spLocks noGrp="1"/>
          </p:cNvSpPr>
          <p:nvPr>
            <p:ph idx="1"/>
          </p:nvPr>
        </p:nvSpPr>
        <p:spPr/>
        <p:txBody>
          <a:bodyPr/>
          <a:lstStyle/>
          <a:p>
            <a:pPr eaLnBrk="1" hangingPunct="1"/>
            <a:r>
              <a:rPr lang="en-US" smtClean="0"/>
              <a:t>Typically, only aggregation taps that support injection - ingress traffic from the monitoring tool - have support for Power over Ethernet, so inserting a standard tap will often turn off a PoE powered station</a:t>
            </a:r>
          </a:p>
          <a:p>
            <a:pPr eaLnBrk="1" hangingPunct="1"/>
            <a:r>
              <a:rPr lang="en-US" smtClean="0"/>
              <a:t>This is most noticeable when troubleshooting VoIP and wireless access points, which are likely to rely on PoE</a:t>
            </a:r>
          </a:p>
        </p:txBody>
      </p:sp>
      <p:sp>
        <p:nvSpPr>
          <p:cNvPr id="983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83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1F5E28-9D71-4C54-9E32-D182EDC34792}" type="slidenum">
              <a:rPr lang="en-US" smtClean="0"/>
              <a:pPr eaLnBrk="1" hangingPunct="1"/>
              <a:t>94</a:t>
            </a:fld>
            <a:endParaRPr 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a:t>
            </a:r>
            <a:r>
              <a:rPr lang="en-US" baseline="0" dirty="0" smtClean="0"/>
              <a:t> Optic Cable Tap</a:t>
            </a:r>
            <a:endParaRPr lang="en-US" dirty="0"/>
          </a:p>
        </p:txBody>
      </p:sp>
      <p:sp>
        <p:nvSpPr>
          <p:cNvPr id="3" name="Content Placeholder 2"/>
          <p:cNvSpPr>
            <a:spLocks noGrp="1"/>
          </p:cNvSpPr>
          <p:nvPr>
            <p:ph idx="1"/>
          </p:nvPr>
        </p:nvSpPr>
        <p:spPr/>
        <p:txBody>
          <a:bodyPr/>
          <a:lstStyle/>
          <a:p>
            <a:r>
              <a:rPr lang="en-US" dirty="0" smtClean="0"/>
              <a:t>When the cabling being used in the network is fiber optic cable then a different construction must be</a:t>
            </a:r>
            <a:r>
              <a:rPr lang="en-US" baseline="0" dirty="0" smtClean="0"/>
              <a:t> used for the tap</a:t>
            </a:r>
          </a:p>
          <a:p>
            <a:r>
              <a:rPr lang="en-US" baseline="0" dirty="0" smtClean="0"/>
              <a:t>A fiber optic cable tap takes a single input of light and splits between the intended destination port and the tap</a:t>
            </a:r>
          </a:p>
          <a:p>
            <a:r>
              <a:rPr lang="en-US" baseline="0" dirty="0" smtClean="0"/>
              <a:t>These taps have a split ratio of either 70/30 or 50/50</a:t>
            </a:r>
          </a:p>
        </p:txBody>
      </p:sp>
      <p:sp>
        <p:nvSpPr>
          <p:cNvPr id="4" name="Footer Placeholder 3"/>
          <p:cNvSpPr>
            <a:spLocks noGrp="1"/>
          </p:cNvSpPr>
          <p:nvPr>
            <p:ph type="ftr" sz="quarter" idx="11"/>
          </p:nvPr>
        </p:nvSpPr>
        <p:spPr/>
        <p:txBody>
          <a:bodyPr/>
          <a:lstStyle/>
          <a:p>
            <a:pPr>
              <a:defRPr/>
            </a:pPr>
            <a:r>
              <a:rPr lang="en-US" smtClean="0"/>
              <a:t>Copyright 2007-2014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9BA9BD2C-27F2-4E2F-81E0-299B789742EA}" type="slidenum">
              <a:rPr lang="en-US" smtClean="0"/>
              <a:pPr>
                <a:defRPr/>
              </a:pPr>
              <a:t>95</a:t>
            </a:fld>
            <a:endParaRPr lang="en-US" dirty="0"/>
          </a:p>
        </p:txBody>
      </p:sp>
    </p:spTree>
    <p:extLst>
      <p:ext uri="{BB962C8B-B14F-4D97-AF65-F5344CB8AC3E}">
        <p14:creationId xmlns:p14="http://schemas.microsoft.com/office/powerpoint/2010/main" val="10519182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Fiber Optic Cable Tap</a:t>
            </a:r>
          </a:p>
        </p:txBody>
      </p:sp>
      <p:sp>
        <p:nvSpPr>
          <p:cNvPr id="3" name="Content Placeholder 2"/>
          <p:cNvSpPr>
            <a:spLocks noGrp="1"/>
          </p:cNvSpPr>
          <p:nvPr>
            <p:ph idx="1"/>
          </p:nvPr>
        </p:nvSpPr>
        <p:spPr/>
        <p:txBody>
          <a:bodyPr/>
          <a:lstStyle/>
          <a:p>
            <a:r>
              <a:rPr lang="en-US" baseline="0" dirty="0" smtClean="0"/>
              <a:t>Where either 30 percent or 50 percent of the single goes to the tap</a:t>
            </a:r>
          </a:p>
          <a:p>
            <a:r>
              <a:rPr lang="en-US" baseline="0" dirty="0" smtClean="0"/>
              <a:t>This light splitting can be done in one of two ways</a:t>
            </a:r>
          </a:p>
          <a:p>
            <a:pPr lvl="1"/>
            <a:r>
              <a:rPr lang="en-US" dirty="0" smtClean="0"/>
              <a:t>Fused bionic taper splitter</a:t>
            </a:r>
          </a:p>
          <a:p>
            <a:pPr lvl="2"/>
            <a:r>
              <a:rPr lang="en-US" dirty="0" smtClean="0"/>
              <a:t>The most common method</a:t>
            </a:r>
          </a:p>
          <a:p>
            <a:pPr lvl="1"/>
            <a:r>
              <a:rPr lang="en-US" dirty="0" smtClean="0"/>
              <a:t>Reflective splitter</a:t>
            </a:r>
          </a:p>
          <a:p>
            <a:pPr lvl="0"/>
            <a:r>
              <a:rPr lang="en-US" dirty="0" smtClean="0"/>
              <a:t>These look like this</a:t>
            </a:r>
          </a:p>
        </p:txBody>
      </p:sp>
      <p:sp>
        <p:nvSpPr>
          <p:cNvPr id="4" name="Footer Placeholder 3"/>
          <p:cNvSpPr>
            <a:spLocks noGrp="1"/>
          </p:cNvSpPr>
          <p:nvPr>
            <p:ph type="ftr" sz="quarter" idx="11"/>
          </p:nvPr>
        </p:nvSpPr>
        <p:spPr/>
        <p:txBody>
          <a:bodyPr/>
          <a:lstStyle/>
          <a:p>
            <a:pPr>
              <a:defRPr/>
            </a:pPr>
            <a:r>
              <a:rPr lang="en-US" smtClean="0"/>
              <a:t>Copyright 2007-2014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9BA9BD2C-27F2-4E2F-81E0-299B789742EA}" type="slidenum">
              <a:rPr lang="en-US" smtClean="0"/>
              <a:pPr>
                <a:defRPr/>
              </a:pPr>
              <a:t>96</a:t>
            </a:fld>
            <a:endParaRPr lang="en-US" dirty="0"/>
          </a:p>
        </p:txBody>
      </p:sp>
    </p:spTree>
    <p:extLst>
      <p:ext uri="{BB962C8B-B14F-4D97-AF65-F5344CB8AC3E}">
        <p14:creationId xmlns:p14="http://schemas.microsoft.com/office/powerpoint/2010/main" val="28687214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Fiber Optic Cable Tap</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2007-2014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9BA9BD2C-27F2-4E2F-81E0-299B789742EA}" type="slidenum">
              <a:rPr lang="en-US" smtClean="0"/>
              <a:pPr>
                <a:defRPr/>
              </a:pPr>
              <a:t>97</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56" t="31504" r="32188" b="12383"/>
          <a:stretch/>
        </p:blipFill>
        <p:spPr bwMode="auto">
          <a:xfrm>
            <a:off x="1828800" y="1600200"/>
            <a:ext cx="533825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4091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dirty="0" smtClean="0"/>
              <a:t>Span Port or Tap</a:t>
            </a:r>
          </a:p>
        </p:txBody>
      </p:sp>
      <p:sp>
        <p:nvSpPr>
          <p:cNvPr id="99331" name="Content Placeholder 2"/>
          <p:cNvSpPr>
            <a:spLocks noGrp="1"/>
          </p:cNvSpPr>
          <p:nvPr>
            <p:ph idx="1"/>
          </p:nvPr>
        </p:nvSpPr>
        <p:spPr/>
        <p:txBody>
          <a:bodyPr/>
          <a:lstStyle/>
          <a:p>
            <a:pPr eaLnBrk="1" hangingPunct="1"/>
            <a:r>
              <a:rPr lang="en-US" smtClean="0"/>
              <a:t>Fluke performed a test to see which was the better method to use to connect to a network for analysis</a:t>
            </a:r>
          </a:p>
          <a:p>
            <a:pPr eaLnBrk="1" hangingPunct="1"/>
            <a:r>
              <a:rPr lang="en-US" smtClean="0"/>
              <a:t>Should one use a span port or invest in a tap</a:t>
            </a:r>
          </a:p>
          <a:p>
            <a:pPr eaLnBrk="1" hangingPunct="1"/>
            <a:r>
              <a:rPr lang="en-US" smtClean="0"/>
              <a:t>They ran the test on a Cisco Catalyst switch using one port for the tap and another port set to spanning</a:t>
            </a:r>
          </a:p>
        </p:txBody>
      </p:sp>
      <p:sp>
        <p:nvSpPr>
          <p:cNvPr id="993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993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C35D17-C7CE-4627-95E3-E314F96393FF}" type="slidenum">
              <a:rPr lang="en-US" smtClean="0"/>
              <a:pPr eaLnBrk="1" hangingPunct="1"/>
              <a:t>98</a:t>
            </a:fld>
            <a:endParaRPr lang="en-US"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smtClean="0"/>
              <a:t>Span Port or Tap</a:t>
            </a:r>
          </a:p>
        </p:txBody>
      </p:sp>
      <p:sp>
        <p:nvSpPr>
          <p:cNvPr id="100355" name="Content Placeholder 2"/>
          <p:cNvSpPr>
            <a:spLocks noGrp="1"/>
          </p:cNvSpPr>
          <p:nvPr>
            <p:ph idx="1"/>
          </p:nvPr>
        </p:nvSpPr>
        <p:spPr/>
        <p:txBody>
          <a:bodyPr/>
          <a:lstStyle/>
          <a:p>
            <a:pPr eaLnBrk="1" hangingPunct="1"/>
            <a:r>
              <a:rPr lang="en-US" smtClean="0"/>
              <a:t>Using iPerf to fully load each port one at a time they achieved a data rate of 93.1 Mbps for 10 seconds</a:t>
            </a:r>
          </a:p>
          <a:p>
            <a:pPr eaLnBrk="1" hangingPunct="1"/>
            <a:r>
              <a:rPr lang="en-US" smtClean="0"/>
              <a:t>On the span port 125,221 frames were captured</a:t>
            </a:r>
          </a:p>
          <a:p>
            <a:pPr eaLnBrk="1" hangingPunct="1"/>
            <a:r>
              <a:rPr lang="en-US" smtClean="0"/>
              <a:t>But on the tap 133,126 frames were captured</a:t>
            </a:r>
          </a:p>
        </p:txBody>
      </p:sp>
      <p:sp>
        <p:nvSpPr>
          <p:cNvPr id="1003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Copyright 2007-2014 Kenneth M. Chipps Ph.D. www.chipps.com</a:t>
            </a:r>
            <a:endParaRPr lang="en-US"/>
          </a:p>
        </p:txBody>
      </p:sp>
      <p:sp>
        <p:nvSpPr>
          <p:cNvPr id="1003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66A089-FDB2-4226-90F4-49735487A081}" type="slidenum">
              <a:rPr lang="en-US" smtClean="0"/>
              <a:pPr eaLnBrk="1" hangingPunct="1"/>
              <a:t>99</a:t>
            </a:fld>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CNA">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CCNA</Template>
  <TotalTime>10281</TotalTime>
  <Words>7913</Words>
  <Application>Microsoft Office PowerPoint</Application>
  <PresentationFormat>On-screen Show (4:3)</PresentationFormat>
  <Paragraphs>1084</Paragraphs>
  <Slides>212</Slides>
  <Notes>0</Notes>
  <HiddenSlides>0</HiddenSlides>
  <MMClips>0</MMClips>
  <ScaleCrop>false</ScaleCrop>
  <HeadingPairs>
    <vt:vector size="4" baseType="variant">
      <vt:variant>
        <vt:lpstr>Theme</vt:lpstr>
      </vt:variant>
      <vt:variant>
        <vt:i4>1</vt:i4>
      </vt:variant>
      <vt:variant>
        <vt:lpstr>Slide Titles</vt:lpstr>
      </vt:variant>
      <vt:variant>
        <vt:i4>212</vt:i4>
      </vt:variant>
    </vt:vector>
  </HeadingPairs>
  <TitlesOfParts>
    <vt:vector size="213" baseType="lpstr">
      <vt:lpstr>CCNA</vt:lpstr>
      <vt:lpstr>How to Use the Wireshark Protocol Analyzer</vt:lpstr>
      <vt:lpstr>What is a Protocol Analyzer</vt:lpstr>
      <vt:lpstr>What is a Protocol Analyzer</vt:lpstr>
      <vt:lpstr>Let’s Look at Wireshark</vt:lpstr>
      <vt:lpstr>Wireshark</vt:lpstr>
      <vt:lpstr>Wireshark</vt:lpstr>
      <vt:lpstr>Wireshark</vt:lpstr>
      <vt:lpstr>Wireshark</vt:lpstr>
      <vt:lpstr>Wireshark</vt:lpstr>
      <vt:lpstr>The Layers</vt:lpstr>
      <vt:lpstr>TCP/IP Model</vt:lpstr>
      <vt:lpstr>The Layers</vt:lpstr>
      <vt:lpstr>The Layers</vt:lpstr>
      <vt:lpstr>The Network Access Layer</vt:lpstr>
      <vt:lpstr>The Physical Layer</vt:lpstr>
      <vt:lpstr>The Data Link Layer</vt:lpstr>
      <vt:lpstr>The Data Link Layer</vt:lpstr>
      <vt:lpstr>The Network Layer</vt:lpstr>
      <vt:lpstr>The Transport Layer</vt:lpstr>
      <vt:lpstr>The Application Layer</vt:lpstr>
      <vt:lpstr>To Capture Frames</vt:lpstr>
      <vt:lpstr>To Capture Frames</vt:lpstr>
      <vt:lpstr>To Capture Frames</vt:lpstr>
      <vt:lpstr>To Capture Frames</vt:lpstr>
      <vt:lpstr>To Capture Frames</vt:lpstr>
      <vt:lpstr>To Capture Frames</vt:lpstr>
      <vt:lpstr>Statistics</vt:lpstr>
      <vt:lpstr>Packets per Second</vt:lpstr>
      <vt:lpstr>Statistics</vt:lpstr>
      <vt:lpstr>Data Rate</vt:lpstr>
      <vt:lpstr>Protocol Hierarchy</vt:lpstr>
      <vt:lpstr>Protocol Hierarchy</vt:lpstr>
      <vt:lpstr>Who is Talking</vt:lpstr>
      <vt:lpstr>Who is Talking</vt:lpstr>
      <vt:lpstr>Who is Talking</vt:lpstr>
      <vt:lpstr>IP Addresses</vt:lpstr>
      <vt:lpstr>IP Destinations</vt:lpstr>
      <vt:lpstr>Ports Used</vt:lpstr>
      <vt:lpstr>Packet Length</vt:lpstr>
      <vt:lpstr>Packet Length</vt:lpstr>
      <vt:lpstr>Flow Graph</vt:lpstr>
      <vt:lpstr>Flow Graph</vt:lpstr>
      <vt:lpstr>TCP Trace Graph</vt:lpstr>
      <vt:lpstr>TCP Trace Graph</vt:lpstr>
      <vt:lpstr>TCP Trace Graph</vt:lpstr>
      <vt:lpstr>TCP Trace Graph</vt:lpstr>
      <vt:lpstr>TCP Trace Graph</vt:lpstr>
      <vt:lpstr>TCP Trace Graph</vt:lpstr>
      <vt:lpstr>TCP Trace Graph</vt:lpstr>
      <vt:lpstr>TCP Trace Graph</vt:lpstr>
      <vt:lpstr>TCP Trace Graph</vt:lpstr>
      <vt:lpstr>TCP Trace Graph</vt:lpstr>
      <vt:lpstr>TCP Trace Graph</vt:lpstr>
      <vt:lpstr>Capture and Decode Process</vt:lpstr>
      <vt:lpstr>Live Capture</vt:lpstr>
      <vt:lpstr>Live Capture</vt:lpstr>
      <vt:lpstr>Live Capture</vt:lpstr>
      <vt:lpstr>Capture Filter</vt:lpstr>
      <vt:lpstr>Capture Filters</vt:lpstr>
      <vt:lpstr>Capture Filters</vt:lpstr>
      <vt:lpstr>Capture Filters</vt:lpstr>
      <vt:lpstr>Capture File</vt:lpstr>
      <vt:lpstr>Capture File</vt:lpstr>
      <vt:lpstr>Connecting to the Network</vt:lpstr>
      <vt:lpstr>Connecting to a Network</vt:lpstr>
      <vt:lpstr>Connecting to a Wired Network</vt:lpstr>
      <vt:lpstr>Connect to the Network</vt:lpstr>
      <vt:lpstr>Connect to the Network</vt:lpstr>
      <vt:lpstr>Insert a Hub</vt:lpstr>
      <vt:lpstr>Insert a Hub</vt:lpstr>
      <vt:lpstr>Insert a Hub</vt:lpstr>
      <vt:lpstr>Span or Mirror a Port</vt:lpstr>
      <vt:lpstr>Span or Mirror a Port</vt:lpstr>
      <vt:lpstr>Span or Mirror a Port</vt:lpstr>
      <vt:lpstr>Span or Mirror a Port</vt:lpstr>
      <vt:lpstr>Span or Mirror a Port</vt:lpstr>
      <vt:lpstr>Span or Mirror a Port</vt:lpstr>
      <vt:lpstr>Span or Mirror a Port</vt:lpstr>
      <vt:lpstr>Span or Mirror a Port</vt:lpstr>
      <vt:lpstr>Span or Mirror a Port</vt:lpstr>
      <vt:lpstr>Span or Mirror a Port</vt:lpstr>
      <vt:lpstr>Span or Mirror a Port</vt:lpstr>
      <vt:lpstr>Insert a Tap</vt:lpstr>
      <vt:lpstr>Standard Tap</vt:lpstr>
      <vt:lpstr>Standard Tap</vt:lpstr>
      <vt:lpstr>Standard Tap</vt:lpstr>
      <vt:lpstr>Aggregating Tap</vt:lpstr>
      <vt:lpstr>Aggregating Tap</vt:lpstr>
      <vt:lpstr>Aggregating Tap</vt:lpstr>
      <vt:lpstr>Aggregating Tap</vt:lpstr>
      <vt:lpstr>Aggregating Tap</vt:lpstr>
      <vt:lpstr>Aggregating Tap</vt:lpstr>
      <vt:lpstr>Aggregating Tap</vt:lpstr>
      <vt:lpstr>Aggregating Tap</vt:lpstr>
      <vt:lpstr>Fiber Optic Cable Tap</vt:lpstr>
      <vt:lpstr>Fiber Optic Cable Tap</vt:lpstr>
      <vt:lpstr>Fiber Optic Cable Tap</vt:lpstr>
      <vt:lpstr>Span Port or Tap</vt:lpstr>
      <vt:lpstr>Span Port or Tap</vt:lpstr>
      <vt:lpstr>Span Port or Tap</vt:lpstr>
      <vt:lpstr>Connecting to the Network</vt:lpstr>
      <vt:lpstr>Connecting From Both Sides</vt:lpstr>
      <vt:lpstr>Connecting From Both Sides</vt:lpstr>
      <vt:lpstr>Wireless Network Connections</vt:lpstr>
      <vt:lpstr>Wireless Network Connections</vt:lpstr>
      <vt:lpstr>Wireless Network Connections</vt:lpstr>
      <vt:lpstr>Wireless Network Connections</vt:lpstr>
      <vt:lpstr>Wireless Network Connections</vt:lpstr>
      <vt:lpstr>AirPcap Adapter</vt:lpstr>
      <vt:lpstr>AirPcap Adapter</vt:lpstr>
      <vt:lpstr>Wireless Frames</vt:lpstr>
      <vt:lpstr>AirPcap Adapter</vt:lpstr>
      <vt:lpstr>AirPcap Adapter Setup</vt:lpstr>
      <vt:lpstr>AirPcap Adapter Setup</vt:lpstr>
      <vt:lpstr>AirPcap Adapter Setup</vt:lpstr>
      <vt:lpstr>AirPcap Adapter Setup</vt:lpstr>
      <vt:lpstr>AirPcap Adapter Setup</vt:lpstr>
      <vt:lpstr>AirPcap Adapter Setup</vt:lpstr>
      <vt:lpstr>AirPcap Adapter Setup</vt:lpstr>
      <vt:lpstr>AirPcap Adapter Setup</vt:lpstr>
      <vt:lpstr>AirPcap Adapter Setup</vt:lpstr>
      <vt:lpstr>AirPcap Adapter Setup</vt:lpstr>
      <vt:lpstr>AirPcap Adapter Setup</vt:lpstr>
      <vt:lpstr>AirPcap Adapter Setup</vt:lpstr>
      <vt:lpstr>AirPcap Adapter Setup</vt:lpstr>
      <vt:lpstr>AirPcap Adapter Setup</vt:lpstr>
      <vt:lpstr>AirPcap Adapter Setup</vt:lpstr>
      <vt:lpstr>Wireless Toolbar</vt:lpstr>
      <vt:lpstr>Wireless Toolbar</vt:lpstr>
      <vt:lpstr>Wireless Toolbar</vt:lpstr>
      <vt:lpstr>Wireless Toolbar</vt:lpstr>
      <vt:lpstr>Wireless Toolbar</vt:lpstr>
      <vt:lpstr>Wireless Toolbar</vt:lpstr>
      <vt:lpstr>Wireless Toolbar</vt:lpstr>
      <vt:lpstr>Wireless Setup</vt:lpstr>
      <vt:lpstr>Wireless Setup</vt:lpstr>
      <vt:lpstr>Decoding</vt:lpstr>
      <vt:lpstr>Decoding</vt:lpstr>
      <vt:lpstr>Decoding</vt:lpstr>
      <vt:lpstr>Expert Composite Info</vt:lpstr>
      <vt:lpstr>Expert Composite Info</vt:lpstr>
      <vt:lpstr>Expert Composite Button</vt:lpstr>
      <vt:lpstr>Expert Composite Button</vt:lpstr>
      <vt:lpstr>Expert Composite Button</vt:lpstr>
      <vt:lpstr>Expert Composite Info</vt:lpstr>
      <vt:lpstr>Expert Composite Info</vt:lpstr>
      <vt:lpstr>Expert Composite Info</vt:lpstr>
      <vt:lpstr>Expert Composite Info</vt:lpstr>
      <vt:lpstr>While Using Wireshark</vt:lpstr>
      <vt:lpstr>Hiding Wireshark</vt:lpstr>
      <vt:lpstr>Hiding Wireshark</vt:lpstr>
      <vt:lpstr>Hiding Wireshark</vt:lpstr>
      <vt:lpstr>Hiding Wireshark</vt:lpstr>
      <vt:lpstr>Colorization</vt:lpstr>
      <vt:lpstr>Colorization</vt:lpstr>
      <vt:lpstr>Colorization</vt:lpstr>
      <vt:lpstr>Colorization</vt:lpstr>
      <vt:lpstr>Colorization</vt:lpstr>
      <vt:lpstr>Colorization</vt:lpstr>
      <vt:lpstr>Colorization</vt:lpstr>
      <vt:lpstr>Display Filters</vt:lpstr>
      <vt:lpstr>Display Filters</vt:lpstr>
      <vt:lpstr>Display Filters</vt:lpstr>
      <vt:lpstr>Not Me Capture Filter</vt:lpstr>
      <vt:lpstr>Problems With Wireshark</vt:lpstr>
      <vt:lpstr>Dropping Frames</vt:lpstr>
      <vt:lpstr>Increase Buffer Size</vt:lpstr>
      <vt:lpstr>Increase Buffer Size</vt:lpstr>
      <vt:lpstr>Increase Buffer Size</vt:lpstr>
      <vt:lpstr>Packets in Real Time</vt:lpstr>
      <vt:lpstr>Packets in Real Time</vt:lpstr>
      <vt:lpstr>Name Resolution</vt:lpstr>
      <vt:lpstr>Name Resolution</vt:lpstr>
      <vt:lpstr>TCP Checksum Validation</vt:lpstr>
      <vt:lpstr>TCP Checksum Validation</vt:lpstr>
      <vt:lpstr>TCP Checksum Validation</vt:lpstr>
      <vt:lpstr>TCP Checksum Validation</vt:lpstr>
      <vt:lpstr>Remove Unneeded Columns</vt:lpstr>
      <vt:lpstr>Remove Unneeded Columns</vt:lpstr>
      <vt:lpstr>Remove Unneeded Columns</vt:lpstr>
      <vt:lpstr>Use Tshark Instead</vt:lpstr>
      <vt:lpstr>Use Tshark Instead</vt:lpstr>
      <vt:lpstr>Odd Results Seen in Wireshark</vt:lpstr>
      <vt:lpstr>Checksum Errors</vt:lpstr>
      <vt:lpstr>Checksum Errors</vt:lpstr>
      <vt:lpstr>Checksum Errors</vt:lpstr>
      <vt:lpstr>Checksum Errors</vt:lpstr>
      <vt:lpstr>Checksum Errors</vt:lpstr>
      <vt:lpstr>Checksum Errors</vt:lpstr>
      <vt:lpstr>Checksum Errors</vt:lpstr>
      <vt:lpstr>Checksum Errors</vt:lpstr>
      <vt:lpstr>Checksum Errors</vt:lpstr>
      <vt:lpstr>Checksum Errors</vt:lpstr>
      <vt:lpstr>Checksum Errors</vt:lpstr>
      <vt:lpstr>Checksum Errors</vt:lpstr>
      <vt:lpstr>Checksum Errors</vt:lpstr>
      <vt:lpstr>Checksum Errors</vt:lpstr>
      <vt:lpstr>Checksum Errors</vt:lpstr>
      <vt:lpstr>Checksum Errors</vt:lpstr>
      <vt:lpstr>Checksum Errors</vt:lpstr>
      <vt:lpstr>Decrypting Wireless Frames</vt:lpstr>
      <vt:lpstr>Showing Errors in Frames</vt:lpstr>
      <vt:lpstr>Showing Errors in Frames</vt:lpstr>
      <vt:lpstr>Showing Errors in Frames</vt:lpstr>
      <vt:lpstr>Showing Errors in Frames</vt:lpstr>
      <vt:lpstr>Command Line Tools</vt:lpstr>
      <vt:lpstr>Command Line Tools</vt:lpstr>
      <vt:lpstr>Detecting Wireshark</vt:lpstr>
      <vt:lpstr>Detecting Wireshark</vt:lpstr>
      <vt:lpstr>Detecting Wireshark</vt:lpstr>
      <vt:lpstr>Sources</vt:lpstr>
      <vt:lpstr>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the Wireshark Network Analyzer</dc:title>
  <dc:creator>Kenneth M. Chipps Ph.D.</dc:creator>
  <cp:lastModifiedBy>Kenneth M. Chipps Ph.D.</cp:lastModifiedBy>
  <cp:revision>342</cp:revision>
  <dcterms:created xsi:type="dcterms:W3CDTF">2006-12-01T18:00:48Z</dcterms:created>
  <dcterms:modified xsi:type="dcterms:W3CDTF">2014-08-08T15:42:42Z</dcterms:modified>
</cp:coreProperties>
</file>