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7"/>
  </p:notesMasterIdLst>
  <p:sldIdLst>
    <p:sldId id="353" r:id="rId2"/>
    <p:sldId id="444" r:id="rId3"/>
    <p:sldId id="388" r:id="rId4"/>
    <p:sldId id="317" r:id="rId5"/>
    <p:sldId id="318" r:id="rId6"/>
    <p:sldId id="319" r:id="rId7"/>
    <p:sldId id="467" r:id="rId8"/>
    <p:sldId id="320" r:id="rId9"/>
    <p:sldId id="321" r:id="rId10"/>
    <p:sldId id="469" r:id="rId11"/>
    <p:sldId id="386" r:id="rId12"/>
    <p:sldId id="322" r:id="rId13"/>
    <p:sldId id="323" r:id="rId14"/>
    <p:sldId id="477" r:id="rId15"/>
    <p:sldId id="324" r:id="rId16"/>
    <p:sldId id="413" r:id="rId17"/>
    <p:sldId id="325" r:id="rId18"/>
    <p:sldId id="326" r:id="rId19"/>
    <p:sldId id="327" r:id="rId20"/>
    <p:sldId id="328" r:id="rId21"/>
    <p:sldId id="470" r:id="rId22"/>
    <p:sldId id="419" r:id="rId23"/>
    <p:sldId id="420" r:id="rId24"/>
    <p:sldId id="421" r:id="rId25"/>
    <p:sldId id="329" r:id="rId26"/>
    <p:sldId id="478" r:id="rId27"/>
    <p:sldId id="359" r:id="rId28"/>
    <p:sldId id="472" r:id="rId29"/>
    <p:sldId id="360" r:id="rId30"/>
    <p:sldId id="361" r:id="rId31"/>
    <p:sldId id="362" r:id="rId32"/>
    <p:sldId id="363" r:id="rId33"/>
    <p:sldId id="473" r:id="rId34"/>
    <p:sldId id="330" r:id="rId35"/>
    <p:sldId id="331" r:id="rId36"/>
    <p:sldId id="354" r:id="rId37"/>
    <p:sldId id="332" r:id="rId38"/>
    <p:sldId id="333" r:id="rId39"/>
    <p:sldId id="334" r:id="rId40"/>
    <p:sldId id="355" r:id="rId41"/>
    <p:sldId id="335" r:id="rId42"/>
    <p:sldId id="336" r:id="rId43"/>
    <p:sldId id="337" r:id="rId44"/>
    <p:sldId id="338" r:id="rId45"/>
    <p:sldId id="356" r:id="rId46"/>
    <p:sldId id="397" r:id="rId47"/>
    <p:sldId id="468" r:id="rId48"/>
    <p:sldId id="474" r:id="rId49"/>
    <p:sldId id="383" r:id="rId50"/>
    <p:sldId id="384" r:id="rId51"/>
    <p:sldId id="475" r:id="rId52"/>
    <p:sldId id="339" r:id="rId53"/>
    <p:sldId id="340" r:id="rId54"/>
    <p:sldId id="341" r:id="rId55"/>
    <p:sldId id="476"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4" autoAdjust="0"/>
    <p:restoredTop sz="86354" autoAdjust="0"/>
  </p:normalViewPr>
  <p:slideViewPr>
    <p:cSldViewPr>
      <p:cViewPr varScale="1">
        <p:scale>
          <a:sx n="52" d="100"/>
          <a:sy n="52" d="100"/>
        </p:scale>
        <p:origin x="-1404" y="-102"/>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7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cs typeface="+mn-cs"/>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cs typeface="+mn-cs"/>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cs typeface="+mn-cs"/>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063364A-13C7-41B2-9412-FB095F8A48A4}" type="slidenum">
              <a:rPr lang="en-US"/>
              <a:pPr>
                <a:defRPr/>
              </a:pPr>
              <a:t>‹#›</a:t>
            </a:fld>
            <a:endParaRPr lang="en-US" dirty="0"/>
          </a:p>
        </p:txBody>
      </p:sp>
    </p:spTree>
    <p:extLst>
      <p:ext uri="{BB962C8B-B14F-4D97-AF65-F5344CB8AC3E}">
        <p14:creationId xmlns:p14="http://schemas.microsoft.com/office/powerpoint/2010/main" val="5632396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913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913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a:t>Copyright 2010  Kenneth M. Chipps Ph.D. www.chipps.com</a:t>
            </a:r>
            <a:endParaRPr 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CCCFC0DD-D58D-4C55-9110-4D50C45C3741}" type="slidenum">
              <a:rPr lang="en-US"/>
              <a:pPr>
                <a:defRPr/>
              </a:pPr>
              <a:t>‹#›</a:t>
            </a:fld>
            <a:endParaRPr lang="en-US" dirty="0"/>
          </a:p>
        </p:txBody>
      </p:sp>
    </p:spTree>
    <p:extLst>
      <p:ext uri="{BB962C8B-B14F-4D97-AF65-F5344CB8AC3E}">
        <p14:creationId xmlns:p14="http://schemas.microsoft.com/office/powerpoint/2010/main" val="4090517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61366AA2-E979-4C9F-9BC6-25CEC6FBEE4A}" type="slidenum">
              <a:rPr lang="en-US"/>
              <a:pPr>
                <a:defRPr/>
              </a:pPr>
              <a:t>‹#›</a:t>
            </a:fld>
            <a:endParaRPr lang="en-US" dirty="0"/>
          </a:p>
        </p:txBody>
      </p:sp>
    </p:spTree>
    <p:extLst>
      <p:ext uri="{BB962C8B-B14F-4D97-AF65-F5344CB8AC3E}">
        <p14:creationId xmlns:p14="http://schemas.microsoft.com/office/powerpoint/2010/main" val="2857777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F3A322DB-889F-40EC-9C1E-FFD6ABFD2FD4}" type="slidenum">
              <a:rPr lang="en-US"/>
              <a:pPr>
                <a:defRPr/>
              </a:pPr>
              <a:t>‹#›</a:t>
            </a:fld>
            <a:endParaRPr lang="en-US" dirty="0"/>
          </a:p>
        </p:txBody>
      </p:sp>
    </p:spTree>
    <p:extLst>
      <p:ext uri="{BB962C8B-B14F-4D97-AF65-F5344CB8AC3E}">
        <p14:creationId xmlns:p14="http://schemas.microsoft.com/office/powerpoint/2010/main" val="3391699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A6A726B1-5B57-4CA4-9CB4-36A9030A05FF}" type="slidenum">
              <a:rPr lang="en-US"/>
              <a:pPr>
                <a:defRPr/>
              </a:pPr>
              <a:t>‹#›</a:t>
            </a:fld>
            <a:endParaRPr lang="en-US" dirty="0"/>
          </a:p>
        </p:txBody>
      </p:sp>
    </p:spTree>
    <p:extLst>
      <p:ext uri="{BB962C8B-B14F-4D97-AF65-F5344CB8AC3E}">
        <p14:creationId xmlns:p14="http://schemas.microsoft.com/office/powerpoint/2010/main" val="123458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69386042-AA39-400D-9902-801EB732A0F7}" type="slidenum">
              <a:rPr lang="en-US"/>
              <a:pPr>
                <a:defRPr/>
              </a:pPr>
              <a:t>‹#›</a:t>
            </a:fld>
            <a:endParaRPr lang="en-US" dirty="0"/>
          </a:p>
        </p:txBody>
      </p:sp>
    </p:spTree>
    <p:extLst>
      <p:ext uri="{BB962C8B-B14F-4D97-AF65-F5344CB8AC3E}">
        <p14:creationId xmlns:p14="http://schemas.microsoft.com/office/powerpoint/2010/main" val="630365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CCCE3495-140F-492E-B790-66CE1590B0E4}" type="slidenum">
              <a:rPr lang="en-US"/>
              <a:pPr>
                <a:defRPr/>
              </a:pPr>
              <a:t>‹#›</a:t>
            </a:fld>
            <a:endParaRPr lang="en-US" dirty="0"/>
          </a:p>
        </p:txBody>
      </p:sp>
    </p:spTree>
    <p:extLst>
      <p:ext uri="{BB962C8B-B14F-4D97-AF65-F5344CB8AC3E}">
        <p14:creationId xmlns:p14="http://schemas.microsoft.com/office/powerpoint/2010/main" val="278789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89C16865-2151-4850-B333-376603158583}" type="slidenum">
              <a:rPr lang="en-US"/>
              <a:pPr>
                <a:defRPr/>
              </a:pPr>
              <a:t>‹#›</a:t>
            </a:fld>
            <a:endParaRPr lang="en-US" dirty="0"/>
          </a:p>
        </p:txBody>
      </p:sp>
    </p:spTree>
    <p:extLst>
      <p:ext uri="{BB962C8B-B14F-4D97-AF65-F5344CB8AC3E}">
        <p14:creationId xmlns:p14="http://schemas.microsoft.com/office/powerpoint/2010/main" val="22237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010FA8C2-DE81-4E8D-8A18-325150E445A0}" type="slidenum">
              <a:rPr lang="en-US"/>
              <a:pPr>
                <a:defRPr/>
              </a:pPr>
              <a:t>‹#›</a:t>
            </a:fld>
            <a:endParaRPr lang="en-US" dirty="0"/>
          </a:p>
        </p:txBody>
      </p:sp>
    </p:spTree>
    <p:extLst>
      <p:ext uri="{BB962C8B-B14F-4D97-AF65-F5344CB8AC3E}">
        <p14:creationId xmlns:p14="http://schemas.microsoft.com/office/powerpoint/2010/main" val="25678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99434256-9C8A-474A-96B0-A981BED46E0E}" type="slidenum">
              <a:rPr lang="en-US"/>
              <a:pPr>
                <a:defRPr/>
              </a:pPr>
              <a:t>‹#›</a:t>
            </a:fld>
            <a:endParaRPr lang="en-US" dirty="0"/>
          </a:p>
        </p:txBody>
      </p:sp>
    </p:spTree>
    <p:extLst>
      <p:ext uri="{BB962C8B-B14F-4D97-AF65-F5344CB8AC3E}">
        <p14:creationId xmlns:p14="http://schemas.microsoft.com/office/powerpoint/2010/main" val="71157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19DCE2CE-2FE8-4FBA-B69A-0AB0757A89A7}" type="slidenum">
              <a:rPr lang="en-US"/>
              <a:pPr>
                <a:defRPr/>
              </a:pPr>
              <a:t>‹#›</a:t>
            </a:fld>
            <a:endParaRPr lang="en-US" dirty="0"/>
          </a:p>
        </p:txBody>
      </p:sp>
    </p:spTree>
    <p:extLst>
      <p:ext uri="{BB962C8B-B14F-4D97-AF65-F5344CB8AC3E}">
        <p14:creationId xmlns:p14="http://schemas.microsoft.com/office/powerpoint/2010/main" val="28166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079C452C-EF63-42EB-8A07-1E10E1F7985C}" type="slidenum">
              <a:rPr lang="en-US"/>
              <a:pPr>
                <a:defRPr/>
              </a:pPr>
              <a:t>‹#›</a:t>
            </a:fld>
            <a:endParaRPr lang="en-US" dirty="0"/>
          </a:p>
        </p:txBody>
      </p:sp>
    </p:spTree>
    <p:extLst>
      <p:ext uri="{BB962C8B-B14F-4D97-AF65-F5344CB8AC3E}">
        <p14:creationId xmlns:p14="http://schemas.microsoft.com/office/powerpoint/2010/main" val="3417589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4FD8E452-033C-426D-81F4-1BC9BA880422}" type="slidenum">
              <a:rPr lang="en-US"/>
              <a:pPr>
                <a:defRPr/>
              </a:pPr>
              <a:t>‹#›</a:t>
            </a:fld>
            <a:endParaRPr lang="en-US" dirty="0"/>
          </a:p>
        </p:txBody>
      </p:sp>
    </p:spTree>
    <p:extLst>
      <p:ext uri="{BB962C8B-B14F-4D97-AF65-F5344CB8AC3E}">
        <p14:creationId xmlns:p14="http://schemas.microsoft.com/office/powerpoint/2010/main" val="213146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81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cs typeface="+mn-cs"/>
              </a:defRPr>
            </a:lvl1pPr>
          </a:lstStyle>
          <a:p>
            <a:pPr>
              <a:defRPr/>
            </a:pPr>
            <a:endParaRPr lang="en-US"/>
          </a:p>
        </p:txBody>
      </p:sp>
      <p:sp>
        <p:nvSpPr>
          <p:cNvPr id="21811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cs typeface="+mn-cs"/>
              </a:defRPr>
            </a:lvl1pPr>
          </a:lstStyle>
          <a:p>
            <a:pPr>
              <a:defRPr/>
            </a:pPr>
            <a:r>
              <a:rPr lang="en-US"/>
              <a:t>Copyright 2010  Kenneth M. Chipps Ph.D. www.chipps.com</a:t>
            </a:r>
            <a:endParaRPr lang="en-US"/>
          </a:p>
        </p:txBody>
      </p:sp>
      <p:sp>
        <p:nvSpPr>
          <p:cNvPr id="21811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E66988E-86E7-4E66-800D-74B06EF64B3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1"/>
          </p:nvPr>
        </p:nvSpPr>
        <p:spPr>
          <a:xfrm>
            <a:off x="2667000" y="6245225"/>
            <a:ext cx="4038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075" name="Rectangle 2"/>
          <p:cNvSpPr>
            <a:spLocks noChangeArrowheads="1"/>
          </p:cNvSpPr>
          <p:nvPr/>
        </p:nvSpPr>
        <p:spPr bwMode="auto">
          <a:xfrm>
            <a:off x="1371600" y="38862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endParaRPr lang="en-US" altLang="en-US" sz="3200"/>
          </a:p>
        </p:txBody>
      </p:sp>
      <p:sp>
        <p:nvSpPr>
          <p:cNvPr id="3076" name="Rectangle 3"/>
          <p:cNvSpPr>
            <a:spLocks noGrp="1" noChangeArrowheads="1"/>
          </p:cNvSpPr>
          <p:nvPr>
            <p:ph type="ctrTitle"/>
          </p:nvPr>
        </p:nvSpPr>
        <p:spPr/>
        <p:txBody>
          <a:bodyPr/>
          <a:lstStyle/>
          <a:p>
            <a:pPr eaLnBrk="1" hangingPunct="1"/>
            <a:r>
              <a:rPr lang="en-US" altLang="en-US" smtClean="0"/>
              <a:t>Checking Connectivity</a:t>
            </a:r>
            <a:br>
              <a:rPr lang="en-US" altLang="en-US" smtClean="0"/>
            </a:br>
            <a:r>
              <a:rPr lang="en-US" altLang="en-US" smtClean="0"/>
              <a:t> </a:t>
            </a:r>
            <a:r>
              <a:rPr lang="en-US" sz="2400" smtClean="0"/>
              <a:t>Last Update 2010.03.07</a:t>
            </a:r>
            <a:br>
              <a:rPr lang="en-US" sz="2400" smtClean="0"/>
            </a:br>
            <a:r>
              <a:rPr lang="en-US" sz="2400" smtClean="0"/>
              <a:t>1.0.0</a:t>
            </a:r>
          </a:p>
        </p:txBody>
      </p:sp>
      <p:sp>
        <p:nvSpPr>
          <p:cNvPr id="30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73BE4F-27B2-4115-8DAF-A614795C0019}" type="slidenum">
              <a:rPr lang="en-US" smtClean="0"/>
              <a:pPr eaLnBrk="1" hangingPunct="1"/>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Lab</a:t>
            </a:r>
          </a:p>
        </p:txBody>
      </p:sp>
      <p:sp>
        <p:nvSpPr>
          <p:cNvPr id="12291" name="Content Placeholder 2"/>
          <p:cNvSpPr>
            <a:spLocks noGrp="1"/>
          </p:cNvSpPr>
          <p:nvPr>
            <p:ph idx="1"/>
          </p:nvPr>
        </p:nvSpPr>
        <p:spPr/>
        <p:txBody>
          <a:bodyPr/>
          <a:lstStyle/>
          <a:p>
            <a:r>
              <a:rPr lang="en-US" smtClean="0"/>
              <a:t>Start Packet Tracer</a:t>
            </a:r>
          </a:p>
          <a:p>
            <a:r>
              <a:rPr lang="en-US" smtClean="0"/>
              <a:t>Setup the network shown on the board</a:t>
            </a:r>
          </a:p>
          <a:p>
            <a:r>
              <a:rPr lang="en-US" smtClean="0"/>
              <a:t>Ping from the PC to the Router</a:t>
            </a:r>
          </a:p>
          <a:p>
            <a:r>
              <a:rPr lang="en-US" smtClean="0"/>
              <a:t>Leave this network in place</a:t>
            </a:r>
          </a:p>
        </p:txBody>
      </p:sp>
      <p:sp>
        <p:nvSpPr>
          <p:cNvPr id="122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05F46BB-E215-489E-8E7F-B1FB60C8E86E}" type="slidenum">
              <a:rPr lang="en-US" smtClean="0"/>
              <a:pPr eaLnBrk="1" hangingPunct="1"/>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331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954AA42-17DE-4A35-9406-0330E535ED77}" type="slidenum">
              <a:rPr lang="en-US" smtClean="0"/>
              <a:pPr eaLnBrk="1" hangingPunct="1"/>
              <a:t>11</a:t>
            </a:fld>
            <a:endParaRPr lang="en-US" smtClean="0"/>
          </a:p>
        </p:txBody>
      </p:sp>
      <p:sp>
        <p:nvSpPr>
          <p:cNvPr id="13316" name="Rectangle 2"/>
          <p:cNvSpPr>
            <a:spLocks noGrp="1" noChangeArrowheads="1"/>
          </p:cNvSpPr>
          <p:nvPr>
            <p:ph type="title"/>
          </p:nvPr>
        </p:nvSpPr>
        <p:spPr/>
        <p:txBody>
          <a:bodyPr/>
          <a:lstStyle/>
          <a:p>
            <a:pPr eaLnBrk="1" hangingPunct="1"/>
            <a:r>
              <a:rPr lang="en-US" smtClean="0"/>
              <a:t>Cisco Ping Output</a:t>
            </a:r>
          </a:p>
        </p:txBody>
      </p:sp>
      <p:pic>
        <p:nvPicPr>
          <p:cNvPr id="13317" name="Picture 3"/>
          <p:cNvPicPr>
            <a:picLocks noChangeAspect="1" noChangeArrowheads="1"/>
          </p:cNvPicPr>
          <p:nvPr/>
        </p:nvPicPr>
        <p:blipFill>
          <a:blip r:embed="rId2">
            <a:extLst>
              <a:ext uri="{28A0092B-C50C-407E-A947-70E740481C1C}">
                <a14:useLocalDpi xmlns:a14="http://schemas.microsoft.com/office/drawing/2010/main" val="0"/>
              </a:ext>
            </a:extLst>
          </a:blip>
          <a:srcRect l="3751" t="27504" r="39380" b="21252"/>
          <a:stretch>
            <a:fillRect/>
          </a:stretch>
        </p:blipFill>
        <p:spPr bwMode="auto">
          <a:xfrm>
            <a:off x="1295400" y="1600200"/>
            <a:ext cx="6477000" cy="437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433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CA8E50F-6005-48F2-BA61-D15CADBFE474}" type="slidenum">
              <a:rPr lang="en-US" smtClean="0"/>
              <a:pPr eaLnBrk="1" hangingPunct="1"/>
              <a:t>12</a:t>
            </a:fld>
            <a:endParaRPr lang="en-US" smtClean="0"/>
          </a:p>
        </p:txBody>
      </p:sp>
      <p:sp>
        <p:nvSpPr>
          <p:cNvPr id="14340" name="Rectangle 2"/>
          <p:cNvSpPr>
            <a:spLocks noGrp="1" noChangeArrowheads="1"/>
          </p:cNvSpPr>
          <p:nvPr>
            <p:ph type="title"/>
          </p:nvPr>
        </p:nvSpPr>
        <p:spPr/>
        <p:txBody>
          <a:bodyPr/>
          <a:lstStyle/>
          <a:p>
            <a:pPr eaLnBrk="1" hangingPunct="1"/>
            <a:r>
              <a:rPr lang="en-US" smtClean="0"/>
              <a:t>Ping</a:t>
            </a:r>
          </a:p>
        </p:txBody>
      </p:sp>
      <p:sp>
        <p:nvSpPr>
          <p:cNvPr id="14341" name="Rectangle 3"/>
          <p:cNvSpPr>
            <a:spLocks noGrp="1" noChangeArrowheads="1"/>
          </p:cNvSpPr>
          <p:nvPr>
            <p:ph type="body" idx="1"/>
          </p:nvPr>
        </p:nvSpPr>
        <p:spPr/>
        <p:txBody>
          <a:bodyPr/>
          <a:lstStyle/>
          <a:p>
            <a:pPr eaLnBrk="1" hangingPunct="1">
              <a:lnSpc>
                <a:spcPct val="90000"/>
              </a:lnSpc>
            </a:pPr>
            <a:r>
              <a:rPr lang="en-US" smtClean="0"/>
              <a:t>It first resolves the name to an IP address, if a name is used</a:t>
            </a:r>
          </a:p>
          <a:p>
            <a:pPr eaLnBrk="1" hangingPunct="1">
              <a:lnSpc>
                <a:spcPct val="90000"/>
              </a:lnSpc>
            </a:pPr>
            <a:r>
              <a:rPr lang="en-US" smtClean="0"/>
              <a:t>Then it reports the size of the reply, here 32 bytes</a:t>
            </a:r>
          </a:p>
          <a:p>
            <a:pPr eaLnBrk="1" hangingPunct="1">
              <a:lnSpc>
                <a:spcPct val="90000"/>
              </a:lnSpc>
            </a:pPr>
            <a:r>
              <a:rPr lang="en-US" smtClean="0"/>
              <a:t>Next is the time for the round trip, which may be different for each attempt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65237D-1C32-4766-AF5C-331D9AB283BE}" type="slidenum">
              <a:rPr lang="en-US" smtClean="0"/>
              <a:pPr eaLnBrk="1" hangingPunct="1"/>
              <a:t>13</a:t>
            </a:fld>
            <a:endParaRPr lang="en-US" smtClean="0"/>
          </a:p>
        </p:txBody>
      </p:sp>
      <p:sp>
        <p:nvSpPr>
          <p:cNvPr id="15364" name="Rectangle 2"/>
          <p:cNvSpPr>
            <a:spLocks noGrp="1" noChangeArrowheads="1"/>
          </p:cNvSpPr>
          <p:nvPr>
            <p:ph type="title"/>
          </p:nvPr>
        </p:nvSpPr>
        <p:spPr/>
        <p:txBody>
          <a:bodyPr/>
          <a:lstStyle/>
          <a:p>
            <a:pPr eaLnBrk="1" hangingPunct="1"/>
            <a:r>
              <a:rPr lang="en-US" smtClean="0"/>
              <a:t>Ping</a:t>
            </a:r>
          </a:p>
        </p:txBody>
      </p:sp>
      <p:sp>
        <p:nvSpPr>
          <p:cNvPr id="15365" name="Rectangle 3"/>
          <p:cNvSpPr>
            <a:spLocks noGrp="1" noChangeArrowheads="1"/>
          </p:cNvSpPr>
          <p:nvPr>
            <p:ph type="body" idx="1"/>
          </p:nvPr>
        </p:nvSpPr>
        <p:spPr/>
        <p:txBody>
          <a:bodyPr/>
          <a:lstStyle/>
          <a:p>
            <a:pPr eaLnBrk="1" hangingPunct="1">
              <a:lnSpc>
                <a:spcPct val="90000"/>
              </a:lnSpc>
            </a:pPr>
            <a:r>
              <a:rPr lang="en-US" smtClean="0"/>
              <a:t>Last is the TTL – Time to Live</a:t>
            </a:r>
          </a:p>
          <a:p>
            <a:pPr lvl="1" eaLnBrk="1" hangingPunct="1">
              <a:lnSpc>
                <a:spcPct val="90000"/>
              </a:lnSpc>
            </a:pPr>
            <a:r>
              <a:rPr lang="en-US" smtClean="0"/>
              <a:t>This is the number or hops or routers subtracted from 255</a:t>
            </a:r>
          </a:p>
          <a:p>
            <a:pPr lvl="1" eaLnBrk="1" hangingPunct="1">
              <a:lnSpc>
                <a:spcPct val="90000"/>
              </a:lnSpc>
            </a:pPr>
            <a:r>
              <a:rPr lang="en-US" smtClean="0"/>
              <a:t>In other words in this case 13 routers were crossed</a:t>
            </a:r>
          </a:p>
          <a:p>
            <a:pPr eaLnBrk="1" hangingPunct="1">
              <a:lnSpc>
                <a:spcPct val="90000"/>
              </a:lnSpc>
            </a:pPr>
            <a:r>
              <a:rPr lang="en-US" smtClean="0"/>
              <a:t>The summary information comes at the end</a:t>
            </a:r>
          </a:p>
          <a:p>
            <a:pPr eaLnBrk="1" hangingPunct="1"/>
            <a:r>
              <a:rPr lang="en-US" smtClean="0"/>
              <a:t>Each implementation is different</a:t>
            </a:r>
          </a:p>
          <a:p>
            <a:pPr eaLnBrk="1" hangingPunct="1"/>
            <a:r>
              <a:rPr lang="en-US" smtClean="0"/>
              <a:t>Many Unix boxes just return Is alive!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Ping</a:t>
            </a:r>
          </a:p>
        </p:txBody>
      </p:sp>
      <p:sp>
        <p:nvSpPr>
          <p:cNvPr id="16387" name="Content Placeholder 2"/>
          <p:cNvSpPr>
            <a:spLocks noGrp="1"/>
          </p:cNvSpPr>
          <p:nvPr>
            <p:ph idx="1"/>
          </p:nvPr>
        </p:nvSpPr>
        <p:spPr/>
        <p:txBody>
          <a:bodyPr/>
          <a:lstStyle/>
          <a:p>
            <a:pPr eaLnBrk="1" hangingPunct="1"/>
            <a:r>
              <a:rPr lang="en-US" smtClean="0"/>
              <a:t>Here is what some common responses mean</a:t>
            </a:r>
          </a:p>
        </p:txBody>
      </p:sp>
      <p:sp>
        <p:nvSpPr>
          <p:cNvPr id="1638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A8E2F45-6BB8-4487-ADCA-928685B77B72}" type="slidenum">
              <a:rPr lang="en-US" smtClean="0"/>
              <a:pPr eaLnBrk="1" hangingPunct="1"/>
              <a:t>14</a:t>
            </a:fld>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741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DA3715-61B6-4770-B9D6-22710771EA58}" type="slidenum">
              <a:rPr lang="en-US" smtClean="0"/>
              <a:pPr eaLnBrk="1" hangingPunct="1"/>
              <a:t>15</a:t>
            </a:fld>
            <a:endParaRPr lang="en-US" smtClean="0"/>
          </a:p>
        </p:txBody>
      </p:sp>
      <p:sp>
        <p:nvSpPr>
          <p:cNvPr id="17412" name="Rectangle 2"/>
          <p:cNvSpPr>
            <a:spLocks noGrp="1" noChangeArrowheads="1"/>
          </p:cNvSpPr>
          <p:nvPr>
            <p:ph type="title"/>
          </p:nvPr>
        </p:nvSpPr>
        <p:spPr/>
        <p:txBody>
          <a:bodyPr/>
          <a:lstStyle/>
          <a:p>
            <a:pPr eaLnBrk="1" hangingPunct="1"/>
            <a:r>
              <a:rPr lang="en-US" smtClean="0"/>
              <a:t>Ping</a:t>
            </a:r>
          </a:p>
        </p:txBody>
      </p:sp>
      <p:sp>
        <p:nvSpPr>
          <p:cNvPr id="17413" name="Rectangle 3"/>
          <p:cNvSpPr>
            <a:spLocks noGrp="1" noChangeArrowheads="1"/>
          </p:cNvSpPr>
          <p:nvPr>
            <p:ph type="body" idx="1"/>
          </p:nvPr>
        </p:nvSpPr>
        <p:spPr/>
        <p:txBody>
          <a:bodyPr/>
          <a:lstStyle/>
          <a:p>
            <a:pPr eaLnBrk="1" hangingPunct="1"/>
            <a:r>
              <a:rPr lang="en-US" smtClean="0"/>
              <a:t>100% Packet Loss</a:t>
            </a:r>
          </a:p>
          <a:p>
            <a:pPr lvl="1" eaLnBrk="1" hangingPunct="1"/>
            <a:r>
              <a:rPr lang="en-US" smtClean="0"/>
              <a:t>You’re getting no where fast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Ping</a:t>
            </a:r>
          </a:p>
        </p:txBody>
      </p:sp>
      <p:sp>
        <p:nvSpPr>
          <p:cNvPr id="18435" name="Content Placeholder 2"/>
          <p:cNvSpPr>
            <a:spLocks noGrp="1"/>
          </p:cNvSpPr>
          <p:nvPr>
            <p:ph idx="1"/>
          </p:nvPr>
        </p:nvSpPr>
        <p:spPr/>
        <p:txBody>
          <a:bodyPr/>
          <a:lstStyle/>
          <a:p>
            <a:pPr eaLnBrk="1" hangingPunct="1"/>
            <a:r>
              <a:rPr lang="en-US" smtClean="0"/>
              <a:t>Network Unreachable</a:t>
            </a:r>
          </a:p>
          <a:p>
            <a:pPr lvl="1" eaLnBrk="1" hangingPunct="1"/>
            <a:r>
              <a:rPr lang="en-US" smtClean="0"/>
              <a:t>The network portion of the address is different from the local network</a:t>
            </a:r>
          </a:p>
          <a:p>
            <a:pPr lvl="1" eaLnBrk="1" hangingPunct="1"/>
            <a:r>
              <a:rPr lang="en-US" smtClean="0"/>
              <a:t>You cannot get there from here</a:t>
            </a:r>
          </a:p>
          <a:p>
            <a:pPr lvl="1" eaLnBrk="1" hangingPunct="1"/>
            <a:r>
              <a:rPr lang="en-US" smtClean="0"/>
              <a:t>The local system does not have a route</a:t>
            </a:r>
          </a:p>
          <a:p>
            <a:pPr lvl="1" eaLnBrk="1" hangingPunct="1"/>
            <a:r>
              <a:rPr lang="en-US" smtClean="0"/>
              <a:t>The host is not connected to the network</a:t>
            </a: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F434231-7F3C-4B54-A757-22D702306BC7}" type="slidenum">
              <a:rPr lang="en-US" smtClean="0"/>
              <a:pPr eaLnBrk="1" hangingPunct="1"/>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945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6F13441-F61E-4285-9F14-4482B4534270}" type="slidenum">
              <a:rPr lang="en-US" smtClean="0"/>
              <a:pPr eaLnBrk="1" hangingPunct="1"/>
              <a:t>17</a:t>
            </a:fld>
            <a:endParaRPr lang="en-US" smtClean="0"/>
          </a:p>
        </p:txBody>
      </p:sp>
      <p:sp>
        <p:nvSpPr>
          <p:cNvPr id="19460" name="Rectangle 2"/>
          <p:cNvSpPr>
            <a:spLocks noGrp="1" noChangeArrowheads="1"/>
          </p:cNvSpPr>
          <p:nvPr>
            <p:ph type="title"/>
          </p:nvPr>
        </p:nvSpPr>
        <p:spPr/>
        <p:txBody>
          <a:bodyPr/>
          <a:lstStyle/>
          <a:p>
            <a:pPr eaLnBrk="1" hangingPunct="1"/>
            <a:r>
              <a:rPr lang="en-US" smtClean="0"/>
              <a:t>Ping</a:t>
            </a:r>
          </a:p>
        </p:txBody>
      </p:sp>
      <p:sp>
        <p:nvSpPr>
          <p:cNvPr id="19461" name="Rectangle 3"/>
          <p:cNvSpPr>
            <a:spLocks noGrp="1" noChangeArrowheads="1"/>
          </p:cNvSpPr>
          <p:nvPr>
            <p:ph type="body" idx="1"/>
          </p:nvPr>
        </p:nvSpPr>
        <p:spPr/>
        <p:txBody>
          <a:bodyPr/>
          <a:lstStyle/>
          <a:p>
            <a:pPr eaLnBrk="1" hangingPunct="1"/>
            <a:r>
              <a:rPr lang="en-US" smtClean="0"/>
              <a:t>Destination Host Unreachable</a:t>
            </a:r>
          </a:p>
          <a:p>
            <a:pPr lvl="1" eaLnBrk="1" hangingPunct="1"/>
            <a:r>
              <a:rPr lang="en-US" smtClean="0"/>
              <a:t>One of two things are occurring</a:t>
            </a:r>
          </a:p>
          <a:p>
            <a:pPr lvl="2" eaLnBrk="1" hangingPunct="1"/>
            <a:r>
              <a:rPr lang="en-US" smtClean="0"/>
              <a:t>The local system has no route to the destination</a:t>
            </a:r>
          </a:p>
          <a:p>
            <a:pPr lvl="2" eaLnBrk="1" hangingPunct="1"/>
            <a:r>
              <a:rPr lang="en-US" smtClean="0"/>
              <a:t>The remote router has no route to the destination</a:t>
            </a:r>
          </a:p>
          <a:p>
            <a:pPr lvl="1" eaLnBrk="1" hangingPunct="1"/>
            <a:r>
              <a:rPr lang="en-US" smtClean="0"/>
              <a:t>They can be distinguished by the message</a:t>
            </a:r>
          </a:p>
          <a:p>
            <a:pPr lvl="2" eaLnBrk="1" hangingPunct="1"/>
            <a:r>
              <a:rPr lang="en-US" smtClean="0"/>
              <a:t>If it says Destination Host Unreachable it relates to the local host</a:t>
            </a:r>
          </a:p>
          <a:p>
            <a:pPr lvl="2" eaLnBrk="1" hangingPunct="1"/>
            <a:r>
              <a:rPr lang="en-US" smtClean="0"/>
              <a:t>If it says Relay From XXX.XXX.XXX.XXX: Destination Host Unreachable then the remote router has no route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04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AEFCC4-64F0-475E-8240-4AE3BC209CE7}" type="slidenum">
              <a:rPr lang="en-US" smtClean="0"/>
              <a:pPr eaLnBrk="1" hangingPunct="1"/>
              <a:t>18</a:t>
            </a:fld>
            <a:endParaRPr lang="en-US" smtClean="0"/>
          </a:p>
        </p:txBody>
      </p:sp>
      <p:sp>
        <p:nvSpPr>
          <p:cNvPr id="20484" name="Rectangle 2"/>
          <p:cNvSpPr>
            <a:spLocks noGrp="1" noChangeArrowheads="1"/>
          </p:cNvSpPr>
          <p:nvPr>
            <p:ph type="title"/>
          </p:nvPr>
        </p:nvSpPr>
        <p:spPr/>
        <p:txBody>
          <a:bodyPr/>
          <a:lstStyle/>
          <a:p>
            <a:pPr eaLnBrk="1" hangingPunct="1"/>
            <a:r>
              <a:rPr lang="en-US" smtClean="0"/>
              <a:t>Ping</a:t>
            </a:r>
          </a:p>
        </p:txBody>
      </p:sp>
      <p:sp>
        <p:nvSpPr>
          <p:cNvPr id="20485" name="Rectangle 3"/>
          <p:cNvSpPr>
            <a:spLocks noGrp="1" noChangeArrowheads="1"/>
          </p:cNvSpPr>
          <p:nvPr>
            <p:ph type="body" idx="1"/>
          </p:nvPr>
        </p:nvSpPr>
        <p:spPr/>
        <p:txBody>
          <a:bodyPr/>
          <a:lstStyle/>
          <a:p>
            <a:pPr eaLnBrk="1" hangingPunct="1"/>
            <a:r>
              <a:rPr lang="en-US" smtClean="0"/>
              <a:t>Unknown Host</a:t>
            </a:r>
          </a:p>
          <a:p>
            <a:pPr lvl="1" eaLnBrk="1" hangingPunct="1"/>
            <a:r>
              <a:rPr lang="en-US" smtClean="0"/>
              <a:t>The DNS cannot be found</a:t>
            </a:r>
          </a:p>
          <a:p>
            <a:pPr lvl="1" eaLnBrk="1" hangingPunct="1"/>
            <a:r>
              <a:rPr lang="en-US" smtClean="0"/>
              <a:t>The DNS server is down</a:t>
            </a:r>
          </a:p>
          <a:p>
            <a:pPr eaLnBrk="1" hangingPunct="1"/>
            <a:r>
              <a:rPr lang="en-US" smtClean="0"/>
              <a:t>Request Timed Out</a:t>
            </a:r>
          </a:p>
          <a:p>
            <a:pPr lvl="1" eaLnBrk="1" hangingPunct="1"/>
            <a:r>
              <a:rPr lang="en-US" smtClean="0"/>
              <a:t>No echo replies were received from the other end of the line</a:t>
            </a:r>
          </a:p>
          <a:p>
            <a:pPr lvl="1" eaLnBrk="1" hangingPunct="1"/>
            <a:r>
              <a:rPr lang="en-US" smtClean="0"/>
              <a:t>Use Traceroute to find the source of the stoppage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2CEEDD1-1D9A-4474-98BF-D7EBF19C6208}" type="slidenum">
              <a:rPr lang="en-US" smtClean="0"/>
              <a:pPr eaLnBrk="1" hangingPunct="1"/>
              <a:t>19</a:t>
            </a:fld>
            <a:endParaRPr lang="en-US" smtClean="0"/>
          </a:p>
        </p:txBody>
      </p:sp>
      <p:sp>
        <p:nvSpPr>
          <p:cNvPr id="21508" name="Rectangle 2"/>
          <p:cNvSpPr>
            <a:spLocks noGrp="1" noChangeArrowheads="1"/>
          </p:cNvSpPr>
          <p:nvPr>
            <p:ph type="title"/>
          </p:nvPr>
        </p:nvSpPr>
        <p:spPr/>
        <p:txBody>
          <a:bodyPr/>
          <a:lstStyle/>
          <a:p>
            <a:pPr eaLnBrk="1" hangingPunct="1"/>
            <a:r>
              <a:rPr lang="en-US" smtClean="0"/>
              <a:t>Ping</a:t>
            </a:r>
          </a:p>
        </p:txBody>
      </p:sp>
      <p:sp>
        <p:nvSpPr>
          <p:cNvPr id="21509" name="Rectangle 3"/>
          <p:cNvSpPr>
            <a:spLocks noGrp="1" noChangeArrowheads="1"/>
          </p:cNvSpPr>
          <p:nvPr>
            <p:ph type="body" idx="1"/>
          </p:nvPr>
        </p:nvSpPr>
        <p:spPr/>
        <p:txBody>
          <a:bodyPr/>
          <a:lstStyle/>
          <a:p>
            <a:pPr eaLnBrk="1" hangingPunct="1"/>
            <a:r>
              <a:rPr lang="en-US" smtClean="0"/>
              <a:t>Ping has a number of options depending on the operating system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Objectives</a:t>
            </a:r>
          </a:p>
        </p:txBody>
      </p:sp>
      <p:sp>
        <p:nvSpPr>
          <p:cNvPr id="4099" name="Content Placeholder 2"/>
          <p:cNvSpPr>
            <a:spLocks noGrp="1"/>
          </p:cNvSpPr>
          <p:nvPr>
            <p:ph idx="1"/>
          </p:nvPr>
        </p:nvSpPr>
        <p:spPr/>
        <p:txBody>
          <a:bodyPr/>
          <a:lstStyle/>
          <a:p>
            <a:r>
              <a:rPr lang="en-US" smtClean="0"/>
              <a:t>Learn how to check for connectivity through the network</a:t>
            </a:r>
          </a:p>
        </p:txBody>
      </p:sp>
      <p:sp>
        <p:nvSpPr>
          <p:cNvPr id="41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B3DD830-4A2A-438A-A3CE-B063754CFC8B}" type="slidenum">
              <a:rPr lang="en-US" smtClean="0"/>
              <a:pPr eaLnBrk="1" hangingPunct="1"/>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25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C792AA-D990-44AB-A891-E5886F9A2ABE}" type="slidenum">
              <a:rPr lang="en-US" smtClean="0"/>
              <a:pPr eaLnBrk="1" hangingPunct="1"/>
              <a:t>20</a:t>
            </a:fld>
            <a:endParaRPr lang="en-US" smtClean="0"/>
          </a:p>
        </p:txBody>
      </p:sp>
      <p:sp>
        <p:nvSpPr>
          <p:cNvPr id="22532" name="Rectangle 2"/>
          <p:cNvSpPr>
            <a:spLocks noGrp="1" noChangeArrowheads="1"/>
          </p:cNvSpPr>
          <p:nvPr>
            <p:ph type="title"/>
          </p:nvPr>
        </p:nvSpPr>
        <p:spPr/>
        <p:txBody>
          <a:bodyPr/>
          <a:lstStyle/>
          <a:p>
            <a:pPr eaLnBrk="1" hangingPunct="1"/>
            <a:r>
              <a:rPr lang="en-US" smtClean="0"/>
              <a:t>Ping</a:t>
            </a:r>
          </a:p>
        </p:txBody>
      </p:sp>
      <p:sp>
        <p:nvSpPr>
          <p:cNvPr id="22533" name="Rectangle 3"/>
          <p:cNvSpPr>
            <a:spLocks noGrp="1" noChangeArrowheads="1"/>
          </p:cNvSpPr>
          <p:nvPr>
            <p:ph type="body" idx="1"/>
          </p:nvPr>
        </p:nvSpPr>
        <p:spPr/>
        <p:txBody>
          <a:bodyPr/>
          <a:lstStyle/>
          <a:p>
            <a:pPr eaLnBrk="1" hangingPunct="1">
              <a:lnSpc>
                <a:spcPct val="90000"/>
              </a:lnSpc>
            </a:pPr>
            <a:r>
              <a:rPr lang="en-US" sz="2000" smtClean="0"/>
              <a:t>-t               Ping the specified host until stopped.</a:t>
            </a:r>
          </a:p>
          <a:p>
            <a:pPr eaLnBrk="1" hangingPunct="1">
              <a:lnSpc>
                <a:spcPct val="90000"/>
              </a:lnSpc>
            </a:pPr>
            <a:r>
              <a:rPr lang="en-US" sz="2000" smtClean="0"/>
              <a:t>                     To see statistics and continue - type Control-Break;</a:t>
            </a:r>
          </a:p>
          <a:p>
            <a:pPr eaLnBrk="1" hangingPunct="1">
              <a:lnSpc>
                <a:spcPct val="90000"/>
              </a:lnSpc>
            </a:pPr>
            <a:r>
              <a:rPr lang="en-US" sz="2000" smtClean="0"/>
              <a:t>                     To stop - type Control-C</a:t>
            </a:r>
          </a:p>
          <a:p>
            <a:pPr eaLnBrk="1" hangingPunct="1">
              <a:lnSpc>
                <a:spcPct val="90000"/>
              </a:lnSpc>
            </a:pPr>
            <a:r>
              <a:rPr lang="en-US" sz="2000" smtClean="0"/>
              <a:t>-a               Resolve addresses to hostnames</a:t>
            </a:r>
          </a:p>
          <a:p>
            <a:pPr eaLnBrk="1" hangingPunct="1">
              <a:lnSpc>
                <a:spcPct val="90000"/>
              </a:lnSpc>
            </a:pPr>
            <a:r>
              <a:rPr lang="en-US" sz="2000" smtClean="0"/>
              <a:t>-n count     Number of echo requests to send</a:t>
            </a:r>
          </a:p>
          <a:p>
            <a:pPr eaLnBrk="1" hangingPunct="1">
              <a:lnSpc>
                <a:spcPct val="90000"/>
              </a:lnSpc>
            </a:pPr>
            <a:r>
              <a:rPr lang="en-US" sz="2000" smtClean="0"/>
              <a:t>-l size         Send buffer size</a:t>
            </a:r>
          </a:p>
          <a:p>
            <a:pPr eaLnBrk="1" hangingPunct="1">
              <a:lnSpc>
                <a:spcPct val="90000"/>
              </a:lnSpc>
            </a:pPr>
            <a:r>
              <a:rPr lang="en-US" sz="2000" smtClean="0"/>
              <a:t>-f                Set Don't Fragment flag in packet</a:t>
            </a:r>
          </a:p>
          <a:p>
            <a:pPr eaLnBrk="1" hangingPunct="1">
              <a:lnSpc>
                <a:spcPct val="90000"/>
              </a:lnSpc>
            </a:pPr>
            <a:r>
              <a:rPr lang="en-US" sz="2000" smtClean="0"/>
              <a:t>-i TTL        Time To Live</a:t>
            </a:r>
          </a:p>
          <a:p>
            <a:pPr eaLnBrk="1" hangingPunct="1">
              <a:lnSpc>
                <a:spcPct val="90000"/>
              </a:lnSpc>
            </a:pPr>
            <a:r>
              <a:rPr lang="en-US" sz="2000" smtClean="0"/>
              <a:t>-v TOS       Type Of Service</a:t>
            </a:r>
          </a:p>
          <a:p>
            <a:pPr eaLnBrk="1" hangingPunct="1">
              <a:lnSpc>
                <a:spcPct val="90000"/>
              </a:lnSpc>
            </a:pPr>
            <a:r>
              <a:rPr lang="en-US" sz="2000" smtClean="0"/>
              <a:t>-r count      Record route for count hops</a:t>
            </a:r>
          </a:p>
          <a:p>
            <a:pPr eaLnBrk="1" hangingPunct="1">
              <a:lnSpc>
                <a:spcPct val="90000"/>
              </a:lnSpc>
            </a:pPr>
            <a:r>
              <a:rPr lang="en-US" sz="2000" smtClean="0"/>
              <a:t>-s count      Timestamp for count hops</a:t>
            </a:r>
          </a:p>
          <a:p>
            <a:pPr eaLnBrk="1" hangingPunct="1">
              <a:lnSpc>
                <a:spcPct val="90000"/>
              </a:lnSpc>
            </a:pPr>
            <a:r>
              <a:rPr lang="en-US" sz="2000" smtClean="0"/>
              <a:t>-j host-list   Loose source route along host-list</a:t>
            </a:r>
          </a:p>
          <a:p>
            <a:pPr eaLnBrk="1" hangingPunct="1">
              <a:lnSpc>
                <a:spcPct val="90000"/>
              </a:lnSpc>
            </a:pPr>
            <a:r>
              <a:rPr lang="en-US" sz="2000" smtClean="0"/>
              <a:t>-k host-list  Strict source route along host-list</a:t>
            </a:r>
          </a:p>
          <a:p>
            <a:pPr eaLnBrk="1" hangingPunct="1">
              <a:lnSpc>
                <a:spcPct val="90000"/>
              </a:lnSpc>
            </a:pPr>
            <a:r>
              <a:rPr lang="en-US" sz="2000" smtClean="0"/>
              <a:t>-w timeout  Timeout in milliseconds to wait for each reply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Lab</a:t>
            </a:r>
          </a:p>
        </p:txBody>
      </p:sp>
      <p:sp>
        <p:nvSpPr>
          <p:cNvPr id="23555" name="Content Placeholder 2"/>
          <p:cNvSpPr>
            <a:spLocks noGrp="1"/>
          </p:cNvSpPr>
          <p:nvPr>
            <p:ph idx="1"/>
          </p:nvPr>
        </p:nvSpPr>
        <p:spPr/>
        <p:txBody>
          <a:bodyPr/>
          <a:lstStyle/>
          <a:p>
            <a:r>
              <a:rPr lang="en-US" smtClean="0"/>
              <a:t>Back in Packet Tracer</a:t>
            </a:r>
          </a:p>
          <a:p>
            <a:pPr lvl="1"/>
            <a:r>
              <a:rPr lang="en-US" smtClean="0"/>
              <a:t>Ping until told to stop</a:t>
            </a:r>
          </a:p>
          <a:p>
            <a:pPr lvl="1"/>
            <a:r>
              <a:rPr lang="en-US" smtClean="0"/>
              <a:t>Then look at the extended ping options</a:t>
            </a:r>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45235F-B4B4-4E1A-8C9A-78CC0C7AF708}" type="slidenum">
              <a:rPr lang="en-US" smtClean="0"/>
              <a:pPr eaLnBrk="1" hangingPunct="1"/>
              <a:t>21</a:t>
            </a:fld>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Extended Ping</a:t>
            </a:r>
          </a:p>
        </p:txBody>
      </p:sp>
      <p:sp>
        <p:nvSpPr>
          <p:cNvPr id="24579" name="Content Placeholder 2"/>
          <p:cNvSpPr>
            <a:spLocks noGrp="1"/>
          </p:cNvSpPr>
          <p:nvPr>
            <p:ph idx="1"/>
          </p:nvPr>
        </p:nvSpPr>
        <p:spPr/>
        <p:txBody>
          <a:bodyPr/>
          <a:lstStyle/>
          <a:p>
            <a:r>
              <a:rPr lang="en-US" smtClean="0"/>
              <a:t>The Cisco IOS includes a very powerful option for the ping command called an extended ping command</a:t>
            </a:r>
          </a:p>
          <a:p>
            <a:r>
              <a:rPr lang="en-US" smtClean="0"/>
              <a:t>The extended ping command allows the CLI  to specify many different parameters about how the ping command works</a:t>
            </a:r>
          </a:p>
          <a:p>
            <a:r>
              <a:rPr lang="en-US" smtClean="0"/>
              <a:t>When in enable mode, the user can simply type ping and press Enter</a:t>
            </a:r>
          </a:p>
        </p:txBody>
      </p:sp>
      <p:sp>
        <p:nvSpPr>
          <p:cNvPr id="2458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45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82E422-194E-4D9D-B7DD-CD3E308AFCC8}" type="slidenum">
              <a:rPr lang="en-US" smtClean="0"/>
              <a:pPr eaLnBrk="1" hangingPunct="1"/>
              <a:t>22</a:t>
            </a:fld>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Extended Ping</a:t>
            </a:r>
          </a:p>
        </p:txBody>
      </p:sp>
      <p:sp>
        <p:nvSpPr>
          <p:cNvPr id="25603" name="Content Placeholder 2"/>
          <p:cNvSpPr>
            <a:spLocks noGrp="1"/>
          </p:cNvSpPr>
          <p:nvPr>
            <p:ph idx="1"/>
          </p:nvPr>
        </p:nvSpPr>
        <p:spPr/>
        <p:txBody>
          <a:bodyPr/>
          <a:lstStyle/>
          <a:p>
            <a:r>
              <a:rPr lang="en-US" smtClean="0"/>
              <a:t>Then the router prompts the user for a wide variety of parameters, such as the number of echo requests to send, the time to wait to receive a reply, and the IP address from which to send the echo request packets</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D738F8B-4B87-45ED-AA16-EC93DC4B6831}" type="slidenum">
              <a:rPr lang="en-US" smtClean="0"/>
              <a:pPr eaLnBrk="1" hangingPunct="1"/>
              <a:t>23</a:t>
            </a:fld>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Extended Ping</a:t>
            </a:r>
          </a:p>
        </p:txBody>
      </p:sp>
      <p:sp>
        <p:nvSpPr>
          <p:cNvPr id="2662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66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5EA4097-2E1A-4B97-BD31-4694F67A66A5}" type="slidenum">
              <a:rPr lang="en-US" smtClean="0"/>
              <a:pPr eaLnBrk="1" hangingPunct="1"/>
              <a:t>24</a:t>
            </a:fld>
            <a:endParaRPr lang="en-US" smtClean="0"/>
          </a:p>
        </p:txBody>
      </p:sp>
      <p:pic>
        <p:nvPicPr>
          <p:cNvPr id="2662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0538" y="1600200"/>
            <a:ext cx="5630862"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76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446C9C9-7C1D-4004-9F25-D7F275FC9163}" type="slidenum">
              <a:rPr lang="en-US" smtClean="0"/>
              <a:pPr eaLnBrk="1" hangingPunct="1"/>
              <a:t>25</a:t>
            </a:fld>
            <a:endParaRPr lang="en-US" smtClean="0"/>
          </a:p>
        </p:txBody>
      </p:sp>
      <p:sp>
        <p:nvSpPr>
          <p:cNvPr id="27652" name="Rectangle 2"/>
          <p:cNvSpPr>
            <a:spLocks noGrp="1" noChangeArrowheads="1"/>
          </p:cNvSpPr>
          <p:nvPr>
            <p:ph type="title"/>
          </p:nvPr>
        </p:nvSpPr>
        <p:spPr/>
        <p:txBody>
          <a:bodyPr/>
          <a:lstStyle/>
          <a:p>
            <a:pPr eaLnBrk="1" hangingPunct="1"/>
            <a:r>
              <a:rPr lang="en-US" smtClean="0"/>
              <a:t>Ping</a:t>
            </a:r>
          </a:p>
        </p:txBody>
      </p:sp>
      <p:sp>
        <p:nvSpPr>
          <p:cNvPr id="27653" name="Rectangle 3"/>
          <p:cNvSpPr>
            <a:spLocks noGrp="1" noChangeArrowheads="1"/>
          </p:cNvSpPr>
          <p:nvPr>
            <p:ph type="body" idx="1"/>
          </p:nvPr>
        </p:nvSpPr>
        <p:spPr/>
        <p:txBody>
          <a:bodyPr/>
          <a:lstStyle/>
          <a:p>
            <a:pPr eaLnBrk="1" hangingPunct="1">
              <a:lnSpc>
                <a:spcPct val="90000"/>
              </a:lnSpc>
            </a:pPr>
            <a:r>
              <a:rPr lang="en-US" smtClean="0"/>
              <a:t>Some versions allow patterns to be set</a:t>
            </a:r>
          </a:p>
          <a:p>
            <a:pPr eaLnBrk="1" hangingPunct="1">
              <a:lnSpc>
                <a:spcPct val="90000"/>
              </a:lnSpc>
            </a:pPr>
            <a:r>
              <a:rPr lang="en-US" smtClean="0"/>
              <a:t>This is done for testing of a particular type of network such as a T1 for example</a:t>
            </a:r>
          </a:p>
          <a:p>
            <a:pPr lvl="1" eaLnBrk="1" hangingPunct="1">
              <a:lnSpc>
                <a:spcPct val="90000"/>
              </a:lnSpc>
            </a:pPr>
            <a:r>
              <a:rPr lang="en-US" smtClean="0"/>
              <a:t>0x0000</a:t>
            </a:r>
          </a:p>
          <a:p>
            <a:pPr lvl="2" eaLnBrk="1" hangingPunct="1">
              <a:lnSpc>
                <a:spcPct val="90000"/>
              </a:lnSpc>
            </a:pPr>
            <a:r>
              <a:rPr lang="en-US" smtClean="0"/>
              <a:t>To show line code mismatches</a:t>
            </a:r>
          </a:p>
          <a:p>
            <a:pPr lvl="1" eaLnBrk="1" hangingPunct="1">
              <a:lnSpc>
                <a:spcPct val="90000"/>
              </a:lnSpc>
            </a:pPr>
            <a:r>
              <a:rPr lang="en-US" smtClean="0"/>
              <a:t>0xFFFF</a:t>
            </a:r>
          </a:p>
          <a:p>
            <a:pPr lvl="2" eaLnBrk="1" hangingPunct="1">
              <a:lnSpc>
                <a:spcPct val="90000"/>
              </a:lnSpc>
            </a:pPr>
            <a:r>
              <a:rPr lang="en-US" smtClean="0"/>
              <a:t>To show repeater power problems </a:t>
            </a:r>
          </a:p>
          <a:p>
            <a:pPr lvl="1" eaLnBrk="1" hangingPunct="1">
              <a:lnSpc>
                <a:spcPct val="90000"/>
              </a:lnSpc>
            </a:pPr>
            <a:r>
              <a:rPr lang="en-US" smtClean="0"/>
              <a:t>0x4040</a:t>
            </a:r>
          </a:p>
          <a:p>
            <a:pPr lvl="2" eaLnBrk="1" hangingPunct="1">
              <a:lnSpc>
                <a:spcPct val="90000"/>
              </a:lnSpc>
            </a:pPr>
            <a:r>
              <a:rPr lang="en-US" smtClean="0"/>
              <a:t>To show timing problems</a:t>
            </a:r>
          </a:p>
          <a:p>
            <a:pPr lvl="1" eaLnBrk="1" hangingPunct="1">
              <a:lnSpc>
                <a:spcPct val="90000"/>
              </a:lnSpc>
            </a:pPr>
            <a:r>
              <a:rPr lang="en-US" smtClean="0"/>
              <a:t>The 0x means the characters are in hex</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Ping</a:t>
            </a:r>
          </a:p>
        </p:txBody>
      </p:sp>
      <p:sp>
        <p:nvSpPr>
          <p:cNvPr id="28675" name="Content Placeholder 2"/>
          <p:cNvSpPr>
            <a:spLocks noGrp="1"/>
          </p:cNvSpPr>
          <p:nvPr>
            <p:ph idx="1"/>
          </p:nvPr>
        </p:nvSpPr>
        <p:spPr/>
        <p:txBody>
          <a:bodyPr/>
          <a:lstStyle/>
          <a:p>
            <a:r>
              <a:rPr lang="en-US" smtClean="0"/>
              <a:t>The procedure to use to isolate the problem domain when using pong is to first ping your way out, then ping your way back in</a:t>
            </a:r>
          </a:p>
          <a:p>
            <a:r>
              <a:rPr lang="en-US" smtClean="0"/>
              <a:t>Here is the procedure</a:t>
            </a:r>
          </a:p>
        </p:txBody>
      </p:sp>
      <p:sp>
        <p:nvSpPr>
          <p:cNvPr id="286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19E4CE2-8827-4C2A-B99F-D6852BFCEC4F}" type="slidenum">
              <a:rPr lang="en-US" smtClean="0"/>
              <a:pPr eaLnBrk="1" hangingPunct="1"/>
              <a:t>26</a:t>
            </a:fld>
            <a:endParaRPr 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2969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876A761-AE68-4CBC-9983-9E044FCCF237}" type="slidenum">
              <a:rPr lang="en-US" smtClean="0"/>
              <a:pPr eaLnBrk="1" hangingPunct="1"/>
              <a:t>27</a:t>
            </a:fld>
            <a:endParaRPr lang="en-US" smtClean="0"/>
          </a:p>
        </p:txBody>
      </p:sp>
      <p:sp>
        <p:nvSpPr>
          <p:cNvPr id="29700" name="Rectangle 2"/>
          <p:cNvSpPr>
            <a:spLocks noGrp="1" noChangeArrowheads="1"/>
          </p:cNvSpPr>
          <p:nvPr>
            <p:ph type="title"/>
          </p:nvPr>
        </p:nvSpPr>
        <p:spPr/>
        <p:txBody>
          <a:bodyPr/>
          <a:lstStyle/>
          <a:p>
            <a:pPr eaLnBrk="1" hangingPunct="1"/>
            <a:r>
              <a:rPr lang="en-US" smtClean="0"/>
              <a:t>Ping Your Way Out</a:t>
            </a:r>
          </a:p>
        </p:txBody>
      </p:sp>
      <p:sp>
        <p:nvSpPr>
          <p:cNvPr id="29701" name="Rectangle 3"/>
          <p:cNvSpPr>
            <a:spLocks noGrp="1" noChangeArrowheads="1"/>
          </p:cNvSpPr>
          <p:nvPr>
            <p:ph type="body" idx="1"/>
          </p:nvPr>
        </p:nvSpPr>
        <p:spPr/>
        <p:txBody>
          <a:bodyPr/>
          <a:lstStyle/>
          <a:p>
            <a:pPr eaLnBrk="1" hangingPunct="1">
              <a:lnSpc>
                <a:spcPct val="90000"/>
              </a:lnSpc>
            </a:pPr>
            <a:r>
              <a:rPr lang="en-US" smtClean="0"/>
              <a:t>Ping your way out</a:t>
            </a:r>
          </a:p>
          <a:p>
            <a:pPr lvl="1" eaLnBrk="1" hangingPunct="1">
              <a:lnSpc>
                <a:spcPct val="90000"/>
              </a:lnSpc>
            </a:pPr>
            <a:r>
              <a:rPr lang="en-US" smtClean="0"/>
              <a:t>Ping the loopback address – 127.0.0.1</a:t>
            </a:r>
          </a:p>
          <a:p>
            <a:pPr lvl="1" eaLnBrk="1" hangingPunct="1">
              <a:lnSpc>
                <a:spcPct val="90000"/>
              </a:lnSpc>
            </a:pPr>
            <a:r>
              <a:rPr lang="en-US" smtClean="0"/>
              <a:t>Ping this host by number</a:t>
            </a:r>
          </a:p>
          <a:p>
            <a:pPr lvl="1" eaLnBrk="1" hangingPunct="1">
              <a:lnSpc>
                <a:spcPct val="90000"/>
              </a:lnSpc>
            </a:pPr>
            <a:r>
              <a:rPr lang="en-US" smtClean="0"/>
              <a:t>Ping a host on the same network by number</a:t>
            </a:r>
          </a:p>
          <a:p>
            <a:pPr lvl="1" eaLnBrk="1" hangingPunct="1">
              <a:lnSpc>
                <a:spcPct val="90000"/>
              </a:lnSpc>
            </a:pPr>
            <a:r>
              <a:rPr lang="en-US" smtClean="0"/>
              <a:t>Ping the default gateway device, by number</a:t>
            </a:r>
          </a:p>
          <a:p>
            <a:pPr lvl="2" eaLnBrk="1" hangingPunct="1">
              <a:lnSpc>
                <a:spcPct val="90000"/>
              </a:lnSpc>
            </a:pPr>
            <a:r>
              <a:rPr lang="en-US" smtClean="0"/>
              <a:t>Ping the inside interface of the router</a:t>
            </a:r>
          </a:p>
          <a:p>
            <a:pPr lvl="2" eaLnBrk="1" hangingPunct="1">
              <a:lnSpc>
                <a:spcPct val="90000"/>
              </a:lnSpc>
            </a:pPr>
            <a:r>
              <a:rPr lang="en-US" smtClean="0"/>
              <a:t>Ping the external interface of the router</a:t>
            </a:r>
          </a:p>
          <a:p>
            <a:pPr lvl="2" eaLnBrk="1" hangingPunct="1">
              <a:lnSpc>
                <a:spcPct val="90000"/>
              </a:lnSpc>
            </a:pPr>
            <a:r>
              <a:rPr lang="en-US" smtClean="0"/>
              <a:t>Ping all the other router interfaces</a:t>
            </a:r>
          </a:p>
          <a:p>
            <a:pPr lvl="1" eaLnBrk="1" hangingPunct="1">
              <a:lnSpc>
                <a:spcPct val="90000"/>
              </a:lnSpc>
            </a:pPr>
            <a:r>
              <a:rPr lang="en-US" smtClean="0"/>
              <a:t>Ping a host off the network by number</a:t>
            </a:r>
          </a:p>
          <a:p>
            <a:pPr lvl="1" eaLnBrk="1" hangingPunct="1">
              <a:lnSpc>
                <a:spcPct val="90000"/>
              </a:lnSpc>
            </a:pPr>
            <a:r>
              <a:rPr lang="en-US" smtClean="0"/>
              <a:t>Ping this host by name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Lab</a:t>
            </a:r>
          </a:p>
        </p:txBody>
      </p:sp>
      <p:sp>
        <p:nvSpPr>
          <p:cNvPr id="30723" name="Content Placeholder 2"/>
          <p:cNvSpPr>
            <a:spLocks noGrp="1"/>
          </p:cNvSpPr>
          <p:nvPr>
            <p:ph idx="1"/>
          </p:nvPr>
        </p:nvSpPr>
        <p:spPr/>
        <p:txBody>
          <a:bodyPr/>
          <a:lstStyle/>
          <a:p>
            <a:r>
              <a:rPr lang="en-US" smtClean="0"/>
              <a:t>From the command line run</a:t>
            </a:r>
          </a:p>
          <a:p>
            <a:pPr lvl="1"/>
            <a:r>
              <a:rPr lang="en-US" smtClean="0"/>
              <a:t>ipconfig /all</a:t>
            </a:r>
          </a:p>
          <a:p>
            <a:r>
              <a:rPr lang="en-US" smtClean="0"/>
              <a:t>Record the information for</a:t>
            </a:r>
          </a:p>
          <a:p>
            <a:pPr lvl="1"/>
            <a:r>
              <a:rPr lang="en-US" smtClean="0"/>
              <a:t>IP address</a:t>
            </a:r>
          </a:p>
          <a:p>
            <a:pPr lvl="1"/>
            <a:r>
              <a:rPr lang="en-US" smtClean="0"/>
              <a:t>Default gateway</a:t>
            </a:r>
          </a:p>
          <a:p>
            <a:pPr lvl="1"/>
            <a:r>
              <a:rPr lang="en-US" smtClean="0"/>
              <a:t>DHCP server</a:t>
            </a:r>
          </a:p>
          <a:p>
            <a:pPr lvl="1"/>
            <a:r>
              <a:rPr lang="en-US" smtClean="0"/>
              <a:t>Both DNS servers</a:t>
            </a:r>
          </a:p>
          <a:p>
            <a:r>
              <a:rPr lang="en-US" smtClean="0"/>
              <a:t>Ping your way out</a:t>
            </a:r>
          </a:p>
        </p:txBody>
      </p:sp>
      <p:sp>
        <p:nvSpPr>
          <p:cNvPr id="307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07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64BEF9-EAAC-49FF-8870-0ED81036D580}" type="slidenum">
              <a:rPr lang="en-US" smtClean="0"/>
              <a:pPr eaLnBrk="1" hangingPunct="1"/>
              <a:t>28</a:t>
            </a:fld>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17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A96962E-3578-402B-929E-99AFD0DC6E9C}" type="slidenum">
              <a:rPr lang="en-US" smtClean="0"/>
              <a:pPr eaLnBrk="1" hangingPunct="1"/>
              <a:t>29</a:t>
            </a:fld>
            <a:endParaRPr lang="en-US" smtClean="0"/>
          </a:p>
        </p:txBody>
      </p:sp>
      <p:sp>
        <p:nvSpPr>
          <p:cNvPr id="31748" name="Rectangle 2"/>
          <p:cNvSpPr>
            <a:spLocks noGrp="1" noChangeArrowheads="1"/>
          </p:cNvSpPr>
          <p:nvPr>
            <p:ph type="title"/>
          </p:nvPr>
        </p:nvSpPr>
        <p:spPr/>
        <p:txBody>
          <a:bodyPr/>
          <a:lstStyle/>
          <a:p>
            <a:pPr eaLnBrk="1" hangingPunct="1"/>
            <a:r>
              <a:rPr lang="en-US" smtClean="0"/>
              <a:t>Ping Your Way Back In</a:t>
            </a:r>
          </a:p>
        </p:txBody>
      </p:sp>
      <p:sp>
        <p:nvSpPr>
          <p:cNvPr id="31749" name="Rectangle 3"/>
          <p:cNvSpPr>
            <a:spLocks noGrp="1" noChangeArrowheads="1"/>
          </p:cNvSpPr>
          <p:nvPr>
            <p:ph type="body" idx="1"/>
          </p:nvPr>
        </p:nvSpPr>
        <p:spPr/>
        <p:txBody>
          <a:bodyPr/>
          <a:lstStyle/>
          <a:p>
            <a:pPr eaLnBrk="1" hangingPunct="1"/>
            <a:r>
              <a:rPr lang="en-US" smtClean="0"/>
              <a:t>Ping your way in</a:t>
            </a:r>
          </a:p>
          <a:p>
            <a:pPr lvl="1" eaLnBrk="1" hangingPunct="1"/>
            <a:r>
              <a:rPr lang="en-US" smtClean="0"/>
              <a:t>Sometimes you may want to reverse the process to see if anyone in the outside world can see you</a:t>
            </a:r>
          </a:p>
          <a:p>
            <a:pPr lvl="1" eaLnBrk="1" hangingPunct="1"/>
            <a:r>
              <a:rPr lang="en-US" smtClean="0"/>
              <a:t>This is what a Looking Glass is for</a:t>
            </a:r>
          </a:p>
          <a:p>
            <a:pPr lvl="1" eaLnBrk="1" hangingPunct="1"/>
            <a:r>
              <a:rPr lang="en-US" smtClean="0"/>
              <a:t>For example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1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BFD5729-D7DE-46CF-840A-95759AC89371}" type="slidenum">
              <a:rPr lang="en-US" smtClean="0"/>
              <a:pPr eaLnBrk="1" hangingPunct="1"/>
              <a:t>3</a:t>
            </a:fld>
            <a:endParaRPr lang="en-US" smtClean="0"/>
          </a:p>
        </p:txBody>
      </p:sp>
      <p:sp>
        <p:nvSpPr>
          <p:cNvPr id="5124" name="Rectangle 2"/>
          <p:cNvSpPr>
            <a:spLocks noGrp="1" noChangeArrowheads="1"/>
          </p:cNvSpPr>
          <p:nvPr>
            <p:ph type="title"/>
          </p:nvPr>
        </p:nvSpPr>
        <p:spPr/>
        <p:txBody>
          <a:bodyPr/>
          <a:lstStyle/>
          <a:p>
            <a:pPr eaLnBrk="1" hangingPunct="1"/>
            <a:r>
              <a:rPr lang="en-US" smtClean="0"/>
              <a:t>Tools</a:t>
            </a:r>
          </a:p>
        </p:txBody>
      </p:sp>
      <p:sp>
        <p:nvSpPr>
          <p:cNvPr id="5125" name="Rectangle 3"/>
          <p:cNvSpPr>
            <a:spLocks noGrp="1" noChangeArrowheads="1"/>
          </p:cNvSpPr>
          <p:nvPr>
            <p:ph type="body" idx="1"/>
          </p:nvPr>
        </p:nvSpPr>
        <p:spPr/>
        <p:txBody>
          <a:bodyPr/>
          <a:lstStyle/>
          <a:p>
            <a:pPr eaLnBrk="1" hangingPunct="1"/>
            <a:r>
              <a:rPr lang="en-US" smtClean="0"/>
              <a:t>Ping</a:t>
            </a:r>
          </a:p>
          <a:p>
            <a:pPr eaLnBrk="1" hangingPunct="1"/>
            <a:r>
              <a:rPr lang="en-US" smtClean="0"/>
              <a:t>Traceroute</a:t>
            </a:r>
          </a:p>
          <a:p>
            <a:pPr eaLnBrk="1" hangingPunct="1"/>
            <a:r>
              <a:rPr lang="en-US" smtClean="0"/>
              <a:t>Netstat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27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F3C52D-7499-416D-A236-9324FA99C41B}" type="slidenum">
              <a:rPr lang="en-US" smtClean="0"/>
              <a:pPr eaLnBrk="1" hangingPunct="1"/>
              <a:t>30</a:t>
            </a:fld>
            <a:endParaRPr lang="en-US" smtClean="0"/>
          </a:p>
        </p:txBody>
      </p:sp>
      <p:sp>
        <p:nvSpPr>
          <p:cNvPr id="32772" name="Rectangle 2"/>
          <p:cNvSpPr>
            <a:spLocks noGrp="1" noChangeArrowheads="1"/>
          </p:cNvSpPr>
          <p:nvPr>
            <p:ph type="title"/>
          </p:nvPr>
        </p:nvSpPr>
        <p:spPr/>
        <p:txBody>
          <a:bodyPr/>
          <a:lstStyle/>
          <a:p>
            <a:pPr eaLnBrk="1" hangingPunct="1"/>
            <a:r>
              <a:rPr lang="en-US" smtClean="0"/>
              <a:t>Looking Glass Ping</a:t>
            </a:r>
          </a:p>
        </p:txBody>
      </p:sp>
      <p:pic>
        <p:nvPicPr>
          <p:cNvPr id="3277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62484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37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563084-2F0E-407B-A305-A88383FF4857}" type="slidenum">
              <a:rPr lang="en-US" smtClean="0"/>
              <a:pPr eaLnBrk="1" hangingPunct="1"/>
              <a:t>31</a:t>
            </a:fld>
            <a:endParaRPr lang="en-US" smtClean="0"/>
          </a:p>
        </p:txBody>
      </p:sp>
      <p:sp>
        <p:nvSpPr>
          <p:cNvPr id="33796" name="Rectangle 2"/>
          <p:cNvSpPr>
            <a:spLocks noGrp="1" noChangeArrowheads="1"/>
          </p:cNvSpPr>
          <p:nvPr>
            <p:ph type="title"/>
          </p:nvPr>
        </p:nvSpPr>
        <p:spPr/>
        <p:txBody>
          <a:bodyPr/>
          <a:lstStyle/>
          <a:p>
            <a:pPr eaLnBrk="1" hangingPunct="1"/>
            <a:r>
              <a:rPr lang="en-US" smtClean="0"/>
              <a:t>Looking Glass Ping</a:t>
            </a:r>
          </a:p>
        </p:txBody>
      </p:sp>
      <p:pic>
        <p:nvPicPr>
          <p:cNvPr id="3379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61722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481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C8F2950-1451-4A23-B49D-AEE637FA455C}" type="slidenum">
              <a:rPr lang="en-US" smtClean="0"/>
              <a:pPr eaLnBrk="1" hangingPunct="1"/>
              <a:t>32</a:t>
            </a:fld>
            <a:endParaRPr lang="en-US" smtClean="0"/>
          </a:p>
        </p:txBody>
      </p:sp>
      <p:sp>
        <p:nvSpPr>
          <p:cNvPr id="34820" name="Rectangle 2"/>
          <p:cNvSpPr>
            <a:spLocks noGrp="1" noChangeArrowheads="1"/>
          </p:cNvSpPr>
          <p:nvPr>
            <p:ph type="title"/>
          </p:nvPr>
        </p:nvSpPr>
        <p:spPr/>
        <p:txBody>
          <a:bodyPr/>
          <a:lstStyle/>
          <a:p>
            <a:pPr eaLnBrk="1" hangingPunct="1"/>
            <a:r>
              <a:rPr lang="en-US" smtClean="0"/>
              <a:t>Looking Glass Ping</a:t>
            </a:r>
          </a:p>
        </p:txBody>
      </p:sp>
      <p:pic>
        <p:nvPicPr>
          <p:cNvPr id="3482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61722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Lab</a:t>
            </a:r>
          </a:p>
        </p:txBody>
      </p:sp>
      <p:sp>
        <p:nvSpPr>
          <p:cNvPr id="35843" name="Content Placeholder 2"/>
          <p:cNvSpPr>
            <a:spLocks noGrp="1"/>
          </p:cNvSpPr>
          <p:nvPr>
            <p:ph idx="1"/>
          </p:nvPr>
        </p:nvSpPr>
        <p:spPr/>
        <p:txBody>
          <a:bodyPr/>
          <a:lstStyle/>
          <a:p>
            <a:r>
              <a:rPr lang="en-US" smtClean="0"/>
              <a:t>Go to a looking glass site</a:t>
            </a:r>
          </a:p>
          <a:p>
            <a:r>
              <a:rPr lang="en-US" smtClean="0"/>
              <a:t>Ping your way back to the DeVry DNS servers</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0978587-D1E2-4105-AF61-4318B321A814}" type="slidenum">
              <a:rPr lang="en-US" smtClean="0"/>
              <a:pPr eaLnBrk="1" hangingPunct="1"/>
              <a:t>33</a:t>
            </a:fld>
            <a:endParaRPr lang="en-US"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68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E9FAD9-5E8F-45BB-9CE3-B6A496EADEEC}" type="slidenum">
              <a:rPr lang="en-US" smtClean="0"/>
              <a:pPr eaLnBrk="1" hangingPunct="1"/>
              <a:t>34</a:t>
            </a:fld>
            <a:endParaRPr lang="en-US" smtClean="0"/>
          </a:p>
        </p:txBody>
      </p:sp>
      <p:sp>
        <p:nvSpPr>
          <p:cNvPr id="36868" name="Rectangle 2"/>
          <p:cNvSpPr>
            <a:spLocks noGrp="1" noChangeArrowheads="1"/>
          </p:cNvSpPr>
          <p:nvPr>
            <p:ph type="title"/>
          </p:nvPr>
        </p:nvSpPr>
        <p:spPr/>
        <p:txBody>
          <a:bodyPr/>
          <a:lstStyle/>
          <a:p>
            <a:pPr eaLnBrk="1" hangingPunct="1"/>
            <a:r>
              <a:rPr lang="en-US" smtClean="0"/>
              <a:t>Traceroute</a:t>
            </a:r>
          </a:p>
        </p:txBody>
      </p:sp>
      <p:sp>
        <p:nvSpPr>
          <p:cNvPr id="36869" name="Rectangle 3"/>
          <p:cNvSpPr>
            <a:spLocks noGrp="1" noChangeArrowheads="1"/>
          </p:cNvSpPr>
          <p:nvPr>
            <p:ph type="body" idx="1"/>
          </p:nvPr>
        </p:nvSpPr>
        <p:spPr/>
        <p:txBody>
          <a:bodyPr/>
          <a:lstStyle/>
          <a:p>
            <a:pPr eaLnBrk="1" hangingPunct="1"/>
            <a:r>
              <a:rPr lang="en-US" smtClean="0"/>
              <a:t>Traceroute provides a general round-trip measurement from the originating point to each router in the path from that point to the destination</a:t>
            </a:r>
          </a:p>
          <a:p>
            <a:pPr eaLnBrk="1" hangingPunct="1"/>
            <a:r>
              <a:rPr lang="en-US" smtClean="0"/>
              <a:t>With most implementations, three results for each router and the destination are shown</a:t>
            </a:r>
          </a:p>
          <a:p>
            <a:pPr eaLnBrk="1" hangingPunct="1"/>
            <a:r>
              <a:rPr lang="en-US" smtClean="0"/>
              <a:t>Traceroute can be used as a rough estimate of the time to reach a destination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789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4B124E-B012-4B2E-B83C-D20710D5045C}" type="slidenum">
              <a:rPr lang="en-US" smtClean="0"/>
              <a:pPr eaLnBrk="1" hangingPunct="1"/>
              <a:t>35</a:t>
            </a:fld>
            <a:endParaRPr lang="en-US" smtClean="0"/>
          </a:p>
        </p:txBody>
      </p:sp>
      <p:sp>
        <p:nvSpPr>
          <p:cNvPr id="37892" name="Rectangle 2"/>
          <p:cNvSpPr>
            <a:spLocks noGrp="1" noChangeArrowheads="1"/>
          </p:cNvSpPr>
          <p:nvPr>
            <p:ph type="title"/>
          </p:nvPr>
        </p:nvSpPr>
        <p:spPr/>
        <p:txBody>
          <a:bodyPr/>
          <a:lstStyle/>
          <a:p>
            <a:pPr eaLnBrk="1" hangingPunct="1"/>
            <a:r>
              <a:rPr lang="en-US" smtClean="0"/>
              <a:t>Traceroute</a:t>
            </a:r>
          </a:p>
        </p:txBody>
      </p:sp>
      <p:sp>
        <p:nvSpPr>
          <p:cNvPr id="37893" name="Rectangle 3"/>
          <p:cNvSpPr>
            <a:spLocks noGrp="1" noChangeArrowheads="1"/>
          </p:cNvSpPr>
          <p:nvPr>
            <p:ph type="body" idx="1"/>
          </p:nvPr>
        </p:nvSpPr>
        <p:spPr/>
        <p:txBody>
          <a:bodyPr/>
          <a:lstStyle/>
          <a:p>
            <a:pPr eaLnBrk="1" hangingPunct="1"/>
            <a:r>
              <a:rPr lang="en-US" smtClean="0"/>
              <a:t>It is most useful, however, as a method for checking the path to a remote destination</a:t>
            </a:r>
          </a:p>
          <a:p>
            <a:pPr eaLnBrk="1" hangingPunct="1"/>
            <a:r>
              <a:rPr lang="en-US" smtClean="0"/>
              <a:t>Traceroute is used to display the routers traversed to reach a destination host</a:t>
            </a:r>
          </a:p>
          <a:p>
            <a:pPr eaLnBrk="1" hangingPunct="1"/>
            <a:r>
              <a:rPr lang="en-US" smtClean="0"/>
              <a:t>Traceroute uses UDP data packets with incrementing TTL values and an invalid port number to build the traceroute list of routers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23B69F3-504A-4A8A-B7C5-12CC67C31815}" type="slidenum">
              <a:rPr lang="en-US" smtClean="0"/>
              <a:pPr eaLnBrk="1" hangingPunct="1"/>
              <a:t>36</a:t>
            </a:fld>
            <a:endParaRPr lang="en-US" smtClean="0"/>
          </a:p>
        </p:txBody>
      </p:sp>
      <p:sp>
        <p:nvSpPr>
          <p:cNvPr id="38916" name="Rectangle 2"/>
          <p:cNvSpPr>
            <a:spLocks noGrp="1" noChangeArrowheads="1"/>
          </p:cNvSpPr>
          <p:nvPr>
            <p:ph type="title"/>
          </p:nvPr>
        </p:nvSpPr>
        <p:spPr/>
        <p:txBody>
          <a:bodyPr/>
          <a:lstStyle/>
          <a:p>
            <a:pPr eaLnBrk="1" hangingPunct="1"/>
            <a:r>
              <a:rPr lang="en-US" smtClean="0"/>
              <a:t>Traceroute</a:t>
            </a:r>
          </a:p>
        </p:txBody>
      </p:sp>
      <p:sp>
        <p:nvSpPr>
          <p:cNvPr id="38917" name="Rectangle 3"/>
          <p:cNvSpPr>
            <a:spLocks noGrp="1" noChangeArrowheads="1"/>
          </p:cNvSpPr>
          <p:nvPr>
            <p:ph type="body" idx="1"/>
          </p:nvPr>
        </p:nvSpPr>
        <p:spPr/>
        <p:txBody>
          <a:bodyPr/>
          <a:lstStyle/>
          <a:p>
            <a:pPr eaLnBrk="1" hangingPunct="1">
              <a:lnSpc>
                <a:spcPct val="90000"/>
              </a:lnSpc>
            </a:pPr>
            <a:r>
              <a:rPr lang="en-US" smtClean="0"/>
              <a:t>It proceeds in this manner</a:t>
            </a:r>
          </a:p>
          <a:p>
            <a:pPr lvl="1" eaLnBrk="1" hangingPunct="1">
              <a:lnSpc>
                <a:spcPct val="90000"/>
              </a:lnSpc>
            </a:pPr>
            <a:r>
              <a:rPr lang="en-US" smtClean="0"/>
              <a:t>The host originating the traceroute starts out by sending a data packet with a destination address of the remote host and a TTL value of 1</a:t>
            </a:r>
          </a:p>
          <a:p>
            <a:pPr lvl="1" eaLnBrk="1" hangingPunct="1">
              <a:lnSpc>
                <a:spcPct val="90000"/>
              </a:lnSpc>
            </a:pPr>
            <a:r>
              <a:rPr lang="en-US" smtClean="0"/>
              <a:t>The first router that receives the packet, will decrease the TTL value by 1</a:t>
            </a:r>
          </a:p>
          <a:p>
            <a:pPr lvl="1" eaLnBrk="1" hangingPunct="1">
              <a:lnSpc>
                <a:spcPct val="90000"/>
              </a:lnSpc>
            </a:pPr>
            <a:r>
              <a:rPr lang="en-US" smtClean="0"/>
              <a:t>Since the TTL value is now 0, the router sends back an ICMP Timeout Exceeded message to the originating host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3993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2E7E90F-8EEE-4693-A972-D262E63C1101}" type="slidenum">
              <a:rPr lang="en-US" smtClean="0"/>
              <a:pPr eaLnBrk="1" hangingPunct="1"/>
              <a:t>37</a:t>
            </a:fld>
            <a:endParaRPr lang="en-US" smtClean="0"/>
          </a:p>
        </p:txBody>
      </p:sp>
      <p:sp>
        <p:nvSpPr>
          <p:cNvPr id="39940" name="Rectangle 2"/>
          <p:cNvSpPr>
            <a:spLocks noGrp="1" noChangeArrowheads="1"/>
          </p:cNvSpPr>
          <p:nvPr>
            <p:ph type="title"/>
          </p:nvPr>
        </p:nvSpPr>
        <p:spPr/>
        <p:txBody>
          <a:bodyPr/>
          <a:lstStyle/>
          <a:p>
            <a:pPr eaLnBrk="1" hangingPunct="1"/>
            <a:r>
              <a:rPr lang="en-US" smtClean="0"/>
              <a:t>Traceroute</a:t>
            </a:r>
          </a:p>
        </p:txBody>
      </p:sp>
      <p:sp>
        <p:nvSpPr>
          <p:cNvPr id="39941" name="Rectangle 3"/>
          <p:cNvSpPr>
            <a:spLocks noGrp="1" noChangeArrowheads="1"/>
          </p:cNvSpPr>
          <p:nvPr>
            <p:ph type="body" idx="1"/>
          </p:nvPr>
        </p:nvSpPr>
        <p:spPr/>
        <p:txBody>
          <a:bodyPr/>
          <a:lstStyle/>
          <a:p>
            <a:pPr lvl="1" eaLnBrk="1" hangingPunct="1"/>
            <a:r>
              <a:rPr lang="en-US" smtClean="0"/>
              <a:t>The originating host then adds that router to the traceroute list and sends out another data packet with a TTL value of 2</a:t>
            </a:r>
          </a:p>
          <a:p>
            <a:pPr lvl="1" eaLnBrk="1" hangingPunct="1"/>
            <a:r>
              <a:rPr lang="en-US" smtClean="0"/>
              <a:t>The first router will receive the packet and decrease the TTL value by 1 and forward the packet to the next hop</a:t>
            </a:r>
          </a:p>
          <a:p>
            <a:pPr lvl="1" eaLnBrk="1" hangingPunct="1"/>
            <a:r>
              <a:rPr lang="en-US" smtClean="0"/>
              <a:t>When that router receives the packet, it decreased the TTL value by 1</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09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10CFD88-A425-4CA0-A63F-CBD397ACD409}" type="slidenum">
              <a:rPr lang="en-US" smtClean="0"/>
              <a:pPr eaLnBrk="1" hangingPunct="1"/>
              <a:t>38</a:t>
            </a:fld>
            <a:endParaRPr lang="en-US" smtClean="0"/>
          </a:p>
        </p:txBody>
      </p:sp>
      <p:sp>
        <p:nvSpPr>
          <p:cNvPr id="40964" name="Rectangle 2"/>
          <p:cNvSpPr>
            <a:spLocks noGrp="1" noChangeArrowheads="1"/>
          </p:cNvSpPr>
          <p:nvPr>
            <p:ph type="title"/>
          </p:nvPr>
        </p:nvSpPr>
        <p:spPr/>
        <p:txBody>
          <a:bodyPr/>
          <a:lstStyle/>
          <a:p>
            <a:pPr eaLnBrk="1" hangingPunct="1"/>
            <a:r>
              <a:rPr lang="en-US" smtClean="0"/>
              <a:t>Traceroute</a:t>
            </a:r>
          </a:p>
        </p:txBody>
      </p:sp>
      <p:sp>
        <p:nvSpPr>
          <p:cNvPr id="40965" name="Rectangle 3"/>
          <p:cNvSpPr>
            <a:spLocks noGrp="1" noChangeArrowheads="1"/>
          </p:cNvSpPr>
          <p:nvPr>
            <p:ph type="body" idx="1"/>
          </p:nvPr>
        </p:nvSpPr>
        <p:spPr/>
        <p:txBody>
          <a:bodyPr/>
          <a:lstStyle/>
          <a:p>
            <a:pPr lvl="1" eaLnBrk="1" hangingPunct="1"/>
            <a:r>
              <a:rPr lang="en-US" smtClean="0"/>
              <a:t>Now the TTL value is 0 and the router sends back an ICMP Timeout Exceeded message back to the originating host</a:t>
            </a:r>
          </a:p>
          <a:p>
            <a:pPr lvl="1" eaLnBrk="1" hangingPunct="1"/>
            <a:r>
              <a:rPr lang="en-US" smtClean="0"/>
              <a:t>When the originating host receives the ICMP message, it adds that router to the traceroute list and sends out another data packet with a TTL value of 3</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198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55577A-D194-4498-BCCA-7C3579A7C185}" type="slidenum">
              <a:rPr lang="en-US" smtClean="0"/>
              <a:pPr eaLnBrk="1" hangingPunct="1"/>
              <a:t>39</a:t>
            </a:fld>
            <a:endParaRPr lang="en-US" smtClean="0"/>
          </a:p>
        </p:txBody>
      </p:sp>
      <p:sp>
        <p:nvSpPr>
          <p:cNvPr id="41988" name="Rectangle 2"/>
          <p:cNvSpPr>
            <a:spLocks noGrp="1" noChangeArrowheads="1"/>
          </p:cNvSpPr>
          <p:nvPr>
            <p:ph type="title"/>
          </p:nvPr>
        </p:nvSpPr>
        <p:spPr/>
        <p:txBody>
          <a:bodyPr/>
          <a:lstStyle/>
          <a:p>
            <a:pPr eaLnBrk="1" hangingPunct="1"/>
            <a:r>
              <a:rPr lang="en-US" smtClean="0"/>
              <a:t>Traceroute</a:t>
            </a:r>
          </a:p>
        </p:txBody>
      </p:sp>
      <p:sp>
        <p:nvSpPr>
          <p:cNvPr id="41989" name="Rectangle 3"/>
          <p:cNvSpPr>
            <a:spLocks noGrp="1" noChangeArrowheads="1"/>
          </p:cNvSpPr>
          <p:nvPr>
            <p:ph type="body" idx="1"/>
          </p:nvPr>
        </p:nvSpPr>
        <p:spPr/>
        <p:txBody>
          <a:bodyPr/>
          <a:lstStyle/>
          <a:p>
            <a:pPr lvl="1" eaLnBrk="1" hangingPunct="1"/>
            <a:r>
              <a:rPr lang="en-US" smtClean="0"/>
              <a:t>This process continues, each time the TTL value is 0, the router replies with an ICMP message and the originating host adds it to the list and sends out another data packet with an increased TTL value</a:t>
            </a:r>
          </a:p>
          <a:p>
            <a:pPr lvl="1" eaLnBrk="1" hangingPunct="1"/>
            <a:r>
              <a:rPr lang="en-US" smtClean="0"/>
              <a:t>Once the destination host receives the data packet, it sees that the port number is invalid and sends back an ICMP Unreachable Port message back to the originating host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B37090-2079-4B34-AEBC-B2148038C3D9}" type="slidenum">
              <a:rPr lang="en-US" smtClean="0"/>
              <a:pPr eaLnBrk="1" hangingPunct="1"/>
              <a:t>4</a:t>
            </a:fld>
            <a:endParaRPr lang="en-US" smtClean="0"/>
          </a:p>
        </p:txBody>
      </p:sp>
      <p:sp>
        <p:nvSpPr>
          <p:cNvPr id="6148" name="Rectangle 2"/>
          <p:cNvSpPr>
            <a:spLocks noGrp="1" noChangeArrowheads="1"/>
          </p:cNvSpPr>
          <p:nvPr>
            <p:ph type="title"/>
          </p:nvPr>
        </p:nvSpPr>
        <p:spPr/>
        <p:txBody>
          <a:bodyPr/>
          <a:lstStyle/>
          <a:p>
            <a:pPr eaLnBrk="1" hangingPunct="1"/>
            <a:r>
              <a:rPr lang="en-US" smtClean="0"/>
              <a:t>Ping</a:t>
            </a:r>
          </a:p>
        </p:txBody>
      </p:sp>
      <p:sp>
        <p:nvSpPr>
          <p:cNvPr id="6149" name="Rectangle 3"/>
          <p:cNvSpPr>
            <a:spLocks noGrp="1" noChangeArrowheads="1"/>
          </p:cNvSpPr>
          <p:nvPr>
            <p:ph type="body" idx="1"/>
          </p:nvPr>
        </p:nvSpPr>
        <p:spPr/>
        <p:txBody>
          <a:bodyPr/>
          <a:lstStyle/>
          <a:p>
            <a:pPr eaLnBrk="1" hangingPunct="1"/>
            <a:r>
              <a:rPr lang="en-US" smtClean="0"/>
              <a:t>This tool is like radar or sonar</a:t>
            </a:r>
          </a:p>
          <a:p>
            <a:pPr eaLnBrk="1" hangingPunct="1"/>
            <a:r>
              <a:rPr lang="en-US" smtClean="0"/>
              <a:t>It sends out a ICMP echo requests</a:t>
            </a:r>
          </a:p>
          <a:p>
            <a:pPr eaLnBrk="1" hangingPunct="1"/>
            <a:r>
              <a:rPr lang="en-US" smtClean="0"/>
              <a:t>The other end sees the packet and answers back to the sender</a:t>
            </a:r>
          </a:p>
          <a:p>
            <a:pPr eaLnBrk="1" hangingPunct="1"/>
            <a:r>
              <a:rPr lang="en-US" smtClean="0"/>
              <a:t>Simple and effective</a:t>
            </a:r>
          </a:p>
          <a:p>
            <a:pPr eaLnBrk="1" hangingPunct="1"/>
            <a:r>
              <a:rPr lang="en-US" smtClean="0"/>
              <a:t>Ping can return a number of different responses depending on the implementation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301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430370-C1DB-4C81-A357-D4F34E37643D}" type="slidenum">
              <a:rPr lang="en-US" smtClean="0"/>
              <a:pPr eaLnBrk="1" hangingPunct="1"/>
              <a:t>40</a:t>
            </a:fld>
            <a:endParaRPr lang="en-US" smtClean="0"/>
          </a:p>
        </p:txBody>
      </p:sp>
      <p:sp>
        <p:nvSpPr>
          <p:cNvPr id="43012" name="Rectangle 2"/>
          <p:cNvSpPr>
            <a:spLocks noGrp="1" noChangeArrowheads="1"/>
          </p:cNvSpPr>
          <p:nvPr>
            <p:ph type="title"/>
          </p:nvPr>
        </p:nvSpPr>
        <p:spPr/>
        <p:txBody>
          <a:bodyPr/>
          <a:lstStyle/>
          <a:p>
            <a:pPr eaLnBrk="1" hangingPunct="1"/>
            <a:r>
              <a:rPr lang="en-US" smtClean="0"/>
              <a:t>Traceroute</a:t>
            </a:r>
          </a:p>
        </p:txBody>
      </p:sp>
      <p:sp>
        <p:nvSpPr>
          <p:cNvPr id="43013" name="Rectangle 3"/>
          <p:cNvSpPr>
            <a:spLocks noGrp="1" noChangeArrowheads="1"/>
          </p:cNvSpPr>
          <p:nvPr>
            <p:ph type="body" idx="1"/>
          </p:nvPr>
        </p:nvSpPr>
        <p:spPr/>
        <p:txBody>
          <a:bodyPr/>
          <a:lstStyle/>
          <a:p>
            <a:pPr lvl="1" eaLnBrk="1" hangingPunct="1"/>
            <a:r>
              <a:rPr lang="en-US" smtClean="0"/>
              <a:t>When the originating host receives this message, it knows that the host has been reached and ends the traceroute</a:t>
            </a:r>
          </a:p>
          <a:p>
            <a:pPr lvl="1" eaLnBrk="1" hangingPunct="1"/>
            <a:r>
              <a:rPr lang="en-US" smtClean="0"/>
              <a:t>A graph of this process is next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403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B708FC3-05BF-4A8A-AD27-9677FAAE2642}" type="slidenum">
              <a:rPr lang="en-US" smtClean="0"/>
              <a:pPr eaLnBrk="1" hangingPunct="1"/>
              <a:t>41</a:t>
            </a:fld>
            <a:endParaRPr lang="en-US" smtClean="0"/>
          </a:p>
        </p:txBody>
      </p:sp>
      <p:sp>
        <p:nvSpPr>
          <p:cNvPr id="44036" name="Rectangle 2"/>
          <p:cNvSpPr>
            <a:spLocks noGrp="1" noChangeArrowheads="1"/>
          </p:cNvSpPr>
          <p:nvPr>
            <p:ph type="title"/>
          </p:nvPr>
        </p:nvSpPr>
        <p:spPr/>
        <p:txBody>
          <a:bodyPr/>
          <a:lstStyle/>
          <a:p>
            <a:pPr eaLnBrk="1" hangingPunct="1"/>
            <a:r>
              <a:rPr lang="en-US" smtClean="0"/>
              <a:t>Traceroute</a:t>
            </a:r>
          </a:p>
        </p:txBody>
      </p:sp>
      <p:pic>
        <p:nvPicPr>
          <p:cNvPr id="44037" name="Picture 3" descr="Tracerou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87500"/>
            <a:ext cx="6629400" cy="466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505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21A5F2-6667-4CD6-88EF-D759B354853D}" type="slidenum">
              <a:rPr lang="en-US" smtClean="0"/>
              <a:pPr eaLnBrk="1" hangingPunct="1"/>
              <a:t>42</a:t>
            </a:fld>
            <a:endParaRPr lang="en-US" smtClean="0"/>
          </a:p>
        </p:txBody>
      </p:sp>
      <p:sp>
        <p:nvSpPr>
          <p:cNvPr id="45060" name="Rectangle 2"/>
          <p:cNvSpPr>
            <a:spLocks noGrp="1" noChangeArrowheads="1"/>
          </p:cNvSpPr>
          <p:nvPr>
            <p:ph type="title"/>
          </p:nvPr>
        </p:nvSpPr>
        <p:spPr/>
        <p:txBody>
          <a:bodyPr/>
          <a:lstStyle/>
          <a:p>
            <a:pPr eaLnBrk="1" hangingPunct="1"/>
            <a:r>
              <a:rPr lang="en-US" smtClean="0"/>
              <a:t>Traceroute</a:t>
            </a:r>
          </a:p>
        </p:txBody>
      </p:sp>
      <p:sp>
        <p:nvSpPr>
          <p:cNvPr id="45061" name="Rectangle 3"/>
          <p:cNvSpPr>
            <a:spLocks noGrp="1" noChangeArrowheads="1"/>
          </p:cNvSpPr>
          <p:nvPr>
            <p:ph type="body" idx="1"/>
          </p:nvPr>
        </p:nvSpPr>
        <p:spPr/>
        <p:txBody>
          <a:bodyPr/>
          <a:lstStyle/>
          <a:p>
            <a:pPr eaLnBrk="1" hangingPunct="1"/>
            <a:r>
              <a:rPr lang="en-US" smtClean="0"/>
              <a:t>This continues until the destination is reached or the maximum number of tries has been reached</a:t>
            </a:r>
          </a:p>
          <a:p>
            <a:pPr eaLnBrk="1" hangingPunct="1"/>
            <a:r>
              <a:rPr lang="en-US" smtClean="0"/>
              <a:t>This maximum is usually 30 hops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D80765-7651-43A8-9822-96217A62D6BA}" type="slidenum">
              <a:rPr lang="en-US" smtClean="0"/>
              <a:pPr eaLnBrk="1" hangingPunct="1"/>
              <a:t>43</a:t>
            </a:fld>
            <a:endParaRPr lang="en-US" smtClean="0"/>
          </a:p>
        </p:txBody>
      </p:sp>
      <p:sp>
        <p:nvSpPr>
          <p:cNvPr id="46084" name="Rectangle 2"/>
          <p:cNvSpPr>
            <a:spLocks noGrp="1" noChangeArrowheads="1"/>
          </p:cNvSpPr>
          <p:nvPr>
            <p:ph type="title"/>
          </p:nvPr>
        </p:nvSpPr>
        <p:spPr/>
        <p:txBody>
          <a:bodyPr/>
          <a:lstStyle/>
          <a:p>
            <a:pPr eaLnBrk="1" hangingPunct="1"/>
            <a:r>
              <a:rPr lang="en-US" smtClean="0"/>
              <a:t>Traceroute</a:t>
            </a:r>
          </a:p>
        </p:txBody>
      </p:sp>
      <p:sp>
        <p:nvSpPr>
          <p:cNvPr id="46085" name="Rectangle 3"/>
          <p:cNvSpPr>
            <a:spLocks noGrp="1" noChangeArrowheads="1"/>
          </p:cNvSpPr>
          <p:nvPr>
            <p:ph type="body" idx="1"/>
          </p:nvPr>
        </p:nvSpPr>
        <p:spPr/>
        <p:txBody>
          <a:bodyPr/>
          <a:lstStyle/>
          <a:p>
            <a:pPr eaLnBrk="1" hangingPunct="1"/>
            <a:r>
              <a:rPr lang="en-US" smtClean="0"/>
              <a:t>Unfortunately, traceroute is not dependable</a:t>
            </a:r>
          </a:p>
          <a:p>
            <a:pPr eaLnBrk="1" hangingPunct="1"/>
            <a:r>
              <a:rPr lang="en-US" smtClean="0"/>
              <a:t>Some routers do not send back time exceeded messages</a:t>
            </a:r>
          </a:p>
          <a:p>
            <a:pPr eaLnBrk="1" hangingPunct="1"/>
            <a:r>
              <a:rPr lang="en-US" smtClean="0"/>
              <a:t>Also, some end systems do not send the port unreachable message which means that traceroute waits for a long time before timing out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71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E8DD04-E06E-4BB0-9E3C-9A701965D031}" type="slidenum">
              <a:rPr lang="en-US" smtClean="0"/>
              <a:pPr eaLnBrk="1" hangingPunct="1"/>
              <a:t>44</a:t>
            </a:fld>
            <a:endParaRPr lang="en-US" smtClean="0"/>
          </a:p>
        </p:txBody>
      </p:sp>
      <p:sp>
        <p:nvSpPr>
          <p:cNvPr id="47108" name="Rectangle 2"/>
          <p:cNvSpPr>
            <a:spLocks noGrp="1" noChangeArrowheads="1"/>
          </p:cNvSpPr>
          <p:nvPr>
            <p:ph type="title"/>
          </p:nvPr>
        </p:nvSpPr>
        <p:spPr/>
        <p:txBody>
          <a:bodyPr/>
          <a:lstStyle/>
          <a:p>
            <a:pPr eaLnBrk="1" hangingPunct="1"/>
            <a:r>
              <a:rPr lang="en-US" smtClean="0"/>
              <a:t>Traceroute</a:t>
            </a:r>
          </a:p>
        </p:txBody>
      </p:sp>
      <p:sp>
        <p:nvSpPr>
          <p:cNvPr id="47109" name="Rectangle 3"/>
          <p:cNvSpPr>
            <a:spLocks noGrp="1" noChangeArrowheads="1"/>
          </p:cNvSpPr>
          <p:nvPr>
            <p:ph type="body" idx="1"/>
          </p:nvPr>
        </p:nvSpPr>
        <p:spPr/>
        <p:txBody>
          <a:bodyPr/>
          <a:lstStyle/>
          <a:p>
            <a:pPr eaLnBrk="1" hangingPunct="1"/>
            <a:r>
              <a:rPr lang="en-US" smtClean="0"/>
              <a:t>Finally, some service providers purposely change the results of traceroute to hide internal hops</a:t>
            </a:r>
          </a:p>
          <a:p>
            <a:pPr eaLnBrk="1" hangingPunct="1"/>
            <a:r>
              <a:rPr lang="en-US" smtClean="0"/>
              <a:t>Microsoft’s version of traceroute sends an ICMP ping rather than an UDP probe packet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81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BBA23A-6157-4950-B7F9-19CAB3A24A80}" type="slidenum">
              <a:rPr lang="en-US" smtClean="0"/>
              <a:pPr eaLnBrk="1" hangingPunct="1"/>
              <a:t>45</a:t>
            </a:fld>
            <a:endParaRPr lang="en-US" smtClean="0"/>
          </a:p>
        </p:txBody>
      </p:sp>
      <p:sp>
        <p:nvSpPr>
          <p:cNvPr id="48132" name="Rectangle 2"/>
          <p:cNvSpPr>
            <a:spLocks noGrp="1" noChangeArrowheads="1"/>
          </p:cNvSpPr>
          <p:nvPr>
            <p:ph type="title"/>
          </p:nvPr>
        </p:nvSpPr>
        <p:spPr/>
        <p:txBody>
          <a:bodyPr/>
          <a:lstStyle/>
          <a:p>
            <a:pPr eaLnBrk="1" hangingPunct="1"/>
            <a:r>
              <a:rPr lang="en-US" smtClean="0"/>
              <a:t>Traceroute</a:t>
            </a:r>
          </a:p>
        </p:txBody>
      </p:sp>
      <p:sp>
        <p:nvSpPr>
          <p:cNvPr id="48133" name="Rectangle 3"/>
          <p:cNvSpPr>
            <a:spLocks noGrp="1" noChangeArrowheads="1"/>
          </p:cNvSpPr>
          <p:nvPr>
            <p:ph type="body" idx="1"/>
          </p:nvPr>
        </p:nvSpPr>
        <p:spPr/>
        <p:txBody>
          <a:bodyPr/>
          <a:lstStyle/>
          <a:p>
            <a:pPr eaLnBrk="1" hangingPunct="1"/>
            <a:r>
              <a:rPr lang="en-US" smtClean="0"/>
              <a:t>The only real difference is that when the message reaches the final destination, the destination normally responds to the ping, rather than sending a port unreachable message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491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6E166B9-A3E3-458A-8AEE-4788074CD0B5}" type="slidenum">
              <a:rPr lang="en-US" smtClean="0"/>
              <a:pPr eaLnBrk="1" hangingPunct="1"/>
              <a:t>46</a:t>
            </a:fld>
            <a:endParaRPr lang="en-US" smtClean="0"/>
          </a:p>
        </p:txBody>
      </p:sp>
      <p:sp>
        <p:nvSpPr>
          <p:cNvPr id="49156" name="Rectangle 2"/>
          <p:cNvSpPr>
            <a:spLocks noGrp="1" noChangeArrowheads="1"/>
          </p:cNvSpPr>
          <p:nvPr>
            <p:ph type="title"/>
          </p:nvPr>
        </p:nvSpPr>
        <p:spPr/>
        <p:txBody>
          <a:bodyPr/>
          <a:lstStyle/>
          <a:p>
            <a:pPr eaLnBrk="1" hangingPunct="1"/>
            <a:r>
              <a:rPr lang="en-US" smtClean="0"/>
              <a:t>Cisco Traceroute</a:t>
            </a:r>
          </a:p>
        </p:txBody>
      </p:sp>
      <p:pic>
        <p:nvPicPr>
          <p:cNvPr id="49157" name="Picture 3"/>
          <p:cNvPicPr>
            <a:picLocks noChangeAspect="1" noChangeArrowheads="1"/>
          </p:cNvPicPr>
          <p:nvPr/>
        </p:nvPicPr>
        <p:blipFill>
          <a:blip r:embed="rId2">
            <a:extLst>
              <a:ext uri="{28A0092B-C50C-407E-A947-70E740481C1C}">
                <a14:useLocalDpi xmlns:a14="http://schemas.microsoft.com/office/drawing/2010/main" val="0"/>
              </a:ext>
            </a:extLst>
          </a:blip>
          <a:srcRect l="3751" t="27504" r="39380" b="21252"/>
          <a:stretch>
            <a:fillRect/>
          </a:stretch>
        </p:blipFill>
        <p:spPr bwMode="auto">
          <a:xfrm>
            <a:off x="990600" y="1371600"/>
            <a:ext cx="7181850" cy="485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Lab</a:t>
            </a:r>
          </a:p>
        </p:txBody>
      </p:sp>
      <p:sp>
        <p:nvSpPr>
          <p:cNvPr id="50179"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01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1317BB0-E42C-4B98-9BAC-51AF758ADA20}" type="slidenum">
              <a:rPr lang="en-US" smtClean="0"/>
              <a:pPr eaLnBrk="1" hangingPunct="1"/>
              <a:t>47</a:t>
            </a:fld>
            <a:endParaRPr lang="en-US" smtClean="0"/>
          </a:p>
        </p:txBody>
      </p:sp>
      <p:sp>
        <p:nvSpPr>
          <p:cNvPr id="50181" name="Text Placeholder 4"/>
          <p:cNvSpPr>
            <a:spLocks noGrp="1"/>
          </p:cNvSpPr>
          <p:nvPr>
            <p:ph type="body" idx="4294967295"/>
          </p:nvPr>
        </p:nvSpPr>
        <p:spPr/>
        <p:txBody>
          <a:bodyPr/>
          <a:lstStyle/>
          <a:p>
            <a:r>
              <a:rPr lang="en-US" smtClean="0"/>
              <a:t>Start Wireshark</a:t>
            </a:r>
          </a:p>
          <a:p>
            <a:r>
              <a:rPr lang="en-US" smtClean="0"/>
              <a:t>Open icmp-traceroute-normal.pcap</a:t>
            </a:r>
          </a:p>
          <a:p>
            <a:r>
              <a:rPr lang="en-US" smtClean="0"/>
              <a:t>Examine the trace route process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mtClean="0"/>
              <a:t>Lab</a:t>
            </a:r>
          </a:p>
        </p:txBody>
      </p:sp>
      <p:sp>
        <p:nvSpPr>
          <p:cNvPr id="5120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12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CED87C5-FFB3-441E-B80C-7C7A084854EB}" type="slidenum">
              <a:rPr lang="en-US" smtClean="0"/>
              <a:pPr eaLnBrk="1" hangingPunct="1"/>
              <a:t>48</a:t>
            </a:fld>
            <a:endParaRPr lang="en-US" smtClean="0"/>
          </a:p>
        </p:txBody>
      </p:sp>
      <p:sp>
        <p:nvSpPr>
          <p:cNvPr id="51205" name="Text Placeholder 4"/>
          <p:cNvSpPr>
            <a:spLocks noGrp="1"/>
          </p:cNvSpPr>
          <p:nvPr>
            <p:ph type="body" idx="4294967295"/>
          </p:nvPr>
        </p:nvSpPr>
        <p:spPr/>
        <p:txBody>
          <a:bodyPr/>
          <a:lstStyle/>
          <a:p>
            <a:r>
              <a:rPr lang="en-US" smtClean="0"/>
              <a:t>Traceroute to www.chipps.com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22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578442D-E2EA-4ACF-AD9D-0ED0491332A0}" type="slidenum">
              <a:rPr lang="en-US" smtClean="0"/>
              <a:pPr eaLnBrk="1" hangingPunct="1"/>
              <a:t>49</a:t>
            </a:fld>
            <a:endParaRPr lang="en-US" smtClean="0"/>
          </a:p>
        </p:txBody>
      </p:sp>
      <p:sp>
        <p:nvSpPr>
          <p:cNvPr id="52228" name="Rectangle 2"/>
          <p:cNvSpPr>
            <a:spLocks noGrp="1" noChangeArrowheads="1"/>
          </p:cNvSpPr>
          <p:nvPr>
            <p:ph type="title"/>
          </p:nvPr>
        </p:nvSpPr>
        <p:spPr/>
        <p:txBody>
          <a:bodyPr/>
          <a:lstStyle/>
          <a:p>
            <a:pPr eaLnBrk="1" hangingPunct="1"/>
            <a:r>
              <a:rPr lang="en-US" smtClean="0"/>
              <a:t>Looking Glass Traceroute</a:t>
            </a:r>
          </a:p>
        </p:txBody>
      </p:sp>
      <p:sp>
        <p:nvSpPr>
          <p:cNvPr id="52229" name="Rectangle 3"/>
          <p:cNvSpPr>
            <a:spLocks noGrp="1" noChangeArrowheads="1"/>
          </p:cNvSpPr>
          <p:nvPr>
            <p:ph type="body" idx="1"/>
          </p:nvPr>
        </p:nvSpPr>
        <p:spPr/>
        <p:txBody>
          <a:bodyPr/>
          <a:lstStyle/>
          <a:p>
            <a:pPr eaLnBrk="1" hangingPunct="1"/>
            <a:r>
              <a:rPr lang="en-US" smtClean="0"/>
              <a:t>A Looking Glass can also be used for a traceroute</a:t>
            </a:r>
          </a:p>
          <a:p>
            <a:pPr eaLnBrk="1" hangingPunct="1"/>
            <a:r>
              <a:rPr lang="en-US" smtClean="0"/>
              <a:t>This may tell you where things are falling apart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46909BB-115F-4DCB-8138-069615FDD6FE}" type="slidenum">
              <a:rPr lang="en-US" smtClean="0"/>
              <a:pPr eaLnBrk="1" hangingPunct="1"/>
              <a:t>5</a:t>
            </a:fld>
            <a:endParaRPr lang="en-US" smtClean="0"/>
          </a:p>
        </p:txBody>
      </p:sp>
      <p:sp>
        <p:nvSpPr>
          <p:cNvPr id="7172" name="Rectangle 2"/>
          <p:cNvSpPr>
            <a:spLocks noGrp="1" noChangeArrowheads="1"/>
          </p:cNvSpPr>
          <p:nvPr>
            <p:ph type="title"/>
          </p:nvPr>
        </p:nvSpPr>
        <p:spPr/>
        <p:txBody>
          <a:bodyPr/>
          <a:lstStyle/>
          <a:p>
            <a:pPr eaLnBrk="1" hangingPunct="1"/>
            <a:r>
              <a:rPr lang="en-US" smtClean="0"/>
              <a:t>Ping</a:t>
            </a:r>
          </a:p>
        </p:txBody>
      </p:sp>
      <p:sp>
        <p:nvSpPr>
          <p:cNvPr id="7173" name="Rectangle 3"/>
          <p:cNvSpPr>
            <a:spLocks noGrp="1" noChangeArrowheads="1"/>
          </p:cNvSpPr>
          <p:nvPr>
            <p:ph type="body" idx="1"/>
          </p:nvPr>
        </p:nvSpPr>
        <p:spPr/>
        <p:txBody>
          <a:bodyPr/>
          <a:lstStyle/>
          <a:p>
            <a:pPr eaLnBrk="1" hangingPunct="1"/>
            <a:r>
              <a:rPr lang="en-US" smtClean="0"/>
              <a:t>More specifically ping sends a special packet of information to a specific IP address and then listens for a reply</a:t>
            </a:r>
          </a:p>
          <a:p>
            <a:pPr eaLnBrk="1" hangingPunct="1"/>
            <a:r>
              <a:rPr lang="en-US" smtClean="0"/>
              <a:t>This special packet is called the ICMP - Internet Control Message Protocol echo request packet</a:t>
            </a:r>
          </a:p>
          <a:p>
            <a:pPr eaLnBrk="1" hangingPunct="1"/>
            <a:r>
              <a:rPr lang="en-US" smtClean="0"/>
              <a:t>ICMP packets are IP control messages that two systems on a TCP/IP network use to communicate various things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32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21ADDD-A6F0-4DDD-B22E-E24659E709CC}" type="slidenum">
              <a:rPr lang="en-US" smtClean="0"/>
              <a:pPr eaLnBrk="1" hangingPunct="1"/>
              <a:t>50</a:t>
            </a:fld>
            <a:endParaRPr lang="en-US" smtClean="0"/>
          </a:p>
        </p:txBody>
      </p:sp>
      <p:sp>
        <p:nvSpPr>
          <p:cNvPr id="53252" name="Rectangle 2"/>
          <p:cNvSpPr>
            <a:spLocks noGrp="1" noChangeArrowheads="1"/>
          </p:cNvSpPr>
          <p:nvPr>
            <p:ph type="title"/>
          </p:nvPr>
        </p:nvSpPr>
        <p:spPr/>
        <p:txBody>
          <a:bodyPr/>
          <a:lstStyle/>
          <a:p>
            <a:pPr eaLnBrk="1" hangingPunct="1"/>
            <a:r>
              <a:rPr lang="en-US" smtClean="0"/>
              <a:t>Looking Glass Traceroute</a:t>
            </a:r>
          </a:p>
        </p:txBody>
      </p:sp>
      <p:pic>
        <p:nvPicPr>
          <p:cNvPr id="5325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61722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smtClean="0"/>
              <a:t>Lab</a:t>
            </a:r>
          </a:p>
        </p:txBody>
      </p:sp>
      <p:sp>
        <p:nvSpPr>
          <p:cNvPr id="54275" name="Content Placeholder 2"/>
          <p:cNvSpPr>
            <a:spLocks noGrp="1"/>
          </p:cNvSpPr>
          <p:nvPr>
            <p:ph idx="1"/>
          </p:nvPr>
        </p:nvSpPr>
        <p:spPr/>
        <p:txBody>
          <a:bodyPr/>
          <a:lstStyle/>
          <a:p>
            <a:r>
              <a:rPr lang="en-US" smtClean="0"/>
              <a:t>From a looking glass site traceroute back to the DeVry DNS server</a:t>
            </a:r>
          </a:p>
        </p:txBody>
      </p:sp>
      <p:sp>
        <p:nvSpPr>
          <p:cNvPr id="542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42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F66197-5F3E-4829-8C13-637C9F86B6E8}" type="slidenum">
              <a:rPr lang="en-US" smtClean="0"/>
              <a:pPr eaLnBrk="1" hangingPunct="1"/>
              <a:t>51</a:t>
            </a:fld>
            <a:endParaRPr lang="en-US"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529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04EBC7F-2ED3-43E6-8045-2A225647C4B5}" type="slidenum">
              <a:rPr lang="en-US" smtClean="0"/>
              <a:pPr eaLnBrk="1" hangingPunct="1"/>
              <a:t>52</a:t>
            </a:fld>
            <a:endParaRPr lang="en-US" smtClean="0"/>
          </a:p>
        </p:txBody>
      </p:sp>
      <p:sp>
        <p:nvSpPr>
          <p:cNvPr id="55300" name="Rectangle 2"/>
          <p:cNvSpPr>
            <a:spLocks noGrp="1" noChangeArrowheads="1"/>
          </p:cNvSpPr>
          <p:nvPr>
            <p:ph type="title"/>
          </p:nvPr>
        </p:nvSpPr>
        <p:spPr/>
        <p:txBody>
          <a:bodyPr/>
          <a:lstStyle/>
          <a:p>
            <a:pPr eaLnBrk="1" hangingPunct="1"/>
            <a:r>
              <a:rPr lang="en-US" smtClean="0"/>
              <a:t>Netstat</a:t>
            </a:r>
          </a:p>
        </p:txBody>
      </p:sp>
      <p:sp>
        <p:nvSpPr>
          <p:cNvPr id="55301" name="Rectangle 3"/>
          <p:cNvSpPr>
            <a:spLocks noGrp="1" noChangeArrowheads="1"/>
          </p:cNvSpPr>
          <p:nvPr>
            <p:ph type="body" idx="1"/>
          </p:nvPr>
        </p:nvSpPr>
        <p:spPr/>
        <p:txBody>
          <a:bodyPr/>
          <a:lstStyle/>
          <a:p>
            <a:pPr eaLnBrk="1" hangingPunct="1"/>
            <a:r>
              <a:rPr lang="en-US" smtClean="0"/>
              <a:t>Netstat - NETwork STATe is an old part of the TCP/IP suite of tools</a:t>
            </a:r>
          </a:p>
          <a:p>
            <a:pPr eaLnBrk="1" hangingPunct="1"/>
            <a:r>
              <a:rPr lang="en-US" smtClean="0"/>
              <a:t>It's mentioned as far back as 1972, when it was known also as who is up</a:t>
            </a:r>
          </a:p>
          <a:p>
            <a:pPr eaLnBrk="1" hangingPunct="1"/>
            <a:r>
              <a:rPr lang="en-US" smtClean="0"/>
              <a:t>Netstat is used to display not completely related information about current network connections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63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2F82046-802F-4749-AF08-DD396A2A032C}" type="slidenum">
              <a:rPr lang="en-US" smtClean="0"/>
              <a:pPr eaLnBrk="1" hangingPunct="1"/>
              <a:t>53</a:t>
            </a:fld>
            <a:endParaRPr lang="en-US" smtClean="0"/>
          </a:p>
        </p:txBody>
      </p:sp>
      <p:sp>
        <p:nvSpPr>
          <p:cNvPr id="56324" name="Rectangle 2"/>
          <p:cNvSpPr>
            <a:spLocks noGrp="1" noChangeArrowheads="1"/>
          </p:cNvSpPr>
          <p:nvPr>
            <p:ph type="title"/>
          </p:nvPr>
        </p:nvSpPr>
        <p:spPr/>
        <p:txBody>
          <a:bodyPr/>
          <a:lstStyle/>
          <a:p>
            <a:pPr eaLnBrk="1" hangingPunct="1"/>
            <a:r>
              <a:rPr lang="en-US" smtClean="0"/>
              <a:t>Netstat</a:t>
            </a:r>
          </a:p>
        </p:txBody>
      </p:sp>
      <p:sp>
        <p:nvSpPr>
          <p:cNvPr id="56325" name="Rectangle 3"/>
          <p:cNvSpPr>
            <a:spLocks noGrp="1" noChangeArrowheads="1"/>
          </p:cNvSpPr>
          <p:nvPr>
            <p:ph type="body" idx="1"/>
          </p:nvPr>
        </p:nvSpPr>
        <p:spPr/>
        <p:txBody>
          <a:bodyPr/>
          <a:lstStyle/>
          <a:p>
            <a:pPr eaLnBrk="1" hangingPunct="1">
              <a:lnSpc>
                <a:spcPct val="90000"/>
              </a:lnSpc>
            </a:pPr>
            <a:r>
              <a:rPr lang="en-US" smtClean="0"/>
              <a:t>Netstat is defined in RFC 1147 as</a:t>
            </a:r>
          </a:p>
          <a:p>
            <a:pPr lvl="1" eaLnBrk="1" hangingPunct="1">
              <a:lnSpc>
                <a:spcPct val="90000"/>
              </a:lnSpc>
            </a:pPr>
            <a:r>
              <a:rPr lang="en-US" smtClean="0"/>
              <a:t>… a program that accesses network related data structures within the kernel, then provides an ASCII format at the terminal</a:t>
            </a:r>
          </a:p>
          <a:p>
            <a:pPr lvl="1" eaLnBrk="1" hangingPunct="1">
              <a:lnSpc>
                <a:spcPct val="90000"/>
              </a:lnSpc>
            </a:pPr>
            <a:r>
              <a:rPr lang="en-US" smtClean="0"/>
              <a:t>Netstat can provide reports on the routing table, TCP connections, TCP and UDP "listens," and protocol memory management</a:t>
            </a:r>
          </a:p>
          <a:p>
            <a:pPr lvl="1" eaLnBrk="1" hangingPunct="1">
              <a:lnSpc>
                <a:spcPct val="90000"/>
              </a:lnSpc>
            </a:pPr>
            <a:r>
              <a:rPr lang="en-US" smtClean="0"/>
              <a:t>Netstat provides this information for the moment at which one executes the command</a:t>
            </a:r>
          </a:p>
          <a:p>
            <a:pPr lvl="1" eaLnBrk="1" hangingPunct="1">
              <a:lnSpc>
                <a:spcPct val="90000"/>
              </a:lnSpc>
            </a:pPr>
            <a:r>
              <a:rPr lang="en-US" smtClean="0"/>
              <a:t>That information might change even as Netstat is running</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73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DD5CFA2-DDF1-452A-9ED0-4F1AE0D0FAF7}" type="slidenum">
              <a:rPr lang="en-US" smtClean="0"/>
              <a:pPr eaLnBrk="1" hangingPunct="1"/>
              <a:t>54</a:t>
            </a:fld>
            <a:endParaRPr lang="en-US" smtClean="0"/>
          </a:p>
        </p:txBody>
      </p:sp>
      <p:sp>
        <p:nvSpPr>
          <p:cNvPr id="57348" name="Rectangle 2"/>
          <p:cNvSpPr>
            <a:spLocks noGrp="1" noChangeArrowheads="1"/>
          </p:cNvSpPr>
          <p:nvPr>
            <p:ph type="title"/>
          </p:nvPr>
        </p:nvSpPr>
        <p:spPr/>
        <p:txBody>
          <a:bodyPr/>
          <a:lstStyle/>
          <a:p>
            <a:pPr eaLnBrk="1" hangingPunct="1"/>
            <a:r>
              <a:rPr lang="en-US" smtClean="0"/>
              <a:t>Netstat</a:t>
            </a:r>
          </a:p>
        </p:txBody>
      </p:sp>
      <p:sp>
        <p:nvSpPr>
          <p:cNvPr id="57349" name="Rectangle 3"/>
          <p:cNvSpPr>
            <a:spLocks noGrp="1" noChangeArrowheads="1"/>
          </p:cNvSpPr>
          <p:nvPr>
            <p:ph type="body" idx="1"/>
          </p:nvPr>
        </p:nvSpPr>
        <p:spPr/>
        <p:txBody>
          <a:bodyPr/>
          <a:lstStyle/>
          <a:p>
            <a:pPr eaLnBrk="1" hangingPunct="1"/>
            <a:r>
              <a:rPr lang="en-US" sz="1600" smtClean="0"/>
              <a:t>C:\&gt;netstat /?</a:t>
            </a:r>
          </a:p>
          <a:p>
            <a:pPr eaLnBrk="1" hangingPunct="1"/>
            <a:r>
              <a:rPr lang="en-US" sz="1400" smtClean="0"/>
              <a:t>Displays protocol statistics and current TCP/IP network connections.</a:t>
            </a:r>
          </a:p>
          <a:p>
            <a:pPr eaLnBrk="1" hangingPunct="1"/>
            <a:r>
              <a:rPr lang="en-US" sz="1400" smtClean="0"/>
              <a:t>NETSTAT [-a] [-e] [-n] [-s] [-p proto] [-r] [interval]</a:t>
            </a:r>
          </a:p>
          <a:p>
            <a:pPr eaLnBrk="1" hangingPunct="1"/>
            <a:r>
              <a:rPr lang="en-US" sz="1400" smtClean="0"/>
              <a:t>  -a            Displays all connections and listening ports.</a:t>
            </a:r>
          </a:p>
          <a:p>
            <a:pPr eaLnBrk="1" hangingPunct="1"/>
            <a:r>
              <a:rPr lang="en-US" sz="1400" smtClean="0"/>
              <a:t>  -e            Displays Ethernet statistics. This may be combined with the -s</a:t>
            </a:r>
          </a:p>
          <a:p>
            <a:pPr eaLnBrk="1" hangingPunct="1"/>
            <a:r>
              <a:rPr lang="en-US" sz="1400" smtClean="0"/>
              <a:t>                option.</a:t>
            </a:r>
          </a:p>
          <a:p>
            <a:pPr eaLnBrk="1" hangingPunct="1"/>
            <a:r>
              <a:rPr lang="en-US" sz="1400" smtClean="0"/>
              <a:t>  -n            Displays addresses and port numbers in numerical form.</a:t>
            </a:r>
          </a:p>
          <a:p>
            <a:pPr eaLnBrk="1" hangingPunct="1"/>
            <a:r>
              <a:rPr lang="en-US" sz="1400" smtClean="0"/>
              <a:t>  -p proto  Shows connections for the protocol specified by proto; proto</a:t>
            </a:r>
          </a:p>
          <a:p>
            <a:pPr eaLnBrk="1" hangingPunct="1"/>
            <a:r>
              <a:rPr lang="en-US" sz="1400" smtClean="0"/>
              <a:t>                may be TCP or UDP.  If used with the -s option to display</a:t>
            </a:r>
          </a:p>
          <a:p>
            <a:pPr eaLnBrk="1" hangingPunct="1"/>
            <a:r>
              <a:rPr lang="en-US" sz="1400" smtClean="0"/>
              <a:t>                per-protocol statistics, proto may be TCP, UDP, or IP.</a:t>
            </a:r>
          </a:p>
          <a:p>
            <a:pPr eaLnBrk="1" hangingPunct="1"/>
            <a:r>
              <a:rPr lang="en-US" sz="1400" smtClean="0"/>
              <a:t>  -r            Displays the routing table.</a:t>
            </a:r>
          </a:p>
          <a:p>
            <a:pPr eaLnBrk="1" hangingPunct="1"/>
            <a:r>
              <a:rPr lang="en-US" sz="1400" smtClean="0"/>
              <a:t>  -s            Displays per-protocol statistics.  By default, statistics are</a:t>
            </a:r>
          </a:p>
          <a:p>
            <a:pPr eaLnBrk="1" hangingPunct="1"/>
            <a:r>
              <a:rPr lang="en-US" sz="1400" smtClean="0"/>
              <a:t>                shown for TCP, UDP and IP; the -p option may be used to specify</a:t>
            </a:r>
          </a:p>
          <a:p>
            <a:pPr eaLnBrk="1" hangingPunct="1"/>
            <a:r>
              <a:rPr lang="en-US" sz="1400" smtClean="0"/>
              <a:t>                a subset of the default.  interval      Redisplays selected statistics, pausing interval seconds</a:t>
            </a:r>
          </a:p>
          <a:p>
            <a:pPr eaLnBrk="1" hangingPunct="1"/>
            <a:r>
              <a:rPr lang="en-US" sz="1400" smtClean="0"/>
              <a:t>                between each display.  Press CTRL+C to stop redisplaying</a:t>
            </a:r>
          </a:p>
          <a:p>
            <a:pPr eaLnBrk="1" hangingPunct="1"/>
            <a:r>
              <a:rPr lang="en-US" sz="1400" smtClean="0"/>
              <a:t>                statistics.  If omitted, netstat will print the current</a:t>
            </a:r>
          </a:p>
          <a:p>
            <a:pPr eaLnBrk="1" hangingPunct="1"/>
            <a:r>
              <a:rPr lang="en-US" sz="1400" smtClean="0"/>
              <a:t>                configuration information once.</a:t>
            </a: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smtClean="0"/>
              <a:t>Lab</a:t>
            </a:r>
          </a:p>
        </p:txBody>
      </p:sp>
      <p:sp>
        <p:nvSpPr>
          <p:cNvPr id="58371" name="Content Placeholder 2"/>
          <p:cNvSpPr>
            <a:spLocks noGrp="1"/>
          </p:cNvSpPr>
          <p:nvPr>
            <p:ph idx="1"/>
          </p:nvPr>
        </p:nvSpPr>
        <p:spPr/>
        <p:txBody>
          <a:bodyPr/>
          <a:lstStyle/>
          <a:p>
            <a:r>
              <a:rPr lang="en-US" smtClean="0"/>
              <a:t>Run netstat -a</a:t>
            </a:r>
          </a:p>
        </p:txBody>
      </p:sp>
      <p:sp>
        <p:nvSpPr>
          <p:cNvPr id="583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583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7213ED-E66A-482A-8D18-421D5FEFDDD2}" type="slidenum">
              <a:rPr lang="en-US" smtClean="0"/>
              <a:pPr eaLnBrk="1" hangingPunct="1"/>
              <a:t>55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81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48F9049-C847-4354-8301-03B5B969A58C}" type="slidenum">
              <a:rPr lang="en-US" smtClean="0"/>
              <a:pPr eaLnBrk="1" hangingPunct="1"/>
              <a:t>6</a:t>
            </a:fld>
            <a:endParaRPr lang="en-US" smtClean="0"/>
          </a:p>
        </p:txBody>
      </p:sp>
      <p:sp>
        <p:nvSpPr>
          <p:cNvPr id="8196" name="Rectangle 2"/>
          <p:cNvSpPr>
            <a:spLocks noGrp="1" noChangeArrowheads="1"/>
          </p:cNvSpPr>
          <p:nvPr>
            <p:ph type="title"/>
          </p:nvPr>
        </p:nvSpPr>
        <p:spPr/>
        <p:txBody>
          <a:bodyPr/>
          <a:lstStyle/>
          <a:p>
            <a:pPr eaLnBrk="1" hangingPunct="1"/>
            <a:r>
              <a:rPr lang="en-US" smtClean="0"/>
              <a:t>Ping</a:t>
            </a:r>
          </a:p>
        </p:txBody>
      </p:sp>
      <p:sp>
        <p:nvSpPr>
          <p:cNvPr id="8197" name="Rectangle 3"/>
          <p:cNvSpPr>
            <a:spLocks noGrp="1" noChangeArrowheads="1"/>
          </p:cNvSpPr>
          <p:nvPr>
            <p:ph type="body" idx="1"/>
          </p:nvPr>
        </p:nvSpPr>
        <p:spPr/>
        <p:txBody>
          <a:bodyPr/>
          <a:lstStyle/>
          <a:p>
            <a:pPr eaLnBrk="1" hangingPunct="1"/>
            <a:r>
              <a:rPr lang="en-US" smtClean="0"/>
              <a:t>When a system receives an echo request, it answers back with an echo reply, which includes the original echo request packet in the data field of the echo reply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Lab</a:t>
            </a:r>
          </a:p>
        </p:txBody>
      </p:sp>
      <p:sp>
        <p:nvSpPr>
          <p:cNvPr id="9219" name="Content Placeholder 2"/>
          <p:cNvSpPr>
            <a:spLocks noGrp="1"/>
          </p:cNvSpPr>
          <p:nvPr>
            <p:ph idx="1"/>
          </p:nvPr>
        </p:nvSpPr>
        <p:spPr/>
        <p:txBody>
          <a:bodyPr/>
          <a:lstStyle/>
          <a:p>
            <a:r>
              <a:rPr lang="en-US" smtClean="0"/>
              <a:t>Start Wireshark</a:t>
            </a:r>
          </a:p>
          <a:p>
            <a:r>
              <a:rPr lang="en-US" smtClean="0"/>
              <a:t>Open icmp.pcap</a:t>
            </a:r>
          </a:p>
          <a:p>
            <a:r>
              <a:rPr lang="en-US" smtClean="0"/>
              <a:t>Examine the process shown</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F356D9C-93E3-482B-B769-CC841CE50E4A}" type="slidenum">
              <a:rPr lang="en-US" smtClean="0"/>
              <a:pPr eaLnBrk="1" hangingPunct="1"/>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63E7DA1-07EB-4AD5-A378-316F437309AE}" type="slidenum">
              <a:rPr lang="en-US" smtClean="0"/>
              <a:pPr eaLnBrk="1" hangingPunct="1"/>
              <a:t>8</a:t>
            </a:fld>
            <a:endParaRPr lang="en-US" smtClean="0"/>
          </a:p>
        </p:txBody>
      </p:sp>
      <p:sp>
        <p:nvSpPr>
          <p:cNvPr id="10244" name="Rectangle 2"/>
          <p:cNvSpPr>
            <a:spLocks noGrp="1" noChangeArrowheads="1"/>
          </p:cNvSpPr>
          <p:nvPr>
            <p:ph type="title"/>
          </p:nvPr>
        </p:nvSpPr>
        <p:spPr/>
        <p:txBody>
          <a:bodyPr/>
          <a:lstStyle/>
          <a:p>
            <a:pPr eaLnBrk="1" hangingPunct="1"/>
            <a:r>
              <a:rPr lang="en-US" smtClean="0"/>
              <a:t>Ping</a:t>
            </a:r>
          </a:p>
        </p:txBody>
      </p:sp>
      <p:sp>
        <p:nvSpPr>
          <p:cNvPr id="10245" name="Rectangle 3"/>
          <p:cNvSpPr>
            <a:spLocks noGrp="1" noChangeArrowheads="1"/>
          </p:cNvSpPr>
          <p:nvPr>
            <p:ph type="body" idx="1"/>
          </p:nvPr>
        </p:nvSpPr>
        <p:spPr/>
        <p:txBody>
          <a:bodyPr/>
          <a:lstStyle/>
          <a:p>
            <a:pPr eaLnBrk="1" hangingPunct="1"/>
            <a:r>
              <a:rPr lang="en-US" smtClean="0"/>
              <a:t>When testing a connection, ping tracks</a:t>
            </a:r>
          </a:p>
          <a:p>
            <a:pPr lvl="1" eaLnBrk="1" hangingPunct="1"/>
            <a:r>
              <a:rPr lang="en-US" smtClean="0"/>
              <a:t>Number of packets sent</a:t>
            </a:r>
          </a:p>
          <a:p>
            <a:pPr lvl="1" eaLnBrk="1" hangingPunct="1"/>
            <a:r>
              <a:rPr lang="en-US" smtClean="0"/>
              <a:t>Number of replies received</a:t>
            </a:r>
          </a:p>
          <a:p>
            <a:pPr lvl="1" eaLnBrk="1" hangingPunct="1"/>
            <a:r>
              <a:rPr lang="en-US" smtClean="0"/>
              <a:t>Percentage of packets lost</a:t>
            </a:r>
          </a:p>
          <a:p>
            <a:pPr lvl="1" eaLnBrk="1" hangingPunct="1"/>
            <a:r>
              <a:rPr lang="en-US" smtClean="0"/>
              <a:t>Amount of time required for the packets to reach the destination and for replies to be received</a:t>
            </a:r>
          </a:p>
          <a:p>
            <a:pPr lvl="1" eaLnBrk="1" hangingPunct="1"/>
            <a:r>
              <a:rPr lang="en-US" smtClean="0"/>
              <a:t>Number of hops from here to there</a:t>
            </a:r>
          </a:p>
          <a:p>
            <a:pPr eaLnBrk="1" hangingPunct="1"/>
            <a:r>
              <a:rPr lang="en-US" smtClean="0"/>
              <a:t>For example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2010  Kenneth M. Chipps Ph.D. www.chipps.com</a:t>
            </a:r>
          </a:p>
        </p:txBody>
      </p:sp>
      <p:sp>
        <p:nvSpPr>
          <p:cNvPr id="112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A3AA96F-5BC3-4361-B5F6-640149AA0BE0}" type="slidenum">
              <a:rPr lang="en-US" smtClean="0"/>
              <a:pPr eaLnBrk="1" hangingPunct="1"/>
              <a:t>9</a:t>
            </a:fld>
            <a:endParaRPr lang="en-US" smtClean="0"/>
          </a:p>
        </p:txBody>
      </p:sp>
      <p:sp>
        <p:nvSpPr>
          <p:cNvPr id="11268" name="Rectangle 2"/>
          <p:cNvSpPr>
            <a:spLocks noGrp="1" noChangeArrowheads="1"/>
          </p:cNvSpPr>
          <p:nvPr>
            <p:ph type="title"/>
          </p:nvPr>
        </p:nvSpPr>
        <p:spPr/>
        <p:txBody>
          <a:bodyPr/>
          <a:lstStyle/>
          <a:p>
            <a:pPr eaLnBrk="1" hangingPunct="1"/>
            <a:r>
              <a:rPr lang="en-US" smtClean="0"/>
              <a:t>Windows Ping Output</a:t>
            </a:r>
          </a:p>
        </p:txBody>
      </p:sp>
      <p:sp>
        <p:nvSpPr>
          <p:cNvPr id="11269" name="Rectangle 3"/>
          <p:cNvSpPr>
            <a:spLocks noGrp="1" noChangeArrowheads="1"/>
          </p:cNvSpPr>
          <p:nvPr>
            <p:ph type="body" idx="1"/>
          </p:nvPr>
        </p:nvSpPr>
        <p:spPr>
          <a:xfrm>
            <a:off x="457200" y="1447800"/>
            <a:ext cx="8229600" cy="4525963"/>
          </a:xfrm>
        </p:spPr>
        <p:txBody>
          <a:bodyPr/>
          <a:lstStyle/>
          <a:p>
            <a:pPr eaLnBrk="1" hangingPunct="1"/>
            <a:r>
              <a:rPr lang="en-US" sz="2000" smtClean="0"/>
              <a:t>C:\&gt;ping www.chipps.com</a:t>
            </a:r>
          </a:p>
          <a:p>
            <a:pPr eaLnBrk="1" hangingPunct="1"/>
            <a:endParaRPr lang="en-US" sz="2000" smtClean="0"/>
          </a:p>
          <a:p>
            <a:pPr eaLnBrk="1" hangingPunct="1"/>
            <a:r>
              <a:rPr lang="en-US" sz="2000" smtClean="0"/>
              <a:t>Pinging chipps.com [161.58.165.159] with 32 bytes of data:</a:t>
            </a:r>
          </a:p>
          <a:p>
            <a:pPr eaLnBrk="1" hangingPunct="1"/>
            <a:endParaRPr lang="en-US" sz="2000" smtClean="0"/>
          </a:p>
          <a:p>
            <a:pPr eaLnBrk="1" hangingPunct="1"/>
            <a:r>
              <a:rPr lang="en-US" sz="2000" smtClean="0"/>
              <a:t>Reply from 161.58.165.159: bytes=32 time=123ms TTL=242</a:t>
            </a:r>
          </a:p>
          <a:p>
            <a:pPr eaLnBrk="1" hangingPunct="1"/>
            <a:r>
              <a:rPr lang="en-US" sz="2000" smtClean="0"/>
              <a:t>Reply from 161.58.165.159: bytes=32 time=124ms TTL=242</a:t>
            </a:r>
          </a:p>
          <a:p>
            <a:pPr eaLnBrk="1" hangingPunct="1"/>
            <a:r>
              <a:rPr lang="en-US" sz="2000" smtClean="0"/>
              <a:t>Reply from 161.58.165.159: bytes=32 time=123ms TTL=242</a:t>
            </a:r>
          </a:p>
          <a:p>
            <a:pPr eaLnBrk="1" hangingPunct="1"/>
            <a:r>
              <a:rPr lang="en-US" sz="2000" smtClean="0"/>
              <a:t>Reply from 161.58.165.159: bytes=32 time=124ms TTL=242</a:t>
            </a:r>
          </a:p>
          <a:p>
            <a:pPr eaLnBrk="1" hangingPunct="1"/>
            <a:endParaRPr lang="en-US" sz="2000" smtClean="0"/>
          </a:p>
          <a:p>
            <a:pPr eaLnBrk="1" hangingPunct="1"/>
            <a:r>
              <a:rPr lang="en-US" sz="2000" smtClean="0"/>
              <a:t>Ping statistics for 161.58.165.159:</a:t>
            </a:r>
          </a:p>
          <a:p>
            <a:pPr eaLnBrk="1" hangingPunct="1"/>
            <a:r>
              <a:rPr lang="en-US" sz="2000" smtClean="0"/>
              <a:t>    Packets: Sent = 4, Received = 4, Lost = 0 (0% loss),</a:t>
            </a:r>
          </a:p>
          <a:p>
            <a:pPr eaLnBrk="1" hangingPunct="1"/>
            <a:r>
              <a:rPr lang="en-US" sz="2000" smtClean="0"/>
              <a:t>Approximate round trip times in milli-seconds:</a:t>
            </a:r>
          </a:p>
          <a:p>
            <a:pPr eaLnBrk="1" hangingPunct="1"/>
            <a:r>
              <a:rPr lang="en-US" sz="2000" smtClean="0"/>
              <a:t>    Minimum = 123ms, Maximum =  124ms, Average =  123ms</a:t>
            </a: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3446</TotalTime>
  <Words>2472</Words>
  <Application>Microsoft Office PowerPoint</Application>
  <PresentationFormat>On-screen Show (4:3)</PresentationFormat>
  <Paragraphs>352</Paragraphs>
  <Slides>55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55</vt:i4>
      </vt:variant>
    </vt:vector>
  </HeadingPairs>
  <TitlesOfParts>
    <vt:vector size="57" baseType="lpstr">
      <vt:lpstr>Arial</vt:lpstr>
      <vt:lpstr>CiscoAcademy</vt:lpstr>
      <vt:lpstr>Checking Connectivity  Last Update 2010.03.07 1.0.0</vt:lpstr>
      <vt:lpstr>Objectives</vt:lpstr>
      <vt:lpstr>Tools</vt:lpstr>
      <vt:lpstr>Ping</vt:lpstr>
      <vt:lpstr>Ping</vt:lpstr>
      <vt:lpstr>Ping</vt:lpstr>
      <vt:lpstr>Lab</vt:lpstr>
      <vt:lpstr>Ping</vt:lpstr>
      <vt:lpstr>Windows Ping Output</vt:lpstr>
      <vt:lpstr>Lab</vt:lpstr>
      <vt:lpstr>Cisco Ping Output</vt:lpstr>
      <vt:lpstr>Ping</vt:lpstr>
      <vt:lpstr>Ping</vt:lpstr>
      <vt:lpstr>Ping</vt:lpstr>
      <vt:lpstr>Ping</vt:lpstr>
      <vt:lpstr>Ping</vt:lpstr>
      <vt:lpstr>Ping</vt:lpstr>
      <vt:lpstr>Ping</vt:lpstr>
      <vt:lpstr>Ping</vt:lpstr>
      <vt:lpstr>Ping</vt:lpstr>
      <vt:lpstr>Lab</vt:lpstr>
      <vt:lpstr>Extended Ping</vt:lpstr>
      <vt:lpstr>Extended Ping</vt:lpstr>
      <vt:lpstr>Extended Ping</vt:lpstr>
      <vt:lpstr>Ping</vt:lpstr>
      <vt:lpstr>Ping</vt:lpstr>
      <vt:lpstr>Ping Your Way Out</vt:lpstr>
      <vt:lpstr>Lab</vt:lpstr>
      <vt:lpstr>Ping Your Way Back In</vt:lpstr>
      <vt:lpstr>Looking Glass Ping</vt:lpstr>
      <vt:lpstr>Looking Glass Ping</vt:lpstr>
      <vt:lpstr>Looking Glass Ping</vt:lpstr>
      <vt:lpstr>Lab</vt:lpstr>
      <vt:lpstr>Traceroute</vt:lpstr>
      <vt:lpstr>Traceroute</vt:lpstr>
      <vt:lpstr>Traceroute</vt:lpstr>
      <vt:lpstr>Traceroute</vt:lpstr>
      <vt:lpstr>Traceroute</vt:lpstr>
      <vt:lpstr>Traceroute</vt:lpstr>
      <vt:lpstr>Traceroute</vt:lpstr>
      <vt:lpstr>Traceroute</vt:lpstr>
      <vt:lpstr>Traceroute</vt:lpstr>
      <vt:lpstr>Traceroute</vt:lpstr>
      <vt:lpstr>Traceroute</vt:lpstr>
      <vt:lpstr>Traceroute</vt:lpstr>
      <vt:lpstr>Cisco Traceroute</vt:lpstr>
      <vt:lpstr>Lab</vt:lpstr>
      <vt:lpstr>Lab</vt:lpstr>
      <vt:lpstr>Looking Glass Traceroute</vt:lpstr>
      <vt:lpstr>Looking Glass Traceroute</vt:lpstr>
      <vt:lpstr>Lab</vt:lpstr>
      <vt:lpstr>Netstat</vt:lpstr>
      <vt:lpstr>Netstat</vt:lpstr>
      <vt:lpstr>Netstat</vt:lpstr>
      <vt:lpstr>Lab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Checking Connectivity</dc:title>
  <dc:creator>Kenneth M. Chipps Ph.D.</dc:creator>
  <cp:lastModifiedBy>Kenneth M. Chipps Ph.D.</cp:lastModifiedBy>
  <cp:revision>175</cp:revision>
  <dcterms:created xsi:type="dcterms:W3CDTF">2003-04-24T20:41:57Z</dcterms:created>
  <dcterms:modified xsi:type="dcterms:W3CDTF">2012-11-16T00:08:03Z</dcterms:modified>
</cp:coreProperties>
</file>