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4"/>
  </p:notesMasterIdLst>
  <p:sldIdLst>
    <p:sldId id="285" r:id="rId2"/>
    <p:sldId id="496" r:id="rId3"/>
    <p:sldId id="497" r:id="rId4"/>
    <p:sldId id="499" r:id="rId5"/>
    <p:sldId id="500" r:id="rId6"/>
    <p:sldId id="498" r:id="rId7"/>
    <p:sldId id="501" r:id="rId8"/>
    <p:sldId id="502" r:id="rId9"/>
    <p:sldId id="503" r:id="rId10"/>
    <p:sldId id="504" r:id="rId11"/>
    <p:sldId id="505" r:id="rId12"/>
    <p:sldId id="506" r:id="rId13"/>
    <p:sldId id="508" r:id="rId14"/>
    <p:sldId id="510" r:id="rId15"/>
    <p:sldId id="540" r:id="rId16"/>
    <p:sldId id="541" r:id="rId17"/>
    <p:sldId id="596" r:id="rId18"/>
    <p:sldId id="597" r:id="rId19"/>
    <p:sldId id="509" r:id="rId20"/>
    <p:sldId id="511" r:id="rId21"/>
    <p:sldId id="512" r:id="rId22"/>
    <p:sldId id="513" r:id="rId23"/>
    <p:sldId id="515" r:id="rId24"/>
    <p:sldId id="514" r:id="rId25"/>
    <p:sldId id="519" r:id="rId26"/>
    <p:sldId id="520" r:id="rId27"/>
    <p:sldId id="521" r:id="rId28"/>
    <p:sldId id="523" r:id="rId29"/>
    <p:sldId id="524" r:id="rId30"/>
    <p:sldId id="525" r:id="rId31"/>
    <p:sldId id="527" r:id="rId32"/>
    <p:sldId id="528" r:id="rId33"/>
    <p:sldId id="530" r:id="rId34"/>
    <p:sldId id="531" r:id="rId35"/>
    <p:sldId id="533" r:id="rId36"/>
    <p:sldId id="535" r:id="rId37"/>
    <p:sldId id="534" r:id="rId38"/>
    <p:sldId id="529" r:id="rId39"/>
    <p:sldId id="526" r:id="rId40"/>
    <p:sldId id="522" r:id="rId41"/>
    <p:sldId id="536" r:id="rId42"/>
    <p:sldId id="517" r:id="rId43"/>
    <p:sldId id="518" r:id="rId44"/>
    <p:sldId id="537" r:id="rId45"/>
    <p:sldId id="538" r:id="rId46"/>
    <p:sldId id="542" r:id="rId47"/>
    <p:sldId id="543" r:id="rId48"/>
    <p:sldId id="560" r:id="rId49"/>
    <p:sldId id="548" r:id="rId50"/>
    <p:sldId id="545" r:id="rId51"/>
    <p:sldId id="549" r:id="rId52"/>
    <p:sldId id="551" r:id="rId53"/>
    <p:sldId id="550" r:id="rId54"/>
    <p:sldId id="552" r:id="rId55"/>
    <p:sldId id="546" r:id="rId56"/>
    <p:sldId id="547" r:id="rId57"/>
    <p:sldId id="539" r:id="rId58"/>
    <p:sldId id="555" r:id="rId59"/>
    <p:sldId id="557" r:id="rId60"/>
    <p:sldId id="558" r:id="rId61"/>
    <p:sldId id="556" r:id="rId62"/>
    <p:sldId id="559" r:id="rId63"/>
    <p:sldId id="553" r:id="rId64"/>
    <p:sldId id="561" r:id="rId65"/>
    <p:sldId id="562" r:id="rId66"/>
    <p:sldId id="567" r:id="rId67"/>
    <p:sldId id="563" r:id="rId68"/>
    <p:sldId id="568" r:id="rId69"/>
    <p:sldId id="569" r:id="rId70"/>
    <p:sldId id="570" r:id="rId71"/>
    <p:sldId id="575" r:id="rId72"/>
    <p:sldId id="579" r:id="rId73"/>
    <p:sldId id="587" r:id="rId74"/>
    <p:sldId id="593" r:id="rId75"/>
    <p:sldId id="594" r:id="rId76"/>
    <p:sldId id="589" r:id="rId77"/>
    <p:sldId id="595" r:id="rId78"/>
    <p:sldId id="590" r:id="rId79"/>
    <p:sldId id="591" r:id="rId80"/>
    <p:sldId id="592" r:id="rId81"/>
    <p:sldId id="565" r:id="rId82"/>
    <p:sldId id="566" r:id="rId8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4" autoAdjust="0"/>
  </p:normalViewPr>
  <p:slideViewPr>
    <p:cSldViewPr>
      <p:cViewPr varScale="1">
        <p:scale>
          <a:sx n="52" d="100"/>
          <a:sy n="52" d="100"/>
        </p:scale>
        <p:origin x="-1404" y="-102"/>
      </p:cViewPr>
      <p:guideLst>
        <p:guide orient="horz" pos="1200"/>
        <p:guide pos="2880"/>
      </p:guideLst>
    </p:cSldViewPr>
  </p:slideViewPr>
  <p:outlineViewPr>
    <p:cViewPr>
      <p:scale>
        <a:sx n="33" d="100"/>
        <a:sy n="33" d="100"/>
      </p:scale>
      <p:origin x="0" y="49086"/>
    </p:cViewPr>
  </p:outlin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a:latin typeface="Times New Roman" pitchFamily="18" charset="0"/>
                <a:cs typeface="+mn-cs"/>
              </a:defRPr>
            </a:lvl1pPr>
          </a:lstStyle>
          <a:p>
            <a:pPr>
              <a:defRPr/>
            </a:pPr>
            <a:endParaRPr lang="en-US"/>
          </a:p>
        </p:txBody>
      </p:sp>
      <p:sp>
        <p:nvSpPr>
          <p:cNvPr id="5734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a:latin typeface="Times New Roman" pitchFamily="18" charset="0"/>
                <a:cs typeface="+mn-cs"/>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a:latin typeface="Times New Roman" pitchFamily="18" charset="0"/>
                <a:cs typeface="+mn-cs"/>
              </a:defRPr>
            </a:lvl1pPr>
          </a:lstStyle>
          <a:p>
            <a:pPr>
              <a:defRPr/>
            </a:pPr>
            <a:endParaRPr lang="en-US"/>
          </a:p>
        </p:txBody>
      </p:sp>
      <p:sp>
        <p:nvSpPr>
          <p:cNvPr id="5735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cs typeface="+mn-cs"/>
              </a:defRPr>
            </a:lvl1pPr>
          </a:lstStyle>
          <a:p>
            <a:pPr>
              <a:defRPr/>
            </a:pPr>
            <a:fld id="{84F38964-98E4-4A8A-9972-1CE18E735FE4}" type="slidenum">
              <a:rPr lang="en-US"/>
              <a:pPr>
                <a:defRPr/>
              </a:pPr>
              <a:t>‹#›</a:t>
            </a:fld>
            <a:endParaRPr lang="en-US" dirty="0"/>
          </a:p>
        </p:txBody>
      </p:sp>
    </p:spTree>
    <p:extLst>
      <p:ext uri="{BB962C8B-B14F-4D97-AF65-F5344CB8AC3E}">
        <p14:creationId xmlns:p14="http://schemas.microsoft.com/office/powerpoint/2010/main" val="2825160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smtClean="0"/>
            </a:lvl1pPr>
          </a:lstStyle>
          <a:p>
            <a:pPr>
              <a:defRPr/>
            </a:pPr>
            <a:r>
              <a:rPr lang="en-US"/>
              <a:t>Copyright 2012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96A45FB5-CD8E-4D1B-A5FF-6633F9E500A6}" type="slidenum">
              <a:rPr lang="en-US"/>
              <a:pPr>
                <a:defRPr/>
              </a:pPr>
              <a:t>‹#›</a:t>
            </a:fld>
            <a:endParaRPr lang="en-US" dirty="0"/>
          </a:p>
        </p:txBody>
      </p:sp>
    </p:spTree>
    <p:extLst>
      <p:ext uri="{BB962C8B-B14F-4D97-AF65-F5344CB8AC3E}">
        <p14:creationId xmlns:p14="http://schemas.microsoft.com/office/powerpoint/2010/main" val="23694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B0981509-6BE9-4327-8FEB-98DC0CF77702}" type="slidenum">
              <a:rPr lang="en-US"/>
              <a:pPr>
                <a:defRPr/>
              </a:pPr>
              <a:t>‹#›</a:t>
            </a:fld>
            <a:endParaRPr lang="en-US" dirty="0"/>
          </a:p>
        </p:txBody>
      </p:sp>
    </p:spTree>
    <p:extLst>
      <p:ext uri="{BB962C8B-B14F-4D97-AF65-F5344CB8AC3E}">
        <p14:creationId xmlns:p14="http://schemas.microsoft.com/office/powerpoint/2010/main" val="60199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DB998050-48C6-4EBA-9418-20D5C0D2D72D}" type="slidenum">
              <a:rPr lang="en-US"/>
              <a:pPr>
                <a:defRPr/>
              </a:pPr>
              <a:t>‹#›</a:t>
            </a:fld>
            <a:endParaRPr lang="en-US" dirty="0"/>
          </a:p>
        </p:txBody>
      </p:sp>
    </p:spTree>
    <p:extLst>
      <p:ext uri="{BB962C8B-B14F-4D97-AF65-F5344CB8AC3E}">
        <p14:creationId xmlns:p14="http://schemas.microsoft.com/office/powerpoint/2010/main" val="419464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0C7DE7B7-73F5-4423-A8EF-7B1A1A82B0B9}" type="slidenum">
              <a:rPr lang="en-US"/>
              <a:pPr>
                <a:defRPr/>
              </a:pPr>
              <a:t>‹#›</a:t>
            </a:fld>
            <a:endParaRPr lang="en-US" dirty="0"/>
          </a:p>
        </p:txBody>
      </p:sp>
    </p:spTree>
    <p:extLst>
      <p:ext uri="{BB962C8B-B14F-4D97-AF65-F5344CB8AC3E}">
        <p14:creationId xmlns:p14="http://schemas.microsoft.com/office/powerpoint/2010/main" val="3511262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063015BF-F1CB-4CDE-9FFA-5325FDF90EA0}" type="slidenum">
              <a:rPr lang="en-US"/>
              <a:pPr>
                <a:defRPr/>
              </a:pPr>
              <a:t>‹#›</a:t>
            </a:fld>
            <a:endParaRPr lang="en-US" dirty="0"/>
          </a:p>
        </p:txBody>
      </p:sp>
    </p:spTree>
    <p:extLst>
      <p:ext uri="{BB962C8B-B14F-4D97-AF65-F5344CB8AC3E}">
        <p14:creationId xmlns:p14="http://schemas.microsoft.com/office/powerpoint/2010/main" val="69310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FAFBD0A0-ABBC-4041-80DB-CA7109C3AC48}" type="slidenum">
              <a:rPr lang="en-US"/>
              <a:pPr>
                <a:defRPr/>
              </a:pPr>
              <a:t>‹#›</a:t>
            </a:fld>
            <a:endParaRPr lang="en-US" dirty="0"/>
          </a:p>
        </p:txBody>
      </p:sp>
    </p:spTree>
    <p:extLst>
      <p:ext uri="{BB962C8B-B14F-4D97-AF65-F5344CB8AC3E}">
        <p14:creationId xmlns:p14="http://schemas.microsoft.com/office/powerpoint/2010/main" val="421716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504CBE7F-F1EB-4937-8117-317DBE3464FA}" type="slidenum">
              <a:rPr lang="en-US"/>
              <a:pPr>
                <a:defRPr/>
              </a:pPr>
              <a:t>‹#›</a:t>
            </a:fld>
            <a:endParaRPr lang="en-US" dirty="0"/>
          </a:p>
        </p:txBody>
      </p:sp>
    </p:spTree>
    <p:extLst>
      <p:ext uri="{BB962C8B-B14F-4D97-AF65-F5344CB8AC3E}">
        <p14:creationId xmlns:p14="http://schemas.microsoft.com/office/powerpoint/2010/main" val="131453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B6166BBA-33E9-48CF-95CD-D39F83F8BFEF}" type="slidenum">
              <a:rPr lang="en-US"/>
              <a:pPr>
                <a:defRPr/>
              </a:pPr>
              <a:t>‹#›</a:t>
            </a:fld>
            <a:endParaRPr lang="en-US" dirty="0"/>
          </a:p>
        </p:txBody>
      </p:sp>
    </p:spTree>
    <p:extLst>
      <p:ext uri="{BB962C8B-B14F-4D97-AF65-F5344CB8AC3E}">
        <p14:creationId xmlns:p14="http://schemas.microsoft.com/office/powerpoint/2010/main" val="427744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EFBF9EAD-CB84-44F8-B804-4F264381EEA8}" type="slidenum">
              <a:rPr lang="en-US"/>
              <a:pPr>
                <a:defRPr/>
              </a:pPr>
              <a:t>‹#›</a:t>
            </a:fld>
            <a:endParaRPr lang="en-US" dirty="0"/>
          </a:p>
        </p:txBody>
      </p:sp>
    </p:spTree>
    <p:extLst>
      <p:ext uri="{BB962C8B-B14F-4D97-AF65-F5344CB8AC3E}">
        <p14:creationId xmlns:p14="http://schemas.microsoft.com/office/powerpoint/2010/main" val="95238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FA423F66-D285-412C-8BC7-759588CAA12F}" type="slidenum">
              <a:rPr lang="en-US"/>
              <a:pPr>
                <a:defRPr/>
              </a:pPr>
              <a:t>‹#›</a:t>
            </a:fld>
            <a:endParaRPr lang="en-US" dirty="0"/>
          </a:p>
        </p:txBody>
      </p:sp>
    </p:spTree>
    <p:extLst>
      <p:ext uri="{BB962C8B-B14F-4D97-AF65-F5344CB8AC3E}">
        <p14:creationId xmlns:p14="http://schemas.microsoft.com/office/powerpoint/2010/main" val="80740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FA107C0D-B1E3-4D56-8977-184A7EF608F4}" type="slidenum">
              <a:rPr lang="en-US"/>
              <a:pPr>
                <a:defRPr/>
              </a:pPr>
              <a:t>‹#›</a:t>
            </a:fld>
            <a:endParaRPr lang="en-US" dirty="0"/>
          </a:p>
        </p:txBody>
      </p:sp>
    </p:spTree>
    <p:extLst>
      <p:ext uri="{BB962C8B-B14F-4D97-AF65-F5344CB8AC3E}">
        <p14:creationId xmlns:p14="http://schemas.microsoft.com/office/powerpoint/2010/main" val="305854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D078B205-3DF4-44A4-8409-EB75A0715238}" type="slidenum">
              <a:rPr lang="en-US"/>
              <a:pPr>
                <a:defRPr/>
              </a:pPr>
              <a:t>‹#›</a:t>
            </a:fld>
            <a:endParaRPr lang="en-US" dirty="0"/>
          </a:p>
        </p:txBody>
      </p:sp>
    </p:spTree>
    <p:extLst>
      <p:ext uri="{BB962C8B-B14F-4D97-AF65-F5344CB8AC3E}">
        <p14:creationId xmlns:p14="http://schemas.microsoft.com/office/powerpoint/2010/main" val="358340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9E8577F4-D39F-474D-9131-CECF34B1E7D1}" type="slidenum">
              <a:rPr lang="en-US"/>
              <a:pPr>
                <a:defRPr/>
              </a:pPr>
              <a:t>‹#›</a:t>
            </a:fld>
            <a:endParaRPr lang="en-US" dirty="0"/>
          </a:p>
        </p:txBody>
      </p:sp>
    </p:spTree>
    <p:extLst>
      <p:ext uri="{BB962C8B-B14F-4D97-AF65-F5344CB8AC3E}">
        <p14:creationId xmlns:p14="http://schemas.microsoft.com/office/powerpoint/2010/main" val="393893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cs typeface="+mn-cs"/>
              </a:defRPr>
            </a:lvl1pPr>
          </a:lstStyle>
          <a:p>
            <a:pPr>
              <a:defRPr/>
            </a:pPr>
            <a:endParaRPr lang="en-US"/>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cs typeface="+mn-cs"/>
              </a:defRPr>
            </a:lvl1pPr>
          </a:lstStyle>
          <a:p>
            <a:pPr>
              <a:defRPr/>
            </a:pPr>
            <a:r>
              <a:rPr lang="en-US"/>
              <a:t>Copyright 2012 Kenneth M. Chipps Ph.D. www.chipps.com</a:t>
            </a:r>
            <a:endParaRPr lang="en-US"/>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4894769-63EF-4E19-86BB-97334C7761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xfrm>
            <a:off x="2667000" y="6245225"/>
            <a:ext cx="3886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075"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a:p>
        </p:txBody>
      </p:sp>
      <p:sp>
        <p:nvSpPr>
          <p:cNvPr id="3076" name="Rectangle 3"/>
          <p:cNvSpPr>
            <a:spLocks noGrp="1" noChangeArrowheads="1"/>
          </p:cNvSpPr>
          <p:nvPr>
            <p:ph type="ctrTitle"/>
          </p:nvPr>
        </p:nvSpPr>
        <p:spPr/>
        <p:txBody>
          <a:bodyPr/>
          <a:lstStyle/>
          <a:p>
            <a:pPr eaLnBrk="1" hangingPunct="1"/>
            <a:r>
              <a:rPr lang="en-US" altLang="en-US" smtClean="0"/>
              <a:t>Capturing VLAN Tags</a:t>
            </a:r>
            <a:br>
              <a:rPr lang="en-US" altLang="en-US" smtClean="0"/>
            </a:br>
            <a:r>
              <a:rPr lang="en-US" sz="2400" smtClean="0"/>
              <a:t>Last Update 2012.04.10</a:t>
            </a:r>
            <a:br>
              <a:rPr lang="en-US" sz="2400" smtClean="0"/>
            </a:br>
            <a:r>
              <a:rPr lang="en-US" sz="2400" smtClean="0"/>
              <a:t>1.0.0</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0692DD-4BDD-400D-B89A-2AB4EAB8C02A}"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NIC Driver Problem</a:t>
            </a:r>
          </a:p>
        </p:txBody>
      </p:sp>
      <p:sp>
        <p:nvSpPr>
          <p:cNvPr id="12291" name="Content Placeholder 2"/>
          <p:cNvSpPr>
            <a:spLocks noGrp="1"/>
          </p:cNvSpPr>
          <p:nvPr>
            <p:ph idx="1"/>
          </p:nvPr>
        </p:nvSpPr>
        <p:spPr/>
        <p:txBody>
          <a:bodyPr/>
          <a:lstStyle/>
          <a:p>
            <a:r>
              <a:rPr lang="en-US" smtClean="0"/>
              <a:t>It is wrong when it says</a:t>
            </a:r>
          </a:p>
          <a:p>
            <a:pPr lvl="1"/>
            <a:r>
              <a:rPr lang="en-US" smtClean="0"/>
              <a:t>If the OS or the network adapter driver won't allow the VLAN tags to be captured, set up port mirroring (or "port spanning", as Cisco calls it) on the VLAN switch and connect an independent system, such as a laptop, to the mirror port, and don't configure the interface attached to that port as a member of a VLAN</a:t>
            </a:r>
          </a:p>
        </p:txBody>
      </p:sp>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4C1693-8D5E-4A4B-927C-F87E5DBD8C8B}" type="slidenum">
              <a:rPr lang="en-US" smtClean="0"/>
              <a:pPr eaLnBrk="1" hangingPunct="1"/>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NIC Driver Problem</a:t>
            </a:r>
          </a:p>
        </p:txBody>
      </p:sp>
      <p:sp>
        <p:nvSpPr>
          <p:cNvPr id="13315" name="Content Placeholder 2"/>
          <p:cNvSpPr>
            <a:spLocks noGrp="1"/>
          </p:cNvSpPr>
          <p:nvPr>
            <p:ph idx="1"/>
          </p:nvPr>
        </p:nvSpPr>
        <p:spPr/>
        <p:txBody>
          <a:bodyPr/>
          <a:lstStyle/>
          <a:p>
            <a:pPr lvl="1"/>
            <a:r>
              <a:rPr lang="en-US" smtClean="0"/>
              <a:t>You'll definitely see the VLAN tags, regardless of what OS the independent system is running or what type of network adapter you're using</a:t>
            </a:r>
          </a:p>
          <a:p>
            <a:r>
              <a:rPr lang="en-US" smtClean="0"/>
              <a:t>This does not work</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EB1D91-3C60-47DB-B7A9-B1061ADDD41A}"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NICs That Work</a:t>
            </a:r>
          </a:p>
        </p:txBody>
      </p:sp>
      <p:sp>
        <p:nvSpPr>
          <p:cNvPr id="14339" name="Content Placeholder 2"/>
          <p:cNvSpPr>
            <a:spLocks noGrp="1"/>
          </p:cNvSpPr>
          <p:nvPr>
            <p:ph idx="1"/>
          </p:nvPr>
        </p:nvSpPr>
        <p:spPr/>
        <p:txBody>
          <a:bodyPr/>
          <a:lstStyle/>
          <a:p>
            <a:r>
              <a:rPr lang="en-US" smtClean="0"/>
              <a:t>The NICs I have verified that retain and allow the display of the VLAN tags</a:t>
            </a:r>
          </a:p>
          <a:p>
            <a:pPr lvl="1"/>
            <a:r>
              <a:rPr lang="en-US" smtClean="0"/>
              <a:t>No modification required</a:t>
            </a:r>
          </a:p>
          <a:p>
            <a:pPr lvl="2"/>
            <a:r>
              <a:rPr lang="en-US" smtClean="0"/>
              <a:t>Trendnet TE100-PCIWN Version 2.21</a:t>
            </a:r>
          </a:p>
          <a:p>
            <a:pPr lvl="3"/>
            <a:r>
              <a:rPr lang="en-US" smtClean="0"/>
              <a:t>This is the Realtek RTL8139/810x chipset</a:t>
            </a:r>
          </a:p>
          <a:p>
            <a:pPr lvl="3"/>
            <a:r>
              <a:rPr lang="en-US" smtClean="0"/>
              <a:t>Wireshark says this should work and it does work without any modification required</a:t>
            </a:r>
          </a:p>
          <a:p>
            <a:pPr lvl="3"/>
            <a:r>
              <a:rPr lang="en-US" smtClean="0"/>
              <a:t>The driver is</a:t>
            </a:r>
          </a:p>
          <a:p>
            <a:pPr lvl="4"/>
            <a:r>
              <a:rPr lang="en-US" smtClean="0"/>
              <a:t>Microsoft</a:t>
            </a:r>
          </a:p>
          <a:p>
            <a:pPr lvl="4"/>
            <a:r>
              <a:rPr lang="en-US" smtClean="0"/>
              <a:t>5/30/2008</a:t>
            </a:r>
          </a:p>
          <a:p>
            <a:pPr lvl="4"/>
            <a:r>
              <a:rPr lang="en-US" smtClean="0"/>
              <a:t>6.111.530.2008</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62CFAB-BFC1-4803-8D1B-8A0BACE7ED14}"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NICs That Work</a:t>
            </a:r>
          </a:p>
        </p:txBody>
      </p:sp>
      <p:sp>
        <p:nvSpPr>
          <p:cNvPr id="3" name="Content Placeholder 2"/>
          <p:cNvSpPr>
            <a:spLocks noGrp="1"/>
          </p:cNvSpPr>
          <p:nvPr>
            <p:ph idx="1"/>
          </p:nvPr>
        </p:nvSpPr>
        <p:spPr/>
        <p:txBody>
          <a:bodyPr/>
          <a:lstStyle/>
          <a:p>
            <a:pPr lvl="1">
              <a:defRPr/>
            </a:pPr>
            <a:r>
              <a:rPr lang="en-US" dirty="0" smtClean="0"/>
              <a:t>Modification required</a:t>
            </a:r>
          </a:p>
          <a:p>
            <a:pPr lvl="2">
              <a:defRPr/>
            </a:pPr>
            <a:r>
              <a:rPr lang="en-US" dirty="0" smtClean="0"/>
              <a:t>Intel 82567LM Gigabit NIC</a:t>
            </a:r>
          </a:p>
          <a:p>
            <a:pPr lvl="3">
              <a:defRPr/>
            </a:pPr>
            <a:r>
              <a:rPr lang="en-US" dirty="0" smtClean="0"/>
              <a:t>This is a Intel chipset in a Dell laptop</a:t>
            </a:r>
          </a:p>
          <a:p>
            <a:pPr lvl="2">
              <a:defRPr/>
            </a:pPr>
            <a:r>
              <a:rPr lang="en-US" dirty="0" smtClean="0">
                <a:ea typeface="+mn-ea"/>
                <a:cs typeface="+mn-cs"/>
              </a:rPr>
              <a:t>Wireshark says this should work with a registry change</a:t>
            </a:r>
          </a:p>
          <a:p>
            <a:pPr lvl="2">
              <a:defRPr/>
            </a:pPr>
            <a:r>
              <a:rPr lang="en-US" dirty="0" smtClean="0">
                <a:ea typeface="+mn-ea"/>
                <a:cs typeface="+mn-cs"/>
              </a:rPr>
              <a:t>It does work once the registry is changed</a:t>
            </a:r>
            <a:endParaRPr lang="en-US" dirty="0" smtClean="0"/>
          </a:p>
          <a:p>
            <a:pPr lvl="2">
              <a:defRPr/>
            </a:pPr>
            <a:r>
              <a:rPr lang="en-US" dirty="0" smtClean="0">
                <a:ea typeface="+mn-ea"/>
                <a:cs typeface="+mn-cs"/>
              </a:rPr>
              <a:t>The driver is</a:t>
            </a:r>
            <a:endParaRPr lang="en-US" dirty="0" smtClean="0"/>
          </a:p>
          <a:p>
            <a:pPr lvl="3">
              <a:defRPr/>
            </a:pPr>
            <a:r>
              <a:rPr lang="en-US" dirty="0" smtClean="0">
                <a:ea typeface="+mn-ea"/>
                <a:cs typeface="+mn-cs"/>
              </a:rPr>
              <a:t>Microsoft</a:t>
            </a:r>
            <a:endParaRPr lang="en-US" dirty="0" smtClean="0"/>
          </a:p>
          <a:p>
            <a:pPr lvl="3">
              <a:defRPr/>
            </a:pPr>
            <a:r>
              <a:rPr lang="en-US" dirty="0" smtClean="0">
                <a:ea typeface="+mn-ea"/>
                <a:cs typeface="+mn-cs"/>
              </a:rPr>
              <a:t>8/18/2008</a:t>
            </a:r>
            <a:endParaRPr lang="en-US" dirty="0" smtClean="0"/>
          </a:p>
          <a:p>
            <a:pPr lvl="3">
              <a:defRPr/>
            </a:pPr>
            <a:r>
              <a:rPr lang="en-US" dirty="0" smtClean="0">
                <a:ea typeface="+mn-ea"/>
                <a:cs typeface="+mn-cs"/>
              </a:rPr>
              <a:t>10.0.22</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644C83-FB7C-484C-B2CA-8328FC6E0627}"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NICs That Do Not Work</a:t>
            </a:r>
          </a:p>
        </p:txBody>
      </p:sp>
      <p:sp>
        <p:nvSpPr>
          <p:cNvPr id="16387" name="Content Placeholder 2"/>
          <p:cNvSpPr>
            <a:spLocks noGrp="1"/>
          </p:cNvSpPr>
          <p:nvPr>
            <p:ph idx="1"/>
          </p:nvPr>
        </p:nvSpPr>
        <p:spPr/>
        <p:txBody>
          <a:bodyPr/>
          <a:lstStyle/>
          <a:p>
            <a:r>
              <a:rPr lang="en-US" smtClean="0"/>
              <a:t>The NICs I have verified do not work no matter what you do to them are</a:t>
            </a:r>
          </a:p>
          <a:p>
            <a:pPr lvl="1"/>
            <a:r>
              <a:rPr lang="en-US" smtClean="0"/>
              <a:t>Intel 82579V Gigabit NIC built into an Asus P8Z68-V Pro</a:t>
            </a:r>
          </a:p>
          <a:p>
            <a:pPr lvl="1"/>
            <a:r>
              <a:rPr lang="en-US" smtClean="0"/>
              <a:t>The driver is</a:t>
            </a:r>
          </a:p>
          <a:p>
            <a:pPr lvl="2"/>
            <a:r>
              <a:rPr lang="en-US" smtClean="0"/>
              <a:t>Intel</a:t>
            </a:r>
          </a:p>
          <a:p>
            <a:pPr lvl="2"/>
            <a:r>
              <a:rPr lang="en-US" smtClean="0"/>
              <a:t>3/15/2012</a:t>
            </a:r>
          </a:p>
          <a:p>
            <a:pPr lvl="2"/>
            <a:r>
              <a:rPr lang="en-US" smtClean="0"/>
              <a:t>11.16.96.0</a:t>
            </a:r>
          </a:p>
          <a:p>
            <a:pPr lvl="1"/>
            <a:r>
              <a:rPr lang="en-US" smtClean="0"/>
              <a:t>Intel does not explicitly say whether this one should work after the registry value is added</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B2152E-2A01-442D-9C51-60E463987C72}" type="slidenum">
              <a:rPr lang="en-US" smtClean="0"/>
              <a:pPr eaLnBrk="1" hangingPunct="1"/>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NICs That Do Not Work</a:t>
            </a:r>
          </a:p>
        </p:txBody>
      </p:sp>
      <p:sp>
        <p:nvSpPr>
          <p:cNvPr id="17411" name="Content Placeholder 2"/>
          <p:cNvSpPr>
            <a:spLocks noGrp="1"/>
          </p:cNvSpPr>
          <p:nvPr>
            <p:ph idx="1"/>
          </p:nvPr>
        </p:nvSpPr>
        <p:spPr/>
        <p:txBody>
          <a:bodyPr/>
          <a:lstStyle/>
          <a:p>
            <a:pPr lvl="1"/>
            <a:r>
              <a:rPr lang="en-US" smtClean="0"/>
              <a:t>Intel PRO/1000 GT PCI NIC</a:t>
            </a:r>
          </a:p>
          <a:p>
            <a:pPr lvl="1"/>
            <a:r>
              <a:rPr lang="en-US" smtClean="0"/>
              <a:t>The driver is</a:t>
            </a:r>
          </a:p>
          <a:p>
            <a:pPr lvl="2"/>
            <a:r>
              <a:rPr lang="en-US" smtClean="0"/>
              <a:t>Microsoft</a:t>
            </a:r>
          </a:p>
          <a:p>
            <a:pPr lvl="2"/>
            <a:r>
              <a:rPr lang="en-US" smtClean="0"/>
              <a:t>5/28/2008</a:t>
            </a:r>
          </a:p>
          <a:p>
            <a:pPr lvl="2"/>
            <a:r>
              <a:rPr lang="en-US" smtClean="0"/>
              <a:t>8.4.1.0</a:t>
            </a:r>
          </a:p>
          <a:p>
            <a:pPr lvl="1"/>
            <a:r>
              <a:rPr lang="en-US" smtClean="0"/>
              <a:t>Intel says this NIC should work after the registry value is added</a:t>
            </a:r>
          </a:p>
          <a:p>
            <a:pPr lvl="1"/>
            <a:r>
              <a:rPr lang="en-US" smtClean="0"/>
              <a:t>You are thinking the driver is the problem since it is from Microsoft, but Intel claims they have no Windows 7 64 bit driver for this NIC</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5F126D-B70E-4DB2-B929-9811FA9DEF01}"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NICs That Do Not Work</a:t>
            </a:r>
          </a:p>
        </p:txBody>
      </p:sp>
      <p:sp>
        <p:nvSpPr>
          <p:cNvPr id="3" name="Content Placeholder 2"/>
          <p:cNvSpPr>
            <a:spLocks noGrp="1"/>
          </p:cNvSpPr>
          <p:nvPr>
            <p:ph idx="1"/>
          </p:nvPr>
        </p:nvSpPr>
        <p:spPr/>
        <p:txBody>
          <a:bodyPr/>
          <a:lstStyle/>
          <a:p>
            <a:pPr>
              <a:defRPr/>
            </a:pPr>
            <a:r>
              <a:rPr lang="fr-FR" dirty="0" smtClean="0"/>
              <a:t>As there are some reports that Intel server NICs will work without modification I tested one of these</a:t>
            </a:r>
          </a:p>
          <a:p>
            <a:pPr lvl="1">
              <a:defRPr/>
            </a:pPr>
            <a:r>
              <a:rPr lang="fr-FR" dirty="0" smtClean="0"/>
              <a:t>Intel PRO/1000 PT Dual Port Server Adapter</a:t>
            </a:r>
          </a:p>
          <a:p>
            <a:pPr lvl="1">
              <a:defRPr/>
            </a:pPr>
            <a:r>
              <a:rPr lang="en-US" dirty="0" smtClean="0">
                <a:ea typeface="+mn-ea"/>
                <a:cs typeface="+mn-cs"/>
              </a:rPr>
              <a:t>The driver is</a:t>
            </a:r>
            <a:endParaRPr lang="en-US" dirty="0" smtClean="0"/>
          </a:p>
          <a:p>
            <a:pPr lvl="2">
              <a:defRPr/>
            </a:pPr>
            <a:r>
              <a:rPr lang="en-US" dirty="0" smtClean="0">
                <a:ea typeface="+mn-ea"/>
                <a:cs typeface="+mn-cs"/>
              </a:rPr>
              <a:t>Intel</a:t>
            </a:r>
            <a:endParaRPr lang="en-US" dirty="0" smtClean="0"/>
          </a:p>
          <a:p>
            <a:pPr lvl="2">
              <a:defRPr/>
            </a:pPr>
            <a:r>
              <a:rPr lang="en-US" dirty="0" smtClean="0">
                <a:ea typeface="+mn-ea"/>
                <a:cs typeface="+mn-cs"/>
              </a:rPr>
              <a:t>3/23/2012</a:t>
            </a:r>
            <a:endParaRPr lang="en-US" dirty="0" smtClean="0"/>
          </a:p>
          <a:p>
            <a:pPr lvl="2">
              <a:defRPr/>
            </a:pPr>
            <a:r>
              <a:rPr lang="en-US" dirty="0" smtClean="0">
                <a:ea typeface="+mn-ea"/>
                <a:cs typeface="+mn-cs"/>
              </a:rPr>
              <a:t>17</a:t>
            </a:r>
            <a:endParaRPr lang="en-US" dirty="0" smtClean="0"/>
          </a:p>
          <a:p>
            <a:pPr lvl="1">
              <a:defRPr/>
            </a:pPr>
            <a:r>
              <a:rPr lang="en-US" dirty="0" smtClean="0">
                <a:ea typeface="+mn-ea"/>
                <a:cs typeface="+mn-cs"/>
              </a:rPr>
              <a:t>It does not work out of the box</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D67A94-20F9-4669-9CD8-0808B64342A1}"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NICs That Do Not Work</a:t>
            </a:r>
          </a:p>
        </p:txBody>
      </p:sp>
      <p:sp>
        <p:nvSpPr>
          <p:cNvPr id="3" name="Content Placeholder 2"/>
          <p:cNvSpPr>
            <a:spLocks noGrp="1"/>
          </p:cNvSpPr>
          <p:nvPr>
            <p:ph idx="1"/>
          </p:nvPr>
        </p:nvSpPr>
        <p:spPr/>
        <p:txBody>
          <a:bodyPr/>
          <a:lstStyle/>
          <a:p>
            <a:pPr lvl="1">
              <a:defRPr/>
            </a:pPr>
            <a:r>
              <a:rPr lang="en-US" dirty="0" smtClean="0">
                <a:ea typeface="+mn-ea"/>
                <a:cs typeface="+mn-cs"/>
              </a:rPr>
              <a:t>Intel says this NIC should work after the registry value is added</a:t>
            </a:r>
          </a:p>
          <a:p>
            <a:pPr lvl="1">
              <a:defRPr/>
            </a:pPr>
            <a:r>
              <a:rPr lang="en-US" dirty="0" smtClean="0">
                <a:ea typeface="+mn-ea"/>
                <a:cs typeface="+mn-cs"/>
              </a:rPr>
              <a:t>In this case MonitorMode as this is a PCI Express card</a:t>
            </a:r>
          </a:p>
          <a:p>
            <a:pPr lvl="1">
              <a:defRPr/>
            </a:pPr>
            <a:r>
              <a:rPr lang="en-US" dirty="0" smtClean="0">
                <a:ea typeface="+mn-ea"/>
                <a:cs typeface="+mn-cs"/>
              </a:rPr>
              <a:t>On these types of cards there are three possible values 0, 1, and 2</a:t>
            </a:r>
          </a:p>
          <a:p>
            <a:pPr lvl="1">
              <a:defRPr/>
            </a:pPr>
            <a:r>
              <a:rPr lang="en-US" dirty="0" smtClean="0">
                <a:ea typeface="+mn-ea"/>
                <a:cs typeface="+mn-cs"/>
              </a:rPr>
              <a:t>None of these values work</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315EAA-6565-493A-A8BE-3639491F5146}"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NICs That Do Not Work</a:t>
            </a:r>
          </a:p>
        </p:txBody>
      </p:sp>
      <p:sp>
        <p:nvSpPr>
          <p:cNvPr id="20483" name="Content Placeholder 2"/>
          <p:cNvSpPr>
            <a:spLocks noGrp="1"/>
          </p:cNvSpPr>
          <p:nvPr>
            <p:ph idx="1"/>
          </p:nvPr>
        </p:nvSpPr>
        <p:spPr/>
        <p:txBody>
          <a:bodyPr/>
          <a:lstStyle/>
          <a:p>
            <a:r>
              <a:rPr lang="en-US" smtClean="0"/>
              <a:t>Therefore I conclude that just like Wireshark Intel’s information is not to be trusted</a:t>
            </a:r>
          </a:p>
          <a:p>
            <a:r>
              <a:rPr lang="en-US" smtClean="0"/>
              <a:t>Does no one test this stuff</a:t>
            </a:r>
          </a:p>
          <a:p>
            <a:r>
              <a:rPr lang="en-US" smtClean="0"/>
              <a:t>How hard does this need to be</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BED96-0665-4452-9FE7-95C71DF59B60}"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NIC Modification Required</a:t>
            </a:r>
          </a:p>
        </p:txBody>
      </p:sp>
      <p:sp>
        <p:nvSpPr>
          <p:cNvPr id="21507" name="Content Placeholder 2"/>
          <p:cNvSpPr>
            <a:spLocks noGrp="1"/>
          </p:cNvSpPr>
          <p:nvPr>
            <p:ph idx="1"/>
          </p:nvPr>
        </p:nvSpPr>
        <p:spPr/>
        <p:txBody>
          <a:bodyPr/>
          <a:lstStyle/>
          <a:p>
            <a:r>
              <a:rPr lang="en-US" smtClean="0"/>
              <a:t>The modification required to the Intel NIC chipsets to pass the required data is described in</a:t>
            </a:r>
          </a:p>
          <a:p>
            <a:pPr lvl="1"/>
            <a:r>
              <a:rPr lang="en-US" smtClean="0"/>
              <a:t>http://www.intel.com/support/network/sb/CS-005897.htm</a:t>
            </a:r>
          </a:p>
          <a:p>
            <a:r>
              <a:rPr lang="en-US" smtClean="0"/>
              <a:t>Regedit is used to do what is described</a:t>
            </a:r>
          </a:p>
          <a:p>
            <a:r>
              <a:rPr lang="en-US" smtClean="0"/>
              <a:t>Keep in mind that this may work, and then again it may not</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02BAE3-0AC4-4E5D-A537-82B95442D094}"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4F72E2-FFFC-4857-8DEB-23C4C31FFFC8}" type="slidenum">
              <a:rPr lang="en-US" smtClean="0"/>
              <a:pPr eaLnBrk="1" hangingPunct="1"/>
              <a:t>2</a:t>
            </a:fld>
            <a:endParaRPr lang="en-US" smtClean="0"/>
          </a:p>
        </p:txBody>
      </p:sp>
      <p:sp>
        <p:nvSpPr>
          <p:cNvPr id="4100" name="Rectangle 2"/>
          <p:cNvSpPr>
            <a:spLocks noGrp="1" noChangeArrowheads="1"/>
          </p:cNvSpPr>
          <p:nvPr>
            <p:ph type="title"/>
          </p:nvPr>
        </p:nvSpPr>
        <p:spPr/>
        <p:txBody>
          <a:bodyPr/>
          <a:lstStyle/>
          <a:p>
            <a:pPr eaLnBrk="1" hangingPunct="1"/>
            <a:r>
              <a:rPr lang="en-US" altLang="en-US" smtClean="0"/>
              <a:t>Objectives</a:t>
            </a:r>
          </a:p>
        </p:txBody>
      </p:sp>
      <p:sp>
        <p:nvSpPr>
          <p:cNvPr id="4101" name="Content Placeholder 5"/>
          <p:cNvSpPr>
            <a:spLocks noGrp="1"/>
          </p:cNvSpPr>
          <p:nvPr>
            <p:ph idx="1"/>
          </p:nvPr>
        </p:nvSpPr>
        <p:spPr/>
        <p:txBody>
          <a:bodyPr/>
          <a:lstStyle/>
          <a:p>
            <a:r>
              <a:rPr lang="en-US" smtClean="0"/>
              <a:t>Learn how to capture VLAN tags for analysis using a network analyzer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NIC Modification Required</a:t>
            </a:r>
          </a:p>
        </p:txBody>
      </p:sp>
      <p:sp>
        <p:nvSpPr>
          <p:cNvPr id="22531" name="Content Placeholder 2"/>
          <p:cNvSpPr>
            <a:spLocks noGrp="1"/>
          </p:cNvSpPr>
          <p:nvPr>
            <p:ph idx="1"/>
          </p:nvPr>
        </p:nvSpPr>
        <p:spPr/>
        <p:txBody>
          <a:bodyPr/>
          <a:lstStyle/>
          <a:p>
            <a:r>
              <a:rPr lang="en-US" smtClean="0"/>
              <a:t>This document says</a:t>
            </a:r>
          </a:p>
          <a:p>
            <a:pPr lvl="1"/>
            <a:r>
              <a:rPr lang="en-US" smtClean="0"/>
              <a:t>Allow tagged frames to be passed to your packet capture software by going into the registry and either add a registry DWORD and value or change the value of the registry key</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0966E0-6232-4C33-9BB6-81E12DF8C618}"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NIC Modification Required</a:t>
            </a:r>
          </a:p>
        </p:txBody>
      </p:sp>
      <p:sp>
        <p:nvSpPr>
          <p:cNvPr id="23555" name="Content Placeholder 2"/>
          <p:cNvSpPr>
            <a:spLocks noGrp="1"/>
          </p:cNvSpPr>
          <p:nvPr>
            <p:ph idx="1"/>
          </p:nvPr>
        </p:nvSpPr>
        <p:spPr/>
        <p:txBody>
          <a:bodyPr/>
          <a:lstStyle/>
          <a:p>
            <a:pPr lvl="1"/>
            <a:r>
              <a:rPr lang="en-US" smtClean="0"/>
              <a:t>The bus type of your network adapter you dictate the keyword used, either "MonitorModeEnabled" for PCI/PCI-X Network Adapters, or "MonitorMode" for PCI-e based Network Adapters</a:t>
            </a:r>
            <a:br>
              <a:rPr lang="en-US" smtClean="0"/>
            </a:br>
            <a:r>
              <a:rPr lang="en-US" smtClean="0"/>
              <a:t>The new key (DWORD) should be placed at:</a:t>
            </a:r>
          </a:p>
          <a:p>
            <a:pPr lvl="2"/>
            <a:r>
              <a:rPr lang="en-US" smtClean="0"/>
              <a:t>HKEY_LOCAL_MACHINE\SYSTEM\ControlSet001\Control\Class\{4D36E972-E325-11CE-BFC1-08002BE10318}\00</a:t>
            </a:r>
            <a:r>
              <a:rPr lang="en-US" i="1" smtClean="0"/>
              <a:t>nn</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7B375A-0D0D-4C88-9B60-7FF57334BE4E}"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NIC Modification Required</a:t>
            </a:r>
          </a:p>
        </p:txBody>
      </p:sp>
      <p:sp>
        <p:nvSpPr>
          <p:cNvPr id="24579" name="Content Placeholder 2"/>
          <p:cNvSpPr>
            <a:spLocks noGrp="1"/>
          </p:cNvSpPr>
          <p:nvPr>
            <p:ph idx="1"/>
          </p:nvPr>
        </p:nvSpPr>
        <p:spPr/>
        <p:txBody>
          <a:bodyPr/>
          <a:lstStyle/>
          <a:p>
            <a:r>
              <a:rPr lang="en-US" smtClean="0"/>
              <a:t>This part of the instructions are clear as far as they go</a:t>
            </a:r>
            <a:endParaRPr lang="en-US" i="1" smtClean="0"/>
          </a:p>
          <a:p>
            <a:r>
              <a:rPr lang="en-US" smtClean="0"/>
              <a:t>But then it further says</a:t>
            </a:r>
          </a:p>
          <a:p>
            <a:pPr lvl="1"/>
            <a:r>
              <a:rPr lang="en-US" smtClean="0"/>
              <a:t>ControlSet001 may need to be CurrentControlSet or another 00x number</a:t>
            </a:r>
          </a:p>
          <a:p>
            <a:r>
              <a:rPr lang="en-US" smtClean="0"/>
              <a:t>In most cases there are two of these 001 and 002</a:t>
            </a:r>
          </a:p>
          <a:p>
            <a:r>
              <a:rPr lang="en-US" smtClean="0"/>
              <a:t>See</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CB3A76-C9C8-4F87-A082-2DBC07AC25D3}"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NIC Modification Required</a:t>
            </a:r>
          </a:p>
        </p:txBody>
      </p:sp>
      <p:sp>
        <p:nvSpPr>
          <p:cNvPr id="25603" name="Content Placeholder 2"/>
          <p:cNvSpPr>
            <a:spLocks noGrp="1"/>
          </p:cNvSpPr>
          <p:nvPr>
            <p:ph idx="1"/>
          </p:nvPr>
        </p:nvSpPr>
        <p:spPr/>
        <p:txBody>
          <a:bodyPr/>
          <a:lstStyle/>
          <a:p>
            <a:endParaRPr lang="en-US" smtClean="0"/>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A37610-B674-4927-A1B5-EADCFA10BD20}" type="slidenum">
              <a:rPr lang="en-US" smtClean="0"/>
              <a:pPr eaLnBrk="1" hangingPunct="1"/>
              <a:t>23</a:t>
            </a:fld>
            <a:endParaRPr lang="en-US" smtClean="0"/>
          </a:p>
        </p:txBody>
      </p:sp>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t="10938" r="58334" b="6250"/>
          <a:stretch>
            <a:fillRect/>
          </a:stretch>
        </p:blipFill>
        <p:spPr bwMode="auto">
          <a:xfrm>
            <a:off x="1158875" y="1676400"/>
            <a:ext cx="6765925"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NIC Modification Required</a:t>
            </a:r>
          </a:p>
        </p:txBody>
      </p:sp>
      <p:sp>
        <p:nvSpPr>
          <p:cNvPr id="26627" name="Content Placeholder 2"/>
          <p:cNvSpPr>
            <a:spLocks noGrp="1"/>
          </p:cNvSpPr>
          <p:nvPr>
            <p:ph idx="1"/>
          </p:nvPr>
        </p:nvSpPr>
        <p:spPr/>
        <p:txBody>
          <a:bodyPr/>
          <a:lstStyle/>
          <a:p>
            <a:r>
              <a:rPr lang="en-US" smtClean="0"/>
              <a:t>So which one is it</a:t>
            </a:r>
          </a:p>
          <a:p>
            <a:pPr lvl="1"/>
            <a:r>
              <a:rPr lang="en-US" smtClean="0"/>
              <a:t>ControlSet001</a:t>
            </a:r>
          </a:p>
          <a:p>
            <a:pPr lvl="1"/>
            <a:r>
              <a:rPr lang="en-US" smtClean="0"/>
              <a:t>or</a:t>
            </a:r>
          </a:p>
          <a:p>
            <a:pPr lvl="1"/>
            <a:r>
              <a:rPr lang="en-US" smtClean="0"/>
              <a:t>ControlSet002</a:t>
            </a:r>
          </a:p>
          <a:p>
            <a:r>
              <a:rPr lang="en-US" smtClean="0"/>
              <a:t>In the one I changed that then worked I made the change to ControlSet001</a:t>
            </a:r>
          </a:p>
          <a:p>
            <a:r>
              <a:rPr lang="en-US" smtClean="0"/>
              <a:t>In the one I changed that did not work I tried it in 001 only, 002 only, both 001 and 002</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DCF97A-7D05-49AC-ADB3-31E9CB014F93}"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NIC Modification Required</a:t>
            </a:r>
          </a:p>
        </p:txBody>
      </p:sp>
      <p:sp>
        <p:nvSpPr>
          <p:cNvPr id="27651" name="Content Placeholder 2"/>
          <p:cNvSpPr>
            <a:spLocks noGrp="1"/>
          </p:cNvSpPr>
          <p:nvPr>
            <p:ph idx="1"/>
          </p:nvPr>
        </p:nvSpPr>
        <p:spPr/>
        <p:txBody>
          <a:bodyPr/>
          <a:lstStyle/>
          <a:p>
            <a:r>
              <a:rPr lang="en-US" smtClean="0"/>
              <a:t>Intel goes on to say</a:t>
            </a:r>
          </a:p>
          <a:p>
            <a:pPr lvl="1"/>
            <a:r>
              <a:rPr lang="en-US" smtClean="0"/>
              <a:t>The registry DWORD for a PCI or PCI-X Network Adapter is</a:t>
            </a:r>
          </a:p>
          <a:p>
            <a:pPr lvl="2"/>
            <a:r>
              <a:rPr lang="en-US" smtClean="0"/>
              <a:t>MonitorModeEnabled</a:t>
            </a:r>
          </a:p>
          <a:p>
            <a:pPr lvl="3"/>
            <a:r>
              <a:rPr lang="en-US" smtClean="0"/>
              <a:t>Set the DWORD value to one of the following options:</a:t>
            </a:r>
          </a:p>
          <a:p>
            <a:pPr lvl="4"/>
            <a:r>
              <a:rPr lang="en-US" smtClean="0"/>
              <a:t>0 - disabled (Do not store bad packets, Do not store CRCs, Strip 802.1Q VLAN tags) </a:t>
            </a:r>
          </a:p>
          <a:p>
            <a:pPr lvl="4"/>
            <a:r>
              <a:rPr lang="en-US" smtClean="0"/>
              <a:t>1 - enabled (Store bad packets. Store CRCs. Do not strip 802.1Q VLAN tags)</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429BBD-C4AA-46A3-A291-A02A16ABE86F}"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NIC Modification Required</a:t>
            </a:r>
          </a:p>
        </p:txBody>
      </p:sp>
      <p:sp>
        <p:nvSpPr>
          <p:cNvPr id="28675" name="Content Placeholder 2"/>
          <p:cNvSpPr>
            <a:spLocks noGrp="1"/>
          </p:cNvSpPr>
          <p:nvPr>
            <p:ph idx="1"/>
          </p:nvPr>
        </p:nvSpPr>
        <p:spPr/>
        <p:txBody>
          <a:bodyPr/>
          <a:lstStyle/>
          <a:p>
            <a:pPr lvl="1"/>
            <a:r>
              <a:rPr lang="en-US" smtClean="0"/>
              <a:t>The registry DWORD for a PCI-Express Network Adapter the registry DWORD is</a:t>
            </a:r>
          </a:p>
          <a:p>
            <a:pPr lvl="2"/>
            <a:r>
              <a:rPr lang="en-US" smtClean="0"/>
              <a:t>MonitorMode</a:t>
            </a:r>
          </a:p>
          <a:p>
            <a:pPr lvl="3"/>
            <a:r>
              <a:rPr lang="en-US" smtClean="0"/>
              <a:t>Set the DWORD value to one of the following options:</a:t>
            </a:r>
          </a:p>
          <a:p>
            <a:pPr lvl="4"/>
            <a:r>
              <a:rPr lang="en-US" smtClean="0"/>
              <a:t>0 - disabled (Do not store bad packets, Do not store CRCs, Strip 802.1Q VLAN tags) </a:t>
            </a:r>
          </a:p>
          <a:p>
            <a:pPr lvl="4"/>
            <a:r>
              <a:rPr lang="en-US" smtClean="0"/>
              <a:t>1 - enabled (Receive bad/runt/invalid CRC packets. Leave CRCs attached to the packets. Strip VLAN tags and ignore packets sent to other VLANs as per normal operation.) </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31C2D6-CC06-4B69-8443-F7593F75A2EF}"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NIC Modification Required</a:t>
            </a:r>
          </a:p>
        </p:txBody>
      </p:sp>
      <p:sp>
        <p:nvSpPr>
          <p:cNvPr id="29699" name="Content Placeholder 2"/>
          <p:cNvSpPr>
            <a:spLocks noGrp="1"/>
          </p:cNvSpPr>
          <p:nvPr>
            <p:ph idx="1"/>
          </p:nvPr>
        </p:nvSpPr>
        <p:spPr/>
        <p:txBody>
          <a:bodyPr/>
          <a:lstStyle/>
          <a:p>
            <a:pPr lvl="4"/>
            <a:r>
              <a:rPr lang="en-US" smtClean="0"/>
              <a:t>2 - enabled strip VLAN (Receive bad/runt/invalid CRC packets. Leave CRCs attached to the packets. Pass all VLAN packets to the host, even those sent to other VLANs. Leave VLAN tags attached to the packets. This mode is likely to break VLAN)</a:t>
            </a:r>
          </a:p>
          <a:p>
            <a:r>
              <a:rPr lang="en-US" smtClean="0"/>
              <a:t>Intel just does not bother to say exactly where under this ControlSet this new DWORD goes</a:t>
            </a:r>
          </a:p>
          <a:p>
            <a:r>
              <a:rPr lang="en-US" smtClean="0"/>
              <a:t>It says it goes right under</a:t>
            </a:r>
          </a:p>
          <a:p>
            <a:pPr lvl="1"/>
            <a:r>
              <a:rPr lang="en-US" smtClean="0"/>
              <a:t>{4D36E972-E325-11CE-BFC1-08002BE10318}\00</a:t>
            </a:r>
            <a:r>
              <a:rPr lang="en-US" i="1" smtClean="0"/>
              <a:t>nn</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AD0977-9DA7-47FB-BB46-46D3F4F292AF}"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NIC Modification Required</a:t>
            </a:r>
          </a:p>
        </p:txBody>
      </p:sp>
      <p:sp>
        <p:nvSpPr>
          <p:cNvPr id="30723" name="Content Placeholder 2"/>
          <p:cNvSpPr>
            <a:spLocks noGrp="1"/>
          </p:cNvSpPr>
          <p:nvPr>
            <p:ph idx="1"/>
          </p:nvPr>
        </p:nvSpPr>
        <p:spPr/>
        <p:txBody>
          <a:bodyPr/>
          <a:lstStyle/>
          <a:p>
            <a:r>
              <a:rPr lang="en-US" smtClean="0"/>
              <a:t>Where nn is the NIC</a:t>
            </a:r>
          </a:p>
          <a:p>
            <a:r>
              <a:rPr lang="en-US" smtClean="0"/>
              <a:t>Huh</a:t>
            </a:r>
          </a:p>
          <a:p>
            <a:r>
              <a:rPr lang="en-US" smtClean="0"/>
              <a:t>As you can see there are quite a few lines with this exact same heading</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7DD8B8-D95E-4D9E-A759-EE6176ABACA7}"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NIC Modification Required</a:t>
            </a:r>
          </a:p>
        </p:txBody>
      </p:sp>
      <p:sp>
        <p:nvSpPr>
          <p:cNvPr id="31747" name="Content Placeholder 2"/>
          <p:cNvSpPr>
            <a:spLocks noGrp="1"/>
          </p:cNvSpPr>
          <p:nvPr>
            <p:ph idx="1"/>
          </p:nvPr>
        </p:nvSpPr>
        <p:spPr/>
        <p:txBody>
          <a:bodyPr/>
          <a:lstStyle/>
          <a:p>
            <a:endParaRPr lang="en-US" smtClean="0"/>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6BFAEF-0002-454F-B11D-5429044EDB51}" type="slidenum">
              <a:rPr lang="en-US" smtClean="0"/>
              <a:pPr eaLnBrk="1" hangingPunct="1"/>
              <a:t>29</a:t>
            </a:fld>
            <a:endParaRPr lang="en-US" smtClean="0"/>
          </a:p>
        </p:txBody>
      </p:sp>
      <p:pic>
        <p:nvPicPr>
          <p:cNvPr id="31750" name="Picture 2"/>
          <p:cNvPicPr>
            <a:picLocks noChangeAspect="1" noChangeArrowheads="1"/>
          </p:cNvPicPr>
          <p:nvPr/>
        </p:nvPicPr>
        <p:blipFill>
          <a:blip r:embed="rId2">
            <a:extLst>
              <a:ext uri="{28A0092B-C50C-407E-A947-70E740481C1C}">
                <a14:useLocalDpi xmlns:a14="http://schemas.microsoft.com/office/drawing/2010/main" val="0"/>
              </a:ext>
            </a:extLst>
          </a:blip>
          <a:srcRect t="11198" r="44618" b="6250"/>
          <a:stretch>
            <a:fillRect/>
          </a:stretch>
        </p:blipFill>
        <p:spPr bwMode="auto">
          <a:xfrm>
            <a:off x="457200" y="1600200"/>
            <a:ext cx="82677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The Problem</a:t>
            </a:r>
          </a:p>
        </p:txBody>
      </p:sp>
      <p:sp>
        <p:nvSpPr>
          <p:cNvPr id="5123" name="Content Placeholder 2"/>
          <p:cNvSpPr>
            <a:spLocks noGrp="1"/>
          </p:cNvSpPr>
          <p:nvPr>
            <p:ph idx="1"/>
          </p:nvPr>
        </p:nvSpPr>
        <p:spPr/>
        <p:txBody>
          <a:bodyPr/>
          <a:lstStyle/>
          <a:p>
            <a:r>
              <a:rPr lang="en-US" smtClean="0"/>
              <a:t>I do not believe there is anything harder than figuring out how to capture VLAN tags using a network analyzer such as Wireshark or Omnipeek</a:t>
            </a:r>
          </a:p>
          <a:p>
            <a:r>
              <a:rPr lang="en-US" smtClean="0"/>
              <a:t>This is mostly due to the lack of clear detailed instructions for specific equipment operating system sets as well as the failure of NIC manufacturers to build this capability into their device drivers</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554171-944C-47C2-B7D7-2B0D6C84BC2D}"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NIC Modification Required</a:t>
            </a:r>
          </a:p>
        </p:txBody>
      </p:sp>
      <p:sp>
        <p:nvSpPr>
          <p:cNvPr id="32771" name="Content Placeholder 2"/>
          <p:cNvSpPr>
            <a:spLocks noGrp="1"/>
          </p:cNvSpPr>
          <p:nvPr>
            <p:ph idx="1"/>
          </p:nvPr>
        </p:nvSpPr>
        <p:spPr/>
        <p:txBody>
          <a:bodyPr/>
          <a:lstStyle/>
          <a:p>
            <a:r>
              <a:rPr lang="en-US" smtClean="0"/>
              <a:t>You first have to look over in the right panel to see which one of these identical heading lines defines the NICs</a:t>
            </a:r>
          </a:p>
          <a:p>
            <a:r>
              <a:rPr lang="en-US" smtClean="0"/>
              <a:t>As you work your way down the lines you find a little ways down several with the name network in them</a:t>
            </a:r>
          </a:p>
          <a:p>
            <a:r>
              <a:rPr lang="en-US" smtClean="0"/>
              <a:t>The one you want is named</a:t>
            </a:r>
          </a:p>
          <a:p>
            <a:pPr lvl="1"/>
            <a:r>
              <a:rPr lang="en-US" smtClean="0"/>
              <a:t>Network adapters</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0E1B91-9A7C-4E0D-B1A9-25E106A74EB2}" type="slidenum">
              <a:rPr lang="en-US" smtClean="0"/>
              <a:pPr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NIC Modification Required</a:t>
            </a:r>
          </a:p>
        </p:txBody>
      </p:sp>
      <p:sp>
        <p:nvSpPr>
          <p:cNvPr id="33795" name="Content Placeholder 2"/>
          <p:cNvSpPr>
            <a:spLocks noGrp="1"/>
          </p:cNvSpPr>
          <p:nvPr>
            <p:ph idx="1"/>
          </p:nvPr>
        </p:nvSpPr>
        <p:spPr/>
        <p:txBody>
          <a:bodyPr/>
          <a:lstStyle/>
          <a:p>
            <a:endParaRPr lang="en-US" smtClean="0"/>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D9FD78-392C-43F5-8B65-FAAAC66A6888}" type="slidenum">
              <a:rPr lang="en-US" smtClean="0"/>
              <a:pPr eaLnBrk="1" hangingPunct="1"/>
              <a:t>31</a:t>
            </a:fld>
            <a:endParaRPr lang="en-US" smtClean="0"/>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t="10677" r="44618" b="6250"/>
          <a:stretch>
            <a:fillRect/>
          </a:stretch>
        </p:blipFill>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NIC Modification Required</a:t>
            </a:r>
          </a:p>
        </p:txBody>
      </p:sp>
      <p:sp>
        <p:nvSpPr>
          <p:cNvPr id="34819" name="Content Placeholder 2"/>
          <p:cNvSpPr>
            <a:spLocks noGrp="1"/>
          </p:cNvSpPr>
          <p:nvPr>
            <p:ph idx="1"/>
          </p:nvPr>
        </p:nvSpPr>
        <p:spPr/>
        <p:txBody>
          <a:bodyPr/>
          <a:lstStyle/>
          <a:p>
            <a:r>
              <a:rPr lang="en-US" smtClean="0"/>
              <a:t>One might think the DWORD goes here</a:t>
            </a:r>
          </a:p>
          <a:p>
            <a:r>
              <a:rPr lang="en-US" smtClean="0"/>
              <a:t>Oh no, expand the lines under this</a:t>
            </a:r>
          </a:p>
          <a:p>
            <a:r>
              <a:rPr lang="en-US" smtClean="0"/>
              <a:t>This where the elusive 00nn referred to above lives</a:t>
            </a:r>
          </a:p>
          <a:p>
            <a:r>
              <a:rPr lang="en-US" smtClean="0"/>
              <a:t>Once we do this we see</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665234-0902-4CBA-9488-53B6D4A15A43}"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NIC Modification Required</a:t>
            </a:r>
          </a:p>
        </p:txBody>
      </p:sp>
      <p:sp>
        <p:nvSpPr>
          <p:cNvPr id="35843" name="Content Placeholder 2"/>
          <p:cNvSpPr>
            <a:spLocks noGrp="1"/>
          </p:cNvSpPr>
          <p:nvPr>
            <p:ph idx="1"/>
          </p:nvPr>
        </p:nvSpPr>
        <p:spPr/>
        <p:txBody>
          <a:bodyPr/>
          <a:lstStyle/>
          <a:p>
            <a:endParaRPr lang="en-US" smtClean="0"/>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E354BA-9FFA-463E-9F70-5DB02E54821F}" type="slidenum">
              <a:rPr lang="en-US" smtClean="0"/>
              <a:pPr eaLnBrk="1" hangingPunct="1"/>
              <a:t>33</a:t>
            </a:fld>
            <a:endParaRPr lang="en-US" smtClean="0"/>
          </a:p>
        </p:txBody>
      </p:sp>
      <p:pic>
        <p:nvPicPr>
          <p:cNvPr id="35846" name="Picture 2"/>
          <p:cNvPicPr>
            <a:picLocks noChangeAspect="1" noChangeArrowheads="1"/>
          </p:cNvPicPr>
          <p:nvPr/>
        </p:nvPicPr>
        <p:blipFill>
          <a:blip r:embed="rId2">
            <a:extLst>
              <a:ext uri="{28A0092B-C50C-407E-A947-70E740481C1C}">
                <a14:useLocalDpi xmlns:a14="http://schemas.microsoft.com/office/drawing/2010/main" val="0"/>
              </a:ext>
            </a:extLst>
          </a:blip>
          <a:srcRect t="11198" r="44444" b="6250"/>
          <a:stretch>
            <a:fillRect/>
          </a:stretch>
        </p:blipFill>
        <p:spPr bwMode="auto">
          <a:xfrm>
            <a:off x="457200" y="1684338"/>
            <a:ext cx="8289925" cy="41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NIC Modification Required</a:t>
            </a:r>
          </a:p>
        </p:txBody>
      </p:sp>
      <p:sp>
        <p:nvSpPr>
          <p:cNvPr id="36867" name="Content Placeholder 2"/>
          <p:cNvSpPr>
            <a:spLocks noGrp="1"/>
          </p:cNvSpPr>
          <p:nvPr>
            <p:ph idx="1"/>
          </p:nvPr>
        </p:nvSpPr>
        <p:spPr/>
        <p:txBody>
          <a:bodyPr/>
          <a:lstStyle/>
          <a:p>
            <a:r>
              <a:rPr lang="en-US" smtClean="0"/>
              <a:t>Now scroll down that list from 0000 until you find the line for the NIC of interest</a:t>
            </a:r>
          </a:p>
          <a:p>
            <a:r>
              <a:rPr lang="en-US" smtClean="0"/>
              <a:t>Here is mine</a:t>
            </a:r>
          </a:p>
          <a:p>
            <a:r>
              <a:rPr lang="en-US" smtClean="0"/>
              <a:t>In this case the 00nn is 0016</a:t>
            </a:r>
          </a:p>
          <a:p>
            <a:r>
              <a:rPr lang="en-US" smtClean="0"/>
              <a:t>You can tell this by seeing the name of the NIC in the right panel</a:t>
            </a:r>
          </a:p>
          <a:p>
            <a:r>
              <a:rPr lang="en-US" smtClean="0"/>
              <a:t>In this case</a:t>
            </a:r>
          </a:p>
          <a:p>
            <a:pPr lvl="1"/>
            <a:r>
              <a:rPr lang="en-US" smtClean="0"/>
              <a:t>Intel PRO/1000 GT Desktop Adaptor</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BEAA5F-6CA0-47EB-8080-429B2A139149}"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NIC Modification Required</a:t>
            </a:r>
          </a:p>
        </p:txBody>
      </p:sp>
      <p:sp>
        <p:nvSpPr>
          <p:cNvPr id="37891" name="Content Placeholder 2"/>
          <p:cNvSpPr>
            <a:spLocks noGrp="1"/>
          </p:cNvSpPr>
          <p:nvPr>
            <p:ph idx="1"/>
          </p:nvPr>
        </p:nvSpPr>
        <p:spPr/>
        <p:txBody>
          <a:bodyPr/>
          <a:lstStyle/>
          <a:p>
            <a:r>
              <a:rPr lang="en-US" smtClean="0"/>
              <a:t>To add the required DWORD right click in the right panel</a:t>
            </a:r>
          </a:p>
          <a:p>
            <a:r>
              <a:rPr lang="en-US" smtClean="0"/>
              <a:t>This appears</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D83281-2DB9-479D-BAA9-5034A2584EE8}"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NIC Modification Required</a:t>
            </a:r>
          </a:p>
        </p:txBody>
      </p:sp>
      <p:sp>
        <p:nvSpPr>
          <p:cNvPr id="38915" name="Content Placeholder 2"/>
          <p:cNvSpPr>
            <a:spLocks noGrp="1"/>
          </p:cNvSpPr>
          <p:nvPr>
            <p:ph idx="1"/>
          </p:nvPr>
        </p:nvSpPr>
        <p:spPr/>
        <p:txBody>
          <a:bodyPr/>
          <a:lstStyle/>
          <a:p>
            <a:endParaRPr lang="en-US" smtClean="0"/>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A9E693-AED4-4E3D-AA7F-4FC0C13D486A}" type="slidenum">
              <a:rPr lang="en-US" smtClean="0"/>
              <a:pPr eaLnBrk="1" hangingPunct="1"/>
              <a:t>36</a:t>
            </a:fld>
            <a:endParaRPr lang="en-US" smtClean="0"/>
          </a:p>
        </p:txBody>
      </p:sp>
      <p:pic>
        <p:nvPicPr>
          <p:cNvPr id="38918" name="Picture 2"/>
          <p:cNvPicPr>
            <a:picLocks noChangeAspect="1" noChangeArrowheads="1"/>
          </p:cNvPicPr>
          <p:nvPr/>
        </p:nvPicPr>
        <p:blipFill>
          <a:blip r:embed="rId2">
            <a:extLst>
              <a:ext uri="{28A0092B-C50C-407E-A947-70E740481C1C}">
                <a14:useLocalDpi xmlns:a14="http://schemas.microsoft.com/office/drawing/2010/main" val="0"/>
              </a:ext>
            </a:extLst>
          </a:blip>
          <a:srcRect t="10938" r="44357" b="6250"/>
          <a:stretch>
            <a:fillRect/>
          </a:stretch>
        </p:blipFill>
        <p:spPr bwMode="auto">
          <a:xfrm>
            <a:off x="504825" y="1655763"/>
            <a:ext cx="8181975"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NIC Modification Required</a:t>
            </a:r>
          </a:p>
        </p:txBody>
      </p:sp>
      <p:sp>
        <p:nvSpPr>
          <p:cNvPr id="39939" name="Content Placeholder 2"/>
          <p:cNvSpPr>
            <a:spLocks noGrp="1"/>
          </p:cNvSpPr>
          <p:nvPr>
            <p:ph idx="1"/>
          </p:nvPr>
        </p:nvSpPr>
        <p:spPr/>
        <p:txBody>
          <a:bodyPr/>
          <a:lstStyle/>
          <a:p>
            <a:r>
              <a:rPr lang="en-US" smtClean="0"/>
              <a:t>Select DWORD (32 bit) Value</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895EDE-C593-49EB-B75C-03FE1151C1A2}"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NIC Modification Required</a:t>
            </a:r>
          </a:p>
        </p:txBody>
      </p:sp>
      <p:sp>
        <p:nvSpPr>
          <p:cNvPr id="40963" name="Content Placeholder 2"/>
          <p:cNvSpPr>
            <a:spLocks noGrp="1"/>
          </p:cNvSpPr>
          <p:nvPr>
            <p:ph idx="1"/>
          </p:nvPr>
        </p:nvSpPr>
        <p:spPr/>
        <p:txBody>
          <a:bodyPr/>
          <a:lstStyle/>
          <a:p>
            <a:r>
              <a:rPr lang="en-US" smtClean="0"/>
              <a:t>A new line appears at the bottom</a:t>
            </a: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AF97DF-ECFD-4363-907B-6CB31BC8D032}" type="slidenum">
              <a:rPr lang="en-US" smtClean="0"/>
              <a:pPr eaLnBrk="1" hangingPunct="1"/>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NIC Modification Required</a:t>
            </a:r>
          </a:p>
        </p:txBody>
      </p:sp>
      <p:sp>
        <p:nvSpPr>
          <p:cNvPr id="41987" name="Content Placeholder 2"/>
          <p:cNvSpPr>
            <a:spLocks noGrp="1"/>
          </p:cNvSpPr>
          <p:nvPr>
            <p:ph idx="1"/>
          </p:nvPr>
        </p:nvSpPr>
        <p:spPr/>
        <p:txBody>
          <a:bodyPr/>
          <a:lstStyle/>
          <a:p>
            <a:endParaRPr lang="en-US" smtClean="0"/>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FE490B-63C2-4E60-AD44-6AD22D8BE062}" type="slidenum">
              <a:rPr lang="en-US" smtClean="0"/>
              <a:pPr eaLnBrk="1" hangingPunct="1"/>
              <a:t>39</a:t>
            </a:fld>
            <a:endParaRPr lang="en-US" smtClean="0"/>
          </a:p>
        </p:txBody>
      </p:sp>
      <p:pic>
        <p:nvPicPr>
          <p:cNvPr id="41990" name="Picture 2"/>
          <p:cNvPicPr>
            <a:picLocks noChangeAspect="1" noChangeArrowheads="1"/>
          </p:cNvPicPr>
          <p:nvPr/>
        </p:nvPicPr>
        <p:blipFill>
          <a:blip r:embed="rId2">
            <a:extLst>
              <a:ext uri="{28A0092B-C50C-407E-A947-70E740481C1C}">
                <a14:useLocalDpi xmlns:a14="http://schemas.microsoft.com/office/drawing/2010/main" val="0"/>
              </a:ext>
            </a:extLst>
          </a:blip>
          <a:srcRect t="10938" r="44444" b="6250"/>
          <a:stretch>
            <a:fillRect/>
          </a:stretch>
        </p:blipFill>
        <p:spPr bwMode="auto">
          <a:xfrm>
            <a:off x="517525" y="1600200"/>
            <a:ext cx="8169275" cy="405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The Problem</a:t>
            </a:r>
          </a:p>
        </p:txBody>
      </p:sp>
      <p:sp>
        <p:nvSpPr>
          <p:cNvPr id="6147" name="Content Placeholder 2"/>
          <p:cNvSpPr>
            <a:spLocks noGrp="1"/>
          </p:cNvSpPr>
          <p:nvPr>
            <p:ph idx="1"/>
          </p:nvPr>
        </p:nvSpPr>
        <p:spPr/>
        <p:txBody>
          <a:bodyPr/>
          <a:lstStyle/>
          <a:p>
            <a:r>
              <a:rPr lang="en-US" smtClean="0"/>
              <a:t>Further most of the examples only work on certain models of hardware and certain versions of software</a:t>
            </a:r>
          </a:p>
          <a:p>
            <a:r>
              <a:rPr lang="en-US" smtClean="0"/>
              <a:t>The specifics as to these are often missing</a:t>
            </a:r>
          </a:p>
          <a:p>
            <a:r>
              <a:rPr lang="en-US" smtClean="0"/>
              <a:t>Therefore, here I will provide several examples of exactly how to do this with defined equipment sets that I have access to</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6906F5-5590-4CCA-8510-48C69F5FBD56}"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NIC Modification Required</a:t>
            </a:r>
          </a:p>
        </p:txBody>
      </p:sp>
      <p:sp>
        <p:nvSpPr>
          <p:cNvPr id="43011" name="Content Placeholder 2"/>
          <p:cNvSpPr>
            <a:spLocks noGrp="1"/>
          </p:cNvSpPr>
          <p:nvPr>
            <p:ph idx="1"/>
          </p:nvPr>
        </p:nvSpPr>
        <p:spPr/>
        <p:txBody>
          <a:bodyPr/>
          <a:lstStyle/>
          <a:p>
            <a:r>
              <a:rPr lang="en-US" smtClean="0"/>
              <a:t>Change the name of the line to MonitorModeEnabled or MonitorMode as directed above</a:t>
            </a:r>
          </a:p>
          <a:p>
            <a:r>
              <a:rPr lang="en-US" smtClean="0"/>
              <a:t>The value by default is 00000000 in hex or 0 in decimal</a:t>
            </a:r>
          </a:p>
          <a:p>
            <a:r>
              <a:rPr lang="en-US" smtClean="0"/>
              <a:t>Right click on this line and select Modify</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BACC86-BF12-40D0-BA6F-5CA8AD45F224}"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NIC Modification Required</a:t>
            </a:r>
          </a:p>
        </p:txBody>
      </p:sp>
      <p:sp>
        <p:nvSpPr>
          <p:cNvPr id="44035" name="Content Placeholder 2"/>
          <p:cNvSpPr>
            <a:spLocks noGrp="1"/>
          </p:cNvSpPr>
          <p:nvPr>
            <p:ph idx="1"/>
          </p:nvPr>
        </p:nvSpPr>
        <p:spPr/>
        <p:txBody>
          <a:bodyPr/>
          <a:lstStyle/>
          <a:p>
            <a:endParaRPr lang="en-US" smtClean="0"/>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BCC2F6-4C0F-4B58-BFA7-AE331526609A}" type="slidenum">
              <a:rPr lang="en-US" smtClean="0"/>
              <a:pPr eaLnBrk="1" hangingPunct="1"/>
              <a:t>41</a:t>
            </a:fld>
            <a:endParaRPr lang="en-US" smtClean="0"/>
          </a:p>
        </p:txBody>
      </p:sp>
      <p:pic>
        <p:nvPicPr>
          <p:cNvPr id="44038" name="Picture 2"/>
          <p:cNvPicPr>
            <a:picLocks noChangeAspect="1" noChangeArrowheads="1"/>
          </p:cNvPicPr>
          <p:nvPr/>
        </p:nvPicPr>
        <p:blipFill>
          <a:blip r:embed="rId2">
            <a:extLst>
              <a:ext uri="{28A0092B-C50C-407E-A947-70E740481C1C}">
                <a14:useLocalDpi xmlns:a14="http://schemas.microsoft.com/office/drawing/2010/main" val="0"/>
              </a:ext>
            </a:extLst>
          </a:blip>
          <a:srcRect t="10938" r="44531" b="6250"/>
          <a:stretch>
            <a:fillRect/>
          </a:stretch>
        </p:blipFill>
        <p:spPr bwMode="auto">
          <a:xfrm>
            <a:off x="530225" y="1600200"/>
            <a:ext cx="8156575" cy="405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NIC Modification Required</a:t>
            </a:r>
          </a:p>
        </p:txBody>
      </p:sp>
      <p:sp>
        <p:nvSpPr>
          <p:cNvPr id="45059" name="Content Placeholder 2"/>
          <p:cNvSpPr>
            <a:spLocks noGrp="1"/>
          </p:cNvSpPr>
          <p:nvPr>
            <p:ph idx="1"/>
          </p:nvPr>
        </p:nvSpPr>
        <p:spPr/>
        <p:txBody>
          <a:bodyPr/>
          <a:lstStyle/>
          <a:p>
            <a:r>
              <a:rPr lang="en-US" smtClean="0"/>
              <a:t>Change the value to 1</a:t>
            </a:r>
          </a:p>
          <a:p>
            <a:r>
              <a:rPr lang="en-US" smtClean="0"/>
              <a:t>Intel does not bother to say whether this change should be Hexadecimal or Decimal or whether it really makes a difference</a:t>
            </a:r>
          </a:p>
          <a:p>
            <a:r>
              <a:rPr lang="en-US" smtClean="0"/>
              <a:t>I used Decimal</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EC2F3E-D296-4D01-A8F1-0009ED5B8610}"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NIC Modification Required</a:t>
            </a:r>
          </a:p>
        </p:txBody>
      </p:sp>
      <p:sp>
        <p:nvSpPr>
          <p:cNvPr id="46083" name="Content Placeholder 2"/>
          <p:cNvSpPr>
            <a:spLocks noGrp="1"/>
          </p:cNvSpPr>
          <p:nvPr>
            <p:ph idx="1"/>
          </p:nvPr>
        </p:nvSpPr>
        <p:spPr/>
        <p:txBody>
          <a:bodyPr/>
          <a:lstStyle/>
          <a:p>
            <a:endParaRPr lang="en-US" smtClean="0"/>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FE0B8B-EC57-4A98-A7BE-3A7D91DE80A2}" type="slidenum">
              <a:rPr lang="en-US" smtClean="0"/>
              <a:pPr eaLnBrk="1" hangingPunct="1"/>
              <a:t>43</a:t>
            </a:fld>
            <a:endParaRPr lang="en-US" smtClean="0"/>
          </a:p>
        </p:txBody>
      </p:sp>
      <p:pic>
        <p:nvPicPr>
          <p:cNvPr id="46086" name="Picture 2"/>
          <p:cNvPicPr>
            <a:picLocks noChangeAspect="1" noChangeArrowheads="1"/>
          </p:cNvPicPr>
          <p:nvPr/>
        </p:nvPicPr>
        <p:blipFill>
          <a:blip r:embed="rId2">
            <a:extLst>
              <a:ext uri="{28A0092B-C50C-407E-A947-70E740481C1C}">
                <a14:useLocalDpi xmlns:a14="http://schemas.microsoft.com/office/drawing/2010/main" val="0"/>
              </a:ext>
            </a:extLst>
          </a:blip>
          <a:srcRect t="10417" r="44531" b="6250"/>
          <a:stretch>
            <a:fillRect/>
          </a:stretch>
        </p:blipFill>
        <p:spPr bwMode="auto">
          <a:xfrm>
            <a:off x="533400" y="1600200"/>
            <a:ext cx="8156575"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NIC Modification Required</a:t>
            </a:r>
          </a:p>
        </p:txBody>
      </p:sp>
      <p:sp>
        <p:nvSpPr>
          <p:cNvPr id="47107" name="Content Placeholder 2"/>
          <p:cNvSpPr>
            <a:spLocks noGrp="1"/>
          </p:cNvSpPr>
          <p:nvPr>
            <p:ph idx="1"/>
          </p:nvPr>
        </p:nvSpPr>
        <p:spPr/>
        <p:txBody>
          <a:bodyPr/>
          <a:lstStyle/>
          <a:p>
            <a:r>
              <a:rPr lang="en-US" smtClean="0"/>
              <a:t>Click OK</a:t>
            </a:r>
          </a:p>
          <a:p>
            <a:r>
              <a:rPr lang="en-US" smtClean="0"/>
              <a:t>Exit out of Regedit</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A5605C-03EF-4470-82EB-B165DA57B009}"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Switch Configuration</a:t>
            </a:r>
          </a:p>
        </p:txBody>
      </p:sp>
      <p:sp>
        <p:nvSpPr>
          <p:cNvPr id="48131" name="Content Placeholder 2"/>
          <p:cNvSpPr>
            <a:spLocks noGrp="1"/>
          </p:cNvSpPr>
          <p:nvPr>
            <p:ph idx="1"/>
          </p:nvPr>
        </p:nvSpPr>
        <p:spPr/>
        <p:txBody>
          <a:bodyPr/>
          <a:lstStyle/>
          <a:p>
            <a:r>
              <a:rPr lang="en-US" smtClean="0"/>
              <a:t>The only equipment I deal with is Cisco so this discussion of equipment sets and configurations will be limited to Cisco stuff</a:t>
            </a:r>
          </a:p>
          <a:p>
            <a:r>
              <a:rPr lang="en-US" smtClean="0"/>
              <a:t>As is often the case with Cisco the configuration to use depends on the model and the IOS version</a:t>
            </a:r>
          </a:p>
          <a:p>
            <a:r>
              <a:rPr lang="en-US" smtClean="0"/>
              <a:t>Some that should work, do not</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A51BCC-F6FF-47ED-86EE-684FA056A820}"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Switch Configuration</a:t>
            </a:r>
          </a:p>
        </p:txBody>
      </p:sp>
      <p:sp>
        <p:nvSpPr>
          <p:cNvPr id="49155" name="Content Placeholder 2"/>
          <p:cNvSpPr>
            <a:spLocks noGrp="1"/>
          </p:cNvSpPr>
          <p:nvPr>
            <p:ph idx="1"/>
          </p:nvPr>
        </p:nvSpPr>
        <p:spPr/>
        <p:txBody>
          <a:bodyPr/>
          <a:lstStyle/>
          <a:p>
            <a:r>
              <a:rPr lang="en-US" smtClean="0"/>
              <a:t>In some places you will find statements that a certain model will work, but only later will you find an obscure note that says it really does not, but then on testing you find it really does after all</a:t>
            </a:r>
          </a:p>
          <a:p>
            <a:r>
              <a:rPr lang="en-US" smtClean="0"/>
              <a:t>This is the case with the very common 2950 line of switches</a:t>
            </a:r>
          </a:p>
          <a:p>
            <a:r>
              <a:rPr lang="en-US" smtClean="0"/>
              <a:t>Let’s see what does work and does not work based on actual testing</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A63213-FCD9-4563-907B-04629A524E47}"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Using 2960 Switches</a:t>
            </a:r>
          </a:p>
        </p:txBody>
      </p:sp>
      <p:sp>
        <p:nvSpPr>
          <p:cNvPr id="50179" name="Content Placeholder 2"/>
          <p:cNvSpPr>
            <a:spLocks noGrp="1"/>
          </p:cNvSpPr>
          <p:nvPr>
            <p:ph idx="1"/>
          </p:nvPr>
        </p:nvSpPr>
        <p:spPr/>
        <p:txBody>
          <a:bodyPr/>
          <a:lstStyle/>
          <a:p>
            <a:r>
              <a:rPr lang="en-US" smtClean="0"/>
              <a:t>This setup is based on a discussion of this problem by an unidentified person here</a:t>
            </a:r>
          </a:p>
          <a:p>
            <a:pPr lvl="1"/>
            <a:r>
              <a:rPr lang="en-US" smtClean="0"/>
              <a:t>http://dot1x.blogspot.com/2010/03/sniffing-dot1q-tags-with-wireshark.html</a:t>
            </a:r>
          </a:p>
          <a:p>
            <a:r>
              <a:rPr lang="en-US" smtClean="0"/>
              <a:t>The first set I got to work was two Cisco 2960 switches with these characteristics</a:t>
            </a:r>
          </a:p>
          <a:p>
            <a:pPr lvl="1"/>
            <a:r>
              <a:rPr lang="en-US" smtClean="0"/>
              <a:t>WS-C2960-24TT-L</a:t>
            </a:r>
            <a:br>
              <a:rPr lang="en-US" smtClean="0"/>
            </a:br>
            <a:r>
              <a:rPr lang="en-US" smtClean="0"/>
              <a:t>12.2(44)SE6</a:t>
            </a:r>
            <a:br>
              <a:rPr lang="en-US" smtClean="0"/>
            </a:br>
            <a:r>
              <a:rPr lang="en-US" smtClean="0"/>
              <a:t>C2960-LANBASE9-M</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77E38E-7AD2-4093-9ECB-D54E5FC7F223}"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Using 2960 Switches</a:t>
            </a:r>
          </a:p>
        </p:txBody>
      </p:sp>
      <p:sp>
        <p:nvSpPr>
          <p:cNvPr id="51203" name="Content Placeholder 2"/>
          <p:cNvSpPr>
            <a:spLocks noGrp="1"/>
          </p:cNvSpPr>
          <p:nvPr>
            <p:ph idx="1"/>
          </p:nvPr>
        </p:nvSpPr>
        <p:spPr/>
        <p:txBody>
          <a:bodyPr/>
          <a:lstStyle/>
          <a:p>
            <a:r>
              <a:rPr lang="en-US" smtClean="0"/>
              <a:t>The physical setup is next with the switches shown vertically just to make the lines easier to see</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D952F1-6080-4A68-A439-C5014BDEEFD0}" type="slidenum">
              <a:rPr lang="en-US" smtClean="0"/>
              <a:pPr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2027" r="41333"/>
          <a:stretch>
            <a:fillRect/>
          </a:stretch>
        </p:blipFill>
        <p:spPr>
          <a:xfrm>
            <a:off x="3241675" y="1533525"/>
            <a:ext cx="474663" cy="2857500"/>
          </a:xfrm>
        </p:spPr>
      </p:pic>
      <p:pic>
        <p:nvPicPr>
          <p:cNvPr id="52227" name="Content Placeholder 3"/>
          <p:cNvPicPr>
            <a:picLocks noChangeAspect="1"/>
          </p:cNvPicPr>
          <p:nvPr/>
        </p:nvPicPr>
        <p:blipFill>
          <a:blip r:embed="rId2">
            <a:extLst>
              <a:ext uri="{28A0092B-C50C-407E-A947-70E740481C1C}">
                <a14:useLocalDpi xmlns:a14="http://schemas.microsoft.com/office/drawing/2010/main" val="0"/>
              </a:ext>
            </a:extLst>
          </a:blip>
          <a:srcRect l="42027" r="41333"/>
          <a:stretch>
            <a:fillRect/>
          </a:stretch>
        </p:blipFill>
        <p:spPr bwMode="auto">
          <a:xfrm>
            <a:off x="5832475" y="1504950"/>
            <a:ext cx="4746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3452813" y="2038350"/>
            <a:ext cx="261778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5222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14550"/>
            <a:ext cx="1371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1538" y="2124075"/>
            <a:ext cx="1371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5113" y="4408488"/>
            <a:ext cx="13716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20900" y="2971800"/>
            <a:ext cx="13081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70600" y="2933700"/>
            <a:ext cx="13081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24250" y="2038350"/>
            <a:ext cx="1236663" cy="24574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2235" name="TextBox 20"/>
          <p:cNvSpPr txBox="1">
            <a:spLocks noChangeArrowheads="1"/>
          </p:cNvSpPr>
          <p:nvPr/>
        </p:nvSpPr>
        <p:spPr bwMode="auto">
          <a:xfrm>
            <a:off x="184150" y="3219450"/>
            <a:ext cx="2711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Laptop One</a:t>
            </a:r>
          </a:p>
          <a:p>
            <a:pPr algn="ctr" eaLnBrk="1" hangingPunct="1"/>
            <a:r>
              <a:rPr lang="en-US"/>
              <a:t>Connected to FA0/1</a:t>
            </a:r>
          </a:p>
          <a:p>
            <a:pPr algn="ctr" eaLnBrk="1" hangingPunct="1"/>
            <a:r>
              <a:rPr lang="en-US"/>
              <a:t>In VLAN 2</a:t>
            </a:r>
          </a:p>
          <a:p>
            <a:pPr algn="ctr" eaLnBrk="1" hangingPunct="1"/>
            <a:r>
              <a:rPr lang="en-US"/>
              <a:t>On SwitchOneWireshark</a:t>
            </a:r>
          </a:p>
        </p:txBody>
      </p:sp>
      <p:sp>
        <p:nvSpPr>
          <p:cNvPr id="52236" name="TextBox 21"/>
          <p:cNvSpPr txBox="1">
            <a:spLocks noChangeArrowheads="1"/>
          </p:cNvSpPr>
          <p:nvPr/>
        </p:nvSpPr>
        <p:spPr bwMode="auto">
          <a:xfrm>
            <a:off x="6778625" y="3219450"/>
            <a:ext cx="2224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Laptop Two</a:t>
            </a:r>
          </a:p>
          <a:p>
            <a:pPr algn="ctr" eaLnBrk="1" hangingPunct="1"/>
            <a:r>
              <a:rPr lang="en-US"/>
              <a:t>Connected to FA0/1</a:t>
            </a:r>
          </a:p>
          <a:p>
            <a:pPr algn="ctr" eaLnBrk="1" hangingPunct="1"/>
            <a:r>
              <a:rPr lang="en-US"/>
              <a:t>In VLAN 2</a:t>
            </a:r>
          </a:p>
          <a:p>
            <a:pPr algn="ctr" eaLnBrk="1" hangingPunct="1"/>
            <a:r>
              <a:rPr lang="en-US"/>
              <a:t>On SwitchTwo</a:t>
            </a:r>
          </a:p>
        </p:txBody>
      </p:sp>
      <p:sp>
        <p:nvSpPr>
          <p:cNvPr id="52237" name="TextBox 22"/>
          <p:cNvSpPr txBox="1">
            <a:spLocks noChangeArrowheads="1"/>
          </p:cNvSpPr>
          <p:nvPr/>
        </p:nvSpPr>
        <p:spPr bwMode="auto">
          <a:xfrm>
            <a:off x="3406775" y="5467350"/>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Laptop Three</a:t>
            </a:r>
          </a:p>
          <a:p>
            <a:pPr algn="ctr" eaLnBrk="1" hangingPunct="1"/>
            <a:r>
              <a:rPr lang="en-US"/>
              <a:t>Connected to FA0/24</a:t>
            </a:r>
          </a:p>
          <a:p>
            <a:pPr algn="ctr" eaLnBrk="1" hangingPunct="1"/>
            <a:r>
              <a:rPr lang="en-US"/>
              <a:t>On SwitchOneWireshark</a:t>
            </a:r>
          </a:p>
        </p:txBody>
      </p:sp>
      <p:sp>
        <p:nvSpPr>
          <p:cNvPr id="52238" name="TextBox 23"/>
          <p:cNvSpPr txBox="1">
            <a:spLocks noChangeArrowheads="1"/>
          </p:cNvSpPr>
          <p:nvPr/>
        </p:nvSpPr>
        <p:spPr bwMode="auto">
          <a:xfrm>
            <a:off x="2371725" y="381000"/>
            <a:ext cx="2200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Switch</a:t>
            </a:r>
          </a:p>
          <a:p>
            <a:pPr algn="ctr" eaLnBrk="1" hangingPunct="1"/>
            <a:r>
              <a:rPr lang="en-US"/>
              <a:t>Cisco 2960</a:t>
            </a:r>
          </a:p>
          <a:p>
            <a:pPr algn="ctr" eaLnBrk="1" hangingPunct="1"/>
            <a:r>
              <a:rPr lang="en-US"/>
              <a:t>Named</a:t>
            </a:r>
          </a:p>
          <a:p>
            <a:pPr algn="ctr" eaLnBrk="1" hangingPunct="1"/>
            <a:r>
              <a:rPr lang="en-US"/>
              <a:t>SwitchOneWireshark</a:t>
            </a:r>
          </a:p>
        </p:txBody>
      </p:sp>
      <p:sp>
        <p:nvSpPr>
          <p:cNvPr id="52239" name="TextBox 24"/>
          <p:cNvSpPr txBox="1">
            <a:spLocks noChangeArrowheads="1"/>
          </p:cNvSpPr>
          <p:nvPr/>
        </p:nvSpPr>
        <p:spPr bwMode="auto">
          <a:xfrm>
            <a:off x="5516563" y="381000"/>
            <a:ext cx="1189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Switch</a:t>
            </a:r>
          </a:p>
          <a:p>
            <a:pPr algn="ctr" eaLnBrk="1" hangingPunct="1"/>
            <a:r>
              <a:rPr lang="en-US"/>
              <a:t>Cisco 2960</a:t>
            </a:r>
          </a:p>
          <a:p>
            <a:pPr algn="ctr" eaLnBrk="1" hangingPunct="1"/>
            <a:r>
              <a:rPr lang="en-US"/>
              <a:t>Named</a:t>
            </a:r>
          </a:p>
          <a:p>
            <a:pPr algn="ctr" eaLnBrk="1" hangingPunct="1"/>
            <a:r>
              <a:rPr lang="en-US"/>
              <a:t>SwitchTwo</a:t>
            </a:r>
          </a:p>
        </p:txBody>
      </p:sp>
      <p:sp>
        <p:nvSpPr>
          <p:cNvPr id="52240" name="TextBox 26"/>
          <p:cNvSpPr txBox="1">
            <a:spLocks noChangeArrowheads="1"/>
          </p:cNvSpPr>
          <p:nvPr/>
        </p:nvSpPr>
        <p:spPr bwMode="auto">
          <a:xfrm>
            <a:off x="3903663" y="2076450"/>
            <a:ext cx="1827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On Each Switch</a:t>
            </a:r>
          </a:p>
          <a:p>
            <a:pPr algn="ctr" eaLnBrk="1" hangingPunct="1"/>
            <a:r>
              <a:rPr lang="en-US"/>
              <a:t>FA0/23</a:t>
            </a:r>
          </a:p>
          <a:p>
            <a:pPr algn="ctr" eaLnBrk="1" hangingPunct="1"/>
            <a:r>
              <a:rPr lang="en-US"/>
              <a:t>is Connected to</a:t>
            </a:r>
          </a:p>
          <a:p>
            <a:pPr algn="ctr" eaLnBrk="1" hangingPunct="1"/>
            <a:r>
              <a:rPr lang="en-US"/>
              <a:t>FA0/23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The Problem</a:t>
            </a:r>
          </a:p>
        </p:txBody>
      </p:sp>
      <p:sp>
        <p:nvSpPr>
          <p:cNvPr id="7171" name="Content Placeholder 2"/>
          <p:cNvSpPr>
            <a:spLocks noGrp="1"/>
          </p:cNvSpPr>
          <p:nvPr>
            <p:ph idx="1"/>
          </p:nvPr>
        </p:nvSpPr>
        <p:spPr/>
        <p:txBody>
          <a:bodyPr/>
          <a:lstStyle/>
          <a:p>
            <a:r>
              <a:rPr lang="en-US" smtClean="0"/>
              <a:t>If you have some other type of hardware or software, well tough luck I cannot help you as I have wasted enough time getting this to work</a:t>
            </a:r>
          </a:p>
          <a:p>
            <a:r>
              <a:rPr lang="en-US" smtClean="0"/>
              <a:t>Once you get it working, let me know the details</a:t>
            </a:r>
          </a:p>
          <a:p>
            <a:r>
              <a:rPr lang="en-US" smtClean="0"/>
              <a:t>I will add it here</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A4AF73-EF37-4CB2-A967-C6210C6B6EF6}"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Using 2960 Switches</a:t>
            </a:r>
          </a:p>
        </p:txBody>
      </p:sp>
      <p:sp>
        <p:nvSpPr>
          <p:cNvPr id="53251" name="Content Placeholder 2"/>
          <p:cNvSpPr>
            <a:spLocks noGrp="1"/>
          </p:cNvSpPr>
          <p:nvPr>
            <p:ph idx="1"/>
          </p:nvPr>
        </p:nvSpPr>
        <p:spPr/>
        <p:txBody>
          <a:bodyPr/>
          <a:lstStyle/>
          <a:p>
            <a:r>
              <a:rPr lang="en-US" smtClean="0"/>
              <a:t>Here is the configuration for the switches</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1EC5AA-E7AF-4B81-8066-0547EDAFD6F2}"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Switch One Wireshark</a:t>
            </a:r>
          </a:p>
        </p:txBody>
      </p:sp>
      <p:sp>
        <p:nvSpPr>
          <p:cNvPr id="54275" name="Content Placeholder 2"/>
          <p:cNvSpPr>
            <a:spLocks noGrp="1"/>
          </p:cNvSpPr>
          <p:nvPr>
            <p:ph idx="1"/>
          </p:nvPr>
        </p:nvSpPr>
        <p:spPr/>
        <p:txBody>
          <a:bodyPr/>
          <a:lstStyle/>
          <a:p>
            <a:r>
              <a:rPr lang="en-US" smtClean="0"/>
              <a:t>!Switch One Wireshark Connected</a:t>
            </a:r>
          </a:p>
          <a:p>
            <a:r>
              <a:rPr lang="en-US" smtClean="0"/>
              <a:t>enable</a:t>
            </a:r>
          </a:p>
          <a:p>
            <a:r>
              <a:rPr lang="en-US" smtClean="0"/>
              <a:t>config t</a:t>
            </a:r>
          </a:p>
          <a:p>
            <a:r>
              <a:rPr lang="en-US" smtClean="0"/>
              <a:t>hostname SwitchOneWireshark</a:t>
            </a:r>
          </a:p>
          <a:p>
            <a:r>
              <a:rPr lang="en-US" smtClean="0"/>
              <a:t>vlan 2</a:t>
            </a:r>
          </a:p>
          <a:p>
            <a:r>
              <a:rPr lang="en-US" smtClean="0"/>
              <a:t>int fa0/1</a:t>
            </a:r>
          </a:p>
          <a:p>
            <a:r>
              <a:rPr lang="en-US" smtClean="0"/>
              <a:t>switchport mode access</a:t>
            </a:r>
          </a:p>
          <a:p>
            <a:r>
              <a:rPr lang="en-US" smtClean="0"/>
              <a:t>switchport access vlan 2</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71E02D-CEDA-40CE-9599-2A2818725345}"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Switch One Wireshark</a:t>
            </a:r>
          </a:p>
        </p:txBody>
      </p:sp>
      <p:sp>
        <p:nvSpPr>
          <p:cNvPr id="55299" name="Content Placeholder 2"/>
          <p:cNvSpPr>
            <a:spLocks noGrp="1"/>
          </p:cNvSpPr>
          <p:nvPr>
            <p:ph idx="1"/>
          </p:nvPr>
        </p:nvSpPr>
        <p:spPr/>
        <p:txBody>
          <a:bodyPr/>
          <a:lstStyle/>
          <a:p>
            <a:r>
              <a:rPr lang="en-US" smtClean="0"/>
              <a:t>interface fa0/23</a:t>
            </a:r>
          </a:p>
          <a:p>
            <a:r>
              <a:rPr lang="en-US" smtClean="0"/>
              <a:t>switchport mode trunk</a:t>
            </a:r>
          </a:p>
          <a:p>
            <a:r>
              <a:rPr lang="en-US" smtClean="0"/>
              <a:t>switchport trunk allowed vlan all</a:t>
            </a:r>
          </a:p>
          <a:p>
            <a:r>
              <a:rPr lang="en-US" smtClean="0"/>
              <a:t>monitor session 1 source interface fa0/23</a:t>
            </a:r>
          </a:p>
          <a:p>
            <a:r>
              <a:rPr lang="en-US" smtClean="0"/>
              <a:t>monitor session 1 destination interface fa0/24 encap replicate</a:t>
            </a:r>
          </a:p>
          <a:p>
            <a:r>
              <a:rPr lang="en-US" smtClean="0"/>
              <a:t>end</a:t>
            </a:r>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6B7F3D-A946-4AA5-A3AB-B48083D59D83}" type="slidenum">
              <a:rPr lang="en-US" smtClean="0"/>
              <a:pPr eaLnBrk="1" hangingPunct="1"/>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Switch Two</a:t>
            </a:r>
          </a:p>
        </p:txBody>
      </p:sp>
      <p:sp>
        <p:nvSpPr>
          <p:cNvPr id="56323" name="Content Placeholder 2"/>
          <p:cNvSpPr>
            <a:spLocks noGrp="1"/>
          </p:cNvSpPr>
          <p:nvPr>
            <p:ph idx="1"/>
          </p:nvPr>
        </p:nvSpPr>
        <p:spPr/>
        <p:txBody>
          <a:bodyPr/>
          <a:lstStyle/>
          <a:p>
            <a:r>
              <a:rPr lang="en-US" smtClean="0"/>
              <a:t>!Switch Two</a:t>
            </a:r>
          </a:p>
          <a:p>
            <a:r>
              <a:rPr lang="en-US" smtClean="0"/>
              <a:t>enable</a:t>
            </a:r>
          </a:p>
          <a:p>
            <a:r>
              <a:rPr lang="en-US" smtClean="0"/>
              <a:t>config t</a:t>
            </a:r>
          </a:p>
          <a:p>
            <a:r>
              <a:rPr lang="en-US" smtClean="0"/>
              <a:t>hostname SwitchTwo</a:t>
            </a:r>
          </a:p>
          <a:p>
            <a:r>
              <a:rPr lang="en-US" smtClean="0"/>
              <a:t>vlan 20</a:t>
            </a:r>
          </a:p>
          <a:p>
            <a:r>
              <a:rPr lang="en-US" smtClean="0"/>
              <a:t>int fa0/1</a:t>
            </a:r>
          </a:p>
          <a:p>
            <a:r>
              <a:rPr lang="en-US" smtClean="0"/>
              <a:t>switchport mode access</a:t>
            </a:r>
          </a:p>
          <a:p>
            <a:r>
              <a:rPr lang="en-US" smtClean="0"/>
              <a:t>switchport access vlan 2</a:t>
            </a:r>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B6BBE9-D1FF-4A9C-A134-83C79C575057}"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Switch Two</a:t>
            </a:r>
          </a:p>
        </p:txBody>
      </p:sp>
      <p:sp>
        <p:nvSpPr>
          <p:cNvPr id="57347" name="Content Placeholder 2"/>
          <p:cNvSpPr>
            <a:spLocks noGrp="1"/>
          </p:cNvSpPr>
          <p:nvPr>
            <p:ph idx="1"/>
          </p:nvPr>
        </p:nvSpPr>
        <p:spPr/>
        <p:txBody>
          <a:bodyPr/>
          <a:lstStyle/>
          <a:p>
            <a:r>
              <a:rPr lang="en-US" smtClean="0"/>
              <a:t>interface fa0/23</a:t>
            </a:r>
          </a:p>
          <a:p>
            <a:r>
              <a:rPr lang="en-US" smtClean="0"/>
              <a:t>switchport mode trunk</a:t>
            </a:r>
          </a:p>
          <a:p>
            <a:r>
              <a:rPr lang="en-US" smtClean="0"/>
              <a:t>switchport trunk allowed vlan all</a:t>
            </a:r>
          </a:p>
          <a:p>
            <a:r>
              <a:rPr lang="en-US" smtClean="0"/>
              <a:t>end</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1826DD-F4EB-410C-8269-802DD1EDF91C}" type="slidenum">
              <a:rPr lang="en-US" smtClean="0"/>
              <a:pP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Laptop One</a:t>
            </a:r>
          </a:p>
        </p:txBody>
      </p:sp>
      <p:sp>
        <p:nvSpPr>
          <p:cNvPr id="58371" name="Content Placeholder 2"/>
          <p:cNvSpPr>
            <a:spLocks noGrp="1"/>
          </p:cNvSpPr>
          <p:nvPr>
            <p:ph idx="1"/>
          </p:nvPr>
        </p:nvSpPr>
        <p:spPr/>
        <p:txBody>
          <a:bodyPr/>
          <a:lstStyle/>
          <a:p>
            <a:r>
              <a:rPr lang="en-US" smtClean="0"/>
              <a:t>Laptop One is connected to the switch named SwitchOneWireshark at port Fa0/1</a:t>
            </a:r>
          </a:p>
          <a:p>
            <a:r>
              <a:rPr lang="en-US" smtClean="0"/>
              <a:t>IP Address 10.0.0.1</a:t>
            </a:r>
          </a:p>
          <a:p>
            <a:r>
              <a:rPr lang="en-US" smtClean="0"/>
              <a:t>Subnet Mask 255.255.255.0</a:t>
            </a:r>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6CCD2E-23DC-4A80-A63D-35F9B7789705}" type="slidenum">
              <a:rPr lang="en-US" smtClean="0"/>
              <a:pPr eaLnBrk="1" hangingPunct="1"/>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Laptop Two</a:t>
            </a:r>
          </a:p>
        </p:txBody>
      </p:sp>
      <p:sp>
        <p:nvSpPr>
          <p:cNvPr id="59395" name="Content Placeholder 2"/>
          <p:cNvSpPr>
            <a:spLocks noGrp="1"/>
          </p:cNvSpPr>
          <p:nvPr>
            <p:ph idx="1"/>
          </p:nvPr>
        </p:nvSpPr>
        <p:spPr/>
        <p:txBody>
          <a:bodyPr/>
          <a:lstStyle/>
          <a:p>
            <a:r>
              <a:rPr lang="en-US" smtClean="0"/>
              <a:t>Laptop Two is connected to the switch named SwitchTwo at port Fa0/1</a:t>
            </a:r>
          </a:p>
          <a:p>
            <a:r>
              <a:rPr lang="en-US" smtClean="0"/>
              <a:t>IP address 10.0.0.2</a:t>
            </a:r>
          </a:p>
          <a:p>
            <a:r>
              <a:rPr lang="en-US" smtClean="0"/>
              <a:t>Subnet mask 255.255.255.0</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139927-998D-4EE9-A1E9-323DBCB604B3}" type="slidenum">
              <a:rPr lang="en-US" smtClean="0"/>
              <a:pPr eaLnBrk="1" hangingPunct="1"/>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Laptop Three</a:t>
            </a:r>
          </a:p>
        </p:txBody>
      </p:sp>
      <p:sp>
        <p:nvSpPr>
          <p:cNvPr id="60419" name="Content Placeholder 2"/>
          <p:cNvSpPr>
            <a:spLocks noGrp="1"/>
          </p:cNvSpPr>
          <p:nvPr>
            <p:ph idx="1"/>
          </p:nvPr>
        </p:nvSpPr>
        <p:spPr/>
        <p:txBody>
          <a:bodyPr/>
          <a:lstStyle/>
          <a:p>
            <a:r>
              <a:rPr lang="en-US" smtClean="0"/>
              <a:t>Laptop Three is connected to the switch named SwitchOneWireshark at port Fa0/24</a:t>
            </a:r>
          </a:p>
          <a:p>
            <a:r>
              <a:rPr lang="en-US" smtClean="0"/>
              <a:t>IP Address 10.0.0.3</a:t>
            </a:r>
          </a:p>
          <a:p>
            <a:r>
              <a:rPr lang="en-US" smtClean="0"/>
              <a:t>Subnet Mask 255.255.255.0</a:t>
            </a:r>
          </a:p>
          <a:p>
            <a:r>
              <a:rPr lang="en-US" smtClean="0"/>
              <a:t>This computer is running Wireshark 1.6.5</a:t>
            </a:r>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9EB50-7F6E-46F0-B537-D640E0B906E7}" type="slidenum">
              <a:rPr lang="en-US" smtClean="0"/>
              <a:pPr eaLnBrk="1" hangingPunct="1"/>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Use of IP Addresses</a:t>
            </a:r>
          </a:p>
        </p:txBody>
      </p:sp>
      <p:sp>
        <p:nvSpPr>
          <p:cNvPr id="61443" name="Content Placeholder 2"/>
          <p:cNvSpPr>
            <a:spLocks noGrp="1"/>
          </p:cNvSpPr>
          <p:nvPr>
            <p:ph idx="1"/>
          </p:nvPr>
        </p:nvSpPr>
        <p:spPr/>
        <p:txBody>
          <a:bodyPr/>
          <a:lstStyle/>
          <a:p>
            <a:r>
              <a:rPr lang="en-US" smtClean="0"/>
              <a:t>The IP addresses were assigned to the computers in order to check connectivity before the VLANs were created and then the lack of connectivity once the VLANs were created</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32B73F-F8C4-4EE2-B93A-E69B07D888AA}"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Use of IP Addresses</a:t>
            </a:r>
          </a:p>
        </p:txBody>
      </p:sp>
      <p:sp>
        <p:nvSpPr>
          <p:cNvPr id="62467" name="Content Placeholder 2"/>
          <p:cNvSpPr>
            <a:spLocks noGrp="1"/>
          </p:cNvSpPr>
          <p:nvPr>
            <p:ph idx="1"/>
          </p:nvPr>
        </p:nvSpPr>
        <p:spPr/>
        <p:txBody>
          <a:bodyPr/>
          <a:lstStyle/>
          <a:p>
            <a:r>
              <a:rPr lang="en-US" smtClean="0"/>
              <a:t>In addition a continuous ping was run from Laptop One to Laptop Two to provide some traffic over the trunk link from port Fa0/23 on switch SwitchOneWireshark to Fa0/23 on switch SwitchTwo</a:t>
            </a:r>
          </a:p>
          <a:p>
            <a:r>
              <a:rPr lang="en-US" smtClean="0"/>
              <a:t>Laptop Three was attached to port Fa0/24 on switch SwitchOneWireshark</a:t>
            </a:r>
          </a:p>
          <a:p>
            <a:r>
              <a:rPr lang="en-US" smtClean="0"/>
              <a:t>This is the span or monitor port</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93D3AE-76DC-49D7-9C0D-644D797F979F}" type="slidenum">
              <a:rPr lang="en-US" smtClean="0"/>
              <a:pPr eaLnBrk="1" hangingPunct="1"/>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The Problem</a:t>
            </a:r>
          </a:p>
        </p:txBody>
      </p:sp>
      <p:sp>
        <p:nvSpPr>
          <p:cNvPr id="8195" name="Content Placeholder 2"/>
          <p:cNvSpPr>
            <a:spLocks noGrp="1"/>
          </p:cNvSpPr>
          <p:nvPr>
            <p:ph idx="1"/>
          </p:nvPr>
        </p:nvSpPr>
        <p:spPr/>
        <p:txBody>
          <a:bodyPr/>
          <a:lstStyle/>
          <a:p>
            <a:r>
              <a:rPr lang="en-US" smtClean="0"/>
              <a:t>There are three main areas of failure that will keep you from capturing the VLAN tags</a:t>
            </a:r>
          </a:p>
          <a:p>
            <a:r>
              <a:rPr lang="en-US" smtClean="0"/>
              <a:t>First, the driver for your NIC is stripping off the VLAN fields added to the Ethernet II header when the port this computer is attached to is added to a VLAN</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0C14DA-F3BC-421D-B48E-01B08DA7E43F}" type="slidenum">
              <a:rPr lang="en-US" smtClean="0"/>
              <a:pPr eaLnBrk="1" hangingPunct="1"/>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The Result</a:t>
            </a:r>
          </a:p>
        </p:txBody>
      </p:sp>
      <p:sp>
        <p:nvSpPr>
          <p:cNvPr id="63491" name="Content Placeholder 2"/>
          <p:cNvSpPr>
            <a:spLocks noGrp="1"/>
          </p:cNvSpPr>
          <p:nvPr>
            <p:ph idx="1"/>
          </p:nvPr>
        </p:nvSpPr>
        <p:spPr/>
        <p:txBody>
          <a:bodyPr/>
          <a:lstStyle/>
          <a:p>
            <a:r>
              <a:rPr lang="en-US" smtClean="0"/>
              <a:t>The result was</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803098-C11B-46B3-86CE-C2E8BEDB5CA8}" type="slidenum">
              <a:rPr lang="en-US" smtClean="0"/>
              <a:pPr eaLnBrk="1" hangingPunct="1"/>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The Result</a:t>
            </a:r>
          </a:p>
        </p:txBody>
      </p:sp>
      <p:sp>
        <p:nvSpPr>
          <p:cNvPr id="64515" name="Content Placeholder 2"/>
          <p:cNvSpPr>
            <a:spLocks noGrp="1"/>
          </p:cNvSpPr>
          <p:nvPr>
            <p:ph idx="1"/>
          </p:nvPr>
        </p:nvSpPr>
        <p:spPr/>
        <p:txBody>
          <a:bodyPr/>
          <a:lstStyle/>
          <a:p>
            <a:endParaRPr lang="en-US" smtClean="0"/>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B77842-6179-4D60-BA4E-55B6877478F3}" type="slidenum">
              <a:rPr lang="en-US" smtClean="0"/>
              <a:pPr eaLnBrk="1" hangingPunct="1"/>
              <a:t>61</a:t>
            </a:fld>
            <a:endParaRPr lang="en-US" smtClean="0"/>
          </a:p>
        </p:txBody>
      </p:sp>
      <p:pic>
        <p:nvPicPr>
          <p:cNvPr id="64518" name="Picture 2"/>
          <p:cNvPicPr>
            <a:picLocks noChangeAspect="1" noChangeArrowheads="1"/>
          </p:cNvPicPr>
          <p:nvPr/>
        </p:nvPicPr>
        <p:blipFill>
          <a:blip r:embed="rId2">
            <a:extLst>
              <a:ext uri="{28A0092B-C50C-407E-A947-70E740481C1C}">
                <a14:useLocalDpi xmlns:a14="http://schemas.microsoft.com/office/drawing/2010/main" val="0"/>
              </a:ext>
            </a:extLst>
          </a:blip>
          <a:srcRect t="10938" r="44357" b="6248"/>
          <a:stretch>
            <a:fillRect/>
          </a:stretch>
        </p:blipFill>
        <p:spPr bwMode="auto">
          <a:xfrm>
            <a:off x="504825" y="1600200"/>
            <a:ext cx="8181975" cy="405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Rectangle 5"/>
          <p:cNvSpPr>
            <a:spLocks noChangeArrowheads="1"/>
          </p:cNvSpPr>
          <p:nvPr/>
        </p:nvSpPr>
        <p:spPr bwMode="auto">
          <a:xfrm>
            <a:off x="457200" y="3848100"/>
            <a:ext cx="5057775" cy="2667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3025" tIns="36512" rIns="73025" bIns="36512"/>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The Result</a:t>
            </a:r>
          </a:p>
        </p:txBody>
      </p:sp>
      <p:sp>
        <p:nvSpPr>
          <p:cNvPr id="65539" name="Content Placeholder 2"/>
          <p:cNvSpPr>
            <a:spLocks noGrp="1"/>
          </p:cNvSpPr>
          <p:nvPr>
            <p:ph idx="1"/>
          </p:nvPr>
        </p:nvSpPr>
        <p:spPr/>
        <p:txBody>
          <a:bodyPr/>
          <a:lstStyle/>
          <a:p>
            <a:endParaRPr lang="en-US" smtClean="0"/>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C0E80D-B012-4D9F-A2F5-582353974A5F}" type="slidenum">
              <a:rPr lang="en-US" smtClean="0"/>
              <a:pPr eaLnBrk="1" hangingPunct="1"/>
              <a:t>62</a:t>
            </a:fld>
            <a:endParaRPr lang="en-US" smtClean="0"/>
          </a:p>
        </p:txBody>
      </p:sp>
      <p:pic>
        <p:nvPicPr>
          <p:cNvPr id="65542" name="Picture 2"/>
          <p:cNvPicPr>
            <a:picLocks noChangeAspect="1" noChangeArrowheads="1"/>
          </p:cNvPicPr>
          <p:nvPr/>
        </p:nvPicPr>
        <p:blipFill>
          <a:blip r:embed="rId2">
            <a:extLst>
              <a:ext uri="{28A0092B-C50C-407E-A947-70E740481C1C}">
                <a14:useLocalDpi xmlns:a14="http://schemas.microsoft.com/office/drawing/2010/main" val="0"/>
              </a:ext>
            </a:extLst>
          </a:blip>
          <a:srcRect t="11459" r="44357" b="6250"/>
          <a:stretch>
            <a:fillRect/>
          </a:stretch>
        </p:blipFill>
        <p:spPr bwMode="auto">
          <a:xfrm>
            <a:off x="504825" y="1600200"/>
            <a:ext cx="8181975"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3" name="Rectangle 6"/>
          <p:cNvSpPr>
            <a:spLocks noChangeArrowheads="1"/>
          </p:cNvSpPr>
          <p:nvPr/>
        </p:nvSpPr>
        <p:spPr bwMode="auto">
          <a:xfrm>
            <a:off x="457200" y="3848100"/>
            <a:ext cx="5057775" cy="7239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3025" tIns="36512" rIns="73025" bIns="36512"/>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The Result</a:t>
            </a:r>
          </a:p>
        </p:txBody>
      </p:sp>
      <p:sp>
        <p:nvSpPr>
          <p:cNvPr id="66563" name="Content Placeholder 2"/>
          <p:cNvSpPr>
            <a:spLocks noGrp="1"/>
          </p:cNvSpPr>
          <p:nvPr>
            <p:ph idx="1"/>
          </p:nvPr>
        </p:nvSpPr>
        <p:spPr/>
        <p:txBody>
          <a:bodyPr/>
          <a:lstStyle/>
          <a:p>
            <a:r>
              <a:rPr lang="en-US" smtClean="0"/>
              <a:t>Now we have VLAN tagged frames caught in the wild to use to illustrate such things</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211FE8-C557-4C16-BC3C-0FD2079CDEAD}" type="slidenum">
              <a:rPr lang="en-US" smtClean="0"/>
              <a:pPr eaLnBrk="1" hangingPunct="1"/>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Using One 2960 Switch</a:t>
            </a:r>
          </a:p>
        </p:txBody>
      </p:sp>
      <p:sp>
        <p:nvSpPr>
          <p:cNvPr id="67587" name="Content Placeholder 2"/>
          <p:cNvSpPr>
            <a:spLocks noGrp="1"/>
          </p:cNvSpPr>
          <p:nvPr>
            <p:ph idx="1"/>
          </p:nvPr>
        </p:nvSpPr>
        <p:spPr/>
        <p:txBody>
          <a:bodyPr/>
          <a:lstStyle/>
          <a:p>
            <a:r>
              <a:rPr lang="en-US" smtClean="0"/>
              <a:t>The monitor port in SwitchOneWireshark does not receive many frames at all when the trunk cable is disconnected from the  second switch named SwitchTwo</a:t>
            </a:r>
          </a:p>
          <a:p>
            <a:r>
              <a:rPr lang="en-US" smtClean="0"/>
              <a:t>There is definitely no sign of ICMP traffic</a:t>
            </a:r>
          </a:p>
          <a:p>
            <a:r>
              <a:rPr lang="en-US" smtClean="0"/>
              <a:t>Of course the computer at 10.0.0.2 could not answer as it is attached to the now isolated switch since the cable between the two switches is disconnected</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3DB6B8-AC16-4675-AB10-6EFF5578323C}" type="slidenum">
              <a:rPr lang="en-US" smtClean="0"/>
              <a:pPr eaLnBrk="1" hangingPunct="1"/>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Using One 2960 Switch</a:t>
            </a:r>
          </a:p>
        </p:txBody>
      </p:sp>
      <p:sp>
        <p:nvSpPr>
          <p:cNvPr id="68611" name="Content Placeholder 2"/>
          <p:cNvSpPr>
            <a:spLocks noGrp="1"/>
          </p:cNvSpPr>
          <p:nvPr>
            <p:ph idx="1"/>
          </p:nvPr>
        </p:nvSpPr>
        <p:spPr/>
        <p:txBody>
          <a:bodyPr/>
          <a:lstStyle/>
          <a:p>
            <a:r>
              <a:rPr lang="en-US" smtClean="0"/>
              <a:t>What if the computer at 10.0.0.2 is moved to the switch named SwitchOneWireshark to a port in the same VLAN as the computer at 10.0.0.1 with the other switch disconnected</a:t>
            </a:r>
          </a:p>
          <a:p>
            <a:r>
              <a:rPr lang="en-US" smtClean="0"/>
              <a:t>This does not work</a:t>
            </a:r>
          </a:p>
          <a:p>
            <a:r>
              <a:rPr lang="en-US" smtClean="0"/>
              <a:t>Very little traffic is seen at the monitoring port</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0721CA-A14F-48E8-98A3-11A66CD6DBF8}"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Using One 2960 Switch</a:t>
            </a:r>
          </a:p>
        </p:txBody>
      </p:sp>
      <p:sp>
        <p:nvSpPr>
          <p:cNvPr id="69635" name="Content Placeholder 2"/>
          <p:cNvSpPr>
            <a:spLocks noGrp="1"/>
          </p:cNvSpPr>
          <p:nvPr>
            <p:ph idx="1"/>
          </p:nvPr>
        </p:nvSpPr>
        <p:spPr/>
        <p:txBody>
          <a:bodyPr/>
          <a:lstStyle/>
          <a:p>
            <a:r>
              <a:rPr lang="en-US" smtClean="0"/>
              <a:t>What if we get rid of the trunking and switch the monitoring source to the port in VLAN 2 that is the target of the pings</a:t>
            </a:r>
          </a:p>
          <a:p>
            <a:r>
              <a:rPr lang="en-US" smtClean="0"/>
              <a:t>Using this configuration</a:t>
            </a:r>
          </a:p>
          <a:p>
            <a:pPr lvl="1"/>
            <a:r>
              <a:rPr lang="en-US" smtClean="0"/>
              <a:t>monitor session 1 source interface fa0/2</a:t>
            </a:r>
          </a:p>
          <a:p>
            <a:pPr lvl="1"/>
            <a:r>
              <a:rPr lang="en-US" smtClean="0"/>
              <a:t>monitor session 1 destination interface fa0/24 encapsulation replicate</a:t>
            </a:r>
          </a:p>
          <a:p>
            <a:r>
              <a:rPr lang="en-US" smtClean="0"/>
              <a:t>The pings work, but no VLAN data is seen</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406240-3BAA-40E2-84D0-D76D10038573}"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Using One 2960 Switch</a:t>
            </a:r>
          </a:p>
        </p:txBody>
      </p:sp>
      <p:sp>
        <p:nvSpPr>
          <p:cNvPr id="70659" name="Content Placeholder 2"/>
          <p:cNvSpPr>
            <a:spLocks noGrp="1"/>
          </p:cNvSpPr>
          <p:nvPr>
            <p:ph idx="1"/>
          </p:nvPr>
        </p:nvSpPr>
        <p:spPr/>
        <p:txBody>
          <a:bodyPr/>
          <a:lstStyle/>
          <a:p>
            <a:r>
              <a:rPr lang="en-US" smtClean="0"/>
              <a:t>What if we eliminate the monitoring session as well</a:t>
            </a:r>
          </a:p>
          <a:p>
            <a:r>
              <a:rPr lang="en-US" smtClean="0"/>
              <a:t>Then place the computer with Wireshark installed into the same VLAN as the other two computers</a:t>
            </a:r>
          </a:p>
          <a:p>
            <a:r>
              <a:rPr lang="en-US" smtClean="0"/>
              <a:t>The pings work, but no VLAN data is seen</a:t>
            </a:r>
          </a:p>
        </p:txBody>
      </p:sp>
      <p:sp>
        <p:nvSpPr>
          <p:cNvPr id="70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90A30B-3ED8-430F-BB8C-A07287E406BF}" type="slidenum">
              <a:rPr lang="en-US" smtClean="0"/>
              <a:pPr eaLnBrk="1" hangingPunct="1"/>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Using Two 2950 Switches</a:t>
            </a:r>
          </a:p>
        </p:txBody>
      </p:sp>
      <p:sp>
        <p:nvSpPr>
          <p:cNvPr id="71683" name="Content Placeholder 2"/>
          <p:cNvSpPr>
            <a:spLocks noGrp="1"/>
          </p:cNvSpPr>
          <p:nvPr>
            <p:ph idx="1"/>
          </p:nvPr>
        </p:nvSpPr>
        <p:spPr/>
        <p:txBody>
          <a:bodyPr/>
          <a:lstStyle/>
          <a:p>
            <a:r>
              <a:rPr lang="en-US" smtClean="0"/>
              <a:t>The procedure detailed above for the 2960 switches will work using 2950 switches instead with the following changes</a:t>
            </a:r>
          </a:p>
          <a:p>
            <a:pPr lvl="1"/>
            <a:r>
              <a:rPr lang="en-US" smtClean="0"/>
              <a:t>The cable connecting the two switches to each other, the trunk cable from Fa0/23 to Fa0/23, must be a crossover cable as the 2950 is unable to change a port to handle a straight through cable</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6D3CE3-65BF-40FC-901B-1D9CAE4C9C31}"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Using Two 2950 Switches</a:t>
            </a:r>
          </a:p>
        </p:txBody>
      </p:sp>
      <p:sp>
        <p:nvSpPr>
          <p:cNvPr id="72707" name="Content Placeholder 2"/>
          <p:cNvSpPr>
            <a:spLocks noGrp="1"/>
          </p:cNvSpPr>
          <p:nvPr>
            <p:ph idx="1"/>
          </p:nvPr>
        </p:nvSpPr>
        <p:spPr/>
        <p:txBody>
          <a:bodyPr/>
          <a:lstStyle/>
          <a:p>
            <a:pPr lvl="1"/>
            <a:r>
              <a:rPr lang="en-US" smtClean="0"/>
              <a:t>The configuration line that reads</a:t>
            </a:r>
          </a:p>
          <a:p>
            <a:pPr lvl="2"/>
            <a:r>
              <a:rPr lang="en-US" smtClean="0"/>
              <a:t>monitor session 1 destination interface fa0/24 encapsulation replicate</a:t>
            </a:r>
          </a:p>
          <a:p>
            <a:pPr lvl="1"/>
            <a:r>
              <a:rPr lang="en-US" smtClean="0"/>
              <a:t>Must be changed to say</a:t>
            </a:r>
          </a:p>
          <a:p>
            <a:pPr lvl="2"/>
            <a:r>
              <a:rPr lang="en-US" smtClean="0"/>
              <a:t>monitor session 1 destination interface fa0/24 encapsulation dot1q</a:t>
            </a:r>
          </a:p>
          <a:p>
            <a:pPr indent="-228600"/>
            <a:r>
              <a:rPr lang="en-US" smtClean="0"/>
              <a:t>Everything else stays as described in the 2960 section of this presentation</a:t>
            </a:r>
          </a:p>
        </p:txBody>
      </p:sp>
      <p:sp>
        <p:nvSpPr>
          <p:cNvPr id="72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6F3C5A-D45B-44F2-9442-36FD0BA6A6C8}" type="slidenum">
              <a:rPr lang="en-US" smtClean="0"/>
              <a:pPr eaLnBrk="1" hangingPunct="1"/>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The Problem</a:t>
            </a:r>
          </a:p>
        </p:txBody>
      </p:sp>
      <p:sp>
        <p:nvSpPr>
          <p:cNvPr id="9219" name="Content Placeholder 2"/>
          <p:cNvSpPr>
            <a:spLocks noGrp="1"/>
          </p:cNvSpPr>
          <p:nvPr>
            <p:ph idx="1"/>
          </p:nvPr>
        </p:nvSpPr>
        <p:spPr/>
        <p:txBody>
          <a:bodyPr/>
          <a:lstStyle/>
          <a:p>
            <a:r>
              <a:rPr lang="en-US" smtClean="0"/>
              <a:t>Second, the configuration of the switch is not providing frames with this information to the port that the computer running the network analyzer is attached</a:t>
            </a:r>
          </a:p>
          <a:p>
            <a:r>
              <a:rPr lang="en-US" smtClean="0"/>
              <a:t>Third, the configuration of everything is correct, but the switch wants a partner to connect to before providing the information to the port that the computer running the network analyzer is attached to</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01B644-09B2-417A-9AE7-B747DF91197F}"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Router on a Stick</a:t>
            </a:r>
          </a:p>
        </p:txBody>
      </p:sp>
      <p:sp>
        <p:nvSpPr>
          <p:cNvPr id="73731" name="Content Placeholder 2"/>
          <p:cNvSpPr>
            <a:spLocks noGrp="1"/>
          </p:cNvSpPr>
          <p:nvPr>
            <p:ph idx="1"/>
          </p:nvPr>
        </p:nvSpPr>
        <p:spPr/>
        <p:txBody>
          <a:bodyPr/>
          <a:lstStyle/>
          <a:p>
            <a:r>
              <a:rPr lang="en-US" smtClean="0"/>
              <a:t>Instead of two switches VLAN captures can be done with one switch and a router with the router acting as a Router On A Stick as seen in this example</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E2DE1C-C55B-44A4-808E-2CD68F404CF7}" type="slidenum">
              <a:rPr lang="en-US" smtClean="0"/>
              <a:pPr eaLnBrk="1" hangingPunct="1"/>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2027" r="41333"/>
          <a:stretch>
            <a:fillRect/>
          </a:stretch>
        </p:blipFill>
        <p:spPr>
          <a:xfrm>
            <a:off x="3886200" y="1533525"/>
            <a:ext cx="476250" cy="2857500"/>
          </a:xfrm>
        </p:spPr>
      </p:pic>
      <p:cxnSp>
        <p:nvCxnSpPr>
          <p:cNvPr id="9" name="Straight Connector 8"/>
          <p:cNvCxnSpPr/>
          <p:nvPr/>
        </p:nvCxnSpPr>
        <p:spPr>
          <a:xfrm>
            <a:off x="4241800" y="2038350"/>
            <a:ext cx="310197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7475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14550"/>
            <a:ext cx="1371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505200"/>
            <a:ext cx="1371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5113" y="4408488"/>
            <a:ext cx="13716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2120900" y="2971800"/>
            <a:ext cx="19542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20900" y="2971800"/>
            <a:ext cx="1954213" cy="13716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75113" y="2038350"/>
            <a:ext cx="685800" cy="24574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4762" name="TextBox 20"/>
          <p:cNvSpPr txBox="1">
            <a:spLocks noChangeArrowheads="1"/>
          </p:cNvSpPr>
          <p:nvPr/>
        </p:nvSpPr>
        <p:spPr bwMode="auto">
          <a:xfrm>
            <a:off x="304800" y="914400"/>
            <a:ext cx="2274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Laptop One</a:t>
            </a:r>
          </a:p>
          <a:p>
            <a:pPr algn="ctr" eaLnBrk="1" hangingPunct="1"/>
            <a:r>
              <a:rPr lang="en-US"/>
              <a:t>Connected to FA0/1</a:t>
            </a:r>
          </a:p>
          <a:p>
            <a:pPr algn="ctr" eaLnBrk="1" hangingPunct="1"/>
            <a:r>
              <a:rPr lang="en-US"/>
              <a:t>In VLAN 2</a:t>
            </a:r>
          </a:p>
          <a:p>
            <a:pPr algn="ctr" eaLnBrk="1" hangingPunct="1"/>
            <a:r>
              <a:rPr lang="en-US"/>
              <a:t>On SwitchWireshark</a:t>
            </a:r>
          </a:p>
        </p:txBody>
      </p:sp>
      <p:sp>
        <p:nvSpPr>
          <p:cNvPr id="74763" name="TextBox 21"/>
          <p:cNvSpPr txBox="1">
            <a:spLocks noChangeArrowheads="1"/>
          </p:cNvSpPr>
          <p:nvPr/>
        </p:nvSpPr>
        <p:spPr bwMode="auto">
          <a:xfrm>
            <a:off x="493713" y="4648200"/>
            <a:ext cx="2274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Laptop Two</a:t>
            </a:r>
          </a:p>
          <a:p>
            <a:pPr algn="ctr" eaLnBrk="1" hangingPunct="1"/>
            <a:r>
              <a:rPr lang="en-US"/>
              <a:t>Connected to FA0/2</a:t>
            </a:r>
          </a:p>
          <a:p>
            <a:pPr algn="ctr" eaLnBrk="1" hangingPunct="1"/>
            <a:r>
              <a:rPr lang="en-US"/>
              <a:t>In VLAN 3</a:t>
            </a:r>
          </a:p>
          <a:p>
            <a:pPr algn="ctr" eaLnBrk="1" hangingPunct="1"/>
            <a:r>
              <a:rPr lang="en-US"/>
              <a:t>On SwitchWireshark</a:t>
            </a:r>
          </a:p>
        </p:txBody>
      </p:sp>
      <p:sp>
        <p:nvSpPr>
          <p:cNvPr id="74764" name="TextBox 22"/>
          <p:cNvSpPr txBox="1">
            <a:spLocks noChangeArrowheads="1"/>
          </p:cNvSpPr>
          <p:nvPr/>
        </p:nvSpPr>
        <p:spPr bwMode="auto">
          <a:xfrm>
            <a:off x="3586163" y="5467350"/>
            <a:ext cx="235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Laptop Three</a:t>
            </a:r>
          </a:p>
          <a:p>
            <a:pPr algn="ctr" eaLnBrk="1" hangingPunct="1"/>
            <a:r>
              <a:rPr lang="en-US"/>
              <a:t>Connected to FA0/24</a:t>
            </a:r>
          </a:p>
        </p:txBody>
      </p:sp>
      <p:sp>
        <p:nvSpPr>
          <p:cNvPr id="74765" name="TextBox 23"/>
          <p:cNvSpPr txBox="1">
            <a:spLocks noChangeArrowheads="1"/>
          </p:cNvSpPr>
          <p:nvPr/>
        </p:nvSpPr>
        <p:spPr bwMode="auto">
          <a:xfrm>
            <a:off x="3195638" y="381000"/>
            <a:ext cx="1903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Switch</a:t>
            </a:r>
          </a:p>
          <a:p>
            <a:pPr algn="ctr" eaLnBrk="1" hangingPunct="1"/>
            <a:r>
              <a:rPr lang="en-US"/>
              <a:t>Cisco 2960</a:t>
            </a:r>
          </a:p>
          <a:p>
            <a:pPr algn="ctr" eaLnBrk="1" hangingPunct="1"/>
            <a:r>
              <a:rPr lang="en-US"/>
              <a:t>Named</a:t>
            </a:r>
          </a:p>
          <a:p>
            <a:pPr algn="ctr" eaLnBrk="1" hangingPunct="1"/>
            <a:r>
              <a:rPr lang="en-US"/>
              <a:t>SwitchWireshark</a:t>
            </a:r>
          </a:p>
        </p:txBody>
      </p:sp>
      <p:sp>
        <p:nvSpPr>
          <p:cNvPr id="74766" name="TextBox 24"/>
          <p:cNvSpPr txBox="1">
            <a:spLocks noChangeArrowheads="1"/>
          </p:cNvSpPr>
          <p:nvPr/>
        </p:nvSpPr>
        <p:spPr bwMode="auto">
          <a:xfrm>
            <a:off x="6545263" y="381000"/>
            <a:ext cx="1684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Router</a:t>
            </a:r>
          </a:p>
          <a:p>
            <a:pPr algn="ctr" eaLnBrk="1" hangingPunct="1"/>
            <a:r>
              <a:rPr lang="en-US"/>
              <a:t>Cisco 2600</a:t>
            </a:r>
          </a:p>
          <a:p>
            <a:pPr algn="ctr" eaLnBrk="1" hangingPunct="1"/>
            <a:r>
              <a:rPr lang="en-US"/>
              <a:t>Named</a:t>
            </a:r>
          </a:p>
          <a:p>
            <a:pPr algn="ctr" eaLnBrk="1" hangingPunct="1"/>
            <a:r>
              <a:rPr lang="en-US"/>
              <a:t>RouterOnStick</a:t>
            </a:r>
          </a:p>
        </p:txBody>
      </p:sp>
      <p:sp>
        <p:nvSpPr>
          <p:cNvPr id="74767" name="TextBox 26"/>
          <p:cNvSpPr txBox="1">
            <a:spLocks noChangeArrowheads="1"/>
          </p:cNvSpPr>
          <p:nvPr/>
        </p:nvSpPr>
        <p:spPr bwMode="auto">
          <a:xfrm>
            <a:off x="4806950" y="2152650"/>
            <a:ext cx="1822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On The Switch</a:t>
            </a:r>
          </a:p>
          <a:p>
            <a:pPr algn="ctr" eaLnBrk="1" hangingPunct="1"/>
            <a:r>
              <a:rPr lang="en-US"/>
              <a:t>FA0/23</a:t>
            </a:r>
          </a:p>
          <a:p>
            <a:pPr algn="ctr" eaLnBrk="1" hangingPunct="1"/>
            <a:r>
              <a:rPr lang="en-US"/>
              <a:t>is Connected to</a:t>
            </a:r>
          </a:p>
          <a:p>
            <a:pPr algn="ctr" eaLnBrk="1" hangingPunct="1"/>
            <a:r>
              <a:rPr lang="en-US"/>
              <a:t>FA0/0</a:t>
            </a:r>
          </a:p>
          <a:p>
            <a:pPr algn="ctr" eaLnBrk="1" hangingPunct="1"/>
            <a:r>
              <a:rPr lang="en-US"/>
              <a:t>On The Router</a:t>
            </a:r>
          </a:p>
        </p:txBody>
      </p:sp>
      <p:pic>
        <p:nvPicPr>
          <p:cNvPr id="74768" name="Picture 7"/>
          <p:cNvPicPr>
            <a:picLocks noChangeAspect="1"/>
          </p:cNvPicPr>
          <p:nvPr/>
        </p:nvPicPr>
        <p:blipFill>
          <a:blip r:embed="rId4">
            <a:extLst>
              <a:ext uri="{28A0092B-C50C-407E-A947-70E740481C1C}">
                <a14:useLocalDpi xmlns:a14="http://schemas.microsoft.com/office/drawing/2010/main" val="0"/>
              </a:ext>
            </a:extLst>
          </a:blip>
          <a:srcRect l="20068" r="42487"/>
          <a:stretch>
            <a:fillRect/>
          </a:stretch>
        </p:blipFill>
        <p:spPr bwMode="auto">
          <a:xfrm>
            <a:off x="7056438" y="1524000"/>
            <a:ext cx="5667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9" name="Title 10"/>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The Configurations</a:t>
            </a:r>
          </a:p>
        </p:txBody>
      </p:sp>
      <p:sp>
        <p:nvSpPr>
          <p:cNvPr id="75779" name="Content Placeholder 2"/>
          <p:cNvSpPr>
            <a:spLocks noGrp="1"/>
          </p:cNvSpPr>
          <p:nvPr>
            <p:ph idx="1"/>
          </p:nvPr>
        </p:nvSpPr>
        <p:spPr/>
        <p:txBody>
          <a:bodyPr/>
          <a:lstStyle/>
          <a:p>
            <a:r>
              <a:rPr lang="en-US" smtClean="0"/>
              <a:t>Here is the configurations for each device</a:t>
            </a:r>
          </a:p>
          <a:p>
            <a:r>
              <a:rPr lang="en-US" smtClean="0"/>
              <a:t>Notice that a default gateway is added to Laptop One and Laptop Two</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F0073E-8FCA-44FC-B6C4-4A5E06FFEC98}" type="slidenum">
              <a:rPr lang="en-US" smtClean="0"/>
              <a:pPr eaLnBrk="1" hangingPunct="1"/>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Switch</a:t>
            </a:r>
          </a:p>
        </p:txBody>
      </p:sp>
      <p:sp>
        <p:nvSpPr>
          <p:cNvPr id="76803" name="Content Placeholder 2"/>
          <p:cNvSpPr>
            <a:spLocks noGrp="1"/>
          </p:cNvSpPr>
          <p:nvPr>
            <p:ph idx="1"/>
          </p:nvPr>
        </p:nvSpPr>
        <p:spPr/>
        <p:txBody>
          <a:bodyPr/>
          <a:lstStyle/>
          <a:p>
            <a:r>
              <a:rPr lang="en-US" smtClean="0"/>
              <a:t>!Switch Wireshark Connected</a:t>
            </a:r>
          </a:p>
          <a:p>
            <a:r>
              <a:rPr lang="en-US" smtClean="0"/>
              <a:t>enable</a:t>
            </a:r>
          </a:p>
          <a:p>
            <a:r>
              <a:rPr lang="en-US" smtClean="0"/>
              <a:t>config t</a:t>
            </a:r>
          </a:p>
          <a:p>
            <a:r>
              <a:rPr lang="en-US" smtClean="0"/>
              <a:t>hostname SwitchWireshark</a:t>
            </a:r>
          </a:p>
          <a:p>
            <a:r>
              <a:rPr lang="en-US" smtClean="0"/>
              <a:t>vlan 2</a:t>
            </a:r>
          </a:p>
          <a:p>
            <a:r>
              <a:rPr lang="en-US" smtClean="0"/>
              <a:t>vlan 3</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CFA032-E3A8-44C6-89F5-6AC21F75FDD0}" type="slidenum">
              <a:rPr lang="en-US" smtClean="0"/>
              <a:pPr eaLnBrk="1" hangingPunct="1"/>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Switch</a:t>
            </a:r>
          </a:p>
        </p:txBody>
      </p:sp>
      <p:sp>
        <p:nvSpPr>
          <p:cNvPr id="77827" name="Content Placeholder 2"/>
          <p:cNvSpPr>
            <a:spLocks noGrp="1"/>
          </p:cNvSpPr>
          <p:nvPr>
            <p:ph idx="1"/>
          </p:nvPr>
        </p:nvSpPr>
        <p:spPr/>
        <p:txBody>
          <a:bodyPr/>
          <a:lstStyle/>
          <a:p>
            <a:r>
              <a:rPr lang="en-US" smtClean="0"/>
              <a:t>int fa0/1</a:t>
            </a:r>
          </a:p>
          <a:p>
            <a:r>
              <a:rPr lang="en-US" smtClean="0"/>
              <a:t>switchport mode access</a:t>
            </a:r>
          </a:p>
          <a:p>
            <a:r>
              <a:rPr lang="en-US" smtClean="0"/>
              <a:t>switchport access vlan 2</a:t>
            </a:r>
          </a:p>
          <a:p>
            <a:r>
              <a:rPr lang="en-US" smtClean="0"/>
              <a:t>int fa0/2</a:t>
            </a:r>
          </a:p>
          <a:p>
            <a:r>
              <a:rPr lang="en-US" smtClean="0"/>
              <a:t>switchport mode access</a:t>
            </a:r>
          </a:p>
          <a:p>
            <a:r>
              <a:rPr lang="en-US" smtClean="0"/>
              <a:t>switchport access vlan 3</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53E35A-7C8C-4152-80E8-F4FFCE0D11E9}"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Switch</a:t>
            </a:r>
          </a:p>
        </p:txBody>
      </p:sp>
      <p:sp>
        <p:nvSpPr>
          <p:cNvPr id="78851" name="Content Placeholder 2"/>
          <p:cNvSpPr>
            <a:spLocks noGrp="1"/>
          </p:cNvSpPr>
          <p:nvPr>
            <p:ph idx="1"/>
          </p:nvPr>
        </p:nvSpPr>
        <p:spPr/>
        <p:txBody>
          <a:bodyPr/>
          <a:lstStyle/>
          <a:p>
            <a:r>
              <a:rPr lang="en-US" smtClean="0"/>
              <a:t>interface fa0/23</a:t>
            </a:r>
          </a:p>
          <a:p>
            <a:r>
              <a:rPr lang="en-US" smtClean="0"/>
              <a:t>switchport mode trunk</a:t>
            </a:r>
          </a:p>
          <a:p>
            <a:r>
              <a:rPr lang="en-US" smtClean="0"/>
              <a:t>switchport trunk allowed vlan all</a:t>
            </a:r>
          </a:p>
          <a:p>
            <a:r>
              <a:rPr lang="en-US" smtClean="0"/>
              <a:t>monitor session 1 source interface fa0/23</a:t>
            </a:r>
          </a:p>
          <a:p>
            <a:r>
              <a:rPr lang="en-US" smtClean="0"/>
              <a:t>monitor session 1 destination interface fa0/24 encapsulation replicate</a:t>
            </a:r>
          </a:p>
          <a:p>
            <a:r>
              <a:rPr lang="en-US" smtClean="0"/>
              <a:t>end</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1CAB48-A12A-4A57-B152-484D0528EA61}" type="slidenum">
              <a:rPr lang="en-US" smtClean="0"/>
              <a:pPr eaLnBrk="1" hangingPunct="1"/>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Router</a:t>
            </a:r>
          </a:p>
        </p:txBody>
      </p:sp>
      <p:sp>
        <p:nvSpPr>
          <p:cNvPr id="79875" name="Content Placeholder 2"/>
          <p:cNvSpPr>
            <a:spLocks noGrp="1"/>
          </p:cNvSpPr>
          <p:nvPr>
            <p:ph idx="1"/>
          </p:nvPr>
        </p:nvSpPr>
        <p:spPr/>
        <p:txBody>
          <a:bodyPr/>
          <a:lstStyle/>
          <a:p>
            <a:r>
              <a:rPr lang="en-US" smtClean="0"/>
              <a:t>!Router On A Stick</a:t>
            </a:r>
          </a:p>
          <a:p>
            <a:r>
              <a:rPr lang="en-US" smtClean="0"/>
              <a:t>enable</a:t>
            </a:r>
          </a:p>
          <a:p>
            <a:r>
              <a:rPr lang="en-US" smtClean="0"/>
              <a:t>config t</a:t>
            </a:r>
          </a:p>
          <a:p>
            <a:r>
              <a:rPr lang="en-US" smtClean="0"/>
              <a:t>hostname RouterOnStick</a:t>
            </a:r>
          </a:p>
          <a:p>
            <a:r>
              <a:rPr lang="en-US" smtClean="0"/>
              <a:t>int fa0/0.2</a:t>
            </a:r>
          </a:p>
          <a:p>
            <a:r>
              <a:rPr lang="en-US" smtClean="0"/>
              <a:t>encapsulation dot1q 2</a:t>
            </a:r>
          </a:p>
          <a:p>
            <a:r>
              <a:rPr lang="en-US" smtClean="0"/>
              <a:t>ip address 192.168.1.1 255.255.255.0</a:t>
            </a:r>
          </a:p>
        </p:txBody>
      </p:sp>
      <p:sp>
        <p:nvSpPr>
          <p:cNvPr id="79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5133FA-96B3-4820-8F81-F46B26799A5D}" type="slidenum">
              <a:rPr lang="en-US" smtClean="0"/>
              <a:pPr eaLnBrk="1" hangingPunct="1"/>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Router</a:t>
            </a:r>
          </a:p>
        </p:txBody>
      </p:sp>
      <p:sp>
        <p:nvSpPr>
          <p:cNvPr id="80899" name="Content Placeholder 2"/>
          <p:cNvSpPr>
            <a:spLocks noGrp="1"/>
          </p:cNvSpPr>
          <p:nvPr>
            <p:ph idx="1"/>
          </p:nvPr>
        </p:nvSpPr>
        <p:spPr/>
        <p:txBody>
          <a:bodyPr/>
          <a:lstStyle/>
          <a:p>
            <a:r>
              <a:rPr lang="en-US" smtClean="0"/>
              <a:t>int fa0/0.3</a:t>
            </a:r>
          </a:p>
          <a:p>
            <a:r>
              <a:rPr lang="en-US" smtClean="0"/>
              <a:t>encapsulation dot1q 3</a:t>
            </a:r>
          </a:p>
          <a:p>
            <a:r>
              <a:rPr lang="en-US" smtClean="0"/>
              <a:t>ip address 192.168.2.1 255.255.255.0</a:t>
            </a:r>
          </a:p>
          <a:p>
            <a:r>
              <a:rPr lang="en-US" smtClean="0"/>
              <a:t>int fa0/0</a:t>
            </a:r>
          </a:p>
          <a:p>
            <a:r>
              <a:rPr lang="en-US" smtClean="0"/>
              <a:t>no shutdown</a:t>
            </a:r>
          </a:p>
          <a:p>
            <a:r>
              <a:rPr lang="en-US" smtClean="0"/>
              <a:t>exit</a:t>
            </a:r>
          </a:p>
          <a:p>
            <a:r>
              <a:rPr lang="en-US" smtClean="0"/>
              <a:t>ip route 0.0.0.0 0.0.0.0 fa0/0</a:t>
            </a:r>
          </a:p>
          <a:p>
            <a:r>
              <a:rPr lang="en-US" smtClean="0"/>
              <a:t>end</a:t>
            </a:r>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10CD0A-C755-4932-B969-3C7FDCA9D6A9}" type="slidenum">
              <a:rPr lang="en-US" smtClean="0"/>
              <a:pPr eaLnBrk="1" hangingPunct="1"/>
              <a:t>77</a:t>
            </a:fld>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Laptop One</a:t>
            </a:r>
          </a:p>
        </p:txBody>
      </p:sp>
      <p:sp>
        <p:nvSpPr>
          <p:cNvPr id="81923" name="Content Placeholder 2"/>
          <p:cNvSpPr>
            <a:spLocks noGrp="1"/>
          </p:cNvSpPr>
          <p:nvPr>
            <p:ph idx="1"/>
          </p:nvPr>
        </p:nvSpPr>
        <p:spPr/>
        <p:txBody>
          <a:bodyPr/>
          <a:lstStyle/>
          <a:p>
            <a:r>
              <a:rPr lang="en-US" smtClean="0"/>
              <a:t>Laptop One is connected to the switch named SwitchWireshark at port Fa0/1</a:t>
            </a:r>
          </a:p>
          <a:p>
            <a:r>
              <a:rPr lang="en-US" smtClean="0"/>
              <a:t>IP Address 192.168.1.2</a:t>
            </a:r>
          </a:p>
          <a:p>
            <a:r>
              <a:rPr lang="en-US" smtClean="0"/>
              <a:t>Subnet Mask 255.255.255.0</a:t>
            </a:r>
          </a:p>
          <a:p>
            <a:r>
              <a:rPr lang="en-US" smtClean="0"/>
              <a:t>Default Gateway 192.168.1.1</a:t>
            </a:r>
          </a:p>
        </p:txBody>
      </p:sp>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6DD0E3-A472-409B-92AA-DA8F43D819EE}" type="slidenum">
              <a:rPr lang="en-US" smtClean="0"/>
              <a:pPr eaLnBrk="1" hangingPunct="1"/>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Laptop Two</a:t>
            </a:r>
          </a:p>
        </p:txBody>
      </p:sp>
      <p:sp>
        <p:nvSpPr>
          <p:cNvPr id="82947" name="Content Placeholder 2"/>
          <p:cNvSpPr>
            <a:spLocks noGrp="1"/>
          </p:cNvSpPr>
          <p:nvPr>
            <p:ph idx="1"/>
          </p:nvPr>
        </p:nvSpPr>
        <p:spPr/>
        <p:txBody>
          <a:bodyPr/>
          <a:lstStyle/>
          <a:p>
            <a:r>
              <a:rPr lang="en-US" smtClean="0"/>
              <a:t>Laptop Two is connected to the switch named SwitchWireshark at port Fa0/2</a:t>
            </a:r>
          </a:p>
          <a:p>
            <a:r>
              <a:rPr lang="en-US" smtClean="0"/>
              <a:t>IP address 192.168.2.2</a:t>
            </a:r>
          </a:p>
          <a:p>
            <a:r>
              <a:rPr lang="en-US" smtClean="0"/>
              <a:t>Subnet mask 255.255.255.0</a:t>
            </a:r>
          </a:p>
          <a:p>
            <a:r>
              <a:rPr lang="en-US" smtClean="0"/>
              <a:t>Default Gateway 192.168.2.1</a:t>
            </a:r>
          </a:p>
        </p:txBody>
      </p:sp>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77AB8C-D360-4D1C-9623-69B74E6CAFE4}" type="slidenum">
              <a:rPr lang="en-US" smtClean="0"/>
              <a:pPr eaLnBrk="1" hangingPunct="1"/>
              <a:t>79</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The Problem</a:t>
            </a:r>
          </a:p>
        </p:txBody>
      </p:sp>
      <p:sp>
        <p:nvSpPr>
          <p:cNvPr id="10243" name="Content Placeholder 2"/>
          <p:cNvSpPr>
            <a:spLocks noGrp="1"/>
          </p:cNvSpPr>
          <p:nvPr>
            <p:ph idx="1"/>
          </p:nvPr>
        </p:nvSpPr>
        <p:spPr/>
        <p:txBody>
          <a:bodyPr/>
          <a:lstStyle/>
          <a:p>
            <a:r>
              <a:rPr lang="en-US" smtClean="0"/>
              <a:t>All of this makes figuring out exactly where the problem is a little tricky</a:t>
            </a:r>
          </a:p>
          <a:p>
            <a:r>
              <a:rPr lang="en-US" smtClean="0"/>
              <a:t>Let’s deal with these problems one at a time</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7D2EC5-CF92-406B-B85F-C7889B5CB36B}" type="slidenum">
              <a:rPr lang="en-US" smtClean="0"/>
              <a:pPr eaLnBrk="1" hangingPunct="1"/>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Laptop Three</a:t>
            </a:r>
          </a:p>
        </p:txBody>
      </p:sp>
      <p:sp>
        <p:nvSpPr>
          <p:cNvPr id="83971" name="Content Placeholder 2"/>
          <p:cNvSpPr>
            <a:spLocks noGrp="1"/>
          </p:cNvSpPr>
          <p:nvPr>
            <p:ph idx="1"/>
          </p:nvPr>
        </p:nvSpPr>
        <p:spPr/>
        <p:txBody>
          <a:bodyPr/>
          <a:lstStyle/>
          <a:p>
            <a:r>
              <a:rPr lang="en-US" smtClean="0"/>
              <a:t>Laptop Three is connected to the switch named SwitchWireshark at port Fa0/24</a:t>
            </a:r>
          </a:p>
          <a:p>
            <a:r>
              <a:rPr lang="en-US" smtClean="0"/>
              <a:t>This computer is running Wireshark 1.6.5</a:t>
            </a:r>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FF162B-F96F-440A-A41C-7C8AD16037D2}" type="slidenum">
              <a:rPr lang="en-US" smtClean="0"/>
              <a:pPr eaLnBrk="1" hangingPunct="1"/>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Configuration Oddities</a:t>
            </a:r>
          </a:p>
        </p:txBody>
      </p:sp>
      <p:sp>
        <p:nvSpPr>
          <p:cNvPr id="84995" name="Content Placeholder 2"/>
          <p:cNvSpPr>
            <a:spLocks noGrp="1"/>
          </p:cNvSpPr>
          <p:nvPr>
            <p:ph idx="1"/>
          </p:nvPr>
        </p:nvSpPr>
        <p:spPr/>
        <p:txBody>
          <a:bodyPr/>
          <a:lstStyle/>
          <a:p>
            <a:r>
              <a:rPr lang="en-US" smtClean="0"/>
              <a:t>There are some confusing configurations that one will run across while researching this topic</a:t>
            </a:r>
          </a:p>
          <a:p>
            <a:r>
              <a:rPr lang="en-US" smtClean="0"/>
              <a:t>One is the configuration line that says in part</a:t>
            </a:r>
          </a:p>
          <a:p>
            <a:pPr lvl="1"/>
            <a:r>
              <a:rPr lang="en-US" smtClean="0"/>
              <a:t>encapsulation 8021q</a:t>
            </a:r>
          </a:p>
          <a:p>
            <a:r>
              <a:rPr lang="en-US" smtClean="0"/>
              <a:t>This relates back to older equipment that supported the Cisco propriety protocol ISL</a:t>
            </a:r>
          </a:p>
        </p:txBody>
      </p:sp>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17B5FF-283A-4BD5-BE79-7E8BF099FEEF}" type="slidenum">
              <a:rPr lang="en-US" smtClean="0"/>
              <a:pPr eaLnBrk="1" hangingPunct="1"/>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Configuration Oddities</a:t>
            </a:r>
          </a:p>
        </p:txBody>
      </p:sp>
      <p:sp>
        <p:nvSpPr>
          <p:cNvPr id="86019" name="Content Placeholder 2"/>
          <p:cNvSpPr>
            <a:spLocks noGrp="1"/>
          </p:cNvSpPr>
          <p:nvPr>
            <p:ph idx="1"/>
          </p:nvPr>
        </p:nvSpPr>
        <p:spPr/>
        <p:txBody>
          <a:bodyPr/>
          <a:lstStyle/>
          <a:p>
            <a:r>
              <a:rPr lang="en-US" smtClean="0"/>
              <a:t>The newer IOSs do not have that command as there are no options anymore</a:t>
            </a:r>
          </a:p>
          <a:p>
            <a:r>
              <a:rPr lang="en-US" smtClean="0"/>
              <a:t>Everyone already uses 8021q</a:t>
            </a:r>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A2E122-B247-4633-B2C5-D05B9CB963D8}" type="slidenum">
              <a:rPr lang="en-US" smtClean="0"/>
              <a:pPr eaLnBrk="1" hangingPunct="1"/>
              <a:t>82</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NIC Driver Problem</a:t>
            </a:r>
          </a:p>
        </p:txBody>
      </p:sp>
      <p:sp>
        <p:nvSpPr>
          <p:cNvPr id="11267" name="Content Placeholder 2"/>
          <p:cNvSpPr>
            <a:spLocks noGrp="1"/>
          </p:cNvSpPr>
          <p:nvPr>
            <p:ph idx="1"/>
          </p:nvPr>
        </p:nvSpPr>
        <p:spPr/>
        <p:txBody>
          <a:bodyPr/>
          <a:lstStyle/>
          <a:p>
            <a:r>
              <a:rPr lang="en-US" smtClean="0"/>
              <a:t>Wireshark has some guidance on this subject which is both right and wrong</a:t>
            </a:r>
          </a:p>
          <a:p>
            <a:r>
              <a:rPr lang="en-US" smtClean="0"/>
              <a:t>It is right when it says some NICs do not strip the tags</a:t>
            </a:r>
          </a:p>
          <a:p>
            <a:r>
              <a:rPr lang="en-US" smtClean="0"/>
              <a:t>It is right when it says some NICs can be adjusted in the Windows registry to no longer strip the tags</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2012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284FE2-623D-468C-AE34-C87FDFBF5C12}"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12177</TotalTime>
  <Words>3456</Words>
  <Application>Microsoft Office PowerPoint</Application>
  <PresentationFormat>On-screen Show (4:3)</PresentationFormat>
  <Paragraphs>544</Paragraphs>
  <Slides>82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Arial</vt:lpstr>
      <vt:lpstr>Times New Roman</vt:lpstr>
      <vt:lpstr>CiscoAcademy</vt:lpstr>
      <vt:lpstr>Capturing VLAN Tags Last Update 2012.04.10 1.0.0</vt:lpstr>
      <vt:lpstr>Objectives</vt:lpstr>
      <vt:lpstr>The Problem</vt:lpstr>
      <vt:lpstr>The Problem</vt:lpstr>
      <vt:lpstr>The Problem</vt:lpstr>
      <vt:lpstr>The Problem</vt:lpstr>
      <vt:lpstr>The Problem</vt:lpstr>
      <vt:lpstr>The Problem</vt:lpstr>
      <vt:lpstr>NIC Driver Problem</vt:lpstr>
      <vt:lpstr>NIC Driver Problem</vt:lpstr>
      <vt:lpstr>NIC Driver Problem</vt:lpstr>
      <vt:lpstr>NICs That Work</vt:lpstr>
      <vt:lpstr>NICs That Work</vt:lpstr>
      <vt:lpstr>NICs That Do Not Work</vt:lpstr>
      <vt:lpstr>NICs That Do Not Work</vt:lpstr>
      <vt:lpstr>NICs That Do Not Work</vt:lpstr>
      <vt:lpstr>NICs That Do Not Work</vt:lpstr>
      <vt:lpstr>NICs That Do Not Work</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NIC Modification Required</vt:lpstr>
      <vt:lpstr>Switch Configuration</vt:lpstr>
      <vt:lpstr>Switch Configuration</vt:lpstr>
      <vt:lpstr>Using 2960 Switches</vt:lpstr>
      <vt:lpstr>Using 2960 Switches</vt:lpstr>
      <vt:lpstr>PowerPoint Presentation</vt:lpstr>
      <vt:lpstr>Using 2960 Switches</vt:lpstr>
      <vt:lpstr>Switch One Wireshark</vt:lpstr>
      <vt:lpstr>Switch One Wireshark</vt:lpstr>
      <vt:lpstr>Switch Two</vt:lpstr>
      <vt:lpstr>Switch Two</vt:lpstr>
      <vt:lpstr>Laptop One</vt:lpstr>
      <vt:lpstr>Laptop Two</vt:lpstr>
      <vt:lpstr>Laptop Three</vt:lpstr>
      <vt:lpstr>Use of IP Addresses</vt:lpstr>
      <vt:lpstr>Use of IP Addresses</vt:lpstr>
      <vt:lpstr>The Result</vt:lpstr>
      <vt:lpstr>The Result</vt:lpstr>
      <vt:lpstr>The Result</vt:lpstr>
      <vt:lpstr>The Result</vt:lpstr>
      <vt:lpstr>Using One 2960 Switch</vt:lpstr>
      <vt:lpstr>Using One 2960 Switch</vt:lpstr>
      <vt:lpstr>Using One 2960 Switch</vt:lpstr>
      <vt:lpstr>Using One 2960 Switch</vt:lpstr>
      <vt:lpstr>Using Two 2950 Switches</vt:lpstr>
      <vt:lpstr>Using Two 2950 Switches</vt:lpstr>
      <vt:lpstr>Router on a Stick</vt:lpstr>
      <vt:lpstr>PowerPoint Presentation</vt:lpstr>
      <vt:lpstr>The Configurations</vt:lpstr>
      <vt:lpstr>Switch</vt:lpstr>
      <vt:lpstr>Switch</vt:lpstr>
      <vt:lpstr>Switch</vt:lpstr>
      <vt:lpstr>Router</vt:lpstr>
      <vt:lpstr>Router</vt:lpstr>
      <vt:lpstr>Laptop One</vt:lpstr>
      <vt:lpstr>Laptop Two</vt:lpstr>
      <vt:lpstr>Laptop Three</vt:lpstr>
      <vt:lpstr>Configuration Oddities</vt:lpstr>
      <vt:lpstr>Configuration Oddities</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Capturing VLAN Tags</dc:title>
  <dc:creator>Kenneth M. Chipps Ph.D.</dc:creator>
  <cp:lastModifiedBy>Kenneth M. Chipps Ph.D.</cp:lastModifiedBy>
  <cp:revision>463</cp:revision>
  <cp:lastPrinted>2012-01-24T19:07:52Z</cp:lastPrinted>
  <dcterms:created xsi:type="dcterms:W3CDTF">2003-05-01T16:03:04Z</dcterms:created>
  <dcterms:modified xsi:type="dcterms:W3CDTF">2012-11-16T00:08:11Z</dcterms:modified>
</cp:coreProperties>
</file>