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48"/>
  </p:notesMasterIdLst>
  <p:handoutMasterIdLst>
    <p:handoutMasterId r:id="rId49"/>
  </p:handoutMasterIdLst>
  <p:sldIdLst>
    <p:sldId id="546" r:id="rId2"/>
    <p:sldId id="624" r:id="rId3"/>
    <p:sldId id="627" r:id="rId4"/>
    <p:sldId id="603" r:id="rId5"/>
    <p:sldId id="625" r:id="rId6"/>
    <p:sldId id="636" r:id="rId7"/>
    <p:sldId id="637" r:id="rId8"/>
    <p:sldId id="638" r:id="rId9"/>
    <p:sldId id="639" r:id="rId10"/>
    <p:sldId id="640" r:id="rId11"/>
    <p:sldId id="641" r:id="rId12"/>
    <p:sldId id="642" r:id="rId13"/>
    <p:sldId id="643" r:id="rId14"/>
    <p:sldId id="644" r:id="rId15"/>
    <p:sldId id="646" r:id="rId16"/>
    <p:sldId id="647" r:id="rId17"/>
    <p:sldId id="648" r:id="rId18"/>
    <p:sldId id="649" r:id="rId19"/>
    <p:sldId id="650" r:id="rId20"/>
    <p:sldId id="651" r:id="rId21"/>
    <p:sldId id="652" r:id="rId22"/>
    <p:sldId id="653" r:id="rId23"/>
    <p:sldId id="654" r:id="rId24"/>
    <p:sldId id="655" r:id="rId25"/>
    <p:sldId id="656" r:id="rId26"/>
    <p:sldId id="657" r:id="rId27"/>
    <p:sldId id="658" r:id="rId28"/>
    <p:sldId id="659" r:id="rId29"/>
    <p:sldId id="660" r:id="rId30"/>
    <p:sldId id="661" r:id="rId31"/>
    <p:sldId id="662" r:id="rId32"/>
    <p:sldId id="663" r:id="rId33"/>
    <p:sldId id="664" r:id="rId34"/>
    <p:sldId id="665" r:id="rId35"/>
    <p:sldId id="666" r:id="rId36"/>
    <p:sldId id="667" r:id="rId37"/>
    <p:sldId id="668" r:id="rId38"/>
    <p:sldId id="669" r:id="rId39"/>
    <p:sldId id="670" r:id="rId40"/>
    <p:sldId id="671" r:id="rId41"/>
    <p:sldId id="672" r:id="rId42"/>
    <p:sldId id="675" r:id="rId43"/>
    <p:sldId id="609" r:id="rId44"/>
    <p:sldId id="618" r:id="rId45"/>
    <p:sldId id="620" r:id="rId46"/>
    <p:sldId id="631" r:id="rId47"/>
  </p:sldIdLst>
  <p:sldSz cx="9144000" cy="6858000" type="screen4x3"/>
  <p:notesSz cx="6934200" cy="9118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339" autoAdjust="0"/>
  </p:normalViewPr>
  <p:slideViewPr>
    <p:cSldViewPr snapToGrid="0">
      <p:cViewPr varScale="1">
        <p:scale>
          <a:sx n="52" d="100"/>
          <a:sy n="52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2.xml"/><Relationship Id="rId13" Type="http://schemas.openxmlformats.org/officeDocument/2006/relationships/slide" Target="slides/slide27.xml"/><Relationship Id="rId18" Type="http://schemas.openxmlformats.org/officeDocument/2006/relationships/slide" Target="slides/slide32.xml"/><Relationship Id="rId26" Type="http://schemas.openxmlformats.org/officeDocument/2006/relationships/slide" Target="slides/slide40.xml"/><Relationship Id="rId3" Type="http://schemas.openxmlformats.org/officeDocument/2006/relationships/slide" Target="slides/slide17.xml"/><Relationship Id="rId21" Type="http://schemas.openxmlformats.org/officeDocument/2006/relationships/slide" Target="slides/slide35.xml"/><Relationship Id="rId7" Type="http://schemas.openxmlformats.org/officeDocument/2006/relationships/slide" Target="slides/slide21.xml"/><Relationship Id="rId12" Type="http://schemas.openxmlformats.org/officeDocument/2006/relationships/slide" Target="slides/slide26.xml"/><Relationship Id="rId17" Type="http://schemas.openxmlformats.org/officeDocument/2006/relationships/slide" Target="slides/slide31.xml"/><Relationship Id="rId25" Type="http://schemas.openxmlformats.org/officeDocument/2006/relationships/slide" Target="slides/slide39.xml"/><Relationship Id="rId2" Type="http://schemas.openxmlformats.org/officeDocument/2006/relationships/slide" Target="slides/slide16.xml"/><Relationship Id="rId16" Type="http://schemas.openxmlformats.org/officeDocument/2006/relationships/slide" Target="slides/slide30.xml"/><Relationship Id="rId20" Type="http://schemas.openxmlformats.org/officeDocument/2006/relationships/slide" Target="slides/slide34.xml"/><Relationship Id="rId1" Type="http://schemas.openxmlformats.org/officeDocument/2006/relationships/slide" Target="slides/slide15.xml"/><Relationship Id="rId6" Type="http://schemas.openxmlformats.org/officeDocument/2006/relationships/slide" Target="slides/slide20.xml"/><Relationship Id="rId11" Type="http://schemas.openxmlformats.org/officeDocument/2006/relationships/slide" Target="slides/slide25.xml"/><Relationship Id="rId24" Type="http://schemas.openxmlformats.org/officeDocument/2006/relationships/slide" Target="slides/slide38.xml"/><Relationship Id="rId5" Type="http://schemas.openxmlformats.org/officeDocument/2006/relationships/slide" Target="slides/slide19.xml"/><Relationship Id="rId15" Type="http://schemas.openxmlformats.org/officeDocument/2006/relationships/slide" Target="slides/slide29.xml"/><Relationship Id="rId23" Type="http://schemas.openxmlformats.org/officeDocument/2006/relationships/slide" Target="slides/slide37.xml"/><Relationship Id="rId28" Type="http://schemas.openxmlformats.org/officeDocument/2006/relationships/slide" Target="slides/slide42.xml"/><Relationship Id="rId10" Type="http://schemas.openxmlformats.org/officeDocument/2006/relationships/slide" Target="slides/slide24.xml"/><Relationship Id="rId19" Type="http://schemas.openxmlformats.org/officeDocument/2006/relationships/slide" Target="slides/slide33.xml"/><Relationship Id="rId4" Type="http://schemas.openxmlformats.org/officeDocument/2006/relationships/slide" Target="slides/slide18.xml"/><Relationship Id="rId9" Type="http://schemas.openxmlformats.org/officeDocument/2006/relationships/slide" Target="slides/slide23.xml"/><Relationship Id="rId14" Type="http://schemas.openxmlformats.org/officeDocument/2006/relationships/slide" Target="slides/slide28.xml"/><Relationship Id="rId22" Type="http://schemas.openxmlformats.org/officeDocument/2006/relationships/slide" Target="slides/slide36.xml"/><Relationship Id="rId27" Type="http://schemas.openxmlformats.org/officeDocument/2006/relationships/slide" Target="slides/slide4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0" tIns="45856" rIns="91710" bIns="45856" numCol="1" anchor="t" anchorCtr="0" compatLnSpc="1">
            <a:prstTxWarp prst="textNoShape">
              <a:avLst/>
            </a:prstTxWarp>
          </a:bodyPr>
          <a:lstStyle>
            <a:lvl1pPr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0" tIns="45856" rIns="91710" bIns="45856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2988"/>
            <a:ext cx="3005138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0" tIns="45856" rIns="91710" bIns="45856" numCol="1" anchor="b" anchorCtr="0" compatLnSpc="1">
            <a:prstTxWarp prst="textNoShape">
              <a:avLst/>
            </a:prstTxWarp>
          </a:bodyPr>
          <a:lstStyle>
            <a:lvl1pPr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662988"/>
            <a:ext cx="300513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0" tIns="45856" rIns="91710" bIns="45856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0BC580D-D50C-4A4A-B160-00BF8CEAD7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912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0" tIns="45856" rIns="91710" bIns="45856" numCol="1" anchor="t" anchorCtr="0" compatLnSpc="1">
            <a:prstTxWarp prst="textNoShape">
              <a:avLst/>
            </a:prstTxWarp>
          </a:bodyPr>
          <a:lstStyle>
            <a:lvl1pPr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0" tIns="45856" rIns="91710" bIns="45856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84213"/>
            <a:ext cx="4559300" cy="3419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332288"/>
            <a:ext cx="508635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0" tIns="45856" rIns="91710" bIns="458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2988"/>
            <a:ext cx="3005138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0" tIns="45856" rIns="91710" bIns="45856" numCol="1" anchor="b" anchorCtr="0" compatLnSpc="1">
            <a:prstTxWarp prst="textNoShape">
              <a:avLst/>
            </a:prstTxWarp>
          </a:bodyPr>
          <a:lstStyle>
            <a:lvl1pPr defTabSz="917575">
              <a:defRPr sz="1200" dirty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662988"/>
            <a:ext cx="300513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0" tIns="45856" rIns="91710" bIns="45856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F66E139-2C9C-46A4-A66E-09C190B544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949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888BF-4B3E-47F0-AF96-F86FAAA9EF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538CF-2AED-498D-9C50-C3946CCF8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586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0E767-0939-42B1-8503-E570552D24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80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7CA7F-E7BA-463F-9505-FCA01F2649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418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46B9B-A431-424C-A87A-97C58BE1DF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799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749C5-E680-4AFC-9248-E72D3FA97B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944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5873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863600"/>
            <a:ext cx="4114800" cy="5824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863600"/>
            <a:ext cx="4114800" cy="2835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51275"/>
            <a:ext cx="4114800" cy="2836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7391400" y="361950"/>
            <a:ext cx="1524000" cy="47625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9888" y="6521450"/>
            <a:ext cx="42672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3505200" y="65532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85F1E-C3C8-488E-9058-AC569E117A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191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393A3-2AC4-4B3D-A336-FCB791018E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192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5907C-0907-461E-8C41-FA2C110739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13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DE64A-A350-46BF-8965-BFB8381445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34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8831C-CF47-465F-AEF6-BABDAE8D1C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55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44AB8-3175-420C-93A6-52750144DF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34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A067E-DCCC-4B4A-A2E9-DF4B95F4B1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780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DC650-EC3C-40E6-86BC-D941EAEF4E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8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A6919-1370-4C8C-B45F-01AA250306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82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Copyright 2008-2011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740359B0-BF01-4E93-B9C3-C94E424E11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5" r:id="rId15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Wireless Media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Last Update 2011.07.15</a:t>
            </a:r>
          </a:p>
          <a:p>
            <a:pPr eaLnBrk="1" hangingPunct="1"/>
            <a:r>
              <a:rPr lang="en-US" sz="2400" smtClean="0"/>
              <a:t>2.0.0</a:t>
            </a:r>
          </a:p>
        </p:txBody>
      </p:sp>
      <p:sp>
        <p:nvSpPr>
          <p:cNvPr id="4100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DF392B1-2FBD-4176-B4FF-01B500339470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Radio Wave Formulas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82738"/>
            <a:ext cx="8382000" cy="4668837"/>
          </a:xfrm>
        </p:spPr>
        <p:txBody>
          <a:bodyPr/>
          <a:lstStyle/>
          <a:p>
            <a:pPr lvl="1" eaLnBrk="1" hangingPunct="1"/>
            <a:r>
              <a:rPr lang="en-US" smtClean="0"/>
              <a:t>For frequency in megahertz</a:t>
            </a:r>
          </a:p>
          <a:p>
            <a:pPr lvl="2" eaLnBrk="1" hangingPunct="1"/>
            <a:endParaRPr lang="en-US" sz="1800" smtClean="0"/>
          </a:p>
          <a:p>
            <a:pPr lvl="2" eaLnBrk="1" hangingPunct="1"/>
            <a:endParaRPr lang="en-US" sz="1800" smtClean="0"/>
          </a:p>
          <a:p>
            <a:pPr lvl="2" eaLnBrk="1" hangingPunct="1"/>
            <a:endParaRPr lang="en-US" sz="1800" smtClean="0"/>
          </a:p>
          <a:p>
            <a:pPr lvl="2" eaLnBrk="1" hangingPunct="1"/>
            <a:r>
              <a:rPr lang="en-US" smtClean="0"/>
              <a:t>f = frequency in megahertz</a:t>
            </a:r>
          </a:p>
          <a:p>
            <a:pPr lvl="2" eaLnBrk="1" hangingPunct="1"/>
            <a:r>
              <a:rPr lang="en-US" smtClean="0"/>
              <a:t>v = velocity of the radio wave, which is the speed of light in meters per second, in this case divided by 1000</a:t>
            </a:r>
          </a:p>
          <a:p>
            <a:pPr lvl="2" eaLnBrk="1" hangingPunct="1"/>
            <a:r>
              <a:rPr lang="en-US" smtClean="0"/>
              <a:t>w = wavelength in mm</a:t>
            </a:r>
          </a:p>
        </p:txBody>
      </p:sp>
      <p:sp>
        <p:nvSpPr>
          <p:cNvPr id="13316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1331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E28A828-982D-4B7F-9E0C-70B1B4DFCDF8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13318" name="Rectangle 11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9" name="Rectangle 13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20" name="Object 12"/>
          <p:cNvGraphicFramePr>
            <a:graphicFrameLocks noChangeAspect="1"/>
          </p:cNvGraphicFramePr>
          <p:nvPr/>
        </p:nvGraphicFramePr>
        <p:xfrm>
          <a:off x="1524000" y="1958975"/>
          <a:ext cx="1322388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748975" imgH="634725" progId="Equation.3">
                  <p:embed/>
                </p:oleObj>
              </mc:Choice>
              <mc:Fallback>
                <p:oleObj name="Equation" r:id="rId3" imgW="748975" imgH="634725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58975"/>
                        <a:ext cx="1322388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Radio Wave Formulas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102600" cy="4525963"/>
          </a:xfrm>
        </p:spPr>
        <p:txBody>
          <a:bodyPr/>
          <a:lstStyle/>
          <a:p>
            <a:pPr lvl="1" eaLnBrk="1" hangingPunct="1"/>
            <a:r>
              <a:rPr lang="en-US" smtClean="0"/>
              <a:t>For frequency in gigahertz</a:t>
            </a:r>
          </a:p>
          <a:p>
            <a:pPr lvl="2" eaLnBrk="1" hangingPunct="1"/>
            <a:endParaRPr lang="en-US" sz="1800" smtClean="0"/>
          </a:p>
          <a:p>
            <a:pPr lvl="2" eaLnBrk="1" hangingPunct="1"/>
            <a:endParaRPr lang="en-US" sz="1800" smtClean="0"/>
          </a:p>
          <a:p>
            <a:pPr lvl="2" eaLnBrk="1" hangingPunct="1"/>
            <a:endParaRPr lang="en-US" sz="1800" smtClean="0"/>
          </a:p>
          <a:p>
            <a:pPr lvl="2" eaLnBrk="1" hangingPunct="1"/>
            <a:r>
              <a:rPr lang="en-US" smtClean="0"/>
              <a:t>f = frequency in gigahertz</a:t>
            </a:r>
          </a:p>
          <a:p>
            <a:pPr lvl="2" eaLnBrk="1" hangingPunct="1"/>
            <a:r>
              <a:rPr lang="en-US" smtClean="0"/>
              <a:t>v = velocity of the radio wave, which is the speed of light in meters per second, in this case divided by 100</a:t>
            </a:r>
          </a:p>
          <a:p>
            <a:pPr lvl="2" eaLnBrk="1" hangingPunct="1"/>
            <a:r>
              <a:rPr lang="en-US" smtClean="0"/>
              <a:t>w = wavelength in mm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DBF2FC-C045-4394-89B4-89BCFAE42BB6}" type="slidenum">
              <a:rPr lang="en-US" smtClean="0"/>
              <a:pPr eaLnBrk="1" hangingPunct="1"/>
              <a:t>11</a:t>
            </a:fld>
            <a:endParaRPr lang="en-US" smtClean="0"/>
          </a:p>
        </p:txBody>
      </p:sp>
      <p:graphicFrame>
        <p:nvGraphicFramePr>
          <p:cNvPr id="14342" name="Object 2"/>
          <p:cNvGraphicFramePr>
            <a:graphicFrameLocks noChangeAspect="1"/>
          </p:cNvGraphicFramePr>
          <p:nvPr/>
        </p:nvGraphicFramePr>
        <p:xfrm>
          <a:off x="1447800" y="2006600"/>
          <a:ext cx="1219200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3" imgW="672808" imgH="634725" progId="Equation.3">
                  <p:embed/>
                </p:oleObj>
              </mc:Choice>
              <mc:Fallback>
                <p:oleObj name="Equation" r:id="rId3" imgW="672808" imgH="63472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06600"/>
                        <a:ext cx="1219200" cy="11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229600" cy="587375"/>
          </a:xfrm>
        </p:spPr>
        <p:txBody>
          <a:bodyPr/>
          <a:lstStyle/>
          <a:p>
            <a:pPr eaLnBrk="1" hangingPunct="1"/>
            <a:r>
              <a:rPr lang="en-US" smtClean="0"/>
              <a:t>Radio Wave Formulas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98613"/>
            <a:ext cx="8382000" cy="4457700"/>
          </a:xfrm>
        </p:spPr>
        <p:txBody>
          <a:bodyPr/>
          <a:lstStyle/>
          <a:p>
            <a:pPr lvl="1" eaLnBrk="1" hangingPunct="1"/>
            <a:r>
              <a:rPr lang="en-US" smtClean="0"/>
              <a:t>For wavelength in mm for megahertz frequencies</a:t>
            </a:r>
          </a:p>
          <a:p>
            <a:pPr lvl="2" eaLnBrk="1" hangingPunct="1"/>
            <a:endParaRPr lang="en-US" smtClean="0"/>
          </a:p>
          <a:p>
            <a:pPr lvl="2" eaLnBrk="1" hangingPunct="1"/>
            <a:endParaRPr lang="en-US" smtClean="0"/>
          </a:p>
          <a:p>
            <a:pPr lvl="2" eaLnBrk="1" hangingPunct="1"/>
            <a:r>
              <a:rPr lang="en-US" smtClean="0"/>
              <a:t>w = wavelength in mm</a:t>
            </a:r>
          </a:p>
          <a:p>
            <a:pPr lvl="2" eaLnBrk="1" hangingPunct="1"/>
            <a:r>
              <a:rPr lang="en-US" smtClean="0"/>
              <a:t>v = velocity of the radio wave, which is the speed of light in meters per second, in this case divided by 1000</a:t>
            </a:r>
          </a:p>
          <a:p>
            <a:pPr lvl="2" eaLnBrk="1" hangingPunct="1"/>
            <a:r>
              <a:rPr lang="en-US" smtClean="0"/>
              <a:t>f = frequency in megahertz</a:t>
            </a:r>
          </a:p>
        </p:txBody>
      </p:sp>
      <p:graphicFrame>
        <p:nvGraphicFramePr>
          <p:cNvPr id="15364" name="Object 10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447800" y="2357438"/>
          <a:ext cx="13716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799753" imgH="634725" progId="Equation.3">
                  <p:embed/>
                </p:oleObj>
              </mc:Choice>
              <mc:Fallback>
                <p:oleObj name="Equation" r:id="rId3" imgW="799753" imgH="634725" progId="Equation.3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357438"/>
                        <a:ext cx="1371600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663825" y="6351588"/>
            <a:ext cx="372268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15366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18275" y="6403975"/>
            <a:ext cx="2133600" cy="228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2FD4B8F-7E9E-4F05-A77A-79D539E265B2}" type="slidenum">
              <a:rPr lang="en-US" smtClean="0"/>
              <a:pPr eaLnBrk="1" hangingPunct="1"/>
              <a:t>12</a:t>
            </a:fld>
            <a:endParaRPr lang="en-US" smtClean="0"/>
          </a:p>
        </p:txBody>
      </p:sp>
      <p:sp>
        <p:nvSpPr>
          <p:cNvPr id="15367" name="Rectangle 5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8" name="Rectangle 7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471488"/>
            <a:ext cx="8229600" cy="587375"/>
          </a:xfrm>
        </p:spPr>
        <p:txBody>
          <a:bodyPr/>
          <a:lstStyle/>
          <a:p>
            <a:pPr eaLnBrk="1" hangingPunct="1"/>
            <a:r>
              <a:rPr lang="en-US" smtClean="0"/>
              <a:t>Radio Wave Formulas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538288"/>
            <a:ext cx="8267700" cy="4697412"/>
          </a:xfrm>
        </p:spPr>
        <p:txBody>
          <a:bodyPr/>
          <a:lstStyle/>
          <a:p>
            <a:pPr lvl="1" eaLnBrk="1" hangingPunct="1"/>
            <a:r>
              <a:rPr lang="en-US" smtClean="0"/>
              <a:t>For wavelength in mm for gigahertz frequencies</a:t>
            </a:r>
          </a:p>
          <a:p>
            <a:pPr lvl="3" eaLnBrk="1" hangingPunct="1"/>
            <a:endParaRPr lang="en-US" sz="1600" smtClean="0"/>
          </a:p>
          <a:p>
            <a:pPr lvl="3" eaLnBrk="1" hangingPunct="1"/>
            <a:endParaRPr lang="en-US" sz="1600" smtClean="0"/>
          </a:p>
          <a:p>
            <a:pPr lvl="3" eaLnBrk="1" hangingPunct="1"/>
            <a:endParaRPr lang="en-US" sz="1600" smtClean="0"/>
          </a:p>
          <a:p>
            <a:pPr lvl="2" eaLnBrk="1" hangingPunct="1"/>
            <a:r>
              <a:rPr lang="en-US" smtClean="0"/>
              <a:t>w = wavelength in mm</a:t>
            </a:r>
          </a:p>
          <a:p>
            <a:pPr lvl="2" eaLnBrk="1" hangingPunct="1"/>
            <a:r>
              <a:rPr lang="en-US" smtClean="0"/>
              <a:t>v = velocity of the radio wave, which is the speed of light in meters per second, in this case divided by 100</a:t>
            </a:r>
          </a:p>
          <a:p>
            <a:pPr lvl="2" eaLnBrk="1" hangingPunct="1"/>
            <a:r>
              <a:rPr lang="en-US" smtClean="0"/>
              <a:t>f = frequency in gigahertz</a:t>
            </a:r>
          </a:p>
        </p:txBody>
      </p:sp>
      <p:sp>
        <p:nvSpPr>
          <p:cNvPr id="1638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17788" y="6381750"/>
            <a:ext cx="37084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1638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83375" y="6434138"/>
            <a:ext cx="2133600" cy="228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B1EF855-8E54-4183-83B6-654648ECAF25}" type="slidenum">
              <a:rPr lang="en-US" smtClean="0"/>
              <a:pPr eaLnBrk="1" hangingPunct="1"/>
              <a:t>13</a:t>
            </a:fld>
            <a:endParaRPr lang="en-US" smtClean="0"/>
          </a:p>
        </p:txBody>
      </p:sp>
      <p:graphicFrame>
        <p:nvGraphicFramePr>
          <p:cNvPr id="16390" name="Object 2"/>
          <p:cNvGraphicFramePr>
            <a:graphicFrameLocks noChangeAspect="1"/>
          </p:cNvGraphicFramePr>
          <p:nvPr/>
        </p:nvGraphicFramePr>
        <p:xfrm>
          <a:off x="1447800" y="2257425"/>
          <a:ext cx="1295400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3" imgW="723586" imgH="634725" progId="Equation.3">
                  <p:embed/>
                </p:oleObj>
              </mc:Choice>
              <mc:Fallback>
                <p:oleObj name="Equation" r:id="rId3" imgW="723586" imgH="63472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257425"/>
                        <a:ext cx="1295400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Radio Wave Propagation Speed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Since radio waves move really fast, their speed of propagation is not an issue when discussing wireless data networks such as these</a:t>
            </a:r>
          </a:p>
          <a:p>
            <a:pPr eaLnBrk="1" hangingPunct="1"/>
            <a:r>
              <a:rPr lang="en-US" smtClean="0"/>
              <a:t>It is safe to ignore the effect of the speed of the radio wave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9297947-B399-49BB-9CE6-B5D17186A8DA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Signals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signal in a RF or radio frequency system is produced by an electrical current flowing through a conductor</a:t>
            </a:r>
          </a:p>
          <a:p>
            <a:pPr eaLnBrk="1" hangingPunct="1"/>
            <a:r>
              <a:rPr lang="en-US" smtClean="0"/>
              <a:t>The antenna turns this current into invisible waves moving through the air from the transmitting end</a:t>
            </a:r>
          </a:p>
          <a:p>
            <a:pPr eaLnBrk="1" hangingPunct="1"/>
            <a:r>
              <a:rPr lang="en-US" smtClean="0"/>
              <a:t>Then at the receiving end the invisible waves are turned back into electrical current on a conductor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9887F9E-FB3E-4DF5-AFED-69A5A41CEED8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Signals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invisible airborne waves are signals</a:t>
            </a:r>
          </a:p>
          <a:p>
            <a:pPr eaLnBrk="1" hangingPunct="1"/>
            <a:r>
              <a:rPr lang="en-US" smtClean="0"/>
              <a:t>Signals can be</a:t>
            </a:r>
          </a:p>
          <a:p>
            <a:pPr lvl="1" eaLnBrk="1" hangingPunct="1"/>
            <a:r>
              <a:rPr lang="en-US" smtClean="0"/>
              <a:t>Analog</a:t>
            </a:r>
          </a:p>
          <a:p>
            <a:pPr lvl="1" eaLnBrk="1" hangingPunct="1"/>
            <a:r>
              <a:rPr lang="en-US" smtClean="0"/>
              <a:t>Digital</a:t>
            </a:r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17C2B72-44AE-4216-A680-643D2476289B}" type="slidenum">
              <a:rPr lang="en-US" smtClean="0"/>
              <a:pPr eaLnBrk="1" hangingPunct="1"/>
              <a:t>16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Analog Signal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analog signal is one that varies continuously from one value to another in the form of a sine wave, which is a waveform that represents periodic oscillations in which the amplitude of displacement at each point is proportional to the sine of the phase angle of the displacement 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B2E2F8C-95F2-4829-8B48-51F732A66115}" type="slidenum">
              <a:rPr lang="en-US" smtClean="0"/>
              <a:pPr eaLnBrk="1" hangingPunct="1"/>
              <a:t>17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Analog Signal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Sine itself being the trigonometric function that for an acute angle is the ratio between the leg opposite the angle when it is considered part of a right triangle and the hypotenuse</a:t>
            </a:r>
          </a:p>
          <a:p>
            <a:pPr eaLnBrk="1" hangingPunct="1"/>
            <a:r>
              <a:rPr lang="en-US" smtClean="0"/>
              <a:t>In other words, the current or voltage varies with the sine of the elapsed time</a:t>
            </a: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6C0A14E-DE2C-4670-ADD1-8703DCBEA179}" type="slidenum">
              <a:rPr lang="en-US" smtClean="0"/>
              <a:pPr eaLnBrk="1" hangingPunct="1"/>
              <a:t>18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Analog Signal</a:t>
            </a:r>
          </a:p>
        </p:txBody>
      </p:sp>
      <p:graphicFrame>
        <p:nvGraphicFramePr>
          <p:cNvPr id="22531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1847850" y="1879600"/>
          <a:ext cx="5446713" cy="237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Visio" r:id="rId3" imgW="5447036" imgH="2376427" progId="Visio.Drawing.11">
                  <p:embed/>
                </p:oleObj>
              </mc:Choice>
              <mc:Fallback>
                <p:oleObj name="Visio" r:id="rId3" imgW="5447036" imgH="2376427" progId="Visio.Drawing.11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879600"/>
                        <a:ext cx="5446713" cy="2376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486A4FE-30E2-41DE-8B6D-EF685793C23B}" type="slidenum">
              <a:rPr lang="en-US" smtClean="0"/>
              <a:pPr eaLnBrk="1" hangingPunct="1"/>
              <a:t>19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 about wireless media</a:t>
            </a:r>
          </a:p>
        </p:txBody>
      </p:sp>
      <p:sp>
        <p:nvSpPr>
          <p:cNvPr id="512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8E27D95-A6B5-4639-969A-7E75DA73D6D5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Digital Signal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58900"/>
            <a:ext cx="8382000" cy="1738313"/>
          </a:xfrm>
        </p:spPr>
        <p:txBody>
          <a:bodyPr/>
          <a:lstStyle/>
          <a:p>
            <a:pPr eaLnBrk="1" hangingPunct="1"/>
            <a:r>
              <a:rPr lang="en-US" smtClean="0"/>
              <a:t>A digital signal in contrast goes instantly from one value to another</a:t>
            </a:r>
          </a:p>
        </p:txBody>
      </p:sp>
      <p:graphicFrame>
        <p:nvGraphicFramePr>
          <p:cNvPr id="2355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752600" y="3221038"/>
          <a:ext cx="5562600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Visio" r:id="rId3" imgW="5583185" imgH="998316" progId="Visio.Drawing.11">
                  <p:embed/>
                </p:oleObj>
              </mc:Choice>
              <mc:Fallback>
                <p:oleObj name="Visio" r:id="rId3" imgW="5583185" imgH="998316" progId="Visio.Drawing.11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221038"/>
                        <a:ext cx="5562600" cy="995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235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E82DE37-0733-41A4-84BA-F6E7C05AFA9A}" type="slidenum">
              <a:rPr lang="en-US" smtClean="0"/>
              <a:pPr eaLnBrk="1" hangingPunct="1"/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Carrier and Information Signals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radio frequency systems an analog signal is always used as the main airborne signal</a:t>
            </a:r>
          </a:p>
          <a:p>
            <a:pPr eaLnBrk="1" hangingPunct="1"/>
            <a:r>
              <a:rPr lang="en-US" smtClean="0"/>
              <a:t>This is the carrier signal</a:t>
            </a:r>
          </a:p>
          <a:p>
            <a:pPr eaLnBrk="1" hangingPunct="1"/>
            <a:r>
              <a:rPr lang="en-US" smtClean="0"/>
              <a:t>On top of this signal another signal, analog or digital, is added that carries the information</a:t>
            </a:r>
          </a:p>
          <a:p>
            <a:pPr eaLnBrk="1" hangingPunct="1"/>
            <a:r>
              <a:rPr lang="en-US" smtClean="0"/>
              <a:t>This is the information signal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246388E-68C0-44AF-8ABD-D6006647FB91}" type="slidenum">
              <a:rPr lang="en-US" smtClean="0"/>
              <a:pPr eaLnBrk="1" hangingPunct="1"/>
              <a:t>21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Carrier and Information Signals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combination of signals is called the modulation</a:t>
            </a:r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418E1E3-6111-4E49-AA95-CFA764E48A04}" type="slidenum">
              <a:rPr lang="en-US" smtClean="0"/>
              <a:pPr eaLnBrk="1" hangingPunct="1"/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Modulation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Modulation is how an information signal is added to a carrier signal</a:t>
            </a:r>
          </a:p>
          <a:p>
            <a:pPr eaLnBrk="1" hangingPunct="1"/>
            <a:r>
              <a:rPr lang="en-US" smtClean="0"/>
              <a:t>This is the superimposing of the information onto the carrier</a:t>
            </a:r>
          </a:p>
          <a:p>
            <a:pPr eaLnBrk="1" hangingPunct="1"/>
            <a:r>
              <a:rPr lang="en-US" smtClean="0"/>
              <a:t>In an RF system a modulator generates this information signal</a:t>
            </a:r>
          </a:p>
          <a:p>
            <a:pPr eaLnBrk="1" hangingPunct="1"/>
            <a:r>
              <a:rPr lang="en-US" smtClean="0"/>
              <a:t>Then it is passed to the transmitter and out the antenna</a:t>
            </a:r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696A027-04EF-4856-9208-4C595D1E5869}" type="slidenum">
              <a:rPr lang="en-US" smtClean="0"/>
              <a:pPr eaLnBrk="1" hangingPunct="1"/>
              <a:t>23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Modulation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other words it is modulated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Then at the other end the signal is demodulated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way to think of this is like a letter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envelope is the carrier and the letter is the information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envelope is only needed during transmission</a:t>
            </a: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A3CE46A-0C84-45A3-9597-7DE8865BC402}" type="slidenum">
              <a:rPr lang="en-US" smtClean="0"/>
              <a:pPr eaLnBrk="1" hangingPunct="1"/>
              <a:t>24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Modulation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Modulation is why a perfect sine wave is desired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Modulators superimpose the information onto the sine wave by making tiny modifications to the sine wave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If the sine wave is not perfect, these small changes may be lost by the time the signal gets to the other end of the link</a:t>
            </a:r>
          </a:p>
        </p:txBody>
      </p:sp>
      <p:sp>
        <p:nvSpPr>
          <p:cNvPr id="2867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1CFEDCC-AD0E-48D0-9AE7-EA9DA648A377}" type="slidenum">
              <a:rPr lang="en-US" smtClean="0"/>
              <a:pPr eaLnBrk="1" hangingPunct="1"/>
              <a:t>25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Modulation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There are three forms of modulation</a:t>
            </a:r>
          </a:p>
          <a:p>
            <a:pPr lvl="1" eaLnBrk="1" hangingPunct="1"/>
            <a:r>
              <a:rPr lang="en-US" smtClean="0"/>
              <a:t>AM – Amplitude Modulation</a:t>
            </a:r>
          </a:p>
          <a:p>
            <a:pPr lvl="1" eaLnBrk="1" hangingPunct="1"/>
            <a:r>
              <a:rPr lang="en-US" smtClean="0"/>
              <a:t>FM – Frequency Modulation</a:t>
            </a:r>
          </a:p>
          <a:p>
            <a:pPr lvl="1" eaLnBrk="1" hangingPunct="1"/>
            <a:r>
              <a:rPr lang="en-US" smtClean="0"/>
              <a:t>PM – Phase Modulation</a:t>
            </a: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50ADB8E-4590-4FD1-B594-89EF3700A48E}" type="slidenum">
              <a:rPr lang="en-US" smtClean="0"/>
              <a:pPr eaLnBrk="1" hangingPunct="1"/>
              <a:t>26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AM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87475"/>
            <a:ext cx="8382000" cy="1565275"/>
          </a:xfrm>
        </p:spPr>
        <p:txBody>
          <a:bodyPr/>
          <a:lstStyle/>
          <a:p>
            <a:pPr eaLnBrk="1" hangingPunct="1"/>
            <a:r>
              <a:rPr lang="en-US" smtClean="0"/>
              <a:t>AM changes the height of the sine wave as time goes by</a:t>
            </a:r>
          </a:p>
          <a:p>
            <a:pPr eaLnBrk="1" hangingPunct="1"/>
            <a:r>
              <a:rPr lang="en-US" smtClean="0"/>
              <a:t>For example</a:t>
            </a:r>
          </a:p>
        </p:txBody>
      </p:sp>
      <p:graphicFrame>
        <p:nvGraphicFramePr>
          <p:cNvPr id="3072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2987675"/>
          <a:ext cx="7315200" cy="302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Visio" r:id="rId3" imgW="9051910" imgH="3741155" progId="Visio.Drawing.11">
                  <p:embed/>
                </p:oleObj>
              </mc:Choice>
              <mc:Fallback>
                <p:oleObj name="Visio" r:id="rId3" imgW="9051910" imgH="3741155" progId="Visio.Drawing.11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987675"/>
                        <a:ext cx="7315200" cy="302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3072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8AEC017-80CB-4A57-993E-166A7B99E6CD}" type="slidenum">
              <a:rPr lang="en-US" smtClean="0"/>
              <a:pPr eaLnBrk="1" hangingPunct="1"/>
              <a:t>27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54125"/>
            <a:ext cx="8382000" cy="1825625"/>
          </a:xfrm>
        </p:spPr>
        <p:txBody>
          <a:bodyPr/>
          <a:lstStyle/>
          <a:p>
            <a:pPr eaLnBrk="1" hangingPunct="1"/>
            <a:r>
              <a:rPr lang="en-US" smtClean="0"/>
              <a:t>FM changes the frequency of the sine wave as time goes by, without changing the height</a:t>
            </a:r>
          </a:p>
          <a:p>
            <a:pPr eaLnBrk="1" hangingPunct="1"/>
            <a:r>
              <a:rPr lang="en-US" smtClean="0"/>
              <a:t>For example</a:t>
            </a:r>
          </a:p>
        </p:txBody>
      </p:sp>
      <p:graphicFrame>
        <p:nvGraphicFramePr>
          <p:cNvPr id="3174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3295650"/>
          <a:ext cx="7239000" cy="235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1" name="Visio" r:id="rId3" imgW="7424986" imgH="2419832" progId="Visio.Drawing.11">
                  <p:embed/>
                </p:oleObj>
              </mc:Choice>
              <mc:Fallback>
                <p:oleObj name="Visio" r:id="rId3" imgW="7424986" imgH="2419832" progId="Visio.Drawing.11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95650"/>
                        <a:ext cx="7239000" cy="235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3175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8FE962B-A718-4596-8B32-5998E21A9ED3}" type="slidenum">
              <a:rPr lang="en-US" smtClean="0"/>
              <a:pPr eaLnBrk="1" hangingPunct="1"/>
              <a:t>28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PM changes the phase of successive sine waves</a:t>
            </a: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5E630B2-FCB0-4F51-A03E-98E077CA5C6A}" type="slidenum">
              <a:rPr lang="en-US" smtClean="0"/>
              <a:pPr eaLnBrk="1" hangingPunct="1"/>
              <a:t>29</a:t>
            </a:fld>
            <a:endParaRPr lang="en-US" smtClean="0"/>
          </a:p>
        </p:txBody>
      </p:sp>
      <p:graphicFrame>
        <p:nvGraphicFramePr>
          <p:cNvPr id="32774" name="Object 4"/>
          <p:cNvGraphicFramePr>
            <a:graphicFrameLocks noChangeAspect="1"/>
          </p:cNvGraphicFramePr>
          <p:nvPr/>
        </p:nvGraphicFramePr>
        <p:xfrm>
          <a:off x="1598613" y="2709863"/>
          <a:ext cx="5945187" cy="238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9" name="Visio" r:id="rId3" imgW="5945045" imgH="2383661" progId="Visio.Drawing.11">
                  <p:embed/>
                </p:oleObj>
              </mc:Choice>
              <mc:Fallback>
                <p:oleObj name="Visio" r:id="rId3" imgW="5945045" imgH="2383661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2709863"/>
                        <a:ext cx="5945187" cy="238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5" name="Text Box 5"/>
          <p:cNvSpPr txBox="1">
            <a:spLocks noChangeArrowheads="1"/>
          </p:cNvSpPr>
          <p:nvPr/>
        </p:nvSpPr>
        <p:spPr bwMode="auto">
          <a:xfrm>
            <a:off x="1447800" y="5135563"/>
            <a:ext cx="3581400" cy="11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A LEADS B BY 30 DEGREES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66FF"/>
                </a:solidFill>
              </a:rPr>
              <a:t>B</a:t>
            </a:r>
            <a:r>
              <a:rPr lang="en-US"/>
              <a:t> LEADS C BY 30 DEGREES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</a:rPr>
              <a:t>A</a:t>
            </a:r>
            <a:r>
              <a:rPr lang="en-US"/>
              <a:t> LEADS C BY 60 DEGREES</a:t>
            </a:r>
          </a:p>
        </p:txBody>
      </p:sp>
      <p:sp>
        <p:nvSpPr>
          <p:cNvPr id="32776" name="Rectangle 6"/>
          <p:cNvSpPr>
            <a:spLocks noChangeArrowheads="1"/>
          </p:cNvSpPr>
          <p:nvPr/>
        </p:nvSpPr>
        <p:spPr bwMode="auto">
          <a:xfrm>
            <a:off x="1371600" y="3671888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32777" name="Rectangle 7"/>
          <p:cNvSpPr>
            <a:spLocks noChangeArrowheads="1"/>
          </p:cNvSpPr>
          <p:nvPr/>
        </p:nvSpPr>
        <p:spPr bwMode="auto">
          <a:xfrm>
            <a:off x="1644650" y="3671888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FF"/>
                </a:solidFill>
              </a:rPr>
              <a:t>B</a:t>
            </a:r>
          </a:p>
        </p:txBody>
      </p:sp>
      <p:sp>
        <p:nvSpPr>
          <p:cNvPr id="32778" name="Rectangle 8"/>
          <p:cNvSpPr>
            <a:spLocks noChangeArrowheads="1"/>
          </p:cNvSpPr>
          <p:nvPr/>
        </p:nvSpPr>
        <p:spPr bwMode="auto">
          <a:xfrm>
            <a:off x="1873250" y="36718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66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Sending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Data can be sent over the media by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Varying - modulating - an electrical signal as it passes over a copper wire</a:t>
            </a:r>
            <a:endParaRPr lang="en-US" dirty="0" smtClean="0"/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Varying – modulating - the power of light as it is sent over a glass optical fiber</a:t>
            </a:r>
            <a:endParaRPr lang="en-US" dirty="0" smtClean="0"/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Varying – modulating - the radio waves sent through space, which is commonly referred to as wireless communications</a:t>
            </a:r>
            <a:endParaRPr lang="en-US" dirty="0" smtClean="0"/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fld id="{5071A563-5AD5-4CC0-97CB-E647E6A1A98E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PM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general when you see phase modulation schemes explained B stands for binary, which is only 2 points</a:t>
            </a:r>
          </a:p>
          <a:p>
            <a:pPr eaLnBrk="1" hangingPunct="1"/>
            <a:r>
              <a:rPr lang="en-US" smtClean="0"/>
              <a:t>Q stands for quadrature, which is 4 points and 16 and 64 represent the higher number of points in the modulation schemes</a:t>
            </a:r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94D88BA-43B7-4510-A7E6-5668E9ED1830}" type="slidenum">
              <a:rPr lang="en-US" smtClean="0"/>
              <a:pPr eaLnBrk="1" hangingPunct="1"/>
              <a:t>30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PM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Every time the number of points is increased the speed is increased, but interference tolerance is reduced</a:t>
            </a:r>
          </a:p>
          <a:p>
            <a:pPr eaLnBrk="1" hangingPunct="1"/>
            <a:r>
              <a:rPr lang="en-US" smtClean="0"/>
              <a:t>This is one of the reasons for automatic speed reduction in the face of interference</a:t>
            </a:r>
          </a:p>
          <a:p>
            <a:pPr eaLnBrk="1" hangingPunct="1"/>
            <a:r>
              <a:rPr lang="en-US" smtClean="0"/>
              <a:t>Going from binary - 2 to 64 requires a really clean signal</a:t>
            </a:r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B263009-4B84-4C8A-AF03-A14EFC33BC44}" type="slidenum">
              <a:rPr lang="en-US" smtClean="0"/>
              <a:pPr eaLnBrk="1" hangingPunct="1"/>
              <a:t>31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PM Types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64B8B98-04FB-4901-80C4-B08C4A2A8B9F}" type="slidenum">
              <a:rPr lang="en-US" smtClean="0"/>
              <a:pPr eaLnBrk="1" hangingPunct="1"/>
              <a:t>32</a:t>
            </a:fld>
            <a:endParaRPr lang="en-US" smtClean="0"/>
          </a:p>
        </p:txBody>
      </p:sp>
      <p:pic>
        <p:nvPicPr>
          <p:cNvPr id="3584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" t="28084" r="3188" b="27083"/>
          <a:stretch>
            <a:fillRect/>
          </a:stretch>
        </p:blipFill>
        <p:spPr bwMode="auto">
          <a:xfrm>
            <a:off x="388938" y="1485900"/>
            <a:ext cx="8356600" cy="306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PM Types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encoding methods used with phase modulation methods are</a:t>
            </a:r>
          </a:p>
          <a:p>
            <a:pPr lvl="1" eaLnBrk="1" hangingPunct="1"/>
            <a:r>
              <a:rPr lang="en-US" smtClean="0"/>
              <a:t>MSK – Minimum Shift Keying</a:t>
            </a:r>
          </a:p>
          <a:p>
            <a:pPr lvl="1" eaLnBrk="1" hangingPunct="1"/>
            <a:r>
              <a:rPr lang="en-US" smtClean="0"/>
              <a:t>BPSK – Bi-Phase Shift Keying</a:t>
            </a:r>
          </a:p>
          <a:p>
            <a:pPr lvl="1" eaLnBrk="1" hangingPunct="1"/>
            <a:r>
              <a:rPr lang="en-US" smtClean="0"/>
              <a:t>QPSK – Quadrature Phase Shift Keying</a:t>
            </a:r>
          </a:p>
          <a:p>
            <a:pPr lvl="1" eaLnBrk="1" hangingPunct="1"/>
            <a:r>
              <a:rPr lang="en-US" smtClean="0"/>
              <a:t>DQPSK – Differential OPSK</a:t>
            </a:r>
          </a:p>
          <a:p>
            <a:pPr lvl="1" eaLnBrk="1" hangingPunct="1"/>
            <a:r>
              <a:rPr lang="en-US" smtClean="0"/>
              <a:t>GMSK – Gaussian Minimum Shift Keying</a:t>
            </a:r>
          </a:p>
        </p:txBody>
      </p:sp>
      <p:sp>
        <p:nvSpPr>
          <p:cNvPr id="3686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368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E80D022-E43A-4E67-89BF-42809AEC4795}" type="slidenum">
              <a:rPr lang="en-US" smtClean="0"/>
              <a:pPr eaLnBrk="1" hangingPunct="1"/>
              <a:t>33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Signal to Noise Ratio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All communication systems generate noise and pickup noise that is naturally occurring</a:t>
            </a:r>
          </a:p>
          <a:p>
            <a:pPr eaLnBrk="1" hangingPunct="1"/>
            <a:r>
              <a:rPr lang="en-US" smtClean="0"/>
              <a:t>The signal to noise ratio is a ratio of the signal power divided by the noise power</a:t>
            </a:r>
          </a:p>
          <a:p>
            <a:pPr eaLnBrk="1" hangingPunct="1"/>
            <a:r>
              <a:rPr lang="en-US" smtClean="0"/>
              <a:t>It is measured in decibels</a:t>
            </a:r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378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7758726-E0A9-4F6E-B9A8-A94DF5CD4CA0}" type="slidenum">
              <a:rPr lang="en-US" smtClean="0"/>
              <a:pPr eaLnBrk="1" hangingPunct="1"/>
              <a:t>34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Sources of Noise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Noise consists of all undesired radio signals, whether manmade or natural</a:t>
            </a:r>
          </a:p>
          <a:p>
            <a:pPr eaLnBrk="1" hangingPunct="1"/>
            <a:r>
              <a:rPr lang="en-US" smtClean="0"/>
              <a:t>Noise makes the reception of useful information difficult</a:t>
            </a:r>
          </a:p>
          <a:p>
            <a:pPr eaLnBrk="1" hangingPunct="1"/>
            <a:r>
              <a:rPr lang="en-US" smtClean="0"/>
              <a:t>The radio signal’s strength is of little use, if the noise power is greater than the received signal power</a:t>
            </a:r>
          </a:p>
          <a:p>
            <a:pPr eaLnBrk="1" hangingPunct="1"/>
            <a:r>
              <a:rPr lang="en-US" smtClean="0"/>
              <a:t>This is why the signal to noise ratio is important</a:t>
            </a:r>
          </a:p>
        </p:txBody>
      </p:sp>
      <p:sp>
        <p:nvSpPr>
          <p:cNvPr id="3891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389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233EE21-2B9D-4EDE-912A-35A0F1AF986D}" type="slidenum">
              <a:rPr lang="en-US" smtClean="0"/>
              <a:pPr eaLnBrk="1" hangingPunct="1"/>
              <a:t>35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Sources of Noise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Increasing receiver amplification cannot improve the signal to noise ratio since both signal and noise will be amplified equally and the ratio will remain the same</a:t>
            </a:r>
          </a:p>
        </p:txBody>
      </p:sp>
      <p:sp>
        <p:nvSpPr>
          <p:cNvPr id="3994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399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CA182CF-3FAD-40E8-8EFE-CADB649FB48A}" type="slidenum">
              <a:rPr lang="en-US" smtClean="0"/>
              <a:pPr eaLnBrk="1" hangingPunct="1"/>
              <a:t>36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Natural Noise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Naturally occurring noise has two main sources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Atmospheric noise, such as thunderstorms, from 0 to 5 MHz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Galactic noise, such as stars, at all higher frequencies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Both of these sources generate sharp pulses of electromagnetic energy over all frequencies</a:t>
            </a:r>
          </a:p>
        </p:txBody>
      </p:sp>
      <p:sp>
        <p:nvSpPr>
          <p:cNvPr id="409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409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4FBAA35-29EB-4144-B9AB-B4291886958A}" type="slidenum">
              <a:rPr lang="en-US" smtClean="0"/>
              <a:pPr eaLnBrk="1" hangingPunct="1"/>
              <a:t>37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Natural Noise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pulses are propagated according to the same laws as the desirable signals being generated by the radio frequency equipment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receiving systems must accept them along with the desired signal</a:t>
            </a:r>
          </a:p>
        </p:txBody>
      </p:sp>
      <p:sp>
        <p:nvSpPr>
          <p:cNvPr id="4198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419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5F1168C-5E3C-4389-A030-94001A5FDF97}" type="slidenum">
              <a:rPr lang="en-US" smtClean="0"/>
              <a:pPr eaLnBrk="1" hangingPunct="1"/>
              <a:t>38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Manmade Noise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Manmade noise is part of modern life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It is generated almost anywhere that there is electrical activity, such as automobile ignition systems, power lines, motors, arc welders, fluorescent lights, and so 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Each occurrence is small, but there are so many that together they can completely hide a weak signal that would be above the natural noise in a less populated area</a:t>
            </a:r>
          </a:p>
        </p:txBody>
      </p:sp>
      <p:sp>
        <p:nvSpPr>
          <p:cNvPr id="4301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430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ADAF2F8-345F-4C0C-B888-7197737BB9B8}" type="slidenum">
              <a:rPr lang="en-US" smtClean="0"/>
              <a:pPr eaLnBrk="1" hangingPunct="1"/>
              <a:t>39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Wireless Media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air is the media used for wireless links</a:t>
            </a:r>
          </a:p>
          <a:p>
            <a:r>
              <a:rPr lang="en-US" smtClean="0"/>
              <a:t>Across this media we send</a:t>
            </a:r>
          </a:p>
          <a:p>
            <a:pPr lvl="1"/>
            <a:r>
              <a:rPr lang="en-US" smtClean="0"/>
              <a:t>Radio frequencies</a:t>
            </a:r>
          </a:p>
          <a:p>
            <a:pPr lvl="1"/>
            <a:r>
              <a:rPr lang="en-US" smtClean="0"/>
              <a:t>Light waves</a:t>
            </a:r>
          </a:p>
          <a:p>
            <a:r>
              <a:rPr lang="en-US" smtClean="0"/>
              <a:t>These methods can be used in various combinations</a:t>
            </a:r>
          </a:p>
          <a:p>
            <a:r>
              <a:rPr lang="en-US" smtClean="0"/>
              <a:t>Here is an illustration from Tessco that shows some of the options</a:t>
            </a:r>
          </a:p>
        </p:txBody>
      </p:sp>
      <p:sp>
        <p:nvSpPr>
          <p:cNvPr id="717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62BC94B-FB55-48C8-B46E-22DED862BCC4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Manmade Noise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most common sources of noise in the urban environment are automotive noise, power generating noise, and industrial noise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 Comparative Investigation on Urban Radio Noise…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Ming-Hui Chang and Ken-Huang Lin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IEEE Transactions on Broadcasting Vol. 50 Number 3 9-2004</a:t>
            </a:r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363B6C4-DCAB-41D8-BD4E-0CB079B91C73}" type="slidenum">
              <a:rPr lang="en-US" smtClean="0"/>
              <a:pPr eaLnBrk="1" hangingPunct="1"/>
              <a:t>40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Lab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Measure Noise Level</a:t>
            </a:r>
          </a:p>
        </p:txBody>
      </p:sp>
      <p:sp>
        <p:nvSpPr>
          <p:cNvPr id="4506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4506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8C292A3-71FD-4E8A-80C9-35B5F1BA6D86}" type="slidenum">
              <a:rPr lang="en-US" smtClean="0"/>
              <a:pPr eaLnBrk="1" hangingPunct="1"/>
              <a:t>41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Environmental Factors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These things that have an effect include</a:t>
            </a:r>
          </a:p>
          <a:p>
            <a:pPr lvl="1" eaLnBrk="1" hangingPunct="1"/>
            <a:r>
              <a:rPr lang="en-US" smtClean="0"/>
              <a:t>Free Space Loss</a:t>
            </a:r>
          </a:p>
          <a:p>
            <a:pPr lvl="1" eaLnBrk="1" hangingPunct="1"/>
            <a:r>
              <a:rPr lang="en-US" smtClean="0"/>
              <a:t>Absorption</a:t>
            </a:r>
          </a:p>
          <a:p>
            <a:pPr lvl="1" eaLnBrk="1" hangingPunct="1"/>
            <a:r>
              <a:rPr lang="en-US" smtClean="0"/>
              <a:t>Reflection</a:t>
            </a:r>
          </a:p>
          <a:p>
            <a:pPr lvl="1" eaLnBrk="1" hangingPunct="1"/>
            <a:r>
              <a:rPr lang="en-US" smtClean="0"/>
              <a:t>Refraction</a:t>
            </a:r>
          </a:p>
          <a:p>
            <a:pPr lvl="1" eaLnBrk="1" hangingPunct="1"/>
            <a:r>
              <a:rPr lang="en-US" smtClean="0"/>
              <a:t>Diffraction</a:t>
            </a:r>
          </a:p>
          <a:p>
            <a:pPr lvl="1" eaLnBrk="1" hangingPunct="1"/>
            <a:r>
              <a:rPr lang="en-US" smtClean="0"/>
              <a:t>Scattering</a:t>
            </a:r>
          </a:p>
        </p:txBody>
      </p:sp>
      <p:sp>
        <p:nvSpPr>
          <p:cNvPr id="4608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460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34A6DFE-F18B-4EE4-B7D6-78EC9C87A945}" type="slidenum">
              <a:rPr lang="en-US" smtClean="0"/>
              <a:pPr eaLnBrk="1" hangingPunct="1"/>
              <a:t>42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Free Space Optics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FSO or Free Space Optics is a laser based system used to create a wireless link with light, instead of using a radio frequency</a:t>
            </a:r>
          </a:p>
          <a:p>
            <a:pPr eaLnBrk="1" hangingPunct="1"/>
            <a:r>
              <a:rPr lang="en-US" smtClean="0"/>
              <a:t>FSO systems operate very much like a fiber optic connection using a cable</a:t>
            </a:r>
          </a:p>
          <a:p>
            <a:pPr eaLnBrk="1" hangingPunct="1"/>
            <a:r>
              <a:rPr lang="en-US" smtClean="0"/>
              <a:t>The main difference being the attenuation in a cable is known and controllable</a:t>
            </a:r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1601A23-C132-4B6C-B19D-8498F5032385}" type="slidenum">
              <a:rPr lang="en-US" smtClean="0"/>
              <a:pPr eaLnBrk="1" hangingPunct="1"/>
              <a:t>43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Free Space Optics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Whereas in a FSO link that uses the atmosphere as the media, the exact attenuation of the link can vary by the second and is unknowable</a:t>
            </a:r>
          </a:p>
        </p:txBody>
      </p:sp>
      <p:sp>
        <p:nvSpPr>
          <p:cNvPr id="4813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481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8D3C469-A7B2-4047-9086-A3CEA188BFB6}" type="slidenum">
              <a:rPr lang="en-US" smtClean="0"/>
              <a:pPr eaLnBrk="1" hangingPunct="1"/>
              <a:t>44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Method of Operation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cs typeface="Arial" pitchFamily="34" charset="0"/>
              </a:rPr>
              <a:t>To make this type of system work a device known as a laser diode is used to produce a signal in the first part of the near infrared range, which is just above visible light at 700 nanometers or nm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Arial" pitchFamily="34" charset="0"/>
              </a:rPr>
              <a:t>The most common wavelengths used are 780 nm to 900 nm and 1500 to 1600 nm</a:t>
            </a:r>
            <a:endParaRPr lang="en-US" smtClean="0"/>
          </a:p>
        </p:txBody>
      </p:sp>
      <p:sp>
        <p:nvSpPr>
          <p:cNvPr id="4915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4915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CD26E0D-1699-4F36-BF40-3F368B1180AE}" type="slidenum">
              <a:rPr lang="en-US" smtClean="0"/>
              <a:pPr eaLnBrk="1" hangingPunct="1"/>
              <a:t>45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Lab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Go to http://www.systemsupportsolutions.com/</a:t>
            </a:r>
          </a:p>
          <a:p>
            <a:r>
              <a:rPr lang="en-US" smtClean="0"/>
              <a:t>Look at some of the available units</a:t>
            </a:r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501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D8B7116-E4B7-4E92-A651-A0C32D97EF9F}" type="slidenum">
              <a:rPr lang="en-US" smtClean="0"/>
              <a:pPr eaLnBrk="1" hangingPunct="1"/>
              <a:t>46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Wireless Media</a:t>
            </a:r>
          </a:p>
        </p:txBody>
      </p:sp>
      <p:sp>
        <p:nvSpPr>
          <p:cNvPr id="819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81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B101FB1-9C55-44A4-A10D-A0901B6AF8AF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35" t="5859" r="28641" b="6250"/>
          <a:stretch>
            <a:fillRect/>
          </a:stretch>
        </p:blipFill>
        <p:spPr bwMode="auto">
          <a:xfrm>
            <a:off x="1514475" y="171450"/>
            <a:ext cx="5586413" cy="642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Radio Waves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Radio waves are electromagnetic radiations</a:t>
            </a:r>
          </a:p>
          <a:p>
            <a:pPr eaLnBrk="1" hangingPunct="1"/>
            <a:r>
              <a:rPr lang="en-US" smtClean="0"/>
              <a:t>These can be characterized by both frequency and wavelength</a:t>
            </a:r>
          </a:p>
          <a:p>
            <a:pPr eaLnBrk="1" hangingPunct="1"/>
            <a:r>
              <a:rPr lang="en-US" smtClean="0"/>
              <a:t>For the frequencies of interest here, the ones used to create wireless data networks, the range is in or near the gigahertz frequencies</a:t>
            </a:r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79382D5-FC45-48C3-BEB0-64FC551B3779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Radio Waves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This is just under 1 GHz to just under 100 GHz, specifically 700 MHz to 95 GHz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Frequency being the number of complete oscillations per second of energy in the form of waves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 terms of the length of these waves, they range from 428.6 mm to 3.2 mm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wavelength is the distance a radio wave will travel during one cycle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030B3B5-F3ED-404E-8A69-11F1D3257FE5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Radio Waves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That is the distance between identical points in the adjacent cycles of a waveform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There are  formulas to compute wavelength or frequency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Note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The actual speed of radio waves is the speed of light, which is 299,792,458 meters per second, but rounding to 300,000,000 is sufficient for this purpose</a:t>
            </a:r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5DB27EB-52F8-4FAF-92BC-8434CA18B2D5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Wavelength</a:t>
            </a:r>
          </a:p>
        </p:txBody>
      </p:sp>
      <p:graphicFrame>
        <p:nvGraphicFramePr>
          <p:cNvPr id="1229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847850" y="2674938"/>
          <a:ext cx="5446713" cy="237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Visio" r:id="rId3" imgW="5447036" imgH="2376427" progId="Visio.Drawing.11">
                  <p:embed/>
                </p:oleObj>
              </mc:Choice>
              <mc:Fallback>
                <p:oleObj name="Visio" r:id="rId3" imgW="5447036" imgH="2376427" progId="Visio.Drawing.11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2674938"/>
                        <a:ext cx="5446713" cy="2376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Copyright 2008-2011 Kenneth M. Chipps Ph.D. www.chipps.com</a:t>
            </a: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6BD58DB-758C-496A-B5DD-EBE697F72F29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12294" name="Line 4"/>
          <p:cNvSpPr>
            <a:spLocks noChangeShapeType="1"/>
          </p:cNvSpPr>
          <p:nvPr/>
        </p:nvSpPr>
        <p:spPr bwMode="auto">
          <a:xfrm flipV="1">
            <a:off x="2362200" y="1828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5"/>
          <p:cNvSpPr>
            <a:spLocks noChangeShapeType="1"/>
          </p:cNvSpPr>
          <p:nvPr/>
        </p:nvSpPr>
        <p:spPr bwMode="auto">
          <a:xfrm flipV="1">
            <a:off x="4191000" y="1828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6"/>
          <p:cNvSpPr>
            <a:spLocks noChangeShapeType="1"/>
          </p:cNvSpPr>
          <p:nvPr/>
        </p:nvSpPr>
        <p:spPr bwMode="auto">
          <a:xfrm>
            <a:off x="2362200" y="2133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Text Box 7"/>
          <p:cNvSpPr txBox="1">
            <a:spLocks noChangeArrowheads="1"/>
          </p:cNvSpPr>
          <p:nvPr/>
        </p:nvSpPr>
        <p:spPr bwMode="auto">
          <a:xfrm>
            <a:off x="2552700" y="1668463"/>
            <a:ext cx="1447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Wavelength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11852</TotalTime>
  <Words>2041</Words>
  <Application>Microsoft Office PowerPoint</Application>
  <PresentationFormat>On-screen Show (4:3)</PresentationFormat>
  <Paragraphs>285</Paragraphs>
  <Slides>46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Times New Roman</vt:lpstr>
      <vt:lpstr>CCNA</vt:lpstr>
      <vt:lpstr>Visio</vt:lpstr>
      <vt:lpstr>Equation</vt:lpstr>
      <vt:lpstr>Wireless Media</vt:lpstr>
      <vt:lpstr>Objectives</vt:lpstr>
      <vt:lpstr>Sending Data</vt:lpstr>
      <vt:lpstr>Wireless Media</vt:lpstr>
      <vt:lpstr>Wireless Media</vt:lpstr>
      <vt:lpstr>Radio Waves</vt:lpstr>
      <vt:lpstr>Radio Waves</vt:lpstr>
      <vt:lpstr>Radio Waves</vt:lpstr>
      <vt:lpstr>Wavelength</vt:lpstr>
      <vt:lpstr>Radio Wave Formulas</vt:lpstr>
      <vt:lpstr>Radio Wave Formulas</vt:lpstr>
      <vt:lpstr>Radio Wave Formulas</vt:lpstr>
      <vt:lpstr>Radio Wave Formulas</vt:lpstr>
      <vt:lpstr>Radio Wave Propagation Speed</vt:lpstr>
      <vt:lpstr>Signals</vt:lpstr>
      <vt:lpstr>Signals</vt:lpstr>
      <vt:lpstr>Analog Signal</vt:lpstr>
      <vt:lpstr>Analog Signal</vt:lpstr>
      <vt:lpstr>Analog Signal</vt:lpstr>
      <vt:lpstr>Digital Signal</vt:lpstr>
      <vt:lpstr>Carrier and Information Signals</vt:lpstr>
      <vt:lpstr>Carrier and Information Signals</vt:lpstr>
      <vt:lpstr>Modulation</vt:lpstr>
      <vt:lpstr>Modulation</vt:lpstr>
      <vt:lpstr>Modulation</vt:lpstr>
      <vt:lpstr>Types of Modulation</vt:lpstr>
      <vt:lpstr>AM</vt:lpstr>
      <vt:lpstr>FM</vt:lpstr>
      <vt:lpstr>PM</vt:lpstr>
      <vt:lpstr>PM</vt:lpstr>
      <vt:lpstr>PM</vt:lpstr>
      <vt:lpstr>PM Types</vt:lpstr>
      <vt:lpstr>PM Types</vt:lpstr>
      <vt:lpstr>Signal to Noise Ratio</vt:lpstr>
      <vt:lpstr>Sources of Noise</vt:lpstr>
      <vt:lpstr>Sources of Noise</vt:lpstr>
      <vt:lpstr>Natural Noise</vt:lpstr>
      <vt:lpstr>Natural Noise</vt:lpstr>
      <vt:lpstr>Manmade Noise</vt:lpstr>
      <vt:lpstr>Manmade Noise</vt:lpstr>
      <vt:lpstr>Lab</vt:lpstr>
      <vt:lpstr>Environmental Factors</vt:lpstr>
      <vt:lpstr>Free Space Optics</vt:lpstr>
      <vt:lpstr>Free Space Optics</vt:lpstr>
      <vt:lpstr>Method of Operation</vt:lpstr>
      <vt:lpstr>Lab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Media</dc:title>
  <dc:creator>Kenneth M. Chipps Ph.D.</dc:creator>
  <cp:lastModifiedBy>Kenneth M. Chipps Ph.D.</cp:lastModifiedBy>
  <cp:revision>376</cp:revision>
  <dcterms:created xsi:type="dcterms:W3CDTF">2000-09-27T16:26:34Z</dcterms:created>
  <dcterms:modified xsi:type="dcterms:W3CDTF">2012-11-15T23:21:50Z</dcterms:modified>
</cp:coreProperties>
</file>