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63"/>
  </p:notesMasterIdLst>
  <p:handoutMasterIdLst>
    <p:handoutMasterId r:id="rId64"/>
  </p:handoutMasterIdLst>
  <p:sldIdLst>
    <p:sldId id="378" r:id="rId2"/>
    <p:sldId id="412" r:id="rId3"/>
    <p:sldId id="411" r:id="rId4"/>
    <p:sldId id="360" r:id="rId5"/>
    <p:sldId id="402" r:id="rId6"/>
    <p:sldId id="403" r:id="rId7"/>
    <p:sldId id="404" r:id="rId8"/>
    <p:sldId id="405" r:id="rId9"/>
    <p:sldId id="406" r:id="rId10"/>
    <p:sldId id="408" r:id="rId11"/>
    <p:sldId id="407" r:id="rId12"/>
    <p:sldId id="401" r:id="rId13"/>
    <p:sldId id="399" r:id="rId14"/>
    <p:sldId id="312" r:id="rId15"/>
    <p:sldId id="370" r:id="rId16"/>
    <p:sldId id="409" r:id="rId17"/>
    <p:sldId id="314" r:id="rId18"/>
    <p:sldId id="317" r:id="rId19"/>
    <p:sldId id="382" r:id="rId20"/>
    <p:sldId id="400" r:id="rId21"/>
    <p:sldId id="383" r:id="rId22"/>
    <p:sldId id="320" r:id="rId23"/>
    <p:sldId id="384" r:id="rId24"/>
    <p:sldId id="321" r:id="rId25"/>
    <p:sldId id="385" r:id="rId26"/>
    <p:sldId id="372" r:id="rId27"/>
    <p:sldId id="377" r:id="rId28"/>
    <p:sldId id="371" r:id="rId29"/>
    <p:sldId id="417" r:id="rId30"/>
    <p:sldId id="305" r:id="rId31"/>
    <p:sldId id="386" r:id="rId32"/>
    <p:sldId id="307" r:id="rId33"/>
    <p:sldId id="387" r:id="rId34"/>
    <p:sldId id="308" r:id="rId35"/>
    <p:sldId id="309" r:id="rId36"/>
    <p:sldId id="376" r:id="rId37"/>
    <p:sldId id="373" r:id="rId38"/>
    <p:sldId id="415" r:id="rId39"/>
    <p:sldId id="416" r:id="rId40"/>
    <p:sldId id="420" r:id="rId41"/>
    <p:sldId id="421" r:id="rId42"/>
    <p:sldId id="422" r:id="rId43"/>
    <p:sldId id="423" r:id="rId44"/>
    <p:sldId id="424" r:id="rId45"/>
    <p:sldId id="358" r:id="rId46"/>
    <p:sldId id="388" r:id="rId47"/>
    <p:sldId id="418" r:id="rId48"/>
    <p:sldId id="350" r:id="rId49"/>
    <p:sldId id="389" r:id="rId50"/>
    <p:sldId id="374" r:id="rId51"/>
    <p:sldId id="345" r:id="rId52"/>
    <p:sldId id="390" r:id="rId53"/>
    <p:sldId id="337" r:id="rId54"/>
    <p:sldId id="391" r:id="rId55"/>
    <p:sldId id="348" r:id="rId56"/>
    <p:sldId id="344" r:id="rId57"/>
    <p:sldId id="341" r:id="rId58"/>
    <p:sldId id="393" r:id="rId59"/>
    <p:sldId id="375" r:id="rId60"/>
    <p:sldId id="426" r:id="rId61"/>
    <p:sldId id="413" r:id="rId62"/>
  </p:sldIdLst>
  <p:sldSz cx="9144000" cy="6858000" type="screen4x3"/>
  <p:notesSz cx="6934200" cy="9118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32" autoAdjust="0"/>
  </p:normalViewPr>
  <p:slideViewPr>
    <p:cSldViewPr>
      <p:cViewPr>
        <p:scale>
          <a:sx n="59" d="100"/>
          <a:sy n="59" d="100"/>
        </p:scale>
        <p:origin x="-1434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54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>
            <a:lvl1pPr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2988"/>
            <a:ext cx="3005138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b" anchorCtr="0" compatLnSpc="1">
            <a:prstTxWarp prst="textNoShape">
              <a:avLst/>
            </a:prstTxWarp>
          </a:bodyPr>
          <a:lstStyle>
            <a:lvl1pPr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662988"/>
            <a:ext cx="30051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3FC9A7D-CEB7-4313-9D76-7103424EA7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856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>
            <a:lvl1pPr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7450" y="684213"/>
            <a:ext cx="4559300" cy="3419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32288"/>
            <a:ext cx="508635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2988"/>
            <a:ext cx="3005138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b" anchorCtr="0" compatLnSpc="1">
            <a:prstTxWarp prst="textNoShape">
              <a:avLst/>
            </a:prstTxWarp>
          </a:bodyPr>
          <a:lstStyle>
            <a:lvl1pPr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662988"/>
            <a:ext cx="30051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84025B8-2FB5-4436-A66D-D94DCFAADE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599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AC731-9B9A-4DA1-B498-2BE402A8E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14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1309F-B8BE-4874-93BE-95FE3E3151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92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E8E06-3F94-43A1-B0FA-82CEB78E23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282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5E45D-1503-4A4B-A245-1E3958D2AF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150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F1B33-29CB-495B-8EE2-823A5BB341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620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B6F65-6412-4354-B667-F9195774B0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79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B63EC-2F75-4B60-A515-A43592C34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42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27103-9F59-497C-8B9B-04C7DE61D5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8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55973-AC99-4E44-9EFB-00A870614D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027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7E53A-5D07-4856-A062-6636E973E0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225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63093-9ADC-409C-8C88-B3FCBABDFA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5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F0A80-68A9-4471-ACDA-8FB6C5CE2E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0CFE3-3EF1-41A0-A771-62152846D4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921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4C437-F5D1-48A7-871A-4D45BEDD99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6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2008-2012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0C0D112-4183-4BA9-867C-514E90FD28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Coding</a:t>
            </a:r>
            <a:br>
              <a:rPr lang="en-US" smtClean="0"/>
            </a:br>
            <a:r>
              <a:rPr lang="en-US" smtClean="0"/>
              <a:t>Modulating</a:t>
            </a:r>
            <a:br>
              <a:rPr lang="en-US" smtClean="0"/>
            </a:br>
            <a:r>
              <a:rPr lang="en-US" smtClean="0"/>
              <a:t>Multiplexing</a:t>
            </a:r>
            <a:br>
              <a:rPr lang="en-US" smtClean="0"/>
            </a:br>
            <a:r>
              <a:rPr lang="en-US" smtClean="0"/>
              <a:t>On Wireless Media</a:t>
            </a:r>
            <a:br>
              <a:rPr lang="en-US" smtClean="0"/>
            </a:br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Last Update 2012.04.21</a:t>
            </a:r>
          </a:p>
          <a:p>
            <a:pPr eaLnBrk="1" hangingPunct="1"/>
            <a:r>
              <a:rPr lang="en-US" sz="2400" smtClean="0"/>
              <a:t>2.0.0</a:t>
            </a:r>
          </a:p>
        </p:txBody>
      </p:sp>
      <p:sp>
        <p:nvSpPr>
          <p:cNvPr id="307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038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07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A090B3D-3CB3-4705-987A-62D41D149B44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FHSS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Following is an example of a frequency hopper on a spectrum analyzer</a:t>
            </a:r>
          </a:p>
          <a:p>
            <a:r>
              <a:rPr lang="en-US" smtClean="0"/>
              <a:t>In the following slide the blue line is a peak hold capture of a frequency hopping device that has used at one time or the other a wide range of the spectrum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E163167-D71C-42DA-BEC5-F3E53A797B10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FHSS</a:t>
            </a:r>
          </a:p>
        </p:txBody>
      </p:sp>
      <p:sp>
        <p:nvSpPr>
          <p:cNvPr id="1331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59" t="22359" r="1282" b="37746"/>
          <a:stretch>
            <a:fillRect/>
          </a:stretch>
        </p:blipFill>
        <p:spPr bwMode="auto">
          <a:xfrm>
            <a:off x="990600" y="1600200"/>
            <a:ext cx="7239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64D68B5-FE25-4613-BA63-1BB7988CCBFF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Spread Spectrum Concept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Spread spectrum is a communication technique that is characterized by wide bandwidth and low peak power</a:t>
            </a:r>
          </a:p>
          <a:p>
            <a:pPr eaLnBrk="1" hangingPunct="1"/>
            <a:r>
              <a:rPr lang="en-US" smtClean="0"/>
              <a:t>These signals are noise-like</a:t>
            </a:r>
          </a:p>
          <a:p>
            <a:pPr eaLnBrk="1" hangingPunct="1"/>
            <a:r>
              <a:rPr lang="en-US" smtClean="0"/>
              <a:t>Therefore they are hard to detect, and even harder to intercept or demodulate without the correct equipment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1434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D84D0DB-6EF8-4342-9911-1ED19970D65D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Spread Spectrum Concept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is why it was originally used by the military</a:t>
            </a:r>
          </a:p>
          <a:p>
            <a:pPr eaLnBrk="1" hangingPunct="1"/>
            <a:r>
              <a:rPr lang="en-US" smtClean="0"/>
              <a:t>The main requirement then for a signal to be spread spectrum is that the bandwidth is much wider than is needed to actually send the information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1536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7B8A0C5-56D0-4286-8214-D67E54C3426A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Spread Spectrum Concept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is in contrast to the more typical narrowband method that uses a small slice of the spectrum and high peak power</a:t>
            </a:r>
          </a:p>
          <a:p>
            <a:pPr eaLnBrk="1" hangingPunct="1"/>
            <a:r>
              <a:rPr lang="en-US" smtClean="0"/>
              <a:t>This higher power is needed to raise the signal above the noise floor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1638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615D079-4DA2-4B3D-943A-EFD5344CF523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Spread Spectrum Concept</a:t>
            </a:r>
          </a:p>
        </p:txBody>
      </p:sp>
      <p:pic>
        <p:nvPicPr>
          <p:cNvPr id="17411" name="Picture 17" descr="SpreadSpectrumSigna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1754188"/>
            <a:ext cx="5143500" cy="4043362"/>
          </a:xfrm>
        </p:spPr>
      </p:pic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1741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2A32C9D-063D-45BC-A928-B5007551ADF5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Spread Spectrum Signal</a:t>
            </a: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pic>
        <p:nvPicPr>
          <p:cNvPr id="1843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90" t="24352" r="21796" b="27773"/>
          <a:stretch>
            <a:fillRect/>
          </a:stretch>
        </p:blipFill>
        <p:spPr bwMode="auto">
          <a:xfrm>
            <a:off x="2286000" y="1600200"/>
            <a:ext cx="4114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4EDBAAD-F787-4246-9FB0-3E841B4BB7EC}" type="slidenum">
              <a:rPr lang="en-US" smtClean="0"/>
              <a:pPr eaLnBrk="1" hangingPunct="1"/>
              <a:t>16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Spread Spectrum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the United States of America the FCC – Federal Communication Commission limits the specific implementations of spread spectrum technology that may be used in wireless transmissions as do the regulatory bodies in most countries</a:t>
            </a:r>
          </a:p>
          <a:p>
            <a:pPr eaLnBrk="1" hangingPunct="1"/>
            <a:r>
              <a:rPr lang="en-US" smtClean="0"/>
              <a:t>For the US these are specified in the Code of Federal Regulations Volume 47, Part 15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1946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126A083-513C-48CA-B56F-673DC88B9054}" type="slidenum">
              <a:rPr lang="en-US" smtClean="0"/>
              <a:pPr eaLnBrk="1" hangingPunct="1"/>
              <a:t>17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 is much more widely used than FHSS</a:t>
            </a:r>
          </a:p>
          <a:p>
            <a:pPr eaLnBrk="1" hangingPunct="1"/>
            <a:r>
              <a:rPr lang="en-US" smtClean="0"/>
              <a:t>DSSS uses a bandwidth of 22 MHz per channel in 802.11 standards based systems</a:t>
            </a:r>
          </a:p>
          <a:p>
            <a:pPr eaLnBrk="1" hangingPunct="1"/>
            <a:r>
              <a:rPr lang="en-US" smtClean="0"/>
              <a:t>In DSSS the transmitter sends each bit on all channels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2048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410346D-296B-43AF-9320-EA26AE544CD5}" type="slidenum">
              <a:rPr lang="en-US" smtClean="0"/>
              <a:pPr eaLnBrk="1" hangingPunct="1"/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means DSSS provides redundancy because each individual bit is actually transmitted on more than one narrowband channel</a:t>
            </a:r>
          </a:p>
          <a:p>
            <a:pPr eaLnBrk="1" hangingPunct="1"/>
            <a:r>
              <a:rPr lang="en-US" smtClean="0"/>
              <a:t>More specifically the carrier is modulated by a digital code, with the code rate being larger than the information bit rate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2150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0B80C33-B6EF-49F1-9E6A-68C282DAA12C}" type="slidenum">
              <a:rPr lang="en-US" smtClean="0"/>
              <a:pPr eaLnBrk="1" hangingPunct="1"/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Objectives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how data is carried on wireless media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6E063D9-E8E1-4E63-912F-C30713508644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code bits represent the redundant bit pattern that is applied to each information bit to be transmitted</a:t>
            </a:r>
          </a:p>
          <a:p>
            <a:pPr eaLnBrk="1" hangingPunct="1"/>
            <a:r>
              <a:rPr lang="en-US" smtClean="0"/>
              <a:t>This bit pattern is called the chip or chipping code</a:t>
            </a:r>
          </a:p>
          <a:p>
            <a:pPr eaLnBrk="1" hangingPunct="1"/>
            <a:r>
              <a:rPr lang="en-US" smtClean="0"/>
              <a:t>With this redundancy, there is less possibility of data loss</a:t>
            </a: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2253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FF06994-96DD-4A9D-AE87-C96E10A88FA9}" type="slidenum">
              <a:rPr lang="en-US" smtClean="0"/>
              <a:pPr eaLnBrk="1" hangingPunct="1"/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longer the chip, the better the ability of the receiver to recover the original data</a:t>
            </a:r>
          </a:p>
          <a:p>
            <a:pPr eaLnBrk="1" hangingPunct="1"/>
            <a:r>
              <a:rPr lang="en-US" smtClean="0"/>
              <a:t>The direct sequence starts with a carrier signal being modulated with a code sequence</a:t>
            </a:r>
          </a:p>
          <a:p>
            <a:pPr eaLnBrk="1" hangingPunct="1"/>
            <a:r>
              <a:rPr lang="en-US" smtClean="0"/>
              <a:t>The number of chips determines how much spreading occurs</a:t>
            </a:r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2355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C19C736-2F91-42C0-9973-80F80C0F3A61}" type="slidenum">
              <a:rPr lang="en-US" smtClean="0"/>
              <a:pPr eaLnBrk="1" hangingPunct="1"/>
              <a:t>21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number of chips per bit and the speed of the coding, in other words the chips per second, determines the data rate</a:t>
            </a:r>
          </a:p>
          <a:p>
            <a:pPr eaLnBrk="1" hangingPunct="1"/>
            <a:r>
              <a:rPr lang="en-US" smtClean="0"/>
              <a:t>In a DSSS system a defined set of channels is used</a:t>
            </a:r>
          </a:p>
          <a:p>
            <a:pPr eaLnBrk="1" hangingPunct="1"/>
            <a:r>
              <a:rPr lang="en-US" smtClean="0"/>
              <a:t>The 802.11b channels will be used to illustrate this</a:t>
            </a:r>
          </a:p>
          <a:p>
            <a:pPr eaLnBrk="1" hangingPunct="1"/>
            <a:r>
              <a:rPr lang="en-US" smtClean="0"/>
              <a:t>In 802.11b each channel is 22 MHz wide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2458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A33A824-3A6A-4944-BC42-A128C97CA91B}" type="slidenum">
              <a:rPr lang="en-US" smtClean="0"/>
              <a:pPr eaLnBrk="1" hangingPunct="1"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Channel 1 operates from 2.401 GHz to 2.423 GHz, which is 11 MHz on each side of 2.412 GHz</a:t>
            </a:r>
          </a:p>
          <a:p>
            <a:pPr eaLnBrk="1" hangingPunct="1"/>
            <a:r>
              <a:rPr lang="en-US" smtClean="0"/>
              <a:t>One problem with this approach is that using two systems in the same physical space on the same or a nearby channel will result in interference and lower throughput of each system</a:t>
            </a:r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2560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A111F08-C66A-47C7-8CB0-7780078AEF30}" type="slidenum">
              <a:rPr lang="en-US" smtClean="0"/>
              <a:pPr eaLnBrk="1" hangingPunct="1"/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prevent this in a 802.11b system the equipment should be deployed in the same physical space only if channels at least five channels apart are used</a:t>
            </a:r>
          </a:p>
          <a:p>
            <a:pPr eaLnBrk="1" hangingPunct="1"/>
            <a:r>
              <a:rPr lang="en-US" smtClean="0"/>
              <a:t>This is because the center frequencies are 5 MHz apart and the channels are 22 MHz wide</a:t>
            </a: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2662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9DBCC06-FF10-4E8C-803F-FAAB64531D63}" type="slidenum">
              <a:rPr lang="en-US" smtClean="0"/>
              <a:pPr eaLnBrk="1" hangingPunct="1"/>
              <a:t>24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means in a 802.11b system only channels 1, 6, and 11 can be used in the same space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2765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E21390B-B9DF-498D-A793-9761214BAD8A}" type="slidenum">
              <a:rPr lang="en-US" smtClean="0"/>
              <a:pPr eaLnBrk="1" hangingPunct="1"/>
              <a:t>25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pic>
        <p:nvPicPr>
          <p:cNvPr id="28675" name="Picture 10" descr="DSSSChannelGuar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2092325"/>
            <a:ext cx="7115175" cy="4248150"/>
          </a:xfrm>
        </p:spPr>
      </p:pic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2867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CA824AC-0B3F-4801-93DF-45C200ECBA8F}" type="slidenum">
              <a:rPr lang="en-US" smtClean="0"/>
              <a:pPr eaLnBrk="1" hangingPunct="1"/>
              <a:t>26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pic>
        <p:nvPicPr>
          <p:cNvPr id="29700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33600"/>
            <a:ext cx="7934325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092D577-B74F-48E9-9114-3EE85D82A332}" type="slidenum">
              <a:rPr lang="en-US" smtClean="0"/>
              <a:pPr eaLnBrk="1" hangingPunct="1"/>
              <a:t>27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DSSS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these three channels, 33 Mbps can be achieved in a single physical space</a:t>
            </a:r>
          </a:p>
          <a:p>
            <a:pPr eaLnBrk="1" hangingPunct="1"/>
            <a:r>
              <a:rPr lang="en-US" smtClean="0"/>
              <a:t>DSSS is a line of sight technology</a:t>
            </a:r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072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F414141-4A98-4B63-825F-8A58708785B5}" type="slidenum">
              <a:rPr lang="en-US" smtClean="0"/>
              <a:pPr eaLnBrk="1" hangingPunct="1"/>
              <a:t>28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Coding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Coding allows more data to be carried over the wireless media that just modulating the signal would allow</a:t>
            </a:r>
          </a:p>
          <a:p>
            <a:r>
              <a:rPr lang="en-US" smtClean="0"/>
              <a:t>The coding method we will examine here is OFDM as used on wireless LANS</a:t>
            </a: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6908260-57D9-49BC-BCD9-19AC2BC70DBE}" type="slidenum">
              <a:rPr lang="en-US" smtClean="0"/>
              <a:pPr eaLnBrk="1" hangingPunct="1"/>
              <a:t>29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Sending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Data can be sent over the media by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Varying - modulating - an electrical signal as it passes over a copper wire</a:t>
            </a:r>
            <a:endParaRPr lang="en-US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Varying - modulating - the power of light as it is sent over a glass optical fiber</a:t>
            </a:r>
            <a:endParaRPr lang="en-US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Varying – modulating - the radio waves sent through space, which is commonly referred to as a wireless communications </a:t>
            </a:r>
            <a:r>
              <a:rPr lang="en-US" dirty="0" smtClean="0"/>
              <a:t>system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12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2E82888-DDEE-4EF2-8166-12957E571037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Orthogonal Frequency Division Multiplexing uses multiple carriers to transmit information using the total available bandwidth</a:t>
            </a:r>
          </a:p>
          <a:p>
            <a:pPr eaLnBrk="1" hangingPunct="1"/>
            <a:r>
              <a:rPr lang="en-US" smtClean="0"/>
              <a:t>As such it is not actually a modulation technique, but a signal spreading method</a:t>
            </a:r>
          </a:p>
          <a:p>
            <a:pPr eaLnBrk="1" hangingPunct="1"/>
            <a:r>
              <a:rPr lang="en-US" smtClean="0"/>
              <a:t>Each carrier is orthogonal or independent of those adjacent to it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277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408C348-762E-4A16-8B66-08A18FB5D525}" type="slidenum">
              <a:rPr lang="en-US" smtClean="0"/>
              <a:pPr eaLnBrk="1" hangingPunct="1"/>
              <a:t>30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 saying it is orthogonal this means that the frequency of a sub carrier coincides with the nulls of the other sub carriers</a:t>
            </a:r>
          </a:p>
          <a:p>
            <a:pPr eaLnBrk="1" hangingPunct="1"/>
            <a:r>
              <a:rPr lang="en-US" smtClean="0"/>
              <a:t>In other words when one signal is at its peak, its neighbor is at the bottom</a:t>
            </a:r>
          </a:p>
          <a:p>
            <a:pPr eaLnBrk="1" hangingPunct="1"/>
            <a:r>
              <a:rPr lang="en-US" smtClean="0"/>
              <a:t>With OFDM, guard bands are not needed between frequencies, but only between groups of frequencies</a:t>
            </a:r>
          </a:p>
        </p:txBody>
      </p:sp>
      <p:sp>
        <p:nvSpPr>
          <p:cNvPr id="3379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37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8DCE11A-176A-4FEB-9445-A1C321E54BBD}" type="slidenum">
              <a:rPr lang="en-US" smtClean="0"/>
              <a:pPr eaLnBrk="1" hangingPunct="1"/>
              <a:t>31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 is able to resist interference as any interference would only affect a small portion of the signal</a:t>
            </a:r>
          </a:p>
          <a:p>
            <a:pPr eaLnBrk="1" hangingPunct="1"/>
            <a:r>
              <a:rPr lang="en-US" smtClean="0"/>
              <a:t>Systems using this method transmit data in bursts</a:t>
            </a:r>
          </a:p>
          <a:p>
            <a:pPr eaLnBrk="1" hangingPunct="1"/>
            <a:r>
              <a:rPr lang="en-US" smtClean="0"/>
              <a:t>Each burst consists of a cyclic prefix followed by data</a:t>
            </a: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482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BD8A4FA-4A62-4FA8-9CB0-E363AB3E9390}" type="slidenum">
              <a:rPr lang="en-US" smtClean="0"/>
              <a:pPr eaLnBrk="1" hangingPunct="1"/>
              <a:t>32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 does this by chopping a larger frequency channel into a number of smaller subchannels</a:t>
            </a:r>
          </a:p>
          <a:p>
            <a:pPr eaLnBrk="1" hangingPunct="1"/>
            <a:r>
              <a:rPr lang="en-US" smtClean="0"/>
              <a:t>These subchannels are then used in parallel to achieve higher throughput</a:t>
            </a:r>
          </a:p>
          <a:p>
            <a:pPr eaLnBrk="1" hangingPunct="1"/>
            <a:r>
              <a:rPr lang="en-US" smtClean="0"/>
              <a:t>In other words, a single transmission is broken up into parts so that each part is then placed on one of these subchannels that have been created</a:t>
            </a:r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584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1BB5DF6-705D-4315-8620-80034FD79565}" type="slidenum">
              <a:rPr lang="en-US" smtClean="0"/>
              <a:pPr eaLnBrk="1" hangingPunct="1"/>
              <a:t>33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any one of the subchannels is blocked, the receiver can recreate the missing piece using the information it did receive</a:t>
            </a:r>
          </a:p>
          <a:p>
            <a:pPr eaLnBrk="1" hangingPunct="1"/>
            <a:r>
              <a:rPr lang="en-US" smtClean="0"/>
              <a:t>This works since noise typically is not spread over all subchannels, but only appears on one at a time</a:t>
            </a:r>
          </a:p>
          <a:p>
            <a:pPr eaLnBrk="1" hangingPunct="1"/>
            <a:r>
              <a:rPr lang="en-US" smtClean="0"/>
              <a:t>This is the same thing as the older technique of dividing a single channel up into subchannels</a:t>
            </a: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686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8C07CC1-4E7C-427D-974A-B7A24EB860A3}" type="slidenum">
              <a:rPr lang="en-US" smtClean="0"/>
              <a:pPr eaLnBrk="1" hangingPunct="1"/>
              <a:t>34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difference being the older technique required that some of the bandwidth be set aside for guard bands on each side of each channel used to send data</a:t>
            </a:r>
          </a:p>
          <a:p>
            <a:pPr eaLnBrk="1" hangingPunct="1"/>
            <a:r>
              <a:rPr lang="en-US" smtClean="0"/>
              <a:t>This wasted bandwidth</a:t>
            </a:r>
          </a:p>
          <a:p>
            <a:pPr eaLnBrk="1" hangingPunct="1"/>
            <a:r>
              <a:rPr lang="en-US" smtClean="0"/>
              <a:t>The main problem that OFDM is designed to overcome is distortion from multipath</a:t>
            </a:r>
          </a:p>
          <a:p>
            <a:pPr eaLnBrk="1" hangingPunct="1"/>
            <a:r>
              <a:rPr lang="en-US" smtClean="0"/>
              <a:t>More specifically this is ISI – Inter Symbol Interference</a:t>
            </a: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789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E2CCA45-03E2-491F-AB06-3DE4047857D9}" type="slidenum">
              <a:rPr lang="en-US" smtClean="0"/>
              <a:pPr eaLnBrk="1" hangingPunct="1"/>
              <a:t>35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ISI the echoes of one signal are seen as interference by a later signal</a:t>
            </a:r>
          </a:p>
          <a:p>
            <a:pPr eaLnBrk="1" hangingPunct="1"/>
            <a:r>
              <a:rPr lang="en-US" smtClean="0"/>
              <a:t>OFDM overcomes this problem by the use of a Guard Interval period at the beginning of a signal or symbol</a:t>
            </a:r>
          </a:p>
          <a:p>
            <a:pPr eaLnBrk="1" hangingPunct="1"/>
            <a:r>
              <a:rPr lang="en-US" smtClean="0"/>
              <a:t>The Guard Interval is used to account for that part of the symbol that is damaged by the ISI</a:t>
            </a:r>
          </a:p>
          <a:p>
            <a:pPr eaLnBrk="1" hangingPunct="1"/>
            <a:r>
              <a:rPr lang="en-US" smtClean="0"/>
              <a:t>What follows the Guard Interval is the data</a:t>
            </a:r>
          </a:p>
        </p:txBody>
      </p:sp>
      <p:sp>
        <p:nvSpPr>
          <p:cNvPr id="3891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891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2DA3399-138C-4C7F-A8F1-D8E9AE1C0BCB}" type="slidenum">
              <a:rPr lang="en-US" smtClean="0"/>
              <a:pPr eaLnBrk="1" hangingPunct="1"/>
              <a:t>36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</a:t>
            </a:r>
          </a:p>
        </p:txBody>
      </p:sp>
      <p:pic>
        <p:nvPicPr>
          <p:cNvPr id="39939" name="Picture 7" descr="OFD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906588"/>
            <a:ext cx="7562850" cy="3140075"/>
          </a:xfrm>
        </p:spPr>
      </p:pic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3994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D5744CC-B484-47D5-9326-C6CDF787E6EB}" type="slidenum">
              <a:rPr lang="en-US" smtClean="0"/>
              <a:pPr eaLnBrk="1" hangingPunct="1"/>
              <a:t>37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OFDM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Here is a diagram of what these subcarriers look like from a webinar from March 2012 presented by Douglas Morais</a:t>
            </a:r>
          </a:p>
        </p:txBody>
      </p:sp>
      <p:sp>
        <p:nvSpPr>
          <p:cNvPr id="4096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553727C-EC34-48B6-9A9C-C7B52C1307AB}" type="slidenum">
              <a:rPr lang="en-US" smtClean="0"/>
              <a:pPr eaLnBrk="1" hangingPunct="1"/>
              <a:t>38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OFDM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419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FC715B1-1CAD-45BA-9601-88FE5A1AB26F}" type="slidenum">
              <a:rPr lang="en-US" smtClean="0"/>
              <a:pPr eaLnBrk="1" hangingPunct="1"/>
              <a:t>39</a:t>
            </a:fld>
            <a:endParaRPr lang="en-US" smtClean="0"/>
          </a:p>
        </p:txBody>
      </p:sp>
      <p:pic>
        <p:nvPicPr>
          <p:cNvPr id="419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7" t="39584" r="53560" b="6248"/>
          <a:stretch>
            <a:fillRect/>
          </a:stretch>
        </p:blipFill>
        <p:spPr bwMode="auto">
          <a:xfrm>
            <a:off x="457200" y="1600200"/>
            <a:ext cx="8221663" cy="412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Modulating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Modulating the signal is how a useful signal is applied to and carried over a wireless link</a:t>
            </a:r>
          </a:p>
          <a:p>
            <a:pPr eaLnBrk="1" hangingPunct="1">
              <a:defRPr/>
            </a:pPr>
            <a:r>
              <a:rPr lang="en-US" dirty="0" smtClean="0"/>
              <a:t>The two methods currently in use are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FHSS</a:t>
            </a:r>
          </a:p>
          <a:p>
            <a:pPr lvl="2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Frequency Hopping Spread Spectrum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DSSS</a:t>
            </a:r>
          </a:p>
          <a:p>
            <a:pPr lvl="2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Direct Sequence Spread Spectrum</a:t>
            </a:r>
            <a:endParaRPr lang="en-US" dirty="0" smtClean="0"/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614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B3DA11F-635A-443C-96AF-7805CA489FD1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Guard Interval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 nice white paper from Fluke Networks titled Guide to Deploying 802.11n Wireless LANs written by David Coleman of </a:t>
            </a:r>
            <a:r>
              <a:rPr lang="en-US" dirty="0" err="1" smtClean="0"/>
              <a:t>AirSpy</a:t>
            </a:r>
            <a:r>
              <a:rPr lang="en-US" dirty="0" smtClean="0"/>
              <a:t> Networks says this about the guard interval as well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Data is modulated onto the carrier signal in sequences of bits called symbols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In multipath conditions, symbols travel distinct paths, and therefore some symbols arrive later</a:t>
            </a:r>
          </a:p>
        </p:txBody>
      </p:sp>
      <p:sp>
        <p:nvSpPr>
          <p:cNvPr id="4301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2005-2010 Kenneth M. Chipps Ph.D. www.chipps.com</a:t>
            </a:r>
          </a:p>
        </p:txBody>
      </p:sp>
      <p:sp>
        <p:nvSpPr>
          <p:cNvPr id="4301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4639F9C-D5FC-4998-97BB-5C6FCA87B4C9}" type="slidenum">
              <a:rPr lang="en-US" smtClean="0"/>
              <a:pPr eaLnBrk="1" hangingPunct="1"/>
              <a:t>40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Guard Interval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Because of the different paths, a symbol of data may arrive at a receiver before an earlier symbol has been completely received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This multipath behavior is called </a:t>
            </a:r>
            <a:r>
              <a:rPr lang="en-US" dirty="0" err="1" smtClean="0">
                <a:ea typeface="+mn-ea"/>
                <a:cs typeface="+mn-cs"/>
              </a:rPr>
              <a:t>InterSymbol</a:t>
            </a:r>
            <a:r>
              <a:rPr lang="en-US" dirty="0" smtClean="0">
                <a:ea typeface="+mn-ea"/>
                <a:cs typeface="+mn-cs"/>
              </a:rPr>
              <a:t> Interference (</a:t>
            </a:r>
            <a:r>
              <a:rPr lang="en-US" dirty="0" err="1" smtClean="0">
                <a:ea typeface="+mn-ea"/>
                <a:cs typeface="+mn-cs"/>
              </a:rPr>
              <a:t>ISI</a:t>
            </a:r>
            <a:r>
              <a:rPr lang="en-US" dirty="0" smtClean="0">
                <a:ea typeface="+mn-ea"/>
                <a:cs typeface="+mn-cs"/>
              </a:rPr>
              <a:t>) which culminates in the data corruption described earlier</a:t>
            </a:r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2005-2010 Kenneth M. Chipps Ph.D. www.chipps.com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74382C4-D60C-4A62-AEA3-6AB50E6DBAF5}" type="slidenum">
              <a:rPr lang="en-US" smtClean="0"/>
              <a:pPr eaLnBrk="1" hangingPunct="1"/>
              <a:t>41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Guard Interval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The time differential between multiple paths of the same signal is known as the delay spread. </a:t>
            </a:r>
            <a:r>
              <a:rPr lang="en-US" dirty="0" err="1" smtClean="0">
                <a:ea typeface="+mn-ea"/>
                <a:cs typeface="+mn-cs"/>
              </a:rPr>
              <a:t>Intersymbol</a:t>
            </a:r>
            <a:r>
              <a:rPr lang="en-US" dirty="0" smtClean="0">
                <a:ea typeface="+mn-ea"/>
                <a:cs typeface="+mn-cs"/>
              </a:rPr>
              <a:t> interference is the result of symbol corruption due to a low delay spread tolerance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Normal delay spread is 50–100 nanoseconds, and a maximum delay spread is about 200 nanoseconds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802.11 radios utilize a buffer for the delay spread called the guard interval (GI)</a:t>
            </a:r>
          </a:p>
        </p:txBody>
      </p:sp>
      <p:sp>
        <p:nvSpPr>
          <p:cNvPr id="4506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2005-2010 Kenneth M. Chipps Ph.D. www.chipps.com</a:t>
            </a:r>
          </a:p>
        </p:txBody>
      </p:sp>
      <p:sp>
        <p:nvSpPr>
          <p:cNvPr id="4506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3845294-416D-4A8C-8972-BE7E434C3A39}" type="slidenum">
              <a:rPr lang="en-US" smtClean="0"/>
              <a:pPr eaLnBrk="1" hangingPunct="1"/>
              <a:t>42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Guard Interval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The guard interval is a period of time between symbols that accommodates for the late arrival of symbols over long paths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Typically, the guard interval should be two to four times the length of the delay spread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Legacy 802.11a/g radios use an 800-nanosecond guard interval between </a:t>
            </a:r>
            <a:r>
              <a:rPr lang="en-US" dirty="0" err="1" smtClean="0">
                <a:ea typeface="+mn-ea"/>
                <a:cs typeface="+mn-cs"/>
              </a:rPr>
              <a:t>OFDM</a:t>
            </a:r>
            <a:r>
              <a:rPr lang="en-US" dirty="0" smtClean="0">
                <a:ea typeface="+mn-ea"/>
                <a:cs typeface="+mn-cs"/>
              </a:rPr>
              <a:t> symbols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802.11n radios have the optional capability of using a 400-nanosecond guard interval</a:t>
            </a:r>
          </a:p>
        </p:txBody>
      </p:sp>
      <p:sp>
        <p:nvSpPr>
          <p:cNvPr id="4608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2005-2010 Kenneth M. Chipps Ph.D. www.chipps.com</a:t>
            </a:r>
          </a:p>
        </p:txBody>
      </p:sp>
      <p:sp>
        <p:nvSpPr>
          <p:cNvPr id="460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6BCECF3-F74D-4774-8355-F5BE48305405}" type="slidenum">
              <a:rPr lang="en-US" smtClean="0"/>
              <a:pPr eaLnBrk="1" hangingPunct="1"/>
              <a:t>43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Guard Interval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A shorter guard interval can increase data rates by about 10 percent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When the shorter 400-nanosecond guard interval is used with an 802.11n radio, throughput will increase, however, the odds of data corruption due to </a:t>
            </a:r>
            <a:r>
              <a:rPr lang="en-US" dirty="0" err="1" smtClean="0">
                <a:ea typeface="+mn-ea"/>
                <a:cs typeface="+mn-cs"/>
              </a:rPr>
              <a:t>intersymbol</a:t>
            </a:r>
            <a:r>
              <a:rPr lang="en-US" dirty="0" smtClean="0">
                <a:ea typeface="+mn-ea"/>
                <a:cs typeface="+mn-cs"/>
              </a:rPr>
              <a:t> interference increases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The optional 400-nanosecond guard interval should be used in only when good </a:t>
            </a:r>
            <a:r>
              <a:rPr lang="en-US" dirty="0" err="1" smtClean="0">
                <a:ea typeface="+mn-ea"/>
                <a:cs typeface="+mn-cs"/>
              </a:rPr>
              <a:t>RF</a:t>
            </a:r>
            <a:r>
              <a:rPr lang="en-US" dirty="0" smtClean="0">
                <a:ea typeface="+mn-ea"/>
                <a:cs typeface="+mn-cs"/>
              </a:rPr>
              <a:t> conditions exist</a:t>
            </a:r>
            <a:endParaRPr lang="en-US" dirty="0"/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2005-2010 Kenneth M. Chipps Ph.D. www.chipps.com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6359137-6DBA-4073-92A2-919601090387}" type="slidenum">
              <a:rPr lang="en-US" smtClean="0"/>
              <a:pPr eaLnBrk="1" hangingPunct="1"/>
              <a:t>44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OFDM is a non line of sight method</a:t>
            </a:r>
          </a:p>
          <a:p>
            <a:pPr eaLnBrk="1" hangingPunct="1"/>
            <a:r>
              <a:rPr lang="en-US" smtClean="0"/>
              <a:t>This is a distinct advantage over FHSS and DSSS</a:t>
            </a:r>
          </a:p>
          <a:p>
            <a:pPr eaLnBrk="1" hangingPunct="1"/>
            <a:r>
              <a:rPr lang="en-US" smtClean="0"/>
              <a:t>The modulation used with OFDM depends on the signal’s data rate</a:t>
            </a:r>
          </a:p>
        </p:txBody>
      </p:sp>
      <p:sp>
        <p:nvSpPr>
          <p:cNvPr id="4813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4813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2E676B0-889E-4557-B10F-C8DA49657C63}" type="slidenum">
              <a:rPr lang="en-US" smtClean="0"/>
              <a:pPr eaLnBrk="1" hangingPunct="1"/>
              <a:t>45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Multiplexing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are other ways to make maximum use of a limited amount of spectrum</a:t>
            </a:r>
          </a:p>
          <a:p>
            <a:pPr eaLnBrk="1" hangingPunct="1"/>
            <a:r>
              <a:rPr lang="en-US" smtClean="0"/>
              <a:t>These methods may use only a single frequency, but as discussed next, they make the maximum use of that frequency by multiplexing signals onto it using a timing technique</a:t>
            </a:r>
          </a:p>
          <a:p>
            <a:pPr eaLnBrk="1" hangingPunct="1"/>
            <a:r>
              <a:rPr lang="en-US" smtClean="0"/>
              <a:t>Of course these methods could be combined</a:t>
            </a:r>
          </a:p>
        </p:txBody>
      </p:sp>
      <p:sp>
        <p:nvSpPr>
          <p:cNvPr id="4915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4915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4D3F07E-11EE-47BE-ABED-FEECD53665BE}" type="slidenum">
              <a:rPr lang="en-US" smtClean="0"/>
              <a:pPr eaLnBrk="1" hangingPunct="1"/>
              <a:t>46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Multiplexing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Multiplexing options include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TDMA - Time Division Multiple Access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FDMA - Frequency Division Multiple Access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CDMA - Code Division Multiple Access</a:t>
            </a:r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01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E9A9259-72D4-485B-9882-888708657F9F}" type="slidenum">
              <a:rPr lang="en-US" smtClean="0"/>
              <a:pPr eaLnBrk="1" hangingPunct="1"/>
              <a:t>47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TDMA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With TDMA each user is assigned the frequency for an amount of time on a fixed, rotating basis</a:t>
            </a:r>
          </a:p>
          <a:p>
            <a:pPr eaLnBrk="1" hangingPunct="1"/>
            <a:r>
              <a:rPr lang="en-US" smtClean="0"/>
              <a:t>In wireless systems TDM – Time Division Multiplexing usually implies use of a polling mechanism to ensure all stations have an equal chance to send or receive data</a:t>
            </a:r>
          </a:p>
        </p:txBody>
      </p:sp>
      <p:sp>
        <p:nvSpPr>
          <p:cNvPr id="5120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120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7D2CB4D-2E75-43A2-ADA8-B1C7961747C5}" type="slidenum">
              <a:rPr lang="en-US" smtClean="0"/>
              <a:pPr eaLnBrk="1" hangingPunct="1"/>
              <a:t>48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TDMA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TDM system provides a time slot of a fixed or variable length to each station on its list of active stations</a:t>
            </a:r>
          </a:p>
        </p:txBody>
      </p:sp>
      <p:sp>
        <p:nvSpPr>
          <p:cNvPr id="5222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222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42ABB80-51F9-405D-9869-01115CD35CAF}" type="slidenum">
              <a:rPr lang="en-US" smtClean="0"/>
              <a:pPr eaLnBrk="1" hangingPunct="1"/>
              <a:t>49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FHSS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FHSS or frequency hopping is the original method used</a:t>
            </a:r>
          </a:p>
          <a:p>
            <a:pPr eaLnBrk="1" hangingPunct="1"/>
            <a:r>
              <a:rPr lang="en-US" smtClean="0"/>
              <a:t>It is still seen in low data rate applications, such as warehouse information signals</a:t>
            </a:r>
          </a:p>
          <a:p>
            <a:pPr eaLnBrk="1" hangingPunct="1"/>
            <a:r>
              <a:rPr lang="en-US" smtClean="0"/>
              <a:t>In the case of 802.11, FHSS spreads the signal to be carried over 79 MHz of the 83.5 MHz of bandwidth, with the rest used for guard frequencies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717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C74D5FC-C1D2-4FA1-BF17-AE5C426DF16E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TDMA</a:t>
            </a:r>
          </a:p>
        </p:txBody>
      </p:sp>
      <p:pic>
        <p:nvPicPr>
          <p:cNvPr id="53251" name="Picture 4" descr="TDM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1287463"/>
            <a:ext cx="5029200" cy="4884737"/>
          </a:xfrm>
        </p:spPr>
      </p:pic>
      <p:sp>
        <p:nvSpPr>
          <p:cNvPr id="5325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325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FDB5F59-8BC5-49E0-8FAD-135E4E032D8A}" type="slidenum">
              <a:rPr lang="en-US" smtClean="0"/>
              <a:pPr eaLnBrk="1" hangingPunct="1"/>
              <a:t>50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TDMA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90663"/>
            <a:ext cx="8216900" cy="5824537"/>
          </a:xfrm>
        </p:spPr>
        <p:txBody>
          <a:bodyPr/>
          <a:lstStyle/>
          <a:p>
            <a:pPr eaLnBrk="1" hangingPunct="1"/>
            <a:r>
              <a:rPr lang="en-US" smtClean="0"/>
              <a:t>Advantages of TDMA include </a:t>
            </a:r>
          </a:p>
          <a:p>
            <a:pPr lvl="1" eaLnBrk="1" hangingPunct="1"/>
            <a:r>
              <a:rPr lang="en-US" smtClean="0"/>
              <a:t>More efficient use of the bandwidth</a:t>
            </a:r>
          </a:p>
          <a:p>
            <a:pPr lvl="1" eaLnBrk="1" hangingPunct="1"/>
            <a:r>
              <a:rPr lang="en-US" smtClean="0"/>
              <a:t>Ability to send data and voice on the same frequency</a:t>
            </a:r>
          </a:p>
          <a:p>
            <a:pPr eaLnBrk="1" hangingPunct="1"/>
            <a:r>
              <a:rPr lang="en-US" smtClean="0"/>
              <a:t>One disadvantage is that the frequency remains idle if the user has no data to transmit during the assigned time slot</a:t>
            </a:r>
          </a:p>
        </p:txBody>
      </p:sp>
      <p:sp>
        <p:nvSpPr>
          <p:cNvPr id="5427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427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BAB8489-320A-4C1E-9FBE-97DAD32CF136}" type="slidenum">
              <a:rPr lang="en-US" smtClean="0"/>
              <a:pPr eaLnBrk="1" hangingPunct="1"/>
              <a:t>51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TDMA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systems are designed to sense the level of use and adjust the time slots accordingly</a:t>
            </a:r>
          </a:p>
          <a:p>
            <a:pPr eaLnBrk="1" hangingPunct="1"/>
            <a:r>
              <a:rPr lang="en-US" smtClean="0"/>
              <a:t>These systems are also half duplex, as the channel can only send or receive, not both, during each cycle</a:t>
            </a:r>
          </a:p>
        </p:txBody>
      </p:sp>
      <p:sp>
        <p:nvSpPr>
          <p:cNvPr id="5530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530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7B00BAD-12B8-4112-87DD-BA707FA2AC17}" type="slidenum">
              <a:rPr lang="en-US" smtClean="0"/>
              <a:pPr eaLnBrk="1" hangingPunct="1"/>
              <a:t>52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FDMA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FDMA divides the frequency range into several small frequencies</a:t>
            </a:r>
          </a:p>
          <a:p>
            <a:pPr eaLnBrk="1" hangingPunct="1"/>
            <a:r>
              <a:rPr lang="en-US" smtClean="0"/>
              <a:t>One of main drawbacks of this method is interference or crosstalk if frequencies are closely grouped</a:t>
            </a:r>
          </a:p>
          <a:p>
            <a:pPr eaLnBrk="1" hangingPunct="1"/>
            <a:r>
              <a:rPr lang="en-US" smtClean="0"/>
              <a:t>To prevent this, guard bands must be set aside to isolate one channel from another</a:t>
            </a:r>
          </a:p>
          <a:p>
            <a:pPr eaLnBrk="1" hangingPunct="1"/>
            <a:r>
              <a:rPr lang="en-US" smtClean="0"/>
              <a:t>This of course wastes some part of the available bandwidth</a:t>
            </a:r>
          </a:p>
        </p:txBody>
      </p:sp>
      <p:sp>
        <p:nvSpPr>
          <p:cNvPr id="5632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632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F5590E1-F702-4DDE-B3C5-E58703EE9AD2}" type="slidenum">
              <a:rPr lang="en-US" smtClean="0"/>
              <a:pPr eaLnBrk="1" hangingPunct="1"/>
              <a:t>53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FDMA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spectrum allocations do not have enough space to allow use of FDMA</a:t>
            </a:r>
          </a:p>
        </p:txBody>
      </p:sp>
      <p:sp>
        <p:nvSpPr>
          <p:cNvPr id="573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734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45225E7-8F95-4432-A0EA-CC6B64462744}" type="slidenum">
              <a:rPr lang="en-US" smtClean="0"/>
              <a:pPr eaLnBrk="1" hangingPunct="1"/>
              <a:t>54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FDMA</a:t>
            </a:r>
          </a:p>
        </p:txBody>
      </p:sp>
      <p:pic>
        <p:nvPicPr>
          <p:cNvPr id="58371" name="Picture 10" descr="FDM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2688" y="1600200"/>
            <a:ext cx="6778625" cy="4525963"/>
          </a:xfrm>
        </p:spPr>
      </p:pic>
      <p:sp>
        <p:nvSpPr>
          <p:cNvPr id="5837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837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5750AE6-3ABF-4928-B94F-279DDE54E034}" type="slidenum">
              <a:rPr lang="en-US" smtClean="0"/>
              <a:pPr eaLnBrk="1" hangingPunct="1"/>
              <a:t>55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FDMA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Commonly when this is implemented in wireless systems a channel is dedicated to one specific user</a:t>
            </a:r>
          </a:p>
          <a:p>
            <a:pPr eaLnBrk="1" hangingPunct="1"/>
            <a:r>
              <a:rPr lang="en-US" smtClean="0"/>
              <a:t>To provide full duplex transmission in FDMA systems one frequency is used for the upstream connection and another one for the downstream</a:t>
            </a:r>
          </a:p>
        </p:txBody>
      </p:sp>
      <p:sp>
        <p:nvSpPr>
          <p:cNvPr id="5939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593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1F7AF08-46B6-4713-81A8-181214B45C21}" type="slidenum">
              <a:rPr lang="en-US" smtClean="0"/>
              <a:pPr eaLnBrk="1" hangingPunct="1"/>
              <a:t>56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CDMA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CDMA uses spread spectrum technology to spread the transmission over a larger range of frequencies, usually the entire spectrum all the time</a:t>
            </a:r>
          </a:p>
          <a:p>
            <a:pPr eaLnBrk="1" hangingPunct="1"/>
            <a:r>
              <a:rPr lang="en-US" smtClean="0"/>
              <a:t>Advantages of CDMA include </a:t>
            </a:r>
          </a:p>
          <a:p>
            <a:pPr lvl="1" eaLnBrk="1" hangingPunct="1"/>
            <a:r>
              <a:rPr lang="en-US" smtClean="0"/>
              <a:t>The ability to carry up to three times as much data as TDMA </a:t>
            </a:r>
          </a:p>
          <a:p>
            <a:pPr lvl="1" eaLnBrk="1" hangingPunct="1"/>
            <a:r>
              <a:rPr lang="en-US" smtClean="0"/>
              <a:t>It is difficult to eavesdrop on</a:t>
            </a:r>
          </a:p>
        </p:txBody>
      </p:sp>
      <p:sp>
        <p:nvSpPr>
          <p:cNvPr id="6042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6042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1138E39-0EC2-4AF6-A7EB-D1365D9FC8E7}" type="slidenum">
              <a:rPr lang="en-US" smtClean="0"/>
              <a:pPr eaLnBrk="1" hangingPunct="1"/>
              <a:t>57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CDMA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This system uses unique digital codes to differentiate transmissions</a:t>
            </a:r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6144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77C8406-E810-4FA5-AA80-CCBE74A3EB9F}" type="slidenum">
              <a:rPr lang="en-US" smtClean="0"/>
              <a:pPr eaLnBrk="1" hangingPunct="1"/>
              <a:t>58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CDMA</a:t>
            </a:r>
          </a:p>
        </p:txBody>
      </p:sp>
      <p:pic>
        <p:nvPicPr>
          <p:cNvPr id="62467" name="Picture 7" descr="CDM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1219200"/>
            <a:ext cx="4419600" cy="4806950"/>
          </a:xfrm>
        </p:spPr>
      </p:pic>
      <p:sp>
        <p:nvSpPr>
          <p:cNvPr id="6246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6246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387C0E8-8091-4F08-9CFE-5A98DC7AD0A8}" type="slidenum">
              <a:rPr lang="en-US" smtClean="0"/>
              <a:pPr eaLnBrk="1" hangingPunct="1"/>
              <a:t>59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FHSS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 does this using 79 channels</a:t>
            </a:r>
          </a:p>
          <a:p>
            <a:pPr eaLnBrk="1" hangingPunct="1"/>
            <a:r>
              <a:rPr lang="en-US" smtClean="0"/>
              <a:t>The carrier changes frequency, called hopping, according to a pseudorandom sequence</a:t>
            </a:r>
          </a:p>
          <a:p>
            <a:pPr eaLnBrk="1" hangingPunct="1"/>
            <a:r>
              <a:rPr lang="en-US" smtClean="0"/>
              <a:t>This sequence is a list of the frequencies to use</a:t>
            </a:r>
          </a:p>
          <a:p>
            <a:pPr eaLnBrk="1" hangingPunct="1"/>
            <a:r>
              <a:rPr lang="en-US" smtClean="0"/>
              <a:t>The time used for this hop is called the hop time</a:t>
            </a:r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81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0E5B3B1-528C-416E-BABA-CA45EF9DEC4C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CDMA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digital codes are added to individual transmissions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When the signal is received, the codes are removed</a:t>
            </a:r>
          </a:p>
          <a:p>
            <a:pPr eaLnBrk="1" hangingPunct="1"/>
            <a:r>
              <a:rPr lang="en-US" smtClean="0"/>
              <a:t>TDMA and FDMA are common in fixed wireless communications system</a:t>
            </a:r>
          </a:p>
          <a:p>
            <a:pPr eaLnBrk="1" hangingPunct="1"/>
            <a:r>
              <a:rPr lang="en-US" smtClean="0"/>
              <a:t>CDMA is widely used in mobile wireless systems, such as cellular phones</a:t>
            </a:r>
          </a:p>
        </p:txBody>
      </p:sp>
      <p:sp>
        <p:nvSpPr>
          <p:cNvPr id="6349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2005-2010 Kenneth M. Chipps Ph.D. www.chipps.com</a:t>
            </a:r>
          </a:p>
        </p:txBody>
      </p:sp>
      <p:sp>
        <p:nvSpPr>
          <p:cNvPr id="634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80A4695-3A0F-4AEA-A7FA-5813B7714D3B}" type="slidenum">
              <a:rPr lang="en-US" smtClean="0"/>
              <a:pPr eaLnBrk="1" hangingPunct="1"/>
              <a:t>60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Development of Signals</a:t>
            </a:r>
          </a:p>
        </p:txBody>
      </p:sp>
      <p:sp>
        <p:nvSpPr>
          <p:cNvPr id="6451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pic>
        <p:nvPicPr>
          <p:cNvPr id="645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25" t="21875" r="18750"/>
          <a:stretch>
            <a:fillRect/>
          </a:stretch>
        </p:blipFill>
        <p:spPr bwMode="auto">
          <a:xfrm>
            <a:off x="1716088" y="1600200"/>
            <a:ext cx="5599112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5FA283B-97FD-40E4-9BB5-B5036F6C67DC}" type="slidenum">
              <a:rPr lang="en-US" smtClean="0"/>
              <a:pPr eaLnBrk="1" hangingPunct="1"/>
              <a:t>61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FHSS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dwell time is the time a frequency is used for transmission before jumping to the next frequency</a:t>
            </a:r>
          </a:p>
          <a:p>
            <a:pPr eaLnBrk="1" hangingPunct="1"/>
            <a:r>
              <a:rPr lang="en-US" smtClean="0"/>
              <a:t>A longer dwell time will yield a higher data rate as the dwell time is when data is actually being sent out</a:t>
            </a:r>
          </a:p>
          <a:p>
            <a:pPr eaLnBrk="1" hangingPunct="1"/>
            <a:r>
              <a:rPr lang="en-US" smtClean="0"/>
              <a:t>These two times then define the total time to cycle through the frequencies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922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8E75D45-ACF2-4B0A-BBB1-5A0A1FB004A9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FHSS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Then the sequence is repeated</a:t>
            </a:r>
          </a:p>
          <a:p>
            <a:pPr eaLnBrk="1" hangingPunct="1"/>
            <a:r>
              <a:rPr lang="en-US" smtClean="0"/>
              <a:t>This hop pattern is called a channel</a:t>
            </a:r>
          </a:p>
          <a:p>
            <a:pPr eaLnBrk="1" hangingPunct="1"/>
            <a:r>
              <a:rPr lang="en-US" smtClean="0"/>
              <a:t>FHSS works well, but the lack of a standard that supports greater than a 3 Mbps data rate has prevented its widespread use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1024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A69408B-5DB6-4590-8BE4-C50B4FBBA05D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FHSS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 is possible to generate more non-overlapping channels out of a FHSS system than DSSS, but the maximum data rate still is not as high</a:t>
            </a:r>
          </a:p>
          <a:p>
            <a:pPr eaLnBrk="1" hangingPunct="1"/>
            <a:r>
              <a:rPr lang="en-US" smtClean="0"/>
              <a:t>Another problem with FHSS is that it is a line of sight technology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2008-2012 Kenneth M. Chipps Ph.D. www.chipps.com</a:t>
            </a:r>
          </a:p>
        </p:txBody>
      </p:sp>
      <p:sp>
        <p:nvSpPr>
          <p:cNvPr id="1126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C3EAB12-AC0A-4B0B-823B-3C3F834C5E62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7585</TotalTime>
  <Words>2712</Words>
  <Application>Microsoft Office PowerPoint</Application>
  <PresentationFormat>On-screen Show (4:3)</PresentationFormat>
  <Paragraphs>320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4" baseType="lpstr">
      <vt:lpstr>Arial</vt:lpstr>
      <vt:lpstr>Times New Roman</vt:lpstr>
      <vt:lpstr>CCNA</vt:lpstr>
      <vt:lpstr>Coding Modulating Multiplexing On Wireless Media </vt:lpstr>
      <vt:lpstr>Objectives</vt:lpstr>
      <vt:lpstr>Sending Data</vt:lpstr>
      <vt:lpstr>Modulating</vt:lpstr>
      <vt:lpstr>FHSS</vt:lpstr>
      <vt:lpstr>FHSS</vt:lpstr>
      <vt:lpstr>FHSS</vt:lpstr>
      <vt:lpstr>FHSS</vt:lpstr>
      <vt:lpstr>FHSS</vt:lpstr>
      <vt:lpstr>FHSS</vt:lpstr>
      <vt:lpstr>FHSS</vt:lpstr>
      <vt:lpstr>The Spread Spectrum Concept</vt:lpstr>
      <vt:lpstr>The Spread Spectrum Concept</vt:lpstr>
      <vt:lpstr>The Spread Spectrum Concept</vt:lpstr>
      <vt:lpstr>The Spread Spectrum Concept</vt:lpstr>
      <vt:lpstr>A Spread Spectrum Signal</vt:lpstr>
      <vt:lpstr>Using Spread Spectrum</vt:lpstr>
      <vt:lpstr>DSSS</vt:lpstr>
      <vt:lpstr>DSSS</vt:lpstr>
      <vt:lpstr>DSSS</vt:lpstr>
      <vt:lpstr>DSSS</vt:lpstr>
      <vt:lpstr>DSSS</vt:lpstr>
      <vt:lpstr>DSSS</vt:lpstr>
      <vt:lpstr>DSSS</vt:lpstr>
      <vt:lpstr>DSSS</vt:lpstr>
      <vt:lpstr>DSSS</vt:lpstr>
      <vt:lpstr>DSSS</vt:lpstr>
      <vt:lpstr>DSSS</vt:lpstr>
      <vt:lpstr>Coding</vt:lpstr>
      <vt:lpstr>OFDM</vt:lpstr>
      <vt:lpstr>OFDM</vt:lpstr>
      <vt:lpstr>OFDM</vt:lpstr>
      <vt:lpstr>OFDM</vt:lpstr>
      <vt:lpstr>OFDM</vt:lpstr>
      <vt:lpstr>OFDM</vt:lpstr>
      <vt:lpstr>OFDM</vt:lpstr>
      <vt:lpstr>OFDM</vt:lpstr>
      <vt:lpstr>OFDM</vt:lpstr>
      <vt:lpstr>OFDM</vt:lpstr>
      <vt:lpstr>Guard Interval</vt:lpstr>
      <vt:lpstr>Guard Interval</vt:lpstr>
      <vt:lpstr>Guard Interval</vt:lpstr>
      <vt:lpstr>Guard Interval</vt:lpstr>
      <vt:lpstr>Guard Interval</vt:lpstr>
      <vt:lpstr>OFDM</vt:lpstr>
      <vt:lpstr>Multiplexing</vt:lpstr>
      <vt:lpstr>Multiplexing</vt:lpstr>
      <vt:lpstr>TDMA</vt:lpstr>
      <vt:lpstr>TDMA</vt:lpstr>
      <vt:lpstr>TDMA</vt:lpstr>
      <vt:lpstr>TDMA</vt:lpstr>
      <vt:lpstr>TDMA</vt:lpstr>
      <vt:lpstr>FDMA</vt:lpstr>
      <vt:lpstr>FDMA</vt:lpstr>
      <vt:lpstr>FDMA</vt:lpstr>
      <vt:lpstr>FDMA</vt:lpstr>
      <vt:lpstr>CDMA</vt:lpstr>
      <vt:lpstr>CDMA</vt:lpstr>
      <vt:lpstr>CDMA</vt:lpstr>
      <vt:lpstr>CDMA</vt:lpstr>
      <vt:lpstr>Development of Signals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Media Coding Modulating Multiplexing</dc:title>
  <dc:creator>Kenneth M. Chipps Ph.D.</dc:creator>
  <cp:lastModifiedBy>Kenneth M. Chipps Ph.D.</cp:lastModifiedBy>
  <cp:revision>221</cp:revision>
  <dcterms:created xsi:type="dcterms:W3CDTF">2000-09-27T16:26:34Z</dcterms:created>
  <dcterms:modified xsi:type="dcterms:W3CDTF">2012-11-15T23:30:13Z</dcterms:modified>
</cp:coreProperties>
</file>