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5"/>
  </p:notesMasterIdLst>
  <p:handoutMasterIdLst>
    <p:handoutMasterId r:id="rId66"/>
  </p:handoutMasterIdLst>
  <p:sldIdLst>
    <p:sldId id="385" r:id="rId2"/>
    <p:sldId id="464" r:id="rId3"/>
    <p:sldId id="354" r:id="rId4"/>
    <p:sldId id="365" r:id="rId5"/>
    <p:sldId id="386" r:id="rId6"/>
    <p:sldId id="339" r:id="rId7"/>
    <p:sldId id="387" r:id="rId8"/>
    <p:sldId id="341" r:id="rId9"/>
    <p:sldId id="342" r:id="rId10"/>
    <p:sldId id="388" r:id="rId11"/>
    <p:sldId id="343" r:id="rId12"/>
    <p:sldId id="346" r:id="rId13"/>
    <p:sldId id="389" r:id="rId14"/>
    <p:sldId id="347" r:id="rId15"/>
    <p:sldId id="390" r:id="rId16"/>
    <p:sldId id="455" r:id="rId17"/>
    <p:sldId id="456" r:id="rId18"/>
    <p:sldId id="457" r:id="rId19"/>
    <p:sldId id="458" r:id="rId20"/>
    <p:sldId id="459" r:id="rId21"/>
    <p:sldId id="460" r:id="rId22"/>
    <p:sldId id="461" r:id="rId23"/>
    <p:sldId id="462" r:id="rId24"/>
    <p:sldId id="463" r:id="rId25"/>
    <p:sldId id="305" r:id="rId26"/>
    <p:sldId id="391" r:id="rId27"/>
    <p:sldId id="311" r:id="rId28"/>
    <p:sldId id="314" r:id="rId29"/>
    <p:sldId id="392" r:id="rId30"/>
    <p:sldId id="393" r:id="rId31"/>
    <p:sldId id="317" r:id="rId32"/>
    <p:sldId id="366" r:id="rId33"/>
    <p:sldId id="396" r:id="rId34"/>
    <p:sldId id="384" r:id="rId35"/>
    <p:sldId id="398" r:id="rId36"/>
    <p:sldId id="415" r:id="rId37"/>
    <p:sldId id="416" r:id="rId38"/>
    <p:sldId id="423" r:id="rId39"/>
    <p:sldId id="424" r:id="rId40"/>
    <p:sldId id="425" r:id="rId41"/>
    <p:sldId id="426" r:id="rId42"/>
    <p:sldId id="429" r:id="rId43"/>
    <p:sldId id="430" r:id="rId44"/>
    <p:sldId id="431" r:id="rId45"/>
    <p:sldId id="432" r:id="rId46"/>
    <p:sldId id="433" r:id="rId47"/>
    <p:sldId id="434" r:id="rId48"/>
    <p:sldId id="436" r:id="rId49"/>
    <p:sldId id="437" r:id="rId50"/>
    <p:sldId id="438" r:id="rId51"/>
    <p:sldId id="439" r:id="rId52"/>
    <p:sldId id="440" r:id="rId53"/>
    <p:sldId id="441" r:id="rId54"/>
    <p:sldId id="442" r:id="rId55"/>
    <p:sldId id="443" r:id="rId56"/>
    <p:sldId id="444" r:id="rId57"/>
    <p:sldId id="445" r:id="rId58"/>
    <p:sldId id="446" r:id="rId59"/>
    <p:sldId id="450" r:id="rId60"/>
    <p:sldId id="447" r:id="rId61"/>
    <p:sldId id="452" r:id="rId62"/>
    <p:sldId id="454" r:id="rId63"/>
    <p:sldId id="465" r:id="rId64"/>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39" autoAdjust="0"/>
  </p:normalViewPr>
  <p:slideViewPr>
    <p:cSldViewPr>
      <p:cViewPr varScale="1">
        <p:scale>
          <a:sx n="68" d="100"/>
          <a:sy n="68" d="100"/>
        </p:scale>
        <p:origin x="-11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l" defTabSz="917575">
              <a:defRPr sz="1200" dirty="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l" defTabSz="917575">
              <a:defRPr sz="1200" dirty="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15998040-768C-4DCF-9B9A-2F0B8ED2B1D6}" type="slidenum">
              <a:rPr lang="en-US"/>
              <a:pPr>
                <a:defRPr/>
              </a:pPr>
              <a:t>‹#›</a:t>
            </a:fld>
            <a:endParaRPr lang="en-US" dirty="0"/>
          </a:p>
        </p:txBody>
      </p:sp>
    </p:spTree>
    <p:extLst>
      <p:ext uri="{BB962C8B-B14F-4D97-AF65-F5344CB8AC3E}">
        <p14:creationId xmlns:p14="http://schemas.microsoft.com/office/powerpoint/2010/main" val="373198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l" defTabSz="917575">
              <a:defRPr sz="1200" dirty="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l" defTabSz="917575">
              <a:defRPr sz="1200" dirty="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F4207572-AF7F-48DB-8A72-FEDBA4ADBCF5}" type="slidenum">
              <a:rPr lang="en-US"/>
              <a:pPr>
                <a:defRPr/>
              </a:pPr>
              <a:t>‹#›</a:t>
            </a:fld>
            <a:endParaRPr lang="en-US" dirty="0"/>
          </a:p>
        </p:txBody>
      </p:sp>
    </p:spTree>
    <p:extLst>
      <p:ext uri="{BB962C8B-B14F-4D97-AF65-F5344CB8AC3E}">
        <p14:creationId xmlns:p14="http://schemas.microsoft.com/office/powerpoint/2010/main" val="1956592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2008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DA6F57B-3462-4952-B5DB-4DC08D0F2402}" type="slidenum">
              <a:rPr lang="en-US"/>
              <a:pPr>
                <a:defRPr/>
              </a:pPr>
              <a:t>‹#›</a:t>
            </a:fld>
            <a:endParaRPr lang="en-US" dirty="0"/>
          </a:p>
        </p:txBody>
      </p:sp>
    </p:spTree>
    <p:extLst>
      <p:ext uri="{BB962C8B-B14F-4D97-AF65-F5344CB8AC3E}">
        <p14:creationId xmlns:p14="http://schemas.microsoft.com/office/powerpoint/2010/main" val="338609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8D70F7-9949-4294-870D-6E5842F19F1E}" type="slidenum">
              <a:rPr lang="en-US"/>
              <a:pPr>
                <a:defRPr/>
              </a:pPr>
              <a:t>‹#›</a:t>
            </a:fld>
            <a:endParaRPr lang="en-US" dirty="0"/>
          </a:p>
        </p:txBody>
      </p:sp>
    </p:spTree>
    <p:extLst>
      <p:ext uri="{BB962C8B-B14F-4D97-AF65-F5344CB8AC3E}">
        <p14:creationId xmlns:p14="http://schemas.microsoft.com/office/powerpoint/2010/main" val="24686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2F637D-45AF-4DDE-9895-C1129B9270A3}" type="slidenum">
              <a:rPr lang="en-US"/>
              <a:pPr>
                <a:defRPr/>
              </a:pPr>
              <a:t>‹#›</a:t>
            </a:fld>
            <a:endParaRPr lang="en-US" dirty="0"/>
          </a:p>
        </p:txBody>
      </p:sp>
    </p:spTree>
    <p:extLst>
      <p:ext uri="{BB962C8B-B14F-4D97-AF65-F5344CB8AC3E}">
        <p14:creationId xmlns:p14="http://schemas.microsoft.com/office/powerpoint/2010/main" val="178334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D9EC4CC-1DFE-4CA6-A35D-E1D8CCB06C99}" type="slidenum">
              <a:rPr lang="en-US"/>
              <a:pPr>
                <a:defRPr/>
              </a:pPr>
              <a:t>‹#›</a:t>
            </a:fld>
            <a:endParaRPr lang="en-US" dirty="0"/>
          </a:p>
        </p:txBody>
      </p:sp>
    </p:spTree>
    <p:extLst>
      <p:ext uri="{BB962C8B-B14F-4D97-AF65-F5344CB8AC3E}">
        <p14:creationId xmlns:p14="http://schemas.microsoft.com/office/powerpoint/2010/main" val="303049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CD77B2-393E-4E94-9180-FBE70645DE2A}" type="slidenum">
              <a:rPr lang="en-US"/>
              <a:pPr>
                <a:defRPr/>
              </a:pPr>
              <a:t>‹#›</a:t>
            </a:fld>
            <a:endParaRPr lang="en-US" dirty="0"/>
          </a:p>
        </p:txBody>
      </p:sp>
    </p:spTree>
    <p:extLst>
      <p:ext uri="{BB962C8B-B14F-4D97-AF65-F5344CB8AC3E}">
        <p14:creationId xmlns:p14="http://schemas.microsoft.com/office/powerpoint/2010/main" val="155226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94950C-40E4-4F10-BE2E-14AB2E1894EE}" type="slidenum">
              <a:rPr lang="en-US"/>
              <a:pPr>
                <a:defRPr/>
              </a:pPr>
              <a:t>‹#›</a:t>
            </a:fld>
            <a:endParaRPr lang="en-US" dirty="0"/>
          </a:p>
        </p:txBody>
      </p:sp>
    </p:spTree>
    <p:extLst>
      <p:ext uri="{BB962C8B-B14F-4D97-AF65-F5344CB8AC3E}">
        <p14:creationId xmlns:p14="http://schemas.microsoft.com/office/powerpoint/2010/main" val="333402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DB5EC9-9126-4808-9FA2-7A422F3E85C3}" type="slidenum">
              <a:rPr lang="en-US"/>
              <a:pPr>
                <a:defRPr/>
              </a:pPr>
              <a:t>‹#›</a:t>
            </a:fld>
            <a:endParaRPr lang="en-US" dirty="0"/>
          </a:p>
        </p:txBody>
      </p:sp>
    </p:spTree>
    <p:extLst>
      <p:ext uri="{BB962C8B-B14F-4D97-AF65-F5344CB8AC3E}">
        <p14:creationId xmlns:p14="http://schemas.microsoft.com/office/powerpoint/2010/main" val="299614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729F1D-D331-4908-8452-DE9A715E0BE6}" type="slidenum">
              <a:rPr lang="en-US"/>
              <a:pPr>
                <a:defRPr/>
              </a:pPr>
              <a:t>‹#›</a:t>
            </a:fld>
            <a:endParaRPr lang="en-US" dirty="0"/>
          </a:p>
        </p:txBody>
      </p:sp>
    </p:spTree>
    <p:extLst>
      <p:ext uri="{BB962C8B-B14F-4D97-AF65-F5344CB8AC3E}">
        <p14:creationId xmlns:p14="http://schemas.microsoft.com/office/powerpoint/2010/main" val="7789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6D427C-26E7-4F5B-98DF-0B21E338E327}" type="slidenum">
              <a:rPr lang="en-US"/>
              <a:pPr>
                <a:defRPr/>
              </a:pPr>
              <a:t>‹#›</a:t>
            </a:fld>
            <a:endParaRPr lang="en-US" dirty="0"/>
          </a:p>
        </p:txBody>
      </p:sp>
    </p:spTree>
    <p:extLst>
      <p:ext uri="{BB962C8B-B14F-4D97-AF65-F5344CB8AC3E}">
        <p14:creationId xmlns:p14="http://schemas.microsoft.com/office/powerpoint/2010/main" val="180671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73C4A9C-5098-4EF6-BD48-F8AB4146E079}" type="slidenum">
              <a:rPr lang="en-US"/>
              <a:pPr>
                <a:defRPr/>
              </a:pPr>
              <a:t>‹#›</a:t>
            </a:fld>
            <a:endParaRPr lang="en-US" dirty="0"/>
          </a:p>
        </p:txBody>
      </p:sp>
    </p:spTree>
    <p:extLst>
      <p:ext uri="{BB962C8B-B14F-4D97-AF65-F5344CB8AC3E}">
        <p14:creationId xmlns:p14="http://schemas.microsoft.com/office/powerpoint/2010/main" val="133274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86500A8-AD1A-4C56-9C8A-517E25C3F501}" type="slidenum">
              <a:rPr lang="en-US"/>
              <a:pPr>
                <a:defRPr/>
              </a:pPr>
              <a:t>‹#›</a:t>
            </a:fld>
            <a:endParaRPr lang="en-US" dirty="0"/>
          </a:p>
        </p:txBody>
      </p:sp>
    </p:spTree>
    <p:extLst>
      <p:ext uri="{BB962C8B-B14F-4D97-AF65-F5344CB8AC3E}">
        <p14:creationId xmlns:p14="http://schemas.microsoft.com/office/powerpoint/2010/main" val="354439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263B9C5-45D5-405E-B529-ACDBE701E55A}" type="slidenum">
              <a:rPr lang="en-US"/>
              <a:pPr>
                <a:defRPr/>
              </a:pPr>
              <a:t>‹#›</a:t>
            </a:fld>
            <a:endParaRPr lang="en-US" dirty="0"/>
          </a:p>
        </p:txBody>
      </p:sp>
    </p:spTree>
    <p:extLst>
      <p:ext uri="{BB962C8B-B14F-4D97-AF65-F5344CB8AC3E}">
        <p14:creationId xmlns:p14="http://schemas.microsoft.com/office/powerpoint/2010/main" val="116690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49DE200-E67D-4640-9E48-64A3A0E1EC22}" type="slidenum">
              <a:rPr lang="en-US"/>
              <a:pPr>
                <a:defRPr/>
              </a:pPr>
              <a:t>‹#›</a:t>
            </a:fld>
            <a:endParaRPr lang="en-US" dirty="0"/>
          </a:p>
        </p:txBody>
      </p:sp>
    </p:spTree>
    <p:extLst>
      <p:ext uri="{BB962C8B-B14F-4D97-AF65-F5344CB8AC3E}">
        <p14:creationId xmlns:p14="http://schemas.microsoft.com/office/powerpoint/2010/main" val="174494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23BE2E-3B4B-4019-A8B0-9889FE847838}" type="slidenum">
              <a:rPr lang="en-US"/>
              <a:pPr>
                <a:defRPr/>
              </a:pPr>
              <a:t>‹#›</a:t>
            </a:fld>
            <a:endParaRPr lang="en-US" dirty="0"/>
          </a:p>
        </p:txBody>
      </p:sp>
    </p:spTree>
    <p:extLst>
      <p:ext uri="{BB962C8B-B14F-4D97-AF65-F5344CB8AC3E}">
        <p14:creationId xmlns:p14="http://schemas.microsoft.com/office/powerpoint/2010/main" val="110366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a:t>Copyright 2008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2C571BF9-68B3-4097-88D7-1B1898BE3F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smtClean="0"/>
              <a:t>Testing Wireless Media</a:t>
            </a:r>
          </a:p>
        </p:txBody>
      </p:sp>
      <p:sp>
        <p:nvSpPr>
          <p:cNvPr id="3075" name="Rectangle 3"/>
          <p:cNvSpPr>
            <a:spLocks noGrp="1" noChangeArrowheads="1"/>
          </p:cNvSpPr>
          <p:nvPr>
            <p:ph type="subTitle" idx="1"/>
          </p:nvPr>
        </p:nvSpPr>
        <p:spPr/>
        <p:txBody>
          <a:bodyPr/>
          <a:lstStyle/>
          <a:p>
            <a:pPr eaLnBrk="1" hangingPunct="1"/>
            <a:r>
              <a:rPr lang="en-US" sz="2400" smtClean="0"/>
              <a:t>Last Update 2008.03.03</a:t>
            </a:r>
          </a:p>
          <a:p>
            <a:pPr eaLnBrk="1" hangingPunct="1"/>
            <a:r>
              <a:rPr lang="en-US" sz="2400" smtClean="0"/>
              <a:t>1.0.0</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6305499D-A048-44A0-998C-479741B93818}" type="slidenum">
              <a:rPr lang="en-US" smtClean="0"/>
              <a:pPr algn="r" eaLnBrk="1" hangingPunct="1"/>
              <a:t>1</a:t>
            </a:fld>
            <a:endParaRPr lang="en-US" smtClean="0"/>
          </a:p>
        </p:txBody>
      </p:sp>
      <p:sp>
        <p:nvSpPr>
          <p:cNvPr id="307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Narrowband Interference</a:t>
            </a:r>
          </a:p>
        </p:txBody>
      </p:sp>
      <p:sp>
        <p:nvSpPr>
          <p:cNvPr id="12291" name="Content Placeholder 2"/>
          <p:cNvSpPr>
            <a:spLocks noGrp="1"/>
          </p:cNvSpPr>
          <p:nvPr>
            <p:ph idx="1"/>
          </p:nvPr>
        </p:nvSpPr>
        <p:spPr/>
        <p:txBody>
          <a:bodyPr/>
          <a:lstStyle/>
          <a:p>
            <a:pPr eaLnBrk="1" hangingPunct="1">
              <a:lnSpc>
                <a:spcPct val="90000"/>
              </a:lnSpc>
            </a:pPr>
            <a:r>
              <a:rPr lang="en-US" smtClean="0"/>
              <a:t>To get rid of the narrowband interference</a:t>
            </a:r>
          </a:p>
          <a:p>
            <a:pPr lvl="1" eaLnBrk="1" hangingPunct="1">
              <a:lnSpc>
                <a:spcPct val="90000"/>
              </a:lnSpc>
            </a:pPr>
            <a:r>
              <a:rPr lang="en-US" smtClean="0"/>
              <a:t>Shield it</a:t>
            </a:r>
          </a:p>
          <a:p>
            <a:pPr lvl="1" eaLnBrk="1" hangingPunct="1">
              <a:lnSpc>
                <a:spcPct val="90000"/>
              </a:lnSpc>
            </a:pPr>
            <a:r>
              <a:rPr lang="en-US" smtClean="0"/>
              <a:t>Turn it off</a:t>
            </a:r>
          </a:p>
          <a:p>
            <a:pPr lvl="1" eaLnBrk="1" hangingPunct="1">
              <a:lnSpc>
                <a:spcPct val="90000"/>
              </a:lnSpc>
            </a:pPr>
            <a:r>
              <a:rPr lang="en-US" smtClean="0"/>
              <a:t>Change channels on the wireless network equipment</a:t>
            </a:r>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A1833BD4-D31B-425C-A46A-30F63C960F21}" type="slidenum">
              <a:rPr lang="en-US" smtClean="0"/>
              <a:pPr algn="r" eaLnBrk="1" hangingPunct="1"/>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All Band Interference</a:t>
            </a:r>
          </a:p>
        </p:txBody>
      </p:sp>
      <p:sp>
        <p:nvSpPr>
          <p:cNvPr id="13315" name="Rectangle 3"/>
          <p:cNvSpPr>
            <a:spLocks noGrp="1" noChangeArrowheads="1"/>
          </p:cNvSpPr>
          <p:nvPr>
            <p:ph idx="1"/>
          </p:nvPr>
        </p:nvSpPr>
        <p:spPr/>
        <p:txBody>
          <a:bodyPr/>
          <a:lstStyle/>
          <a:p>
            <a:pPr eaLnBrk="1" hangingPunct="1"/>
            <a:r>
              <a:rPr lang="en-US" smtClean="0"/>
              <a:t>All band interference is from one end of the band to the other</a:t>
            </a:r>
          </a:p>
          <a:p>
            <a:pPr eaLnBrk="1" hangingPunct="1"/>
            <a:r>
              <a:rPr lang="en-US" smtClean="0"/>
              <a:t>A microwave oven is an example of this type of interference</a:t>
            </a:r>
          </a:p>
          <a:p>
            <a:pPr eaLnBrk="1" hangingPunct="1"/>
            <a:r>
              <a:rPr lang="en-US" smtClean="0"/>
              <a:t>About the only solution to all band interference other than getting rid of the source is to change bands, such as from 802.11b/g to 802.11a</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2FDB5C0A-4BCE-447A-AF80-03093FCD2B0C}" type="slidenum">
              <a:rPr lang="en-US" smtClean="0"/>
              <a:pPr algn="r" eaLnBrk="1" hangingPunct="1"/>
              <a:t>11</a:t>
            </a:fld>
            <a:endParaRPr lang="en-US" smtClean="0"/>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Adjacent Channel Interference</a:t>
            </a:r>
          </a:p>
        </p:txBody>
      </p:sp>
      <p:sp>
        <p:nvSpPr>
          <p:cNvPr id="14339" name="Rectangle 3"/>
          <p:cNvSpPr>
            <a:spLocks noGrp="1" noChangeArrowheads="1"/>
          </p:cNvSpPr>
          <p:nvPr>
            <p:ph idx="1"/>
          </p:nvPr>
        </p:nvSpPr>
        <p:spPr/>
        <p:txBody>
          <a:bodyPr/>
          <a:lstStyle/>
          <a:p>
            <a:pPr eaLnBrk="1" hangingPunct="1"/>
            <a:r>
              <a:rPr lang="en-US" smtClean="0"/>
              <a:t>Adjacent channel interference is produced by co-locating access points where the channels overlap somewhat or completely</a:t>
            </a:r>
          </a:p>
          <a:p>
            <a:pPr eaLnBrk="1" hangingPunct="1"/>
            <a:r>
              <a:rPr lang="en-US" smtClean="0"/>
              <a:t>A spectrum analyzer is required to detect this problem</a:t>
            </a:r>
          </a:p>
          <a:p>
            <a:pPr eaLnBrk="1" hangingPunct="1"/>
            <a:r>
              <a:rPr lang="en-US" smtClean="0"/>
              <a:t>To prevent this</a:t>
            </a:r>
          </a:p>
          <a:p>
            <a:pPr lvl="1" eaLnBrk="1" hangingPunct="1"/>
            <a:r>
              <a:rPr lang="en-US" smtClean="0"/>
              <a:t>Do not use channels that overlap</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AA78B22D-7694-42BF-845F-73836A639A9F}" type="slidenum">
              <a:rPr lang="en-US" smtClean="0"/>
              <a:pPr algn="r" eaLnBrk="1" hangingPunct="1"/>
              <a:t>12</a:t>
            </a:fld>
            <a:endParaRPr lang="en-US" smtClean="0"/>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Adjacent Channel Interference</a:t>
            </a:r>
          </a:p>
        </p:txBody>
      </p:sp>
      <p:sp>
        <p:nvSpPr>
          <p:cNvPr id="15363" name="Content Placeholder 2"/>
          <p:cNvSpPr>
            <a:spLocks noGrp="1"/>
          </p:cNvSpPr>
          <p:nvPr>
            <p:ph idx="1"/>
          </p:nvPr>
        </p:nvSpPr>
        <p:spPr/>
        <p:txBody>
          <a:bodyPr/>
          <a:lstStyle/>
          <a:p>
            <a:pPr lvl="1" eaLnBrk="1" hangingPunct="1"/>
            <a:r>
              <a:rPr lang="en-US" smtClean="0"/>
              <a:t>Move the access points far enough apart that the cells do not overlap or turn the power down to achieve the same effect</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CA0B4B35-8232-4926-BDBB-8B2ED921AD87}" type="slidenum">
              <a:rPr lang="en-US" smtClean="0"/>
              <a:pPr algn="r" eaLnBrk="1" hangingPunct="1"/>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Co-channel Interference</a:t>
            </a:r>
          </a:p>
        </p:txBody>
      </p:sp>
      <p:sp>
        <p:nvSpPr>
          <p:cNvPr id="16387" name="Rectangle 3"/>
          <p:cNvSpPr>
            <a:spLocks noGrp="1" noChangeArrowheads="1"/>
          </p:cNvSpPr>
          <p:nvPr>
            <p:ph idx="1"/>
          </p:nvPr>
        </p:nvSpPr>
        <p:spPr/>
        <p:txBody>
          <a:bodyPr/>
          <a:lstStyle/>
          <a:p>
            <a:pPr eaLnBrk="1" hangingPunct="1"/>
            <a:r>
              <a:rPr lang="en-US" smtClean="0"/>
              <a:t>With co-channel interference there is a direct overlap of the channels</a:t>
            </a:r>
          </a:p>
          <a:p>
            <a:pPr eaLnBrk="1" hangingPunct="1"/>
            <a:r>
              <a:rPr lang="en-US" smtClean="0"/>
              <a:t>An example might be two different organizations using the same channels where one is on floor 1 and the other on floor 2 or in an adjacent office</a:t>
            </a:r>
          </a:p>
          <a:p>
            <a:pPr eaLnBrk="1" hangingPunct="1"/>
            <a:r>
              <a:rPr lang="en-US" smtClean="0"/>
              <a:t>To detect this a wireless network analyzer is required</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C758AE8F-192F-44F1-B0AB-6593910672DD}" type="slidenum">
              <a:rPr lang="en-US" smtClean="0"/>
              <a:pPr algn="r" eaLnBrk="1" hangingPunct="1"/>
              <a:t>14</a:t>
            </a:fld>
            <a:endParaRPr lang="en-US" smtClean="0"/>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Co-channel Interference</a:t>
            </a:r>
          </a:p>
        </p:txBody>
      </p:sp>
      <p:sp>
        <p:nvSpPr>
          <p:cNvPr id="17411" name="Content Placeholder 2"/>
          <p:cNvSpPr>
            <a:spLocks noGrp="1"/>
          </p:cNvSpPr>
          <p:nvPr>
            <p:ph idx="1"/>
          </p:nvPr>
        </p:nvSpPr>
        <p:spPr/>
        <p:txBody>
          <a:bodyPr/>
          <a:lstStyle/>
          <a:p>
            <a:pPr eaLnBrk="1" hangingPunct="1"/>
            <a:r>
              <a:rPr lang="en-US" smtClean="0"/>
              <a:t>To prevent this</a:t>
            </a:r>
          </a:p>
          <a:p>
            <a:pPr lvl="1" eaLnBrk="1" hangingPunct="1"/>
            <a:r>
              <a:rPr lang="en-US" smtClean="0"/>
              <a:t>Do not use channels that overlap</a:t>
            </a:r>
          </a:p>
          <a:p>
            <a:pPr lvl="1" eaLnBrk="1" hangingPunct="1"/>
            <a:r>
              <a:rPr lang="en-US" smtClean="0"/>
              <a:t>Move the access points far enough apart that the cells do not overlap or turn the power down to achieve the same effect</a:t>
            </a:r>
          </a:p>
          <a:p>
            <a:pPr lvl="1" eaLnBrk="1" hangingPunct="1"/>
            <a:r>
              <a:rPr lang="en-US" smtClean="0"/>
              <a:t>Change the orientation of the antennas, with one horizontal and the other vertical</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FD516B9A-2481-46FF-BCBB-D9B9234F0E51}" type="slidenum">
              <a:rPr lang="en-US" smtClean="0"/>
              <a:pPr algn="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Harmonics</a:t>
            </a:r>
          </a:p>
        </p:txBody>
      </p:sp>
      <p:sp>
        <p:nvSpPr>
          <p:cNvPr id="18435" name="Rectangle 3"/>
          <p:cNvSpPr>
            <a:spLocks noGrp="1" noChangeArrowheads="1"/>
          </p:cNvSpPr>
          <p:nvPr>
            <p:ph idx="1"/>
          </p:nvPr>
        </p:nvSpPr>
        <p:spPr/>
        <p:txBody>
          <a:bodyPr/>
          <a:lstStyle/>
          <a:p>
            <a:pPr eaLnBrk="1" hangingPunct="1">
              <a:lnSpc>
                <a:spcPct val="90000"/>
              </a:lnSpc>
            </a:pPr>
            <a:r>
              <a:rPr lang="en-US" smtClean="0"/>
              <a:t>Interference can appear from odd locations, such as the result of harmonics and intermodulation products</a:t>
            </a:r>
          </a:p>
          <a:p>
            <a:pPr eaLnBrk="1" hangingPunct="1">
              <a:lnSpc>
                <a:spcPct val="90000"/>
              </a:lnSpc>
            </a:pPr>
            <a:r>
              <a:rPr lang="en-US" smtClean="0"/>
              <a:t>Harmonics are exact multiples of a fundamental frequency, starting with two times the fundamental frequency</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6F5CC916-6482-4292-BF87-C5E2A3142A82}" type="slidenum">
              <a:rPr lang="en-US" smtClean="0"/>
              <a:pPr algn="r" eaLnBrk="1" hangingPunct="1"/>
              <a:t>16</a:t>
            </a:fld>
            <a:endParaRPr lang="en-US" smtClean="0"/>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Harmonics</a:t>
            </a:r>
          </a:p>
        </p:txBody>
      </p:sp>
      <p:sp>
        <p:nvSpPr>
          <p:cNvPr id="19459" name="Content Placeholder 2"/>
          <p:cNvSpPr>
            <a:spLocks noGrp="1"/>
          </p:cNvSpPr>
          <p:nvPr>
            <p:ph idx="1"/>
          </p:nvPr>
        </p:nvSpPr>
        <p:spPr/>
        <p:txBody>
          <a:bodyPr/>
          <a:lstStyle/>
          <a:p>
            <a:pPr eaLnBrk="1" hangingPunct="1">
              <a:lnSpc>
                <a:spcPct val="90000"/>
              </a:lnSpc>
            </a:pPr>
            <a:r>
              <a:rPr lang="en-US" smtClean="0"/>
              <a:t>For example, a common source of interference for 2.4 GHz mounted on the same tower as paging equipment that operates in the 800 MHz range is a third harmonic from the paging transmitter</a:t>
            </a:r>
          </a:p>
          <a:p>
            <a:pPr eaLnBrk="1" hangingPunct="1">
              <a:lnSpc>
                <a:spcPct val="90000"/>
              </a:lnSpc>
            </a:pPr>
            <a:r>
              <a:rPr lang="en-US" smtClean="0"/>
              <a:t>For a fundamental frequency of 800 MHz the second harmonic is 1600 MHz and the third is 2400 MHz</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2D844A03-7D87-427B-99E4-B780535D8564}" type="slidenum">
              <a:rPr lang="en-US" smtClean="0"/>
              <a:pPr algn="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Harmonics</a:t>
            </a:r>
          </a:p>
        </p:txBody>
      </p:sp>
      <p:sp>
        <p:nvSpPr>
          <p:cNvPr id="20483" name="Rectangle 3"/>
          <p:cNvSpPr>
            <a:spLocks noGrp="1" noChangeArrowheads="1"/>
          </p:cNvSpPr>
          <p:nvPr>
            <p:ph idx="1"/>
          </p:nvPr>
        </p:nvSpPr>
        <p:spPr/>
        <p:txBody>
          <a:bodyPr/>
          <a:lstStyle/>
          <a:p>
            <a:pPr eaLnBrk="1" hangingPunct="1">
              <a:lnSpc>
                <a:spcPct val="90000"/>
              </a:lnSpc>
            </a:pPr>
            <a:r>
              <a:rPr lang="en-US" smtClean="0"/>
              <a:t>This third harmonic appears as interference in the unlicensed 2.4 GHz range</a:t>
            </a:r>
          </a:p>
          <a:p>
            <a:pPr eaLnBrk="1" hangingPunct="1"/>
            <a:r>
              <a:rPr lang="en-US" smtClean="0"/>
              <a:t>As the power of the harmonic goes up, the strength of the signal goes down</a:t>
            </a:r>
          </a:p>
          <a:p>
            <a:pPr eaLnBrk="1" hangingPunct="1"/>
            <a:r>
              <a:rPr lang="en-US" smtClean="0"/>
              <a:t>The ones most likely to create problems are the low order harmonics as the filtering in the receiver may not be able to keep these out</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24640807-C56C-4A71-86E0-1F53ABABA462}" type="slidenum">
              <a:rPr lang="en-US" smtClean="0"/>
              <a:pPr algn="r" eaLnBrk="1" hangingPunct="1"/>
              <a:t>18</a:t>
            </a:fld>
            <a:endParaRPr lang="en-US" smtClean="0"/>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Harmonics</a:t>
            </a:r>
          </a:p>
        </p:txBody>
      </p:sp>
      <p:sp>
        <p:nvSpPr>
          <p:cNvPr id="21507" name="Content Placeholder 2"/>
          <p:cNvSpPr>
            <a:spLocks noGrp="1"/>
          </p:cNvSpPr>
          <p:nvPr>
            <p:ph idx="1"/>
          </p:nvPr>
        </p:nvSpPr>
        <p:spPr/>
        <p:txBody>
          <a:bodyPr/>
          <a:lstStyle/>
          <a:p>
            <a:pPr eaLnBrk="1" hangingPunct="1"/>
            <a:r>
              <a:rPr lang="en-US" smtClean="0"/>
              <a:t>Harmonics are generated by almost all amplifiers</a:t>
            </a:r>
          </a:p>
          <a:p>
            <a:pPr eaLnBrk="1" hangingPunct="1"/>
            <a:r>
              <a:rPr lang="en-US" smtClean="0"/>
              <a:t>When a harmonic is produced by a transmitter it is normally the result of insufficient transmitter filtering</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42BE49B0-6FC6-4CD4-BCE9-E5AA624DAC32}" type="slidenum">
              <a:rPr lang="en-US" smtClean="0"/>
              <a:pPr algn="r"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Objectives</a:t>
            </a:r>
          </a:p>
        </p:txBody>
      </p:sp>
      <p:sp>
        <p:nvSpPr>
          <p:cNvPr id="4099" name="Content Placeholder 2"/>
          <p:cNvSpPr>
            <a:spLocks noGrp="1"/>
          </p:cNvSpPr>
          <p:nvPr>
            <p:ph idx="1"/>
          </p:nvPr>
        </p:nvSpPr>
        <p:spPr/>
        <p:txBody>
          <a:bodyPr/>
          <a:lstStyle/>
          <a:p>
            <a:r>
              <a:rPr lang="en-US" smtClean="0"/>
              <a:t>Learn how to test wireless media</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435B739-15F0-4CB5-9AE8-84E36AD424E0}" type="slidenum">
              <a:rPr lang="en-US" smtClean="0"/>
              <a:pPr algn="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Intermodulation Products</a:t>
            </a:r>
          </a:p>
        </p:txBody>
      </p:sp>
      <p:sp>
        <p:nvSpPr>
          <p:cNvPr id="22531" name="Rectangle 3"/>
          <p:cNvSpPr>
            <a:spLocks noGrp="1" noChangeArrowheads="1"/>
          </p:cNvSpPr>
          <p:nvPr>
            <p:ph idx="1"/>
          </p:nvPr>
        </p:nvSpPr>
        <p:spPr/>
        <p:txBody>
          <a:bodyPr/>
          <a:lstStyle/>
          <a:p>
            <a:pPr eaLnBrk="1" hangingPunct="1">
              <a:lnSpc>
                <a:spcPct val="90000"/>
              </a:lnSpc>
            </a:pPr>
            <a:r>
              <a:rPr lang="en-US" smtClean="0"/>
              <a:t>At a site with multiple transmitters the harmonics from two different ones can combine to form an intermodulation product</a:t>
            </a:r>
          </a:p>
          <a:p>
            <a:pPr eaLnBrk="1" hangingPunct="1">
              <a:lnSpc>
                <a:spcPct val="90000"/>
              </a:lnSpc>
            </a:pPr>
            <a:r>
              <a:rPr lang="en-US" smtClean="0"/>
              <a:t>For example if the second harmonic from one transmitter combines with the third harmonic from another transmitter, a fifth order intermodulation product is produced</a:t>
            </a: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AAA133A-A204-4F6A-B0B8-040063981522}" type="slidenum">
              <a:rPr lang="en-US" smtClean="0"/>
              <a:pPr algn="r" eaLnBrk="1" hangingPunct="1"/>
              <a:t>20</a:t>
            </a:fld>
            <a:endParaRPr lang="en-US" smtClean="0"/>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Intermodulation Products</a:t>
            </a:r>
          </a:p>
        </p:txBody>
      </p:sp>
      <p:sp>
        <p:nvSpPr>
          <p:cNvPr id="23555" name="Content Placeholder 2"/>
          <p:cNvSpPr>
            <a:spLocks noGrp="1"/>
          </p:cNvSpPr>
          <p:nvPr>
            <p:ph idx="1"/>
          </p:nvPr>
        </p:nvSpPr>
        <p:spPr/>
        <p:txBody>
          <a:bodyPr/>
          <a:lstStyle/>
          <a:p>
            <a:pPr eaLnBrk="1" hangingPunct="1">
              <a:lnSpc>
                <a:spcPct val="90000"/>
              </a:lnSpc>
            </a:pPr>
            <a:r>
              <a:rPr lang="en-US" smtClean="0"/>
              <a:t>This new frequency can be the result of either adding or subtracting the two harmonics</a:t>
            </a:r>
          </a:p>
          <a:p>
            <a:pPr eaLnBrk="1" hangingPunct="1">
              <a:lnSpc>
                <a:spcPct val="90000"/>
              </a:lnSpc>
            </a:pPr>
            <a:r>
              <a:rPr lang="en-US" smtClean="0"/>
              <a:t>The intermodulation can occur at the transmitter itself, in the receivers, or even be the result of poor connections on a tower</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C70D30B1-290E-4A6C-8C8A-72051E353D27}" type="slidenum">
              <a:rPr lang="en-US" smtClean="0"/>
              <a:pPr algn="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Harmonics and Intermodulation</a:t>
            </a:r>
          </a:p>
        </p:txBody>
      </p:sp>
      <p:sp>
        <p:nvSpPr>
          <p:cNvPr id="24579" name="Rectangle 3"/>
          <p:cNvSpPr>
            <a:spLocks noGrp="1" noChangeArrowheads="1"/>
          </p:cNvSpPr>
          <p:nvPr>
            <p:ph idx="1"/>
          </p:nvPr>
        </p:nvSpPr>
        <p:spPr/>
        <p:txBody>
          <a:bodyPr/>
          <a:lstStyle/>
          <a:p>
            <a:pPr eaLnBrk="1" hangingPunct="1"/>
            <a:r>
              <a:rPr lang="en-US" smtClean="0"/>
              <a:t>Harmonics and intermodulation products are the result of nonlinear process</a:t>
            </a:r>
          </a:p>
          <a:p>
            <a:pPr eaLnBrk="1" hangingPunct="1"/>
            <a:r>
              <a:rPr lang="en-US" smtClean="0"/>
              <a:t>In a radio it is best if the amplifier amplifies without distortion, the mixer produces a perfect signal, and the radio receives perfectly</a:t>
            </a:r>
          </a:p>
          <a:p>
            <a:pPr eaLnBrk="1" hangingPunct="1"/>
            <a:r>
              <a:rPr lang="en-US" smtClean="0"/>
              <a:t>This does not happen</a:t>
            </a:r>
          </a:p>
          <a:p>
            <a:pPr eaLnBrk="1" hangingPunct="1"/>
            <a:r>
              <a:rPr lang="en-US" smtClean="0"/>
              <a:t>Everything is nonlinear</a:t>
            </a: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81CADAF-B745-4808-A0AE-EF86C999C0B8}" type="slidenum">
              <a:rPr lang="en-US" smtClean="0"/>
              <a:pPr algn="r" eaLnBrk="1" hangingPunct="1"/>
              <a:t>22</a:t>
            </a:fld>
            <a:endParaRPr lang="en-US" smtClean="0"/>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Harmonics and Intermodulation</a:t>
            </a:r>
          </a:p>
        </p:txBody>
      </p:sp>
      <p:sp>
        <p:nvSpPr>
          <p:cNvPr id="25603" name="Content Placeholder 2"/>
          <p:cNvSpPr>
            <a:spLocks noGrp="1"/>
          </p:cNvSpPr>
          <p:nvPr>
            <p:ph idx="1"/>
          </p:nvPr>
        </p:nvSpPr>
        <p:spPr/>
        <p:txBody>
          <a:bodyPr/>
          <a:lstStyle/>
          <a:p>
            <a:pPr eaLnBrk="1" hangingPunct="1"/>
            <a:r>
              <a:rPr lang="en-US" smtClean="0"/>
              <a:t>The output does not follow the input perfectly</a:t>
            </a:r>
          </a:p>
          <a:p>
            <a:pPr eaLnBrk="1" hangingPunct="1"/>
            <a:r>
              <a:rPr lang="en-US" smtClean="0"/>
              <a:t>In other words, distortion is created</a:t>
            </a:r>
          </a:p>
          <a:p>
            <a:pPr eaLnBrk="1" hangingPunct="1"/>
            <a:r>
              <a:rPr lang="en-US" smtClean="0"/>
              <a:t>Prevention or harmonics and intermodulation products is done with good radio design, filtering, and sound construction practices</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B320036B-7EA4-4500-84B6-6B5A02183D0B}" type="slidenum">
              <a:rPr lang="en-US" smtClean="0"/>
              <a:pPr algn="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Passive Intermodulation</a:t>
            </a:r>
          </a:p>
        </p:txBody>
      </p:sp>
      <p:sp>
        <p:nvSpPr>
          <p:cNvPr id="26627" name="Content Placeholder 2"/>
          <p:cNvSpPr>
            <a:spLocks noGrp="1"/>
          </p:cNvSpPr>
          <p:nvPr>
            <p:ph idx="1"/>
          </p:nvPr>
        </p:nvSpPr>
        <p:spPr/>
        <p:txBody>
          <a:bodyPr/>
          <a:lstStyle/>
          <a:p>
            <a:r>
              <a:rPr lang="en-US" smtClean="0"/>
              <a:t>The most difficult type of intermodulation to find is that caused by passive sources</a:t>
            </a:r>
          </a:p>
          <a:p>
            <a:r>
              <a:rPr lang="en-US" smtClean="0"/>
              <a:t>This occurs when two or more frequencies mix together in devices such as</a:t>
            </a:r>
          </a:p>
          <a:p>
            <a:pPr lvl="1"/>
            <a:r>
              <a:rPr lang="en-US" smtClean="0"/>
              <a:t>Antennas</a:t>
            </a:r>
          </a:p>
          <a:p>
            <a:pPr lvl="1"/>
            <a:r>
              <a:rPr lang="en-US" smtClean="0"/>
              <a:t>Loose joints</a:t>
            </a:r>
          </a:p>
          <a:p>
            <a:pPr lvl="1"/>
            <a:r>
              <a:rPr lang="en-US" smtClean="0"/>
              <a:t>Joints of dissimilar metals</a:t>
            </a:r>
          </a:p>
          <a:p>
            <a:pPr lvl="1"/>
            <a:r>
              <a:rPr lang="en-US" smtClean="0"/>
              <a:t>Micro gaps between metal surfaces</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18334F82-8783-4705-AAB0-87EED4911C30}" type="slidenum">
              <a:rPr lang="en-US" smtClean="0"/>
              <a:pPr algn="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Multipath Interference</a:t>
            </a:r>
          </a:p>
        </p:txBody>
      </p:sp>
      <p:sp>
        <p:nvSpPr>
          <p:cNvPr id="27651" name="Rectangle 3"/>
          <p:cNvSpPr>
            <a:spLocks noGrp="1" noChangeArrowheads="1"/>
          </p:cNvSpPr>
          <p:nvPr>
            <p:ph idx="1"/>
          </p:nvPr>
        </p:nvSpPr>
        <p:spPr/>
        <p:txBody>
          <a:bodyPr/>
          <a:lstStyle/>
          <a:p>
            <a:pPr eaLnBrk="1" hangingPunct="1"/>
            <a:r>
              <a:rPr lang="en-US" smtClean="0"/>
              <a:t>Another type of interference is multipath</a:t>
            </a:r>
          </a:p>
          <a:p>
            <a:pPr eaLnBrk="1" hangingPunct="1"/>
            <a:r>
              <a:rPr lang="en-US" smtClean="0"/>
              <a:t>When a radio frequency wave leaves an antenna it encounters objects off which it is reflected, this creates multiple wave fronts, one for each reflection point</a:t>
            </a:r>
          </a:p>
          <a:p>
            <a:pPr eaLnBrk="1" hangingPunct="1"/>
            <a:r>
              <a:rPr lang="en-US" smtClean="0"/>
              <a:t>Some of these waves go off in space, but others reach the receiving antenna along with the original wave front</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C3339DDD-9CAA-4AE9-936C-C7657507ABD8}" type="slidenum">
              <a:rPr lang="en-US" smtClean="0"/>
              <a:pPr algn="r" eaLnBrk="1" hangingPunct="1"/>
              <a:t>25</a:t>
            </a:fld>
            <a:endParaRPr lang="en-US" smtClean="0"/>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Multipath Interference</a:t>
            </a:r>
          </a:p>
        </p:txBody>
      </p:sp>
      <p:sp>
        <p:nvSpPr>
          <p:cNvPr id="28675" name="Content Placeholder 2"/>
          <p:cNvSpPr>
            <a:spLocks noGrp="1"/>
          </p:cNvSpPr>
          <p:nvPr>
            <p:ph idx="1"/>
          </p:nvPr>
        </p:nvSpPr>
        <p:spPr/>
        <p:txBody>
          <a:bodyPr/>
          <a:lstStyle/>
          <a:p>
            <a:pPr eaLnBrk="1" hangingPunct="1"/>
            <a:r>
              <a:rPr lang="en-US" smtClean="0"/>
              <a:t>Since the reflected waves cover the distance from the transmitter to the receiver over a different time interval than the original wave there is a delay between when the original wave front arrives and the reflected waves arrive</a:t>
            </a:r>
          </a:p>
          <a:p>
            <a:pPr eaLnBrk="1" hangingPunct="1"/>
            <a:r>
              <a:rPr lang="en-US" smtClean="0"/>
              <a:t>The time between the arrival of the original wave and the last reflected wave is the delay spread</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F8875C4B-B0E6-4CFF-8EEF-11216C965EF9}" type="slidenum">
              <a:rPr lang="en-US" smtClean="0"/>
              <a:pPr algn="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Multipath Interference</a:t>
            </a:r>
          </a:p>
        </p:txBody>
      </p:sp>
      <p:sp>
        <p:nvSpPr>
          <p:cNvPr id="29699" name="Rectangle 3"/>
          <p:cNvSpPr>
            <a:spLocks noGrp="1" noChangeArrowheads="1"/>
          </p:cNvSpPr>
          <p:nvPr>
            <p:ph idx="1"/>
          </p:nvPr>
        </p:nvSpPr>
        <p:spPr/>
        <p:txBody>
          <a:bodyPr/>
          <a:lstStyle/>
          <a:p>
            <a:pPr eaLnBrk="1" hangingPunct="1"/>
            <a:r>
              <a:rPr lang="en-US" smtClean="0"/>
              <a:t>The value for delay spread will vary</a:t>
            </a:r>
          </a:p>
          <a:p>
            <a:pPr eaLnBrk="1" hangingPunct="1"/>
            <a:r>
              <a:rPr lang="en-US" smtClean="0"/>
              <a:t>For an 802.11b or g network the delay spread is</a:t>
            </a:r>
          </a:p>
          <a:p>
            <a:pPr lvl="1" eaLnBrk="1" hangingPunct="1"/>
            <a:r>
              <a:rPr lang="en-US" smtClean="0"/>
              <a:t>&lt; 50 nanoseconds for a typical home</a:t>
            </a:r>
          </a:p>
          <a:p>
            <a:pPr lvl="1" eaLnBrk="1" hangingPunct="1"/>
            <a:r>
              <a:rPr lang="en-US" smtClean="0"/>
              <a:t>100 ns for office environments</a:t>
            </a:r>
          </a:p>
          <a:p>
            <a:pPr lvl="1" eaLnBrk="1" hangingPunct="1"/>
            <a:r>
              <a:rPr lang="en-US" smtClean="0"/>
              <a:t>200 to 300 ns for a manufacturing floor</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A905E8DD-E146-453F-92E6-7A6F7FD7C125}" type="slidenum">
              <a:rPr lang="en-US" smtClean="0"/>
              <a:pPr algn="r" eaLnBrk="1" hangingPunct="1"/>
              <a:t>27</a:t>
            </a:fld>
            <a:endParaRPr lang="en-US" smtClean="0"/>
          </a:p>
        </p:txBody>
      </p:sp>
      <p:sp>
        <p:nvSpPr>
          <p:cNvPr id="29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Multipath Interference</a:t>
            </a:r>
          </a:p>
        </p:txBody>
      </p:sp>
      <p:sp>
        <p:nvSpPr>
          <p:cNvPr id="30723" name="Rectangle 3"/>
          <p:cNvSpPr>
            <a:spLocks noGrp="1" noChangeArrowheads="1"/>
          </p:cNvSpPr>
          <p:nvPr>
            <p:ph idx="1"/>
          </p:nvPr>
        </p:nvSpPr>
        <p:spPr/>
        <p:txBody>
          <a:bodyPr/>
          <a:lstStyle/>
          <a:p>
            <a:pPr eaLnBrk="1" hangingPunct="1"/>
            <a:r>
              <a:rPr lang="en-US" smtClean="0"/>
              <a:t>Multipath causes several problems</a:t>
            </a:r>
          </a:p>
          <a:p>
            <a:pPr lvl="1" eaLnBrk="1" hangingPunct="1"/>
            <a:r>
              <a:rPr lang="en-US" smtClean="0"/>
              <a:t>Decreased signal amplitude or downfade</a:t>
            </a:r>
          </a:p>
          <a:p>
            <a:pPr lvl="1" eaLnBrk="1" hangingPunct="1"/>
            <a:r>
              <a:rPr lang="en-US" smtClean="0"/>
              <a:t>Corruption</a:t>
            </a:r>
          </a:p>
          <a:p>
            <a:pPr lvl="1" eaLnBrk="1" hangingPunct="1"/>
            <a:r>
              <a:rPr lang="en-US" smtClean="0"/>
              <a:t>Nulling</a:t>
            </a:r>
          </a:p>
          <a:p>
            <a:pPr lvl="1" eaLnBrk="1" hangingPunct="1"/>
            <a:r>
              <a:rPr lang="en-US" smtClean="0"/>
              <a:t>Increased signal amplitude or upfade</a:t>
            </a:r>
          </a:p>
          <a:p>
            <a:pPr eaLnBrk="1" hangingPunct="1"/>
            <a:r>
              <a:rPr lang="en-US" smtClean="0"/>
              <a:t>With decreased signal amplitude the reflected waves are added to the original wave</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2F99A27-B505-4774-A388-0992FB663855}" type="slidenum">
              <a:rPr lang="en-US" smtClean="0"/>
              <a:pPr algn="r" eaLnBrk="1" hangingPunct="1"/>
              <a:t>28</a:t>
            </a:fld>
            <a:endParaRPr lang="en-US" smtClean="0"/>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Multipath Interference</a:t>
            </a:r>
          </a:p>
        </p:txBody>
      </p:sp>
      <p:sp>
        <p:nvSpPr>
          <p:cNvPr id="31747" name="Content Placeholder 2"/>
          <p:cNvSpPr>
            <a:spLocks noGrp="1"/>
          </p:cNvSpPr>
          <p:nvPr>
            <p:ph idx="1"/>
          </p:nvPr>
        </p:nvSpPr>
        <p:spPr/>
        <p:txBody>
          <a:bodyPr/>
          <a:lstStyle/>
          <a:p>
            <a:pPr eaLnBrk="1" hangingPunct="1"/>
            <a:r>
              <a:rPr lang="en-US" smtClean="0"/>
              <a:t>If the reflected waves are out of phase with the original wave, then a decrease in amplitude is seen</a:t>
            </a:r>
          </a:p>
          <a:p>
            <a:pPr eaLnBrk="1" hangingPunct="1"/>
            <a:r>
              <a:rPr lang="en-US" smtClean="0"/>
              <a:t>If a reflected signal is even more out of phase, then the reduction may be so great that the received signal cannot be read at all or only partially due to corruption</a:t>
            </a:r>
          </a:p>
          <a:p>
            <a:pPr eaLnBrk="1" hangingPunct="1"/>
            <a:r>
              <a:rPr lang="en-US" smtClean="0"/>
              <a:t>This is seen in a low signal to noise ratio</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DB0F070C-6379-4A92-A8CF-2D51DF4FE979}" type="slidenum">
              <a:rPr lang="en-US" smtClean="0"/>
              <a:pPr algn="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Introduction</a:t>
            </a:r>
          </a:p>
        </p:txBody>
      </p:sp>
      <p:sp>
        <p:nvSpPr>
          <p:cNvPr id="5123" name="Rectangle 3"/>
          <p:cNvSpPr>
            <a:spLocks noGrp="1" noChangeArrowheads="1"/>
          </p:cNvSpPr>
          <p:nvPr>
            <p:ph idx="1"/>
          </p:nvPr>
        </p:nvSpPr>
        <p:spPr/>
        <p:txBody>
          <a:bodyPr/>
          <a:lstStyle/>
          <a:p>
            <a:pPr eaLnBrk="1" hangingPunct="1"/>
            <a:r>
              <a:rPr lang="en-US" smtClean="0"/>
              <a:t>You cannot directly test wireless media using a single test unit with an autotest button as you can with wired media</a:t>
            </a:r>
          </a:p>
          <a:p>
            <a:pPr eaLnBrk="1" hangingPunct="1"/>
            <a:r>
              <a:rPr lang="en-US" smtClean="0"/>
              <a:t>So the title for this presentation of Testing Wireless Media is somewhat misleading</a:t>
            </a:r>
          </a:p>
          <a:p>
            <a:pPr eaLnBrk="1" hangingPunct="1"/>
            <a:r>
              <a:rPr lang="en-US" smtClean="0"/>
              <a:t>Instead what you can do is look for potential problems both before deployment, as well as periodically after a wireless link is installed</a:t>
            </a: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4F377134-6D55-416A-9B1A-06529221F9C7}" type="slidenum">
              <a:rPr lang="en-US" smtClean="0"/>
              <a:pPr algn="r" eaLnBrk="1" hangingPunct="1"/>
              <a:t>3</a:t>
            </a:fld>
            <a:endParaRPr lang="en-US" smtClean="0"/>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Multipath Interference</a:t>
            </a:r>
          </a:p>
        </p:txBody>
      </p:sp>
      <p:sp>
        <p:nvSpPr>
          <p:cNvPr id="32771" name="Content Placeholder 2"/>
          <p:cNvSpPr>
            <a:spLocks noGrp="1"/>
          </p:cNvSpPr>
          <p:nvPr>
            <p:ph idx="1"/>
          </p:nvPr>
        </p:nvSpPr>
        <p:spPr/>
        <p:txBody>
          <a:bodyPr/>
          <a:lstStyle/>
          <a:p>
            <a:pPr eaLnBrk="1" hangingPunct="1"/>
            <a:r>
              <a:rPr lang="en-US" smtClean="0"/>
              <a:t>In nulling the phase of the reflected signal entirely cancels the original signal</a:t>
            </a:r>
          </a:p>
          <a:p>
            <a:pPr eaLnBrk="1" hangingPunct="1"/>
            <a:r>
              <a:rPr lang="en-US" smtClean="0"/>
              <a:t>When a reflected signal is in phase with the original signal then the total signal may be larger in amplitude</a:t>
            </a:r>
          </a:p>
          <a:p>
            <a:pPr eaLnBrk="1" hangingPunct="1"/>
            <a:r>
              <a:rPr lang="en-US" smtClean="0"/>
              <a:t>This causes a higher signal strength than would normally be expected at the antenna, but still lower than the transmitted signal strength</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0D6B8F1-9980-4A27-82A1-BA255227F3BF}" type="slidenum">
              <a:rPr lang="en-US" smtClean="0"/>
              <a:pPr algn="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Detecting Multipath Interference</a:t>
            </a:r>
          </a:p>
        </p:txBody>
      </p:sp>
      <p:sp>
        <p:nvSpPr>
          <p:cNvPr id="33795" name="Rectangle 3"/>
          <p:cNvSpPr>
            <a:spLocks noGrp="1" noChangeArrowheads="1"/>
          </p:cNvSpPr>
          <p:nvPr>
            <p:ph idx="1"/>
          </p:nvPr>
        </p:nvSpPr>
        <p:spPr/>
        <p:txBody>
          <a:bodyPr/>
          <a:lstStyle/>
          <a:p>
            <a:pPr eaLnBrk="1" hangingPunct="1"/>
            <a:r>
              <a:rPr lang="en-US" smtClean="0"/>
              <a:t>Multipath cannot be measured directly</a:t>
            </a:r>
          </a:p>
          <a:p>
            <a:pPr eaLnBrk="1" hangingPunct="1"/>
            <a:r>
              <a:rPr lang="en-US" smtClean="0"/>
              <a:t>Only its effects can be seen and from these multipath deduced</a:t>
            </a:r>
          </a:p>
          <a:p>
            <a:pPr eaLnBrk="1" hangingPunct="1"/>
            <a:r>
              <a:rPr lang="en-US" smtClean="0"/>
              <a:t>For example, if a link budget calculation is performed but the signal as measured is less, then multipath can be a reason</a:t>
            </a:r>
          </a:p>
          <a:p>
            <a:pPr eaLnBrk="1" hangingPunct="1"/>
            <a:r>
              <a:rPr lang="en-US" smtClean="0"/>
              <a:t>Holes, areas of no signal, detected when doing a site survey may be caused by multipath</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50A6F7D2-F194-4E67-99B9-2F3B038DE094}" type="slidenum">
              <a:rPr lang="en-US" smtClean="0"/>
              <a:pPr algn="r" eaLnBrk="1" hangingPunct="1"/>
              <a:t>31</a:t>
            </a:fld>
            <a:endParaRPr lang="en-US" smtClean="0"/>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Water</a:t>
            </a:r>
          </a:p>
        </p:txBody>
      </p:sp>
      <p:sp>
        <p:nvSpPr>
          <p:cNvPr id="34819" name="Rectangle 3"/>
          <p:cNvSpPr>
            <a:spLocks noGrp="1" noChangeArrowheads="1"/>
          </p:cNvSpPr>
          <p:nvPr>
            <p:ph idx="1"/>
          </p:nvPr>
        </p:nvSpPr>
        <p:spPr/>
        <p:txBody>
          <a:bodyPr/>
          <a:lstStyle/>
          <a:p>
            <a:pPr eaLnBrk="1" hangingPunct="1">
              <a:lnSpc>
                <a:spcPct val="90000"/>
              </a:lnSpc>
            </a:pPr>
            <a:r>
              <a:rPr lang="en-US" smtClean="0"/>
              <a:t>On the physical problem side, one of the most common problems for wireless equipment mounted outside is water infiltration</a:t>
            </a:r>
          </a:p>
          <a:p>
            <a:pPr eaLnBrk="1" hangingPunct="1">
              <a:lnSpc>
                <a:spcPct val="90000"/>
              </a:lnSpc>
            </a:pPr>
            <a:r>
              <a:rPr lang="en-US" smtClean="0"/>
              <a:t>Water is always bad for a wireless connection</a:t>
            </a:r>
          </a:p>
          <a:p>
            <a:pPr eaLnBrk="1" hangingPunct="1">
              <a:lnSpc>
                <a:spcPct val="90000"/>
              </a:lnSpc>
            </a:pPr>
            <a:r>
              <a:rPr lang="en-US" smtClean="0"/>
              <a:t>In general there is no way to remove all the water from a part, so just replace it</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8E6901CD-1DF2-4970-A4A9-755E5F2A46EE}" type="slidenum">
              <a:rPr lang="en-US" smtClean="0"/>
              <a:pPr algn="r" eaLnBrk="1" hangingPunct="1"/>
              <a:t>32</a:t>
            </a:fld>
            <a:endParaRPr lang="en-US" smtClean="0"/>
          </a:p>
        </p:txBody>
      </p:sp>
      <p:sp>
        <p:nvSpPr>
          <p:cNvPr id="348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Water</a:t>
            </a:r>
          </a:p>
        </p:txBody>
      </p:sp>
      <p:sp>
        <p:nvSpPr>
          <p:cNvPr id="35843" name="Content Placeholder 2"/>
          <p:cNvSpPr>
            <a:spLocks noGrp="1"/>
          </p:cNvSpPr>
          <p:nvPr>
            <p:ph idx="1"/>
          </p:nvPr>
        </p:nvSpPr>
        <p:spPr/>
        <p:txBody>
          <a:bodyPr/>
          <a:lstStyle/>
          <a:p>
            <a:pPr eaLnBrk="1" hangingPunct="1">
              <a:lnSpc>
                <a:spcPct val="90000"/>
              </a:lnSpc>
            </a:pPr>
            <a:r>
              <a:rPr lang="en-US" smtClean="0"/>
              <a:t>This type of problem typically occurs in connections, where the water works through the waterproofing</a:t>
            </a:r>
          </a:p>
          <a:p>
            <a:pPr eaLnBrk="1" hangingPunct="1">
              <a:lnSpc>
                <a:spcPct val="90000"/>
              </a:lnSpc>
            </a:pPr>
            <a:r>
              <a:rPr lang="en-US" smtClean="0"/>
              <a:t>One way to check for water is to measure the VSWR</a:t>
            </a:r>
          </a:p>
          <a:p>
            <a:pPr eaLnBrk="1" hangingPunct="1"/>
            <a:r>
              <a:rPr lang="en-US" smtClean="0"/>
              <a:t>This type of test is done with a device designed for this purpose</a:t>
            </a:r>
          </a:p>
          <a:p>
            <a:pPr eaLnBrk="1" hangingPunct="1"/>
            <a:r>
              <a:rPr lang="en-US" smtClean="0"/>
              <a:t>The Anritsu Site Master line of products is commonly used for this</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6BB5069-68A2-4122-96AA-8CBCFB7FEBAE}" type="slidenum">
              <a:rPr lang="en-US" smtClean="0"/>
              <a:pPr algn="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Water</a:t>
            </a:r>
          </a:p>
        </p:txBody>
      </p:sp>
      <p:sp>
        <p:nvSpPr>
          <p:cNvPr id="36867" name="Rectangle 3"/>
          <p:cNvSpPr>
            <a:spLocks noGrp="1" noChangeArrowheads="1"/>
          </p:cNvSpPr>
          <p:nvPr>
            <p:ph idx="1"/>
          </p:nvPr>
        </p:nvSpPr>
        <p:spPr/>
        <p:txBody>
          <a:bodyPr/>
          <a:lstStyle/>
          <a:p>
            <a:pPr eaLnBrk="1" hangingPunct="1"/>
            <a:r>
              <a:rPr lang="en-US" smtClean="0"/>
              <a:t>As Anritsu says</a:t>
            </a:r>
          </a:p>
          <a:p>
            <a:pPr lvl="1" eaLnBrk="1" hangingPunct="1"/>
            <a:r>
              <a:rPr lang="en-US" smtClean="0"/>
              <a:t>Covering the 625 MHz to 2500 MHz frequency band, the Site Master S251C site management tool is designed to accurately locate and identify cable and antenna system faults and conduct isolation and gain measurements</a:t>
            </a:r>
          </a:p>
          <a:p>
            <a:pPr lvl="1" eaLnBrk="1" hangingPunct="1"/>
            <a:r>
              <a:rPr lang="en-US" smtClean="0"/>
              <a:t>This model is ideally suited for users working in cellular, PCS/GSM and ISM applications</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5204B7B5-E0D8-4044-9C74-A326944CA488}" type="slidenum">
              <a:rPr lang="en-US" smtClean="0"/>
              <a:pPr algn="r" eaLnBrk="1" hangingPunct="1"/>
              <a:t>34</a:t>
            </a:fld>
            <a:endParaRPr lang="en-US" smtClean="0"/>
          </a:p>
        </p:txBody>
      </p:sp>
      <p:sp>
        <p:nvSpPr>
          <p:cNvPr id="368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Water</a:t>
            </a:r>
          </a:p>
        </p:txBody>
      </p:sp>
      <p:sp>
        <p:nvSpPr>
          <p:cNvPr id="37891" name="Content Placeholder 2"/>
          <p:cNvSpPr>
            <a:spLocks noGrp="1"/>
          </p:cNvSpPr>
          <p:nvPr>
            <p:ph idx="1"/>
          </p:nvPr>
        </p:nvSpPr>
        <p:spPr/>
        <p:txBody>
          <a:bodyPr/>
          <a:lstStyle/>
          <a:p>
            <a:pPr lvl="1" eaLnBrk="1" hangingPunct="1"/>
            <a:r>
              <a:rPr lang="en-US" smtClean="0"/>
              <a:t>Measurement capability includes return loss, VSWR, cable loss and distance-to-Fault (DTF) analysis</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3F0E56B8-ADBD-4C53-98D4-715CBBF0406E}" type="slidenum">
              <a:rPr lang="en-US" smtClean="0"/>
              <a:pPr algn="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Spectrum Analyzer</a:t>
            </a:r>
          </a:p>
        </p:txBody>
      </p:sp>
      <p:sp>
        <p:nvSpPr>
          <p:cNvPr id="38915" name="Content Placeholder 2"/>
          <p:cNvSpPr>
            <a:spLocks noGrp="1"/>
          </p:cNvSpPr>
          <p:nvPr>
            <p:ph idx="1"/>
          </p:nvPr>
        </p:nvSpPr>
        <p:spPr/>
        <p:txBody>
          <a:bodyPr/>
          <a:lstStyle/>
          <a:p>
            <a:pPr eaLnBrk="1" hangingPunct="1"/>
            <a:r>
              <a:rPr lang="en-US" smtClean="0"/>
              <a:t>The main tool for testing a wireless network is a spectrum analyzer</a:t>
            </a:r>
          </a:p>
          <a:p>
            <a:pPr eaLnBrk="1" hangingPunct="1"/>
            <a:r>
              <a:rPr lang="en-US" smtClean="0"/>
              <a:t>This device shows the energy over time at a point within the spectrum</a:t>
            </a:r>
          </a:p>
          <a:p>
            <a:pPr eaLnBrk="1" hangingPunct="1"/>
            <a:r>
              <a:rPr lang="en-US" smtClean="0"/>
              <a:t>It looks like this</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56AADBC-E726-41BA-A9F9-EE8B0DE95CA9}" type="slidenum">
              <a:rPr lang="en-US" smtClean="0"/>
              <a:pPr algn="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Spectrum Analyzer</a:t>
            </a:r>
          </a:p>
        </p:txBody>
      </p:sp>
      <p:pic>
        <p:nvPicPr>
          <p:cNvPr id="39939" name="Picture 4" descr="P81500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473" b="23415"/>
          <a:stretch>
            <a:fillRect/>
          </a:stretch>
        </p:blipFill>
        <p:spPr>
          <a:xfrm>
            <a:off x="912813" y="1408113"/>
            <a:ext cx="7288212" cy="4435475"/>
          </a:xfrm>
        </p:spPr>
      </p:pic>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ACD8E84-11F8-415D-9E5C-0589E20FE7CF}" type="slidenum">
              <a:rPr lang="en-US" smtClean="0"/>
              <a:pPr algn="r" eaLnBrk="1" hangingPunct="1"/>
              <a:t>37</a:t>
            </a:fld>
            <a:endParaRPr lang="en-US" smtClean="0"/>
          </a:p>
        </p:txBody>
      </p:sp>
      <p:sp>
        <p:nvSpPr>
          <p:cNvPr id="399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Spectrum Analyzer</a:t>
            </a:r>
          </a:p>
        </p:txBody>
      </p:sp>
      <p:sp>
        <p:nvSpPr>
          <p:cNvPr id="40963" name="Content Placeholder 2"/>
          <p:cNvSpPr>
            <a:spLocks noGrp="1"/>
          </p:cNvSpPr>
          <p:nvPr>
            <p:ph idx="1"/>
          </p:nvPr>
        </p:nvSpPr>
        <p:spPr/>
        <p:txBody>
          <a:bodyPr/>
          <a:lstStyle/>
          <a:p>
            <a:pPr eaLnBrk="1" hangingPunct="1"/>
            <a:r>
              <a:rPr lang="en-US" smtClean="0"/>
              <a:t>As a hardware based spectrum analyzer costs from $3,000 to $40,000 this is not a tool everyone will have</a:t>
            </a:r>
          </a:p>
          <a:p>
            <a:pPr eaLnBrk="1" hangingPunct="1"/>
            <a:r>
              <a:rPr lang="en-US" smtClean="0"/>
              <a:t>A lower cost version is a device from MetaGeek</a:t>
            </a:r>
          </a:p>
          <a:p>
            <a:pPr eaLnBrk="1" hangingPunct="1"/>
            <a:r>
              <a:rPr lang="en-US" smtClean="0"/>
              <a:t>This is a receiver in the form of a USB device along with a program to receive and display the information</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2E03685B-A220-4AD0-913C-2A02C34D55CE}" type="slidenum">
              <a:rPr lang="en-US" smtClean="0"/>
              <a:pPr algn="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Spectrum Analyzer</a:t>
            </a:r>
          </a:p>
        </p:txBody>
      </p:sp>
      <p:sp>
        <p:nvSpPr>
          <p:cNvPr id="419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19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6430C1A2-C637-45ED-9BFD-60999CB61855}" type="slidenum">
              <a:rPr lang="en-US" smtClean="0"/>
              <a:pPr algn="r" eaLnBrk="1" hangingPunct="1"/>
              <a:t>39</a:t>
            </a:fld>
            <a:endParaRPr lang="en-US" smtClean="0"/>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088" y="1641475"/>
            <a:ext cx="5945187"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Sources of Problems</a:t>
            </a:r>
          </a:p>
        </p:txBody>
      </p:sp>
      <p:sp>
        <p:nvSpPr>
          <p:cNvPr id="6147" name="Rectangle 3"/>
          <p:cNvSpPr>
            <a:spLocks noGrp="1" noChangeArrowheads="1"/>
          </p:cNvSpPr>
          <p:nvPr>
            <p:ph idx="1"/>
          </p:nvPr>
        </p:nvSpPr>
        <p:spPr/>
        <p:txBody>
          <a:bodyPr/>
          <a:lstStyle/>
          <a:p>
            <a:pPr eaLnBrk="1" hangingPunct="1"/>
            <a:r>
              <a:rPr lang="en-US" smtClean="0"/>
              <a:t>The wireless environment is hard to visualize and control</a:t>
            </a:r>
          </a:p>
          <a:p>
            <a:pPr eaLnBrk="1" hangingPunct="1"/>
            <a:r>
              <a:rPr lang="en-US" smtClean="0"/>
              <a:t>There are many sources for the problems seen in wireless networks</a:t>
            </a:r>
          </a:p>
          <a:p>
            <a:pPr eaLnBrk="1" hangingPunct="1"/>
            <a:r>
              <a:rPr lang="en-US" smtClean="0"/>
              <a:t>They are all due to two reasons for the most part</a:t>
            </a:r>
          </a:p>
          <a:p>
            <a:pPr lvl="1" eaLnBrk="1" hangingPunct="1"/>
            <a:r>
              <a:rPr lang="en-US" smtClean="0"/>
              <a:t>The unbounded nature of a wireless network which makes it subject to interference in all its forms and manifestations</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F8F2839F-8C40-41F8-9D7C-7481AE5BEC33}" type="slidenum">
              <a:rPr lang="en-US" smtClean="0"/>
              <a:pPr algn="r" eaLnBrk="1" hangingPunct="1"/>
              <a:t>4</a:t>
            </a:fld>
            <a:endParaRPr lang="en-US" smtClean="0"/>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Spectrum Analyzer</a:t>
            </a:r>
          </a:p>
        </p:txBody>
      </p:sp>
      <p:pic>
        <p:nvPicPr>
          <p:cNvPr id="43011" name="Content Placeholder 6" descr="IMG_0823_cropped_small.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11350" y="1843088"/>
            <a:ext cx="5067300" cy="3868737"/>
          </a:xfrm>
        </p:spPr>
      </p:pic>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5283F59F-76FB-4CDE-962D-D48D757A4E3E}" type="slidenum">
              <a:rPr lang="en-US" smtClean="0"/>
              <a:pPr algn="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Spectrum Analyzer</a:t>
            </a:r>
          </a:p>
        </p:txBody>
      </p:sp>
      <p:pic>
        <p:nvPicPr>
          <p:cNvPr id="44035" name="Content Placeholder 5" descr="TECenter.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04975" y="1465263"/>
            <a:ext cx="5734050" cy="4525962"/>
          </a:xfrm>
        </p:spPr>
      </p:pic>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2351C61A-A2CB-4029-A116-DD2B99B30D72}" type="slidenum">
              <a:rPr lang="en-US" smtClean="0"/>
              <a:pPr algn="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Using a Spectrum Analyzer</a:t>
            </a:r>
          </a:p>
        </p:txBody>
      </p:sp>
      <p:sp>
        <p:nvSpPr>
          <p:cNvPr id="3" name="Content Placeholder 2"/>
          <p:cNvSpPr>
            <a:spLocks noGrp="1"/>
          </p:cNvSpPr>
          <p:nvPr>
            <p:ph idx="1"/>
          </p:nvPr>
        </p:nvSpPr>
        <p:spPr/>
        <p:txBody>
          <a:bodyPr/>
          <a:lstStyle/>
          <a:p>
            <a:pPr>
              <a:defRPr/>
            </a:pPr>
            <a:r>
              <a:rPr lang="en-US" dirty="0" smtClean="0"/>
              <a:t>For a hardware based spectrum analyzer there are four main controls for a spectrum analyzer</a:t>
            </a:r>
          </a:p>
          <a:p>
            <a:pPr lvl="1">
              <a:defRPr/>
            </a:pPr>
            <a:r>
              <a:rPr lang="en-US" dirty="0" smtClean="0">
                <a:ea typeface="+mn-ea"/>
                <a:cs typeface="+mn-cs"/>
              </a:rPr>
              <a:t>Frequency Selection</a:t>
            </a:r>
          </a:p>
          <a:p>
            <a:pPr lvl="2">
              <a:defRPr/>
            </a:pPr>
            <a:r>
              <a:rPr lang="en-US" dirty="0" smtClean="0">
                <a:ea typeface="+mn-ea"/>
                <a:cs typeface="+mn-cs"/>
              </a:rPr>
              <a:t>The frequency selector control is used to find the center of the range of frequencies of interest</a:t>
            </a:r>
            <a:endParaRPr lang="en-US" sz="3200" dirty="0" smtClean="0">
              <a:ea typeface="+mn-ea"/>
              <a:cs typeface="+mn-cs"/>
            </a:endParaRPr>
          </a:p>
          <a:p>
            <a:pPr lvl="1">
              <a:defRPr/>
            </a:pPr>
            <a:r>
              <a:rPr lang="en-US" dirty="0" smtClean="0">
                <a:ea typeface="+mn-ea"/>
                <a:cs typeface="+mn-cs"/>
              </a:rPr>
              <a:t>Span Control</a:t>
            </a:r>
          </a:p>
          <a:p>
            <a:pPr lvl="2">
              <a:defRPr/>
            </a:pPr>
            <a:r>
              <a:rPr lang="en-US" dirty="0" smtClean="0">
                <a:ea typeface="+mn-ea"/>
                <a:cs typeface="+mn-cs"/>
              </a:rPr>
              <a:t>The span control then adjusts this range to set the area to examine</a:t>
            </a:r>
          </a:p>
          <a:p>
            <a:pPr lvl="2">
              <a:defRPr/>
            </a:pPr>
            <a:r>
              <a:rPr lang="en-US" dirty="0" smtClean="0">
                <a:ea typeface="+mn-ea"/>
                <a:cs typeface="+mn-cs"/>
              </a:rPr>
              <a:t>In other words, the size of the window</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A82F980B-7C6C-4AEA-90B0-922BE6131D49}" type="slidenum">
              <a:rPr lang="en-US" smtClean="0"/>
              <a:pPr algn="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Using a Spectrum Analyzer</a:t>
            </a:r>
          </a:p>
        </p:txBody>
      </p:sp>
      <p:sp>
        <p:nvSpPr>
          <p:cNvPr id="3" name="Content Placeholder 2"/>
          <p:cNvSpPr>
            <a:spLocks noGrp="1"/>
          </p:cNvSpPr>
          <p:nvPr>
            <p:ph idx="1"/>
          </p:nvPr>
        </p:nvSpPr>
        <p:spPr/>
        <p:txBody>
          <a:bodyPr/>
          <a:lstStyle/>
          <a:p>
            <a:pPr lvl="1">
              <a:defRPr/>
            </a:pPr>
            <a:r>
              <a:rPr lang="en-US" dirty="0" smtClean="0">
                <a:ea typeface="+mn-ea"/>
                <a:cs typeface="+mn-cs"/>
              </a:rPr>
              <a:t>Attenuation or Reference Level</a:t>
            </a:r>
          </a:p>
          <a:p>
            <a:pPr lvl="2">
              <a:defRPr/>
            </a:pPr>
            <a:r>
              <a:rPr lang="en-US" dirty="0" smtClean="0">
                <a:ea typeface="+mn-ea"/>
                <a:cs typeface="+mn-cs"/>
              </a:rPr>
              <a:t>This control sets the sensitivity level for the on screen display</a:t>
            </a:r>
          </a:p>
          <a:p>
            <a:pPr lvl="2">
              <a:defRPr/>
            </a:pPr>
            <a:r>
              <a:rPr lang="en-US" dirty="0" smtClean="0">
                <a:ea typeface="+mn-ea"/>
                <a:cs typeface="+mn-cs"/>
              </a:rPr>
              <a:t>So that the entire signal will be displayed on the screen, the signal may have to be reduced or attenuated</a:t>
            </a:r>
          </a:p>
          <a:p>
            <a:pPr lvl="2">
              <a:defRPr/>
            </a:pPr>
            <a:r>
              <a:rPr lang="en-US" dirty="0" smtClean="0">
                <a:ea typeface="+mn-ea"/>
                <a:cs typeface="+mn-cs"/>
              </a:rPr>
              <a:t>This is also called setting the reference level or resolution bandwidth</a:t>
            </a:r>
            <a:endParaRPr lang="en-US" sz="3200" dirty="0" smtClean="0">
              <a:ea typeface="+mn-ea"/>
              <a:cs typeface="+mn-cs"/>
            </a:endParaRPr>
          </a:p>
          <a:p>
            <a:pPr lvl="2">
              <a:defRPr/>
            </a:pPr>
            <a:r>
              <a:rPr lang="en-US" dirty="0" smtClean="0">
                <a:ea typeface="+mn-ea"/>
                <a:cs typeface="+mn-cs"/>
              </a:rPr>
              <a:t>Improper use of this control can make a nearby signal appear to intrude on another signal</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2C86AD2E-FBF1-47F7-AD0E-E11D7BDABA4B}" type="slidenum">
              <a:rPr lang="en-US" smtClean="0"/>
              <a:pPr algn="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Using a Spectrum Analyzer</a:t>
            </a:r>
          </a:p>
        </p:txBody>
      </p:sp>
      <p:sp>
        <p:nvSpPr>
          <p:cNvPr id="3" name="Content Placeholder 2"/>
          <p:cNvSpPr>
            <a:spLocks noGrp="1"/>
          </p:cNvSpPr>
          <p:nvPr>
            <p:ph idx="1"/>
          </p:nvPr>
        </p:nvSpPr>
        <p:spPr/>
        <p:txBody>
          <a:bodyPr/>
          <a:lstStyle/>
          <a:p>
            <a:pPr lvl="2">
              <a:defRPr/>
            </a:pPr>
            <a:r>
              <a:rPr lang="en-US" dirty="0" smtClean="0">
                <a:ea typeface="+mn-ea"/>
                <a:cs typeface="+mn-cs"/>
              </a:rPr>
              <a:t>This setting takes all the power within a given bandspace and averages it together as it sweeps across the screen</a:t>
            </a:r>
          </a:p>
          <a:p>
            <a:pPr lvl="2">
              <a:defRPr/>
            </a:pPr>
            <a:r>
              <a:rPr lang="en-US" dirty="0" smtClean="0">
                <a:ea typeface="+mn-ea"/>
                <a:cs typeface="+mn-cs"/>
              </a:rPr>
              <a:t>The wider this setting is the fewer bumps you see on the screen</a:t>
            </a:r>
          </a:p>
          <a:p>
            <a:pPr lvl="2">
              <a:defRPr/>
            </a:pPr>
            <a:r>
              <a:rPr lang="en-US" dirty="0" smtClean="0">
                <a:ea typeface="+mn-ea"/>
                <a:cs typeface="+mn-cs"/>
              </a:rPr>
              <a:t>The trace will smooth out as you increase this setting because it is averaging power within a wider space of spectrum</a:t>
            </a:r>
          </a:p>
          <a:p>
            <a:pPr lvl="2">
              <a:defRPr/>
            </a:pPr>
            <a:r>
              <a:rPr lang="en-US" dirty="0" smtClean="0">
                <a:ea typeface="+mn-ea"/>
                <a:cs typeface="+mn-cs"/>
              </a:rPr>
              <a:t>This has the added effect of making a "loud" carrier appear to cover a wider space than it actually does</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14C7B463-CED5-4A0E-9865-85B67FB10675}" type="slidenum">
              <a:rPr lang="en-US" smtClean="0"/>
              <a:pPr algn="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Using a Spectrum Analyzer</a:t>
            </a:r>
          </a:p>
        </p:txBody>
      </p:sp>
      <p:sp>
        <p:nvSpPr>
          <p:cNvPr id="3" name="Content Placeholder 2"/>
          <p:cNvSpPr>
            <a:spLocks noGrp="1"/>
          </p:cNvSpPr>
          <p:nvPr>
            <p:ph idx="1"/>
          </p:nvPr>
        </p:nvSpPr>
        <p:spPr/>
        <p:txBody>
          <a:bodyPr/>
          <a:lstStyle/>
          <a:p>
            <a:pPr lvl="2">
              <a:defRPr/>
            </a:pPr>
            <a:r>
              <a:rPr lang="en-US" dirty="0" smtClean="0">
                <a:ea typeface="+mn-ea"/>
                <a:cs typeface="+mn-cs"/>
              </a:rPr>
              <a:t>This can lead to the erroneous belief that a carrier is bleeding over into the part of the band of interest</a:t>
            </a:r>
          </a:p>
          <a:p>
            <a:pPr lvl="2">
              <a:defRPr/>
            </a:pPr>
            <a:r>
              <a:rPr lang="en-US" dirty="0" smtClean="0">
                <a:ea typeface="+mn-ea"/>
                <a:cs typeface="+mn-cs"/>
              </a:rPr>
              <a:t>Narrowing the resolution bandwidth will show a more accurate representation of the actual power in a given bandspace, but is slower to scan on most analyzers and produces a very sporadic display</a:t>
            </a:r>
          </a:p>
          <a:p>
            <a:pPr lvl="2">
              <a:defRPr/>
            </a:pPr>
            <a:r>
              <a:rPr lang="en-US" dirty="0" smtClean="0">
                <a:ea typeface="+mn-ea"/>
                <a:cs typeface="+mn-cs"/>
              </a:rPr>
              <a:t>If you are looking for narrowband or adjacent channel interference into the band, then a narrow resolution bandwidth will be required</a:t>
            </a:r>
          </a:p>
          <a:p>
            <a:pPr lvl="2">
              <a:defRPr/>
            </a:pPr>
            <a:r>
              <a:rPr lang="en-US" dirty="0" smtClean="0">
                <a:ea typeface="+mn-ea"/>
                <a:cs typeface="+mn-cs"/>
              </a:rPr>
              <a:t>To measure the signal of your own carrier, then a wider resolution bandwidth will be required</a:t>
            </a:r>
            <a:endParaRPr lang="en-US" sz="3200" dirty="0" smtClean="0">
              <a:ea typeface="+mn-ea"/>
              <a:cs typeface="+mn-cs"/>
            </a:endParaRP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F4F317E-6E4B-4714-841F-65232385F2CA}" type="slidenum">
              <a:rPr lang="en-US" smtClean="0"/>
              <a:pPr algn="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Using a Spectrum Analyzer</a:t>
            </a:r>
          </a:p>
        </p:txBody>
      </p:sp>
      <p:sp>
        <p:nvSpPr>
          <p:cNvPr id="3" name="Content Placeholder 2"/>
          <p:cNvSpPr>
            <a:spLocks noGrp="1"/>
          </p:cNvSpPr>
          <p:nvPr>
            <p:ph idx="1"/>
          </p:nvPr>
        </p:nvSpPr>
        <p:spPr/>
        <p:txBody>
          <a:bodyPr/>
          <a:lstStyle/>
          <a:p>
            <a:pPr lvl="1">
              <a:defRPr/>
            </a:pPr>
            <a:r>
              <a:rPr lang="en-US" dirty="0" smtClean="0">
                <a:ea typeface="+mn-ea"/>
                <a:cs typeface="+mn-cs"/>
              </a:rPr>
              <a:t>Peak Hold</a:t>
            </a:r>
          </a:p>
          <a:p>
            <a:pPr lvl="2">
              <a:defRPr/>
            </a:pPr>
            <a:r>
              <a:rPr lang="en-US" dirty="0" smtClean="0">
                <a:ea typeface="+mn-ea"/>
                <a:cs typeface="+mn-cs"/>
              </a:rPr>
              <a:t>For signals that move around, such as FHSS and DSSS, a control is required to capture each small part of the total signal and hold that part while the rest of the signal appears over time</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313A75D2-CE8E-4094-A43D-DD95C96FFB9F}" type="slidenum">
              <a:rPr lang="en-US" smtClean="0"/>
              <a:pPr algn="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Common Waveforms</a:t>
            </a:r>
          </a:p>
        </p:txBody>
      </p:sp>
      <p:sp>
        <p:nvSpPr>
          <p:cNvPr id="50179" name="Content Placeholder 2"/>
          <p:cNvSpPr>
            <a:spLocks noGrp="1"/>
          </p:cNvSpPr>
          <p:nvPr>
            <p:ph idx="1"/>
          </p:nvPr>
        </p:nvSpPr>
        <p:spPr/>
        <p:txBody>
          <a:bodyPr/>
          <a:lstStyle/>
          <a:p>
            <a:r>
              <a:rPr lang="en-US" smtClean="0"/>
              <a:t>Let’s look at some common signal patterns</a:t>
            </a:r>
          </a:p>
          <a:p>
            <a:r>
              <a:rPr lang="en-US" smtClean="0"/>
              <a:t>First we will look at some FM radio station signals</a:t>
            </a:r>
          </a:p>
          <a:p>
            <a:r>
              <a:rPr lang="en-US" smtClean="0"/>
              <a:t>After those we will look at the type of signals more commonly seen in wireless data networks</a:t>
            </a:r>
          </a:p>
          <a:p>
            <a:r>
              <a:rPr lang="en-US" smtClean="0"/>
              <a:t>The most basic type of signal is one that operates with high peak power at a single frequency</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D9462EC2-8DC0-4CAF-994C-6A90026810D0}" type="slidenum">
              <a:rPr lang="en-US" smtClean="0"/>
              <a:pPr algn="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Common Waveforms</a:t>
            </a:r>
          </a:p>
        </p:txBody>
      </p:sp>
      <p:sp>
        <p:nvSpPr>
          <p:cNvPr id="51203" name="Content Placeholder 2"/>
          <p:cNvSpPr>
            <a:spLocks noGrp="1"/>
          </p:cNvSpPr>
          <p:nvPr>
            <p:ph idx="1"/>
          </p:nvPr>
        </p:nvSpPr>
        <p:spPr/>
        <p:txBody>
          <a:bodyPr/>
          <a:lstStyle/>
          <a:p>
            <a:r>
              <a:rPr lang="en-US" smtClean="0"/>
              <a:t>FM radio is an example of this</a:t>
            </a:r>
          </a:p>
          <a:p>
            <a:r>
              <a:rPr lang="en-US" smtClean="0"/>
              <a:t>The following are some FM radio signals. These range from 88 MHz to 108 MHz</a:t>
            </a:r>
          </a:p>
          <a:p>
            <a:r>
              <a:rPr lang="en-US" smtClean="0"/>
              <a:t>The center frequency is 98 MHz</a:t>
            </a:r>
          </a:p>
          <a:p>
            <a:r>
              <a:rPr lang="en-US" smtClean="0"/>
              <a:t>For these measurements the span was set to 2 MHz and the reference level to -30 dBm</a:t>
            </a:r>
          </a:p>
          <a:p>
            <a:r>
              <a:rPr lang="en-US" smtClean="0"/>
              <a:t>Here is a trace of the FM radio band</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A7CC55CA-9A15-44C1-B8EC-C2D409361B24}" type="slidenum">
              <a:rPr lang="en-US" smtClean="0"/>
              <a:pPr algn="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Common Waveforms</a:t>
            </a:r>
          </a:p>
        </p:txBody>
      </p:sp>
      <p:sp>
        <p:nvSpPr>
          <p:cNvPr id="522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22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4A353816-96B9-4326-A22D-8EDDCB10A1B6}" type="slidenum">
              <a:rPr lang="en-US" smtClean="0"/>
              <a:pPr algn="r" eaLnBrk="1" hangingPunct="1"/>
              <a:t>49</a:t>
            </a:fld>
            <a:endParaRPr lang="en-US" smtClean="0"/>
          </a:p>
        </p:txBody>
      </p:sp>
      <p:pic>
        <p:nvPicPr>
          <p:cNvPr id="52229" name="Picture 5" descr="FMFrequencyRan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2386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Sources of Problems</a:t>
            </a:r>
          </a:p>
        </p:txBody>
      </p:sp>
      <p:sp>
        <p:nvSpPr>
          <p:cNvPr id="7171" name="Content Placeholder 2"/>
          <p:cNvSpPr>
            <a:spLocks noGrp="1"/>
          </p:cNvSpPr>
          <p:nvPr>
            <p:ph idx="1"/>
          </p:nvPr>
        </p:nvSpPr>
        <p:spPr/>
        <p:txBody>
          <a:bodyPr/>
          <a:lstStyle/>
          <a:p>
            <a:pPr lvl="1" eaLnBrk="1" hangingPunct="1"/>
            <a:r>
              <a:rPr lang="en-US" smtClean="0"/>
              <a:t>The technology itself produces several problems such as</a:t>
            </a:r>
          </a:p>
          <a:p>
            <a:pPr lvl="2" eaLnBrk="1" hangingPunct="1"/>
            <a:r>
              <a:rPr lang="en-US" smtClean="0"/>
              <a:t>Hidden Node</a:t>
            </a:r>
          </a:p>
          <a:p>
            <a:pPr lvl="2" eaLnBrk="1" hangingPunct="1"/>
            <a:r>
              <a:rPr lang="en-US" smtClean="0"/>
              <a:t>Near/Far</a:t>
            </a:r>
          </a:p>
          <a:p>
            <a:pPr lvl="2" eaLnBrk="1" hangingPunct="1"/>
            <a:r>
              <a:rPr lang="en-US" smtClean="0"/>
              <a:t>Low throughout</a:t>
            </a:r>
          </a:p>
          <a:p>
            <a:pPr lvl="2" eaLnBrk="1" hangingPunct="1"/>
            <a:r>
              <a:rPr lang="en-US" smtClean="0"/>
              <a:t>Fragmentation</a:t>
            </a:r>
          </a:p>
          <a:p>
            <a:pPr lvl="1" eaLnBrk="1" hangingPunct="1"/>
            <a:r>
              <a:rPr lang="en-US" smtClean="0"/>
              <a:t>For now we will look at interference as the details on the technology related problems are covered in another course</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D37B5FB7-D9D8-411A-9587-5FF631BF8820}" type="slidenum">
              <a:rPr lang="en-US" smtClean="0"/>
              <a:pPr algn="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Using a Spectrum Analyzer</a:t>
            </a:r>
          </a:p>
        </p:txBody>
      </p:sp>
      <p:sp>
        <p:nvSpPr>
          <p:cNvPr id="53251" name="Content Placeholder 2"/>
          <p:cNvSpPr>
            <a:spLocks noGrp="1"/>
          </p:cNvSpPr>
          <p:nvPr>
            <p:ph idx="1"/>
          </p:nvPr>
        </p:nvSpPr>
        <p:spPr/>
        <p:txBody>
          <a:bodyPr/>
          <a:lstStyle/>
          <a:p>
            <a:r>
              <a:rPr lang="en-US" smtClean="0"/>
              <a:t>This view is similar to a group photograph</a:t>
            </a:r>
          </a:p>
          <a:p>
            <a:r>
              <a:rPr lang="en-US" smtClean="0"/>
              <a:t>By zooming out you can see everyone in the group</a:t>
            </a:r>
          </a:p>
          <a:p>
            <a:r>
              <a:rPr lang="en-US" smtClean="0"/>
              <a:t>Like this</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5BACC921-63A5-4FC8-BD88-82350C486BEC}" type="slidenum">
              <a:rPr lang="en-US" smtClean="0"/>
              <a:pPr algn="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Using a Spectrum Analyzer</a:t>
            </a:r>
          </a:p>
        </p:txBody>
      </p:sp>
      <p:sp>
        <p:nvSpPr>
          <p:cNvPr id="542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42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E3C0726-C4FB-4A93-B09E-DAB6CE4820F4}" type="slidenum">
              <a:rPr lang="en-US" smtClean="0"/>
              <a:pPr algn="r" eaLnBrk="1" hangingPunct="1"/>
              <a:t>51</a:t>
            </a:fld>
            <a:endParaRPr lang="en-US" smtClean="0"/>
          </a:p>
        </p:txBody>
      </p:sp>
      <p:pic>
        <p:nvPicPr>
          <p:cNvPr id="54277" name="Picture 5" descr="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4864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Common Waveforms</a:t>
            </a:r>
          </a:p>
        </p:txBody>
      </p:sp>
      <p:sp>
        <p:nvSpPr>
          <p:cNvPr id="55299" name="Content Placeholder 2"/>
          <p:cNvSpPr>
            <a:spLocks noGrp="1"/>
          </p:cNvSpPr>
          <p:nvPr>
            <p:ph idx="1"/>
          </p:nvPr>
        </p:nvSpPr>
        <p:spPr/>
        <p:txBody>
          <a:bodyPr/>
          <a:lstStyle/>
          <a:p>
            <a:r>
              <a:rPr lang="en-US" smtClean="0"/>
              <a:t>By reducing the span to 200 KHz the individual FM stations begin to show up more clearly</a:t>
            </a:r>
          </a:p>
          <a:p>
            <a:r>
              <a:rPr lang="en-US" smtClean="0"/>
              <a:t>In this example the center is 96.3 MHz</a:t>
            </a:r>
          </a:p>
          <a:p>
            <a:r>
              <a:rPr lang="en-US" smtClean="0"/>
              <a:t>Off to the right a station shows up at 96.7 at lower power and local high power station at 97.1</a:t>
            </a:r>
          </a:p>
          <a:p>
            <a:r>
              <a:rPr lang="en-US" smtClean="0"/>
              <a:t>To the left is a low power station at 95.9 MHz</a:t>
            </a:r>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3E8CCCA1-5378-4600-BF44-EE35AA503C3A}" type="slidenum">
              <a:rPr lang="en-US" smtClean="0"/>
              <a:pPr algn="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Common Waveforms</a:t>
            </a:r>
          </a:p>
        </p:txBody>
      </p:sp>
      <p:sp>
        <p:nvSpPr>
          <p:cNvPr id="563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63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E215215D-D2EF-4DA6-B350-E27ADBC7DE57}" type="slidenum">
              <a:rPr lang="en-US" smtClean="0"/>
              <a:pPr algn="r" eaLnBrk="1" hangingPunct="1"/>
              <a:t>53</a:t>
            </a:fld>
            <a:endParaRPr lang="en-US" smtClean="0"/>
          </a:p>
        </p:txBody>
      </p:sp>
      <p:pic>
        <p:nvPicPr>
          <p:cNvPr id="56325" name="Picture 5" descr="20040212_001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1639888"/>
            <a:ext cx="4351337"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Using a Spectrum Analyzer</a:t>
            </a:r>
          </a:p>
        </p:txBody>
      </p:sp>
      <p:sp>
        <p:nvSpPr>
          <p:cNvPr id="57347" name="Content Placeholder 2"/>
          <p:cNvSpPr>
            <a:spLocks noGrp="1"/>
          </p:cNvSpPr>
          <p:nvPr>
            <p:ph idx="1"/>
          </p:nvPr>
        </p:nvSpPr>
        <p:spPr/>
        <p:txBody>
          <a:bodyPr/>
          <a:lstStyle/>
          <a:p>
            <a:r>
              <a:rPr lang="en-US" smtClean="0"/>
              <a:t>By reducing the span it is similar to zooming in to just show part of the group</a:t>
            </a:r>
          </a:p>
          <a:p>
            <a:r>
              <a:rPr lang="en-US" smtClean="0"/>
              <a:t>Like this</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E8E29324-6996-4486-8078-BFE1B9BE07CF}" type="slidenum">
              <a:rPr lang="en-US" smtClean="0"/>
              <a:pPr algn="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Using a Spectrum Analyzer</a:t>
            </a: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666B35F1-C418-4EF2-89FB-C81B323BF499}" type="slidenum">
              <a:rPr lang="en-US" smtClean="0"/>
              <a:pPr algn="r" eaLnBrk="1" hangingPunct="1"/>
              <a:t>55</a:t>
            </a:fld>
            <a:endParaRPr lang="en-US" smtClean="0"/>
          </a:p>
        </p:txBody>
      </p:sp>
      <p:pic>
        <p:nvPicPr>
          <p:cNvPr id="58373" name="Picture 5" descr="Zoo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1600200"/>
            <a:ext cx="20002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Using a Spectrum Analyzer</a:t>
            </a:r>
          </a:p>
        </p:txBody>
      </p:sp>
      <p:sp>
        <p:nvSpPr>
          <p:cNvPr id="59395" name="Content Placeholder 2"/>
          <p:cNvSpPr>
            <a:spLocks noGrp="1"/>
          </p:cNvSpPr>
          <p:nvPr>
            <p:ph idx="1"/>
          </p:nvPr>
        </p:nvSpPr>
        <p:spPr/>
        <p:txBody>
          <a:bodyPr/>
          <a:lstStyle/>
          <a:p>
            <a:r>
              <a:rPr lang="en-US" smtClean="0"/>
              <a:t>Reducing the span to 50 KHz only one station at 96.3 MHz shows up</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452116E-CFA9-464A-AD9C-5D3DD3511687}" type="slidenum">
              <a:rPr lang="en-US" smtClean="0"/>
              <a:pPr algn="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Common Waveforms</a:t>
            </a: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68952333-2A60-4453-87DF-7226EE410094}" type="slidenum">
              <a:rPr lang="en-US" smtClean="0"/>
              <a:pPr algn="r" eaLnBrk="1" hangingPunct="1"/>
              <a:t>57</a:t>
            </a:fld>
            <a:endParaRPr lang="en-US" smtClean="0"/>
          </a:p>
        </p:txBody>
      </p:sp>
      <p:pic>
        <p:nvPicPr>
          <p:cNvPr id="60421" name="Picture 5" descr="20040212_0018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3" y="1639888"/>
            <a:ext cx="4351337"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Common Waveforms</a:t>
            </a:r>
          </a:p>
        </p:txBody>
      </p:sp>
      <p:sp>
        <p:nvSpPr>
          <p:cNvPr id="61443" name="Content Placeholder 2"/>
          <p:cNvSpPr>
            <a:spLocks noGrp="1"/>
          </p:cNvSpPr>
          <p:nvPr>
            <p:ph idx="1"/>
          </p:nvPr>
        </p:nvSpPr>
        <p:spPr/>
        <p:txBody>
          <a:bodyPr/>
          <a:lstStyle/>
          <a:p>
            <a:r>
              <a:rPr lang="en-US" smtClean="0"/>
              <a:t>The next type of signal, DSSS - Direct Spread Spectrum, is characterized by a low level signal that is spread over a wide range</a:t>
            </a:r>
          </a:p>
          <a:p>
            <a:r>
              <a:rPr lang="en-US" smtClean="0"/>
              <a:t>As such it looks very much like transient noise</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7057520-703C-4C9C-BCC2-00945F0E6310}" type="slidenum">
              <a:rPr lang="en-US" smtClean="0"/>
              <a:pPr algn="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Common Waveforms</a:t>
            </a:r>
          </a:p>
        </p:txBody>
      </p:sp>
      <p:sp>
        <p:nvSpPr>
          <p:cNvPr id="62467" name="Content Placeholder 2"/>
          <p:cNvSpPr>
            <a:spLocks noGrp="1"/>
          </p:cNvSpPr>
          <p:nvPr>
            <p:ph idx="1"/>
          </p:nvPr>
        </p:nvSpPr>
        <p:spPr/>
        <p:txBody>
          <a:bodyPr/>
          <a:lstStyle/>
          <a:p>
            <a:r>
              <a:rPr lang="en-US" smtClean="0"/>
              <a:t>To actually see this type of signal on the spectrum analyzer the peak hold function of the spectrum analyzer must be activated</a:t>
            </a:r>
          </a:p>
          <a:p>
            <a:r>
              <a:rPr lang="en-US" smtClean="0"/>
              <a:t>This function keeps each signal on the screen as long as the peak hold function is activated</a:t>
            </a:r>
          </a:p>
          <a:p>
            <a:r>
              <a:rPr lang="en-US" smtClean="0"/>
              <a:t>By doing this a pattern of the signal begins to appear</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302A36C-F943-48E6-BB21-A42E4E7F5E7C}" type="slidenum">
              <a:rPr lang="en-US" smtClean="0"/>
              <a:pPr algn="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Interference</a:t>
            </a:r>
          </a:p>
        </p:txBody>
      </p:sp>
      <p:sp>
        <p:nvSpPr>
          <p:cNvPr id="8195" name="Rectangle 3"/>
          <p:cNvSpPr>
            <a:spLocks noGrp="1" noChangeArrowheads="1"/>
          </p:cNvSpPr>
          <p:nvPr>
            <p:ph idx="1"/>
          </p:nvPr>
        </p:nvSpPr>
        <p:spPr>
          <a:xfrm>
            <a:off x="381000" y="1447800"/>
            <a:ext cx="8382000" cy="5824538"/>
          </a:xfrm>
        </p:spPr>
        <p:txBody>
          <a:bodyPr/>
          <a:lstStyle/>
          <a:p>
            <a:pPr eaLnBrk="1" hangingPunct="1"/>
            <a:r>
              <a:rPr lang="en-US" smtClean="0"/>
              <a:t>Sources of interference include, depending on the frequency</a:t>
            </a:r>
          </a:p>
          <a:p>
            <a:pPr lvl="1" eaLnBrk="1" hangingPunct="1"/>
            <a:r>
              <a:rPr lang="en-US" smtClean="0"/>
              <a:t>Amateur operations at least in the 2.4 GHz band</a:t>
            </a:r>
          </a:p>
          <a:p>
            <a:pPr lvl="1" eaLnBrk="1" hangingPunct="1"/>
            <a:r>
              <a:rPr lang="en-US" smtClean="0"/>
              <a:t>Lights that use 2.4 GHz signals to excite the gas in the tube</a:t>
            </a:r>
          </a:p>
          <a:p>
            <a:pPr lvl="1" eaLnBrk="1" hangingPunct="1"/>
            <a:r>
              <a:rPr lang="en-US" smtClean="0"/>
              <a:t>Satellite radio services that use 2.4 and 2.3 GHz</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5C6D3C90-B62B-403E-85D1-3E58DF143B81}" type="slidenum">
              <a:rPr lang="en-US" smtClean="0"/>
              <a:pPr algn="r" eaLnBrk="1" hangingPunct="1"/>
              <a:t>6</a:t>
            </a:fld>
            <a:endParaRPr lang="en-US" smtClean="0"/>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Common Waveforms</a:t>
            </a: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D425F2D0-7B75-46E5-B6F6-80EE05B6ECAB}" type="slidenum">
              <a:rPr lang="en-US" smtClean="0"/>
              <a:pPr algn="r" eaLnBrk="1" hangingPunct="1"/>
              <a:t>60</a:t>
            </a:fld>
            <a:endParaRPr lang="en-US" smtClean="0"/>
          </a:p>
        </p:txBody>
      </p:sp>
      <p:pic>
        <p:nvPicPr>
          <p:cNvPr id="634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676400"/>
            <a:ext cx="589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Common Waveforms</a:t>
            </a:r>
          </a:p>
        </p:txBody>
      </p:sp>
      <p:sp>
        <p:nvSpPr>
          <p:cNvPr id="64515" name="Content Placeholder 2"/>
          <p:cNvSpPr>
            <a:spLocks noGrp="1"/>
          </p:cNvSpPr>
          <p:nvPr>
            <p:ph idx="1"/>
          </p:nvPr>
        </p:nvSpPr>
        <p:spPr/>
        <p:txBody>
          <a:bodyPr/>
          <a:lstStyle/>
          <a:p>
            <a:r>
              <a:rPr lang="en-US" smtClean="0"/>
              <a:t>Being able to recognize the pattern on the screen is the difficult part of spectrum analysis</a:t>
            </a:r>
          </a:p>
          <a:p>
            <a:r>
              <a:rPr lang="en-US" smtClean="0"/>
              <a:t>For example in the 5 GHz band radar signals can be a problem</a:t>
            </a:r>
          </a:p>
          <a:p>
            <a:r>
              <a:rPr lang="en-US" smtClean="0"/>
              <a:t>As Alvarion explains there are six types of radar signals commonly seen</a:t>
            </a:r>
          </a:p>
          <a:p>
            <a:r>
              <a:rPr lang="en-US" smtClean="0"/>
              <a:t>For example</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C151380D-3454-470E-80B2-5B036411A4D3}" type="slidenum">
              <a:rPr lang="en-US" smtClean="0"/>
              <a:pPr algn="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5 GHz Radar Patterns</a:t>
            </a:r>
          </a:p>
        </p:txBody>
      </p:sp>
      <p:sp>
        <p:nvSpPr>
          <p:cNvPr id="655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F208D5F5-482C-4445-8F1D-6DF7A2591F8F}" type="slidenum">
              <a:rPr lang="en-US" smtClean="0"/>
              <a:pPr algn="r" eaLnBrk="1" hangingPunct="1"/>
              <a:t>62</a:t>
            </a:fld>
            <a:endParaRPr lang="en-US" smtClean="0"/>
          </a:p>
        </p:txBody>
      </p:sp>
      <p:pic>
        <p:nvPicPr>
          <p:cNvPr id="65541" name="Picture 2"/>
          <p:cNvPicPr>
            <a:picLocks noChangeAspect="1" noChangeArrowheads="1"/>
          </p:cNvPicPr>
          <p:nvPr/>
        </p:nvPicPr>
        <p:blipFill>
          <a:blip r:embed="rId2">
            <a:extLst>
              <a:ext uri="{28A0092B-C50C-407E-A947-70E740481C1C}">
                <a14:useLocalDpi xmlns:a14="http://schemas.microsoft.com/office/drawing/2010/main" val="0"/>
              </a:ext>
            </a:extLst>
          </a:blip>
          <a:srcRect l="4688" t="26042" r="3906" b="6250"/>
          <a:stretch>
            <a:fillRect/>
          </a:stretch>
        </p:blipFill>
        <p:spPr bwMode="auto">
          <a:xfrm>
            <a:off x="457200" y="1600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Lab</a:t>
            </a:r>
          </a:p>
        </p:txBody>
      </p:sp>
      <p:sp>
        <p:nvSpPr>
          <p:cNvPr id="66563" name="Content Placeholder 2"/>
          <p:cNvSpPr>
            <a:spLocks noGrp="1"/>
          </p:cNvSpPr>
          <p:nvPr>
            <p:ph idx="1"/>
          </p:nvPr>
        </p:nvSpPr>
        <p:spPr/>
        <p:txBody>
          <a:bodyPr/>
          <a:lstStyle/>
          <a:p>
            <a:r>
              <a:rPr lang="en-US" smtClean="0"/>
              <a:t>Use a spectrum analyzer to plot sources of interference in the classroom</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F20EF663-4630-49A4-8768-B8958BCFC56B}" type="slidenum">
              <a:rPr lang="en-US" smtClean="0"/>
              <a:pPr algn="r" eaLnBrk="1" hangingPunct="1"/>
              <a:t>63</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Interference</a:t>
            </a:r>
          </a:p>
        </p:txBody>
      </p:sp>
      <p:sp>
        <p:nvSpPr>
          <p:cNvPr id="9219" name="Content Placeholder 2"/>
          <p:cNvSpPr>
            <a:spLocks noGrp="1"/>
          </p:cNvSpPr>
          <p:nvPr>
            <p:ph idx="1"/>
          </p:nvPr>
        </p:nvSpPr>
        <p:spPr/>
        <p:txBody>
          <a:bodyPr/>
          <a:lstStyle/>
          <a:p>
            <a:pPr lvl="1" eaLnBrk="1" hangingPunct="1"/>
            <a:r>
              <a:rPr lang="en-US" smtClean="0"/>
              <a:t>Cellular phone sites</a:t>
            </a:r>
          </a:p>
          <a:p>
            <a:pPr lvl="2" eaLnBrk="1" hangingPunct="1"/>
            <a:r>
              <a:rPr lang="en-US" smtClean="0"/>
              <a:t>They do not use the unlicensed frequencies for service, but they do use them for backhaul</a:t>
            </a:r>
          </a:p>
          <a:p>
            <a:pPr lvl="1" eaLnBrk="1" hangingPunct="1"/>
            <a:r>
              <a:rPr lang="en-US" smtClean="0"/>
              <a:t>Medical devices</a:t>
            </a:r>
          </a:p>
          <a:p>
            <a:pPr lvl="1" eaLnBrk="1" hangingPunct="1"/>
            <a:r>
              <a:rPr lang="en-US" smtClean="0"/>
              <a:t>Elevator motors</a:t>
            </a:r>
          </a:p>
          <a:p>
            <a:pPr lvl="1" eaLnBrk="1" hangingPunct="1"/>
            <a:r>
              <a:rPr lang="en-US" smtClean="0"/>
              <a:t>Television station transmission from remote vehicles back to the studio</a:t>
            </a:r>
          </a:p>
          <a:p>
            <a:pPr lvl="1" eaLnBrk="1" hangingPunct="1"/>
            <a:r>
              <a:rPr lang="en-US" smtClean="0"/>
              <a:t>Bluetooth headsets and similar devices</a:t>
            </a:r>
          </a:p>
          <a:p>
            <a:pPr lvl="2" eaLnBrk="1" hangingPunct="1"/>
            <a:r>
              <a:rPr lang="en-US" smtClean="0"/>
              <a:t>Especially when there are a large number of these, such as in a call center</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7965492-A1C5-4198-B08C-BFB7C86B653C}" type="slidenum">
              <a:rPr lang="en-US" smtClean="0"/>
              <a:pPr algn="r" eaLnBrk="1" hangingPunct="1"/>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Interference</a:t>
            </a:r>
          </a:p>
        </p:txBody>
      </p:sp>
      <p:sp>
        <p:nvSpPr>
          <p:cNvPr id="10243" name="Rectangle 3"/>
          <p:cNvSpPr>
            <a:spLocks noGrp="1" noChangeArrowheads="1"/>
          </p:cNvSpPr>
          <p:nvPr>
            <p:ph idx="1"/>
          </p:nvPr>
        </p:nvSpPr>
        <p:spPr/>
        <p:txBody>
          <a:bodyPr/>
          <a:lstStyle/>
          <a:p>
            <a:pPr eaLnBrk="1" hangingPunct="1"/>
            <a:r>
              <a:rPr lang="en-US" smtClean="0"/>
              <a:t>Wireless networks see the following types of interference</a:t>
            </a:r>
          </a:p>
          <a:p>
            <a:pPr lvl="1" eaLnBrk="1" hangingPunct="1"/>
            <a:r>
              <a:rPr lang="en-US" smtClean="0"/>
              <a:t>Narrowband</a:t>
            </a:r>
          </a:p>
          <a:p>
            <a:pPr lvl="1" eaLnBrk="1" hangingPunct="1"/>
            <a:r>
              <a:rPr lang="en-US" smtClean="0"/>
              <a:t>All band</a:t>
            </a:r>
          </a:p>
          <a:p>
            <a:pPr lvl="1" eaLnBrk="1" hangingPunct="1"/>
            <a:r>
              <a:rPr lang="en-US" smtClean="0"/>
              <a:t>Adjacent channel</a:t>
            </a:r>
          </a:p>
          <a:p>
            <a:pPr lvl="1" eaLnBrk="1" hangingPunct="1"/>
            <a:r>
              <a:rPr lang="en-US" smtClean="0"/>
              <a:t>Co-channel</a:t>
            </a:r>
          </a:p>
          <a:p>
            <a:pPr lvl="1" eaLnBrk="1" hangingPunct="1"/>
            <a:r>
              <a:rPr lang="en-US" smtClean="0"/>
              <a:t>Multipath</a:t>
            </a: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406381B5-5078-4A8C-80EC-4BB2D6B6FC2A}" type="slidenum">
              <a:rPr lang="en-US" smtClean="0"/>
              <a:pPr algn="r" eaLnBrk="1" hangingPunct="1"/>
              <a:t>8</a:t>
            </a:fld>
            <a:endParaRPr lang="en-US" smtClean="0"/>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Narrowband Interference</a:t>
            </a:r>
          </a:p>
        </p:txBody>
      </p:sp>
      <p:sp>
        <p:nvSpPr>
          <p:cNvPr id="11267" name="Rectangle 3"/>
          <p:cNvSpPr>
            <a:spLocks noGrp="1" noChangeArrowheads="1"/>
          </p:cNvSpPr>
          <p:nvPr>
            <p:ph idx="1"/>
          </p:nvPr>
        </p:nvSpPr>
        <p:spPr/>
        <p:txBody>
          <a:bodyPr/>
          <a:lstStyle/>
          <a:p>
            <a:pPr eaLnBrk="1" hangingPunct="1">
              <a:lnSpc>
                <a:spcPct val="90000"/>
              </a:lnSpc>
            </a:pPr>
            <a:r>
              <a:rPr lang="en-US" smtClean="0"/>
              <a:t>Narrowband interference is basically another signal at a single or narrow range of frequencies</a:t>
            </a:r>
          </a:p>
          <a:p>
            <a:pPr eaLnBrk="1" hangingPunct="1">
              <a:lnSpc>
                <a:spcPct val="90000"/>
              </a:lnSpc>
            </a:pPr>
            <a:r>
              <a:rPr lang="en-US" smtClean="0"/>
              <a:t>As such it blocks out part of the spread spectrum signal</a:t>
            </a:r>
          </a:p>
          <a:p>
            <a:pPr eaLnBrk="1" hangingPunct="1">
              <a:lnSpc>
                <a:spcPct val="90000"/>
              </a:lnSpc>
            </a:pPr>
            <a:r>
              <a:rPr lang="en-US" smtClean="0"/>
              <a:t>An advantage to spread spectrum technology is its ability to work around limited narrowband interference</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12BED92A-59DA-4B41-ABA2-0683E8E07FB1}" type="slidenum">
              <a:rPr lang="en-US" smtClean="0"/>
              <a:pPr algn="r" eaLnBrk="1" hangingPunct="1"/>
              <a:t>9</a:t>
            </a:fld>
            <a:endParaRPr lang="en-US" smtClean="0"/>
          </a:p>
        </p:txBody>
      </p:sp>
      <p:sp>
        <p:nvSpPr>
          <p:cNvPr id="11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Copyright 2008 Kenneth M. Chipps Ph.D. www.chipps.com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4346</TotalTime>
  <Words>2945</Words>
  <Application>Microsoft Office PowerPoint</Application>
  <PresentationFormat>On-screen Show (4:3)</PresentationFormat>
  <Paragraphs>363</Paragraphs>
  <Slides>63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Times New Roman</vt:lpstr>
      <vt:lpstr>CCNA</vt:lpstr>
      <vt:lpstr>Testing Wireless Media</vt:lpstr>
      <vt:lpstr>Objectives</vt:lpstr>
      <vt:lpstr>Introduction</vt:lpstr>
      <vt:lpstr>Sources of Problems</vt:lpstr>
      <vt:lpstr>Sources of Problems</vt:lpstr>
      <vt:lpstr>Interference</vt:lpstr>
      <vt:lpstr>Interference</vt:lpstr>
      <vt:lpstr>Interference</vt:lpstr>
      <vt:lpstr>Narrowband Interference</vt:lpstr>
      <vt:lpstr>Narrowband Interference</vt:lpstr>
      <vt:lpstr>All Band Interference</vt:lpstr>
      <vt:lpstr>Adjacent Channel Interference</vt:lpstr>
      <vt:lpstr>Adjacent Channel Interference</vt:lpstr>
      <vt:lpstr>Co-channel Interference</vt:lpstr>
      <vt:lpstr>Co-channel Interference</vt:lpstr>
      <vt:lpstr>Harmonics</vt:lpstr>
      <vt:lpstr>Harmonics</vt:lpstr>
      <vt:lpstr>Harmonics</vt:lpstr>
      <vt:lpstr>Harmonics</vt:lpstr>
      <vt:lpstr>Intermodulation Products</vt:lpstr>
      <vt:lpstr>Intermodulation Products</vt:lpstr>
      <vt:lpstr>Harmonics and Intermodulation</vt:lpstr>
      <vt:lpstr>Harmonics and Intermodulation</vt:lpstr>
      <vt:lpstr>Passive Intermodulation</vt:lpstr>
      <vt:lpstr>Multipath Interference</vt:lpstr>
      <vt:lpstr>Multipath Interference</vt:lpstr>
      <vt:lpstr>Multipath Interference</vt:lpstr>
      <vt:lpstr>Multipath Interference</vt:lpstr>
      <vt:lpstr>Multipath Interference</vt:lpstr>
      <vt:lpstr>Multipath Interference</vt:lpstr>
      <vt:lpstr>Detecting Multipath Interference</vt:lpstr>
      <vt:lpstr>Water</vt:lpstr>
      <vt:lpstr>Water</vt:lpstr>
      <vt:lpstr>Water</vt:lpstr>
      <vt:lpstr>Water</vt:lpstr>
      <vt:lpstr>Spectrum Analyzer</vt:lpstr>
      <vt:lpstr>Spectrum Analyzer</vt:lpstr>
      <vt:lpstr>Spectrum Analyzer</vt:lpstr>
      <vt:lpstr>Spectrum Analyzer</vt:lpstr>
      <vt:lpstr>Spectrum Analyzer</vt:lpstr>
      <vt:lpstr>Spectrum Analyzer</vt:lpstr>
      <vt:lpstr>Using a Spectrum Analyzer</vt:lpstr>
      <vt:lpstr>Using a Spectrum Analyzer</vt:lpstr>
      <vt:lpstr>Using a Spectrum Analyzer</vt:lpstr>
      <vt:lpstr>Using a Spectrum Analyzer</vt:lpstr>
      <vt:lpstr>Using a Spectrum Analyzer</vt:lpstr>
      <vt:lpstr>Common Waveforms</vt:lpstr>
      <vt:lpstr>Common Waveforms</vt:lpstr>
      <vt:lpstr>Common Waveforms</vt:lpstr>
      <vt:lpstr>Using a Spectrum Analyzer</vt:lpstr>
      <vt:lpstr>Using a Spectrum Analyzer</vt:lpstr>
      <vt:lpstr>Common Waveforms</vt:lpstr>
      <vt:lpstr>Common Waveforms</vt:lpstr>
      <vt:lpstr>Using a Spectrum Analyzer</vt:lpstr>
      <vt:lpstr>Using a Spectrum Analyzer</vt:lpstr>
      <vt:lpstr>Using a Spectrum Analyzer</vt:lpstr>
      <vt:lpstr>Common Waveforms</vt:lpstr>
      <vt:lpstr>Common Waveforms</vt:lpstr>
      <vt:lpstr>Common Waveforms</vt:lpstr>
      <vt:lpstr>Common Waveforms</vt:lpstr>
      <vt:lpstr>Common Waveforms</vt:lpstr>
      <vt:lpstr>5 GHz Radar Patterns</vt:lpstr>
      <vt:lpstr>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Wireless Media</dc:title>
  <dc:creator>Kenneth M. Chipps Ph.D.</dc:creator>
  <cp:lastModifiedBy>Kenneth M. Chipps Ph.D.</cp:lastModifiedBy>
  <cp:revision>228</cp:revision>
  <dcterms:created xsi:type="dcterms:W3CDTF">2000-09-27T16:26:34Z</dcterms:created>
  <dcterms:modified xsi:type="dcterms:W3CDTF">2012-11-15T23:29:45Z</dcterms:modified>
</cp:coreProperties>
</file>