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6"/>
  </p:notesMasterIdLst>
  <p:handoutMasterIdLst>
    <p:handoutMasterId r:id="rId57"/>
  </p:handoutMasterIdLst>
  <p:sldIdLst>
    <p:sldId id="328" r:id="rId2"/>
    <p:sldId id="372" r:id="rId3"/>
    <p:sldId id="373" r:id="rId4"/>
    <p:sldId id="374" r:id="rId5"/>
    <p:sldId id="270" r:id="rId6"/>
    <p:sldId id="375" r:id="rId7"/>
    <p:sldId id="271" r:id="rId8"/>
    <p:sldId id="376" r:id="rId9"/>
    <p:sldId id="377" r:id="rId10"/>
    <p:sldId id="272" r:id="rId11"/>
    <p:sldId id="321" r:id="rId12"/>
    <p:sldId id="378" r:id="rId13"/>
    <p:sldId id="324" r:id="rId14"/>
    <p:sldId id="323" r:id="rId15"/>
    <p:sldId id="274" r:id="rId16"/>
    <p:sldId id="330" r:id="rId17"/>
    <p:sldId id="331" r:id="rId18"/>
    <p:sldId id="332" r:id="rId19"/>
    <p:sldId id="358" r:id="rId20"/>
    <p:sldId id="333" r:id="rId21"/>
    <p:sldId id="334" r:id="rId22"/>
    <p:sldId id="335" r:id="rId23"/>
    <p:sldId id="360" r:id="rId24"/>
    <p:sldId id="365" r:id="rId25"/>
    <p:sldId id="366" r:id="rId26"/>
    <p:sldId id="367" r:id="rId27"/>
    <p:sldId id="368" r:id="rId28"/>
    <p:sldId id="362" r:id="rId29"/>
    <p:sldId id="364" r:id="rId30"/>
    <p:sldId id="361" r:id="rId31"/>
    <p:sldId id="337" r:id="rId32"/>
    <p:sldId id="338" r:id="rId33"/>
    <p:sldId id="371" r:id="rId34"/>
    <p:sldId id="382" r:id="rId35"/>
    <p:sldId id="339" r:id="rId36"/>
    <p:sldId id="340" r:id="rId37"/>
    <p:sldId id="341" r:id="rId38"/>
    <p:sldId id="342" r:id="rId39"/>
    <p:sldId id="343" r:id="rId40"/>
    <p:sldId id="344" r:id="rId41"/>
    <p:sldId id="345" r:id="rId42"/>
    <p:sldId id="346" r:id="rId43"/>
    <p:sldId id="347" r:id="rId44"/>
    <p:sldId id="348" r:id="rId45"/>
    <p:sldId id="379" r:id="rId46"/>
    <p:sldId id="380" r:id="rId47"/>
    <p:sldId id="349" r:id="rId48"/>
    <p:sldId id="350" r:id="rId49"/>
    <p:sldId id="383" r:id="rId50"/>
    <p:sldId id="384" r:id="rId51"/>
    <p:sldId id="351" r:id="rId52"/>
    <p:sldId id="353" r:id="rId53"/>
    <p:sldId id="359" r:id="rId54"/>
    <p:sldId id="354"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9" autoAdjust="0"/>
    <p:restoredTop sz="86354" autoAdjust="0"/>
  </p:normalViewPr>
  <p:slideViewPr>
    <p:cSldViewPr>
      <p:cViewPr varScale="1">
        <p:scale>
          <a:sx n="58" d="100"/>
          <a:sy n="58" d="100"/>
        </p:scale>
        <p:origin x="-942" y="-84"/>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cs typeface="+mn-cs"/>
              </a:defRPr>
            </a:lvl1pPr>
          </a:lstStyle>
          <a:p>
            <a:pPr>
              <a:defRPr/>
            </a:pPr>
            <a:endParaRPr lang="en-US"/>
          </a:p>
        </p:txBody>
      </p:sp>
      <p:sp>
        <p:nvSpPr>
          <p:cNvPr id="1495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cs typeface="+mn-cs"/>
              </a:defRPr>
            </a:lvl1pPr>
          </a:lstStyle>
          <a:p>
            <a:pPr>
              <a:defRPr/>
            </a:pPr>
            <a:endParaRPr lang="en-US"/>
          </a:p>
        </p:txBody>
      </p:sp>
      <p:sp>
        <p:nvSpPr>
          <p:cNvPr id="1495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cs typeface="+mn-cs"/>
              </a:defRPr>
            </a:lvl1pPr>
          </a:lstStyle>
          <a:p>
            <a:pPr>
              <a:defRPr/>
            </a:pPr>
            <a:endParaRPr lang="en-US"/>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FFE66916-27C0-4B32-8323-FEF9C87BB111}" type="slidenum">
              <a:rPr lang="en-US"/>
              <a:pPr>
                <a:defRPr/>
              </a:pPr>
              <a:t>‹#›</a:t>
            </a:fld>
            <a:endParaRPr lang="en-US" dirty="0"/>
          </a:p>
        </p:txBody>
      </p:sp>
    </p:spTree>
    <p:extLst>
      <p:ext uri="{BB962C8B-B14F-4D97-AF65-F5344CB8AC3E}">
        <p14:creationId xmlns:p14="http://schemas.microsoft.com/office/powerpoint/2010/main" val="2361619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cs typeface="+mn-cs"/>
              </a:defRPr>
            </a:lvl1pPr>
          </a:lstStyle>
          <a:p>
            <a:pPr>
              <a:defRPr/>
            </a:pPr>
            <a:endParaRPr lang="en-US"/>
          </a:p>
        </p:txBody>
      </p:sp>
      <p:sp>
        <p:nvSpPr>
          <p:cNvPr id="148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cs typeface="+mn-cs"/>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8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cs typeface="+mn-cs"/>
              </a:defRPr>
            </a:lvl1pPr>
          </a:lstStyle>
          <a:p>
            <a:pPr>
              <a:defRPr/>
            </a:pPr>
            <a:endParaRPr lang="en-US"/>
          </a:p>
        </p:txBody>
      </p:sp>
      <p:sp>
        <p:nvSpPr>
          <p:cNvPr id="148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69328B8-6C09-4A32-9037-10E3E44F37F0}" type="slidenum">
              <a:rPr lang="en-US"/>
              <a:pPr>
                <a:defRPr/>
              </a:pPr>
              <a:t>‹#›</a:t>
            </a:fld>
            <a:endParaRPr lang="en-US" dirty="0"/>
          </a:p>
        </p:txBody>
      </p:sp>
    </p:spTree>
    <p:extLst>
      <p:ext uri="{BB962C8B-B14F-4D97-AF65-F5344CB8AC3E}">
        <p14:creationId xmlns:p14="http://schemas.microsoft.com/office/powerpoint/2010/main" val="2167295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08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590800" y="6245225"/>
            <a:ext cx="3886200" cy="476250"/>
          </a:xfrm>
        </p:spPr>
        <p:txBody>
          <a:bodyPr/>
          <a:lstStyle>
            <a:lvl1pPr>
              <a:defRPr sz="1400" smtClean="0"/>
            </a:lvl1pPr>
          </a:lstStyle>
          <a:p>
            <a:pPr>
              <a:defRPr/>
            </a:pPr>
            <a:r>
              <a:rPr lang="en-US"/>
              <a:t>Copyright 2005-2010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E09C7CF-92BC-4F15-A215-930EA5B12CC1}" type="slidenum">
              <a:rPr lang="en-US"/>
              <a:pPr>
                <a:defRPr/>
              </a:pPr>
              <a:t>‹#›</a:t>
            </a:fld>
            <a:endParaRPr lang="en-US" dirty="0"/>
          </a:p>
        </p:txBody>
      </p:sp>
    </p:spTree>
    <p:extLst>
      <p:ext uri="{BB962C8B-B14F-4D97-AF65-F5344CB8AC3E}">
        <p14:creationId xmlns:p14="http://schemas.microsoft.com/office/powerpoint/2010/main" val="279008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AD7678-C917-47EC-8E6F-3857870EB369}" type="slidenum">
              <a:rPr lang="en-US"/>
              <a:pPr>
                <a:defRPr/>
              </a:pPr>
              <a:t>‹#›</a:t>
            </a:fld>
            <a:endParaRPr lang="en-US" dirty="0"/>
          </a:p>
        </p:txBody>
      </p:sp>
    </p:spTree>
    <p:extLst>
      <p:ext uri="{BB962C8B-B14F-4D97-AF65-F5344CB8AC3E}">
        <p14:creationId xmlns:p14="http://schemas.microsoft.com/office/powerpoint/2010/main" val="333606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AA7AF0-9C27-4CF1-AB00-BD240114C47A}" type="slidenum">
              <a:rPr lang="en-US"/>
              <a:pPr>
                <a:defRPr/>
              </a:pPr>
              <a:t>‹#›</a:t>
            </a:fld>
            <a:endParaRPr lang="en-US" dirty="0"/>
          </a:p>
        </p:txBody>
      </p:sp>
    </p:spTree>
    <p:extLst>
      <p:ext uri="{BB962C8B-B14F-4D97-AF65-F5344CB8AC3E}">
        <p14:creationId xmlns:p14="http://schemas.microsoft.com/office/powerpoint/2010/main" val="265450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551D4F-9C65-4F52-A614-2B049C893983}" type="slidenum">
              <a:rPr lang="en-US"/>
              <a:pPr>
                <a:defRPr/>
              </a:pPr>
              <a:t>‹#›</a:t>
            </a:fld>
            <a:endParaRPr lang="en-US" dirty="0"/>
          </a:p>
        </p:txBody>
      </p:sp>
    </p:spTree>
    <p:extLst>
      <p:ext uri="{BB962C8B-B14F-4D97-AF65-F5344CB8AC3E}">
        <p14:creationId xmlns:p14="http://schemas.microsoft.com/office/powerpoint/2010/main" val="340799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7F655A-177D-4F59-85DE-C63163D36073}" type="slidenum">
              <a:rPr lang="en-US"/>
              <a:pPr>
                <a:defRPr/>
              </a:pPr>
              <a:t>‹#›</a:t>
            </a:fld>
            <a:endParaRPr lang="en-US" dirty="0"/>
          </a:p>
        </p:txBody>
      </p:sp>
    </p:spTree>
    <p:extLst>
      <p:ext uri="{BB962C8B-B14F-4D97-AF65-F5344CB8AC3E}">
        <p14:creationId xmlns:p14="http://schemas.microsoft.com/office/powerpoint/2010/main" val="124176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3EDC60-4C92-4D65-B3FF-BA19AA248A41}" type="slidenum">
              <a:rPr lang="en-US"/>
              <a:pPr>
                <a:defRPr/>
              </a:pPr>
              <a:t>‹#›</a:t>
            </a:fld>
            <a:endParaRPr lang="en-US" dirty="0"/>
          </a:p>
        </p:txBody>
      </p:sp>
    </p:spTree>
    <p:extLst>
      <p:ext uri="{BB962C8B-B14F-4D97-AF65-F5344CB8AC3E}">
        <p14:creationId xmlns:p14="http://schemas.microsoft.com/office/powerpoint/2010/main" val="200877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87E7C5-F3EE-483E-8B23-80813384AA64}" type="slidenum">
              <a:rPr lang="en-US"/>
              <a:pPr>
                <a:defRPr/>
              </a:pPr>
              <a:t>‹#›</a:t>
            </a:fld>
            <a:endParaRPr lang="en-US" dirty="0"/>
          </a:p>
        </p:txBody>
      </p:sp>
    </p:spTree>
    <p:extLst>
      <p:ext uri="{BB962C8B-B14F-4D97-AF65-F5344CB8AC3E}">
        <p14:creationId xmlns:p14="http://schemas.microsoft.com/office/powerpoint/2010/main" val="7240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FBE2904-4519-4751-BB44-29424E4AD871}" type="slidenum">
              <a:rPr lang="en-US"/>
              <a:pPr>
                <a:defRPr/>
              </a:pPr>
              <a:t>‹#›</a:t>
            </a:fld>
            <a:endParaRPr lang="en-US" dirty="0"/>
          </a:p>
        </p:txBody>
      </p:sp>
    </p:spTree>
    <p:extLst>
      <p:ext uri="{BB962C8B-B14F-4D97-AF65-F5344CB8AC3E}">
        <p14:creationId xmlns:p14="http://schemas.microsoft.com/office/powerpoint/2010/main" val="227359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5829FBF-B825-43F9-8F59-9D8BC1627D60}" type="slidenum">
              <a:rPr lang="en-US"/>
              <a:pPr>
                <a:defRPr/>
              </a:pPr>
              <a:t>‹#›</a:t>
            </a:fld>
            <a:endParaRPr lang="en-US" dirty="0"/>
          </a:p>
        </p:txBody>
      </p:sp>
    </p:spTree>
    <p:extLst>
      <p:ext uri="{BB962C8B-B14F-4D97-AF65-F5344CB8AC3E}">
        <p14:creationId xmlns:p14="http://schemas.microsoft.com/office/powerpoint/2010/main" val="62018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B36AA7B-BA84-434C-BDA4-3817B418DFC7}" type="slidenum">
              <a:rPr lang="en-US"/>
              <a:pPr>
                <a:defRPr/>
              </a:pPr>
              <a:t>‹#›</a:t>
            </a:fld>
            <a:endParaRPr lang="en-US" dirty="0"/>
          </a:p>
        </p:txBody>
      </p:sp>
    </p:spTree>
    <p:extLst>
      <p:ext uri="{BB962C8B-B14F-4D97-AF65-F5344CB8AC3E}">
        <p14:creationId xmlns:p14="http://schemas.microsoft.com/office/powerpoint/2010/main" val="127205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D4081C4-6835-4B9E-89C9-133D55461F73}" type="slidenum">
              <a:rPr lang="en-US"/>
              <a:pPr>
                <a:defRPr/>
              </a:pPr>
              <a:t>‹#›</a:t>
            </a:fld>
            <a:endParaRPr lang="en-US" dirty="0"/>
          </a:p>
        </p:txBody>
      </p:sp>
    </p:spTree>
    <p:extLst>
      <p:ext uri="{BB962C8B-B14F-4D97-AF65-F5344CB8AC3E}">
        <p14:creationId xmlns:p14="http://schemas.microsoft.com/office/powerpoint/2010/main" val="224167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4559EAD-CAE0-45D8-91AB-9C02C31ED227}" type="slidenum">
              <a:rPr lang="en-US"/>
              <a:pPr>
                <a:defRPr/>
              </a:pPr>
              <a:t>‹#›</a:t>
            </a:fld>
            <a:endParaRPr lang="en-US" dirty="0"/>
          </a:p>
        </p:txBody>
      </p:sp>
    </p:spTree>
    <p:extLst>
      <p:ext uri="{BB962C8B-B14F-4D97-AF65-F5344CB8AC3E}">
        <p14:creationId xmlns:p14="http://schemas.microsoft.com/office/powerpoint/2010/main" val="417268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21B0609-6C8B-4F64-9C69-E520C810512A}" type="slidenum">
              <a:rPr lang="en-US"/>
              <a:pPr>
                <a:defRPr/>
              </a:pPr>
              <a:t>‹#›</a:t>
            </a:fld>
            <a:endParaRPr lang="en-US" dirty="0"/>
          </a:p>
        </p:txBody>
      </p:sp>
    </p:spTree>
    <p:extLst>
      <p:ext uri="{BB962C8B-B14F-4D97-AF65-F5344CB8AC3E}">
        <p14:creationId xmlns:p14="http://schemas.microsoft.com/office/powerpoint/2010/main" val="402670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mn-cs"/>
              </a:defRPr>
            </a:lvl1pPr>
          </a:lstStyle>
          <a:p>
            <a:pPr>
              <a:defRPr/>
            </a:pPr>
            <a:endParaRPr lang="en-US"/>
          </a:p>
        </p:txBody>
      </p:sp>
      <p:sp>
        <p:nvSpPr>
          <p:cNvPr id="107525"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cs typeface="+mn-cs"/>
              </a:defRPr>
            </a:lvl1pPr>
          </a:lstStyle>
          <a:p>
            <a:pPr>
              <a:defRPr/>
            </a:pPr>
            <a:r>
              <a:rPr lang="en-US"/>
              <a:t>Copyright 2005-2010 Kenneth M. Chipps Ph.D. www.chipps.com</a:t>
            </a:r>
            <a:endParaRPr lang="en-US" dirty="0"/>
          </a:p>
        </p:txBody>
      </p:sp>
      <p:sp>
        <p:nvSpPr>
          <p:cNvPr id="107526"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2457860-AE16-4EC3-94E9-4066464399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xfrm>
            <a:off x="2590800" y="6245225"/>
            <a:ext cx="4038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075"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n-US" altLang="en-US" sz="3200"/>
          </a:p>
        </p:txBody>
      </p:sp>
      <p:sp>
        <p:nvSpPr>
          <p:cNvPr id="3076" name="Rectangle 3"/>
          <p:cNvSpPr>
            <a:spLocks noGrp="1" noChangeArrowheads="1"/>
          </p:cNvSpPr>
          <p:nvPr>
            <p:ph type="ctrTitle"/>
          </p:nvPr>
        </p:nvSpPr>
        <p:spPr/>
        <p:txBody>
          <a:bodyPr/>
          <a:lstStyle/>
          <a:p>
            <a:pPr eaLnBrk="1" hangingPunct="1"/>
            <a:r>
              <a:rPr lang="en-US" altLang="en-US" dirty="0" smtClean="0"/>
              <a:t>Testing Copper Media</a:t>
            </a:r>
            <a:br>
              <a:rPr lang="en-US" altLang="en-US" dirty="0" smtClean="0"/>
            </a:br>
            <a:r>
              <a:rPr lang="en-US" altLang="en-US" dirty="0" smtClean="0"/>
              <a:t> </a:t>
            </a:r>
            <a:r>
              <a:rPr lang="en-US" sz="2400" dirty="0" smtClean="0"/>
              <a:t>Last Update 2012.01.10</a:t>
            </a:r>
            <a:br>
              <a:rPr lang="en-US" sz="2400" dirty="0" smtClean="0"/>
            </a:br>
            <a:r>
              <a:rPr lang="en-US" sz="2400" dirty="0" smtClean="0"/>
              <a:t>1.7.0</a:t>
            </a: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C826FE-D290-46C4-94C2-38803035869F}"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22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33652F-DC5D-4778-88CE-53AB4E40CD1B}" type="slidenum">
              <a:rPr lang="en-US" smtClean="0"/>
              <a:pPr eaLnBrk="1" hangingPunct="1"/>
              <a:t>10</a:t>
            </a:fld>
            <a:endParaRPr lang="en-US" smtClean="0"/>
          </a:p>
        </p:txBody>
      </p:sp>
      <p:sp>
        <p:nvSpPr>
          <p:cNvPr id="12292" name="Rectangle 2"/>
          <p:cNvSpPr>
            <a:spLocks noGrp="1" noChangeArrowheads="1"/>
          </p:cNvSpPr>
          <p:nvPr>
            <p:ph type="title"/>
          </p:nvPr>
        </p:nvSpPr>
        <p:spPr/>
        <p:txBody>
          <a:bodyPr/>
          <a:lstStyle/>
          <a:p>
            <a:pPr eaLnBrk="1" hangingPunct="1"/>
            <a:r>
              <a:rPr lang="en-US" smtClean="0"/>
              <a:t>NEXT</a:t>
            </a:r>
          </a:p>
        </p:txBody>
      </p:sp>
      <p:pic>
        <p:nvPicPr>
          <p:cNvPr id="122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1371600"/>
            <a:ext cx="6396037"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331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60BCDD-D9A9-440C-9FC4-D129858DA928}" type="slidenum">
              <a:rPr lang="en-US" smtClean="0"/>
              <a:pPr eaLnBrk="1" hangingPunct="1"/>
              <a:t>11</a:t>
            </a:fld>
            <a:endParaRPr lang="en-US" smtClean="0"/>
          </a:p>
        </p:txBody>
      </p:sp>
      <p:sp>
        <p:nvSpPr>
          <p:cNvPr id="13316" name="Rectangle 2"/>
          <p:cNvSpPr>
            <a:spLocks noGrp="1" noChangeArrowheads="1"/>
          </p:cNvSpPr>
          <p:nvPr>
            <p:ph type="title"/>
          </p:nvPr>
        </p:nvSpPr>
        <p:spPr/>
        <p:txBody>
          <a:bodyPr/>
          <a:lstStyle/>
          <a:p>
            <a:pPr eaLnBrk="1" hangingPunct="1"/>
            <a:r>
              <a:rPr lang="en-US" smtClean="0"/>
              <a:t>FEXT</a:t>
            </a:r>
          </a:p>
        </p:txBody>
      </p:sp>
      <p:pic>
        <p:nvPicPr>
          <p:cNvPr id="133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8389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Wire Map</a:t>
            </a:r>
          </a:p>
        </p:txBody>
      </p:sp>
      <p:sp>
        <p:nvSpPr>
          <p:cNvPr id="14339" name="Content Placeholder 2"/>
          <p:cNvSpPr>
            <a:spLocks noGrp="1"/>
          </p:cNvSpPr>
          <p:nvPr>
            <p:ph idx="1"/>
          </p:nvPr>
        </p:nvSpPr>
        <p:spPr/>
        <p:txBody>
          <a:bodyPr/>
          <a:lstStyle/>
          <a:p>
            <a:r>
              <a:rPr lang="en-US" smtClean="0"/>
              <a:t>The wire map test is to be certain the correct pins are connected to each other</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A8F122-5541-456E-A772-47AAE40DA047}" type="slidenum">
              <a:rPr lang="en-US" smtClean="0"/>
              <a:pPr eaLnBrk="1" hangingPunct="1"/>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A81872-B4E6-442D-ACE2-86A71EB84D53}" type="slidenum">
              <a:rPr lang="en-US" smtClean="0"/>
              <a:pPr eaLnBrk="1" hangingPunct="1"/>
              <a:t>13</a:t>
            </a:fld>
            <a:endParaRPr lang="en-US" smtClean="0"/>
          </a:p>
        </p:txBody>
      </p:sp>
      <p:sp>
        <p:nvSpPr>
          <p:cNvPr id="15364" name="Rectangle 2"/>
          <p:cNvSpPr>
            <a:spLocks noGrp="1" noChangeArrowheads="1"/>
          </p:cNvSpPr>
          <p:nvPr>
            <p:ph type="title"/>
          </p:nvPr>
        </p:nvSpPr>
        <p:spPr/>
        <p:txBody>
          <a:bodyPr/>
          <a:lstStyle/>
          <a:p>
            <a:pPr eaLnBrk="1" hangingPunct="1"/>
            <a:r>
              <a:rPr lang="en-US" smtClean="0"/>
              <a:t>Wire Maps</a:t>
            </a:r>
            <a:endParaRPr lang="en-US" altLang="en-US" smtClean="0"/>
          </a:p>
        </p:txBody>
      </p:sp>
      <p:pic>
        <p:nvPicPr>
          <p:cNvPr id="153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600200"/>
            <a:ext cx="59817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9026D2-A22F-4943-8694-02E7BC92AC91}" type="slidenum">
              <a:rPr lang="en-US" smtClean="0"/>
              <a:pPr eaLnBrk="1" hangingPunct="1"/>
              <a:t>14</a:t>
            </a:fld>
            <a:endParaRPr lang="en-US" smtClean="0"/>
          </a:p>
        </p:txBody>
      </p:sp>
      <p:sp>
        <p:nvSpPr>
          <p:cNvPr id="16388" name="Rectangle 2"/>
          <p:cNvSpPr>
            <a:spLocks noGrp="1" noChangeArrowheads="1"/>
          </p:cNvSpPr>
          <p:nvPr>
            <p:ph type="title"/>
          </p:nvPr>
        </p:nvSpPr>
        <p:spPr/>
        <p:txBody>
          <a:bodyPr/>
          <a:lstStyle/>
          <a:p>
            <a:pPr eaLnBrk="1" hangingPunct="1"/>
            <a:r>
              <a:rPr lang="en-US" smtClean="0"/>
              <a:t>Wire Maps</a:t>
            </a:r>
            <a:endParaRPr lang="en-US" altLang="en-US" smtClean="0"/>
          </a:p>
        </p:txBody>
      </p:sp>
      <p:pic>
        <p:nvPicPr>
          <p:cNvPr id="163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600200"/>
            <a:ext cx="597217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017231-6216-4A06-A23F-74CEF073D608}" type="slidenum">
              <a:rPr lang="en-US" smtClean="0"/>
              <a:pPr eaLnBrk="1" hangingPunct="1"/>
              <a:t>15</a:t>
            </a:fld>
            <a:endParaRPr lang="en-US" smtClean="0"/>
          </a:p>
        </p:txBody>
      </p:sp>
      <p:sp>
        <p:nvSpPr>
          <p:cNvPr id="17412" name="Rectangle 2"/>
          <p:cNvSpPr>
            <a:spLocks noGrp="1" noChangeArrowheads="1"/>
          </p:cNvSpPr>
          <p:nvPr>
            <p:ph type="title"/>
          </p:nvPr>
        </p:nvSpPr>
        <p:spPr/>
        <p:txBody>
          <a:bodyPr/>
          <a:lstStyle/>
          <a:p>
            <a:pPr eaLnBrk="1" hangingPunct="1"/>
            <a:r>
              <a:rPr lang="en-US" altLang="en-US" smtClean="0"/>
              <a:t>Wire Maps</a:t>
            </a:r>
          </a:p>
        </p:txBody>
      </p:sp>
      <p:pic>
        <p:nvPicPr>
          <p:cNvPr id="174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1600200"/>
            <a:ext cx="5400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5B58D6-7C1F-42D6-9E51-E8107395F9A2}" type="slidenum">
              <a:rPr lang="en-US" smtClean="0"/>
              <a:pPr eaLnBrk="1" hangingPunct="1"/>
              <a:t>16</a:t>
            </a:fld>
            <a:endParaRPr lang="en-US" smtClean="0"/>
          </a:p>
        </p:txBody>
      </p:sp>
      <p:sp>
        <p:nvSpPr>
          <p:cNvPr id="18436" name="Rectangle 2"/>
          <p:cNvSpPr>
            <a:spLocks noGrp="1" noChangeArrowheads="1"/>
          </p:cNvSpPr>
          <p:nvPr>
            <p:ph type="title"/>
          </p:nvPr>
        </p:nvSpPr>
        <p:spPr/>
        <p:txBody>
          <a:bodyPr/>
          <a:lstStyle/>
          <a:p>
            <a:pPr eaLnBrk="1" hangingPunct="1"/>
            <a:r>
              <a:rPr lang="en-US" smtClean="0"/>
              <a:t>Cable Testing</a:t>
            </a:r>
          </a:p>
        </p:txBody>
      </p:sp>
      <p:sp>
        <p:nvSpPr>
          <p:cNvPr id="18437" name="Rectangle 3"/>
          <p:cNvSpPr>
            <a:spLocks noGrp="1" noChangeArrowheads="1"/>
          </p:cNvSpPr>
          <p:nvPr>
            <p:ph type="body" idx="1"/>
          </p:nvPr>
        </p:nvSpPr>
        <p:spPr/>
        <p:txBody>
          <a:bodyPr/>
          <a:lstStyle/>
          <a:p>
            <a:pPr eaLnBrk="1" hangingPunct="1"/>
            <a:r>
              <a:rPr lang="en-US" smtClean="0"/>
              <a:t>The last thing to do is to test every cable</a:t>
            </a:r>
          </a:p>
          <a:p>
            <a:pPr eaLnBrk="1" hangingPunct="1"/>
            <a:r>
              <a:rPr lang="en-US" smtClean="0"/>
              <a:t>This is what says a cable is rated to some category as discussed above</a:t>
            </a:r>
          </a:p>
          <a:p>
            <a:pPr eaLnBrk="1" hangingPunct="1"/>
            <a:r>
              <a:rPr lang="en-US" smtClean="0"/>
              <a:t>The device that does this testing is a cable tester</a:t>
            </a:r>
          </a:p>
          <a:p>
            <a:pPr eaLnBrk="1" hangingPunct="1"/>
            <a:r>
              <a:rPr lang="en-US" smtClean="0"/>
              <a:t>Such 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187268-9621-4845-BACE-90D0BA663C2D}" type="slidenum">
              <a:rPr lang="en-US" smtClean="0"/>
              <a:pPr eaLnBrk="1" hangingPunct="1"/>
              <a:t>17</a:t>
            </a:fld>
            <a:endParaRPr lang="en-US" smtClean="0"/>
          </a:p>
        </p:txBody>
      </p:sp>
      <p:sp>
        <p:nvSpPr>
          <p:cNvPr id="19460" name="Rectangle 2"/>
          <p:cNvSpPr>
            <a:spLocks noGrp="1" noChangeArrowheads="1"/>
          </p:cNvSpPr>
          <p:nvPr>
            <p:ph type="title"/>
          </p:nvPr>
        </p:nvSpPr>
        <p:spPr/>
        <p:txBody>
          <a:bodyPr/>
          <a:lstStyle/>
          <a:p>
            <a:pPr eaLnBrk="1" hangingPunct="1"/>
            <a:r>
              <a:rPr lang="en-US" smtClean="0"/>
              <a:t>Multifunction Cable Tester</a:t>
            </a:r>
          </a:p>
        </p:txBody>
      </p:sp>
      <p:pic>
        <p:nvPicPr>
          <p:cNvPr id="19461" name="Picture 3" descr="CableTest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76313" y="1600200"/>
            <a:ext cx="7226300" cy="44275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197A4D-3192-4374-B8F6-7C3D01B5C13E}" type="slidenum">
              <a:rPr lang="en-US" smtClean="0"/>
              <a:pPr eaLnBrk="1" hangingPunct="1"/>
              <a:t>18</a:t>
            </a:fld>
            <a:endParaRPr lang="en-US" smtClean="0"/>
          </a:p>
        </p:txBody>
      </p:sp>
      <p:sp>
        <p:nvSpPr>
          <p:cNvPr id="20484" name="Rectangle 2"/>
          <p:cNvSpPr>
            <a:spLocks noGrp="1" noChangeArrowheads="1"/>
          </p:cNvSpPr>
          <p:nvPr>
            <p:ph type="title"/>
          </p:nvPr>
        </p:nvSpPr>
        <p:spPr/>
        <p:txBody>
          <a:bodyPr/>
          <a:lstStyle/>
          <a:p>
            <a:pPr eaLnBrk="1" hangingPunct="1"/>
            <a:r>
              <a:rPr lang="en-US" smtClean="0"/>
              <a:t>Multifunction Cable Tester</a:t>
            </a:r>
          </a:p>
        </p:txBody>
      </p:sp>
      <p:sp>
        <p:nvSpPr>
          <p:cNvPr id="20485" name="Rectangle 3"/>
          <p:cNvSpPr>
            <a:spLocks noGrp="1" noChangeArrowheads="1"/>
          </p:cNvSpPr>
          <p:nvPr>
            <p:ph type="body" idx="1"/>
          </p:nvPr>
        </p:nvSpPr>
        <p:spPr/>
        <p:txBody>
          <a:bodyPr/>
          <a:lstStyle/>
          <a:p>
            <a:pPr eaLnBrk="1" hangingPunct="1"/>
            <a:r>
              <a:rPr lang="en-US" smtClean="0"/>
              <a:t>This device can test any kind of cable with the proper modules</a:t>
            </a:r>
          </a:p>
          <a:p>
            <a:pPr eaLnBrk="1" hangingPunct="1"/>
            <a:r>
              <a:rPr lang="en-US" smtClean="0"/>
              <a:t>Such as</a:t>
            </a:r>
          </a:p>
          <a:p>
            <a:pPr lvl="1" eaLnBrk="1" hangingPunct="1"/>
            <a:r>
              <a:rPr lang="en-US" smtClean="0"/>
              <a:t>Coax</a:t>
            </a:r>
          </a:p>
          <a:p>
            <a:pPr lvl="1" eaLnBrk="1" hangingPunct="1"/>
            <a:r>
              <a:rPr lang="en-US" smtClean="0"/>
              <a:t>UTP</a:t>
            </a:r>
          </a:p>
          <a:p>
            <a:pPr lvl="1" eaLnBrk="1" hangingPunct="1"/>
            <a:r>
              <a:rPr lang="en-US" smtClean="0"/>
              <a:t>Fiber Optic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4108BD-2ABE-43FF-99D2-CCC8A4D5285D}" type="slidenum">
              <a:rPr lang="en-US" smtClean="0"/>
              <a:pPr eaLnBrk="1" hangingPunct="1"/>
              <a:t>19</a:t>
            </a:fld>
            <a:endParaRPr lang="en-US" smtClean="0"/>
          </a:p>
        </p:txBody>
      </p:sp>
      <p:sp>
        <p:nvSpPr>
          <p:cNvPr id="21508" name="Rectangle 2"/>
          <p:cNvSpPr>
            <a:spLocks noGrp="1" noChangeArrowheads="1"/>
          </p:cNvSpPr>
          <p:nvPr>
            <p:ph type="title"/>
          </p:nvPr>
        </p:nvSpPr>
        <p:spPr/>
        <p:txBody>
          <a:bodyPr/>
          <a:lstStyle/>
          <a:p>
            <a:pPr eaLnBrk="1" hangingPunct="1"/>
            <a:r>
              <a:rPr lang="en-US" smtClean="0"/>
              <a:t>Multifunction Cable Tester</a:t>
            </a:r>
          </a:p>
        </p:txBody>
      </p:sp>
      <p:sp>
        <p:nvSpPr>
          <p:cNvPr id="21509" name="Rectangle 3"/>
          <p:cNvSpPr>
            <a:spLocks noGrp="1" noChangeArrowheads="1"/>
          </p:cNvSpPr>
          <p:nvPr>
            <p:ph type="body" idx="1"/>
          </p:nvPr>
        </p:nvSpPr>
        <p:spPr/>
        <p:txBody>
          <a:bodyPr/>
          <a:lstStyle/>
          <a:p>
            <a:pPr eaLnBrk="1" hangingPunct="1"/>
            <a:r>
              <a:rPr lang="en-US" smtClean="0"/>
              <a:t>There are two parts to these testers</a:t>
            </a:r>
          </a:p>
          <a:p>
            <a:pPr lvl="1" eaLnBrk="1" hangingPunct="1"/>
            <a:r>
              <a:rPr lang="en-US" smtClean="0"/>
              <a:t>It does not matter which part is at which end of the connection</a:t>
            </a:r>
          </a:p>
          <a:p>
            <a:pPr lvl="1" eaLnBrk="1" hangingPunct="1"/>
            <a:r>
              <a:rPr lang="en-US" smtClean="0"/>
              <a:t>The results are read on the tester</a:t>
            </a:r>
          </a:p>
          <a:p>
            <a:pPr lvl="1" eaLnBrk="1" hangingPunct="1"/>
            <a:r>
              <a:rPr lang="en-US" smtClean="0"/>
              <a:t>The other part, the injector,  provides a means to turn the information back to the tester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Objectives</a:t>
            </a:r>
          </a:p>
        </p:txBody>
      </p:sp>
      <p:sp>
        <p:nvSpPr>
          <p:cNvPr id="4099" name="Content Placeholder 2"/>
          <p:cNvSpPr>
            <a:spLocks noGrp="1"/>
          </p:cNvSpPr>
          <p:nvPr>
            <p:ph idx="1"/>
          </p:nvPr>
        </p:nvSpPr>
        <p:spPr/>
        <p:txBody>
          <a:bodyPr/>
          <a:lstStyle/>
          <a:p>
            <a:r>
              <a:rPr lang="en-US" smtClean="0"/>
              <a:t>Learn how to test copper media</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4F2F8B-6347-474B-B5F2-FABE9F77E49B}" type="slidenum">
              <a:rPr lang="en-US" smtClean="0"/>
              <a:pPr eaLnBrk="1" hangingPunct="1"/>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D0052A-759F-4732-A125-EE39438C05A2}" type="slidenum">
              <a:rPr lang="en-US" smtClean="0"/>
              <a:pPr eaLnBrk="1" hangingPunct="1"/>
              <a:t>20</a:t>
            </a:fld>
            <a:endParaRPr lang="en-US" smtClean="0"/>
          </a:p>
        </p:txBody>
      </p:sp>
      <p:sp>
        <p:nvSpPr>
          <p:cNvPr id="22532" name="Rectangle 2"/>
          <p:cNvSpPr>
            <a:spLocks noGrp="1" noChangeArrowheads="1"/>
          </p:cNvSpPr>
          <p:nvPr>
            <p:ph type="title"/>
          </p:nvPr>
        </p:nvSpPr>
        <p:spPr/>
        <p:txBody>
          <a:bodyPr/>
          <a:lstStyle/>
          <a:p>
            <a:pPr eaLnBrk="1" hangingPunct="1"/>
            <a:r>
              <a:rPr lang="en-US" smtClean="0"/>
              <a:t>Tester</a:t>
            </a:r>
          </a:p>
        </p:txBody>
      </p:sp>
      <p:pic>
        <p:nvPicPr>
          <p:cNvPr id="22533" name="Picture 4" descr="CableTesterAt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52575"/>
            <a:ext cx="69342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929C14-CED5-4E89-9635-204E75F12C91}" type="slidenum">
              <a:rPr lang="en-US" smtClean="0"/>
              <a:pPr eaLnBrk="1" hangingPunct="1"/>
              <a:t>21</a:t>
            </a:fld>
            <a:endParaRPr lang="en-US" smtClean="0"/>
          </a:p>
        </p:txBody>
      </p:sp>
      <p:sp>
        <p:nvSpPr>
          <p:cNvPr id="23556" name="Rectangle 2"/>
          <p:cNvSpPr>
            <a:spLocks noGrp="1" noChangeArrowheads="1"/>
          </p:cNvSpPr>
          <p:nvPr>
            <p:ph type="title"/>
          </p:nvPr>
        </p:nvSpPr>
        <p:spPr/>
        <p:txBody>
          <a:bodyPr/>
          <a:lstStyle/>
          <a:p>
            <a:pPr eaLnBrk="1" hangingPunct="1"/>
            <a:r>
              <a:rPr lang="en-US" smtClean="0"/>
              <a:t>Injector</a:t>
            </a:r>
          </a:p>
        </p:txBody>
      </p:sp>
      <p:pic>
        <p:nvPicPr>
          <p:cNvPr id="23557" name="Picture 4" descr="CableTesterAt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52575"/>
            <a:ext cx="69342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C42AEE-35A2-418F-B96B-53DE9979E22C}" type="slidenum">
              <a:rPr lang="en-US" smtClean="0"/>
              <a:pPr eaLnBrk="1" hangingPunct="1"/>
              <a:t>22</a:t>
            </a:fld>
            <a:endParaRPr lang="en-US" smtClean="0"/>
          </a:p>
        </p:txBody>
      </p:sp>
      <p:sp>
        <p:nvSpPr>
          <p:cNvPr id="24580" name="Rectangle 2"/>
          <p:cNvSpPr>
            <a:spLocks noGrp="1" noChangeArrowheads="1"/>
          </p:cNvSpPr>
          <p:nvPr>
            <p:ph type="title"/>
          </p:nvPr>
        </p:nvSpPr>
        <p:spPr/>
        <p:txBody>
          <a:bodyPr/>
          <a:lstStyle/>
          <a:p>
            <a:pPr eaLnBrk="1" hangingPunct="1"/>
            <a:r>
              <a:rPr lang="en-US" smtClean="0"/>
              <a:t>Multifunction Cable Tester</a:t>
            </a:r>
          </a:p>
        </p:txBody>
      </p:sp>
      <p:sp>
        <p:nvSpPr>
          <p:cNvPr id="24581" name="Rectangle 3"/>
          <p:cNvSpPr>
            <a:spLocks noGrp="1" noChangeArrowheads="1"/>
          </p:cNvSpPr>
          <p:nvPr>
            <p:ph type="body" idx="1"/>
          </p:nvPr>
        </p:nvSpPr>
        <p:spPr/>
        <p:txBody>
          <a:bodyPr/>
          <a:lstStyle/>
          <a:p>
            <a:pPr eaLnBrk="1" hangingPunct="1"/>
            <a:r>
              <a:rPr lang="en-US" smtClean="0"/>
              <a:t>The common type of cable tested is UTP cable</a:t>
            </a:r>
          </a:p>
          <a:p>
            <a:pPr eaLnBrk="1" hangingPunct="1"/>
            <a:r>
              <a:rPr lang="en-US" smtClean="0"/>
              <a:t>Each cable must pass a series of tests at a specified level</a:t>
            </a:r>
          </a:p>
          <a:p>
            <a:pPr eaLnBrk="1" hangingPunct="1"/>
            <a:r>
              <a:rPr lang="en-US" smtClean="0"/>
              <a:t>The nice thing about these cable testers is their ease of use</a:t>
            </a:r>
          </a:p>
          <a:p>
            <a:pPr eaLnBrk="1" hangingPunct="1"/>
            <a:r>
              <a:rPr lang="en-US" smtClean="0"/>
              <a:t>Notice the button labeled Autotest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667EEE-43E5-439B-B722-91E5BD23E98A}" type="slidenum">
              <a:rPr lang="en-US" smtClean="0"/>
              <a:pPr eaLnBrk="1" hangingPunct="1"/>
              <a:t>23</a:t>
            </a:fld>
            <a:endParaRPr lang="en-US" smtClean="0"/>
          </a:p>
        </p:txBody>
      </p:sp>
      <p:sp>
        <p:nvSpPr>
          <p:cNvPr id="25604" name="Rectangle 2"/>
          <p:cNvSpPr>
            <a:spLocks noGrp="1" noChangeArrowheads="1"/>
          </p:cNvSpPr>
          <p:nvPr>
            <p:ph type="title"/>
          </p:nvPr>
        </p:nvSpPr>
        <p:spPr/>
        <p:txBody>
          <a:bodyPr/>
          <a:lstStyle/>
          <a:p>
            <a:pPr eaLnBrk="1" hangingPunct="1"/>
            <a:r>
              <a:rPr lang="en-US" smtClean="0"/>
              <a:t>Common Problems</a:t>
            </a:r>
          </a:p>
        </p:txBody>
      </p:sp>
      <p:sp>
        <p:nvSpPr>
          <p:cNvPr id="25605" name="Rectangle 3"/>
          <p:cNvSpPr>
            <a:spLocks noGrp="1" noChangeArrowheads="1"/>
          </p:cNvSpPr>
          <p:nvPr>
            <p:ph type="body" idx="1"/>
          </p:nvPr>
        </p:nvSpPr>
        <p:spPr/>
        <p:txBody>
          <a:bodyPr/>
          <a:lstStyle/>
          <a:p>
            <a:pPr eaLnBrk="1" hangingPunct="1"/>
            <a:r>
              <a:rPr lang="en-US" smtClean="0"/>
              <a:t>The most common problems with cables come from</a:t>
            </a:r>
          </a:p>
          <a:p>
            <a:pPr lvl="1" eaLnBrk="1" hangingPunct="1"/>
            <a:r>
              <a:rPr lang="en-US" smtClean="0"/>
              <a:t>NEXT</a:t>
            </a:r>
          </a:p>
          <a:p>
            <a:pPr lvl="1" eaLnBrk="1" hangingPunct="1"/>
            <a:r>
              <a:rPr lang="en-US" smtClean="0"/>
              <a:t>FEXT</a:t>
            </a:r>
          </a:p>
          <a:p>
            <a:pPr eaLnBrk="1" hangingPunct="1"/>
            <a:r>
              <a:rPr lang="en-US" smtClean="0"/>
              <a:t>In other words crosstalk</a:t>
            </a:r>
          </a:p>
          <a:p>
            <a:pPr eaLnBrk="1" hangingPunct="1"/>
            <a:r>
              <a:rPr lang="en-US" smtClean="0"/>
              <a:t>Crosstalk measures signal coupling from one wire pair to another within a twisted-pair cabling link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8D38AD-C802-425A-85E6-94B20279FF95}" type="slidenum">
              <a:rPr lang="en-US" smtClean="0"/>
              <a:pPr eaLnBrk="1" hangingPunct="1"/>
              <a:t>24</a:t>
            </a:fld>
            <a:endParaRPr lang="en-US" smtClean="0"/>
          </a:p>
        </p:txBody>
      </p:sp>
      <p:sp>
        <p:nvSpPr>
          <p:cNvPr id="26628" name="Rectangle 2"/>
          <p:cNvSpPr>
            <a:spLocks noGrp="1" noChangeArrowheads="1"/>
          </p:cNvSpPr>
          <p:nvPr>
            <p:ph type="title"/>
          </p:nvPr>
        </p:nvSpPr>
        <p:spPr/>
        <p:txBody>
          <a:bodyPr/>
          <a:lstStyle/>
          <a:p>
            <a:pPr eaLnBrk="1" hangingPunct="1"/>
            <a:r>
              <a:rPr lang="en-US" smtClean="0"/>
              <a:t>Common Problems</a:t>
            </a:r>
          </a:p>
        </p:txBody>
      </p:sp>
      <p:sp>
        <p:nvSpPr>
          <p:cNvPr id="26629" name="Rectangle 3"/>
          <p:cNvSpPr>
            <a:spLocks noGrp="1" noChangeArrowheads="1"/>
          </p:cNvSpPr>
          <p:nvPr>
            <p:ph type="body" idx="1"/>
          </p:nvPr>
        </p:nvSpPr>
        <p:spPr/>
        <p:txBody>
          <a:bodyPr/>
          <a:lstStyle/>
          <a:p>
            <a:pPr eaLnBrk="1" hangingPunct="1"/>
            <a:r>
              <a:rPr lang="en-US" smtClean="0"/>
              <a:t>This kind of coupling is undesirable because it creates a noise disturbance in the wire pair</a:t>
            </a:r>
          </a:p>
          <a:p>
            <a:pPr eaLnBrk="1" hangingPunct="1"/>
            <a:r>
              <a:rPr lang="en-US" smtClean="0"/>
              <a:t>The effect of crosstalk is similar to a noisy transmission line</a:t>
            </a:r>
          </a:p>
          <a:p>
            <a:pPr eaLnBrk="1" hangingPunct="1"/>
            <a:r>
              <a:rPr lang="en-US" smtClean="0"/>
              <a:t>A receiver may not be able to distinguish the signal sent by the transmitter at the other end of the link from the noise induced by crosstalk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EB176D-C485-43DD-BA98-2EFCEA6DF9C8}" type="slidenum">
              <a:rPr lang="en-US" smtClean="0"/>
              <a:pPr eaLnBrk="1" hangingPunct="1"/>
              <a:t>25</a:t>
            </a:fld>
            <a:endParaRPr lang="en-US" smtClean="0"/>
          </a:p>
        </p:txBody>
      </p:sp>
      <p:sp>
        <p:nvSpPr>
          <p:cNvPr id="27652" name="Rectangle 2"/>
          <p:cNvSpPr>
            <a:spLocks noGrp="1" noChangeArrowheads="1"/>
          </p:cNvSpPr>
          <p:nvPr>
            <p:ph type="title"/>
          </p:nvPr>
        </p:nvSpPr>
        <p:spPr/>
        <p:txBody>
          <a:bodyPr/>
          <a:lstStyle/>
          <a:p>
            <a:pPr eaLnBrk="1" hangingPunct="1"/>
            <a:r>
              <a:rPr lang="en-US" smtClean="0"/>
              <a:t>Common Problems</a:t>
            </a:r>
          </a:p>
        </p:txBody>
      </p:sp>
      <p:sp>
        <p:nvSpPr>
          <p:cNvPr id="27653" name="Rectangle 3"/>
          <p:cNvSpPr>
            <a:spLocks noGrp="1" noChangeArrowheads="1"/>
          </p:cNvSpPr>
          <p:nvPr>
            <p:ph type="body" idx="1"/>
          </p:nvPr>
        </p:nvSpPr>
        <p:spPr/>
        <p:txBody>
          <a:bodyPr/>
          <a:lstStyle/>
          <a:p>
            <a:pPr eaLnBrk="1" hangingPunct="1"/>
            <a:r>
              <a:rPr lang="en-US" smtClean="0"/>
              <a:t>In data communications, crosstalk is a critical performance parameter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D42192-1727-4FEB-A3D7-7B2B8EF427D7}" type="slidenum">
              <a:rPr lang="en-US" smtClean="0"/>
              <a:pPr eaLnBrk="1" hangingPunct="1"/>
              <a:t>26</a:t>
            </a:fld>
            <a:endParaRPr lang="en-US" smtClean="0"/>
          </a:p>
        </p:txBody>
      </p:sp>
      <p:sp>
        <p:nvSpPr>
          <p:cNvPr id="28676" name="Rectangle 2"/>
          <p:cNvSpPr>
            <a:spLocks noGrp="1" noChangeArrowheads="1"/>
          </p:cNvSpPr>
          <p:nvPr>
            <p:ph type="title"/>
          </p:nvPr>
        </p:nvSpPr>
        <p:spPr/>
        <p:txBody>
          <a:bodyPr/>
          <a:lstStyle/>
          <a:p>
            <a:pPr eaLnBrk="1" hangingPunct="1"/>
            <a:r>
              <a:rPr lang="en-US" smtClean="0"/>
              <a:t>NEXT</a:t>
            </a:r>
          </a:p>
        </p:txBody>
      </p:sp>
      <p:sp>
        <p:nvSpPr>
          <p:cNvPr id="28677" name="Rectangle 3"/>
          <p:cNvSpPr>
            <a:spLocks noGrp="1" noChangeArrowheads="1"/>
          </p:cNvSpPr>
          <p:nvPr>
            <p:ph type="body" idx="1"/>
          </p:nvPr>
        </p:nvSpPr>
        <p:spPr/>
        <p:txBody>
          <a:bodyPr/>
          <a:lstStyle/>
          <a:p>
            <a:pPr eaLnBrk="1" hangingPunct="1"/>
            <a:r>
              <a:rPr lang="en-US" dirty="0" smtClean="0"/>
              <a:t>NEXT measures the crosstalk signal that appears at the same end of the line from the test signal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3EF9D7-F1D1-4F1E-BD5A-A48F49E1B5CE}" type="slidenum">
              <a:rPr lang="en-US" smtClean="0"/>
              <a:pPr eaLnBrk="1" hangingPunct="1"/>
              <a:t>27</a:t>
            </a:fld>
            <a:endParaRPr lang="en-US" smtClean="0"/>
          </a:p>
        </p:txBody>
      </p:sp>
      <p:sp>
        <p:nvSpPr>
          <p:cNvPr id="29700" name="Rectangle 2"/>
          <p:cNvSpPr>
            <a:spLocks noGrp="1" noChangeArrowheads="1"/>
          </p:cNvSpPr>
          <p:nvPr>
            <p:ph type="title"/>
          </p:nvPr>
        </p:nvSpPr>
        <p:spPr/>
        <p:txBody>
          <a:bodyPr/>
          <a:lstStyle/>
          <a:p>
            <a:pPr eaLnBrk="1" hangingPunct="1"/>
            <a:r>
              <a:rPr lang="en-US" smtClean="0"/>
              <a:t>FEXT</a:t>
            </a:r>
          </a:p>
        </p:txBody>
      </p:sp>
      <p:sp>
        <p:nvSpPr>
          <p:cNvPr id="29701" name="Rectangle 3"/>
          <p:cNvSpPr>
            <a:spLocks noGrp="1" noChangeArrowheads="1"/>
          </p:cNvSpPr>
          <p:nvPr>
            <p:ph type="body" idx="1"/>
          </p:nvPr>
        </p:nvSpPr>
        <p:spPr/>
        <p:txBody>
          <a:bodyPr/>
          <a:lstStyle/>
          <a:p>
            <a:pPr eaLnBrk="1" hangingPunct="1"/>
            <a:r>
              <a:rPr lang="en-US" smtClean="0"/>
              <a:t>FEXT measures crosstalk at the other end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DBBCF6-AE55-48B5-A622-2257814BA652}" type="slidenum">
              <a:rPr lang="en-US" smtClean="0"/>
              <a:pPr eaLnBrk="1" hangingPunct="1"/>
              <a:t>28</a:t>
            </a:fld>
            <a:endParaRPr lang="en-US" smtClean="0"/>
          </a:p>
        </p:txBody>
      </p:sp>
      <p:sp>
        <p:nvSpPr>
          <p:cNvPr id="30724" name="Rectangle 2"/>
          <p:cNvSpPr>
            <a:spLocks noGrp="1" noChangeArrowheads="1"/>
          </p:cNvSpPr>
          <p:nvPr>
            <p:ph type="title"/>
          </p:nvPr>
        </p:nvSpPr>
        <p:spPr/>
        <p:txBody>
          <a:bodyPr/>
          <a:lstStyle/>
          <a:p>
            <a:pPr eaLnBrk="1" hangingPunct="1"/>
            <a:r>
              <a:rPr lang="en-US" dirty="0" smtClean="0"/>
              <a:t>NEXT</a:t>
            </a:r>
          </a:p>
        </p:txBody>
      </p:sp>
      <p:sp>
        <p:nvSpPr>
          <p:cNvPr id="30725" name="Rectangle 3"/>
          <p:cNvSpPr>
            <a:spLocks noGrp="1" noChangeArrowheads="1"/>
          </p:cNvSpPr>
          <p:nvPr>
            <p:ph type="body" idx="1"/>
          </p:nvPr>
        </p:nvSpPr>
        <p:spPr/>
        <p:txBody>
          <a:bodyPr/>
          <a:lstStyle/>
          <a:p>
            <a:pPr eaLnBrk="1" hangingPunct="1"/>
            <a:r>
              <a:rPr lang="en-US" sz="3200" dirty="0" smtClean="0"/>
              <a:t>NEXT measures the crosstalk induced by signal A to B in pair 2 that returns to the receiver side and competes with signal B to A arriving at the same receiver as pair 2</a:t>
            </a:r>
          </a:p>
          <a:p>
            <a:pPr eaLnBrk="1" hangingPunct="1"/>
            <a:r>
              <a:rPr lang="en-US" sz="3200" dirty="0" smtClean="0"/>
              <a:t>Meanwhile, ELFEXT measures the crosstalk induced in wire pair 4 that travels the length of the cable in the direction of the transmitted signal and competes with the clarity of signal 4 arriving at receiver 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87E010-23BB-44DB-88A1-2716573EF9B7}" type="slidenum">
              <a:rPr lang="en-US" smtClean="0"/>
              <a:pPr eaLnBrk="1" hangingPunct="1"/>
              <a:t>29</a:t>
            </a:fld>
            <a:endParaRPr lang="en-US" smtClean="0"/>
          </a:p>
        </p:txBody>
      </p:sp>
      <p:sp>
        <p:nvSpPr>
          <p:cNvPr id="31748" name="Rectangle 2"/>
          <p:cNvSpPr>
            <a:spLocks noGrp="1" noChangeArrowheads="1"/>
          </p:cNvSpPr>
          <p:nvPr>
            <p:ph type="title"/>
          </p:nvPr>
        </p:nvSpPr>
        <p:spPr/>
        <p:txBody>
          <a:bodyPr/>
          <a:lstStyle/>
          <a:p>
            <a:pPr eaLnBrk="1" hangingPunct="1"/>
            <a:r>
              <a:rPr lang="en-US" dirty="0" smtClean="0"/>
              <a:t>NEXT and ELEXT</a:t>
            </a:r>
          </a:p>
        </p:txBody>
      </p:sp>
      <p:pic>
        <p:nvPicPr>
          <p:cNvPr id="31749" name="Picture 4" descr="cap_2246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55750"/>
            <a:ext cx="44196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Important Parameters</a:t>
            </a:r>
          </a:p>
        </p:txBody>
      </p:sp>
      <p:sp>
        <p:nvSpPr>
          <p:cNvPr id="5123" name="Content Placeholder 2"/>
          <p:cNvSpPr>
            <a:spLocks noGrp="1"/>
          </p:cNvSpPr>
          <p:nvPr>
            <p:ph idx="1"/>
          </p:nvPr>
        </p:nvSpPr>
        <p:spPr/>
        <p:txBody>
          <a:bodyPr/>
          <a:lstStyle/>
          <a:p>
            <a:r>
              <a:rPr lang="en-US" smtClean="0"/>
              <a:t>There are three basic parameters that need to be tested when checking copper media such as UTP cable</a:t>
            </a:r>
          </a:p>
          <a:p>
            <a:r>
              <a:rPr lang="en-US" smtClean="0"/>
              <a:t>These are</a:t>
            </a:r>
          </a:p>
          <a:p>
            <a:pPr lvl="1"/>
            <a:r>
              <a:rPr lang="en-US" smtClean="0"/>
              <a:t>Signal Loss</a:t>
            </a:r>
          </a:p>
          <a:p>
            <a:pPr lvl="1"/>
            <a:r>
              <a:rPr lang="en-US" smtClean="0"/>
              <a:t>Crosstalk</a:t>
            </a:r>
          </a:p>
          <a:p>
            <a:pPr lvl="1"/>
            <a:r>
              <a:rPr lang="en-US" smtClean="0"/>
              <a:t>Wire Mapping</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15CE00-C8C5-4BC5-BBAA-08CE4E827A04}"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2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9C7772-CAD3-424D-83A2-D555A77E9B5B}" type="slidenum">
              <a:rPr lang="en-US" smtClean="0"/>
              <a:pPr eaLnBrk="1" hangingPunct="1"/>
              <a:t>30</a:t>
            </a:fld>
            <a:endParaRPr lang="en-US" smtClean="0"/>
          </a:p>
        </p:txBody>
      </p:sp>
      <p:sp>
        <p:nvSpPr>
          <p:cNvPr id="32772" name="Rectangle 2"/>
          <p:cNvSpPr>
            <a:spLocks noGrp="1" noChangeArrowheads="1"/>
          </p:cNvSpPr>
          <p:nvPr>
            <p:ph type="title"/>
          </p:nvPr>
        </p:nvSpPr>
        <p:spPr/>
        <p:txBody>
          <a:bodyPr/>
          <a:lstStyle/>
          <a:p>
            <a:pPr eaLnBrk="1" hangingPunct="1"/>
            <a:r>
              <a:rPr lang="en-US" dirty="0" smtClean="0"/>
              <a:t>Testing Requirements</a:t>
            </a:r>
          </a:p>
        </p:txBody>
      </p:sp>
      <p:sp>
        <p:nvSpPr>
          <p:cNvPr id="32773" name="Rectangle 3"/>
          <p:cNvSpPr>
            <a:spLocks noGrp="1" noChangeArrowheads="1"/>
          </p:cNvSpPr>
          <p:nvPr>
            <p:ph type="body" idx="1"/>
          </p:nvPr>
        </p:nvSpPr>
        <p:spPr/>
        <p:txBody>
          <a:bodyPr/>
          <a:lstStyle/>
          <a:p>
            <a:pPr eaLnBrk="1" hangingPunct="1">
              <a:lnSpc>
                <a:spcPct val="90000"/>
              </a:lnSpc>
            </a:pPr>
            <a:r>
              <a:rPr lang="en-US" dirty="0" smtClean="0"/>
              <a:t>Each category of cabling has a set of parameters that it must meet in order to be certified</a:t>
            </a:r>
          </a:p>
          <a:p>
            <a:pPr eaLnBrk="1" hangingPunct="1">
              <a:lnSpc>
                <a:spcPct val="90000"/>
              </a:lnSpc>
            </a:pPr>
            <a:r>
              <a:rPr lang="en-US" dirty="0" smtClean="0"/>
              <a:t>Every part that carries the signal must conform to the relevant parameters</a:t>
            </a:r>
          </a:p>
          <a:p>
            <a:pPr eaLnBrk="1" hangingPunct="1">
              <a:lnSpc>
                <a:spcPct val="90000"/>
              </a:lnSpc>
            </a:pPr>
            <a:r>
              <a:rPr lang="en-US" dirty="0" smtClean="0"/>
              <a:t>You cannot mix categories</a:t>
            </a:r>
          </a:p>
          <a:p>
            <a:pPr eaLnBrk="1" hangingPunct="1">
              <a:lnSpc>
                <a:spcPct val="90000"/>
              </a:lnSpc>
            </a:pPr>
            <a:r>
              <a:rPr lang="en-US" dirty="0" smtClean="0"/>
              <a:t>If you do, then even if the cabling is rated Cat 6, but the patch panel is Cat 5, then the cabling installation is Cat 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D46AF7-6E9E-4DEF-A5F7-A5659B8AD881}" type="slidenum">
              <a:rPr lang="en-US" smtClean="0"/>
              <a:pPr eaLnBrk="1" hangingPunct="1"/>
              <a:t>31</a:t>
            </a:fld>
            <a:endParaRPr lang="en-US" smtClean="0"/>
          </a:p>
        </p:txBody>
      </p:sp>
      <p:sp>
        <p:nvSpPr>
          <p:cNvPr id="33796" name="Rectangle 2"/>
          <p:cNvSpPr>
            <a:spLocks noGrp="1" noChangeArrowheads="1"/>
          </p:cNvSpPr>
          <p:nvPr>
            <p:ph type="title"/>
          </p:nvPr>
        </p:nvSpPr>
        <p:spPr/>
        <p:txBody>
          <a:bodyPr/>
          <a:lstStyle/>
          <a:p>
            <a:pPr eaLnBrk="1" hangingPunct="1"/>
            <a:r>
              <a:rPr lang="en-US" dirty="0" smtClean="0"/>
              <a:t>Testing Requirements</a:t>
            </a:r>
          </a:p>
        </p:txBody>
      </p:sp>
      <p:sp>
        <p:nvSpPr>
          <p:cNvPr id="33797" name="Rectangle 3"/>
          <p:cNvSpPr>
            <a:spLocks noGrp="1" noChangeArrowheads="1"/>
          </p:cNvSpPr>
          <p:nvPr>
            <p:ph type="body" idx="1"/>
          </p:nvPr>
        </p:nvSpPr>
        <p:spPr/>
        <p:txBody>
          <a:bodyPr/>
          <a:lstStyle/>
          <a:p>
            <a:pPr eaLnBrk="1" hangingPunct="1"/>
            <a:r>
              <a:rPr lang="en-US" smtClean="0"/>
              <a:t>The testing parameters are shown next</a:t>
            </a:r>
          </a:p>
          <a:p>
            <a:pPr eaLnBrk="1" hangingPunct="1"/>
            <a:r>
              <a:rPr lang="en-US" smtClean="0"/>
              <a:t>The nice part is you need not worry about these as the cable tester takes care of this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B66C34-F764-486B-A5C1-72BBB1C720D1}" type="slidenum">
              <a:rPr lang="en-US" smtClean="0"/>
              <a:pPr eaLnBrk="1" hangingPunct="1"/>
              <a:t>32</a:t>
            </a:fld>
            <a:endParaRPr lang="en-US" smtClean="0"/>
          </a:p>
        </p:txBody>
      </p:sp>
      <p:sp>
        <p:nvSpPr>
          <p:cNvPr id="34820" name="Rectangle 2"/>
          <p:cNvSpPr>
            <a:spLocks noGrp="1" noChangeArrowheads="1"/>
          </p:cNvSpPr>
          <p:nvPr>
            <p:ph type="title"/>
          </p:nvPr>
        </p:nvSpPr>
        <p:spPr/>
        <p:txBody>
          <a:bodyPr/>
          <a:lstStyle/>
          <a:p>
            <a:pPr eaLnBrk="1" hangingPunct="1"/>
            <a:r>
              <a:rPr lang="en-US" dirty="0" smtClean="0"/>
              <a:t>Testing Requirements</a:t>
            </a:r>
          </a:p>
        </p:txBody>
      </p:sp>
      <p:graphicFrame>
        <p:nvGraphicFramePr>
          <p:cNvPr id="121859" name="Group 3"/>
          <p:cNvGraphicFramePr>
            <a:graphicFrameLocks noGrp="1"/>
          </p:cNvGraphicFramePr>
          <p:nvPr>
            <p:ph type="tbl" idx="1"/>
          </p:nvPr>
        </p:nvGraphicFramePr>
        <p:xfrm>
          <a:off x="914400" y="1371600"/>
          <a:ext cx="7315200" cy="4808533"/>
        </p:xfrm>
        <a:graphic>
          <a:graphicData uri="http://schemas.openxmlformats.org/drawingml/2006/table">
            <a:tbl>
              <a:tblPr/>
              <a:tblGrid>
                <a:gridCol w="2300140"/>
                <a:gridCol w="1621410"/>
                <a:gridCol w="1734532"/>
                <a:gridCol w="1659118"/>
              </a:tblGrid>
              <a:tr h="437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Test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Cat 5E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Cat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Frequency 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1-100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1-100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1-250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Attenuation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22.0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22.0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19.8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32.3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35.3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44.3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PSNEXT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Not Used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32.3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42.3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10.3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13.3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24.5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PSACR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Not Used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10.3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22.5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ELFFEXT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Not Used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23.8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27.8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PSELFEXT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Not Used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20.8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24.8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Return Loss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16.0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20.1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20.1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Delay Skew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45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45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45 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3DA8A8-66B8-442F-B69C-A2C610CD20B2}" type="slidenum">
              <a:rPr lang="en-US" smtClean="0"/>
              <a:pPr eaLnBrk="1" hangingPunct="1"/>
              <a:t>33</a:t>
            </a:fld>
            <a:endParaRPr lang="en-US" smtClean="0"/>
          </a:p>
        </p:txBody>
      </p:sp>
      <p:sp>
        <p:nvSpPr>
          <p:cNvPr id="35844" name="Rectangle 2"/>
          <p:cNvSpPr>
            <a:spLocks noGrp="1" noChangeArrowheads="1"/>
          </p:cNvSpPr>
          <p:nvPr>
            <p:ph type="title"/>
          </p:nvPr>
        </p:nvSpPr>
        <p:spPr/>
        <p:txBody>
          <a:bodyPr/>
          <a:lstStyle/>
          <a:p>
            <a:pPr eaLnBrk="1" hangingPunct="1"/>
            <a:r>
              <a:rPr lang="en-US" dirty="0" smtClean="0"/>
              <a:t>Testing Requirements</a:t>
            </a:r>
          </a:p>
        </p:txBody>
      </p:sp>
      <p:graphicFrame>
        <p:nvGraphicFramePr>
          <p:cNvPr id="121859" name="Group 3"/>
          <p:cNvGraphicFramePr>
            <a:graphicFrameLocks noGrp="1"/>
          </p:cNvGraphicFramePr>
          <p:nvPr>
            <p:ph type="tbl" idx="1"/>
          </p:nvPr>
        </p:nvGraphicFramePr>
        <p:xfrm>
          <a:off x="914400" y="1371600"/>
          <a:ext cx="7315200" cy="4808533"/>
        </p:xfrm>
        <a:graphic>
          <a:graphicData uri="http://schemas.openxmlformats.org/drawingml/2006/table">
            <a:tbl>
              <a:tblPr/>
              <a:tblGrid>
                <a:gridCol w="2300140"/>
                <a:gridCol w="1621410"/>
                <a:gridCol w="1734532"/>
                <a:gridCol w="1659118"/>
              </a:tblGrid>
              <a:tr h="437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Test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Cat 6A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Cat 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Frequency 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1-250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1-500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1-250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Attenuation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19.8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20.8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44.3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27.9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62.1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PSNEXT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42.3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59.1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24.5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PSACR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22.5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ELFFEXT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27.8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9.3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PSELFEXT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24.8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20.8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24.8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Return Loss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20.1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8.0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14.1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Delay Skew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45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 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Testing Requirements</a:t>
            </a:r>
          </a:p>
        </p:txBody>
      </p:sp>
      <p:sp>
        <p:nvSpPr>
          <p:cNvPr id="36867" name="Table Placeholder 2"/>
          <p:cNvSpPr>
            <a:spLocks noGrp="1" noTextEdit="1"/>
          </p:cNvSpPr>
          <p:nvPr>
            <p:ph type="tbl" idx="1"/>
          </p:nvPr>
        </p:nvSpPr>
        <p:spPr/>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630D92-B454-48C2-A443-C5E8999C39D3}" type="slidenum">
              <a:rPr lang="en-US" smtClean="0"/>
              <a:pPr eaLnBrk="1" hangingPunct="1"/>
              <a:t>34</a:t>
            </a:fld>
            <a:endParaRPr lang="en-US" smtClean="0"/>
          </a:p>
        </p:txBody>
      </p:sp>
      <p:pic>
        <p:nvPicPr>
          <p:cNvPr id="36870" name="Picture 2"/>
          <p:cNvPicPr>
            <a:picLocks noChangeAspect="1" noChangeArrowheads="1"/>
          </p:cNvPicPr>
          <p:nvPr/>
        </p:nvPicPr>
        <p:blipFill>
          <a:blip r:embed="rId2">
            <a:extLst>
              <a:ext uri="{28A0092B-C50C-407E-A947-70E740481C1C}">
                <a14:useLocalDpi xmlns:a14="http://schemas.microsoft.com/office/drawing/2010/main" val="0"/>
              </a:ext>
            </a:extLst>
          </a:blip>
          <a:srcRect l="11591" t="6667" r="28580" b="7880"/>
          <a:stretch>
            <a:fillRect/>
          </a:stretch>
        </p:blipFill>
        <p:spPr bwMode="auto">
          <a:xfrm>
            <a:off x="1676400" y="1600200"/>
            <a:ext cx="5616575"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B2989C-D4EA-452C-935D-421EA533D419}" type="slidenum">
              <a:rPr lang="en-US" smtClean="0"/>
              <a:pPr eaLnBrk="1" hangingPunct="1"/>
              <a:t>35</a:t>
            </a:fld>
            <a:endParaRPr lang="en-US" smtClean="0"/>
          </a:p>
        </p:txBody>
      </p:sp>
      <p:sp>
        <p:nvSpPr>
          <p:cNvPr id="37892" name="Rectangle 2"/>
          <p:cNvSpPr>
            <a:spLocks noGrp="1" noChangeArrowheads="1"/>
          </p:cNvSpPr>
          <p:nvPr>
            <p:ph type="title"/>
          </p:nvPr>
        </p:nvSpPr>
        <p:spPr/>
        <p:txBody>
          <a:bodyPr/>
          <a:lstStyle/>
          <a:p>
            <a:pPr eaLnBrk="1" hangingPunct="1"/>
            <a:r>
              <a:rPr lang="en-US" dirty="0" smtClean="0"/>
              <a:t>Testing Requirements</a:t>
            </a:r>
          </a:p>
        </p:txBody>
      </p:sp>
      <p:sp>
        <p:nvSpPr>
          <p:cNvPr id="37893" name="Rectangle 3"/>
          <p:cNvSpPr>
            <a:spLocks noGrp="1" noChangeArrowheads="1"/>
          </p:cNvSpPr>
          <p:nvPr>
            <p:ph type="body" idx="1"/>
          </p:nvPr>
        </p:nvSpPr>
        <p:spPr/>
        <p:txBody>
          <a:bodyPr/>
          <a:lstStyle/>
          <a:p>
            <a:pPr eaLnBrk="1" hangingPunct="1"/>
            <a:r>
              <a:rPr lang="en-US" smtClean="0"/>
              <a:t>Nice set of numbers</a:t>
            </a:r>
          </a:p>
          <a:p>
            <a:pPr eaLnBrk="1" hangingPunct="1"/>
            <a:r>
              <a:rPr lang="en-US" smtClean="0"/>
              <a:t>So what do all of these mean</a:t>
            </a:r>
          </a:p>
          <a:p>
            <a:pPr eaLnBrk="1" hangingPunct="1"/>
            <a:r>
              <a:rPr lang="en-US" smtClean="0"/>
              <a:t>The cabletesting.com website says the following about each one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FD6BBD-BAD0-424A-A17E-2F743245D8AF}" type="slidenum">
              <a:rPr lang="en-US" smtClean="0"/>
              <a:pPr eaLnBrk="1" hangingPunct="1"/>
              <a:t>36</a:t>
            </a:fld>
            <a:endParaRPr lang="en-US" smtClean="0"/>
          </a:p>
        </p:txBody>
      </p:sp>
      <p:sp>
        <p:nvSpPr>
          <p:cNvPr id="38916" name="Rectangle 2"/>
          <p:cNvSpPr>
            <a:spLocks noGrp="1" noChangeArrowheads="1"/>
          </p:cNvSpPr>
          <p:nvPr>
            <p:ph type="title"/>
          </p:nvPr>
        </p:nvSpPr>
        <p:spPr/>
        <p:txBody>
          <a:bodyPr/>
          <a:lstStyle/>
          <a:p>
            <a:pPr eaLnBrk="1" hangingPunct="1"/>
            <a:r>
              <a:rPr lang="en-US" dirty="0" smtClean="0"/>
              <a:t>Testing Requirements</a:t>
            </a:r>
          </a:p>
        </p:txBody>
      </p:sp>
      <p:sp>
        <p:nvSpPr>
          <p:cNvPr id="38917" name="Rectangle 3"/>
          <p:cNvSpPr>
            <a:spLocks noGrp="1" noChangeArrowheads="1"/>
          </p:cNvSpPr>
          <p:nvPr>
            <p:ph type="body" idx="1"/>
          </p:nvPr>
        </p:nvSpPr>
        <p:spPr/>
        <p:txBody>
          <a:bodyPr/>
          <a:lstStyle/>
          <a:p>
            <a:pPr eaLnBrk="1" hangingPunct="1">
              <a:lnSpc>
                <a:spcPct val="90000"/>
              </a:lnSpc>
            </a:pPr>
            <a:r>
              <a:rPr lang="en-US" sz="1400" smtClean="0"/>
              <a:t>Attenuation or Insertion Loss</a:t>
            </a:r>
          </a:p>
          <a:p>
            <a:pPr lvl="1" eaLnBrk="1" hangingPunct="1">
              <a:lnSpc>
                <a:spcPct val="90000"/>
              </a:lnSpc>
            </a:pPr>
            <a:r>
              <a:rPr lang="en-US" sz="1400" smtClean="0"/>
              <a:t>What Is It</a:t>
            </a:r>
          </a:p>
          <a:p>
            <a:pPr lvl="2" eaLnBrk="1" hangingPunct="1">
              <a:lnSpc>
                <a:spcPct val="90000"/>
              </a:lnSpc>
            </a:pPr>
            <a:r>
              <a:rPr lang="en-US" sz="1400" smtClean="0"/>
              <a:t>Electrical signals lose some of their energy as they travel along the cable from one end to the other</a:t>
            </a:r>
          </a:p>
          <a:p>
            <a:pPr lvl="2" eaLnBrk="1" hangingPunct="1">
              <a:lnSpc>
                <a:spcPct val="90000"/>
              </a:lnSpc>
            </a:pPr>
            <a:r>
              <a:rPr lang="en-US" sz="1400" smtClean="0"/>
              <a:t>Insertion loss measures the amount of energy that is lost</a:t>
            </a:r>
          </a:p>
          <a:p>
            <a:pPr lvl="2" eaLnBrk="1" hangingPunct="1">
              <a:lnSpc>
                <a:spcPct val="90000"/>
              </a:lnSpc>
            </a:pPr>
            <a:r>
              <a:rPr lang="en-US" sz="1400" smtClean="0"/>
              <a:t>The insertion loss measurement quantifies the effect of the resistance the cabling link offers to the transmission of the electrical signals</a:t>
            </a:r>
          </a:p>
          <a:p>
            <a:pPr lvl="1" eaLnBrk="1" hangingPunct="1">
              <a:lnSpc>
                <a:spcPct val="90000"/>
              </a:lnSpc>
            </a:pPr>
            <a:r>
              <a:rPr lang="en-US" sz="1400" smtClean="0"/>
              <a:t>Results Interpretation</a:t>
            </a:r>
          </a:p>
          <a:p>
            <a:pPr lvl="2" eaLnBrk="1" hangingPunct="1">
              <a:lnSpc>
                <a:spcPct val="90000"/>
              </a:lnSpc>
            </a:pPr>
            <a:r>
              <a:rPr lang="en-US" sz="1400" smtClean="0"/>
              <a:t>The attenuation in a cable is largely dependent upon the gauge of wire used in constructing the pairs, with larger wires being better</a:t>
            </a:r>
          </a:p>
          <a:p>
            <a:pPr lvl="2" eaLnBrk="1" hangingPunct="1">
              <a:lnSpc>
                <a:spcPct val="90000"/>
              </a:lnSpc>
            </a:pPr>
            <a:r>
              <a:rPr lang="en-US" sz="1400" smtClean="0"/>
              <a:t>Also, stranded cabling will have 20-50% more attenuation than solid copper conductors</a:t>
            </a:r>
          </a:p>
          <a:p>
            <a:pPr lvl="1" eaLnBrk="1" hangingPunct="1">
              <a:lnSpc>
                <a:spcPct val="90000"/>
              </a:lnSpc>
            </a:pPr>
            <a:r>
              <a:rPr lang="en-US" sz="1400" smtClean="0"/>
              <a:t>Troubleshooting</a:t>
            </a:r>
          </a:p>
          <a:p>
            <a:pPr lvl="2" eaLnBrk="1" hangingPunct="1">
              <a:lnSpc>
                <a:spcPct val="90000"/>
              </a:lnSpc>
            </a:pPr>
            <a:r>
              <a:rPr lang="en-US" sz="1400" smtClean="0"/>
              <a:t>Excessive length is the most common reason for failing attenuation</a:t>
            </a:r>
          </a:p>
          <a:p>
            <a:pPr lvl="2" eaLnBrk="1" hangingPunct="1">
              <a:lnSpc>
                <a:spcPct val="90000"/>
              </a:lnSpc>
            </a:pPr>
            <a:r>
              <a:rPr lang="en-US" sz="1400" smtClean="0"/>
              <a:t>It can also be caused by poorly terminated connectors or plugs</a:t>
            </a:r>
          </a:p>
          <a:p>
            <a:pPr lvl="2" eaLnBrk="1" hangingPunct="1">
              <a:lnSpc>
                <a:spcPct val="90000"/>
              </a:lnSpc>
            </a:pPr>
            <a:r>
              <a:rPr lang="en-US" sz="1400" smtClean="0"/>
              <a:t>Your clue to this cause is to compare the attenuation on the four pairs</a:t>
            </a:r>
          </a:p>
          <a:p>
            <a:pPr lvl="2" eaLnBrk="1" hangingPunct="1">
              <a:lnSpc>
                <a:spcPct val="90000"/>
              </a:lnSpc>
            </a:pPr>
            <a:r>
              <a:rPr lang="en-US" sz="1400" smtClean="0"/>
              <a:t>If only one or two pairs have high attenuation, this suggests an installation issue</a:t>
            </a:r>
          </a:p>
          <a:p>
            <a:pPr lvl="2" eaLnBrk="1" hangingPunct="1">
              <a:lnSpc>
                <a:spcPct val="90000"/>
              </a:lnSpc>
            </a:pPr>
            <a:r>
              <a:rPr lang="en-US" sz="1400" smtClean="0"/>
              <a:t>Temperature also affects attenuation in some cables</a:t>
            </a:r>
          </a:p>
          <a:p>
            <a:pPr lvl="2" eaLnBrk="1" hangingPunct="1">
              <a:lnSpc>
                <a:spcPct val="90000"/>
              </a:lnSpc>
            </a:pPr>
            <a:r>
              <a:rPr lang="en-US" sz="1400" smtClean="0"/>
              <a:t>Temperature increases exacerbate the problem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4CFE22-2DA4-4E98-A70C-EC011E96FE5B}" type="slidenum">
              <a:rPr lang="en-US" smtClean="0"/>
              <a:pPr eaLnBrk="1" hangingPunct="1"/>
              <a:t>37</a:t>
            </a:fld>
            <a:endParaRPr lang="en-US" smtClean="0"/>
          </a:p>
        </p:txBody>
      </p:sp>
      <p:sp>
        <p:nvSpPr>
          <p:cNvPr id="39940" name="Rectangle 2"/>
          <p:cNvSpPr>
            <a:spLocks noGrp="1" noChangeArrowheads="1"/>
          </p:cNvSpPr>
          <p:nvPr>
            <p:ph type="title"/>
          </p:nvPr>
        </p:nvSpPr>
        <p:spPr/>
        <p:txBody>
          <a:bodyPr/>
          <a:lstStyle/>
          <a:p>
            <a:pPr eaLnBrk="1" hangingPunct="1"/>
            <a:r>
              <a:rPr lang="en-US" dirty="0" smtClean="0"/>
              <a:t>Testing Requirements</a:t>
            </a:r>
          </a:p>
        </p:txBody>
      </p:sp>
      <p:sp>
        <p:nvSpPr>
          <p:cNvPr id="39941" name="Rectangle 3"/>
          <p:cNvSpPr>
            <a:spLocks noGrp="1" noChangeArrowheads="1"/>
          </p:cNvSpPr>
          <p:nvPr>
            <p:ph type="body" idx="1"/>
          </p:nvPr>
        </p:nvSpPr>
        <p:spPr/>
        <p:txBody>
          <a:bodyPr/>
          <a:lstStyle/>
          <a:p>
            <a:pPr eaLnBrk="1" hangingPunct="1">
              <a:lnSpc>
                <a:spcPct val="80000"/>
              </a:lnSpc>
            </a:pPr>
            <a:r>
              <a:rPr lang="en-US" sz="1400" smtClean="0"/>
              <a:t>NEXT</a:t>
            </a:r>
          </a:p>
          <a:p>
            <a:pPr lvl="1" eaLnBrk="1" hangingPunct="1">
              <a:lnSpc>
                <a:spcPct val="80000"/>
              </a:lnSpc>
            </a:pPr>
            <a:r>
              <a:rPr lang="en-US" sz="1400" smtClean="0"/>
              <a:t>What Is It</a:t>
            </a:r>
          </a:p>
          <a:p>
            <a:pPr lvl="2" eaLnBrk="1" hangingPunct="1">
              <a:lnSpc>
                <a:spcPct val="80000"/>
              </a:lnSpc>
            </a:pPr>
            <a:r>
              <a:rPr lang="en-US" sz="1400" smtClean="0"/>
              <a:t>When a current flows through a wire, an electromagnetic field is created which can interfere with signals on adjacent wires</a:t>
            </a:r>
          </a:p>
          <a:p>
            <a:pPr lvl="2" eaLnBrk="1" hangingPunct="1">
              <a:lnSpc>
                <a:spcPct val="80000"/>
              </a:lnSpc>
            </a:pPr>
            <a:r>
              <a:rPr lang="en-US" sz="1400" smtClean="0"/>
              <a:t>Each pair is twisted because this allows opposing fields in the wire pair to cancel each other</a:t>
            </a:r>
          </a:p>
          <a:p>
            <a:pPr lvl="2" eaLnBrk="1" hangingPunct="1">
              <a:lnSpc>
                <a:spcPct val="80000"/>
              </a:lnSpc>
            </a:pPr>
            <a:r>
              <a:rPr lang="en-US" sz="1400" smtClean="0"/>
              <a:t>The tighter the twist, the more effective the cancellation</a:t>
            </a:r>
          </a:p>
          <a:p>
            <a:pPr lvl="2" eaLnBrk="1" hangingPunct="1">
              <a:lnSpc>
                <a:spcPct val="80000"/>
              </a:lnSpc>
            </a:pPr>
            <a:r>
              <a:rPr lang="en-US" sz="1400" smtClean="0"/>
              <a:t>Maintaining this twist ratio is the single most important factor for a successful  installation</a:t>
            </a:r>
          </a:p>
          <a:p>
            <a:pPr lvl="2" eaLnBrk="1" hangingPunct="1">
              <a:lnSpc>
                <a:spcPct val="80000"/>
              </a:lnSpc>
            </a:pPr>
            <a:r>
              <a:rPr lang="en-US" sz="1400" smtClean="0"/>
              <a:t>If wires are not tightly twisted, the result is Near End Crosstalk</a:t>
            </a:r>
          </a:p>
          <a:p>
            <a:pPr lvl="1" eaLnBrk="1" hangingPunct="1">
              <a:lnSpc>
                <a:spcPct val="80000"/>
              </a:lnSpc>
            </a:pPr>
            <a:r>
              <a:rPr lang="en-US" sz="1400" smtClean="0"/>
              <a:t>Results Interpretation</a:t>
            </a:r>
          </a:p>
          <a:p>
            <a:pPr lvl="2" eaLnBrk="1" hangingPunct="1">
              <a:lnSpc>
                <a:spcPct val="80000"/>
              </a:lnSpc>
            </a:pPr>
            <a:r>
              <a:rPr lang="en-US" sz="1400" smtClean="0"/>
              <a:t>Since NEXT is a measure of difference in signal strength between a disturbing pair and a disturbed pair, a larger number - less crosstalk - is more desirable than a smaller number- more crosstalk</a:t>
            </a:r>
          </a:p>
          <a:p>
            <a:pPr lvl="2" eaLnBrk="1" hangingPunct="1">
              <a:lnSpc>
                <a:spcPct val="80000"/>
              </a:lnSpc>
            </a:pPr>
            <a:r>
              <a:rPr lang="en-US" sz="1400" smtClean="0"/>
              <a:t>If the NEXT curve crosses the pass/fail line at any point, then the link does not meet the stated requirement.</a:t>
            </a:r>
          </a:p>
          <a:p>
            <a:pPr lvl="2" eaLnBrk="1" hangingPunct="1">
              <a:lnSpc>
                <a:spcPct val="80000"/>
              </a:lnSpc>
            </a:pPr>
            <a:r>
              <a:rPr lang="en-US" sz="1400" smtClean="0"/>
              <a:t>Since NEXT characteristics are unique to each end of the link, six NEXT results should be obtained at each end</a:t>
            </a:r>
          </a:p>
          <a:p>
            <a:pPr lvl="1" eaLnBrk="1" hangingPunct="1">
              <a:lnSpc>
                <a:spcPct val="80000"/>
              </a:lnSpc>
            </a:pPr>
            <a:r>
              <a:rPr lang="en-US" sz="1400" smtClean="0"/>
              <a:t>Troubleshooting</a:t>
            </a:r>
          </a:p>
          <a:p>
            <a:pPr lvl="2" eaLnBrk="1" hangingPunct="1">
              <a:lnSpc>
                <a:spcPct val="80000"/>
              </a:lnSpc>
            </a:pPr>
            <a:r>
              <a:rPr lang="en-US" sz="1400" smtClean="0"/>
              <a:t>In many cases, excessive crosstalk is due to poorly twisted terminations at connection points</a:t>
            </a:r>
          </a:p>
          <a:p>
            <a:pPr lvl="2" eaLnBrk="1" hangingPunct="1">
              <a:lnSpc>
                <a:spcPct val="80000"/>
              </a:lnSpc>
            </a:pPr>
            <a:r>
              <a:rPr lang="en-US" sz="1400" smtClean="0"/>
              <a:t>All connections should be twisted to within 13 mm of the point of termination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B28965-5D8D-49C0-9FB2-1DA8EDBE296F}" type="slidenum">
              <a:rPr lang="en-US" smtClean="0"/>
              <a:pPr eaLnBrk="1" hangingPunct="1"/>
              <a:t>38</a:t>
            </a:fld>
            <a:endParaRPr lang="en-US" smtClean="0"/>
          </a:p>
        </p:txBody>
      </p:sp>
      <p:sp>
        <p:nvSpPr>
          <p:cNvPr id="40964" name="Rectangle 2"/>
          <p:cNvSpPr>
            <a:spLocks noGrp="1" noChangeArrowheads="1"/>
          </p:cNvSpPr>
          <p:nvPr>
            <p:ph type="title"/>
          </p:nvPr>
        </p:nvSpPr>
        <p:spPr/>
        <p:txBody>
          <a:bodyPr/>
          <a:lstStyle/>
          <a:p>
            <a:pPr eaLnBrk="1" hangingPunct="1"/>
            <a:r>
              <a:rPr lang="en-US" dirty="0" smtClean="0"/>
              <a:t>Testing Requirements</a:t>
            </a:r>
          </a:p>
        </p:txBody>
      </p:sp>
      <p:sp>
        <p:nvSpPr>
          <p:cNvPr id="40965" name="Rectangle 3"/>
          <p:cNvSpPr>
            <a:spLocks noGrp="1" noChangeArrowheads="1"/>
          </p:cNvSpPr>
          <p:nvPr>
            <p:ph type="body" idx="1"/>
          </p:nvPr>
        </p:nvSpPr>
        <p:spPr/>
        <p:txBody>
          <a:bodyPr/>
          <a:lstStyle/>
          <a:p>
            <a:pPr eaLnBrk="1" hangingPunct="1">
              <a:lnSpc>
                <a:spcPct val="80000"/>
              </a:lnSpc>
            </a:pPr>
            <a:r>
              <a:rPr lang="en-US" sz="1400" smtClean="0"/>
              <a:t>PSNEXT</a:t>
            </a:r>
          </a:p>
          <a:p>
            <a:pPr lvl="1" eaLnBrk="1" hangingPunct="1">
              <a:lnSpc>
                <a:spcPct val="80000"/>
              </a:lnSpc>
            </a:pPr>
            <a:r>
              <a:rPr lang="en-US" sz="1400" smtClean="0"/>
              <a:t>What Is It</a:t>
            </a:r>
          </a:p>
          <a:p>
            <a:pPr lvl="2" eaLnBrk="1" hangingPunct="1">
              <a:lnSpc>
                <a:spcPct val="80000"/>
              </a:lnSpc>
            </a:pPr>
            <a:r>
              <a:rPr lang="en-US" sz="1400" smtClean="0"/>
              <a:t>PSNEXT - Power Sum NEXT is a calculation, not a measurement</a:t>
            </a:r>
          </a:p>
          <a:p>
            <a:pPr lvl="2" eaLnBrk="1" hangingPunct="1">
              <a:lnSpc>
                <a:spcPct val="80000"/>
              </a:lnSpc>
            </a:pPr>
            <a:r>
              <a:rPr lang="en-US" sz="1400" smtClean="0"/>
              <a:t>PSNEXT is derived from the summation of the individual NEXT effects on each pair by the other three pairs</a:t>
            </a:r>
          </a:p>
          <a:p>
            <a:pPr lvl="2" eaLnBrk="1" hangingPunct="1">
              <a:lnSpc>
                <a:spcPct val="80000"/>
              </a:lnSpc>
            </a:pPr>
            <a:r>
              <a:rPr lang="en-US" sz="1400" smtClean="0"/>
              <a:t>PSNEXT is important measurements for qualifying cabling intended to support 4 pair transmission schemes such as Gigabit Ethernet</a:t>
            </a:r>
          </a:p>
          <a:p>
            <a:pPr lvl="1" eaLnBrk="1" hangingPunct="1">
              <a:lnSpc>
                <a:spcPct val="80000"/>
              </a:lnSpc>
            </a:pPr>
            <a:r>
              <a:rPr lang="en-US" sz="1400" smtClean="0"/>
              <a:t>Results Interpretation</a:t>
            </a:r>
          </a:p>
          <a:p>
            <a:pPr lvl="2" eaLnBrk="1" hangingPunct="1">
              <a:lnSpc>
                <a:spcPct val="80000"/>
              </a:lnSpc>
            </a:pPr>
            <a:r>
              <a:rPr lang="en-US" sz="1400" smtClean="0"/>
              <a:t>Since PSNEXT is a measure of difference in signal strength between disturbing pairs and a disturbed pair, a larger number - less crosstalk - is more desirable than a smaller number  -more crosstalk</a:t>
            </a:r>
          </a:p>
          <a:p>
            <a:pPr lvl="2" eaLnBrk="1" hangingPunct="1">
              <a:lnSpc>
                <a:spcPct val="80000"/>
              </a:lnSpc>
            </a:pPr>
            <a:r>
              <a:rPr lang="en-US" sz="1400" smtClean="0"/>
              <a:t>If you look at the PSNEXT on a 50 meter segment of twisted pair cabling, it has a characteristic "roller coaster" shape</a:t>
            </a:r>
          </a:p>
          <a:p>
            <a:pPr lvl="2" eaLnBrk="1" hangingPunct="1">
              <a:lnSpc>
                <a:spcPct val="80000"/>
              </a:lnSpc>
            </a:pPr>
            <a:r>
              <a:rPr lang="en-US" sz="1400" smtClean="0"/>
              <a:t>That is, it varies up and down significantly, while generally increasing in magnitude</a:t>
            </a:r>
          </a:p>
          <a:p>
            <a:pPr lvl="2" eaLnBrk="1" hangingPunct="1">
              <a:lnSpc>
                <a:spcPct val="80000"/>
              </a:lnSpc>
            </a:pPr>
            <a:r>
              <a:rPr lang="en-US" sz="1400" smtClean="0"/>
              <a:t>This is because twisted pair coupling becomes less effective for higher frequencies</a:t>
            </a:r>
          </a:p>
          <a:p>
            <a:pPr lvl="2" eaLnBrk="1" hangingPunct="1">
              <a:lnSpc>
                <a:spcPct val="80000"/>
              </a:lnSpc>
            </a:pPr>
            <a:r>
              <a:rPr lang="en-US" sz="1400" smtClean="0"/>
              <a:t>Typically, PSNEXT results are around 3 dB lower than the worst-case NEXT result at each end of the link</a:t>
            </a:r>
          </a:p>
          <a:p>
            <a:pPr lvl="1" eaLnBrk="1" hangingPunct="1">
              <a:lnSpc>
                <a:spcPct val="80000"/>
              </a:lnSpc>
            </a:pPr>
            <a:r>
              <a:rPr lang="en-US" sz="1400" smtClean="0"/>
              <a:t>Troubleshooting</a:t>
            </a:r>
          </a:p>
          <a:p>
            <a:pPr lvl="2" eaLnBrk="1" hangingPunct="1">
              <a:lnSpc>
                <a:spcPct val="80000"/>
              </a:lnSpc>
            </a:pPr>
            <a:r>
              <a:rPr lang="en-US" sz="1400" smtClean="0"/>
              <a:t>Since PSNEXT is a calculation based on NEXT measurements, troubleshooting for PSNEXT failures reduces to troubleshooting for NEXT problems</a:t>
            </a:r>
          </a:p>
          <a:p>
            <a:pPr lvl="2" eaLnBrk="1" hangingPunct="1">
              <a:lnSpc>
                <a:spcPct val="80000"/>
              </a:lnSpc>
            </a:pPr>
            <a:r>
              <a:rPr lang="en-US" sz="1400" smtClean="0"/>
              <a:t>Once you have isolated and repaired the NEXT problem, PSNEXT will automatically improve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B94ADD-A556-467D-A9B8-44B8CE25CC5F}" type="slidenum">
              <a:rPr lang="en-US" smtClean="0"/>
              <a:pPr eaLnBrk="1" hangingPunct="1"/>
              <a:t>39</a:t>
            </a:fld>
            <a:endParaRPr lang="en-US" smtClean="0"/>
          </a:p>
        </p:txBody>
      </p:sp>
      <p:sp>
        <p:nvSpPr>
          <p:cNvPr id="41988" name="Rectangle 2"/>
          <p:cNvSpPr>
            <a:spLocks noGrp="1" noChangeArrowheads="1"/>
          </p:cNvSpPr>
          <p:nvPr>
            <p:ph type="title"/>
          </p:nvPr>
        </p:nvSpPr>
        <p:spPr/>
        <p:txBody>
          <a:bodyPr/>
          <a:lstStyle/>
          <a:p>
            <a:pPr eaLnBrk="1" hangingPunct="1"/>
            <a:r>
              <a:rPr lang="en-US" dirty="0" smtClean="0"/>
              <a:t>Testing Requirements</a:t>
            </a:r>
          </a:p>
        </p:txBody>
      </p:sp>
      <p:sp>
        <p:nvSpPr>
          <p:cNvPr id="41989" name="Rectangle 3"/>
          <p:cNvSpPr>
            <a:spLocks noGrp="1" noChangeArrowheads="1"/>
          </p:cNvSpPr>
          <p:nvPr>
            <p:ph type="body" idx="1"/>
          </p:nvPr>
        </p:nvSpPr>
        <p:spPr/>
        <p:txBody>
          <a:bodyPr/>
          <a:lstStyle/>
          <a:p>
            <a:pPr eaLnBrk="1" hangingPunct="1">
              <a:lnSpc>
                <a:spcPct val="80000"/>
              </a:lnSpc>
            </a:pPr>
            <a:r>
              <a:rPr lang="en-US" sz="1400" smtClean="0"/>
              <a:t>ACR</a:t>
            </a:r>
          </a:p>
          <a:p>
            <a:pPr lvl="1" eaLnBrk="1" hangingPunct="1">
              <a:lnSpc>
                <a:spcPct val="80000"/>
              </a:lnSpc>
            </a:pPr>
            <a:r>
              <a:rPr lang="en-US" sz="1400" smtClean="0"/>
              <a:t>What Is It</a:t>
            </a:r>
          </a:p>
          <a:p>
            <a:pPr lvl="2" eaLnBrk="1" hangingPunct="1">
              <a:lnSpc>
                <a:spcPct val="80000"/>
              </a:lnSpc>
            </a:pPr>
            <a:r>
              <a:rPr lang="en-US" sz="1400" smtClean="0"/>
              <a:t>ACR - Attenuation to Crosstalk Ratio is the difference between NEXT and the attenuation for the pair in the link under test</a:t>
            </a:r>
          </a:p>
          <a:p>
            <a:pPr lvl="2" eaLnBrk="1" hangingPunct="1">
              <a:lnSpc>
                <a:spcPct val="80000"/>
              </a:lnSpc>
            </a:pPr>
            <a:r>
              <a:rPr lang="en-US" sz="1400" smtClean="0"/>
              <a:t>Due to the effects of attenuation, signals are at their weakest at the receiver end of the link</a:t>
            </a:r>
          </a:p>
          <a:p>
            <a:pPr lvl="2" eaLnBrk="1" hangingPunct="1">
              <a:lnSpc>
                <a:spcPct val="80000"/>
              </a:lnSpc>
            </a:pPr>
            <a:r>
              <a:rPr lang="en-US" sz="1400" smtClean="0"/>
              <a:t>But this is also where NEXT is the strongest</a:t>
            </a:r>
          </a:p>
          <a:p>
            <a:pPr lvl="2" eaLnBrk="1" hangingPunct="1">
              <a:lnSpc>
                <a:spcPct val="80000"/>
              </a:lnSpc>
            </a:pPr>
            <a:r>
              <a:rPr lang="en-US" sz="1400" smtClean="0"/>
              <a:t>Signals that survive attenuation must not get lost due to the effects of NEXT</a:t>
            </a:r>
          </a:p>
          <a:p>
            <a:pPr lvl="2" eaLnBrk="1" hangingPunct="1">
              <a:lnSpc>
                <a:spcPct val="80000"/>
              </a:lnSpc>
            </a:pPr>
            <a:r>
              <a:rPr lang="en-US" sz="1400" smtClean="0"/>
              <a:t>During signal transmission over twisted pair cable, both attenuation and crosstalk are active simultaneously</a:t>
            </a:r>
          </a:p>
          <a:p>
            <a:pPr lvl="2" eaLnBrk="1" hangingPunct="1">
              <a:lnSpc>
                <a:spcPct val="80000"/>
              </a:lnSpc>
            </a:pPr>
            <a:r>
              <a:rPr lang="en-US" sz="1400" smtClean="0"/>
              <a:t>The combined effect of these two parameters is a very good indicator of the real transmission quality of the link</a:t>
            </a:r>
          </a:p>
          <a:p>
            <a:pPr lvl="1" eaLnBrk="1" hangingPunct="1">
              <a:lnSpc>
                <a:spcPct val="80000"/>
              </a:lnSpc>
            </a:pPr>
            <a:r>
              <a:rPr lang="en-US" sz="1400" smtClean="0"/>
              <a:t>Results Interpretation</a:t>
            </a:r>
          </a:p>
          <a:p>
            <a:pPr lvl="2" eaLnBrk="1" hangingPunct="1">
              <a:lnSpc>
                <a:spcPct val="80000"/>
              </a:lnSpc>
            </a:pPr>
            <a:r>
              <a:rPr lang="en-US" sz="1400" smtClean="0"/>
              <a:t>ACR is an important figure of merit for twisted pair links</a:t>
            </a:r>
          </a:p>
          <a:p>
            <a:pPr lvl="2" eaLnBrk="1" hangingPunct="1">
              <a:lnSpc>
                <a:spcPct val="80000"/>
              </a:lnSpc>
            </a:pPr>
            <a:r>
              <a:rPr lang="en-US" sz="1400" smtClean="0"/>
              <a:t>It provides a measure of how much 'headroom' is available, or how much stronger the signal is than the background noise</a:t>
            </a:r>
          </a:p>
          <a:p>
            <a:pPr lvl="2" eaLnBrk="1" hangingPunct="1">
              <a:lnSpc>
                <a:spcPct val="80000"/>
              </a:lnSpc>
            </a:pPr>
            <a:r>
              <a:rPr lang="en-US" sz="1400" smtClean="0"/>
              <a:t>Thus, the greater the ACR, the better</a:t>
            </a:r>
          </a:p>
          <a:p>
            <a:pPr lvl="1" eaLnBrk="1" hangingPunct="1">
              <a:lnSpc>
                <a:spcPct val="80000"/>
              </a:lnSpc>
            </a:pPr>
            <a:r>
              <a:rPr lang="en-US" sz="1400" smtClean="0"/>
              <a:t>Troubleshooting</a:t>
            </a:r>
          </a:p>
          <a:p>
            <a:pPr lvl="2" eaLnBrk="1" hangingPunct="1">
              <a:lnSpc>
                <a:spcPct val="80000"/>
              </a:lnSpc>
            </a:pPr>
            <a:r>
              <a:rPr lang="en-US" sz="1400" smtClean="0"/>
              <a:t>ACR is derived from NEXT and attenuation data</a:t>
            </a:r>
          </a:p>
          <a:p>
            <a:pPr lvl="2" eaLnBrk="1" hangingPunct="1">
              <a:lnSpc>
                <a:spcPct val="80000"/>
              </a:lnSpc>
            </a:pPr>
            <a:r>
              <a:rPr lang="en-US" sz="1400" smtClean="0"/>
              <a:t>Any steps taken to improve either NEXT or attenuation performance will improve ACR performance</a:t>
            </a:r>
          </a:p>
          <a:p>
            <a:pPr lvl="2" eaLnBrk="1" hangingPunct="1">
              <a:lnSpc>
                <a:spcPct val="80000"/>
              </a:lnSpc>
            </a:pPr>
            <a:r>
              <a:rPr lang="en-US" sz="1400" smtClean="0"/>
              <a:t>This usually means troubleshooting for NEXT, because the only way to significantly improve attenuation is to shorten the length of the cable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Signal Loss</a:t>
            </a:r>
          </a:p>
        </p:txBody>
      </p:sp>
      <p:sp>
        <p:nvSpPr>
          <p:cNvPr id="6147" name="Content Placeholder 2"/>
          <p:cNvSpPr>
            <a:spLocks noGrp="1"/>
          </p:cNvSpPr>
          <p:nvPr>
            <p:ph idx="1"/>
          </p:nvPr>
        </p:nvSpPr>
        <p:spPr/>
        <p:txBody>
          <a:bodyPr/>
          <a:lstStyle/>
          <a:p>
            <a:r>
              <a:rPr lang="en-US" smtClean="0"/>
              <a:t>There are two types of signal loss</a:t>
            </a:r>
          </a:p>
          <a:p>
            <a:pPr lvl="1"/>
            <a:r>
              <a:rPr lang="en-US" smtClean="0"/>
              <a:t>Attenuation</a:t>
            </a:r>
          </a:p>
          <a:p>
            <a:pPr lvl="2"/>
            <a:r>
              <a:rPr lang="en-US" smtClean="0"/>
              <a:t>The loss due to the length of the cable of a certain construction</a:t>
            </a:r>
          </a:p>
          <a:p>
            <a:pPr lvl="1"/>
            <a:r>
              <a:rPr lang="en-US" smtClean="0"/>
              <a:t>Insertion</a:t>
            </a:r>
          </a:p>
          <a:p>
            <a:pPr lvl="2"/>
            <a:r>
              <a:rPr lang="en-US" smtClean="0"/>
              <a:t>The loss due to devices connected to the cable such as connectors</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DC4F0C-FAFE-4FF2-B5E5-7ABAF3A6174E}" type="slidenum">
              <a:rPr lang="en-US" smtClean="0"/>
              <a:pPr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3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6FF63E-A8FC-4D4A-AE77-4E59B8407A57}" type="slidenum">
              <a:rPr lang="en-US" smtClean="0"/>
              <a:pPr eaLnBrk="1" hangingPunct="1"/>
              <a:t>40</a:t>
            </a:fld>
            <a:endParaRPr lang="en-US" smtClean="0"/>
          </a:p>
        </p:txBody>
      </p:sp>
      <p:sp>
        <p:nvSpPr>
          <p:cNvPr id="43012" name="Rectangle 2"/>
          <p:cNvSpPr>
            <a:spLocks noGrp="1" noChangeArrowheads="1"/>
          </p:cNvSpPr>
          <p:nvPr>
            <p:ph type="title"/>
          </p:nvPr>
        </p:nvSpPr>
        <p:spPr/>
        <p:txBody>
          <a:bodyPr/>
          <a:lstStyle/>
          <a:p>
            <a:pPr eaLnBrk="1" hangingPunct="1"/>
            <a:r>
              <a:rPr lang="en-US" dirty="0" smtClean="0"/>
              <a:t>Testing Requirements</a:t>
            </a:r>
          </a:p>
        </p:txBody>
      </p:sp>
      <p:sp>
        <p:nvSpPr>
          <p:cNvPr id="43013" name="Rectangle 3"/>
          <p:cNvSpPr>
            <a:spLocks noGrp="1" noChangeArrowheads="1"/>
          </p:cNvSpPr>
          <p:nvPr>
            <p:ph type="body" idx="1"/>
          </p:nvPr>
        </p:nvSpPr>
        <p:spPr/>
        <p:txBody>
          <a:bodyPr/>
          <a:lstStyle/>
          <a:p>
            <a:pPr eaLnBrk="1" hangingPunct="1">
              <a:lnSpc>
                <a:spcPct val="80000"/>
              </a:lnSpc>
            </a:pPr>
            <a:r>
              <a:rPr lang="en-US" sz="1400" smtClean="0"/>
              <a:t>PSACR - Power Sum Attenuation to Crosstalk Ratio</a:t>
            </a:r>
          </a:p>
          <a:p>
            <a:pPr lvl="1" eaLnBrk="1" hangingPunct="1">
              <a:lnSpc>
                <a:spcPct val="80000"/>
              </a:lnSpc>
            </a:pPr>
            <a:r>
              <a:rPr lang="en-US" sz="1400" smtClean="0"/>
              <a:t>What Is It</a:t>
            </a:r>
          </a:p>
          <a:p>
            <a:pPr lvl="2" eaLnBrk="1" hangingPunct="1">
              <a:lnSpc>
                <a:spcPct val="80000"/>
              </a:lnSpc>
            </a:pPr>
            <a:r>
              <a:rPr lang="en-US" sz="1400" smtClean="0"/>
              <a:t>Power Sum Attenuation to Crosstalk Ratio is actually a calculation, not a measurement made by the cable tester</a:t>
            </a:r>
          </a:p>
          <a:p>
            <a:pPr lvl="2" eaLnBrk="1" hangingPunct="1">
              <a:lnSpc>
                <a:spcPct val="80000"/>
              </a:lnSpc>
            </a:pPr>
            <a:r>
              <a:rPr lang="en-US" sz="1400" smtClean="0"/>
              <a:t>PSACR is derived from an algebraic summation of the individual ACR effects</a:t>
            </a:r>
          </a:p>
          <a:p>
            <a:pPr lvl="2" eaLnBrk="1" hangingPunct="1">
              <a:lnSpc>
                <a:spcPct val="80000"/>
              </a:lnSpc>
            </a:pPr>
            <a:r>
              <a:rPr lang="en-US" sz="1400" smtClean="0"/>
              <a:t>There are four PSACR results at each end of the link per link tested</a:t>
            </a:r>
          </a:p>
          <a:p>
            <a:pPr lvl="1" eaLnBrk="1" hangingPunct="1">
              <a:lnSpc>
                <a:spcPct val="80000"/>
              </a:lnSpc>
            </a:pPr>
            <a:r>
              <a:rPr lang="en-US" sz="1400" smtClean="0"/>
              <a:t>Results Interpretation </a:t>
            </a:r>
          </a:p>
          <a:p>
            <a:pPr lvl="2" eaLnBrk="1" hangingPunct="1">
              <a:lnSpc>
                <a:spcPct val="80000"/>
              </a:lnSpc>
            </a:pPr>
            <a:r>
              <a:rPr lang="en-US" sz="1400" smtClean="0"/>
              <a:t>Since PSACR is a measure of signal to noise ratio, a larger number - more signal and less noise - is more desirable than a smaller number - more noise and less signal</a:t>
            </a:r>
          </a:p>
          <a:p>
            <a:pPr lvl="2" eaLnBrk="1" hangingPunct="1">
              <a:lnSpc>
                <a:spcPct val="80000"/>
              </a:lnSpc>
            </a:pPr>
            <a:r>
              <a:rPr lang="en-US" sz="1400" smtClean="0"/>
              <a:t>Typically PSACR results are around 3 dB lower than the worst-case ACR result at each end of the link</a:t>
            </a:r>
          </a:p>
          <a:p>
            <a:pPr lvl="1" eaLnBrk="1" hangingPunct="1">
              <a:lnSpc>
                <a:spcPct val="80000"/>
              </a:lnSpc>
            </a:pPr>
            <a:r>
              <a:rPr lang="en-US" sz="1400" smtClean="0"/>
              <a:t>Troubleshooting</a:t>
            </a:r>
          </a:p>
          <a:p>
            <a:pPr lvl="2" eaLnBrk="1" hangingPunct="1">
              <a:lnSpc>
                <a:spcPct val="80000"/>
              </a:lnSpc>
            </a:pPr>
            <a:r>
              <a:rPr lang="en-US" sz="1400" smtClean="0"/>
              <a:t>Since PSACR is a calculation based on ACR measurements, troubleshooting for PSACR failures is really troubleshooting for ACR problems</a:t>
            </a:r>
          </a:p>
          <a:p>
            <a:pPr lvl="2" eaLnBrk="1" hangingPunct="1">
              <a:lnSpc>
                <a:spcPct val="80000"/>
              </a:lnSpc>
            </a:pPr>
            <a:r>
              <a:rPr lang="en-US" sz="1400" smtClean="0"/>
              <a:t>Troubleshooting for ACR becomes troubleshooting for NEXT and attenuation</a:t>
            </a:r>
          </a:p>
          <a:p>
            <a:pPr lvl="2" eaLnBrk="1" hangingPunct="1">
              <a:lnSpc>
                <a:spcPct val="80000"/>
              </a:lnSpc>
            </a:pPr>
            <a:r>
              <a:rPr lang="en-US" sz="1400" smtClean="0"/>
              <a:t>So concentrate on NEXT and attenuation as is often the case in cable troubleshooting</a:t>
            </a:r>
          </a:p>
          <a:p>
            <a:pPr lvl="2" eaLnBrk="1" hangingPunct="1">
              <a:lnSpc>
                <a:spcPct val="80000"/>
              </a:lnSpc>
            </a:pPr>
            <a:r>
              <a:rPr lang="en-US" sz="1400" smtClean="0"/>
              <a:t>Once you have isolated and repaired the ACR problem, the PSACR will automatically improve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003C5B-AA5F-4181-9366-B7B2E7F32090}" type="slidenum">
              <a:rPr lang="en-US" smtClean="0"/>
              <a:pPr eaLnBrk="1" hangingPunct="1"/>
              <a:t>41</a:t>
            </a:fld>
            <a:endParaRPr lang="en-US" smtClean="0"/>
          </a:p>
        </p:txBody>
      </p:sp>
      <p:sp>
        <p:nvSpPr>
          <p:cNvPr id="44036" name="Rectangle 2"/>
          <p:cNvSpPr>
            <a:spLocks noGrp="1" noChangeArrowheads="1"/>
          </p:cNvSpPr>
          <p:nvPr>
            <p:ph type="title"/>
          </p:nvPr>
        </p:nvSpPr>
        <p:spPr/>
        <p:txBody>
          <a:bodyPr/>
          <a:lstStyle/>
          <a:p>
            <a:pPr eaLnBrk="1" hangingPunct="1"/>
            <a:r>
              <a:rPr lang="en-US" dirty="0" smtClean="0"/>
              <a:t>Testing Requirements</a:t>
            </a:r>
          </a:p>
        </p:txBody>
      </p:sp>
      <p:sp>
        <p:nvSpPr>
          <p:cNvPr id="44037" name="Rectangle 3"/>
          <p:cNvSpPr>
            <a:spLocks noGrp="1" noChangeArrowheads="1"/>
          </p:cNvSpPr>
          <p:nvPr>
            <p:ph type="body" idx="1"/>
          </p:nvPr>
        </p:nvSpPr>
        <p:spPr/>
        <p:txBody>
          <a:bodyPr/>
          <a:lstStyle/>
          <a:p>
            <a:pPr eaLnBrk="1" hangingPunct="1">
              <a:lnSpc>
                <a:spcPct val="80000"/>
              </a:lnSpc>
            </a:pPr>
            <a:r>
              <a:rPr lang="en-US" sz="1400" smtClean="0"/>
              <a:t>ELFFEXT</a:t>
            </a:r>
          </a:p>
          <a:p>
            <a:pPr lvl="1" eaLnBrk="1" hangingPunct="1">
              <a:lnSpc>
                <a:spcPct val="80000"/>
              </a:lnSpc>
            </a:pPr>
            <a:r>
              <a:rPr lang="en-US" sz="1400" smtClean="0"/>
              <a:t>What Is It</a:t>
            </a:r>
          </a:p>
          <a:p>
            <a:pPr lvl="2" eaLnBrk="1" hangingPunct="1">
              <a:lnSpc>
                <a:spcPct val="80000"/>
              </a:lnSpc>
            </a:pPr>
            <a:r>
              <a:rPr lang="en-US" sz="1400" smtClean="0"/>
              <a:t>ELFEXT is a calculated result, rather than a measurement</a:t>
            </a:r>
          </a:p>
          <a:p>
            <a:pPr lvl="2" eaLnBrk="1" hangingPunct="1">
              <a:lnSpc>
                <a:spcPct val="80000"/>
              </a:lnSpc>
            </a:pPr>
            <a:r>
              <a:rPr lang="en-US" sz="1400" smtClean="0"/>
              <a:t>It is derived by subtracting the attenuation of the disturbing pair from the Far End Crosstalk this pair induces in an adjacent pair</a:t>
            </a:r>
          </a:p>
          <a:p>
            <a:pPr lvl="2" eaLnBrk="1" hangingPunct="1">
              <a:lnSpc>
                <a:spcPct val="80000"/>
              </a:lnSpc>
            </a:pPr>
            <a:r>
              <a:rPr lang="en-US" sz="1400" smtClean="0"/>
              <a:t>This normalizes the results for length</a:t>
            </a:r>
          </a:p>
          <a:p>
            <a:pPr lvl="1" eaLnBrk="1" hangingPunct="1">
              <a:lnSpc>
                <a:spcPct val="80000"/>
              </a:lnSpc>
            </a:pPr>
            <a:r>
              <a:rPr lang="en-US" sz="1400" smtClean="0"/>
              <a:t>Results Interpretation</a:t>
            </a:r>
          </a:p>
          <a:p>
            <a:pPr lvl="2" eaLnBrk="1" hangingPunct="1">
              <a:lnSpc>
                <a:spcPct val="80000"/>
              </a:lnSpc>
            </a:pPr>
            <a:r>
              <a:rPr lang="en-US" sz="1400" smtClean="0"/>
              <a:t>Compare the results of measurements made from both ends of the link to the appropriate limits</a:t>
            </a:r>
          </a:p>
          <a:p>
            <a:pPr lvl="2" eaLnBrk="1" hangingPunct="1">
              <a:lnSpc>
                <a:spcPct val="80000"/>
              </a:lnSpc>
            </a:pPr>
            <a:r>
              <a:rPr lang="en-US" sz="1400" smtClean="0"/>
              <a:t>ELFEXT that is too high is indicative of either excessive attenuation, higher than expected FEXT, or both</a:t>
            </a:r>
          </a:p>
          <a:p>
            <a:pPr lvl="1" eaLnBrk="1" hangingPunct="1">
              <a:lnSpc>
                <a:spcPct val="80000"/>
              </a:lnSpc>
            </a:pPr>
            <a:r>
              <a:rPr lang="en-US" sz="1400" smtClean="0"/>
              <a:t>Troubleshooting</a:t>
            </a:r>
          </a:p>
          <a:p>
            <a:pPr lvl="2" eaLnBrk="1" hangingPunct="1">
              <a:lnSpc>
                <a:spcPct val="80000"/>
              </a:lnSpc>
            </a:pPr>
            <a:r>
              <a:rPr lang="en-US" sz="1400" smtClean="0"/>
              <a:t>The same factors that contribute to NEXT problems contribute to FEXT problems</a:t>
            </a:r>
          </a:p>
          <a:p>
            <a:pPr lvl="2" eaLnBrk="1" hangingPunct="1">
              <a:lnSpc>
                <a:spcPct val="80000"/>
              </a:lnSpc>
            </a:pPr>
            <a:r>
              <a:rPr lang="en-US" sz="1400" smtClean="0"/>
              <a:t>Troubleshooting for ELFEXT means troubleshooting NEXT and attenuation problems, just as you would for ACR problems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8B691A-4166-4931-9B75-DEC3807CB22F}" type="slidenum">
              <a:rPr lang="en-US" smtClean="0"/>
              <a:pPr eaLnBrk="1" hangingPunct="1"/>
              <a:t>42</a:t>
            </a:fld>
            <a:endParaRPr lang="en-US" smtClean="0"/>
          </a:p>
        </p:txBody>
      </p:sp>
      <p:sp>
        <p:nvSpPr>
          <p:cNvPr id="45060" name="Rectangle 2"/>
          <p:cNvSpPr>
            <a:spLocks noGrp="1" noChangeArrowheads="1"/>
          </p:cNvSpPr>
          <p:nvPr>
            <p:ph type="title"/>
          </p:nvPr>
        </p:nvSpPr>
        <p:spPr/>
        <p:txBody>
          <a:bodyPr/>
          <a:lstStyle/>
          <a:p>
            <a:pPr eaLnBrk="1" hangingPunct="1"/>
            <a:r>
              <a:rPr lang="en-US" dirty="0" smtClean="0"/>
              <a:t>Testing Requirements</a:t>
            </a:r>
          </a:p>
        </p:txBody>
      </p:sp>
      <p:sp>
        <p:nvSpPr>
          <p:cNvPr id="45061" name="Rectangle 3"/>
          <p:cNvSpPr>
            <a:spLocks noGrp="1" noChangeArrowheads="1"/>
          </p:cNvSpPr>
          <p:nvPr>
            <p:ph type="body" idx="1"/>
          </p:nvPr>
        </p:nvSpPr>
        <p:spPr/>
        <p:txBody>
          <a:bodyPr/>
          <a:lstStyle/>
          <a:p>
            <a:pPr eaLnBrk="1" hangingPunct="1"/>
            <a:r>
              <a:rPr lang="en-US" sz="1400" smtClean="0"/>
              <a:t>PSELFFEXT</a:t>
            </a:r>
          </a:p>
          <a:p>
            <a:pPr lvl="1" eaLnBrk="1" hangingPunct="1"/>
            <a:r>
              <a:rPr lang="en-US" sz="1400" smtClean="0"/>
              <a:t>What Is It</a:t>
            </a:r>
          </a:p>
          <a:p>
            <a:pPr lvl="2" eaLnBrk="1" hangingPunct="1"/>
            <a:r>
              <a:rPr lang="en-US" sz="1400" smtClean="0"/>
              <a:t>PSELFEXT - Power Sum ELFEXT is actually a calculation, not a measurement</a:t>
            </a:r>
          </a:p>
          <a:p>
            <a:pPr lvl="2" eaLnBrk="1" hangingPunct="1"/>
            <a:r>
              <a:rPr lang="en-US" sz="1400" smtClean="0"/>
              <a:t>PSELEXT is derived from an algebraic summation of the individual ELFEXT effects on each pair by the other three pairs</a:t>
            </a:r>
          </a:p>
          <a:p>
            <a:pPr lvl="1" eaLnBrk="1" hangingPunct="1"/>
            <a:r>
              <a:rPr lang="en-US" sz="1400" smtClean="0"/>
              <a:t>Results Interpretation</a:t>
            </a:r>
          </a:p>
          <a:p>
            <a:pPr lvl="2" eaLnBrk="1" hangingPunct="1"/>
            <a:r>
              <a:rPr lang="en-US" sz="1400" smtClean="0"/>
              <a:t>Typically PSELFEXT results are around 3 dB lower than the worst-case ELFEXT result at each end of the link</a:t>
            </a:r>
          </a:p>
          <a:p>
            <a:pPr lvl="1" eaLnBrk="1" hangingPunct="1"/>
            <a:r>
              <a:rPr lang="en-US" sz="1400" smtClean="0"/>
              <a:t>Troubleshooting</a:t>
            </a:r>
          </a:p>
          <a:p>
            <a:pPr lvl="2" eaLnBrk="1" hangingPunct="1"/>
            <a:r>
              <a:rPr lang="en-US" sz="1400" smtClean="0"/>
              <a:t>The same factors that contribute to NEXT problems contribute to PSELFEXT problems</a:t>
            </a:r>
          </a:p>
          <a:p>
            <a:pPr lvl="2" eaLnBrk="1" hangingPunct="1"/>
            <a:r>
              <a:rPr lang="en-US" sz="1400" smtClean="0"/>
              <a:t>Troubleshooting for PSELFEXT means troubleshooting NEXT and attenuation problems, just as you would for ACR problems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66FB5E-EBE1-4AE2-AD55-735CB62FCEB4}" type="slidenum">
              <a:rPr lang="en-US" smtClean="0"/>
              <a:pPr eaLnBrk="1" hangingPunct="1"/>
              <a:t>43</a:t>
            </a:fld>
            <a:endParaRPr lang="en-US" smtClean="0"/>
          </a:p>
        </p:txBody>
      </p:sp>
      <p:sp>
        <p:nvSpPr>
          <p:cNvPr id="46084" name="Rectangle 2"/>
          <p:cNvSpPr>
            <a:spLocks noGrp="1" noChangeArrowheads="1"/>
          </p:cNvSpPr>
          <p:nvPr>
            <p:ph type="title"/>
          </p:nvPr>
        </p:nvSpPr>
        <p:spPr/>
        <p:txBody>
          <a:bodyPr/>
          <a:lstStyle/>
          <a:p>
            <a:pPr eaLnBrk="1" hangingPunct="1"/>
            <a:r>
              <a:rPr lang="en-US" dirty="0" smtClean="0"/>
              <a:t>Testing Requirements</a:t>
            </a:r>
          </a:p>
        </p:txBody>
      </p:sp>
      <p:sp>
        <p:nvSpPr>
          <p:cNvPr id="46085" name="Rectangle 3"/>
          <p:cNvSpPr>
            <a:spLocks noGrp="1" noChangeArrowheads="1"/>
          </p:cNvSpPr>
          <p:nvPr>
            <p:ph type="body" idx="1"/>
          </p:nvPr>
        </p:nvSpPr>
        <p:spPr/>
        <p:txBody>
          <a:bodyPr/>
          <a:lstStyle/>
          <a:p>
            <a:pPr eaLnBrk="1" hangingPunct="1">
              <a:lnSpc>
                <a:spcPct val="80000"/>
              </a:lnSpc>
            </a:pPr>
            <a:r>
              <a:rPr lang="en-US" sz="1400" smtClean="0"/>
              <a:t>Return Loss</a:t>
            </a:r>
          </a:p>
          <a:p>
            <a:pPr lvl="1" eaLnBrk="1" hangingPunct="1">
              <a:lnSpc>
                <a:spcPct val="80000"/>
              </a:lnSpc>
            </a:pPr>
            <a:r>
              <a:rPr lang="en-US" sz="1400" smtClean="0"/>
              <a:t>What Is It</a:t>
            </a:r>
          </a:p>
          <a:p>
            <a:pPr lvl="2" eaLnBrk="1" hangingPunct="1">
              <a:lnSpc>
                <a:spcPct val="80000"/>
              </a:lnSpc>
            </a:pPr>
            <a:r>
              <a:rPr lang="en-US" sz="1400" smtClean="0"/>
              <a:t>Return Loss is a measure of all reflections that are caused by the impedance mismatches at all locations along the link and is expressed in decibels</a:t>
            </a:r>
          </a:p>
          <a:p>
            <a:pPr lvl="2" eaLnBrk="1" hangingPunct="1">
              <a:lnSpc>
                <a:spcPct val="80000"/>
              </a:lnSpc>
            </a:pPr>
            <a:r>
              <a:rPr lang="en-US" sz="1400" smtClean="0"/>
              <a:t>Return Loss is of particular concern in the implementation of Gigabit Ethernet</a:t>
            </a:r>
          </a:p>
          <a:p>
            <a:pPr lvl="2" eaLnBrk="1" hangingPunct="1">
              <a:lnSpc>
                <a:spcPct val="80000"/>
              </a:lnSpc>
            </a:pPr>
            <a:r>
              <a:rPr lang="en-US" sz="1400" smtClean="0"/>
              <a:t>The value of impedances at the ends of the link must be equal to the characteristic impedance of the link</a:t>
            </a:r>
          </a:p>
          <a:p>
            <a:pPr lvl="2" eaLnBrk="1" hangingPunct="1">
              <a:lnSpc>
                <a:spcPct val="80000"/>
              </a:lnSpc>
            </a:pPr>
            <a:r>
              <a:rPr lang="en-US" sz="1400" smtClean="0"/>
              <a:t>Frequently, this impedance is imbedded in the interface of equipment to be connected to the LAN</a:t>
            </a:r>
          </a:p>
          <a:p>
            <a:pPr lvl="1" eaLnBrk="1" hangingPunct="1">
              <a:lnSpc>
                <a:spcPct val="80000"/>
              </a:lnSpc>
            </a:pPr>
            <a:r>
              <a:rPr lang="en-US" sz="1400" smtClean="0"/>
              <a:t>Results Interpretation</a:t>
            </a:r>
          </a:p>
          <a:p>
            <a:pPr lvl="2" eaLnBrk="1" hangingPunct="1">
              <a:lnSpc>
                <a:spcPct val="80000"/>
              </a:lnSpc>
            </a:pPr>
            <a:r>
              <a:rPr lang="en-US" sz="1400" smtClean="0"/>
              <a:t>All standards define the formulae to calculate the allowable return loss for each cabling link model over the frequency range</a:t>
            </a:r>
          </a:p>
          <a:p>
            <a:pPr lvl="2" eaLnBrk="1" hangingPunct="1">
              <a:lnSpc>
                <a:spcPct val="80000"/>
              </a:lnSpc>
            </a:pPr>
            <a:r>
              <a:rPr lang="en-US" sz="1400" smtClean="0"/>
              <a:t>A field test instrument may report a passing return loss test result in one of two ways</a:t>
            </a:r>
          </a:p>
          <a:p>
            <a:pPr lvl="3" eaLnBrk="1" hangingPunct="1">
              <a:lnSpc>
                <a:spcPct val="80000"/>
              </a:lnSpc>
            </a:pPr>
            <a:r>
              <a:rPr lang="en-US" sz="1400" smtClean="0"/>
              <a:t>The worst case return loss margin</a:t>
            </a:r>
          </a:p>
          <a:p>
            <a:pPr lvl="3" eaLnBrk="1" hangingPunct="1">
              <a:lnSpc>
                <a:spcPct val="80000"/>
              </a:lnSpc>
            </a:pPr>
            <a:r>
              <a:rPr lang="en-US" sz="1400" smtClean="0"/>
              <a:t>The worst case return loss value</a:t>
            </a:r>
          </a:p>
          <a:p>
            <a:pPr lvl="1" eaLnBrk="1" hangingPunct="1">
              <a:lnSpc>
                <a:spcPct val="80000"/>
              </a:lnSpc>
            </a:pPr>
            <a:r>
              <a:rPr lang="en-US" sz="1400" smtClean="0"/>
              <a:t>Troubleshooting</a:t>
            </a:r>
          </a:p>
          <a:p>
            <a:pPr lvl="2" eaLnBrk="1" hangingPunct="1">
              <a:lnSpc>
                <a:spcPct val="80000"/>
              </a:lnSpc>
            </a:pPr>
            <a:r>
              <a:rPr lang="en-US" sz="1400" smtClean="0"/>
              <a:t>Installation practices are more important on Category 5e and 6 than they were for Category 5</a:t>
            </a:r>
          </a:p>
          <a:p>
            <a:pPr lvl="2" eaLnBrk="1" hangingPunct="1">
              <a:lnSpc>
                <a:spcPct val="80000"/>
              </a:lnSpc>
            </a:pPr>
            <a:r>
              <a:rPr lang="en-US" sz="1400" smtClean="0"/>
              <a:t>Additional unnecessary untwist or unjacketing in terminations can add several dB of return loss in some cases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D19CAD-8249-40F0-A5E5-B4923C63237E}" type="slidenum">
              <a:rPr lang="en-US" smtClean="0"/>
              <a:pPr eaLnBrk="1" hangingPunct="1"/>
              <a:t>44</a:t>
            </a:fld>
            <a:endParaRPr lang="en-US" smtClean="0"/>
          </a:p>
        </p:txBody>
      </p:sp>
      <p:sp>
        <p:nvSpPr>
          <p:cNvPr id="47108" name="Rectangle 2"/>
          <p:cNvSpPr>
            <a:spLocks noGrp="1" noChangeArrowheads="1"/>
          </p:cNvSpPr>
          <p:nvPr>
            <p:ph type="title"/>
          </p:nvPr>
        </p:nvSpPr>
        <p:spPr/>
        <p:txBody>
          <a:bodyPr/>
          <a:lstStyle/>
          <a:p>
            <a:pPr eaLnBrk="1" hangingPunct="1"/>
            <a:r>
              <a:rPr lang="en-US" dirty="0" smtClean="0"/>
              <a:t>Testing Requirements</a:t>
            </a:r>
          </a:p>
        </p:txBody>
      </p:sp>
      <p:sp>
        <p:nvSpPr>
          <p:cNvPr id="47109" name="Rectangle 3"/>
          <p:cNvSpPr>
            <a:spLocks noGrp="1" noChangeArrowheads="1"/>
          </p:cNvSpPr>
          <p:nvPr>
            <p:ph type="body" idx="1"/>
          </p:nvPr>
        </p:nvSpPr>
        <p:spPr/>
        <p:txBody>
          <a:bodyPr/>
          <a:lstStyle/>
          <a:p>
            <a:pPr eaLnBrk="1" hangingPunct="1">
              <a:lnSpc>
                <a:spcPct val="80000"/>
              </a:lnSpc>
            </a:pPr>
            <a:r>
              <a:rPr lang="en-US" sz="1400" smtClean="0"/>
              <a:t>Delay Skew</a:t>
            </a:r>
          </a:p>
          <a:p>
            <a:pPr lvl="1" eaLnBrk="1" hangingPunct="1">
              <a:lnSpc>
                <a:spcPct val="80000"/>
              </a:lnSpc>
            </a:pPr>
            <a:r>
              <a:rPr lang="en-US" sz="1400" smtClean="0"/>
              <a:t>What Is It</a:t>
            </a:r>
          </a:p>
          <a:p>
            <a:pPr lvl="2" eaLnBrk="1" hangingPunct="1">
              <a:lnSpc>
                <a:spcPct val="80000"/>
              </a:lnSpc>
            </a:pPr>
            <a:r>
              <a:rPr lang="en-US" sz="1400" smtClean="0"/>
              <a:t>Delay Skew is the difference between the propagation delay on the fastest and slowest pairs in a UTP cable</a:t>
            </a:r>
          </a:p>
          <a:p>
            <a:pPr lvl="2" eaLnBrk="1" hangingPunct="1">
              <a:lnSpc>
                <a:spcPct val="80000"/>
              </a:lnSpc>
            </a:pPr>
            <a:r>
              <a:rPr lang="en-US" sz="1400" smtClean="0"/>
              <a:t>Some cable construction employ different types of insulation materials on different pairs</a:t>
            </a:r>
          </a:p>
          <a:p>
            <a:pPr lvl="2" eaLnBrk="1" hangingPunct="1">
              <a:lnSpc>
                <a:spcPct val="80000"/>
              </a:lnSpc>
            </a:pPr>
            <a:r>
              <a:rPr lang="en-US" sz="1400" smtClean="0"/>
              <a:t>This effect contributes to unique twist ratios per pair and to skew</a:t>
            </a:r>
          </a:p>
          <a:p>
            <a:pPr lvl="2" eaLnBrk="1" hangingPunct="1">
              <a:lnSpc>
                <a:spcPct val="80000"/>
              </a:lnSpc>
            </a:pPr>
            <a:r>
              <a:rPr lang="en-US" sz="1400" smtClean="0"/>
              <a:t>Skew is important because several high-speed networking technologies, notably Gigabit Ethernet, use all four pairs in the cable</a:t>
            </a:r>
          </a:p>
          <a:p>
            <a:pPr lvl="2" eaLnBrk="1" hangingPunct="1">
              <a:lnSpc>
                <a:spcPct val="80000"/>
              </a:lnSpc>
            </a:pPr>
            <a:r>
              <a:rPr lang="en-US" sz="1400" smtClean="0"/>
              <a:t>If the delay on one or more pairs is significantly different from any other, then signals sent at the same time from one end of the cable may arrive at significantly different times at the receiver</a:t>
            </a:r>
          </a:p>
          <a:p>
            <a:pPr lvl="2" eaLnBrk="1" hangingPunct="1">
              <a:lnSpc>
                <a:spcPct val="80000"/>
              </a:lnSpc>
            </a:pPr>
            <a:r>
              <a:rPr lang="en-US" sz="1400" smtClean="0"/>
              <a:t>A large skew will make it impossible to recombine the original signal</a:t>
            </a:r>
          </a:p>
          <a:p>
            <a:pPr lvl="1" eaLnBrk="1" hangingPunct="1">
              <a:lnSpc>
                <a:spcPct val="80000"/>
              </a:lnSpc>
            </a:pPr>
            <a:r>
              <a:rPr lang="en-US" sz="1400" smtClean="0"/>
              <a:t>Results Interpretation</a:t>
            </a:r>
          </a:p>
          <a:p>
            <a:pPr lvl="2" eaLnBrk="1" hangingPunct="1">
              <a:lnSpc>
                <a:spcPct val="80000"/>
              </a:lnSpc>
            </a:pPr>
            <a:r>
              <a:rPr lang="en-US" sz="1400" smtClean="0"/>
              <a:t>Well-constructed and properly installed cabling should have a skew less than 50 nanoseconds</a:t>
            </a:r>
          </a:p>
          <a:p>
            <a:pPr lvl="2" eaLnBrk="1" hangingPunct="1">
              <a:lnSpc>
                <a:spcPct val="80000"/>
              </a:lnSpc>
            </a:pPr>
            <a:r>
              <a:rPr lang="en-US" sz="1400" smtClean="0"/>
              <a:t>Lower skew is better</a:t>
            </a:r>
          </a:p>
          <a:p>
            <a:pPr lvl="2" eaLnBrk="1" hangingPunct="1">
              <a:lnSpc>
                <a:spcPct val="80000"/>
              </a:lnSpc>
            </a:pPr>
            <a:r>
              <a:rPr lang="en-US" sz="1400" smtClean="0"/>
              <a:t>Anything under 25 ns is excellent, skew between 45 and 50 nanoseconds is marginally acceptable</a:t>
            </a:r>
          </a:p>
          <a:p>
            <a:pPr lvl="1" eaLnBrk="1" hangingPunct="1">
              <a:lnSpc>
                <a:spcPct val="80000"/>
              </a:lnSpc>
            </a:pPr>
            <a:r>
              <a:rPr lang="en-US" sz="1400" smtClean="0"/>
              <a:t>Troubleshooting</a:t>
            </a:r>
          </a:p>
          <a:p>
            <a:pPr lvl="2" eaLnBrk="1" hangingPunct="1">
              <a:lnSpc>
                <a:spcPct val="80000"/>
              </a:lnSpc>
            </a:pPr>
            <a:r>
              <a:rPr lang="en-US" sz="1400" smtClean="0"/>
              <a:t>If one pair is much higher or lower in delay than the others, very high skew may result</a:t>
            </a:r>
          </a:p>
          <a:p>
            <a:pPr lvl="2" eaLnBrk="1" hangingPunct="1">
              <a:lnSpc>
                <a:spcPct val="80000"/>
              </a:lnSpc>
            </a:pPr>
            <a:r>
              <a:rPr lang="en-US" sz="1400" smtClean="0"/>
              <a:t>If one pair exhibits uncharacteristically high or low delay, re-examine the installation</a:t>
            </a:r>
          </a:p>
          <a:p>
            <a:pPr lvl="2" eaLnBrk="1" hangingPunct="1">
              <a:lnSpc>
                <a:spcPct val="80000"/>
              </a:lnSpc>
            </a:pPr>
            <a:r>
              <a:rPr lang="en-US" sz="1400" smtClean="0"/>
              <a:t>If the skew is high, it will still work in low speed environments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What Does This Mean</a:t>
            </a:r>
          </a:p>
        </p:txBody>
      </p:sp>
      <p:sp>
        <p:nvSpPr>
          <p:cNvPr id="48131" name="Content Placeholder 2"/>
          <p:cNvSpPr>
            <a:spLocks noGrp="1"/>
          </p:cNvSpPr>
          <p:nvPr>
            <p:ph idx="1"/>
          </p:nvPr>
        </p:nvSpPr>
        <p:spPr/>
        <p:txBody>
          <a:bodyPr/>
          <a:lstStyle/>
          <a:p>
            <a:r>
              <a:rPr lang="en-US" smtClean="0"/>
              <a:t>In general the only thing that needs to be done while testing cables is to hookup the cable tester, then press the autotest button</a:t>
            </a:r>
          </a:p>
          <a:p>
            <a:r>
              <a:rPr lang="en-US" smtClean="0"/>
              <a:t>The unit then tells you if the cable passed or failed</a:t>
            </a:r>
          </a:p>
          <a:p>
            <a:r>
              <a:rPr lang="en-US" smtClean="0"/>
              <a:t>It really does not matter why the cable failed if it did</a:t>
            </a:r>
          </a:p>
          <a:p>
            <a:r>
              <a:rPr lang="en-US" smtClean="0"/>
              <a:t>The unit will tell you if you wish to know</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1824D-9B9D-4C18-B780-9140E20F9479}"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What To Do</a:t>
            </a:r>
          </a:p>
        </p:txBody>
      </p:sp>
      <p:sp>
        <p:nvSpPr>
          <p:cNvPr id="49155" name="Content Placeholder 2"/>
          <p:cNvSpPr>
            <a:spLocks noGrp="1"/>
          </p:cNvSpPr>
          <p:nvPr>
            <p:ph idx="1"/>
          </p:nvPr>
        </p:nvSpPr>
        <p:spPr/>
        <p:txBody>
          <a:bodyPr/>
          <a:lstStyle/>
          <a:p>
            <a:r>
              <a:rPr lang="en-US" smtClean="0"/>
              <a:t>When a test fails what do you do</a:t>
            </a:r>
          </a:p>
          <a:p>
            <a:r>
              <a:rPr lang="en-US" smtClean="0"/>
              <a:t>Unless you did a really bad job of pulling the cable through the walls and ceiling the most likely problem is a bad connection</a:t>
            </a:r>
          </a:p>
          <a:p>
            <a:r>
              <a:rPr lang="en-US" smtClean="0"/>
              <a:t>So reterminate the cable</a:t>
            </a:r>
          </a:p>
          <a:p>
            <a:r>
              <a:rPr lang="en-US" smtClean="0"/>
              <a:t>Then test again</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FB0C99-29C2-4016-AE5F-BACC0F6D6591}"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484209-E07C-471D-ABB7-08278A080473}" type="slidenum">
              <a:rPr lang="en-US" smtClean="0"/>
              <a:pPr eaLnBrk="1" hangingPunct="1"/>
              <a:t>47</a:t>
            </a:fld>
            <a:endParaRPr lang="en-US" smtClean="0"/>
          </a:p>
        </p:txBody>
      </p:sp>
      <p:sp>
        <p:nvSpPr>
          <p:cNvPr id="50180" name="Rectangle 2"/>
          <p:cNvSpPr>
            <a:spLocks noGrp="1" noChangeArrowheads="1"/>
          </p:cNvSpPr>
          <p:nvPr>
            <p:ph type="title"/>
          </p:nvPr>
        </p:nvSpPr>
        <p:spPr/>
        <p:txBody>
          <a:bodyPr/>
          <a:lstStyle/>
          <a:p>
            <a:pPr eaLnBrk="1" hangingPunct="1"/>
            <a:r>
              <a:rPr lang="en-US" dirty="0" smtClean="0"/>
              <a:t>Testing Patch Cables</a:t>
            </a:r>
          </a:p>
        </p:txBody>
      </p:sp>
      <p:sp>
        <p:nvSpPr>
          <p:cNvPr id="50181" name="Rectangle 3"/>
          <p:cNvSpPr>
            <a:spLocks noGrp="1" noChangeArrowheads="1"/>
          </p:cNvSpPr>
          <p:nvPr>
            <p:ph type="body" idx="1"/>
          </p:nvPr>
        </p:nvSpPr>
        <p:spPr/>
        <p:txBody>
          <a:bodyPr/>
          <a:lstStyle/>
          <a:p>
            <a:pPr eaLnBrk="1" hangingPunct="1"/>
            <a:r>
              <a:rPr lang="en-US" smtClean="0"/>
              <a:t>Until recently there was no way to test patch cables, but Annex J to TIA/EIA-568-B.2-1 specified a method</a:t>
            </a:r>
          </a:p>
          <a:p>
            <a:pPr eaLnBrk="1" hangingPunct="1"/>
            <a:r>
              <a:rPr lang="en-US" smtClean="0"/>
              <a:t>With the publication of this amendment, people started testing patch cables</a:t>
            </a:r>
          </a:p>
          <a:p>
            <a:pPr eaLnBrk="1" hangingPunct="1"/>
            <a:r>
              <a:rPr lang="en-US" smtClean="0"/>
              <a:t>One industry publications has reported that their tests on Cat5E and Cat6 patch cables show a failure rate for them on these tests from 70 to 80 percent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1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E8A6B1-F34B-432D-9EBA-5E9F27E1C856}" type="slidenum">
              <a:rPr lang="en-US" smtClean="0"/>
              <a:pPr eaLnBrk="1" hangingPunct="1"/>
              <a:t>48</a:t>
            </a:fld>
            <a:endParaRPr lang="en-US" smtClean="0"/>
          </a:p>
        </p:txBody>
      </p:sp>
      <p:sp>
        <p:nvSpPr>
          <p:cNvPr id="51204" name="Rectangle 2"/>
          <p:cNvSpPr>
            <a:spLocks noGrp="1" noChangeArrowheads="1"/>
          </p:cNvSpPr>
          <p:nvPr>
            <p:ph type="title"/>
          </p:nvPr>
        </p:nvSpPr>
        <p:spPr/>
        <p:txBody>
          <a:bodyPr/>
          <a:lstStyle/>
          <a:p>
            <a:pPr eaLnBrk="1" hangingPunct="1"/>
            <a:r>
              <a:rPr lang="en-US" dirty="0" smtClean="0"/>
              <a:t>Testing Patch Cables</a:t>
            </a:r>
          </a:p>
        </p:txBody>
      </p:sp>
      <p:sp>
        <p:nvSpPr>
          <p:cNvPr id="51205" name="Rectangle 3"/>
          <p:cNvSpPr>
            <a:spLocks noGrp="1" noChangeArrowheads="1"/>
          </p:cNvSpPr>
          <p:nvPr>
            <p:ph type="body" idx="1"/>
          </p:nvPr>
        </p:nvSpPr>
        <p:spPr/>
        <p:txBody>
          <a:bodyPr/>
          <a:lstStyle/>
          <a:p>
            <a:pPr eaLnBrk="1" hangingPunct="1"/>
            <a:r>
              <a:rPr lang="en-US" smtClean="0"/>
              <a:t>This tells us one of three things</a:t>
            </a:r>
          </a:p>
          <a:p>
            <a:pPr lvl="1" eaLnBrk="1" hangingPunct="1"/>
            <a:r>
              <a:rPr lang="en-US" smtClean="0"/>
              <a:t>The test is faulty</a:t>
            </a:r>
          </a:p>
          <a:p>
            <a:pPr lvl="1" eaLnBrk="1" hangingPunct="1"/>
            <a:r>
              <a:rPr lang="en-US" smtClean="0"/>
              <a:t>There are a bunch of systems out there that are not working properly</a:t>
            </a:r>
          </a:p>
          <a:p>
            <a:pPr lvl="1" eaLnBrk="1" hangingPunct="1"/>
            <a:r>
              <a:rPr lang="en-US" smtClean="0"/>
              <a:t>It really does not matter how good or bad a patch cable is</a:t>
            </a:r>
          </a:p>
          <a:p>
            <a:pPr eaLnBrk="1" hangingPunct="1"/>
            <a:r>
              <a:rPr lang="en-US" smtClean="0"/>
              <a:t>I expect to hear more research on this subject in the future, so pay attention to the trade press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Testing Patch Cables</a:t>
            </a:r>
          </a:p>
        </p:txBody>
      </p:sp>
      <p:sp>
        <p:nvSpPr>
          <p:cNvPr id="52227" name="Content Placeholder 2"/>
          <p:cNvSpPr>
            <a:spLocks noGrp="1"/>
          </p:cNvSpPr>
          <p:nvPr>
            <p:ph idx="1"/>
          </p:nvPr>
        </p:nvSpPr>
        <p:spPr/>
        <p:txBody>
          <a:bodyPr/>
          <a:lstStyle/>
          <a:p>
            <a:r>
              <a:rPr lang="en-US" smtClean="0"/>
              <a:t>Sure enough in the January 2012 issue of Cabling Installation and Maintenance magazine there was an article on this problem of certifying patch cables</a:t>
            </a:r>
          </a:p>
          <a:p>
            <a:r>
              <a:rPr lang="en-US" smtClean="0"/>
              <a:t>It argues that only expensive and tested by the manufacturer patch cables should be used</a:t>
            </a:r>
          </a:p>
          <a:p>
            <a:r>
              <a:rPr lang="en-US" smtClean="0"/>
              <a:t>It also mentions an adaptor from Fluke that can now allow patch cable testing</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FA5D47-594D-4220-AAB8-BB9E8FE001CF}" type="slidenum">
              <a:rPr lang="en-US" smtClean="0"/>
              <a:pPr eaLnBrk="1" hangingPunct="1"/>
              <a:t>49</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79C7F8-5546-4964-BFF7-CEAA1A022B53}" type="slidenum">
              <a:rPr lang="en-US" smtClean="0"/>
              <a:pPr eaLnBrk="1" hangingPunct="1"/>
              <a:t>5</a:t>
            </a:fld>
            <a:endParaRPr lang="en-US" smtClean="0"/>
          </a:p>
        </p:txBody>
      </p:sp>
      <p:sp>
        <p:nvSpPr>
          <p:cNvPr id="7172" name="Rectangle 2"/>
          <p:cNvSpPr>
            <a:spLocks noGrp="1" noChangeArrowheads="1"/>
          </p:cNvSpPr>
          <p:nvPr>
            <p:ph type="title"/>
          </p:nvPr>
        </p:nvSpPr>
        <p:spPr/>
        <p:txBody>
          <a:bodyPr/>
          <a:lstStyle/>
          <a:p>
            <a:pPr eaLnBrk="1" hangingPunct="1"/>
            <a:r>
              <a:rPr lang="en-US" smtClean="0"/>
              <a:t>Signal Loss</a:t>
            </a:r>
          </a:p>
        </p:txBody>
      </p:sp>
      <p:pic>
        <p:nvPicPr>
          <p:cNvPr id="717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600200"/>
            <a:ext cx="68056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Testing Patch Cables</a:t>
            </a:r>
          </a:p>
        </p:txBody>
      </p:sp>
      <p:sp>
        <p:nvSpPr>
          <p:cNvPr id="53251" name="Content Placeholder 2"/>
          <p:cNvSpPr>
            <a:spLocks noGrp="1"/>
          </p:cNvSpPr>
          <p:nvPr>
            <p:ph idx="1"/>
          </p:nvPr>
        </p:nvSpPr>
        <p:spPr/>
        <p:txBody>
          <a:bodyPr/>
          <a:lstStyle/>
          <a:p>
            <a:r>
              <a:rPr lang="en-US" smtClean="0"/>
              <a:t>There will be more to come on this issue I am sure</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201D4F-0EE0-4D94-AB66-72260615D077}" type="slidenum">
              <a:rPr lang="en-US" smtClean="0"/>
              <a:pPr eaLnBrk="1" hangingPunct="1"/>
              <a:t>50</a:t>
            </a:fld>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3B899A-564A-4471-9A48-0048CA3E3B0F}" type="slidenum">
              <a:rPr lang="en-US" smtClean="0"/>
              <a:pPr eaLnBrk="1" hangingPunct="1"/>
              <a:t>51</a:t>
            </a:fld>
            <a:endParaRPr lang="en-US" smtClean="0"/>
          </a:p>
        </p:txBody>
      </p:sp>
      <p:sp>
        <p:nvSpPr>
          <p:cNvPr id="54276" name="Rectangle 2"/>
          <p:cNvSpPr>
            <a:spLocks noGrp="1" noChangeArrowheads="1"/>
          </p:cNvSpPr>
          <p:nvPr>
            <p:ph type="title"/>
          </p:nvPr>
        </p:nvSpPr>
        <p:spPr/>
        <p:txBody>
          <a:bodyPr/>
          <a:lstStyle/>
          <a:p>
            <a:pPr eaLnBrk="1" hangingPunct="1"/>
            <a:r>
              <a:rPr lang="en-US" dirty="0" smtClean="0"/>
              <a:t>Communication While Testing</a:t>
            </a:r>
          </a:p>
        </p:txBody>
      </p:sp>
      <p:sp>
        <p:nvSpPr>
          <p:cNvPr id="54277" name="Rectangle 3"/>
          <p:cNvSpPr>
            <a:spLocks noGrp="1" noChangeArrowheads="1"/>
          </p:cNvSpPr>
          <p:nvPr>
            <p:ph type="body" idx="1"/>
          </p:nvPr>
        </p:nvSpPr>
        <p:spPr/>
        <p:txBody>
          <a:bodyPr/>
          <a:lstStyle/>
          <a:p>
            <a:pPr eaLnBrk="1" hangingPunct="1"/>
            <a:r>
              <a:rPr lang="en-US" dirty="0" smtClean="0"/>
              <a:t>It is common that in a building where cabling is being installed there will be no telephones</a:t>
            </a:r>
          </a:p>
          <a:p>
            <a:pPr eaLnBrk="1" hangingPunct="1"/>
            <a:r>
              <a:rPr lang="en-US" dirty="0" smtClean="0"/>
              <a:t>So, to communicate from one end of the cable to the other</a:t>
            </a:r>
          </a:p>
          <a:p>
            <a:pPr eaLnBrk="1" hangingPunct="1"/>
            <a:r>
              <a:rPr lang="en-US" dirty="0" smtClean="0"/>
              <a:t>A radio or cell phone is often used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09A0CD-72AF-4FA3-B783-856BA42ACD14}" type="slidenum">
              <a:rPr lang="en-US" smtClean="0"/>
              <a:pPr eaLnBrk="1" hangingPunct="1"/>
              <a:t>52</a:t>
            </a:fld>
            <a:endParaRPr lang="en-US" smtClean="0"/>
          </a:p>
        </p:txBody>
      </p:sp>
      <p:sp>
        <p:nvSpPr>
          <p:cNvPr id="55300" name="Rectangle 2"/>
          <p:cNvSpPr>
            <a:spLocks noGrp="1" noChangeArrowheads="1"/>
          </p:cNvSpPr>
          <p:nvPr>
            <p:ph type="title"/>
          </p:nvPr>
        </p:nvSpPr>
        <p:spPr/>
        <p:txBody>
          <a:bodyPr/>
          <a:lstStyle/>
          <a:p>
            <a:pPr eaLnBrk="1" hangingPunct="1"/>
            <a:r>
              <a:rPr lang="en-US" dirty="0" smtClean="0"/>
              <a:t>Toner</a:t>
            </a:r>
          </a:p>
        </p:txBody>
      </p:sp>
      <p:sp>
        <p:nvSpPr>
          <p:cNvPr id="55301" name="Rectangle 3"/>
          <p:cNvSpPr>
            <a:spLocks noGrp="1" noChangeArrowheads="1"/>
          </p:cNvSpPr>
          <p:nvPr>
            <p:ph type="body" idx="1"/>
          </p:nvPr>
        </p:nvSpPr>
        <p:spPr/>
        <p:txBody>
          <a:bodyPr/>
          <a:lstStyle/>
          <a:p>
            <a:pPr eaLnBrk="1" hangingPunct="1"/>
            <a:r>
              <a:rPr lang="en-US" smtClean="0"/>
              <a:t>A toner is not used to test cabling</a:t>
            </a:r>
          </a:p>
          <a:p>
            <a:pPr eaLnBrk="1" hangingPunct="1"/>
            <a:r>
              <a:rPr lang="en-US" smtClean="0"/>
              <a:t>It only is used to trace wiring</a:t>
            </a:r>
          </a:p>
          <a:p>
            <a:pPr eaLnBrk="1" hangingPunct="1"/>
            <a:r>
              <a:rPr lang="en-US" smtClean="0"/>
              <a:t>At one end a device is attached to the wiring</a:t>
            </a:r>
          </a:p>
          <a:p>
            <a:pPr eaLnBrk="1" hangingPunct="1"/>
            <a:r>
              <a:rPr lang="en-US" smtClean="0"/>
              <a:t>This device sends an electrical signal down the wires</a:t>
            </a:r>
          </a:p>
          <a:p>
            <a:pPr eaLnBrk="1" hangingPunct="1"/>
            <a:r>
              <a:rPr lang="en-US" smtClean="0"/>
              <a:t>The other part of the toner set is used at the far end to find the remote end of the wires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6067ED-FD0B-4B6D-A384-AACE040E0D90}" type="slidenum">
              <a:rPr lang="en-US" smtClean="0"/>
              <a:pPr eaLnBrk="1" hangingPunct="1"/>
              <a:t>53</a:t>
            </a:fld>
            <a:endParaRPr lang="en-US" smtClean="0"/>
          </a:p>
        </p:txBody>
      </p:sp>
      <p:sp>
        <p:nvSpPr>
          <p:cNvPr id="56324" name="Rectangle 2"/>
          <p:cNvSpPr>
            <a:spLocks noGrp="1" noChangeArrowheads="1"/>
          </p:cNvSpPr>
          <p:nvPr>
            <p:ph type="title"/>
          </p:nvPr>
        </p:nvSpPr>
        <p:spPr/>
        <p:txBody>
          <a:bodyPr/>
          <a:lstStyle/>
          <a:p>
            <a:pPr eaLnBrk="1" hangingPunct="1"/>
            <a:r>
              <a:rPr lang="en-US" dirty="0" smtClean="0"/>
              <a:t>Toner</a:t>
            </a:r>
          </a:p>
        </p:txBody>
      </p:sp>
      <p:sp>
        <p:nvSpPr>
          <p:cNvPr id="56325" name="Rectangle 3"/>
          <p:cNvSpPr>
            <a:spLocks noGrp="1" noChangeArrowheads="1"/>
          </p:cNvSpPr>
          <p:nvPr>
            <p:ph type="body" idx="1"/>
          </p:nvPr>
        </p:nvSpPr>
        <p:spPr/>
        <p:txBody>
          <a:bodyPr/>
          <a:lstStyle/>
          <a:p>
            <a:pPr eaLnBrk="1" hangingPunct="1"/>
            <a:r>
              <a:rPr lang="en-US" smtClean="0"/>
              <a:t>This is accomplished by moving the remote end device past the wires at the remote end until a tone is heard from the remote end device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CEB932-8D8A-4C93-8B96-F737308B6394}" type="slidenum">
              <a:rPr lang="en-US" smtClean="0"/>
              <a:pPr eaLnBrk="1" hangingPunct="1"/>
              <a:t>54</a:t>
            </a:fld>
            <a:endParaRPr lang="en-US" smtClean="0"/>
          </a:p>
        </p:txBody>
      </p:sp>
      <p:sp>
        <p:nvSpPr>
          <p:cNvPr id="57348" name="Rectangle 2"/>
          <p:cNvSpPr>
            <a:spLocks noGrp="1" noChangeArrowheads="1"/>
          </p:cNvSpPr>
          <p:nvPr>
            <p:ph type="title"/>
          </p:nvPr>
        </p:nvSpPr>
        <p:spPr/>
        <p:txBody>
          <a:bodyPr/>
          <a:lstStyle/>
          <a:p>
            <a:pPr eaLnBrk="1" hangingPunct="1"/>
            <a:r>
              <a:rPr lang="en-US" dirty="0" smtClean="0"/>
              <a:t>Toner</a:t>
            </a:r>
          </a:p>
        </p:txBody>
      </p:sp>
      <p:pic>
        <p:nvPicPr>
          <p:cNvPr id="57349" name="Picture 3" descr="twstore_1741_11211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03475" y="1570038"/>
            <a:ext cx="4337050" cy="30781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Crosstalk</a:t>
            </a:r>
          </a:p>
        </p:txBody>
      </p:sp>
      <p:sp>
        <p:nvSpPr>
          <p:cNvPr id="8195" name="Content Placeholder 2"/>
          <p:cNvSpPr>
            <a:spLocks noGrp="1"/>
          </p:cNvSpPr>
          <p:nvPr>
            <p:ph idx="1"/>
          </p:nvPr>
        </p:nvSpPr>
        <p:spPr/>
        <p:txBody>
          <a:bodyPr/>
          <a:lstStyle/>
          <a:p>
            <a:r>
              <a:rPr lang="en-US" smtClean="0"/>
              <a:t>Crosstalk is the leakage of the signal from one wire onto another wire</a:t>
            </a:r>
          </a:p>
          <a:p>
            <a:r>
              <a:rPr lang="en-US" smtClean="0"/>
              <a:t>This most often occurs at the ends of the cable where connectors are attached</a:t>
            </a:r>
          </a:p>
          <a:p>
            <a:r>
              <a:rPr lang="en-US" smtClean="0"/>
              <a:t>At that point the signal being sent out is at its strongest, while the signal being received is at its weakest</a:t>
            </a:r>
          </a:p>
          <a:p>
            <a:r>
              <a:rPr lang="en-US" smtClean="0"/>
              <a:t>The usual cause is improper installation of the connectors</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B767EB4-DA6F-4436-BA0A-4E25C41770F6}" type="slidenum">
              <a:rPr lang="en-US" smtClean="0"/>
              <a:pPr eaLnBrk="1" hangingPunct="1"/>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B073F5-C4C4-4DCC-912B-2B66A28F474C}" type="slidenum">
              <a:rPr lang="en-US" smtClean="0"/>
              <a:pPr eaLnBrk="1" hangingPunct="1"/>
              <a:t>7</a:t>
            </a:fld>
            <a:endParaRPr lang="en-US" smtClean="0"/>
          </a:p>
        </p:txBody>
      </p:sp>
      <p:sp>
        <p:nvSpPr>
          <p:cNvPr id="9220" name="Rectangle 2"/>
          <p:cNvSpPr>
            <a:spLocks noGrp="1" noChangeArrowheads="1"/>
          </p:cNvSpPr>
          <p:nvPr>
            <p:ph type="title"/>
          </p:nvPr>
        </p:nvSpPr>
        <p:spPr/>
        <p:txBody>
          <a:bodyPr/>
          <a:lstStyle/>
          <a:p>
            <a:pPr eaLnBrk="1" hangingPunct="1"/>
            <a:r>
              <a:rPr lang="en-US" smtClean="0"/>
              <a:t>Sources of Crosstalk</a:t>
            </a:r>
          </a:p>
        </p:txBody>
      </p:sp>
      <p:pic>
        <p:nvPicPr>
          <p:cNvPr id="922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615113"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Sources of Crosstalk</a:t>
            </a:r>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2B8468-04F2-4467-A19A-5FBD75AEC376}" type="slidenum">
              <a:rPr lang="en-US" smtClean="0"/>
              <a:pPr eaLnBrk="1" hangingPunct="1"/>
              <a:t>8</a:t>
            </a:fld>
            <a:endParaRPr lang="en-US" smtClean="0"/>
          </a:p>
        </p:txBody>
      </p:sp>
      <p:pic>
        <p:nvPicPr>
          <p:cNvPr id="10245" name="Picture 5" descr="DSC_0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55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Types of Crosstalk</a:t>
            </a:r>
          </a:p>
        </p:txBody>
      </p:sp>
      <p:sp>
        <p:nvSpPr>
          <p:cNvPr id="11267" name="Content Placeholder 2"/>
          <p:cNvSpPr>
            <a:spLocks noGrp="1"/>
          </p:cNvSpPr>
          <p:nvPr>
            <p:ph idx="1"/>
          </p:nvPr>
        </p:nvSpPr>
        <p:spPr/>
        <p:txBody>
          <a:bodyPr/>
          <a:lstStyle/>
          <a:p>
            <a:r>
              <a:rPr lang="en-US" smtClean="0"/>
              <a:t>There are two major types of crosstalk that are measured</a:t>
            </a:r>
          </a:p>
          <a:p>
            <a:pPr lvl="1"/>
            <a:r>
              <a:rPr lang="en-US" smtClean="0"/>
              <a:t>NEXT</a:t>
            </a:r>
          </a:p>
          <a:p>
            <a:pPr lvl="2"/>
            <a:r>
              <a:rPr lang="en-US" smtClean="0"/>
              <a:t>Near end</a:t>
            </a:r>
          </a:p>
          <a:p>
            <a:pPr lvl="1"/>
            <a:r>
              <a:rPr lang="en-US" smtClean="0"/>
              <a:t>FEXT</a:t>
            </a:r>
          </a:p>
          <a:p>
            <a:pPr lvl="2"/>
            <a:r>
              <a:rPr lang="en-US" smtClean="0"/>
              <a:t>Far end</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Copyright 2005-2010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BFA8E7-F7E7-499B-993F-198A7E84BE47}"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947</TotalTime>
  <Words>2790</Words>
  <Application>Microsoft Office PowerPoint</Application>
  <PresentationFormat>On-screen Show (4:3)</PresentationFormat>
  <Paragraphs>461</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CiscoAcademy</vt:lpstr>
      <vt:lpstr>Testing Copper Media  Last Update 2012.01.10 1.7.0</vt:lpstr>
      <vt:lpstr>Objectives</vt:lpstr>
      <vt:lpstr>Important Parameters</vt:lpstr>
      <vt:lpstr>Signal Loss</vt:lpstr>
      <vt:lpstr>Signal Loss</vt:lpstr>
      <vt:lpstr>Crosstalk</vt:lpstr>
      <vt:lpstr>Sources of Crosstalk</vt:lpstr>
      <vt:lpstr>Sources of Crosstalk</vt:lpstr>
      <vt:lpstr>Types of Crosstalk</vt:lpstr>
      <vt:lpstr>NEXT</vt:lpstr>
      <vt:lpstr>FEXT</vt:lpstr>
      <vt:lpstr>Wire Map</vt:lpstr>
      <vt:lpstr>Wire Maps</vt:lpstr>
      <vt:lpstr>Wire Maps</vt:lpstr>
      <vt:lpstr>Wire Maps</vt:lpstr>
      <vt:lpstr>Cable Testing</vt:lpstr>
      <vt:lpstr>Multifunction Cable Tester</vt:lpstr>
      <vt:lpstr>Multifunction Cable Tester</vt:lpstr>
      <vt:lpstr>Multifunction Cable Tester</vt:lpstr>
      <vt:lpstr>Tester</vt:lpstr>
      <vt:lpstr>Injector</vt:lpstr>
      <vt:lpstr>Multifunction Cable Tester</vt:lpstr>
      <vt:lpstr>Common Problems</vt:lpstr>
      <vt:lpstr>Common Problems</vt:lpstr>
      <vt:lpstr>Common Problems</vt:lpstr>
      <vt:lpstr>NEXT</vt:lpstr>
      <vt:lpstr>FEXT</vt:lpstr>
      <vt:lpstr>NEXT</vt:lpstr>
      <vt:lpstr>NEXT and ELEXT</vt:lpstr>
      <vt:lpstr>Testing Requirements</vt:lpstr>
      <vt:lpstr>Testing Requirements</vt:lpstr>
      <vt:lpstr>Testing Requirements</vt:lpstr>
      <vt:lpstr>Testing Requirements</vt:lpstr>
      <vt:lpstr>Testing Requirements</vt:lpstr>
      <vt:lpstr>Testing Requirements</vt:lpstr>
      <vt:lpstr>Testing Requirements</vt:lpstr>
      <vt:lpstr>Testing Requirements</vt:lpstr>
      <vt:lpstr>Testing Requirements</vt:lpstr>
      <vt:lpstr>Testing Requirements</vt:lpstr>
      <vt:lpstr>Testing Requirements</vt:lpstr>
      <vt:lpstr>Testing Requirements</vt:lpstr>
      <vt:lpstr>Testing Requirements</vt:lpstr>
      <vt:lpstr>Testing Requirements</vt:lpstr>
      <vt:lpstr>Testing Requirements</vt:lpstr>
      <vt:lpstr>What Does This Mean</vt:lpstr>
      <vt:lpstr>What To Do</vt:lpstr>
      <vt:lpstr>Testing Patch Cables</vt:lpstr>
      <vt:lpstr>Testing Patch Cables</vt:lpstr>
      <vt:lpstr>Testing Patch Cables</vt:lpstr>
      <vt:lpstr>Testing Patch Cables</vt:lpstr>
      <vt:lpstr>Communication While Testing</vt:lpstr>
      <vt:lpstr>Toner</vt:lpstr>
      <vt:lpstr>Toner</vt:lpstr>
      <vt:lpstr>Toner</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Copper Media</dc:title>
  <dc:creator>Kenneth M. Chipps Ph.D.</dc:creator>
  <cp:lastModifiedBy>Kenneth M. Chipps Ph.D.</cp:lastModifiedBy>
  <cp:revision>63</cp:revision>
  <dcterms:created xsi:type="dcterms:W3CDTF">2003-11-16T18:04:42Z</dcterms:created>
  <dcterms:modified xsi:type="dcterms:W3CDTF">2014-07-24T00:44:03Z</dcterms:modified>
</cp:coreProperties>
</file>