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3"/>
  </p:notesMasterIdLst>
  <p:handoutMasterIdLst>
    <p:handoutMasterId r:id="rId54"/>
  </p:handoutMasterIdLst>
  <p:sldIdLst>
    <p:sldId id="546" r:id="rId2"/>
    <p:sldId id="624" r:id="rId3"/>
    <p:sldId id="625" r:id="rId4"/>
    <p:sldId id="628" r:id="rId5"/>
    <p:sldId id="626" r:id="rId6"/>
    <p:sldId id="606" r:id="rId7"/>
    <p:sldId id="547" r:id="rId8"/>
    <p:sldId id="528" r:id="rId9"/>
    <p:sldId id="308" r:id="rId10"/>
    <p:sldId id="517" r:id="rId11"/>
    <p:sldId id="312" r:id="rId12"/>
    <p:sldId id="518" r:id="rId13"/>
    <p:sldId id="306" r:id="rId14"/>
    <p:sldId id="316" r:id="rId15"/>
    <p:sldId id="548" r:id="rId16"/>
    <p:sldId id="318" r:id="rId17"/>
    <p:sldId id="549" r:id="rId18"/>
    <p:sldId id="454" r:id="rId19"/>
    <p:sldId id="319" r:id="rId20"/>
    <p:sldId id="553" r:id="rId21"/>
    <p:sldId id="320" r:id="rId22"/>
    <p:sldId id="321" r:id="rId23"/>
    <p:sldId id="322" r:id="rId24"/>
    <p:sldId id="453" r:id="rId25"/>
    <p:sldId id="554" r:id="rId26"/>
    <p:sldId id="451" r:id="rId27"/>
    <p:sldId id="555" r:id="rId28"/>
    <p:sldId id="460" r:id="rId29"/>
    <p:sldId id="538" r:id="rId30"/>
    <p:sldId id="556" r:id="rId31"/>
    <p:sldId id="477" r:id="rId32"/>
    <p:sldId id="402" r:id="rId33"/>
    <p:sldId id="416" r:id="rId34"/>
    <p:sldId id="418" r:id="rId35"/>
    <p:sldId id="422" r:id="rId36"/>
    <p:sldId id="427" r:id="rId37"/>
    <p:sldId id="607" r:id="rId38"/>
    <p:sldId id="614" r:id="rId39"/>
    <p:sldId id="610" r:id="rId40"/>
    <p:sldId id="615" r:id="rId41"/>
    <p:sldId id="616" r:id="rId42"/>
    <p:sldId id="608" r:id="rId43"/>
    <p:sldId id="617" r:id="rId44"/>
    <p:sldId id="609" r:id="rId45"/>
    <p:sldId id="618" r:id="rId46"/>
    <p:sldId id="620" r:id="rId47"/>
    <p:sldId id="621" r:id="rId48"/>
    <p:sldId id="622" r:id="rId49"/>
    <p:sldId id="623" r:id="rId50"/>
    <p:sldId id="613" r:id="rId51"/>
    <p:sldId id="627" r:id="rId52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9" autoAdjust="0"/>
  </p:normalViewPr>
  <p:slideViewPr>
    <p:cSldViewPr snapToGrid="0">
      <p:cViewPr varScale="1">
        <p:scale>
          <a:sx n="52" d="100"/>
          <a:sy n="52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t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b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2988"/>
            <a:ext cx="30051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2D803CA-ED12-4E51-A822-3E15EE2F1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77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t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32288"/>
            <a:ext cx="508635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b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62988"/>
            <a:ext cx="30051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3A270A0-0BD2-4227-B9EC-DF2D3CB91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17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/>
              <a:t>Copyright 2008-2012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90192-4832-45A9-8A11-2F6ACF3B5C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4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30B35-36C8-4569-AE21-D0387765C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5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9F9C6-C7DF-46E1-A66E-B553A0AD3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0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2008-2012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DEE0-1BBC-4E3A-9658-338259A70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3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2008-2012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3623-5E52-41FC-A3C1-C815CC3D97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507BA-F0B7-4DAE-9DA0-E2435BA32E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5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5AA2C-D6BC-4DD8-A4C0-E1EF507A5F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64E6E-88C5-4155-97FF-1D6658717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8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2008-2012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5109C-94BE-4822-B035-550288FC1E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2008-2012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FCE10-AF14-438E-AFF4-C54407078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2008-2012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C792-D671-4624-A4F9-34C47D6FF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3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2008-2012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ACFBC-2FFE-4002-A88D-A4D1C71971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2008-2012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D59F5-C0D6-4831-869D-B36DE63033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2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2008-2012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E8453-95A0-4D8A-A818-A5F43D57F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8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2008-2012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26E8D8C-7C24-4CA5-A123-D1D7A3639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Terminating Wireless Media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Last Update 2012.04.23</a:t>
            </a:r>
          </a:p>
          <a:p>
            <a:pPr eaLnBrk="1" hangingPunct="1"/>
            <a:r>
              <a:rPr lang="en-US" sz="2400" smtClean="0"/>
              <a:t>1.3.0</a:t>
            </a:r>
          </a:p>
        </p:txBody>
      </p:sp>
      <p:sp>
        <p:nvSpPr>
          <p:cNvPr id="307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40449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8400AB-D296-4534-80B9-5DE011F9A9EC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Transmitter Block Diagram</a:t>
            </a:r>
          </a:p>
        </p:txBody>
      </p:sp>
      <p:pic>
        <p:nvPicPr>
          <p:cNvPr id="12291" name="Picture 4" descr="TransmitterBl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9388" y="1301750"/>
            <a:ext cx="6216650" cy="4927600"/>
          </a:xfrm>
        </p:spPr>
      </p:pic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D46369-B3A0-4B0D-8FAD-219013F4C532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Receiver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block diagram of the basic parts looks like this</a:t>
            </a:r>
          </a:p>
          <a:p>
            <a:pPr eaLnBrk="1" hangingPunct="1"/>
            <a:r>
              <a:rPr lang="en-US" smtClean="0"/>
              <a:t>For a receiver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A7DC675-D02C-437E-8691-90591B9B7ADE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Receiver Block Diagram</a:t>
            </a:r>
          </a:p>
        </p:txBody>
      </p:sp>
      <p:pic>
        <p:nvPicPr>
          <p:cNvPr id="14339" name="Picture 4" descr="ReceiverBl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6213" y="1225550"/>
            <a:ext cx="6197600" cy="4759325"/>
          </a:xfrm>
        </p:spPr>
      </p:pic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B0532C-007C-4918-AA70-CABD60B2CEB6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Basic Parts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main job of the manufacturers of these basic parts is to attempt to make them</a:t>
            </a:r>
          </a:p>
          <a:p>
            <a:pPr lvl="1" eaLnBrk="1" hangingPunct="1"/>
            <a:r>
              <a:rPr lang="en-US" smtClean="0"/>
              <a:t>Smaller</a:t>
            </a:r>
          </a:p>
          <a:p>
            <a:pPr lvl="1" eaLnBrk="1" hangingPunct="1"/>
            <a:r>
              <a:rPr lang="en-US" smtClean="0"/>
              <a:t>Lighter</a:t>
            </a:r>
          </a:p>
          <a:p>
            <a:pPr lvl="1" eaLnBrk="1" hangingPunct="1"/>
            <a:r>
              <a:rPr lang="en-US" smtClean="0"/>
              <a:t>More energy efficient</a:t>
            </a:r>
          </a:p>
          <a:p>
            <a:pPr lvl="1" eaLnBrk="1" hangingPunct="1"/>
            <a:r>
              <a:rPr lang="en-US" smtClean="0"/>
              <a:t>Lower in cost</a:t>
            </a:r>
          </a:p>
          <a:p>
            <a:pPr eaLnBrk="1" hangingPunct="1"/>
            <a:r>
              <a:rPr lang="en-US" smtClean="0"/>
              <a:t>Now on to some details on each of these parts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84F66F-56E1-46AA-993B-CB61FA362837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Antenna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Every radio frequency wireless system must have an antenna</a:t>
            </a:r>
          </a:p>
          <a:p>
            <a:pPr eaLnBrk="1" hangingPunct="1"/>
            <a:r>
              <a:rPr lang="en-US" smtClean="0"/>
              <a:t>You may not see it</a:t>
            </a:r>
          </a:p>
          <a:p>
            <a:pPr eaLnBrk="1" hangingPunct="1"/>
            <a:r>
              <a:rPr lang="en-US" smtClean="0"/>
              <a:t>You may not recognize it, if you do see it</a:t>
            </a:r>
          </a:p>
          <a:p>
            <a:pPr eaLnBrk="1" hangingPunct="1"/>
            <a:r>
              <a:rPr lang="en-US" smtClean="0"/>
              <a:t>But it must be there somewhere</a:t>
            </a: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8E7E17-4BAC-41B5-9A20-A4B09D86FD45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Antenna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antenna does only one thing, it converts electrical signals coming from a conductor into airborne waves or it converts airborne waves into electrical signals to be sent down a conductor</a:t>
            </a:r>
          </a:p>
          <a:p>
            <a:pPr eaLnBrk="1" hangingPunct="1"/>
            <a:r>
              <a:rPr lang="en-US" smtClean="0"/>
              <a:t>Just as the RJ-45 connector is the termination point for a wired UTP media so is the antenna for wireless radio wave media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3FDA09-5951-4B0B-8A55-63DE3707C69D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an Antenna Works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Being a resonant device it operates efficiently over a narrow frequency band</a:t>
            </a:r>
          </a:p>
          <a:p>
            <a:pPr eaLnBrk="1" hangingPunct="1"/>
            <a:r>
              <a:rPr lang="en-US" smtClean="0"/>
              <a:t>The real way an antenna does its work is somewhat complex</a:t>
            </a:r>
          </a:p>
          <a:p>
            <a:pPr eaLnBrk="1" hangingPunct="1"/>
            <a:r>
              <a:rPr lang="en-US" smtClean="0"/>
              <a:t>But for this level of discussion lets say it this way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05B44E-930B-4B4B-A311-50B1737DEBC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an Antenna Works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antenna begins to radiate energy, in the form of radio frequency waves, whenever the length of the antenna becomes close to the wavelength of the signal</a:t>
            </a:r>
          </a:p>
          <a:p>
            <a:pPr eaLnBrk="1" hangingPunct="1"/>
            <a:r>
              <a:rPr lang="en-US" smtClean="0"/>
              <a:t>When an alternating electric current flows through a conductor, electric and magnetic fields are created around the conductor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EE9BF0-EAC3-4943-B154-59BA203E37A1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an Antenna Works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the length of the conductor is very short compared to a wavelength, the electric and magnetic fields will generally fade out within one or two wavelengths</a:t>
            </a:r>
          </a:p>
          <a:p>
            <a:pPr eaLnBrk="1" hangingPunct="1"/>
            <a:r>
              <a:rPr lang="en-US" smtClean="0"/>
              <a:t>But as the conductor is lengthened, the intensity of the fields around it grow bigger</a:t>
            </a:r>
          </a:p>
          <a:p>
            <a:pPr eaLnBrk="1" hangingPunct="1"/>
            <a:r>
              <a:rPr lang="en-US" smtClean="0"/>
              <a:t>As such, an ever increasing amount of energy escapes into space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F190F1-55A4-4669-A59F-3D908CDA34E6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When selecting an antenna the width of the area to be covered and the distance of each link must be considered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considerations will then determine the type of antenna to use based on each antenna’s signal pattern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Every antenna has a pattern to the signal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pattern applies to both sending and receiving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427830-C4CB-4251-AB10-AE3BDFC7640D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Learn how wireless media is terminated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0B89C57-CDEE-427C-A2E4-A4A379908C77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By convention the radiation line used to draw this pattern is drawn wherever the power radiating out drops to one half the power at the antenna surface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 example, for a dipole antenna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6DE3E50-9CFF-40B5-9C69-355753D5AE0C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pic>
        <p:nvPicPr>
          <p:cNvPr id="23555" name="Picture 3" descr="DipoleSingleRaditionGrap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5"/>
          <a:stretch>
            <a:fillRect/>
          </a:stretch>
        </p:blipFill>
        <p:spPr>
          <a:xfrm>
            <a:off x="2343150" y="1360488"/>
            <a:ext cx="4621213" cy="4521200"/>
          </a:xfrm>
        </p:spPr>
      </p:pic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C50891-DD7D-4122-B5AD-713833CBD77D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opposed to a directional antenna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99FB25-E9F1-46AC-A5CB-0710EFAF51E0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pic>
        <p:nvPicPr>
          <p:cNvPr id="25603" name="Picture 3" descr="YagiRaditionGraphHorizont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"/>
          <a:stretch>
            <a:fillRect/>
          </a:stretch>
        </p:blipFill>
        <p:spPr>
          <a:xfrm>
            <a:off x="2185988" y="1555750"/>
            <a:ext cx="4705350" cy="4686300"/>
          </a:xfrm>
        </p:spPr>
      </p:pic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A76C2C-890F-45D6-8843-55EF454D036B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Note in the diagram above that the radiation pattern does not have an even outline</a:t>
            </a:r>
          </a:p>
          <a:p>
            <a:pPr eaLnBrk="1" hangingPunct="1"/>
            <a:r>
              <a:rPr lang="en-US" smtClean="0"/>
              <a:t>In that there is a large main lobe, which is desired, and one or more side lobes, which are undesirable</a:t>
            </a:r>
          </a:p>
          <a:p>
            <a:pPr eaLnBrk="1" hangingPunct="1"/>
            <a:r>
              <a:rPr lang="en-US" smtClean="0"/>
              <a:t>These side lobes are also called the minor lobes</a:t>
            </a: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B170413-40A3-4E6E-861F-FCB6BE40FCA6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Antennas also have a front to back ratio that is measured in dBs</a:t>
            </a:r>
          </a:p>
          <a:p>
            <a:pPr eaLnBrk="1" hangingPunct="1"/>
            <a:r>
              <a:rPr lang="en-US" smtClean="0"/>
              <a:t>The forward gain is the peak gain on the main lobe of the antenna</a:t>
            </a:r>
          </a:p>
          <a:p>
            <a:pPr eaLnBrk="1" hangingPunct="1"/>
            <a:r>
              <a:rPr lang="en-US" smtClean="0"/>
              <a:t>The rear gain is measured as either the gain at exactly 180 degrees from the main lobe, or from 90 degrees to 270 degrees from the main lobe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79F337-2EC4-4CF5-A13F-110B33805255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wider sector is the better way to measure this</a:t>
            </a:r>
          </a:p>
          <a:p>
            <a:pPr eaLnBrk="1" hangingPunct="1"/>
            <a:r>
              <a:rPr lang="en-US" smtClean="0"/>
              <a:t>These back lobes are also undesirable</a:t>
            </a:r>
          </a:p>
          <a:p>
            <a:pPr eaLnBrk="1" hangingPunct="1"/>
            <a:r>
              <a:rPr lang="en-US" smtClean="0"/>
              <a:t>A front to back ratio of 10-15 dB is considered fair to poor, 15-20 dB is good, 20-30 dB is very good, and above 30 dB is excellent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3F8BDA-D706-4CB6-A7EC-160C066540FE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regions in between the main and minor lobes are areas of weak signals called nulls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7B2D33-EF19-43FD-8684-5FD6BA2C411D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pic>
        <p:nvPicPr>
          <p:cNvPr id="30723" name="Picture 3" descr="YagiRaditionGraphHorizont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"/>
          <a:stretch>
            <a:fillRect/>
          </a:stretch>
        </p:blipFill>
        <p:spPr>
          <a:xfrm>
            <a:off x="792163" y="1468438"/>
            <a:ext cx="4557712" cy="4810125"/>
          </a:xfrm>
        </p:spPr>
      </p:pic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E60493-7FB7-45BA-9662-E65DF12CDFF5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5659438" y="1189038"/>
            <a:ext cx="2924175" cy="1187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Main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or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Major Front Lobe</a:t>
            </a: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5791200" y="3451225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Side or Minor Lobe</a:t>
            </a:r>
          </a:p>
        </p:txBody>
      </p:sp>
      <p:sp>
        <p:nvSpPr>
          <p:cNvPr id="30728" name="Text Box 6"/>
          <p:cNvSpPr txBox="1">
            <a:spLocks noChangeArrowheads="1"/>
          </p:cNvSpPr>
          <p:nvPr/>
        </p:nvSpPr>
        <p:spPr bwMode="auto">
          <a:xfrm>
            <a:off x="5748338" y="2455863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Null</a:t>
            </a:r>
          </a:p>
        </p:txBody>
      </p:sp>
      <p:sp>
        <p:nvSpPr>
          <p:cNvPr id="30729" name="Line 7"/>
          <p:cNvSpPr>
            <a:spLocks noChangeShapeType="1"/>
          </p:cNvSpPr>
          <p:nvPr/>
        </p:nvSpPr>
        <p:spPr bwMode="auto">
          <a:xfrm flipH="1">
            <a:off x="3394075" y="1522413"/>
            <a:ext cx="3233738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Freeform 11"/>
          <p:cNvSpPr>
            <a:spLocks/>
          </p:cNvSpPr>
          <p:nvPr/>
        </p:nvSpPr>
        <p:spPr bwMode="auto">
          <a:xfrm>
            <a:off x="3698875" y="2616200"/>
            <a:ext cx="2085975" cy="215900"/>
          </a:xfrm>
          <a:custGeom>
            <a:avLst/>
            <a:gdLst>
              <a:gd name="T0" fmla="*/ 2147483647 w 1047"/>
              <a:gd name="T1" fmla="*/ 0 h 35"/>
              <a:gd name="T2" fmla="*/ 0 w 1047"/>
              <a:gd name="T3" fmla="*/ 1331794571 h 35"/>
              <a:gd name="T4" fmla="*/ 0 60000 65536"/>
              <a:gd name="T5" fmla="*/ 0 60000 65536"/>
              <a:gd name="T6" fmla="*/ 0 w 1047"/>
              <a:gd name="T7" fmla="*/ 0 h 35"/>
              <a:gd name="T8" fmla="*/ 1047 w 104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7" h="35">
                <a:moveTo>
                  <a:pt x="1047" y="0"/>
                </a:moveTo>
                <a:cubicBezTo>
                  <a:pt x="631" y="1"/>
                  <a:pt x="215" y="2"/>
                  <a:pt x="0" y="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5756275" y="4786313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Back Lobe</a:t>
            </a:r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 flipH="1" flipV="1">
            <a:off x="3562350" y="4246563"/>
            <a:ext cx="2187575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 flipH="1" flipV="1">
            <a:off x="3570288" y="3233738"/>
            <a:ext cx="2225675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pattern provided by the manufacturer can be a rectangular grid or the more popular polar coordinate system just shown</a:t>
            </a:r>
          </a:p>
          <a:p>
            <a:pPr eaLnBrk="1" hangingPunct="1"/>
            <a:r>
              <a:rPr lang="en-US" smtClean="0"/>
              <a:t>The plotting scales used range from linear to linear logarithmic to modified logarithmic</a:t>
            </a:r>
          </a:p>
          <a:p>
            <a:pPr eaLnBrk="1" hangingPunct="1"/>
            <a:r>
              <a:rPr lang="en-US" smtClean="0"/>
              <a:t>The linear logarithmic and modified logarithmic are the ones most commonly used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0B55A1-1D8D-4CEF-88D4-63ABF2F2B277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Terminating Wireless Media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Terminating wireless media is much simpler than terminating either UTP or fiber optic cable</a:t>
            </a:r>
          </a:p>
          <a:p>
            <a:r>
              <a:rPr lang="en-US" smtClean="0"/>
              <a:t>Wired or guided media consists of a cable onto which an end must be placed</a:t>
            </a:r>
          </a:p>
          <a:p>
            <a:r>
              <a:rPr lang="en-US" smtClean="0"/>
              <a:t>This cable carries the signal</a:t>
            </a:r>
          </a:p>
          <a:p>
            <a:r>
              <a:rPr lang="en-US" smtClean="0"/>
              <a:t>The end or connector allows the signal to enter and exit the media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AD16D16-E84C-4C26-9DEB-69461201A217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scales show the side and back lobes as well as the main lobe</a:t>
            </a:r>
          </a:p>
          <a:p>
            <a:pPr eaLnBrk="1" hangingPunct="1"/>
            <a:r>
              <a:rPr lang="en-US" smtClean="0"/>
              <a:t>For antennas in the frequencies of interest here these patterns are for the far field of the antenna</a:t>
            </a:r>
          </a:p>
          <a:p>
            <a:pPr eaLnBrk="1" hangingPunct="1"/>
            <a:r>
              <a:rPr lang="en-US" smtClean="0"/>
              <a:t>The far field region is the area in which wave propagation occurs</a:t>
            </a:r>
          </a:p>
          <a:p>
            <a:pPr eaLnBrk="1" hangingPunct="1"/>
            <a:r>
              <a:rPr lang="en-US" smtClean="0"/>
              <a:t>This field starts basically 10 wavelengths from the antenna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57E7DE-430B-4FC9-BD2A-4A0D8A92E79A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radiation pattern of an antenna is adjusted in most cases by adding reflectors and directors</a:t>
            </a:r>
          </a:p>
          <a:p>
            <a:pPr eaLnBrk="1" hangingPunct="1"/>
            <a:r>
              <a:rPr lang="en-US" smtClean="0"/>
              <a:t>The reflector adds gain to the antenna, in relation to the isotropic antenna, by redirecting the signal</a:t>
            </a:r>
          </a:p>
          <a:p>
            <a:pPr eaLnBrk="1" hangingPunct="1"/>
            <a:r>
              <a:rPr lang="en-US" smtClean="0"/>
              <a:t>The director then concentrates the beam into an even tighter pattern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AD7C7A-D091-40DC-92ED-E2A6BC4EE2B5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Amplifier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often need to get bigger</a:t>
            </a:r>
          </a:p>
          <a:p>
            <a:pPr eaLnBrk="1" hangingPunct="1"/>
            <a:r>
              <a:rPr lang="en-US" smtClean="0"/>
              <a:t>In radio frequency systems an amplifier does this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37E74C-3E39-4413-B060-69362A9B00A2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Filter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filter filters signals</a:t>
            </a:r>
          </a:p>
          <a:p>
            <a:pPr eaLnBrk="1" hangingPunct="1"/>
            <a:r>
              <a:rPr lang="en-US" smtClean="0"/>
              <a:t>Such as a bunch of signals all at different frequencies coming in and just one, the desired one, going back out</a:t>
            </a:r>
          </a:p>
          <a:p>
            <a:pPr eaLnBrk="1" hangingPunct="1"/>
            <a:r>
              <a:rPr lang="en-US" smtClean="0"/>
              <a:t>In essence a filter is the door bouncer at a trendy club</a:t>
            </a:r>
          </a:p>
          <a:p>
            <a:pPr eaLnBrk="1" hangingPunct="1"/>
            <a:r>
              <a:rPr lang="en-US" smtClean="0"/>
              <a:t>Some get in and some are kept out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B5CF3A-2D51-49F7-9B7B-E9C945D6C352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Filter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Filters are used at the receive side as the antenna will pick up signals at and near the desired frequency</a:t>
            </a:r>
          </a:p>
          <a:p>
            <a:pPr eaLnBrk="1" hangingPunct="1"/>
            <a:r>
              <a:rPr lang="en-US" smtClean="0"/>
              <a:t>The filter removes the undesired ones</a:t>
            </a:r>
          </a:p>
          <a:p>
            <a:pPr eaLnBrk="1" hangingPunct="1"/>
            <a:r>
              <a:rPr lang="en-US" smtClean="0"/>
              <a:t>Governmental regulatory authorities say you may only transmit on the authorized frequency</a:t>
            </a:r>
          </a:p>
          <a:p>
            <a:pPr eaLnBrk="1" hangingPunct="1"/>
            <a:r>
              <a:rPr lang="en-US" smtClean="0"/>
              <a:t>The filter is designed to ensure this is the case</a:t>
            </a: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755F8A-0382-471A-A29E-7D787D72EA5A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Mixer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mixer seeks to change the frequency of a signal while keeping everything else about the signal the same</a:t>
            </a:r>
          </a:p>
          <a:p>
            <a:pPr eaLnBrk="1" hangingPunct="1"/>
            <a:r>
              <a:rPr lang="en-US" smtClean="0"/>
              <a:t>But why would you want to do this</a:t>
            </a:r>
          </a:p>
          <a:p>
            <a:pPr eaLnBrk="1" hangingPunct="1"/>
            <a:r>
              <a:rPr lang="en-US" smtClean="0"/>
              <a:t>One reason would be that your voice creates sound in the area of 2,000 Hertz, but a cell phone operates at 900,000,000 Hertz</a:t>
            </a: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B06182-3C1C-4D6A-8CA1-8FC37A4533C6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Source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source or oscillator is what generates the radio frequency</a:t>
            </a:r>
          </a:p>
          <a:p>
            <a:pPr eaLnBrk="1" hangingPunct="1"/>
            <a:r>
              <a:rPr lang="en-US" smtClean="0"/>
              <a:t>The desire is to produce a perfect sine wave at the desired frequency</a:t>
            </a:r>
          </a:p>
          <a:p>
            <a:pPr eaLnBrk="1" hangingPunct="1"/>
            <a:r>
              <a:rPr lang="en-US" smtClean="0"/>
              <a:t>Of course this never happens</a:t>
            </a: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C6CB2A-C522-4DCC-A314-C48D4B7B6175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a Radio in a LAN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 local area network the typical use of a radio is to create an access point at one end of a link in order for wireless clients to access the wired network</a:t>
            </a:r>
          </a:p>
          <a:p>
            <a:r>
              <a:rPr lang="en-US" smtClean="0"/>
              <a:t>In other words the access point is the on-ramp to the wired network</a:t>
            </a:r>
          </a:p>
          <a:p>
            <a:r>
              <a:rPr lang="en-US" smtClean="0"/>
              <a:t>Then on the other end, a radio is used in a network interface card to connect a client computer to the access point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08C30B-FE2A-4CF6-9D68-49DE5D21E1AD}" type="slidenum">
              <a:rPr lang="en-US" smtClean="0"/>
              <a:pPr eaLnBrk="1" hangingPunct="1"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Point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Access points come in many forms</a:t>
            </a:r>
          </a:p>
          <a:p>
            <a:r>
              <a:rPr lang="en-US" smtClean="0"/>
              <a:t>Here is an example from Cisco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314114-9761-46B5-97CC-593E89EB0058}" type="slidenum">
              <a:rPr lang="en-US" smtClean="0"/>
              <a:pPr eaLnBrk="1" hangingPunct="1"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Point</a:t>
            </a:r>
          </a:p>
        </p:txBody>
      </p:sp>
      <p:pic>
        <p:nvPicPr>
          <p:cNvPr id="41987" name="Content Placeholder 5" descr="prod_large_photo0900aecd801b96c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2188" y="1600200"/>
            <a:ext cx="4619625" cy="4525963"/>
          </a:xfrm>
        </p:spPr>
      </p:pic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6C0A0E-ECAB-405B-A4ED-A7AE83EB0149}" type="slidenum">
              <a:rPr lang="en-US" smtClean="0"/>
              <a:pPr eaLnBrk="1" hangingPunct="1"/>
              <a:t>39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Terminating Wireless Media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wireless or unguided media the signal is flying around in the air</a:t>
            </a:r>
          </a:p>
          <a:p>
            <a:r>
              <a:rPr lang="en-US" smtClean="0"/>
              <a:t>Termination of wireless media requires that this signal be captured by a device that will convert it into an electrical or optical signal that is then placed onto one of the guided media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CBE7C9-C404-41DC-88D9-7BF3102B2E98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NIC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Wireless NICs are commonly built-in to computers these days</a:t>
            </a:r>
          </a:p>
          <a:p>
            <a:r>
              <a:rPr lang="en-US" smtClean="0"/>
              <a:t>In this case they are just small circuit boards</a:t>
            </a:r>
          </a:p>
          <a:p>
            <a:r>
              <a:rPr lang="en-US" smtClean="0"/>
              <a:t>An easier to see form is a wireless NIC as a PCMCIA card such as this Cisco card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505CF3-F73E-4110-BEAD-900012A94676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NIC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B8BF87-332A-44AA-8450-1FE2A213F424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pic>
        <p:nvPicPr>
          <p:cNvPr id="44037" name="Picture 8" descr="P619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8" t="14925" b="19403"/>
          <a:stretch>
            <a:fillRect/>
          </a:stretch>
        </p:blipFill>
        <p:spPr bwMode="auto">
          <a:xfrm>
            <a:off x="1625600" y="1595438"/>
            <a:ext cx="58420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a Radio in a CAN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used to create a link for a campus area network radios are used to create a bridge</a:t>
            </a:r>
          </a:p>
          <a:p>
            <a:r>
              <a:rPr lang="en-US" smtClean="0"/>
              <a:t>In this use two identical radios are set to talk to each other, and only each other</a:t>
            </a:r>
          </a:p>
          <a:p>
            <a:r>
              <a:rPr lang="en-US" smtClean="0"/>
              <a:t>For example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2B94F3-ACC1-40DB-9B3A-078DB8296619}" type="slidenum">
              <a:rPr lang="en-US" smtClean="0"/>
              <a:pPr eaLnBrk="1" hangingPunct="1"/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Bridge</a:t>
            </a:r>
          </a:p>
        </p:txBody>
      </p:sp>
      <p:pic>
        <p:nvPicPr>
          <p:cNvPr id="46083" name="Content Placeholder 5" descr="prod_large_photo0900aecd800a165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075" y="1600200"/>
            <a:ext cx="5657850" cy="4525963"/>
          </a:xfrm>
        </p:spPr>
      </p:pic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A01A69-ADFC-4B59-9215-79DBEE5873EA}" type="slidenum">
              <a:rPr lang="en-US" smtClean="0"/>
              <a:pPr eaLnBrk="1" hangingPunct="1"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Space Optics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FSO or Free Space Optics is a laser based system used to create a wireless link with light, instead of using a radio frequency</a:t>
            </a:r>
          </a:p>
          <a:p>
            <a:pPr eaLnBrk="1" hangingPunct="1"/>
            <a:r>
              <a:rPr lang="en-US" smtClean="0"/>
              <a:t>FSO systems operate very much like a fiber optic connection using a cable</a:t>
            </a:r>
          </a:p>
          <a:p>
            <a:pPr eaLnBrk="1" hangingPunct="1"/>
            <a:r>
              <a:rPr lang="en-US" smtClean="0"/>
              <a:t>The main difference being the attenuation in a cable is known and controllable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1944B6-57FD-426E-AD4D-50EA603A8E8B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Space Optics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Whereas in a FSO link that uses the atmosphere as the media, the exact attenuation of the link can vary by the second and is unknowable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714D93-B493-4062-BED5-63297B21EBAC}" type="slidenum">
              <a:rPr lang="en-US" smtClean="0"/>
              <a:pPr eaLnBrk="1" hangingPunct="1"/>
              <a:t>45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 of Operation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To make this type of system work a device known as a laser diode is used to produce a signal in the first part of the near infrared range, which is just above visible light at 700 nanometers or nm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The most common wavelengths used are 780 nm to 900 nm and 1500 to 1600 nm</a:t>
            </a:r>
            <a:endParaRPr lang="en-US" smtClean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27F302-DA8D-4D8B-AFA3-D7CCBF461332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Method of Operation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The laser diode differs from the traditional laser in that it is simpler, smaller, and lower powered</a:t>
            </a:r>
          </a:p>
          <a:p>
            <a:pPr eaLnBrk="1" hangingPunct="1"/>
            <a:r>
              <a:rPr lang="en-US" smtClean="0">
                <a:cs typeface="Arial" pitchFamily="34" charset="0"/>
              </a:rPr>
              <a:t>The device on the other end that receives the signal is a photodiode</a:t>
            </a:r>
          </a:p>
          <a:p>
            <a:pPr eaLnBrk="1" hangingPunct="1"/>
            <a:r>
              <a:rPr lang="en-US" smtClean="0">
                <a:cs typeface="Arial" pitchFamily="34" charset="0"/>
              </a:rPr>
              <a:t>A transceiver has both devices so that the units can send and receive</a:t>
            </a:r>
          </a:p>
          <a:p>
            <a:pPr eaLnBrk="1" hangingPunct="1"/>
            <a:r>
              <a:rPr lang="en-US" smtClean="0">
                <a:cs typeface="Arial" pitchFamily="34" charset="0"/>
              </a:rPr>
              <a:t>For example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27A590-C565-4258-9A80-29D6AF5C1F75}" type="slidenum">
              <a:rPr lang="en-US" smtClean="0"/>
              <a:pPr eaLnBrk="1" hangingPunct="1"/>
              <a:t>47</a:t>
            </a:fld>
            <a:endParaRPr lang="en-US" smtClean="0"/>
          </a:p>
        </p:txBody>
      </p:sp>
      <p:sp>
        <p:nvSpPr>
          <p:cNvPr id="501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 of Operation</a:t>
            </a:r>
          </a:p>
        </p:txBody>
      </p:sp>
      <p:pic>
        <p:nvPicPr>
          <p:cNvPr id="512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8" t="20895" r="15295" b="20895"/>
          <a:stretch>
            <a:fillRect/>
          </a:stretch>
        </p:blipFill>
        <p:spPr>
          <a:xfrm>
            <a:off x="1049338" y="1217613"/>
            <a:ext cx="6969125" cy="5000625"/>
          </a:xfrm>
        </p:spPr>
      </p:pic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F51564-2B22-4567-BF89-EDB2285E4003}" type="slidenum">
              <a:rPr lang="en-US" smtClean="0"/>
              <a:pPr eaLnBrk="1" hangingPunct="1"/>
              <a:t>48</a:t>
            </a:fld>
            <a:endParaRPr lang="en-US" smtClean="0"/>
          </a:p>
        </p:txBody>
      </p:sp>
      <p:sp>
        <p:nvSpPr>
          <p:cNvPr id="5120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Space Optics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C727351-BBF2-4E59-9A16-2D3C177A31A7}" type="slidenum">
              <a:rPr lang="en-US" smtClean="0"/>
              <a:pPr eaLnBrk="1" hangingPunct="1"/>
              <a:t>49</a:t>
            </a:fld>
            <a:endParaRPr lang="en-US" smtClean="0"/>
          </a:p>
        </p:txBody>
      </p:sp>
      <p:sp>
        <p:nvSpPr>
          <p:cNvPr id="5222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Here is an example of such a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Terminating Wireless Media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devices used to launch then recapture the wireless media form the termination points for the wireless media</a:t>
            </a:r>
          </a:p>
          <a:p>
            <a:r>
              <a:rPr lang="en-US" smtClean="0"/>
              <a:t>This is either a radio with an antenna or a photodiode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094F42C-DC49-4563-9C46-BE39747AA229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FSO in a CAN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0629D0-74AC-43C1-80EA-F6D71D4C67F8}" type="slidenum">
              <a:rPr lang="en-US" smtClean="0"/>
              <a:pPr eaLnBrk="1" hangingPunct="1"/>
              <a:t>50</a:t>
            </a:fld>
            <a:endParaRPr lang="en-US" smtClean="0"/>
          </a:p>
        </p:txBody>
      </p:sp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12047" r="35854" b="18460"/>
          <a:stretch>
            <a:fillRect/>
          </a:stretch>
        </p:blipFill>
        <p:spPr bwMode="auto">
          <a:xfrm>
            <a:off x="2547938" y="1554163"/>
            <a:ext cx="409257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Setup a RF CAN</a:t>
            </a:r>
          </a:p>
          <a:p>
            <a:r>
              <a:rPr lang="en-US" smtClean="0"/>
              <a:t>Setup a FSO CAN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4A8925-4392-47B9-8EFC-C30C78A6243E}" type="slidenum">
              <a:rPr lang="en-US" smtClean="0"/>
              <a:pPr eaLnBrk="1" hangingPunct="1"/>
              <a:t>51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Radio Frequency Parts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the wireless media is made up of radio frequency waves these are the parts that form the termination</a:t>
            </a:r>
          </a:p>
          <a:p>
            <a:pPr lvl="1" eaLnBrk="1" hangingPunct="1"/>
            <a:r>
              <a:rPr lang="en-US" smtClean="0"/>
              <a:t>Antenna</a:t>
            </a:r>
          </a:p>
          <a:p>
            <a:pPr lvl="1" eaLnBrk="1" hangingPunct="1"/>
            <a:r>
              <a:rPr lang="en-US" smtClean="0"/>
              <a:t>Radio</a:t>
            </a:r>
          </a:p>
          <a:p>
            <a:pPr lvl="2" eaLnBrk="1" hangingPunct="1"/>
            <a:r>
              <a:rPr lang="en-US" smtClean="0"/>
              <a:t>Made up of</a:t>
            </a:r>
          </a:p>
          <a:p>
            <a:pPr lvl="3" eaLnBrk="1" hangingPunct="1"/>
            <a:r>
              <a:rPr lang="en-US" smtClean="0"/>
              <a:t>Amplifier</a:t>
            </a:r>
          </a:p>
          <a:p>
            <a:pPr lvl="3" eaLnBrk="1" hangingPunct="1"/>
            <a:r>
              <a:rPr lang="en-US" smtClean="0"/>
              <a:t>Filter</a:t>
            </a:r>
          </a:p>
          <a:p>
            <a:pPr lvl="3" eaLnBrk="1" hangingPunct="1"/>
            <a:r>
              <a:rPr lang="en-US" smtClean="0"/>
              <a:t>Mixer</a:t>
            </a:r>
          </a:p>
          <a:p>
            <a:pPr lvl="3" eaLnBrk="1" hangingPunct="1"/>
            <a:r>
              <a:rPr lang="en-US" smtClean="0"/>
              <a:t>Source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0686D8-E1F2-4C3A-8277-B016F7AD8B95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Radio Frequency Parts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five parts are then put together to do one of two basic functions</a:t>
            </a:r>
          </a:p>
          <a:p>
            <a:pPr lvl="1" eaLnBrk="1" hangingPunct="1"/>
            <a:r>
              <a:rPr lang="en-US" smtClean="0"/>
              <a:t>Transmit</a:t>
            </a:r>
          </a:p>
          <a:p>
            <a:pPr lvl="1" eaLnBrk="1" hangingPunct="1"/>
            <a:r>
              <a:rPr lang="en-US" smtClean="0"/>
              <a:t>Receive</a:t>
            </a:r>
          </a:p>
          <a:p>
            <a:pPr eaLnBrk="1" hangingPunct="1"/>
            <a:r>
              <a:rPr lang="en-US" smtClean="0"/>
              <a:t>The name of the resulting device is a radio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DFD763-9F15-49D6-9196-1B83086D67A2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Radio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radio may also go by many other names based on marketing considerations or its specific role in the wireless network</a:t>
            </a:r>
          </a:p>
          <a:p>
            <a:pPr eaLnBrk="1" hangingPunct="1"/>
            <a:r>
              <a:rPr lang="en-US" smtClean="0"/>
              <a:t>A radio is used to send and receive a signal that flows through the air as a series of electromagnetic waves</a:t>
            </a:r>
          </a:p>
          <a:p>
            <a:pPr eaLnBrk="1" hangingPunct="1"/>
            <a:r>
              <a:rPr lang="en-US" smtClean="0"/>
              <a:t>Radios can take on many different forms, as such it is not always easy to identify them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396101-C158-4835-92C6-54890E62B3B9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Transmitter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transmitting or receiving the goal is to produce a perfect sine wave, of the exact size required, at only one frequency</a:t>
            </a:r>
          </a:p>
          <a:p>
            <a:pPr eaLnBrk="1" hangingPunct="1"/>
            <a:r>
              <a:rPr lang="en-US" smtClean="0"/>
              <a:t>A block diagram of the basic parts looks like this</a:t>
            </a:r>
          </a:p>
          <a:p>
            <a:pPr eaLnBrk="1" hangingPunct="1"/>
            <a:r>
              <a:rPr lang="en-US" smtClean="0"/>
              <a:t>For a transmitter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2008-2012 Kenneth M. Chipps Ph.D. www.chipps.com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640CA9-1FBF-4FF9-B911-BB31D35048B7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11807</TotalTime>
  <Words>2173</Words>
  <Application>Microsoft Office PowerPoint</Application>
  <PresentationFormat>On-screen Show (4:3)</PresentationFormat>
  <Paragraphs>275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Times New Roman</vt:lpstr>
      <vt:lpstr>CCNA</vt:lpstr>
      <vt:lpstr>Terminating Wireless Media</vt:lpstr>
      <vt:lpstr>Objectives</vt:lpstr>
      <vt:lpstr>Terminating Wireless Media</vt:lpstr>
      <vt:lpstr>Terminating Wireless Media</vt:lpstr>
      <vt:lpstr>Terminating Wireless Media</vt:lpstr>
      <vt:lpstr>Basic Radio Frequency Parts</vt:lpstr>
      <vt:lpstr>Basic Radio Frequency Parts</vt:lpstr>
      <vt:lpstr>A Radio</vt:lpstr>
      <vt:lpstr>The Transmitter</vt:lpstr>
      <vt:lpstr>Transmitter Block Diagram</vt:lpstr>
      <vt:lpstr>The Receiver</vt:lpstr>
      <vt:lpstr>Receiver Block Diagram</vt:lpstr>
      <vt:lpstr>The Basic Parts</vt:lpstr>
      <vt:lpstr>What is an Antenna</vt:lpstr>
      <vt:lpstr>What is an Antenna</vt:lpstr>
      <vt:lpstr>How an Antenna Works</vt:lpstr>
      <vt:lpstr>How an Antenna Works</vt:lpstr>
      <vt:lpstr>How an Antenna Works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Amplifier</vt:lpstr>
      <vt:lpstr>What is a Filter</vt:lpstr>
      <vt:lpstr>What is a Filter</vt:lpstr>
      <vt:lpstr>What is a Mixer</vt:lpstr>
      <vt:lpstr>What is a Source</vt:lpstr>
      <vt:lpstr>Using a Radio in a LAN</vt:lpstr>
      <vt:lpstr>Access Point</vt:lpstr>
      <vt:lpstr>Access Point</vt:lpstr>
      <vt:lpstr>NIC</vt:lpstr>
      <vt:lpstr>NIC</vt:lpstr>
      <vt:lpstr>Using a Radio in a CAN</vt:lpstr>
      <vt:lpstr>Bridge</vt:lpstr>
      <vt:lpstr>Free Space Optics</vt:lpstr>
      <vt:lpstr>Free Space Optics</vt:lpstr>
      <vt:lpstr>Method of Operation</vt:lpstr>
      <vt:lpstr>Method of Operation</vt:lpstr>
      <vt:lpstr>Method of Operation</vt:lpstr>
      <vt:lpstr>Free Space Optics</vt:lpstr>
      <vt:lpstr>Using FSO in a CAN</vt:lpstr>
      <vt:lpstr>Lab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Terminating Wireless Media</dc:title>
  <dc:creator>Kenneth M. Chipps Ph.D.</dc:creator>
  <cp:lastModifiedBy>Kenneth M. Chipps Ph.D.</cp:lastModifiedBy>
  <cp:revision>381</cp:revision>
  <dcterms:created xsi:type="dcterms:W3CDTF">2000-09-27T16:26:34Z</dcterms:created>
  <dcterms:modified xsi:type="dcterms:W3CDTF">2012-11-15T23:22:21Z</dcterms:modified>
</cp:coreProperties>
</file>