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4"/>
  </p:notesMasterIdLst>
  <p:handoutMasterIdLst>
    <p:handoutMasterId r:id="rId145"/>
  </p:handoutMasterIdLst>
  <p:sldIdLst>
    <p:sldId id="256" r:id="rId2"/>
    <p:sldId id="260" r:id="rId3"/>
    <p:sldId id="290" r:id="rId4"/>
    <p:sldId id="336" r:id="rId5"/>
    <p:sldId id="337" r:id="rId6"/>
    <p:sldId id="301" r:id="rId7"/>
    <p:sldId id="311" r:id="rId8"/>
    <p:sldId id="316" r:id="rId9"/>
    <p:sldId id="327" r:id="rId10"/>
    <p:sldId id="328" r:id="rId11"/>
    <p:sldId id="329" r:id="rId12"/>
    <p:sldId id="435" r:id="rId13"/>
    <p:sldId id="302" r:id="rId14"/>
    <p:sldId id="291" r:id="rId15"/>
    <p:sldId id="436" r:id="rId16"/>
    <p:sldId id="292" r:id="rId17"/>
    <p:sldId id="293" r:id="rId18"/>
    <p:sldId id="304" r:id="rId19"/>
    <p:sldId id="430" r:id="rId20"/>
    <p:sldId id="431" r:id="rId21"/>
    <p:sldId id="433" r:id="rId22"/>
    <p:sldId id="432" r:id="rId23"/>
    <p:sldId id="434" r:id="rId24"/>
    <p:sldId id="305" r:id="rId25"/>
    <p:sldId id="330" r:id="rId26"/>
    <p:sldId id="460" r:id="rId27"/>
    <p:sldId id="461" r:id="rId28"/>
    <p:sldId id="307" r:id="rId29"/>
    <p:sldId id="455" r:id="rId30"/>
    <p:sldId id="456" r:id="rId31"/>
    <p:sldId id="457" r:id="rId32"/>
    <p:sldId id="308" r:id="rId33"/>
    <p:sldId id="309" r:id="rId34"/>
    <p:sldId id="294" r:id="rId35"/>
    <p:sldId id="295" r:id="rId36"/>
    <p:sldId id="323" r:id="rId37"/>
    <p:sldId id="296" r:id="rId38"/>
    <p:sldId id="297" r:id="rId39"/>
    <p:sldId id="324" r:id="rId40"/>
    <p:sldId id="298" r:id="rId41"/>
    <p:sldId id="299" r:id="rId42"/>
    <p:sldId id="300" r:id="rId43"/>
    <p:sldId id="325" r:id="rId44"/>
    <p:sldId id="326"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331" r:id="rId62"/>
    <p:sldId id="459" r:id="rId63"/>
    <p:sldId id="458" r:id="rId64"/>
    <p:sldId id="335" r:id="rId65"/>
    <p:sldId id="341" r:id="rId66"/>
    <p:sldId id="342" r:id="rId67"/>
    <p:sldId id="343" r:id="rId68"/>
    <p:sldId id="344" r:id="rId69"/>
    <p:sldId id="345" r:id="rId70"/>
    <p:sldId id="346" r:id="rId71"/>
    <p:sldId id="427" r:id="rId72"/>
    <p:sldId id="347" r:id="rId73"/>
    <p:sldId id="349" r:id="rId74"/>
    <p:sldId id="351" r:id="rId75"/>
    <p:sldId id="348" r:id="rId76"/>
    <p:sldId id="350" r:id="rId77"/>
    <p:sldId id="352" r:id="rId78"/>
    <p:sldId id="367" r:id="rId79"/>
    <p:sldId id="368" r:id="rId80"/>
    <p:sldId id="370" r:id="rId81"/>
    <p:sldId id="372" r:id="rId82"/>
    <p:sldId id="371" r:id="rId83"/>
    <p:sldId id="353" r:id="rId84"/>
    <p:sldId id="354" r:id="rId85"/>
    <p:sldId id="355" r:id="rId86"/>
    <p:sldId id="356" r:id="rId87"/>
    <p:sldId id="414" r:id="rId88"/>
    <p:sldId id="415" r:id="rId89"/>
    <p:sldId id="437" r:id="rId90"/>
    <p:sldId id="413" r:id="rId91"/>
    <p:sldId id="373" r:id="rId92"/>
    <p:sldId id="374" r:id="rId93"/>
    <p:sldId id="364" r:id="rId94"/>
    <p:sldId id="375" r:id="rId95"/>
    <p:sldId id="381" r:id="rId96"/>
    <p:sldId id="366" r:id="rId97"/>
    <p:sldId id="409" r:id="rId98"/>
    <p:sldId id="417" r:id="rId99"/>
    <p:sldId id="418" r:id="rId100"/>
    <p:sldId id="419" r:id="rId101"/>
    <p:sldId id="420" r:id="rId102"/>
    <p:sldId id="421" r:id="rId103"/>
    <p:sldId id="422" r:id="rId104"/>
    <p:sldId id="423" r:id="rId105"/>
    <p:sldId id="426" r:id="rId106"/>
    <p:sldId id="425" r:id="rId107"/>
    <p:sldId id="424" r:id="rId108"/>
    <p:sldId id="357" r:id="rId109"/>
    <p:sldId id="358" r:id="rId110"/>
    <p:sldId id="359" r:id="rId111"/>
    <p:sldId id="360" r:id="rId112"/>
    <p:sldId id="361" r:id="rId113"/>
    <p:sldId id="362" r:id="rId114"/>
    <p:sldId id="363" r:id="rId115"/>
    <p:sldId id="315"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10" r:id="rId136"/>
    <p:sldId id="411" r:id="rId137"/>
    <p:sldId id="416" r:id="rId138"/>
    <p:sldId id="403" r:id="rId139"/>
    <p:sldId id="404" r:id="rId140"/>
    <p:sldId id="405" r:id="rId141"/>
    <p:sldId id="287" r:id="rId142"/>
    <p:sldId id="454" r:id="rId1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39" autoAdjust="0"/>
  </p:normalViewPr>
  <p:slideViewPr>
    <p:cSldViewPr>
      <p:cViewPr varScale="1">
        <p:scale>
          <a:sx n="52" d="100"/>
          <a:sy n="52"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CCC198-FE6E-4298-98E7-3DD7B8001C4E}" type="slidenum">
              <a:rPr lang="en-US"/>
              <a:pPr>
                <a:defRPr/>
              </a:pPr>
              <a:t>‹#›</a:t>
            </a:fld>
            <a:endParaRPr lang="en-US" dirty="0"/>
          </a:p>
        </p:txBody>
      </p:sp>
    </p:spTree>
    <p:extLst>
      <p:ext uri="{BB962C8B-B14F-4D97-AF65-F5344CB8AC3E}">
        <p14:creationId xmlns:p14="http://schemas.microsoft.com/office/powerpoint/2010/main" val="4121545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148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D13561A-C3FD-4396-9418-0F4183F6D98A}" type="slidenum">
              <a:rPr lang="en-US"/>
              <a:pPr>
                <a:defRPr/>
              </a:pPr>
              <a:t>‹#›</a:t>
            </a:fld>
            <a:endParaRPr lang="en-US" dirty="0"/>
          </a:p>
        </p:txBody>
      </p:sp>
    </p:spTree>
    <p:extLst>
      <p:ext uri="{BB962C8B-B14F-4D97-AF65-F5344CB8AC3E}">
        <p14:creationId xmlns:p14="http://schemas.microsoft.com/office/powerpoint/2010/main" val="265363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B8A5D0A-6420-49CB-B11B-C2198077B9BA}" type="slidenum">
              <a:rPr lang="en-US"/>
              <a:pPr>
                <a:defRPr/>
              </a:pPr>
              <a:t>‹#›</a:t>
            </a:fld>
            <a:endParaRPr lang="en-US" dirty="0"/>
          </a:p>
        </p:txBody>
      </p:sp>
    </p:spTree>
    <p:extLst>
      <p:ext uri="{BB962C8B-B14F-4D97-AF65-F5344CB8AC3E}">
        <p14:creationId xmlns:p14="http://schemas.microsoft.com/office/powerpoint/2010/main" val="173942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A683A9-92DE-4075-8046-CEF0C7FA5F96}" type="slidenum">
              <a:rPr lang="en-US"/>
              <a:pPr>
                <a:defRPr/>
              </a:pPr>
              <a:t>‹#›</a:t>
            </a:fld>
            <a:endParaRPr lang="en-US" dirty="0"/>
          </a:p>
        </p:txBody>
      </p:sp>
    </p:spTree>
    <p:extLst>
      <p:ext uri="{BB962C8B-B14F-4D97-AF65-F5344CB8AC3E}">
        <p14:creationId xmlns:p14="http://schemas.microsoft.com/office/powerpoint/2010/main" val="182859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0D02F2-12B5-4FE8-9F4E-74BA9177DF51}" type="slidenum">
              <a:rPr lang="en-US"/>
              <a:pPr>
                <a:defRPr/>
              </a:pPr>
              <a:t>‹#›</a:t>
            </a:fld>
            <a:endParaRPr lang="en-US" dirty="0"/>
          </a:p>
        </p:txBody>
      </p:sp>
    </p:spTree>
    <p:extLst>
      <p:ext uri="{BB962C8B-B14F-4D97-AF65-F5344CB8AC3E}">
        <p14:creationId xmlns:p14="http://schemas.microsoft.com/office/powerpoint/2010/main" val="40871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9844A75-A27B-438F-8EDA-52BEA5514A65}" type="slidenum">
              <a:rPr lang="en-US"/>
              <a:pPr>
                <a:defRPr/>
              </a:pPr>
              <a:t>‹#›</a:t>
            </a:fld>
            <a:endParaRPr lang="en-US" dirty="0"/>
          </a:p>
        </p:txBody>
      </p:sp>
    </p:spTree>
    <p:extLst>
      <p:ext uri="{BB962C8B-B14F-4D97-AF65-F5344CB8AC3E}">
        <p14:creationId xmlns:p14="http://schemas.microsoft.com/office/powerpoint/2010/main" val="307080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6ACB01-E5B8-4CF3-9095-AED4497030A4}" type="slidenum">
              <a:rPr lang="en-US"/>
              <a:pPr>
                <a:defRPr/>
              </a:pPr>
              <a:t>‹#›</a:t>
            </a:fld>
            <a:endParaRPr lang="en-US" dirty="0"/>
          </a:p>
        </p:txBody>
      </p:sp>
    </p:spTree>
    <p:extLst>
      <p:ext uri="{BB962C8B-B14F-4D97-AF65-F5344CB8AC3E}">
        <p14:creationId xmlns:p14="http://schemas.microsoft.com/office/powerpoint/2010/main" val="194529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0779BA-E56C-4CA6-A332-6BBBF239E3F8}" type="slidenum">
              <a:rPr lang="en-US"/>
              <a:pPr>
                <a:defRPr/>
              </a:pPr>
              <a:t>‹#›</a:t>
            </a:fld>
            <a:endParaRPr lang="en-US" dirty="0"/>
          </a:p>
        </p:txBody>
      </p:sp>
    </p:spTree>
    <p:extLst>
      <p:ext uri="{BB962C8B-B14F-4D97-AF65-F5344CB8AC3E}">
        <p14:creationId xmlns:p14="http://schemas.microsoft.com/office/powerpoint/2010/main" val="3428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192639-AF8A-4B7C-BE7D-4CEC3F35E7B6}" type="slidenum">
              <a:rPr lang="en-US"/>
              <a:pPr>
                <a:defRPr/>
              </a:pPr>
              <a:t>‹#›</a:t>
            </a:fld>
            <a:endParaRPr lang="en-US" dirty="0"/>
          </a:p>
        </p:txBody>
      </p:sp>
    </p:spTree>
    <p:extLst>
      <p:ext uri="{BB962C8B-B14F-4D97-AF65-F5344CB8AC3E}">
        <p14:creationId xmlns:p14="http://schemas.microsoft.com/office/powerpoint/2010/main" val="388006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32B9B8-1ED6-410E-89CB-437B9B2C1468}" type="slidenum">
              <a:rPr lang="en-US"/>
              <a:pPr>
                <a:defRPr/>
              </a:pPr>
              <a:t>‹#›</a:t>
            </a:fld>
            <a:endParaRPr lang="en-US" dirty="0"/>
          </a:p>
        </p:txBody>
      </p:sp>
    </p:spTree>
    <p:extLst>
      <p:ext uri="{BB962C8B-B14F-4D97-AF65-F5344CB8AC3E}">
        <p14:creationId xmlns:p14="http://schemas.microsoft.com/office/powerpoint/2010/main" val="289959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B8605C-8B9F-4E03-8E58-A26D3CCBB62F}" type="slidenum">
              <a:rPr lang="en-US"/>
              <a:pPr>
                <a:defRPr/>
              </a:pPr>
              <a:t>‹#›</a:t>
            </a:fld>
            <a:endParaRPr lang="en-US" dirty="0"/>
          </a:p>
        </p:txBody>
      </p:sp>
    </p:spTree>
    <p:extLst>
      <p:ext uri="{BB962C8B-B14F-4D97-AF65-F5344CB8AC3E}">
        <p14:creationId xmlns:p14="http://schemas.microsoft.com/office/powerpoint/2010/main" val="158711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867EE6B-515D-4417-ABED-3169EDC36175}" type="slidenum">
              <a:rPr lang="en-US"/>
              <a:pPr>
                <a:defRPr/>
              </a:pPr>
              <a:t>‹#›</a:t>
            </a:fld>
            <a:endParaRPr lang="en-US" dirty="0"/>
          </a:p>
        </p:txBody>
      </p:sp>
    </p:spTree>
    <p:extLst>
      <p:ext uri="{BB962C8B-B14F-4D97-AF65-F5344CB8AC3E}">
        <p14:creationId xmlns:p14="http://schemas.microsoft.com/office/powerpoint/2010/main" val="51549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7DED4A-BF49-43D9-9972-C0F6BA1B87B5}" type="slidenum">
              <a:rPr lang="en-US"/>
              <a:pPr>
                <a:defRPr/>
              </a:pPr>
              <a:t>‹#›</a:t>
            </a:fld>
            <a:endParaRPr lang="en-US" dirty="0"/>
          </a:p>
        </p:txBody>
      </p:sp>
    </p:spTree>
    <p:extLst>
      <p:ext uri="{BB962C8B-B14F-4D97-AF65-F5344CB8AC3E}">
        <p14:creationId xmlns:p14="http://schemas.microsoft.com/office/powerpoint/2010/main" val="13568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C43AC2-DA99-414C-80B6-7FF6E3CFFA83}" type="slidenum">
              <a:rPr lang="en-US"/>
              <a:pPr>
                <a:defRPr/>
              </a:pPr>
              <a:t>‹#›</a:t>
            </a:fld>
            <a:endParaRPr lang="en-US" dirty="0"/>
          </a:p>
        </p:txBody>
      </p:sp>
    </p:spTree>
    <p:extLst>
      <p:ext uri="{BB962C8B-B14F-4D97-AF65-F5344CB8AC3E}">
        <p14:creationId xmlns:p14="http://schemas.microsoft.com/office/powerpoint/2010/main" val="58855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8503F98-C950-4956-BA1A-848D5CCCE618}" type="slidenum">
              <a:rPr lang="en-US"/>
              <a:pPr>
                <a:defRPr/>
              </a:pPr>
              <a:t>‹#›</a:t>
            </a:fld>
            <a:endParaRPr lang="en-US" dirty="0"/>
          </a:p>
        </p:txBody>
      </p:sp>
    </p:spTree>
    <p:extLst>
      <p:ext uri="{BB962C8B-B14F-4D97-AF65-F5344CB8AC3E}">
        <p14:creationId xmlns:p14="http://schemas.microsoft.com/office/powerpoint/2010/main" val="88756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2008-2011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048CF8-FDB1-46BB-9E00-6C153E56762A}" type="slidenum">
              <a:rPr lang="en-US"/>
              <a:pPr>
                <a:defRPr/>
              </a:pPr>
              <a:t>‹#›</a:t>
            </a:fld>
            <a:endParaRPr lang="en-US" dirty="0"/>
          </a:p>
        </p:txBody>
      </p:sp>
    </p:spTree>
    <p:extLst>
      <p:ext uri="{BB962C8B-B14F-4D97-AF65-F5344CB8AC3E}">
        <p14:creationId xmlns:p14="http://schemas.microsoft.com/office/powerpoint/2010/main" val="105368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r>
              <a:rPr lang="en-US"/>
              <a:t>Copyright 2008-2011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DF27934-3F67-4D6E-9842-55CCDCDAF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800"/>
            <a:ext cx="7772400" cy="1143000"/>
          </a:xfrm>
        </p:spPr>
        <p:txBody>
          <a:bodyPr/>
          <a:lstStyle/>
          <a:p>
            <a:pPr eaLnBrk="1" hangingPunct="1"/>
            <a:r>
              <a:rPr lang="en-US" smtClean="0"/>
              <a:t>Terminating Fiber Optic Media</a:t>
            </a:r>
          </a:p>
        </p:txBody>
      </p:sp>
      <p:sp>
        <p:nvSpPr>
          <p:cNvPr id="3075" name="Rectangle 3"/>
          <p:cNvSpPr>
            <a:spLocks noGrp="1" noChangeArrowheads="1"/>
          </p:cNvSpPr>
          <p:nvPr>
            <p:ph type="subTitle" idx="1"/>
          </p:nvPr>
        </p:nvSpPr>
        <p:spPr>
          <a:xfrm>
            <a:off x="1371600" y="2971800"/>
            <a:ext cx="6400800" cy="1752600"/>
          </a:xfrm>
        </p:spPr>
        <p:txBody>
          <a:bodyPr/>
          <a:lstStyle/>
          <a:p>
            <a:pPr eaLnBrk="1" hangingPunct="1"/>
            <a:r>
              <a:rPr lang="en-US" sz="2400" smtClean="0"/>
              <a:t>Last Update 2011.09.16</a:t>
            </a:r>
          </a:p>
          <a:p>
            <a:pPr eaLnBrk="1" hangingPunct="1"/>
            <a:r>
              <a:rPr lang="en-US" sz="2400" smtClean="0"/>
              <a:t>1.8.0</a:t>
            </a:r>
          </a:p>
        </p:txBody>
      </p:sp>
      <p:sp>
        <p:nvSpPr>
          <p:cNvPr id="3076" name="Footer Placeholder 4"/>
          <p:cNvSpPr>
            <a:spLocks noGrp="1"/>
          </p:cNvSpPr>
          <p:nvPr>
            <p:ph type="ftr" sz="quarter" idx="11"/>
          </p:nvPr>
        </p:nvSpPr>
        <p:spPr>
          <a:xfrm>
            <a:off x="2667000" y="6245225"/>
            <a:ext cx="4038600" cy="476250"/>
          </a:xfrm>
        </p:spPr>
        <p:txBody>
          <a:bodyPr/>
          <a:lstStyle/>
          <a:p>
            <a:pPr>
              <a:defRPr/>
            </a:pPr>
            <a:r>
              <a:rPr lang="en-US">
                <a:latin typeface="+mn-lt"/>
              </a:rPr>
              <a:t>Copyright 2008-2011 Kenneth M. Chipps Ph.D. www.chipps.com</a:t>
            </a:r>
            <a:endParaRPr lang="en-US" dirty="0">
              <a:latin typeface="+mn-lt"/>
            </a:endParaRP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A93E98-C429-4C73-A62C-CA9E5C9A45E0}" type="slidenum">
              <a:rPr lang="en-US" sz="1400" smtClean="0"/>
              <a:pPr eaLnBrk="1" hangingPunct="1"/>
              <a:t>1</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Inspection Scope</a:t>
            </a:r>
          </a:p>
        </p:txBody>
      </p:sp>
      <p:pic>
        <p:nvPicPr>
          <p:cNvPr id="12291" name="Content Placeholder 5" descr="044x783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676400"/>
            <a:ext cx="3581400" cy="3979863"/>
          </a:xfrm>
        </p:spPr>
      </p:pic>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F84DCF-EB9D-4D40-9E2C-064AA08D777A}" type="slidenum">
              <a:rPr lang="en-US" sz="1400" smtClean="0"/>
              <a:pPr eaLnBrk="1" hangingPunct="1"/>
              <a:t>10</a:t>
            </a:fld>
            <a:endParaRPr lang="en-US" sz="14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Clamp On Connector Operation</a:t>
            </a:r>
          </a:p>
        </p:txBody>
      </p:sp>
      <p:sp>
        <p:nvSpPr>
          <p:cNvPr id="3" name="Content Placeholder 2"/>
          <p:cNvSpPr>
            <a:spLocks noGrp="1"/>
          </p:cNvSpPr>
          <p:nvPr>
            <p:ph idx="1"/>
          </p:nvPr>
        </p:nvSpPr>
        <p:spPr/>
        <p:txBody>
          <a:bodyPr/>
          <a:lstStyle/>
          <a:p>
            <a:pPr lvl="1">
              <a:defRPr/>
            </a:pPr>
            <a:r>
              <a:rPr lang="en-US" dirty="0" smtClean="0">
                <a:ea typeface="+mn-ea"/>
                <a:cs typeface="+mn-cs"/>
              </a:rPr>
              <a:t>Because no epoxy or polishing is required in the field, a UniCam can be installed very quickly, leading to labor cost savings and the ability to increase the volume of installations</a:t>
            </a:r>
          </a:p>
          <a:p>
            <a:pPr lvl="1">
              <a:defRPr/>
            </a:pPr>
            <a:r>
              <a:rPr lang="en-US" dirty="0" smtClean="0">
                <a:ea typeface="+mn-ea"/>
                <a:cs typeface="+mn-cs"/>
              </a:rPr>
              <a:t>This provides installer, contractors, and end users the ability to complete installations more quickly, bringing critical systems on line, and moving on to the next revenue-generating opportunity</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BE0F30-C468-43C9-8411-6C8F67125F59}" type="slidenum">
              <a:rPr lang="en-US" sz="1400" smtClean="0"/>
              <a:pPr eaLnBrk="1" hangingPunct="1"/>
              <a:t>100</a:t>
            </a:fld>
            <a:endParaRPr lang="en-US" sz="14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Clamp On Connector Operation</a:t>
            </a:r>
          </a:p>
        </p:txBody>
      </p:sp>
      <p:sp>
        <p:nvSpPr>
          <p:cNvPr id="3" name="Content Placeholder 2"/>
          <p:cNvSpPr>
            <a:spLocks noGrp="1"/>
          </p:cNvSpPr>
          <p:nvPr>
            <p:ph idx="1"/>
          </p:nvPr>
        </p:nvSpPr>
        <p:spPr/>
        <p:txBody>
          <a:bodyPr/>
          <a:lstStyle/>
          <a:p>
            <a:pPr lvl="1">
              <a:defRPr/>
            </a:pPr>
            <a:r>
              <a:rPr lang="en-US" dirty="0" smtClean="0">
                <a:ea typeface="+mn-ea"/>
                <a:cs typeface="+mn-cs"/>
              </a:rPr>
              <a:t>An important advantage of the UniCam connector design over other no-cure connectors is that the fiber is fully protected from the environment</a:t>
            </a:r>
          </a:p>
          <a:p>
            <a:pPr lvl="1">
              <a:defRPr/>
            </a:pPr>
            <a:r>
              <a:rPr lang="en-US" dirty="0" smtClean="0">
                <a:ea typeface="+mn-ea"/>
                <a:cs typeface="+mn-cs"/>
              </a:rPr>
              <a:t>The epoxy process and polishing process in the factory are carefully performed to make certain the UniCam connector will last virtually the entire life of the network</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76B5E6-F886-4B2F-BBE8-4D10F904AC2A}" type="slidenum">
              <a:rPr lang="en-US" sz="1400" smtClean="0"/>
              <a:pPr eaLnBrk="1" hangingPunct="1"/>
              <a:t>101</a:t>
            </a:fld>
            <a:endParaRPr lang="en-US" sz="14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Clamp On Connector Operation</a:t>
            </a:r>
          </a:p>
        </p:txBody>
      </p:sp>
      <p:sp>
        <p:nvSpPr>
          <p:cNvPr id="3" name="Content Placeholder 2"/>
          <p:cNvSpPr>
            <a:spLocks noGrp="1"/>
          </p:cNvSpPr>
          <p:nvPr>
            <p:ph idx="1"/>
          </p:nvPr>
        </p:nvSpPr>
        <p:spPr/>
        <p:txBody>
          <a:bodyPr/>
          <a:lstStyle/>
          <a:p>
            <a:pPr lvl="1">
              <a:defRPr/>
            </a:pPr>
            <a:r>
              <a:rPr lang="en-US" dirty="0" smtClean="0">
                <a:ea typeface="+mn-ea"/>
                <a:cs typeface="+mn-cs"/>
              </a:rPr>
              <a:t>Another significant advantage of the UniCam connector can be attained when used for installations at the desk outlet or other areas with limited physical space</a:t>
            </a:r>
          </a:p>
          <a:p>
            <a:pPr lvl="1">
              <a:defRPr/>
            </a:pPr>
            <a:r>
              <a:rPr lang="en-US" dirty="0" smtClean="0">
                <a:ea typeface="+mn-ea"/>
                <a:cs typeface="+mn-cs"/>
              </a:rPr>
              <a:t>The only tools required are a stripper, a cleaver, the installation tool, and an alcohol pad</a:t>
            </a:r>
            <a:endParaRPr lang="en-US" dirty="0"/>
          </a:p>
        </p:txBody>
      </p:sp>
      <p:sp>
        <p:nvSpPr>
          <p:cNvPr id="1065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6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D4F134-82A5-4130-A978-55540581743D}" type="slidenum">
              <a:rPr lang="en-US" sz="1400" smtClean="0"/>
              <a:pPr eaLnBrk="1" hangingPunct="1"/>
              <a:t>102</a:t>
            </a:fld>
            <a:endParaRPr lang="en-US" sz="14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Clamp On Connector Procedure</a:t>
            </a:r>
          </a:p>
        </p:txBody>
      </p:sp>
      <p:sp>
        <p:nvSpPr>
          <p:cNvPr id="107523" name="Content Placeholder 2"/>
          <p:cNvSpPr>
            <a:spLocks noGrp="1"/>
          </p:cNvSpPr>
          <p:nvPr>
            <p:ph idx="1"/>
          </p:nvPr>
        </p:nvSpPr>
        <p:spPr/>
        <p:txBody>
          <a:bodyPr/>
          <a:lstStyle/>
          <a:p>
            <a:r>
              <a:rPr lang="en-US" smtClean="0"/>
              <a:t>The basic steps to attach a fiber optic cable to a no polish, clamp on connector are</a:t>
            </a:r>
          </a:p>
          <a:p>
            <a:pPr lvl="1"/>
            <a:r>
              <a:rPr lang="en-US" smtClean="0"/>
              <a:t>Open the tool</a:t>
            </a:r>
          </a:p>
          <a:p>
            <a:pPr lvl="1"/>
            <a:r>
              <a:rPr lang="en-US" smtClean="0"/>
              <a:t>Open the connector</a:t>
            </a:r>
          </a:p>
          <a:p>
            <a:pPr lvl="1"/>
            <a:r>
              <a:rPr lang="en-US" smtClean="0"/>
              <a:t>Place the connector in the tool</a:t>
            </a:r>
          </a:p>
          <a:p>
            <a:pPr lvl="1"/>
            <a:r>
              <a:rPr lang="en-US" smtClean="0"/>
              <a:t>Slide the strain relief boot over the fiber optic cable</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903868-9F10-485B-B4DE-AAEAFA9C78B4}" type="slidenum">
              <a:rPr lang="en-US" sz="1400" smtClean="0"/>
              <a:pPr eaLnBrk="1" hangingPunct="1"/>
              <a:t>103</a:t>
            </a:fld>
            <a:endParaRPr lang="en-US" sz="14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Clamp On Connector Procedure</a:t>
            </a:r>
          </a:p>
        </p:txBody>
      </p:sp>
      <p:sp>
        <p:nvSpPr>
          <p:cNvPr id="108547" name="Content Placeholder 2"/>
          <p:cNvSpPr>
            <a:spLocks noGrp="1"/>
          </p:cNvSpPr>
          <p:nvPr>
            <p:ph idx="1"/>
          </p:nvPr>
        </p:nvSpPr>
        <p:spPr/>
        <p:txBody>
          <a:bodyPr/>
          <a:lstStyle/>
          <a:p>
            <a:pPr lvl="1"/>
            <a:r>
              <a:rPr lang="en-US" smtClean="0"/>
              <a:t>Strip 1.5 inches of the buffer off the fiber to expose the fiber itself</a:t>
            </a:r>
          </a:p>
          <a:p>
            <a:pPr lvl="1"/>
            <a:r>
              <a:rPr lang="en-US" smtClean="0"/>
              <a:t>Clean the fiber</a:t>
            </a:r>
          </a:p>
          <a:p>
            <a:pPr lvl="1"/>
            <a:r>
              <a:rPr lang="en-US" smtClean="0"/>
              <a:t>Cleave the fiber</a:t>
            </a:r>
          </a:p>
          <a:p>
            <a:pPr lvl="1"/>
            <a:r>
              <a:rPr lang="en-US" smtClean="0"/>
              <a:t>Insert the fiber into the connector</a:t>
            </a:r>
          </a:p>
          <a:p>
            <a:pPr lvl="1"/>
            <a:r>
              <a:rPr lang="en-US" smtClean="0"/>
              <a:t>Close the tool</a:t>
            </a:r>
          </a:p>
          <a:p>
            <a:pPr lvl="1"/>
            <a:r>
              <a:rPr lang="en-US" smtClean="0"/>
              <a:t>Seat the clamp</a:t>
            </a:r>
          </a:p>
          <a:p>
            <a:pPr lvl="1"/>
            <a:r>
              <a:rPr lang="en-US" smtClean="0"/>
              <a:t>Install the rest of the hardware</a:t>
            </a:r>
          </a:p>
        </p:txBody>
      </p:sp>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CC0427-425C-4BF6-8A22-2045F5ADABE4}" type="slidenum">
              <a:rPr lang="en-US" sz="1400" smtClean="0"/>
              <a:pPr eaLnBrk="1" hangingPunct="1"/>
              <a:t>104</a:t>
            </a:fld>
            <a:endParaRPr lang="en-US" sz="14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UniCam Buffer Stripping Tool</a:t>
            </a:r>
          </a:p>
        </p:txBody>
      </p:sp>
      <p:sp>
        <p:nvSpPr>
          <p:cNvPr id="1095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95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951F81-27C7-47EF-ACCD-2DE8EF8782D2}" type="slidenum">
              <a:rPr lang="en-US" sz="1400" smtClean="0"/>
              <a:pPr eaLnBrk="1" hangingPunct="1"/>
              <a:t>105</a:t>
            </a:fld>
            <a:endParaRPr lang="en-US" sz="1400" smtClean="0"/>
          </a:p>
        </p:txBody>
      </p:sp>
      <p:pic>
        <p:nvPicPr>
          <p:cNvPr id="109573" name="Picture 2"/>
          <p:cNvPicPr>
            <a:picLocks noChangeAspect="1" noChangeArrowheads="1"/>
          </p:cNvPicPr>
          <p:nvPr/>
        </p:nvPicPr>
        <p:blipFill>
          <a:blip r:embed="rId2">
            <a:extLst>
              <a:ext uri="{28A0092B-C50C-407E-A947-70E740481C1C}">
                <a14:useLocalDpi xmlns:a14="http://schemas.microsoft.com/office/drawing/2010/main" val="0"/>
              </a:ext>
            </a:extLst>
          </a:blip>
          <a:srcRect l="7031" t="22917" r="3906" b="8333"/>
          <a:stretch>
            <a:fillRect/>
          </a:stretch>
        </p:blipFill>
        <p:spPr bwMode="auto">
          <a:xfrm>
            <a:off x="685800" y="1600200"/>
            <a:ext cx="79057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UniCam Cleaver</a:t>
            </a:r>
          </a:p>
        </p:txBody>
      </p:sp>
      <p:sp>
        <p:nvSpPr>
          <p:cNvPr id="1105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05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A2032C-3A53-488E-86EF-6105A6482812}" type="slidenum">
              <a:rPr lang="en-US" sz="1400" smtClean="0"/>
              <a:pPr eaLnBrk="1" hangingPunct="1"/>
              <a:t>106</a:t>
            </a:fld>
            <a:endParaRPr lang="en-US" sz="1400" smtClean="0"/>
          </a:p>
        </p:txBody>
      </p:sp>
      <p:pic>
        <p:nvPicPr>
          <p:cNvPr id="110597" name="Picture 2"/>
          <p:cNvPicPr>
            <a:picLocks noChangeAspect="1" noChangeArrowheads="1"/>
          </p:cNvPicPr>
          <p:nvPr/>
        </p:nvPicPr>
        <p:blipFill>
          <a:blip r:embed="rId2">
            <a:extLst>
              <a:ext uri="{28A0092B-C50C-407E-A947-70E740481C1C}">
                <a14:useLocalDpi xmlns:a14="http://schemas.microsoft.com/office/drawing/2010/main" val="0"/>
              </a:ext>
            </a:extLst>
          </a:blip>
          <a:srcRect l="7031" t="22917" r="3906" b="9375"/>
          <a:stretch>
            <a:fillRect/>
          </a:stretch>
        </p:blipFill>
        <p:spPr bwMode="auto">
          <a:xfrm>
            <a:off x="609600" y="1600200"/>
            <a:ext cx="790575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The UniCam Tool</a:t>
            </a:r>
          </a:p>
        </p:txBody>
      </p:sp>
      <p:sp>
        <p:nvSpPr>
          <p:cNvPr id="1116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16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3B6245-B391-4BBA-90B9-20134CEE8F23}" type="slidenum">
              <a:rPr lang="en-US" sz="1400" smtClean="0"/>
              <a:pPr eaLnBrk="1" hangingPunct="1"/>
              <a:t>107</a:t>
            </a:fld>
            <a:endParaRPr lang="en-US" sz="1400" smtClean="0"/>
          </a:p>
        </p:txBody>
      </p:sp>
      <p:pic>
        <p:nvPicPr>
          <p:cNvPr id="111621" name="Picture 2"/>
          <p:cNvPicPr>
            <a:picLocks noChangeAspect="1" noChangeArrowheads="1"/>
          </p:cNvPicPr>
          <p:nvPr/>
        </p:nvPicPr>
        <p:blipFill>
          <a:blip r:embed="rId2">
            <a:extLst>
              <a:ext uri="{28A0092B-C50C-407E-A947-70E740481C1C}">
                <a14:useLocalDpi xmlns:a14="http://schemas.microsoft.com/office/drawing/2010/main" val="0"/>
              </a:ext>
            </a:extLst>
          </a:blip>
          <a:srcRect l="7031" t="22917" r="4688" b="9375"/>
          <a:stretch>
            <a:fillRect/>
          </a:stretch>
        </p:blipFill>
        <p:spPr bwMode="auto">
          <a:xfrm>
            <a:off x="609600" y="1600200"/>
            <a:ext cx="78359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Inspect the Fiber End</a:t>
            </a:r>
          </a:p>
        </p:txBody>
      </p:sp>
      <p:sp>
        <p:nvSpPr>
          <p:cNvPr id="112643" name="Content Placeholder 2"/>
          <p:cNvSpPr>
            <a:spLocks noGrp="1"/>
          </p:cNvSpPr>
          <p:nvPr>
            <p:ph idx="1"/>
          </p:nvPr>
        </p:nvSpPr>
        <p:spPr/>
        <p:txBody>
          <a:bodyPr/>
          <a:lstStyle/>
          <a:p>
            <a:r>
              <a:rPr lang="en-US" smtClean="0"/>
              <a:t>Using the appropriate power scope examine the fiber end using the guidelines seen in the photographs above and these examples from the Woodard and Husson book</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8A5FBE-DDF0-460A-9CC4-3F442738771B}" type="slidenum">
              <a:rPr lang="en-US" sz="1400" smtClean="0"/>
              <a:pPr eaLnBrk="1" hangingPunct="1"/>
              <a:t>108</a:t>
            </a:fld>
            <a:endParaRPr lang="en-US" sz="14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Inspect the Fiber End</a:t>
            </a:r>
          </a:p>
        </p:txBody>
      </p:sp>
      <p:sp>
        <p:nvSpPr>
          <p:cNvPr id="1136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36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5455C2-EDC0-458A-BAB2-105D235008DB}" type="slidenum">
              <a:rPr lang="en-US" sz="1400" smtClean="0"/>
              <a:pPr eaLnBrk="1" hangingPunct="1"/>
              <a:t>109</a:t>
            </a:fld>
            <a:endParaRPr lang="en-US" sz="1400" smtClean="0"/>
          </a:p>
        </p:txBody>
      </p:sp>
      <p:pic>
        <p:nvPicPr>
          <p:cNvPr id="113669" name="Picture 2"/>
          <p:cNvPicPr>
            <a:picLocks noChangeAspect="1" noChangeArrowheads="1"/>
          </p:cNvPicPr>
          <p:nvPr/>
        </p:nvPicPr>
        <p:blipFill>
          <a:blip r:embed="rId2">
            <a:extLst>
              <a:ext uri="{28A0092B-C50C-407E-A947-70E740481C1C}">
                <a14:useLocalDpi xmlns:a14="http://schemas.microsoft.com/office/drawing/2010/main" val="0"/>
              </a:ext>
            </a:extLst>
          </a:blip>
          <a:srcRect l="17969" t="25000" r="20313" b="6250"/>
          <a:stretch>
            <a:fillRect/>
          </a:stretch>
        </p:blipFill>
        <p:spPr bwMode="auto">
          <a:xfrm>
            <a:off x="1828800" y="1600200"/>
            <a:ext cx="54102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Inspection Process</a:t>
            </a:r>
          </a:p>
        </p:txBody>
      </p:sp>
      <p:sp>
        <p:nvSpPr>
          <p:cNvPr id="133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F76AC2-69E4-47BA-B86E-7DC85BE69EFD}" type="slidenum">
              <a:rPr lang="en-US" sz="1400" smtClean="0"/>
              <a:pPr eaLnBrk="1" hangingPunct="1"/>
              <a:t>11</a:t>
            </a:fld>
            <a:endParaRPr lang="en-US" sz="1400" smtClean="0"/>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l="17969" t="25000" r="12500" b="9375"/>
          <a:stretch>
            <a:fillRect/>
          </a:stretch>
        </p:blipFill>
        <p:spPr bwMode="auto">
          <a:xfrm>
            <a:off x="1066800" y="1371600"/>
            <a:ext cx="678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Inspect the Fiber End</a:t>
            </a:r>
          </a:p>
        </p:txBody>
      </p:sp>
      <p:sp>
        <p:nvSpPr>
          <p:cNvPr id="1146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46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369CF-2BF3-44BF-89BE-187B70E11E5D}" type="slidenum">
              <a:rPr lang="en-US" sz="1400" smtClean="0"/>
              <a:pPr eaLnBrk="1" hangingPunct="1"/>
              <a:t>110</a:t>
            </a:fld>
            <a:endParaRPr lang="en-US" sz="1400" smtClean="0"/>
          </a:p>
        </p:txBody>
      </p:sp>
      <p:pic>
        <p:nvPicPr>
          <p:cNvPr id="114693" name="Picture 2"/>
          <p:cNvPicPr>
            <a:picLocks noChangeAspect="1" noChangeArrowheads="1"/>
          </p:cNvPicPr>
          <p:nvPr/>
        </p:nvPicPr>
        <p:blipFill>
          <a:blip r:embed="rId2">
            <a:extLst>
              <a:ext uri="{28A0092B-C50C-407E-A947-70E740481C1C}">
                <a14:useLocalDpi xmlns:a14="http://schemas.microsoft.com/office/drawing/2010/main" val="0"/>
              </a:ext>
            </a:extLst>
          </a:blip>
          <a:srcRect l="24219" t="23958" r="19531" b="9375"/>
          <a:stretch>
            <a:fillRect/>
          </a:stretch>
        </p:blipFill>
        <p:spPr bwMode="auto">
          <a:xfrm>
            <a:off x="1905000" y="1600200"/>
            <a:ext cx="51054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Inspect the Fiber End</a:t>
            </a:r>
          </a:p>
        </p:txBody>
      </p:sp>
      <p:sp>
        <p:nvSpPr>
          <p:cNvPr id="1157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57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17EC51-3081-4411-AA7A-BA2B0F7E1ED2}" type="slidenum">
              <a:rPr lang="en-US" sz="1400" smtClean="0"/>
              <a:pPr eaLnBrk="1" hangingPunct="1"/>
              <a:t>111</a:t>
            </a:fld>
            <a:endParaRPr lang="en-US" sz="1400" smtClean="0"/>
          </a:p>
        </p:txBody>
      </p:sp>
      <p:pic>
        <p:nvPicPr>
          <p:cNvPr id="115717"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16667" r="8594" b="15625"/>
          <a:stretch>
            <a:fillRect/>
          </a:stretch>
        </p:blipFill>
        <p:spPr bwMode="auto">
          <a:xfrm>
            <a:off x="1524000" y="1600200"/>
            <a:ext cx="6096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Inspect the Fiber End</a:t>
            </a:r>
          </a:p>
        </p:txBody>
      </p:sp>
      <p:sp>
        <p:nvSpPr>
          <p:cNvPr id="1167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67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78CD70-68C1-4EBA-97A8-EB2EAD24730B}" type="slidenum">
              <a:rPr lang="en-US" sz="1400" smtClean="0"/>
              <a:pPr eaLnBrk="1" hangingPunct="1"/>
              <a:t>112</a:t>
            </a:fld>
            <a:endParaRPr lang="en-US" sz="1400" smtClean="0"/>
          </a:p>
        </p:txBody>
      </p:sp>
      <p:pic>
        <p:nvPicPr>
          <p:cNvPr id="116741" name="Picture 2"/>
          <p:cNvPicPr>
            <a:picLocks noChangeAspect="1" noChangeArrowheads="1"/>
          </p:cNvPicPr>
          <p:nvPr/>
        </p:nvPicPr>
        <p:blipFill>
          <a:blip r:embed="rId2">
            <a:extLst>
              <a:ext uri="{28A0092B-C50C-407E-A947-70E740481C1C}">
                <a14:useLocalDpi xmlns:a14="http://schemas.microsoft.com/office/drawing/2010/main" val="0"/>
              </a:ext>
            </a:extLst>
          </a:blip>
          <a:srcRect l="17969" t="27083" r="23438" b="6250"/>
          <a:stretch>
            <a:fillRect/>
          </a:stretch>
        </p:blipFill>
        <p:spPr bwMode="auto">
          <a:xfrm>
            <a:off x="1981200" y="1600200"/>
            <a:ext cx="52689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Inspect the Fiber End</a:t>
            </a:r>
          </a:p>
        </p:txBody>
      </p:sp>
      <p:sp>
        <p:nvSpPr>
          <p:cNvPr id="1177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77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EBDDFC-2962-406C-A887-FB95C1FDC32E}" type="slidenum">
              <a:rPr lang="en-US" sz="1400" smtClean="0"/>
              <a:pPr eaLnBrk="1" hangingPunct="1"/>
              <a:t>113</a:t>
            </a:fld>
            <a:endParaRPr lang="en-US" sz="1400" smtClean="0"/>
          </a:p>
        </p:txBody>
      </p:sp>
      <p:pic>
        <p:nvPicPr>
          <p:cNvPr id="117765" name="Picture 2"/>
          <p:cNvPicPr>
            <a:picLocks noChangeAspect="1" noChangeArrowheads="1"/>
          </p:cNvPicPr>
          <p:nvPr/>
        </p:nvPicPr>
        <p:blipFill>
          <a:blip r:embed="rId2">
            <a:extLst>
              <a:ext uri="{28A0092B-C50C-407E-A947-70E740481C1C}">
                <a14:useLocalDpi xmlns:a14="http://schemas.microsoft.com/office/drawing/2010/main" val="0"/>
              </a:ext>
            </a:extLst>
          </a:blip>
          <a:srcRect l="17969" t="23958" r="8594" b="12500"/>
          <a:stretch>
            <a:fillRect/>
          </a:stretch>
        </p:blipFill>
        <p:spPr bwMode="auto">
          <a:xfrm>
            <a:off x="1143000" y="1600200"/>
            <a:ext cx="6927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Inspect the Fiber End</a:t>
            </a:r>
          </a:p>
        </p:txBody>
      </p:sp>
      <p:sp>
        <p:nvSpPr>
          <p:cNvPr id="1187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87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6BFBC3-FDDE-445F-9A7D-2C4E3AE37A08}" type="slidenum">
              <a:rPr lang="en-US" sz="1400" smtClean="0"/>
              <a:pPr eaLnBrk="1" hangingPunct="1"/>
              <a:t>114</a:t>
            </a:fld>
            <a:endParaRPr lang="en-US" sz="1400" smtClean="0"/>
          </a:p>
        </p:txBody>
      </p:sp>
      <p:pic>
        <p:nvPicPr>
          <p:cNvPr id="118789" name="Picture 2"/>
          <p:cNvPicPr>
            <a:picLocks noChangeAspect="1" noChangeArrowheads="1"/>
          </p:cNvPicPr>
          <p:nvPr/>
        </p:nvPicPr>
        <p:blipFill>
          <a:blip r:embed="rId2">
            <a:extLst>
              <a:ext uri="{28A0092B-C50C-407E-A947-70E740481C1C}">
                <a14:useLocalDpi xmlns:a14="http://schemas.microsoft.com/office/drawing/2010/main" val="0"/>
              </a:ext>
            </a:extLst>
          </a:blip>
          <a:srcRect l="15625" t="27083" r="6250" b="4167"/>
          <a:stretch>
            <a:fillRect/>
          </a:stretch>
        </p:blipFill>
        <p:spPr bwMode="auto">
          <a:xfrm>
            <a:off x="1219200" y="1600200"/>
            <a:ext cx="6811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Splicing Fiber Optic Cable</a:t>
            </a:r>
          </a:p>
        </p:txBody>
      </p:sp>
      <p:sp>
        <p:nvSpPr>
          <p:cNvPr id="119811" name="Content Placeholder 2"/>
          <p:cNvSpPr>
            <a:spLocks noGrp="1"/>
          </p:cNvSpPr>
          <p:nvPr>
            <p:ph idx="1"/>
          </p:nvPr>
        </p:nvSpPr>
        <p:spPr/>
        <p:txBody>
          <a:bodyPr/>
          <a:lstStyle/>
          <a:p>
            <a:r>
              <a:rPr lang="en-US" smtClean="0"/>
              <a:t>There are two ways to connect one piece of fiber optic cable to another</a:t>
            </a:r>
          </a:p>
          <a:p>
            <a:r>
              <a:rPr lang="en-US" smtClean="0"/>
              <a:t>These are</a:t>
            </a:r>
          </a:p>
          <a:p>
            <a:pPr lvl="1"/>
            <a:r>
              <a:rPr lang="en-US" smtClean="0"/>
              <a:t>Fusion</a:t>
            </a:r>
          </a:p>
          <a:p>
            <a:pPr lvl="1"/>
            <a:r>
              <a:rPr lang="en-US" smtClean="0"/>
              <a:t>Mechanical</a:t>
            </a:r>
          </a:p>
          <a:p>
            <a:r>
              <a:rPr lang="en-US" smtClean="0"/>
              <a:t>Without extensive training and expensive tools the only splicing you are likely to do is a mechanical splice</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48171-4B98-4C0F-B0E4-2B89A9075E97}" type="slidenum">
              <a:rPr lang="en-US" sz="1400" smtClean="0"/>
              <a:pPr eaLnBrk="1" hangingPunct="1"/>
              <a:t>115</a:t>
            </a:fld>
            <a:endParaRPr lang="en-US" sz="14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0835" name="Rectangle 2"/>
          <p:cNvSpPr>
            <a:spLocks noGrp="1" noChangeArrowheads="1"/>
          </p:cNvSpPr>
          <p:nvPr>
            <p:ph type="title"/>
          </p:nvPr>
        </p:nvSpPr>
        <p:spPr/>
        <p:txBody>
          <a:bodyPr/>
          <a:lstStyle/>
          <a:p>
            <a:pPr eaLnBrk="1" hangingPunct="1"/>
            <a:r>
              <a:rPr lang="en-US" smtClean="0"/>
              <a:t>Fusion Splice</a:t>
            </a:r>
          </a:p>
        </p:txBody>
      </p:sp>
      <p:sp>
        <p:nvSpPr>
          <p:cNvPr id="120836" name="Rectangle 3"/>
          <p:cNvSpPr>
            <a:spLocks noGrp="1" noChangeArrowheads="1"/>
          </p:cNvSpPr>
          <p:nvPr>
            <p:ph type="body" idx="1"/>
          </p:nvPr>
        </p:nvSpPr>
        <p:spPr/>
        <p:txBody>
          <a:bodyPr/>
          <a:lstStyle/>
          <a:p>
            <a:pPr eaLnBrk="1" hangingPunct="1"/>
            <a:r>
              <a:rPr lang="en-US" smtClean="0"/>
              <a:t>A fusion splice is a junction of two or more optical fibers that have been melted together</a:t>
            </a:r>
          </a:p>
          <a:p>
            <a:pPr eaLnBrk="1" hangingPunct="1"/>
            <a:r>
              <a:rPr lang="en-US" smtClean="0"/>
              <a:t>This is accomplished with a machine that performs two basic functions</a:t>
            </a:r>
          </a:p>
          <a:p>
            <a:pPr lvl="1" eaLnBrk="1" hangingPunct="1"/>
            <a:r>
              <a:rPr lang="en-US" smtClean="0"/>
              <a:t>Aligning of the fibers</a:t>
            </a:r>
          </a:p>
          <a:p>
            <a:pPr lvl="1" eaLnBrk="1" hangingPunct="1"/>
            <a:r>
              <a:rPr lang="en-US" smtClean="0"/>
              <a:t>Melting them together</a:t>
            </a:r>
          </a:p>
          <a:p>
            <a:pPr lvl="2" eaLnBrk="1" hangingPunct="1"/>
            <a:r>
              <a:rPr lang="en-US" smtClean="0"/>
              <a:t>Typically using an electric arc</a:t>
            </a:r>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58B96B-70D0-40CF-B823-A0513FD1AE89}" type="slidenum">
              <a:rPr lang="en-US" sz="1400" smtClean="0"/>
              <a:pPr eaLnBrk="1" hangingPunct="1"/>
              <a:t>116</a:t>
            </a:fld>
            <a:endParaRPr lang="en-US" sz="14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1859" name="Rectangle 2"/>
          <p:cNvSpPr>
            <a:spLocks noGrp="1" noChangeArrowheads="1"/>
          </p:cNvSpPr>
          <p:nvPr>
            <p:ph type="title"/>
          </p:nvPr>
        </p:nvSpPr>
        <p:spPr/>
        <p:txBody>
          <a:bodyPr/>
          <a:lstStyle/>
          <a:p>
            <a:pPr eaLnBrk="1" hangingPunct="1"/>
            <a:r>
              <a:rPr lang="en-US" smtClean="0"/>
              <a:t>Fusion Splice</a:t>
            </a:r>
          </a:p>
        </p:txBody>
      </p:sp>
      <p:sp>
        <p:nvSpPr>
          <p:cNvPr id="121860" name="Rectangle 3"/>
          <p:cNvSpPr>
            <a:spLocks noGrp="1" noChangeArrowheads="1"/>
          </p:cNvSpPr>
          <p:nvPr>
            <p:ph type="body" idx="1"/>
          </p:nvPr>
        </p:nvSpPr>
        <p:spPr/>
        <p:txBody>
          <a:bodyPr/>
          <a:lstStyle/>
          <a:p>
            <a:pPr eaLnBrk="1" hangingPunct="1"/>
            <a:r>
              <a:rPr lang="en-US" smtClean="0"/>
              <a:t>A machine, called a fusion splicer is used for this</a:t>
            </a:r>
          </a:p>
          <a:p>
            <a:pPr eaLnBrk="1" hangingPunct="1"/>
            <a:r>
              <a:rPr lang="en-US" smtClean="0"/>
              <a:t>A properly made fusion splice results in a continuous length of material with minimal discontinuities at the splice</a:t>
            </a:r>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5DF22E-22CC-4C2F-9847-0D588E01ADCA}" type="slidenum">
              <a:rPr lang="en-US" sz="1400" smtClean="0"/>
              <a:pPr eaLnBrk="1" hangingPunct="1"/>
              <a:t>117</a:t>
            </a:fld>
            <a:endParaRPr lang="en-US" sz="14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2883" name="Rectangle 2"/>
          <p:cNvSpPr>
            <a:spLocks noGrp="1" noChangeArrowheads="1"/>
          </p:cNvSpPr>
          <p:nvPr>
            <p:ph type="title"/>
          </p:nvPr>
        </p:nvSpPr>
        <p:spPr/>
        <p:txBody>
          <a:bodyPr/>
          <a:lstStyle/>
          <a:p>
            <a:pPr eaLnBrk="1" hangingPunct="1"/>
            <a:r>
              <a:rPr lang="en-US" smtClean="0"/>
              <a:t>Fusion Splicer</a:t>
            </a:r>
          </a:p>
        </p:txBody>
      </p:sp>
      <p:pic>
        <p:nvPicPr>
          <p:cNvPr id="122884" name="Picture 3" descr="FusionSpli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05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66A5ED-4AAB-4EE8-ACDC-4898694E7E79}" type="slidenum">
              <a:rPr lang="en-US" sz="1400" smtClean="0"/>
              <a:pPr eaLnBrk="1" hangingPunct="1"/>
              <a:t>118</a:t>
            </a:fld>
            <a:endParaRPr lang="en-US" sz="1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3907" name="Rectangle 2"/>
          <p:cNvSpPr>
            <a:spLocks noGrp="1" noChangeArrowheads="1"/>
          </p:cNvSpPr>
          <p:nvPr>
            <p:ph type="title"/>
          </p:nvPr>
        </p:nvSpPr>
        <p:spPr/>
        <p:txBody>
          <a:bodyPr/>
          <a:lstStyle/>
          <a:p>
            <a:pPr eaLnBrk="1" hangingPunct="1"/>
            <a:r>
              <a:rPr lang="en-US" smtClean="0"/>
              <a:t>Mechanical Splice</a:t>
            </a:r>
          </a:p>
        </p:txBody>
      </p:sp>
      <p:sp>
        <p:nvSpPr>
          <p:cNvPr id="123908" name="Rectangle 3"/>
          <p:cNvSpPr>
            <a:spLocks noGrp="1" noChangeArrowheads="1"/>
          </p:cNvSpPr>
          <p:nvPr>
            <p:ph type="body" idx="1"/>
          </p:nvPr>
        </p:nvSpPr>
        <p:spPr/>
        <p:txBody>
          <a:bodyPr/>
          <a:lstStyle/>
          <a:p>
            <a:pPr eaLnBrk="1" hangingPunct="1"/>
            <a:r>
              <a:rPr lang="en-US" smtClean="0"/>
              <a:t>A mechanical splice is an optical junction of two or more optical fibers that are aligned and held in place by a self-contained assembly - usually the size of a large carpenter's nail</a:t>
            </a:r>
          </a:p>
          <a:p>
            <a:pPr eaLnBrk="1" hangingPunct="1"/>
            <a:r>
              <a:rPr lang="en-US" smtClean="0"/>
              <a:t>The fibers aren't permanently joined, just precisely held together so that light can pass from one to another</a:t>
            </a:r>
          </a:p>
        </p:txBody>
      </p:sp>
      <p:sp>
        <p:nvSpPr>
          <p:cNvPr id="123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434289-93B4-4A0B-8011-0213AA9CE4DD}" type="slidenum">
              <a:rPr lang="en-US" sz="1400" smtClean="0"/>
              <a:pPr eaLnBrk="1" hangingPunct="1"/>
              <a:t>119</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Sources of Problems</a:t>
            </a:r>
          </a:p>
        </p:txBody>
      </p:sp>
      <p:sp>
        <p:nvSpPr>
          <p:cNvPr id="14339" name="Content Placeholder 2"/>
          <p:cNvSpPr>
            <a:spLocks noGrp="1"/>
          </p:cNvSpPr>
          <p:nvPr>
            <p:ph idx="1"/>
          </p:nvPr>
        </p:nvSpPr>
        <p:spPr/>
        <p:txBody>
          <a:bodyPr/>
          <a:lstStyle/>
          <a:p>
            <a:r>
              <a:rPr lang="en-US" smtClean="0"/>
              <a:t>The are two main sources of problems on fiber ends</a:t>
            </a:r>
          </a:p>
          <a:p>
            <a:pPr lvl="1"/>
            <a:r>
              <a:rPr lang="en-US" smtClean="0"/>
              <a:t>Contamination</a:t>
            </a:r>
          </a:p>
          <a:p>
            <a:pPr lvl="2"/>
            <a:r>
              <a:rPr lang="en-US" smtClean="0"/>
              <a:t>Dirt and Dust</a:t>
            </a:r>
          </a:p>
          <a:p>
            <a:pPr lvl="2"/>
            <a:r>
              <a:rPr lang="en-US" smtClean="0"/>
              <a:t>Finger Prints</a:t>
            </a:r>
          </a:p>
          <a:p>
            <a:pPr lvl="2"/>
            <a:r>
              <a:rPr lang="en-US" smtClean="0"/>
              <a:t>Cleaning Method Used</a:t>
            </a:r>
          </a:p>
          <a:p>
            <a:pPr lvl="2"/>
            <a:r>
              <a:rPr lang="en-US" smtClean="0"/>
              <a:t>Skin Oils and Cable Gels</a:t>
            </a:r>
          </a:p>
          <a:p>
            <a:pPr lvl="1"/>
            <a:r>
              <a:rPr lang="en-US" smtClean="0"/>
              <a:t>Damage</a:t>
            </a:r>
          </a:p>
          <a:p>
            <a:pPr lvl="2"/>
            <a:r>
              <a:rPr lang="en-US" smtClean="0"/>
              <a:t>Pitting</a:t>
            </a:r>
          </a:p>
          <a:p>
            <a:pPr lvl="2"/>
            <a:r>
              <a:rPr lang="en-US" smtClean="0"/>
              <a:t>Scratches</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01C618-0B30-47D6-AE59-278AA962292C}"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4931" name="Rectangle 2"/>
          <p:cNvSpPr>
            <a:spLocks noGrp="1" noChangeArrowheads="1"/>
          </p:cNvSpPr>
          <p:nvPr>
            <p:ph type="title"/>
          </p:nvPr>
        </p:nvSpPr>
        <p:spPr/>
        <p:txBody>
          <a:bodyPr/>
          <a:lstStyle/>
          <a:p>
            <a:pPr eaLnBrk="1" hangingPunct="1"/>
            <a:r>
              <a:rPr lang="en-US" smtClean="0"/>
              <a:t>Mechanical Splice</a:t>
            </a:r>
          </a:p>
        </p:txBody>
      </p:sp>
      <p:pic>
        <p:nvPicPr>
          <p:cNvPr id="124932" name="Picture 3" descr="FiberMechanicalSp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8486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A7A6C1-6B86-49D7-87FB-2C3A8FB16962}" type="slidenum">
              <a:rPr lang="en-US" sz="1400" smtClean="0"/>
              <a:pPr eaLnBrk="1" hangingPunct="1"/>
              <a:t>120</a:t>
            </a:fld>
            <a:endParaRPr lang="en-US" sz="14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5955" name="Rectangle 2"/>
          <p:cNvSpPr>
            <a:spLocks noGrp="1" noChangeArrowheads="1"/>
          </p:cNvSpPr>
          <p:nvPr>
            <p:ph type="title"/>
          </p:nvPr>
        </p:nvSpPr>
        <p:spPr/>
        <p:txBody>
          <a:bodyPr/>
          <a:lstStyle/>
          <a:p>
            <a:pPr eaLnBrk="1" hangingPunct="1"/>
            <a:r>
              <a:rPr lang="en-US" smtClean="0"/>
              <a:t>Mechanical Splice</a:t>
            </a:r>
          </a:p>
        </p:txBody>
      </p:sp>
      <p:pic>
        <p:nvPicPr>
          <p:cNvPr id="12595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36" t="31148" r="3278" b="9836"/>
          <a:stretch>
            <a:fillRect/>
          </a:stretch>
        </p:blipFill>
        <p:spPr>
          <a:xfrm>
            <a:off x="698500" y="1747838"/>
            <a:ext cx="7826375" cy="3811587"/>
          </a:xfrm>
        </p:spPr>
      </p:pic>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F90C60-AEF1-4076-80E3-4BA365D5B9B7}" type="slidenum">
              <a:rPr lang="en-US" sz="1400" smtClean="0"/>
              <a:pPr eaLnBrk="1" hangingPunct="1"/>
              <a:t>121</a:t>
            </a:fld>
            <a:endParaRPr lang="en-US" sz="14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6979" name="Rectangle 2"/>
          <p:cNvSpPr>
            <a:spLocks noGrp="1" noChangeArrowheads="1"/>
          </p:cNvSpPr>
          <p:nvPr>
            <p:ph type="title"/>
          </p:nvPr>
        </p:nvSpPr>
        <p:spPr/>
        <p:txBody>
          <a:bodyPr/>
          <a:lstStyle/>
          <a:p>
            <a:pPr eaLnBrk="1" hangingPunct="1"/>
            <a:r>
              <a:rPr lang="en-US" smtClean="0"/>
              <a:t>Which Splice to Use</a:t>
            </a:r>
          </a:p>
        </p:txBody>
      </p:sp>
      <p:sp>
        <p:nvSpPr>
          <p:cNvPr id="126980" name="Rectangle 3"/>
          <p:cNvSpPr>
            <a:spLocks noGrp="1" noChangeArrowheads="1"/>
          </p:cNvSpPr>
          <p:nvPr>
            <p:ph type="body" idx="1"/>
          </p:nvPr>
        </p:nvSpPr>
        <p:spPr/>
        <p:txBody>
          <a:bodyPr/>
          <a:lstStyle/>
          <a:p>
            <a:pPr eaLnBrk="1" hangingPunct="1"/>
            <a:r>
              <a:rPr lang="en-US" smtClean="0"/>
              <a:t>Several considerations determine which splice method to use</a:t>
            </a:r>
          </a:p>
          <a:p>
            <a:pPr eaLnBrk="1" hangingPunct="1"/>
            <a:r>
              <a:rPr lang="en-US" smtClean="0"/>
              <a:t>The first is the economics</a:t>
            </a:r>
          </a:p>
          <a:p>
            <a:pPr lvl="1" eaLnBrk="1" hangingPunct="1"/>
            <a:r>
              <a:rPr lang="en-US" smtClean="0"/>
              <a:t>Tools for a mechanical splice cost around $1,500</a:t>
            </a:r>
          </a:p>
          <a:p>
            <a:pPr lvl="1" eaLnBrk="1" hangingPunct="1"/>
            <a:r>
              <a:rPr lang="en-US" smtClean="0"/>
              <a:t>The consumable of the mechanical splice is about $12 in 2011</a:t>
            </a:r>
          </a:p>
        </p:txBody>
      </p:sp>
      <p:sp>
        <p:nvSpPr>
          <p:cNvPr id="126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D64B07-0116-4A01-AAFF-7A2C516AA1C2}" type="slidenum">
              <a:rPr lang="en-US" sz="1400" smtClean="0"/>
              <a:pPr eaLnBrk="1" hangingPunct="1"/>
              <a:t>122</a:t>
            </a:fld>
            <a:endParaRPr lang="en-US" sz="140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8003" name="Rectangle 2"/>
          <p:cNvSpPr>
            <a:spLocks noGrp="1" noChangeArrowheads="1"/>
          </p:cNvSpPr>
          <p:nvPr>
            <p:ph type="title"/>
          </p:nvPr>
        </p:nvSpPr>
        <p:spPr/>
        <p:txBody>
          <a:bodyPr/>
          <a:lstStyle/>
          <a:p>
            <a:pPr eaLnBrk="1" hangingPunct="1"/>
            <a:r>
              <a:rPr lang="en-US" smtClean="0"/>
              <a:t>Which Splice to Use</a:t>
            </a:r>
          </a:p>
        </p:txBody>
      </p:sp>
      <p:sp>
        <p:nvSpPr>
          <p:cNvPr id="128004" name="Rectangle 3"/>
          <p:cNvSpPr>
            <a:spLocks noGrp="1" noChangeArrowheads="1"/>
          </p:cNvSpPr>
          <p:nvPr>
            <p:ph type="body" idx="1"/>
          </p:nvPr>
        </p:nvSpPr>
        <p:spPr/>
        <p:txBody>
          <a:bodyPr/>
          <a:lstStyle/>
          <a:p>
            <a:pPr lvl="1" eaLnBrk="1" hangingPunct="1"/>
            <a:r>
              <a:rPr lang="en-US" smtClean="0"/>
              <a:t>Fusion splices, on the other hand, require a large capital investment up front to purchase a fusion splicing machine</a:t>
            </a:r>
          </a:p>
          <a:p>
            <a:pPr lvl="1" eaLnBrk="1" hangingPunct="1"/>
            <a:r>
              <a:rPr lang="en-US" smtClean="0"/>
              <a:t>After that, the only consumable cost is in the protective device, which is generally $1 or less each</a:t>
            </a:r>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C129C7-E090-4BE9-8D5B-BCDF03BDC395}" type="slidenum">
              <a:rPr lang="en-US" sz="1400" smtClean="0"/>
              <a:pPr eaLnBrk="1" hangingPunct="1"/>
              <a:t>123</a:t>
            </a:fld>
            <a:endParaRPr lang="en-US" sz="140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29027" name="Rectangle 2"/>
          <p:cNvSpPr>
            <a:spLocks noGrp="1" noChangeArrowheads="1"/>
          </p:cNvSpPr>
          <p:nvPr>
            <p:ph type="title"/>
          </p:nvPr>
        </p:nvSpPr>
        <p:spPr/>
        <p:txBody>
          <a:bodyPr/>
          <a:lstStyle/>
          <a:p>
            <a:pPr eaLnBrk="1" hangingPunct="1"/>
            <a:r>
              <a:rPr lang="en-US" smtClean="0"/>
              <a:t>Which Splice to Use</a:t>
            </a:r>
          </a:p>
        </p:txBody>
      </p:sp>
      <p:sp>
        <p:nvSpPr>
          <p:cNvPr id="129028" name="Rectangle 3"/>
          <p:cNvSpPr>
            <a:spLocks noGrp="1" noChangeArrowheads="1"/>
          </p:cNvSpPr>
          <p:nvPr>
            <p:ph type="body" idx="1"/>
          </p:nvPr>
        </p:nvSpPr>
        <p:spPr/>
        <p:txBody>
          <a:bodyPr/>
          <a:lstStyle/>
          <a:p>
            <a:pPr eaLnBrk="1" hangingPunct="1">
              <a:lnSpc>
                <a:spcPct val="90000"/>
              </a:lnSpc>
            </a:pPr>
            <a:r>
              <a:rPr lang="en-US" smtClean="0"/>
              <a:t>Second is performance</a:t>
            </a:r>
          </a:p>
          <a:p>
            <a:pPr lvl="1" eaLnBrk="1" hangingPunct="1">
              <a:lnSpc>
                <a:spcPct val="90000"/>
              </a:lnSpc>
            </a:pPr>
            <a:r>
              <a:rPr lang="en-US" smtClean="0"/>
              <a:t>Fusion splices typically provide lower loss and reflect less light than mechanical splices</a:t>
            </a:r>
          </a:p>
          <a:p>
            <a:pPr lvl="1" eaLnBrk="1" hangingPunct="1">
              <a:lnSpc>
                <a:spcPct val="90000"/>
              </a:lnSpc>
            </a:pPr>
            <a:r>
              <a:rPr lang="en-US" smtClean="0"/>
              <a:t>For all intents and purposes, the splice point is transparent in a fusion splice</a:t>
            </a:r>
          </a:p>
          <a:p>
            <a:pPr eaLnBrk="1" hangingPunct="1">
              <a:lnSpc>
                <a:spcPct val="90000"/>
              </a:lnSpc>
            </a:pPr>
            <a:r>
              <a:rPr lang="en-US" smtClean="0"/>
              <a:t>For most LAN applications, splice loss and reflections are minor concerns</a:t>
            </a:r>
          </a:p>
          <a:p>
            <a:pPr eaLnBrk="1" hangingPunct="1">
              <a:lnSpc>
                <a:spcPct val="90000"/>
              </a:lnSpc>
            </a:pPr>
            <a:r>
              <a:rPr lang="en-US" smtClean="0"/>
              <a:t>However, splice loss must be minimized for WANs</a:t>
            </a:r>
          </a:p>
        </p:txBody>
      </p:sp>
      <p:sp>
        <p:nvSpPr>
          <p:cNvPr id="1290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228E41-A283-45C0-9509-732D4D223F57}" type="slidenum">
              <a:rPr lang="en-US" sz="1400" smtClean="0"/>
              <a:pPr eaLnBrk="1" hangingPunct="1"/>
              <a:t>124</a:t>
            </a:fld>
            <a:endParaRPr lang="en-US" sz="140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0051" name="Rectangle 2"/>
          <p:cNvSpPr>
            <a:spLocks noGrp="1" noChangeArrowheads="1"/>
          </p:cNvSpPr>
          <p:nvPr>
            <p:ph type="title"/>
          </p:nvPr>
        </p:nvSpPr>
        <p:spPr/>
        <p:txBody>
          <a:bodyPr/>
          <a:lstStyle/>
          <a:p>
            <a:pPr eaLnBrk="1" hangingPunct="1"/>
            <a:r>
              <a:rPr lang="en-US" smtClean="0"/>
              <a:t>Fusion Splice Procedure</a:t>
            </a:r>
          </a:p>
        </p:txBody>
      </p:sp>
      <p:sp>
        <p:nvSpPr>
          <p:cNvPr id="130052" name="Rectangle 3"/>
          <p:cNvSpPr>
            <a:spLocks noGrp="1" noChangeArrowheads="1"/>
          </p:cNvSpPr>
          <p:nvPr>
            <p:ph type="body" idx="1"/>
          </p:nvPr>
        </p:nvSpPr>
        <p:spPr/>
        <p:txBody>
          <a:bodyPr/>
          <a:lstStyle/>
          <a:p>
            <a:pPr eaLnBrk="1" hangingPunct="1"/>
            <a:r>
              <a:rPr lang="en-US" smtClean="0"/>
              <a:t>Fusion splicing consists of four basic steps, regardless of how sophisticated a machine is</a:t>
            </a:r>
          </a:p>
          <a:p>
            <a:pPr lvl="1" eaLnBrk="1" hangingPunct="1"/>
            <a:r>
              <a:rPr lang="en-US" smtClean="0"/>
              <a:t>Prepare the fiber</a:t>
            </a:r>
          </a:p>
          <a:p>
            <a:pPr lvl="1" eaLnBrk="1" hangingPunct="1"/>
            <a:r>
              <a:rPr lang="en-US" smtClean="0"/>
              <a:t>Cleave the fiber</a:t>
            </a:r>
          </a:p>
          <a:p>
            <a:pPr lvl="1" eaLnBrk="1" hangingPunct="1"/>
            <a:r>
              <a:rPr lang="en-US" smtClean="0"/>
              <a:t>Fuse the fiber</a:t>
            </a:r>
          </a:p>
          <a:p>
            <a:pPr lvl="1" eaLnBrk="1" hangingPunct="1"/>
            <a:r>
              <a:rPr lang="en-US" smtClean="0"/>
              <a:t>Protect the fiber </a:t>
            </a:r>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55463D-E4E9-4090-8F8C-D373C915DA79}" type="slidenum">
              <a:rPr lang="en-US" sz="1400" smtClean="0"/>
              <a:pPr eaLnBrk="1" hangingPunct="1"/>
              <a:t>125</a:t>
            </a:fld>
            <a:endParaRPr lang="en-US" sz="140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1075" name="Rectangle 2"/>
          <p:cNvSpPr>
            <a:spLocks noGrp="1" noChangeArrowheads="1"/>
          </p:cNvSpPr>
          <p:nvPr>
            <p:ph type="title"/>
          </p:nvPr>
        </p:nvSpPr>
        <p:spPr/>
        <p:txBody>
          <a:bodyPr/>
          <a:lstStyle/>
          <a:p>
            <a:pPr eaLnBrk="1" hangingPunct="1"/>
            <a:r>
              <a:rPr lang="en-US" smtClean="0"/>
              <a:t>Fusion Splice Procedure</a:t>
            </a:r>
          </a:p>
        </p:txBody>
      </p:sp>
      <p:sp>
        <p:nvSpPr>
          <p:cNvPr id="131076" name="Rectangle 3"/>
          <p:cNvSpPr>
            <a:spLocks noGrp="1" noChangeArrowheads="1"/>
          </p:cNvSpPr>
          <p:nvPr>
            <p:ph type="body" idx="1"/>
          </p:nvPr>
        </p:nvSpPr>
        <p:spPr/>
        <p:txBody>
          <a:bodyPr/>
          <a:lstStyle/>
          <a:p>
            <a:pPr eaLnBrk="1" hangingPunct="1"/>
            <a:r>
              <a:rPr lang="en-US" smtClean="0"/>
              <a:t>Preparing the fiber is accomplished by stripping away all the protective coatings, jackets, tubes, until all that is left is the bare fiber</a:t>
            </a:r>
          </a:p>
          <a:p>
            <a:pPr eaLnBrk="1" hangingPunct="1"/>
            <a:r>
              <a:rPr lang="en-US" smtClean="0"/>
              <a:t>The main concern is cleanliness</a:t>
            </a:r>
          </a:p>
          <a:p>
            <a:pPr eaLnBrk="1" hangingPunct="1"/>
            <a:r>
              <a:rPr lang="en-US" smtClean="0"/>
              <a:t>A clean fiber is essential for the all important cleaving step</a:t>
            </a:r>
          </a:p>
          <a:p>
            <a:pPr eaLnBrk="1" hangingPunct="1"/>
            <a:r>
              <a:rPr lang="en-US" smtClean="0"/>
              <a:t>Cleaving is the cutting of the fiber</a:t>
            </a:r>
          </a:p>
        </p:txBody>
      </p:sp>
      <p:sp>
        <p:nvSpPr>
          <p:cNvPr id="131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937410-448E-4BA2-B61C-8F13887F50C2}" type="slidenum">
              <a:rPr lang="en-US" sz="1400" smtClean="0"/>
              <a:pPr eaLnBrk="1" hangingPunct="1"/>
              <a:t>126</a:t>
            </a:fld>
            <a:endParaRPr lang="en-US" sz="14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2099" name="Rectangle 2"/>
          <p:cNvSpPr>
            <a:spLocks noGrp="1" noChangeArrowheads="1"/>
          </p:cNvSpPr>
          <p:nvPr>
            <p:ph type="title"/>
          </p:nvPr>
        </p:nvSpPr>
        <p:spPr/>
        <p:txBody>
          <a:bodyPr/>
          <a:lstStyle/>
          <a:p>
            <a:pPr eaLnBrk="1" hangingPunct="1"/>
            <a:r>
              <a:rPr lang="en-US" smtClean="0"/>
              <a:t>Fusion Splice Procedure</a:t>
            </a:r>
          </a:p>
        </p:txBody>
      </p:sp>
      <p:sp>
        <p:nvSpPr>
          <p:cNvPr id="132100" name="Rectangle 3"/>
          <p:cNvSpPr>
            <a:spLocks noGrp="1" noChangeArrowheads="1"/>
          </p:cNvSpPr>
          <p:nvPr>
            <p:ph type="body" idx="1"/>
          </p:nvPr>
        </p:nvSpPr>
        <p:spPr/>
        <p:txBody>
          <a:bodyPr/>
          <a:lstStyle/>
          <a:p>
            <a:pPr eaLnBrk="1" hangingPunct="1"/>
            <a:r>
              <a:rPr lang="en-US" smtClean="0"/>
              <a:t>Cleaving the fiber properly is the key to successful splicing</a:t>
            </a:r>
          </a:p>
          <a:p>
            <a:pPr eaLnBrk="1" hangingPunct="1"/>
            <a:r>
              <a:rPr lang="en-US" smtClean="0"/>
              <a:t>It is virtually impossible to make a good fusion splice with a poor cleave</a:t>
            </a:r>
          </a:p>
          <a:p>
            <a:pPr eaLnBrk="1" hangingPunct="1"/>
            <a:r>
              <a:rPr lang="en-US" smtClean="0"/>
              <a:t>The idea here is to have a mirror-smooth, perpendicular fiber end</a:t>
            </a:r>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C64216-2243-484C-869F-601926A38040}" type="slidenum">
              <a:rPr lang="en-US" sz="1400" smtClean="0"/>
              <a:pPr eaLnBrk="1" hangingPunct="1"/>
              <a:t>127</a:t>
            </a:fld>
            <a:endParaRPr lang="en-US" sz="14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3123" name="Rectangle 2"/>
          <p:cNvSpPr>
            <a:spLocks noGrp="1" noChangeArrowheads="1"/>
          </p:cNvSpPr>
          <p:nvPr>
            <p:ph type="title"/>
          </p:nvPr>
        </p:nvSpPr>
        <p:spPr/>
        <p:txBody>
          <a:bodyPr/>
          <a:lstStyle/>
          <a:p>
            <a:pPr eaLnBrk="1" hangingPunct="1"/>
            <a:r>
              <a:rPr lang="en-US" smtClean="0"/>
              <a:t>Fusion Splice Procedure</a:t>
            </a:r>
          </a:p>
        </p:txBody>
      </p:sp>
      <p:sp>
        <p:nvSpPr>
          <p:cNvPr id="133124" name="Rectangle 3"/>
          <p:cNvSpPr>
            <a:spLocks noGrp="1" noChangeArrowheads="1"/>
          </p:cNvSpPr>
          <p:nvPr>
            <p:ph type="body" idx="1"/>
          </p:nvPr>
        </p:nvSpPr>
        <p:spPr/>
        <p:txBody>
          <a:bodyPr/>
          <a:lstStyle/>
          <a:p>
            <a:pPr eaLnBrk="1" hangingPunct="1"/>
            <a:r>
              <a:rPr lang="en-US" smtClean="0"/>
              <a:t>A common misconception is that the cleaver actually cuts the fiber in half</a:t>
            </a:r>
          </a:p>
          <a:p>
            <a:pPr eaLnBrk="1" hangingPunct="1"/>
            <a:r>
              <a:rPr lang="en-US" smtClean="0"/>
              <a:t>Actually, the process is the same as cutting a window pane to size, only on a much finer scale</a:t>
            </a:r>
          </a:p>
          <a:p>
            <a:pPr eaLnBrk="1" hangingPunct="1"/>
            <a:r>
              <a:rPr lang="en-US" smtClean="0"/>
              <a:t>The cleaver first nicks the fiber, and then pulls or flexes it to cause a clean break</a:t>
            </a:r>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A8AA98-B233-49A7-808A-5491B8F0B0E1}" type="slidenum">
              <a:rPr lang="en-US" sz="1400" smtClean="0"/>
              <a:pPr eaLnBrk="1" hangingPunct="1"/>
              <a:t>128</a:t>
            </a:fld>
            <a:endParaRPr lang="en-US" sz="14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4147" name="Rectangle 2"/>
          <p:cNvSpPr>
            <a:spLocks noGrp="1" noChangeArrowheads="1"/>
          </p:cNvSpPr>
          <p:nvPr>
            <p:ph type="title"/>
          </p:nvPr>
        </p:nvSpPr>
        <p:spPr/>
        <p:txBody>
          <a:bodyPr/>
          <a:lstStyle/>
          <a:p>
            <a:pPr eaLnBrk="1" hangingPunct="1"/>
            <a:r>
              <a:rPr lang="en-US" smtClean="0"/>
              <a:t>Fusion Splice Procedure</a:t>
            </a:r>
          </a:p>
        </p:txBody>
      </p:sp>
      <p:sp>
        <p:nvSpPr>
          <p:cNvPr id="134148" name="Rectangle 3"/>
          <p:cNvSpPr>
            <a:spLocks noGrp="1" noChangeArrowheads="1"/>
          </p:cNvSpPr>
          <p:nvPr>
            <p:ph type="body" idx="1"/>
          </p:nvPr>
        </p:nvSpPr>
        <p:spPr/>
        <p:txBody>
          <a:bodyPr/>
          <a:lstStyle/>
          <a:p>
            <a:pPr eaLnBrk="1" hangingPunct="1">
              <a:lnSpc>
                <a:spcPct val="90000"/>
              </a:lnSpc>
            </a:pPr>
            <a:r>
              <a:rPr lang="en-US" smtClean="0"/>
              <a:t>A high degree of precision is required, which is why good cleavers can cost $1,000 to $4,000</a:t>
            </a:r>
          </a:p>
          <a:p>
            <a:pPr eaLnBrk="1" hangingPunct="1">
              <a:lnSpc>
                <a:spcPct val="90000"/>
              </a:lnSpc>
            </a:pPr>
            <a:r>
              <a:rPr lang="en-US" smtClean="0"/>
              <a:t>Fusing comes next</a:t>
            </a:r>
          </a:p>
          <a:p>
            <a:pPr eaLnBrk="1" hangingPunct="1">
              <a:lnSpc>
                <a:spcPct val="90000"/>
              </a:lnSpc>
            </a:pPr>
            <a:r>
              <a:rPr lang="en-US" smtClean="0"/>
              <a:t>It consists of two steps</a:t>
            </a:r>
          </a:p>
          <a:p>
            <a:pPr lvl="1" eaLnBrk="1" hangingPunct="1">
              <a:lnSpc>
                <a:spcPct val="90000"/>
              </a:lnSpc>
            </a:pPr>
            <a:r>
              <a:rPr lang="en-US" smtClean="0"/>
              <a:t>Aligning</a:t>
            </a:r>
          </a:p>
          <a:p>
            <a:pPr lvl="1" eaLnBrk="1" hangingPunct="1">
              <a:lnSpc>
                <a:spcPct val="90000"/>
              </a:lnSpc>
            </a:pPr>
            <a:r>
              <a:rPr lang="en-US" smtClean="0"/>
              <a:t>Heating</a:t>
            </a:r>
          </a:p>
          <a:p>
            <a:pPr eaLnBrk="1" hangingPunct="1">
              <a:lnSpc>
                <a:spcPct val="90000"/>
              </a:lnSpc>
            </a:pPr>
            <a:r>
              <a:rPr lang="en-US" smtClean="0"/>
              <a:t>Protecting the completed splice is the final step</a:t>
            </a:r>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3EFE63-2F77-407F-9AB3-59A10DD3A8E3}" type="slidenum">
              <a:rPr lang="en-US" sz="1400" smtClean="0"/>
              <a:pPr eaLnBrk="1" hangingPunct="1"/>
              <a:t>129</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Contamination</a:t>
            </a:r>
          </a:p>
        </p:txBody>
      </p:sp>
      <p:sp>
        <p:nvSpPr>
          <p:cNvPr id="15363" name="Rectangle 3"/>
          <p:cNvSpPr>
            <a:spLocks noGrp="1" noChangeArrowheads="1"/>
          </p:cNvSpPr>
          <p:nvPr>
            <p:ph idx="1"/>
          </p:nvPr>
        </p:nvSpPr>
        <p:spPr/>
        <p:txBody>
          <a:bodyPr/>
          <a:lstStyle/>
          <a:p>
            <a:pPr eaLnBrk="1" hangingPunct="1"/>
            <a:r>
              <a:rPr lang="en-US" smtClean="0"/>
              <a:t>There are many sources of contamination that leads to dirt particles on connections</a:t>
            </a:r>
          </a:p>
          <a:p>
            <a:pPr lvl="1" eaLnBrk="1" hangingPunct="1"/>
            <a:r>
              <a:rPr lang="en-US" smtClean="0"/>
              <a:t>Airborne dust and dirt</a:t>
            </a:r>
          </a:p>
          <a:p>
            <a:pPr lvl="1" eaLnBrk="1" hangingPunct="1"/>
            <a:r>
              <a:rPr lang="en-US" smtClean="0"/>
              <a:t>Improper or insufficient cleaning of tools and materials</a:t>
            </a:r>
          </a:p>
          <a:p>
            <a:pPr lvl="1" eaLnBrk="1" hangingPunct="1"/>
            <a:r>
              <a:rPr lang="en-US" smtClean="0"/>
              <a:t>Debris from poor quality components</a:t>
            </a:r>
          </a:p>
          <a:p>
            <a:pPr lvl="1" eaLnBrk="1" hangingPunct="1"/>
            <a:r>
              <a:rPr lang="en-US" smtClean="0"/>
              <a:t>Dirt from the technicians hands</a:t>
            </a:r>
          </a:p>
          <a:p>
            <a:pPr eaLnBrk="1" hangingPunct="1"/>
            <a:r>
              <a:rPr lang="en-US" smtClean="0"/>
              <a:t>Here are some examples of common problems from Fluke and others</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652582-4F47-4FA1-B33B-6D716FE046CF}"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5171" name="Rectangle 2"/>
          <p:cNvSpPr>
            <a:spLocks noGrp="1" noChangeArrowheads="1"/>
          </p:cNvSpPr>
          <p:nvPr>
            <p:ph type="title"/>
          </p:nvPr>
        </p:nvSpPr>
        <p:spPr/>
        <p:txBody>
          <a:bodyPr/>
          <a:lstStyle/>
          <a:p>
            <a:pPr eaLnBrk="1" hangingPunct="1"/>
            <a:r>
              <a:rPr lang="en-US" smtClean="0"/>
              <a:t>Fusion Splice Procedure</a:t>
            </a:r>
          </a:p>
        </p:txBody>
      </p:sp>
      <p:sp>
        <p:nvSpPr>
          <p:cNvPr id="135172" name="Rectangle 3"/>
          <p:cNvSpPr>
            <a:spLocks noGrp="1" noChangeArrowheads="1"/>
          </p:cNvSpPr>
          <p:nvPr>
            <p:ph type="body" idx="1"/>
          </p:nvPr>
        </p:nvSpPr>
        <p:spPr/>
        <p:txBody>
          <a:bodyPr/>
          <a:lstStyle/>
          <a:p>
            <a:pPr eaLnBrk="1" hangingPunct="1">
              <a:lnSpc>
                <a:spcPct val="90000"/>
              </a:lnSpc>
            </a:pPr>
            <a:r>
              <a:rPr lang="en-US" smtClean="0"/>
              <a:t>A fusion splice will typically have a tensile strength between 0.5 and 1.5 lbs</a:t>
            </a:r>
          </a:p>
          <a:p>
            <a:pPr eaLnBrk="1" hangingPunct="1">
              <a:lnSpc>
                <a:spcPct val="90000"/>
              </a:lnSpc>
            </a:pPr>
            <a:r>
              <a:rPr lang="en-US" smtClean="0"/>
              <a:t>A good splice will not break during normal handling, but it must be protected from bending and tensile forces</a:t>
            </a:r>
          </a:p>
          <a:p>
            <a:pPr eaLnBrk="1" hangingPunct="1">
              <a:lnSpc>
                <a:spcPct val="90000"/>
              </a:lnSpc>
            </a:pPr>
            <a:r>
              <a:rPr lang="en-US" smtClean="0"/>
              <a:t>Fusion splicing times can vary drastically depending on the end result required</a:t>
            </a:r>
          </a:p>
          <a:p>
            <a:pPr eaLnBrk="1" hangingPunct="1">
              <a:lnSpc>
                <a:spcPct val="90000"/>
              </a:lnSpc>
            </a:pPr>
            <a:r>
              <a:rPr lang="en-US" smtClean="0"/>
              <a:t>Basic machines can do simple splices in 10-15 seconds</a:t>
            </a:r>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C0B993-10FB-499A-B258-B8ED5244ABBB}" type="slidenum">
              <a:rPr lang="en-US" sz="1400" smtClean="0"/>
              <a:pPr eaLnBrk="1" hangingPunct="1"/>
              <a:t>130</a:t>
            </a:fld>
            <a:endParaRPr lang="en-US" sz="14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6195" name="Rectangle 2"/>
          <p:cNvSpPr>
            <a:spLocks noGrp="1" noChangeArrowheads="1"/>
          </p:cNvSpPr>
          <p:nvPr>
            <p:ph type="title"/>
          </p:nvPr>
        </p:nvSpPr>
        <p:spPr/>
        <p:txBody>
          <a:bodyPr/>
          <a:lstStyle/>
          <a:p>
            <a:pPr eaLnBrk="1" hangingPunct="1"/>
            <a:r>
              <a:rPr lang="en-US" smtClean="0"/>
              <a:t>Fusion Splice Procedure</a:t>
            </a:r>
          </a:p>
        </p:txBody>
      </p:sp>
      <p:sp>
        <p:nvSpPr>
          <p:cNvPr id="136196" name="Rectangle 3"/>
          <p:cNvSpPr>
            <a:spLocks noGrp="1" noChangeArrowheads="1"/>
          </p:cNvSpPr>
          <p:nvPr>
            <p:ph type="body" idx="1"/>
          </p:nvPr>
        </p:nvSpPr>
        <p:spPr/>
        <p:txBody>
          <a:bodyPr/>
          <a:lstStyle/>
          <a:p>
            <a:pPr eaLnBrk="1" hangingPunct="1"/>
            <a:r>
              <a:rPr lang="en-US" smtClean="0"/>
              <a:t>The most precise machines on the market can take one minute or longer per splice</a:t>
            </a:r>
          </a:p>
          <a:p>
            <a:pPr eaLnBrk="1" hangingPunct="1"/>
            <a:r>
              <a:rPr lang="en-US" smtClean="0"/>
              <a:t>Why the difference</a:t>
            </a:r>
          </a:p>
          <a:p>
            <a:pPr eaLnBrk="1" hangingPunct="1"/>
            <a:r>
              <a:rPr lang="en-US" smtClean="0"/>
              <a:t>The precise machines spend much more time prior to the splice analyzing and precisely aligning the fibers</a:t>
            </a:r>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330130-2B20-41F7-867F-37473D2F32D9}" type="slidenum">
              <a:rPr lang="en-US" sz="1400" smtClean="0"/>
              <a:pPr eaLnBrk="1" hangingPunct="1"/>
              <a:t>131</a:t>
            </a:fld>
            <a:endParaRPr lang="en-US" sz="14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7219" name="Rectangle 2"/>
          <p:cNvSpPr>
            <a:spLocks noGrp="1" noChangeArrowheads="1"/>
          </p:cNvSpPr>
          <p:nvPr>
            <p:ph type="title"/>
          </p:nvPr>
        </p:nvSpPr>
        <p:spPr/>
        <p:txBody>
          <a:bodyPr/>
          <a:lstStyle/>
          <a:p>
            <a:pPr eaLnBrk="1" hangingPunct="1"/>
            <a:r>
              <a:rPr lang="en-US" smtClean="0"/>
              <a:t>Fusion Splice Procedure</a:t>
            </a:r>
          </a:p>
        </p:txBody>
      </p:sp>
      <p:sp>
        <p:nvSpPr>
          <p:cNvPr id="137220" name="Rectangle 3"/>
          <p:cNvSpPr>
            <a:spLocks noGrp="1" noChangeArrowheads="1"/>
          </p:cNvSpPr>
          <p:nvPr>
            <p:ph type="body" idx="1"/>
          </p:nvPr>
        </p:nvSpPr>
        <p:spPr/>
        <p:txBody>
          <a:bodyPr/>
          <a:lstStyle/>
          <a:p>
            <a:pPr eaLnBrk="1" hangingPunct="1"/>
            <a:r>
              <a:rPr lang="en-US" smtClean="0"/>
              <a:t>The basic machines make few assumptions and splice with a quick alignment process, without the extra analysis</a:t>
            </a:r>
          </a:p>
          <a:p>
            <a:pPr eaLnBrk="1" hangingPunct="1"/>
            <a:r>
              <a:rPr lang="en-US" smtClean="0"/>
              <a:t>Fusion splicers cost anywhere from $7,000 to $12,000 in 2011</a:t>
            </a:r>
          </a:p>
          <a:p>
            <a:pPr eaLnBrk="1" hangingPunct="1"/>
            <a:r>
              <a:rPr lang="en-US" smtClean="0"/>
              <a:t>The difference depends entirely on the special features and the accuracy of the machine</a:t>
            </a:r>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749161-35CC-49ED-AC8D-2D70174C40F2}" type="slidenum">
              <a:rPr lang="en-US" sz="1400" smtClean="0"/>
              <a:pPr eaLnBrk="1" hangingPunct="1"/>
              <a:t>132</a:t>
            </a:fld>
            <a:endParaRPr lang="en-US" sz="14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8243" name="Rectangle 2"/>
          <p:cNvSpPr>
            <a:spLocks noGrp="1" noChangeArrowheads="1"/>
          </p:cNvSpPr>
          <p:nvPr>
            <p:ph type="title"/>
          </p:nvPr>
        </p:nvSpPr>
        <p:spPr/>
        <p:txBody>
          <a:bodyPr/>
          <a:lstStyle/>
          <a:p>
            <a:pPr eaLnBrk="1" hangingPunct="1"/>
            <a:r>
              <a:rPr lang="en-US" smtClean="0"/>
              <a:t>Fusion Splice Procedure</a:t>
            </a:r>
          </a:p>
        </p:txBody>
      </p:sp>
      <p:pic>
        <p:nvPicPr>
          <p:cNvPr id="138244" name="Picture 3" descr="FusionSplic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2025" y="1674813"/>
            <a:ext cx="4579938" cy="4229100"/>
          </a:xfrm>
        </p:spPr>
      </p:pic>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D12BF-13A5-41DC-B104-4187C798ECD8}" type="slidenum">
              <a:rPr lang="en-US" sz="1400" smtClean="0"/>
              <a:pPr eaLnBrk="1" hangingPunct="1"/>
              <a:t>133</a:t>
            </a:fld>
            <a:endParaRPr lang="en-US" sz="14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39267" name="Rectangle 2"/>
          <p:cNvSpPr>
            <a:spLocks noGrp="1" noChangeArrowheads="1"/>
          </p:cNvSpPr>
          <p:nvPr>
            <p:ph type="title"/>
          </p:nvPr>
        </p:nvSpPr>
        <p:spPr/>
        <p:txBody>
          <a:bodyPr/>
          <a:lstStyle/>
          <a:p>
            <a:pPr eaLnBrk="1" hangingPunct="1"/>
            <a:r>
              <a:rPr lang="en-US" smtClean="0"/>
              <a:t>Mechanical Splice Procedure</a:t>
            </a:r>
          </a:p>
        </p:txBody>
      </p:sp>
      <p:sp>
        <p:nvSpPr>
          <p:cNvPr id="139268" name="Rectangle 3"/>
          <p:cNvSpPr>
            <a:spLocks noGrp="1" noChangeArrowheads="1"/>
          </p:cNvSpPr>
          <p:nvPr>
            <p:ph type="body" idx="1"/>
          </p:nvPr>
        </p:nvSpPr>
        <p:spPr/>
        <p:txBody>
          <a:bodyPr/>
          <a:lstStyle/>
          <a:p>
            <a:pPr eaLnBrk="1" hangingPunct="1"/>
            <a:r>
              <a:rPr lang="en-US" smtClean="0"/>
              <a:t>Mechanical splicing requires the same four steps as fusion splicing, with a slight modification in step three</a:t>
            </a:r>
          </a:p>
          <a:p>
            <a:pPr lvl="1" eaLnBrk="1" hangingPunct="1"/>
            <a:r>
              <a:rPr lang="en-US" smtClean="0"/>
              <a:t>Prepare the fiber</a:t>
            </a:r>
          </a:p>
          <a:p>
            <a:pPr lvl="1" eaLnBrk="1" hangingPunct="1"/>
            <a:r>
              <a:rPr lang="en-US" smtClean="0"/>
              <a:t>Cleave the fiber</a:t>
            </a:r>
          </a:p>
          <a:p>
            <a:pPr lvl="1" eaLnBrk="1" hangingPunct="1"/>
            <a:r>
              <a:rPr lang="en-US" smtClean="0"/>
              <a:t>Mechanically join the fiber</a:t>
            </a:r>
          </a:p>
          <a:p>
            <a:pPr lvl="2" eaLnBrk="1" hangingPunct="1"/>
            <a:r>
              <a:rPr lang="en-US" smtClean="0"/>
              <a:t>Using no heat</a:t>
            </a:r>
          </a:p>
          <a:p>
            <a:pPr lvl="1" eaLnBrk="1" hangingPunct="1"/>
            <a:r>
              <a:rPr lang="en-US" smtClean="0"/>
              <a:t>Protect the fiber </a:t>
            </a:r>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E53F72-10C5-49EA-9676-DED0A9F3A947}" type="slidenum">
              <a:rPr lang="en-US" sz="1400" smtClean="0"/>
              <a:pPr eaLnBrk="1" hangingPunct="1"/>
              <a:t>134</a:t>
            </a:fld>
            <a:endParaRPr lang="en-US" sz="140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Mechanical Splice Procedure</a:t>
            </a:r>
          </a:p>
        </p:txBody>
      </p:sp>
      <p:sp>
        <p:nvSpPr>
          <p:cNvPr id="140291" name="Content Placeholder 2"/>
          <p:cNvSpPr>
            <a:spLocks noGrp="1"/>
          </p:cNvSpPr>
          <p:nvPr>
            <p:ph idx="1"/>
          </p:nvPr>
        </p:nvSpPr>
        <p:spPr/>
        <p:txBody>
          <a:bodyPr/>
          <a:lstStyle/>
          <a:p>
            <a:r>
              <a:rPr lang="en-US" smtClean="0"/>
              <a:t>The basic procedure for performing a mechanical splice is</a:t>
            </a:r>
          </a:p>
          <a:p>
            <a:pPr lvl="1"/>
            <a:r>
              <a:rPr lang="en-US" smtClean="0"/>
              <a:t>Strip about 1 to 2 inches of the plastic coating from the fiber ends to be spliced using a stripping tool</a:t>
            </a:r>
          </a:p>
          <a:p>
            <a:pPr lvl="1"/>
            <a:r>
              <a:rPr lang="en-US" smtClean="0"/>
              <a:t>Place the splice in the assembly tool</a:t>
            </a:r>
          </a:p>
          <a:p>
            <a:pPr lvl="1"/>
            <a:r>
              <a:rPr lang="en-US" smtClean="0"/>
              <a:t>Clean the bare glass by pulling it through a alcohol wipe made for fiber optic cable</a:t>
            </a:r>
          </a:p>
          <a:p>
            <a:pPr lvl="1"/>
            <a:r>
              <a:rPr lang="en-US" smtClean="0"/>
              <a:t>Cleave the fiber to the length specified for the splice device or tool</a:t>
            </a:r>
          </a:p>
        </p:txBody>
      </p:sp>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7D1466-B5BE-4244-A99D-E348651CE12A}" type="slidenum">
              <a:rPr lang="en-US" sz="1400" smtClean="0"/>
              <a:pPr eaLnBrk="1" hangingPunct="1"/>
              <a:t>135</a:t>
            </a:fld>
            <a:endParaRPr lang="en-US" sz="14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Mechanical Splice Procedure</a:t>
            </a:r>
          </a:p>
        </p:txBody>
      </p:sp>
      <p:sp>
        <p:nvSpPr>
          <p:cNvPr id="141315" name="Content Placeholder 2"/>
          <p:cNvSpPr>
            <a:spLocks noGrp="1"/>
          </p:cNvSpPr>
          <p:nvPr>
            <p:ph idx="1"/>
          </p:nvPr>
        </p:nvSpPr>
        <p:spPr/>
        <p:txBody>
          <a:bodyPr/>
          <a:lstStyle/>
          <a:p>
            <a:pPr lvl="1"/>
            <a:r>
              <a:rPr lang="en-US" smtClean="0"/>
              <a:t>This is usually 12 to 14 mm</a:t>
            </a:r>
          </a:p>
          <a:p>
            <a:pPr lvl="1"/>
            <a:r>
              <a:rPr lang="en-US" smtClean="0"/>
              <a:t>Usually there is a gauge on the assembly tool</a:t>
            </a:r>
          </a:p>
          <a:p>
            <a:pPr lvl="1"/>
            <a:r>
              <a:rPr lang="en-US" smtClean="0"/>
              <a:t>Insert one side of the fiber into the holder on the tool</a:t>
            </a:r>
          </a:p>
          <a:p>
            <a:pPr lvl="1"/>
            <a:r>
              <a:rPr lang="en-US" smtClean="0"/>
              <a:t>Insert the fiber end into the splice</a:t>
            </a:r>
          </a:p>
          <a:p>
            <a:pPr lvl="1"/>
            <a:r>
              <a:rPr lang="en-US" smtClean="0"/>
              <a:t>Push until resistance is met</a:t>
            </a:r>
          </a:p>
          <a:p>
            <a:pPr lvl="1"/>
            <a:r>
              <a:rPr lang="en-US" smtClean="0"/>
              <a:t>The fiber should have a slight bow</a:t>
            </a:r>
          </a:p>
          <a:p>
            <a:pPr lvl="1"/>
            <a:r>
              <a:rPr lang="en-US" smtClean="0"/>
              <a:t>Insert the other fiber into the splice</a:t>
            </a:r>
          </a:p>
          <a:p>
            <a:pPr lvl="1"/>
            <a:r>
              <a:rPr lang="en-US" smtClean="0"/>
              <a:t>Push second fiber until it moves the first fiber</a:t>
            </a:r>
          </a:p>
        </p:txBody>
      </p:sp>
      <p:sp>
        <p:nvSpPr>
          <p:cNvPr id="141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1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5E0CEB-8C89-4846-8147-C7F67292FC53}" type="slidenum">
              <a:rPr lang="en-US" sz="1400" smtClean="0"/>
              <a:pPr eaLnBrk="1" hangingPunct="1"/>
              <a:t>136</a:t>
            </a:fld>
            <a:endParaRPr lang="en-US" sz="14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Mechanical Splice Procedure</a:t>
            </a:r>
          </a:p>
        </p:txBody>
      </p:sp>
      <p:sp>
        <p:nvSpPr>
          <p:cNvPr id="142339" name="Content Placeholder 2"/>
          <p:cNvSpPr>
            <a:spLocks noGrp="1"/>
          </p:cNvSpPr>
          <p:nvPr>
            <p:ph idx="1"/>
          </p:nvPr>
        </p:nvSpPr>
        <p:spPr/>
        <p:txBody>
          <a:bodyPr/>
          <a:lstStyle/>
          <a:p>
            <a:pPr lvl="1"/>
            <a:r>
              <a:rPr lang="en-US" smtClean="0"/>
              <a:t>Push the first fiber back in to equalize the bows</a:t>
            </a:r>
          </a:p>
          <a:p>
            <a:pPr lvl="1"/>
            <a:r>
              <a:rPr lang="en-US" smtClean="0"/>
              <a:t>Use the assembly tool to attach the splice to the two pieces of fiber</a:t>
            </a:r>
          </a:p>
          <a:p>
            <a:pPr lvl="1"/>
            <a:r>
              <a:rPr lang="en-US" smtClean="0"/>
              <a:t>Remove the completed splice</a:t>
            </a:r>
          </a:p>
          <a:p>
            <a:pPr lvl="1"/>
            <a:r>
              <a:rPr lang="en-US" smtClean="0"/>
              <a:t>If called for, cover the splice with a provided protective cover</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5E4128-8127-48CF-A1F4-A812CD6B2BF1}" type="slidenum">
              <a:rPr lang="en-US" sz="1400" smtClean="0"/>
              <a:pPr eaLnBrk="1" hangingPunct="1"/>
              <a:t>137</a:t>
            </a:fld>
            <a:endParaRPr lang="en-US" sz="14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3363" name="Rectangle 2"/>
          <p:cNvSpPr>
            <a:spLocks noGrp="1" noChangeArrowheads="1"/>
          </p:cNvSpPr>
          <p:nvPr>
            <p:ph type="title"/>
          </p:nvPr>
        </p:nvSpPr>
        <p:spPr/>
        <p:txBody>
          <a:bodyPr/>
          <a:lstStyle/>
          <a:p>
            <a:pPr eaLnBrk="1" hangingPunct="1"/>
            <a:r>
              <a:rPr lang="en-US" smtClean="0"/>
              <a:t>Mechanical Splice Procedure</a:t>
            </a:r>
          </a:p>
        </p:txBody>
      </p:sp>
      <p:sp>
        <p:nvSpPr>
          <p:cNvPr id="143364" name="Rectangle 3"/>
          <p:cNvSpPr>
            <a:spLocks noGrp="1" noChangeArrowheads="1"/>
          </p:cNvSpPr>
          <p:nvPr>
            <p:ph type="body" idx="1"/>
          </p:nvPr>
        </p:nvSpPr>
        <p:spPr/>
        <p:txBody>
          <a:bodyPr/>
          <a:lstStyle/>
          <a:p>
            <a:pPr eaLnBrk="1" hangingPunct="1"/>
            <a:r>
              <a:rPr lang="en-US" smtClean="0"/>
              <a:t>Preparing the fiber is done the same way as for fusion splicing</a:t>
            </a:r>
          </a:p>
          <a:p>
            <a:pPr eaLnBrk="1" hangingPunct="1"/>
            <a:r>
              <a:rPr lang="en-US" smtClean="0"/>
              <a:t>Cleaving the fiber is done the same way as for fusion splicing, but less precision is required</a:t>
            </a:r>
          </a:p>
          <a:p>
            <a:pPr eaLnBrk="1" hangingPunct="1"/>
            <a:r>
              <a:rPr lang="en-US" smtClean="0"/>
              <a:t>There are a number of technical reasons why mechanical splices are more forgiving of poor cleaves than fusion splices</a:t>
            </a:r>
          </a:p>
        </p:txBody>
      </p:sp>
      <p:sp>
        <p:nvSpPr>
          <p:cNvPr id="143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CDD1B3-753A-4460-9064-1894ED804F31}" type="slidenum">
              <a:rPr lang="en-US" sz="1400" smtClean="0"/>
              <a:pPr eaLnBrk="1" hangingPunct="1"/>
              <a:t>138</a:t>
            </a:fld>
            <a:endParaRPr lang="en-US" sz="14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4387" name="Rectangle 2"/>
          <p:cNvSpPr>
            <a:spLocks noGrp="1" noChangeArrowheads="1"/>
          </p:cNvSpPr>
          <p:nvPr>
            <p:ph type="title"/>
          </p:nvPr>
        </p:nvSpPr>
        <p:spPr/>
        <p:txBody>
          <a:bodyPr/>
          <a:lstStyle/>
          <a:p>
            <a:pPr eaLnBrk="1" hangingPunct="1"/>
            <a:r>
              <a:rPr lang="en-US" smtClean="0"/>
              <a:t>Mechanical Splice Procedure</a:t>
            </a:r>
          </a:p>
        </p:txBody>
      </p:sp>
      <p:sp>
        <p:nvSpPr>
          <p:cNvPr id="144388" name="Rectangle 3"/>
          <p:cNvSpPr>
            <a:spLocks noGrp="1" noChangeArrowheads="1"/>
          </p:cNvSpPr>
          <p:nvPr>
            <p:ph type="body" idx="1"/>
          </p:nvPr>
        </p:nvSpPr>
        <p:spPr/>
        <p:txBody>
          <a:bodyPr/>
          <a:lstStyle/>
          <a:p>
            <a:pPr eaLnBrk="1" hangingPunct="1"/>
            <a:r>
              <a:rPr lang="en-US" smtClean="0"/>
              <a:t>The main reason is that there is an index matching gel in the center of the mechanical splice that helps couple the light from one fiber to the other fiber</a:t>
            </a:r>
          </a:p>
          <a:p>
            <a:pPr eaLnBrk="1" hangingPunct="1"/>
            <a:r>
              <a:rPr lang="en-US" smtClean="0"/>
              <a:t>A typical cleaver for mechanical splicing will cost from $200 to $1,000</a:t>
            </a:r>
          </a:p>
          <a:p>
            <a:pPr eaLnBrk="1" hangingPunct="1"/>
            <a:r>
              <a:rPr lang="en-US" smtClean="0"/>
              <a:t>The fibers are brought together and held in place by the mechanical splice</a:t>
            </a:r>
          </a:p>
          <a:p>
            <a:pPr eaLnBrk="1" hangingPunct="1"/>
            <a:r>
              <a:rPr lang="en-US" smtClean="0"/>
              <a:t>No heating of the fibers takes place</a:t>
            </a:r>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D41ADE-63C2-4A9B-9014-58F4025D9EEB}" type="slidenum">
              <a:rPr lang="en-US" sz="1400" smtClean="0"/>
              <a:pPr eaLnBrk="1" hangingPunct="1"/>
              <a:t>139</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Contamination</a:t>
            </a:r>
          </a:p>
        </p:txBody>
      </p:sp>
      <p:sp>
        <p:nvSpPr>
          <p:cNvPr id="163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447CAE-AB52-4DA4-AF2C-8F1C8520DACC}" type="slidenum">
              <a:rPr lang="en-US" sz="1400" smtClean="0"/>
              <a:pPr eaLnBrk="1" hangingPunct="1"/>
              <a:t>14</a:t>
            </a:fld>
            <a:endParaRPr lang="en-US" sz="1400" smtClean="0"/>
          </a:p>
        </p:txBody>
      </p:sp>
      <p:sp>
        <p:nvSpPr>
          <p:cNvPr id="16389" name="Content Placeholder 6"/>
          <p:cNvSpPr>
            <a:spLocks noGrp="1"/>
          </p:cNvSpPr>
          <p:nvPr>
            <p:ph idx="1"/>
          </p:nvPr>
        </p:nvSpPr>
        <p:spPr/>
        <p:txBody>
          <a:bodyPr/>
          <a:lstStyle/>
          <a:p>
            <a:r>
              <a:rPr lang="en-US" smtClean="0"/>
              <a:t>Even touching the end of a fiber will deposit excessive oil</a:t>
            </a:r>
          </a:p>
          <a:p>
            <a:r>
              <a:rPr lang="en-US" smtClean="0"/>
              <a:t>Gel from used to pull cable will do the same thing</a:t>
            </a:r>
          </a:p>
          <a:p>
            <a:r>
              <a:rPr lang="en-US" smtClean="0"/>
              <a:t>Dust caps do not necessarily help as they may transfer contamination</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5411" name="Rectangle 2"/>
          <p:cNvSpPr>
            <a:spLocks noGrp="1" noChangeArrowheads="1"/>
          </p:cNvSpPr>
          <p:nvPr>
            <p:ph type="title"/>
          </p:nvPr>
        </p:nvSpPr>
        <p:spPr/>
        <p:txBody>
          <a:bodyPr/>
          <a:lstStyle/>
          <a:p>
            <a:pPr eaLnBrk="1" hangingPunct="1"/>
            <a:r>
              <a:rPr lang="en-US" smtClean="0"/>
              <a:t>Mechanical Splice Procedure</a:t>
            </a:r>
          </a:p>
        </p:txBody>
      </p:sp>
      <p:sp>
        <p:nvSpPr>
          <p:cNvPr id="145412" name="Rectangle 3"/>
          <p:cNvSpPr>
            <a:spLocks noGrp="1" noChangeArrowheads="1"/>
          </p:cNvSpPr>
          <p:nvPr>
            <p:ph type="body" idx="1"/>
          </p:nvPr>
        </p:nvSpPr>
        <p:spPr/>
        <p:txBody>
          <a:bodyPr/>
          <a:lstStyle/>
          <a:p>
            <a:pPr eaLnBrk="1" hangingPunct="1"/>
            <a:r>
              <a:rPr lang="en-US" smtClean="0"/>
              <a:t>The completed mechanical splice provides its own protection for the splice</a:t>
            </a:r>
          </a:p>
          <a:p>
            <a:pPr eaLnBrk="1" hangingPunct="1"/>
            <a:r>
              <a:rPr lang="en-US" smtClean="0"/>
              <a:t>Losses of 0.02 to 0.10 dB are typical for this type of connection</a:t>
            </a:r>
          </a:p>
        </p:txBody>
      </p:sp>
      <p:sp>
        <p:nvSpPr>
          <p:cNvPr id="145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886109-58BB-493A-A191-FD0256A6E817}" type="slidenum">
              <a:rPr lang="en-US" sz="1400" smtClean="0"/>
              <a:pPr eaLnBrk="1" hangingPunct="1"/>
              <a:t>140</a:t>
            </a:fld>
            <a:endParaRPr lang="en-US" sz="140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Sources</a:t>
            </a:r>
          </a:p>
        </p:txBody>
      </p:sp>
      <p:sp>
        <p:nvSpPr>
          <p:cNvPr id="146435" name="Content Placeholder 2"/>
          <p:cNvSpPr>
            <a:spLocks noGrp="1"/>
          </p:cNvSpPr>
          <p:nvPr>
            <p:ph idx="1"/>
          </p:nvPr>
        </p:nvSpPr>
        <p:spPr/>
        <p:txBody>
          <a:bodyPr/>
          <a:lstStyle/>
          <a:p>
            <a:r>
              <a:rPr lang="en-US" smtClean="0"/>
              <a:t>Several points are from an article from the BICSI News November/December 2007</a:t>
            </a:r>
          </a:p>
          <a:p>
            <a:r>
              <a:rPr lang="en-US" smtClean="0"/>
              <a:t>Some procedures and photographs from Fiber Optics by Bill Woodard and Emile B. Husson</a:t>
            </a:r>
          </a:p>
          <a:p>
            <a:r>
              <a:rPr lang="en-US" smtClean="0"/>
              <a:t>The UniCam information is from Corning</a:t>
            </a:r>
          </a:p>
        </p:txBody>
      </p:sp>
      <p:sp>
        <p:nvSpPr>
          <p:cNvPr id="146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6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76A63A-0232-42E1-A27E-F5E21D93FB29}" type="slidenum">
              <a:rPr lang="en-US" sz="1400" smtClean="0"/>
              <a:pPr eaLnBrk="1" hangingPunct="1"/>
              <a:t>141</a:t>
            </a:fld>
            <a:endParaRPr lang="en-US" sz="1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Lab</a:t>
            </a:r>
          </a:p>
        </p:txBody>
      </p:sp>
      <p:sp>
        <p:nvSpPr>
          <p:cNvPr id="147459" name="Content Placeholder 2"/>
          <p:cNvSpPr>
            <a:spLocks noGrp="1"/>
          </p:cNvSpPr>
          <p:nvPr>
            <p:ph idx="1"/>
          </p:nvPr>
        </p:nvSpPr>
        <p:spPr/>
        <p:txBody>
          <a:bodyPr/>
          <a:lstStyle/>
          <a:p>
            <a:r>
              <a:rPr lang="en-US" smtClean="0"/>
              <a:t>Review the videos under the Lab link for this course</a:t>
            </a:r>
          </a:p>
        </p:txBody>
      </p:sp>
      <p:sp>
        <p:nvSpPr>
          <p:cNvPr id="147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41E9BC-EFF2-4394-A18B-755C1D5C7620}" type="slidenum">
              <a:rPr lang="en-US" sz="1400" smtClean="0"/>
              <a:pPr eaLnBrk="1" hangingPunct="1"/>
              <a:t>142</a:t>
            </a:fld>
            <a:endParaRPr lang="en-US" sz="1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Dust</a:t>
            </a:r>
          </a:p>
        </p:txBody>
      </p:sp>
      <p:sp>
        <p:nvSpPr>
          <p:cNvPr id="174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3C4C1D-D99C-46C5-A296-CDF2D0DD6ECA}" type="slidenum">
              <a:rPr lang="en-US" sz="1400" smtClean="0"/>
              <a:pPr eaLnBrk="1" hangingPunct="1"/>
              <a:t>15</a:t>
            </a:fld>
            <a:endParaRPr lang="en-US" sz="1400" smtClean="0"/>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636713"/>
            <a:ext cx="60467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Dirt</a:t>
            </a: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600200"/>
            <a:ext cx="60467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B0F1D-8396-40C1-9977-7BF6136518F5}" type="slidenum">
              <a:rPr lang="en-US" sz="1400" smtClean="0"/>
              <a:pPr eaLnBrk="1" hangingPunct="1"/>
              <a:t>16</a:t>
            </a:fld>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Finger Print</a:t>
            </a:r>
          </a:p>
        </p:txBody>
      </p:sp>
      <p:sp>
        <p:nvSpPr>
          <p:cNvPr id="194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4678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F8B969-D2B5-4FC7-B3E6-FA779BFBB511}" type="slidenum">
              <a:rPr lang="en-US" sz="1400" smtClean="0"/>
              <a:pPr eaLnBrk="1" hangingPunct="1"/>
              <a:t>17</a:t>
            </a:fld>
            <a:endParaRPr 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Dirt</a:t>
            </a: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C93299-9A54-430E-9568-5BEB4DBC2E5F}" type="slidenum">
              <a:rPr lang="en-US" sz="1400" smtClean="0"/>
              <a:pPr eaLnBrk="1" hangingPunct="1"/>
              <a:t>18</a:t>
            </a:fld>
            <a:endParaRPr lang="en-US" sz="1400" smtClean="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l="3906" t="26042" r="2344" b="36458"/>
          <a:stretch>
            <a:fillRect/>
          </a:stretch>
        </p:blipFill>
        <p:spPr bwMode="auto">
          <a:xfrm>
            <a:off x="508000" y="1600200"/>
            <a:ext cx="8178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Dust and Skin</a:t>
            </a:r>
          </a:p>
        </p:txBody>
      </p:sp>
      <p:pic>
        <p:nvPicPr>
          <p:cNvPr id="21507" name="Content Placeholder 5" descr="MTPMPO_DustSki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209800"/>
            <a:ext cx="3117850" cy="3086100"/>
          </a:xfrm>
        </p:spPr>
      </p:pic>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ADFC3-9318-42AC-9AA2-CA07358EC40C}" type="slidenum">
              <a:rPr lang="en-US" sz="1400" smtClean="0"/>
              <a:pPr eaLnBrk="1" hangingPunct="1"/>
              <a:t>19</a:t>
            </a:fld>
            <a:endParaRPr 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a:t>
            </a:r>
          </a:p>
        </p:txBody>
      </p:sp>
      <p:sp>
        <p:nvSpPr>
          <p:cNvPr id="4099" name="Rectangle 3"/>
          <p:cNvSpPr>
            <a:spLocks noGrp="1" noChangeArrowheads="1"/>
          </p:cNvSpPr>
          <p:nvPr>
            <p:ph idx="1"/>
          </p:nvPr>
        </p:nvSpPr>
        <p:spPr/>
        <p:txBody>
          <a:bodyPr/>
          <a:lstStyle/>
          <a:p>
            <a:pPr eaLnBrk="1" hangingPunct="1"/>
            <a:r>
              <a:rPr lang="en-US" smtClean="0"/>
              <a:t>Learn how to terminate fiber optic media</a:t>
            </a:r>
          </a:p>
        </p:txBody>
      </p:sp>
      <p:sp>
        <p:nvSpPr>
          <p:cNvPr id="4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566A54-1158-455F-A470-61CE2CF1D068}" type="slidenum">
              <a:rPr lang="en-US" sz="1400" smtClean="0"/>
              <a:pPr eaLnBrk="1" hangingPunct="1"/>
              <a:t>2</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Dust and Skin</a:t>
            </a:r>
          </a:p>
        </p:txBody>
      </p:sp>
      <p:pic>
        <p:nvPicPr>
          <p:cNvPr id="22531" name="Content Placeholder 5" descr="MTPMPO_DustSkin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095500"/>
            <a:ext cx="3117850" cy="3086100"/>
          </a:xfrm>
        </p:spPr>
      </p:pic>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ADCD4E-D6C8-4875-B3ED-DB8CF61E4DA1}"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Dust and Skin</a:t>
            </a:r>
          </a:p>
        </p:txBody>
      </p:sp>
      <p:pic>
        <p:nvPicPr>
          <p:cNvPr id="23555" name="Content Placeholder 5" descr="MTPMPO_DustSkin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095500"/>
            <a:ext cx="3117850" cy="3086100"/>
          </a:xfrm>
        </p:spPr>
      </p:pic>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6A1BD5-CC90-42C7-A6A4-8132DE2BBBD8}"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Dry Cleaned</a:t>
            </a:r>
          </a:p>
        </p:txBody>
      </p:sp>
      <p:pic>
        <p:nvPicPr>
          <p:cNvPr id="24579" name="Content Placeholder 5" descr="MTPMPO_DryClean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209800"/>
            <a:ext cx="3014663" cy="3014663"/>
          </a:xfrm>
        </p:spPr>
      </p:pic>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66E55-2352-4FF8-8F6C-54A09B104AA8}" type="slidenum">
              <a:rPr lang="en-US" sz="1400" smtClean="0"/>
              <a:pPr eaLnBrk="1" hangingPunct="1"/>
              <a:t>22</a:t>
            </a:fld>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Too Much Solvent Cleaner</a:t>
            </a:r>
          </a:p>
        </p:txBody>
      </p:sp>
      <p:pic>
        <p:nvPicPr>
          <p:cNvPr id="25603" name="Content Placeholder 5" descr="MTPMPO_ExtraSolv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133600"/>
            <a:ext cx="3014663" cy="2984500"/>
          </a:xfrm>
        </p:spPr>
      </p:pic>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34911-5E24-4179-839C-8161B38A6B91}" type="slidenum">
              <a:rPr lang="en-US" sz="1400" smtClean="0"/>
              <a:pPr eaLnBrk="1" hangingPunct="1"/>
              <a:t>23</a:t>
            </a:fld>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Pitting</a:t>
            </a:r>
          </a:p>
        </p:txBody>
      </p:sp>
      <p:sp>
        <p:nvSpPr>
          <p:cNvPr id="26627" name="Content Placeholder 2"/>
          <p:cNvSpPr>
            <a:spLocks noGrp="1"/>
          </p:cNvSpPr>
          <p:nvPr>
            <p:ph idx="1"/>
          </p:nvPr>
        </p:nvSpPr>
        <p:spPr/>
        <p:txBody>
          <a:bodyPr/>
          <a:lstStyle/>
          <a:p>
            <a:r>
              <a:rPr lang="en-US" smtClean="0"/>
              <a:t>In some cases the amount of dirt is so great that scratches, pits, and chips can be seen in the fiber ends</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73AC58-04D4-4F28-A988-4573848715F9}" type="slidenum">
              <a:rPr lang="en-US" sz="1400" smtClean="0"/>
              <a:pPr eaLnBrk="1" hangingPunct="1"/>
              <a:t>24</a:t>
            </a:fld>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Scratches</a:t>
            </a:r>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A21A66-27F3-477D-9327-937EABD9E508}" type="slidenum">
              <a:rPr lang="en-US" sz="1400" smtClean="0"/>
              <a:pPr eaLnBrk="1" hangingPunct="1"/>
              <a:t>25</a:t>
            </a:fld>
            <a:endParaRPr lang="en-US" sz="1400" smtClean="0"/>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l="15625" t="25000" r="12500" b="9375"/>
          <a:stretch>
            <a:fillRect/>
          </a:stretch>
        </p:blipFill>
        <p:spPr bwMode="auto">
          <a:xfrm>
            <a:off x="1066800" y="1371600"/>
            <a:ext cx="701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Scope Resolution</a:t>
            </a:r>
          </a:p>
        </p:txBody>
      </p:sp>
      <p:sp>
        <p:nvSpPr>
          <p:cNvPr id="28675" name="Content Placeholder 2"/>
          <p:cNvSpPr>
            <a:spLocks noGrp="1"/>
          </p:cNvSpPr>
          <p:nvPr>
            <p:ph idx="1"/>
          </p:nvPr>
        </p:nvSpPr>
        <p:spPr/>
        <p:txBody>
          <a:bodyPr/>
          <a:lstStyle/>
          <a:p>
            <a:r>
              <a:rPr lang="en-US" smtClean="0"/>
              <a:t>In general scopes have one of three resolutions</a:t>
            </a:r>
          </a:p>
          <a:p>
            <a:pPr lvl="1"/>
            <a:r>
              <a:rPr lang="en-US" smtClean="0"/>
              <a:t>Low – 60X</a:t>
            </a:r>
          </a:p>
          <a:p>
            <a:pPr lvl="2"/>
            <a:r>
              <a:rPr lang="en-US" smtClean="0"/>
              <a:t>This does not show much detail, but it has a wide field of view</a:t>
            </a:r>
          </a:p>
          <a:p>
            <a:pPr lvl="1"/>
            <a:r>
              <a:rPr lang="en-US" smtClean="0"/>
              <a:t>Medium – 200X</a:t>
            </a:r>
          </a:p>
          <a:p>
            <a:pPr lvl="2"/>
            <a:r>
              <a:rPr lang="en-US" smtClean="0"/>
              <a:t>This will show dirt, oils, dust, and lint</a:t>
            </a:r>
          </a:p>
          <a:p>
            <a:pPr lvl="1"/>
            <a:r>
              <a:rPr lang="en-US" smtClean="0"/>
              <a:t>High – 400X</a:t>
            </a:r>
          </a:p>
          <a:p>
            <a:pPr lvl="2"/>
            <a:r>
              <a:rPr lang="en-US" smtClean="0"/>
              <a:t>This level will show pits and scratches as well</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4900BA-444C-4659-974A-E978C3599D60}" type="slidenum">
              <a:rPr lang="en-US" sz="1400" smtClean="0"/>
              <a:pPr eaLnBrk="1" hangingPunct="1"/>
              <a:t>26</a:t>
            </a:fld>
            <a:endParaRPr lang="en-US" sz="1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Scope Resolution</a:t>
            </a:r>
          </a:p>
        </p:txBody>
      </p:sp>
      <p:sp>
        <p:nvSpPr>
          <p:cNvPr id="29699" name="Content Placeholder 2"/>
          <p:cNvSpPr>
            <a:spLocks noGrp="1"/>
          </p:cNvSpPr>
          <p:nvPr>
            <p:ph idx="1"/>
          </p:nvPr>
        </p:nvSpPr>
        <p:spPr/>
        <p:txBody>
          <a:bodyPr/>
          <a:lstStyle/>
          <a:p>
            <a:r>
              <a:rPr lang="en-US" smtClean="0"/>
              <a:t>In the field the 200X is the most widely used</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9AF837-992F-4CB0-BA26-A867506A5BEE}" type="slidenum">
              <a:rPr lang="en-US" sz="1400" smtClean="0"/>
              <a:pPr eaLnBrk="1" hangingPunct="1"/>
              <a:t>27</a:t>
            </a:fld>
            <a:endParaRPr lang="en-US" sz="14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Cleaning</a:t>
            </a:r>
          </a:p>
        </p:txBody>
      </p:sp>
      <p:sp>
        <p:nvSpPr>
          <p:cNvPr id="30723" name="Content Placeholder 2"/>
          <p:cNvSpPr>
            <a:spLocks noGrp="1"/>
          </p:cNvSpPr>
          <p:nvPr>
            <p:ph idx="1"/>
          </p:nvPr>
        </p:nvSpPr>
        <p:spPr/>
        <p:txBody>
          <a:bodyPr/>
          <a:lstStyle/>
          <a:p>
            <a:r>
              <a:rPr lang="en-US" smtClean="0"/>
              <a:t>The solution to this problem is proper cleaning</a:t>
            </a:r>
          </a:p>
          <a:p>
            <a:r>
              <a:rPr lang="en-US" smtClean="0"/>
              <a:t>This means the use of optical grade materials to do the cleaning</a:t>
            </a:r>
          </a:p>
          <a:p>
            <a:r>
              <a:rPr lang="en-US" smtClean="0"/>
              <a:t>Cleaning can be done using dry or wet methods</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4CB9A4-A804-4074-A4A6-11B542121CFF}" type="slidenum">
              <a:rPr lang="en-US" sz="1400" smtClean="0"/>
              <a:pPr eaLnBrk="1" hangingPunct="1"/>
              <a:t>28</a:t>
            </a:fld>
            <a:endParaRPr 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Best Practice When Cleaning</a:t>
            </a:r>
          </a:p>
        </p:txBody>
      </p:sp>
      <p:sp>
        <p:nvSpPr>
          <p:cNvPr id="31747" name="Content Placeholder 2"/>
          <p:cNvSpPr>
            <a:spLocks noGrp="1"/>
          </p:cNvSpPr>
          <p:nvPr>
            <p:ph idx="1"/>
          </p:nvPr>
        </p:nvSpPr>
        <p:spPr/>
        <p:txBody>
          <a:bodyPr/>
          <a:lstStyle/>
          <a:p>
            <a:r>
              <a:rPr lang="en-US" smtClean="0"/>
              <a:t>As discussed below there are many suggested methods for cleaning fiber</a:t>
            </a:r>
          </a:p>
          <a:p>
            <a:r>
              <a:rPr lang="en-US" smtClean="0"/>
              <a:t>To cut to the chase here is what Fluke says is the best way to do this regardless of whether it is a plug or jack</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C14B0A-D96E-4460-808B-6BDEB42F3732}" type="slidenum">
              <a:rPr lang="en-US" sz="1400" smtClean="0"/>
              <a:pPr eaLnBrk="1" hangingPunct="1"/>
              <a:t>29</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Handling Fiber Optic Media</a:t>
            </a:r>
          </a:p>
        </p:txBody>
      </p:sp>
      <p:sp>
        <p:nvSpPr>
          <p:cNvPr id="5123" name="Content Placeholder 2"/>
          <p:cNvSpPr>
            <a:spLocks noGrp="1"/>
          </p:cNvSpPr>
          <p:nvPr>
            <p:ph idx="1"/>
          </p:nvPr>
        </p:nvSpPr>
        <p:spPr/>
        <p:txBody>
          <a:bodyPr/>
          <a:lstStyle/>
          <a:p>
            <a:pPr eaLnBrk="1" hangingPunct="1"/>
            <a:r>
              <a:rPr lang="en-US" smtClean="0"/>
              <a:t>Anytime you work with fiber optic cable it is important to keep everything clean</a:t>
            </a:r>
          </a:p>
          <a:p>
            <a:pPr eaLnBrk="1" hangingPunct="1"/>
            <a:r>
              <a:rPr lang="en-US" smtClean="0"/>
              <a:t>It is also important to protect yourself from injury from small pieces of fiber</a:t>
            </a:r>
          </a:p>
          <a:p>
            <a:pPr eaLnBrk="1" hangingPunct="1"/>
            <a:r>
              <a:rPr lang="en-US" smtClean="0"/>
              <a:t>These fiber pieces that are produced as a normal part of the termination process can get in your eyes or stick in your skin</a:t>
            </a:r>
          </a:p>
          <a:p>
            <a:pPr eaLnBrk="1" hangingPunct="1"/>
            <a:r>
              <a:rPr lang="en-US" smtClean="0"/>
              <a:t>They are difficult to remove</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A132C0-EA1E-4F89-A859-4FE9E66871BA}"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Best Practice When Cleaning</a:t>
            </a:r>
          </a:p>
        </p:txBody>
      </p:sp>
      <p:sp>
        <p:nvSpPr>
          <p:cNvPr id="3" name="Content Placeholder 2"/>
          <p:cNvSpPr>
            <a:spLocks noGrp="1"/>
          </p:cNvSpPr>
          <p:nvPr>
            <p:ph idx="1"/>
          </p:nvPr>
        </p:nvSpPr>
        <p:spPr/>
        <p:txBody>
          <a:bodyPr/>
          <a:lstStyle/>
          <a:p>
            <a:pPr lvl="1">
              <a:defRPr/>
            </a:pPr>
            <a:r>
              <a:rPr lang="en-US" dirty="0" smtClean="0">
                <a:ea typeface="+mn-ea"/>
                <a:cs typeface="+mn-cs"/>
              </a:rPr>
              <a:t>Dab the contaminated end-face with a solvent-dampened wipe or swab</a:t>
            </a:r>
          </a:p>
          <a:p>
            <a:pPr lvl="1">
              <a:defRPr/>
            </a:pPr>
            <a:r>
              <a:rPr lang="en-US" dirty="0" smtClean="0">
                <a:ea typeface="+mn-ea"/>
                <a:cs typeface="+mn-cs"/>
              </a:rPr>
              <a:t>The solvent dissolves and removes contaminants that have dried and firmly affixed to the end-face without producing a static charge that can attract dust from the air</a:t>
            </a:r>
          </a:p>
          <a:p>
            <a:pPr lvl="1">
              <a:defRPr/>
            </a:pPr>
            <a:r>
              <a:rPr lang="en-US" dirty="0" smtClean="0">
                <a:ea typeface="+mn-ea"/>
                <a:cs typeface="+mn-cs"/>
              </a:rPr>
              <a:t>It also evaporates quickly, making it preferable to isopropyl alcohol which takes much longer to disappear and can leave a staining residue in the process</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AE3630-A2B7-4809-9406-160BB117FDC9}" type="slidenum">
              <a:rPr lang="en-US" sz="1400" smtClean="0"/>
              <a:pPr eaLnBrk="1" hangingPunct="1"/>
              <a:t>30</a:t>
            </a:fld>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Best Practice When Cleaning</a:t>
            </a:r>
          </a:p>
        </p:txBody>
      </p:sp>
      <p:sp>
        <p:nvSpPr>
          <p:cNvPr id="3" name="Content Placeholder 2"/>
          <p:cNvSpPr>
            <a:spLocks noGrp="1"/>
          </p:cNvSpPr>
          <p:nvPr>
            <p:ph idx="1"/>
          </p:nvPr>
        </p:nvSpPr>
        <p:spPr/>
        <p:txBody>
          <a:bodyPr/>
          <a:lstStyle/>
          <a:p>
            <a:pPr lvl="1">
              <a:defRPr/>
            </a:pPr>
            <a:r>
              <a:rPr lang="en-US" smtClean="0">
                <a:ea typeface="+mn-ea"/>
                <a:cs typeface="+mn-cs"/>
              </a:rPr>
              <a:t>Rub the fiber end-face perpendicularly against a dry wipe several times</a:t>
            </a:r>
          </a:p>
          <a:p>
            <a:pPr lvl="1">
              <a:defRPr/>
            </a:pPr>
            <a:r>
              <a:rPr lang="en-US" smtClean="0">
                <a:ea typeface="+mn-ea"/>
                <a:cs typeface="+mn-cs"/>
              </a:rPr>
              <a:t>Re-inspect the fiber end-face with an optical microscope to ensure that all the debris has been removed</a:t>
            </a:r>
            <a:endParaRPr lang="en-US"/>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B2242D-D4D2-4912-8196-E49CBFF8FEB2}" type="slidenum">
              <a:rPr lang="en-US" sz="1400" smtClean="0"/>
              <a:pPr eaLnBrk="1" hangingPunct="1"/>
              <a:t>31</a:t>
            </a:fld>
            <a:endParaRPr 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Dry Cleaning</a:t>
            </a:r>
          </a:p>
        </p:txBody>
      </p:sp>
      <p:sp>
        <p:nvSpPr>
          <p:cNvPr id="34819" name="Content Placeholder 2"/>
          <p:cNvSpPr>
            <a:spLocks noGrp="1"/>
          </p:cNvSpPr>
          <p:nvPr>
            <p:ph idx="1"/>
          </p:nvPr>
        </p:nvSpPr>
        <p:spPr/>
        <p:txBody>
          <a:bodyPr/>
          <a:lstStyle/>
          <a:p>
            <a:r>
              <a:rPr lang="en-US" smtClean="0"/>
              <a:t>Dry cleaning is very common</a:t>
            </a:r>
          </a:p>
          <a:p>
            <a:r>
              <a:rPr lang="en-US" smtClean="0"/>
              <a:t>However it can lead to static charges on the ends of the connectors</a:t>
            </a:r>
          </a:p>
          <a:p>
            <a:r>
              <a:rPr lang="en-US" smtClean="0"/>
              <a:t>These charges then attract dust</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E8607E-B27F-4E25-BFE8-91388A1C481D}" type="slidenum">
              <a:rPr lang="en-US" sz="1400" smtClean="0"/>
              <a:pPr eaLnBrk="1" hangingPunct="1"/>
              <a:t>32</a:t>
            </a:fld>
            <a:endParaRPr 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Wet Cleaning</a:t>
            </a:r>
          </a:p>
        </p:txBody>
      </p:sp>
      <p:sp>
        <p:nvSpPr>
          <p:cNvPr id="35843" name="Content Placeholder 2"/>
          <p:cNvSpPr>
            <a:spLocks noGrp="1"/>
          </p:cNvSpPr>
          <p:nvPr>
            <p:ph idx="1"/>
          </p:nvPr>
        </p:nvSpPr>
        <p:spPr/>
        <p:txBody>
          <a:bodyPr/>
          <a:lstStyle/>
          <a:p>
            <a:r>
              <a:rPr lang="en-US" smtClean="0"/>
              <a:t>Although an extra step, wet cleaning is more effective</a:t>
            </a:r>
          </a:p>
          <a:p>
            <a:r>
              <a:rPr lang="en-US" smtClean="0"/>
              <a:t>Isopropyl alcohol at 99 percent is commonly used for this purpose</a:t>
            </a:r>
          </a:p>
          <a:p>
            <a:r>
              <a:rPr lang="en-US" smtClean="0"/>
              <a:t>While effective alcohol must be allowed time to dry, since alcohol will absorb water from the air</a:t>
            </a:r>
          </a:p>
          <a:p>
            <a:r>
              <a:rPr lang="en-US" smtClean="0"/>
              <a:t>There are solutions designed for fiber optic cable that are a better choice</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D6A714-9C0B-47B1-9AB8-5D5CF00FBC60}"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eaLnBrk="1" hangingPunct="1">
              <a:defRPr/>
            </a:pPr>
            <a:r>
              <a:rPr lang="en-US" dirty="0" smtClean="0"/>
              <a:t>Let’s look at some common methods used to clean fiber optic media as provided by Fluke</a:t>
            </a:r>
          </a:p>
          <a:p>
            <a:pPr eaLnBrk="1" hangingPunct="1">
              <a:defRPr/>
            </a:pPr>
            <a:r>
              <a:rPr lang="en-US" dirty="0" smtClean="0"/>
              <a:t>Using Fluke Networks Fiber Optic Cleaning Card</a:t>
            </a:r>
          </a:p>
          <a:p>
            <a:pPr lvl="1" eaLnBrk="1" hangingPunct="1">
              <a:defRPr/>
            </a:pPr>
            <a:r>
              <a:rPr lang="en-US" dirty="0" smtClean="0">
                <a:ea typeface="+mn-ea"/>
                <a:cs typeface="+mn-cs"/>
              </a:rPr>
              <a:t>Peel cover from an unused “N”– shaped cleaning zone</a:t>
            </a:r>
          </a:p>
          <a:p>
            <a:pPr lvl="1" eaLnBrk="1" hangingPunct="1">
              <a:defRPr/>
            </a:pPr>
            <a:r>
              <a:rPr lang="en-US" dirty="0" smtClean="0">
                <a:ea typeface="+mn-ea"/>
                <a:cs typeface="+mn-cs"/>
              </a:rPr>
              <a:t>Apply a minimal amount of solvent from the Solvent Pen to the first corner of the “N”</a:t>
            </a:r>
            <a:endParaRPr lang="en-US" dirty="0" smtClean="0"/>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BA6484-09FC-48F9-983A-CD7017C7590A}" type="slidenum">
              <a:rPr lang="en-US" sz="1400" smtClean="0"/>
              <a:pPr eaLnBrk="1" hangingPunct="1"/>
              <a:t>34</a:t>
            </a:fld>
            <a:endParaRPr 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Avoid isopropyl alcohol</a:t>
            </a:r>
          </a:p>
          <a:p>
            <a:pPr lvl="1" eaLnBrk="1" hangingPunct="1">
              <a:defRPr/>
            </a:pPr>
            <a:r>
              <a:rPr lang="en-US" dirty="0" smtClean="0">
                <a:ea typeface="+mn-ea"/>
                <a:cs typeface="+mn-cs"/>
              </a:rPr>
              <a:t>Place the end-face perpendicular to the card in the first corner of the unused “N”</a:t>
            </a:r>
          </a:p>
          <a:p>
            <a:pPr lvl="1" eaLnBrk="1" hangingPunct="1">
              <a:defRPr/>
            </a:pPr>
            <a:r>
              <a:rPr lang="en-US" dirty="0" smtClean="0">
                <a:ea typeface="+mn-ea"/>
                <a:cs typeface="+mn-cs"/>
              </a:rPr>
              <a:t>Swipe through the “N” shape using gentle pressure moving from wet to dry</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from step #1 using another unused “N”</a:t>
            </a:r>
          </a:p>
          <a:p>
            <a:pPr lvl="1" eaLnBrk="1" hangingPunct="1">
              <a:defRPr/>
            </a:pPr>
            <a:r>
              <a:rPr lang="en-US" dirty="0" smtClean="0">
                <a:ea typeface="+mn-ea"/>
                <a:cs typeface="+mn-cs"/>
              </a:rPr>
              <a:t>Never swipe over the same area twice</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9F3CA5-2754-434E-89C4-5A6BCAB3E83D}" type="slidenum">
              <a:rPr lang="en-US" sz="1400" smtClean="0"/>
              <a:pPr eaLnBrk="1" hangingPunct="1"/>
              <a:t>35</a:t>
            </a:fld>
            <a:endParaRPr 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Cleaning Cards</a:t>
            </a: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59C458-169A-4B06-AB15-3823C4AB3532}" type="slidenum">
              <a:rPr lang="en-US" sz="1400" smtClean="0"/>
              <a:pPr eaLnBrk="1" hangingPunct="1"/>
              <a:t>36</a:t>
            </a:fld>
            <a:endParaRPr lang="en-US" sz="1400" smtClean="0"/>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l="8594" t="25000" r="3906" b="21875"/>
          <a:stretch>
            <a:fillRect/>
          </a:stretch>
        </p:blipFill>
        <p:spPr bwMode="auto">
          <a:xfrm>
            <a:off x="304800" y="1600200"/>
            <a:ext cx="853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eaLnBrk="1" hangingPunct="1">
              <a:defRPr/>
            </a:pPr>
            <a:r>
              <a:rPr lang="en-US" dirty="0" smtClean="0"/>
              <a:t>Using Fluke Networks’ Fiber Optic Cleaning Cube</a:t>
            </a:r>
          </a:p>
          <a:p>
            <a:pPr lvl="1" eaLnBrk="1" hangingPunct="1">
              <a:defRPr/>
            </a:pPr>
            <a:r>
              <a:rPr lang="en-US" dirty="0" smtClean="0">
                <a:ea typeface="+mn-ea"/>
                <a:cs typeface="+mn-cs"/>
              </a:rPr>
              <a:t>Pull out a clean wipe and lay it over the foam platen</a:t>
            </a:r>
          </a:p>
          <a:p>
            <a:pPr lvl="1" eaLnBrk="1" hangingPunct="1">
              <a:defRPr/>
            </a:pPr>
            <a:r>
              <a:rPr lang="en-US" dirty="0" smtClean="0">
                <a:ea typeface="+mn-ea"/>
                <a:cs typeface="+mn-cs"/>
              </a:rPr>
              <a:t>For best results, apply a minimal amount of solvent from the Solvent Pen</a:t>
            </a:r>
          </a:p>
          <a:p>
            <a:pPr lvl="1" eaLnBrk="1" hangingPunct="1">
              <a:defRPr/>
            </a:pPr>
            <a:r>
              <a:rPr lang="en-US" dirty="0" smtClean="0">
                <a:ea typeface="+mn-ea"/>
                <a:cs typeface="+mn-cs"/>
              </a:rPr>
              <a:t>A 1 cm diameter spot is sufficient</a:t>
            </a:r>
          </a:p>
          <a:p>
            <a:pPr lvl="1" eaLnBrk="1" hangingPunct="1">
              <a:defRPr/>
            </a:pPr>
            <a:r>
              <a:rPr lang="en-US" dirty="0" smtClean="0">
                <a:ea typeface="+mn-ea"/>
                <a:cs typeface="+mn-cs"/>
              </a:rPr>
              <a:t>Avoid isopropyl alcohol</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759C1E-2B12-4DCD-BC4D-EBB993B85262}" type="slidenum">
              <a:rPr lang="en-US" sz="1400" smtClean="0"/>
              <a:pPr eaLnBrk="1" hangingPunct="1"/>
              <a:t>37</a:t>
            </a:fld>
            <a:endParaRPr lang="en-US" sz="1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Place the end-face perpendicular to the cube in the wet spot</a:t>
            </a:r>
          </a:p>
          <a:p>
            <a:pPr lvl="1" eaLnBrk="1" hangingPunct="1">
              <a:defRPr/>
            </a:pPr>
            <a:r>
              <a:rPr lang="en-US" dirty="0" smtClean="0">
                <a:ea typeface="+mn-ea"/>
                <a:cs typeface="+mn-cs"/>
              </a:rPr>
              <a:t>Swipe the end-face from the wet spot into a dry area using gentle pressure</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on a clean portion of the wipe</a:t>
            </a:r>
          </a:p>
          <a:p>
            <a:pPr lvl="1" eaLnBrk="1" hangingPunct="1">
              <a:defRPr/>
            </a:pPr>
            <a:r>
              <a:rPr lang="en-US" dirty="0" smtClean="0">
                <a:ea typeface="+mn-ea"/>
                <a:cs typeface="+mn-cs"/>
              </a:rPr>
              <a:t>Each wipe can clean up to four end-faces. Never swipe over the same area twice</a:t>
            </a:r>
            <a:endParaRPr lang="en-US" dirty="0" smtClean="0"/>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89A0D3-476F-4D77-A1C7-5C6584D458AD}" type="slidenum">
              <a:rPr lang="en-US" sz="1400" smtClean="0"/>
              <a:pPr eaLnBrk="1" hangingPunct="1"/>
              <a:t>38</a:t>
            </a:fld>
            <a:endParaRPr 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Cleaning Cube</a:t>
            </a:r>
          </a:p>
        </p:txBody>
      </p:sp>
      <p:sp>
        <p:nvSpPr>
          <p:cNvPr id="419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19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B6D24B-1683-46DD-9128-55593E772D2A}" type="slidenum">
              <a:rPr lang="en-US" sz="1400" smtClean="0"/>
              <a:pPr eaLnBrk="1" hangingPunct="1"/>
              <a:t>39</a:t>
            </a:fld>
            <a:endParaRPr lang="en-US" sz="1400" smtClean="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29167" r="4688" b="18750"/>
          <a:stretch>
            <a:fillRect/>
          </a:stretch>
        </p:blipFill>
        <p:spPr bwMode="auto">
          <a:xfrm>
            <a:off x="381000" y="1600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Work Space</a:t>
            </a:r>
          </a:p>
        </p:txBody>
      </p:sp>
      <p:sp>
        <p:nvSpPr>
          <p:cNvPr id="6147" name="Content Placeholder 2"/>
          <p:cNvSpPr>
            <a:spLocks noGrp="1"/>
          </p:cNvSpPr>
          <p:nvPr>
            <p:ph idx="1"/>
          </p:nvPr>
        </p:nvSpPr>
        <p:spPr/>
        <p:txBody>
          <a:bodyPr/>
          <a:lstStyle/>
          <a:p>
            <a:r>
              <a:rPr lang="en-US" smtClean="0"/>
              <a:t>The proper work space for fiber optic cable is on top of a non-reflective black surface so any loose fiber pieces can be seen</a:t>
            </a:r>
          </a:p>
          <a:p>
            <a:r>
              <a:rPr lang="en-US" smtClean="0"/>
              <a:t>Tweezers should be used to pick up any stray pieces, which are then placed in a container made for this purpose</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3791C0-211A-4564-8188-4B0B71B1D5D9}"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eaLnBrk="1" hangingPunct="1">
              <a:defRPr/>
            </a:pPr>
            <a:r>
              <a:rPr lang="en-US" dirty="0" smtClean="0"/>
              <a:t>Using Fluke Networks’ Fiber Optic Swabs</a:t>
            </a:r>
          </a:p>
          <a:p>
            <a:pPr lvl="1" eaLnBrk="1" hangingPunct="1">
              <a:defRPr/>
            </a:pPr>
            <a:r>
              <a:rPr lang="en-US" dirty="0" smtClean="0">
                <a:ea typeface="+mn-ea"/>
                <a:cs typeface="+mn-cs"/>
              </a:rPr>
              <a:t>Select the swab with the correct diameter to fit inside the port to be cleaned. 2.5 mm Fiber Optic Swabs fit SC, ST, and all other 2.5 mm diameter ports. 1.25 mm Fiber Optic Swabs fit LC and MU ports</a:t>
            </a:r>
          </a:p>
          <a:p>
            <a:pPr lvl="1" eaLnBrk="1" hangingPunct="1">
              <a:defRPr/>
            </a:pPr>
            <a:r>
              <a:rPr lang="en-US" dirty="0" smtClean="0">
                <a:ea typeface="+mn-ea"/>
                <a:cs typeface="+mn-cs"/>
              </a:rPr>
              <a:t>Using the Fiber Optic Cleaning Cube or Card, apply some solvent from the Solvent Pen to a wipe</a:t>
            </a:r>
          </a:p>
          <a:p>
            <a:pPr lvl="1" eaLnBrk="1" hangingPunct="1">
              <a:defRPr/>
            </a:pPr>
            <a:r>
              <a:rPr lang="en-US" dirty="0" smtClean="0">
                <a:ea typeface="+mn-ea"/>
                <a:cs typeface="+mn-cs"/>
              </a:rPr>
              <a:t>Avoid isopropyl alcohol</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B8DC26-50D5-44D4-AF94-C62A15FC2772}" type="slidenum">
              <a:rPr lang="en-US" sz="1400" smtClean="0"/>
              <a:pPr eaLnBrk="1" hangingPunct="1"/>
              <a:t>40</a:t>
            </a:fld>
            <a:endParaRPr 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Touch the swab to the wet spot on the wipe for 3 seconds to draw a minimal amount of solvent</a:t>
            </a:r>
          </a:p>
          <a:p>
            <a:pPr lvl="1" eaLnBrk="1" hangingPunct="1">
              <a:defRPr/>
            </a:pPr>
            <a:r>
              <a:rPr lang="en-US" dirty="0" smtClean="0">
                <a:ea typeface="+mn-ea"/>
                <a:cs typeface="+mn-cs"/>
              </a:rPr>
              <a:t>Touching the swab directly to the Solvent Pen will likely result in excess solvent</a:t>
            </a:r>
          </a:p>
          <a:p>
            <a:pPr lvl="1" eaLnBrk="1" hangingPunct="1">
              <a:defRPr/>
            </a:pPr>
            <a:r>
              <a:rPr lang="en-US" dirty="0" smtClean="0">
                <a:ea typeface="+mn-ea"/>
                <a:cs typeface="+mn-cs"/>
              </a:rPr>
              <a:t>Insert the damp swab into the port and turn several times, applying gentle pressure</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BC2A79-23A1-4916-B9D1-D34400F1D65F}" type="slidenum">
              <a:rPr lang="en-US" sz="1400" smtClean="0"/>
              <a:pPr eaLnBrk="1" hangingPunct="1"/>
              <a:t>41</a:t>
            </a:fld>
            <a:endParaRPr 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Follow the damp swab with a dry one, using the same procedure to remove any remaining solvent from the end-face and alignment sleeve</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with fresh swabs</a:t>
            </a:r>
            <a:endParaRPr lang="en-US" dirty="0" smtClean="0"/>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2A0268-E08B-42F5-84EC-52BD502E7C2F}" type="slidenum">
              <a:rPr lang="en-US" sz="1400" smtClean="0"/>
              <a:pPr eaLnBrk="1" hangingPunct="1"/>
              <a:t>42</a:t>
            </a:fld>
            <a:endParaRPr 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Cleaning Swabs</a:t>
            </a:r>
          </a:p>
        </p:txBody>
      </p:sp>
      <p:sp>
        <p:nvSpPr>
          <p:cNvPr id="460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F37AE9-EC32-4793-A835-58BBE6BFED6B}" type="slidenum">
              <a:rPr lang="en-US" sz="1400" smtClean="0"/>
              <a:pPr eaLnBrk="1" hangingPunct="1"/>
              <a:t>43</a:t>
            </a:fld>
            <a:endParaRPr lang="en-US" sz="1400" smtClean="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l="8594" t="30208" r="3906" b="12500"/>
          <a:stretch>
            <a:fillRect/>
          </a:stretch>
        </p:blipFill>
        <p:spPr bwMode="auto">
          <a:xfrm>
            <a:off x="304800" y="16002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Cleaning Swabs</a:t>
            </a:r>
          </a:p>
        </p:txBody>
      </p:sp>
      <p:sp>
        <p:nvSpPr>
          <p:cNvPr id="471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1370D9-0CEE-45CA-81EA-461ACDBA6605}" type="slidenum">
              <a:rPr lang="en-US" sz="1400" smtClean="0"/>
              <a:pPr eaLnBrk="1" hangingPunct="1"/>
              <a:t>44</a:t>
            </a:fld>
            <a:endParaRPr lang="en-US" sz="1400" smtClean="0"/>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l="25000" t="21875" r="25000" b="15625"/>
          <a:stretch>
            <a:fillRect/>
          </a:stretch>
        </p:blipFill>
        <p:spPr bwMode="auto">
          <a:xfrm>
            <a:off x="2057400" y="1600200"/>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Area to Clean</a:t>
            </a:r>
          </a:p>
        </p:txBody>
      </p:sp>
      <p:sp>
        <p:nvSpPr>
          <p:cNvPr id="48131" name="Content Placeholder 2"/>
          <p:cNvSpPr>
            <a:spLocks noGrp="1"/>
          </p:cNvSpPr>
          <p:nvPr>
            <p:ph idx="1"/>
          </p:nvPr>
        </p:nvSpPr>
        <p:spPr/>
        <p:txBody>
          <a:bodyPr/>
          <a:lstStyle/>
          <a:p>
            <a:r>
              <a:rPr lang="en-US" smtClean="0"/>
              <a:t>It is important to clean not only the core area of the fiber end, but also the cladding area</a:t>
            </a:r>
          </a:p>
          <a:p>
            <a:r>
              <a:rPr lang="en-US" smtClean="0"/>
              <a:t>In this photograph the core is the white dot the cladding is the dark circle</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7D3D22-C3CD-4123-9920-850BE2CFDE6C}" type="slidenum">
              <a:rPr lang="en-US" sz="1400" smtClean="0"/>
              <a:pPr eaLnBrk="1" hangingPunct="1"/>
              <a:t>45</a:t>
            </a:fld>
            <a:endParaRPr 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Area to Clean</a:t>
            </a:r>
          </a:p>
        </p:txBody>
      </p:sp>
      <p:sp>
        <p:nvSpPr>
          <p:cNvPr id="491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491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631B85-B26D-460E-A4DC-1776B2532971}" type="slidenum">
              <a:rPr lang="en-US" sz="1400" smtClean="0"/>
              <a:pPr eaLnBrk="1" hangingPunct="1"/>
              <a:t>46</a:t>
            </a:fld>
            <a:endParaRPr lang="en-US" sz="1400" smtClean="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61111" r="70000" b="15555"/>
          <a:stretch>
            <a:fillRect/>
          </a:stretch>
        </p:blipFill>
        <p:spPr bwMode="auto">
          <a:xfrm>
            <a:off x="2971800" y="1600200"/>
            <a:ext cx="3124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Area to Clean</a:t>
            </a:r>
          </a:p>
        </p:txBody>
      </p:sp>
      <p:sp>
        <p:nvSpPr>
          <p:cNvPr id="50179" name="Content Placeholder 2"/>
          <p:cNvSpPr>
            <a:spLocks noGrp="1"/>
          </p:cNvSpPr>
          <p:nvPr>
            <p:ph idx="1"/>
          </p:nvPr>
        </p:nvSpPr>
        <p:spPr/>
        <p:txBody>
          <a:bodyPr/>
          <a:lstStyle/>
          <a:p>
            <a:r>
              <a:rPr lang="en-US" smtClean="0"/>
              <a:t>Failing to clean the cladding area as well as inside the connector itself will allow the debris there to migrate to the core, thus blocking the light based signal</a:t>
            </a:r>
          </a:p>
          <a:p>
            <a:r>
              <a:rPr lang="en-US" smtClean="0"/>
              <a:t>Clean both the patch cord ends as well as the bulkhead connectors such as these</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5A46B2-3FF5-4F1F-AE42-E842ED65B960}" type="slidenum">
              <a:rPr lang="en-US" sz="1400" smtClean="0"/>
              <a:pPr eaLnBrk="1" hangingPunct="1"/>
              <a:t>47</a:t>
            </a:fld>
            <a:endParaRPr 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Area to Clean</a:t>
            </a:r>
          </a:p>
        </p:txBody>
      </p:sp>
      <p:sp>
        <p:nvSpPr>
          <p:cNvPr id="512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12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9B6EE3-42CD-4A92-93B8-320D436D331D}" type="slidenum">
              <a:rPr lang="en-US" sz="1400" smtClean="0"/>
              <a:pPr eaLnBrk="1" hangingPunct="1"/>
              <a:t>48</a:t>
            </a:fld>
            <a:endParaRPr lang="en-US" sz="1400" smtClean="0"/>
          </a:p>
        </p:txBody>
      </p:sp>
      <p:pic>
        <p:nvPicPr>
          <p:cNvPr id="51205" name="Picture 5" descr="DSC_0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Field Termination Methods</a:t>
            </a:r>
          </a:p>
        </p:txBody>
      </p:sp>
      <p:sp>
        <p:nvSpPr>
          <p:cNvPr id="52227" name="Content Placeholder 2"/>
          <p:cNvSpPr>
            <a:spLocks noGrp="1"/>
          </p:cNvSpPr>
          <p:nvPr>
            <p:ph idx="1"/>
          </p:nvPr>
        </p:nvSpPr>
        <p:spPr/>
        <p:txBody>
          <a:bodyPr/>
          <a:lstStyle/>
          <a:p>
            <a:r>
              <a:rPr lang="en-US" smtClean="0"/>
              <a:t>There are three basic termination methods that can be used in the field</a:t>
            </a:r>
          </a:p>
          <a:p>
            <a:r>
              <a:rPr lang="en-US" smtClean="0"/>
              <a:t>The selection of which one to use is best decided by balancing the</a:t>
            </a:r>
          </a:p>
          <a:p>
            <a:pPr lvl="1"/>
            <a:r>
              <a:rPr lang="en-US" smtClean="0"/>
              <a:t>Cost of the method</a:t>
            </a:r>
          </a:p>
          <a:p>
            <a:pPr lvl="1"/>
            <a:r>
              <a:rPr lang="en-US" smtClean="0"/>
              <a:t>The loss the method creates</a:t>
            </a:r>
          </a:p>
          <a:p>
            <a:pPr lvl="1"/>
            <a:r>
              <a:rPr lang="en-US" smtClean="0"/>
              <a:t>The ease of keeping the ends clean</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57A1C8-4E87-468E-B743-894F8ACDFF14}" type="slidenum">
              <a:rPr lang="en-US" sz="1400" smtClean="0"/>
              <a:pPr eaLnBrk="1" hangingPunct="1"/>
              <a:t>49</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Keeping Yourself Safe</a:t>
            </a:r>
          </a:p>
        </p:txBody>
      </p:sp>
      <p:sp>
        <p:nvSpPr>
          <p:cNvPr id="7171" name="Content Placeholder 2"/>
          <p:cNvSpPr>
            <a:spLocks noGrp="1"/>
          </p:cNvSpPr>
          <p:nvPr>
            <p:ph idx="1"/>
          </p:nvPr>
        </p:nvSpPr>
        <p:spPr/>
        <p:txBody>
          <a:bodyPr/>
          <a:lstStyle/>
          <a:p>
            <a:r>
              <a:rPr lang="en-US" smtClean="0"/>
              <a:t>Whoever is working with the fiber should wear safety glasses</a:t>
            </a:r>
          </a:p>
          <a:p>
            <a:r>
              <a:rPr lang="en-US" smtClean="0"/>
              <a:t>Do not rub your eyes or skin without washing your hands</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CEF2FE-E3A2-46DB-81BC-2C3BDC8FBEC2}"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Field Termination Methods</a:t>
            </a:r>
          </a:p>
        </p:txBody>
      </p:sp>
      <p:sp>
        <p:nvSpPr>
          <p:cNvPr id="53251" name="Content Placeholder 2"/>
          <p:cNvSpPr>
            <a:spLocks noGrp="1"/>
          </p:cNvSpPr>
          <p:nvPr>
            <p:ph idx="1"/>
          </p:nvPr>
        </p:nvSpPr>
        <p:spPr/>
        <p:txBody>
          <a:bodyPr/>
          <a:lstStyle/>
          <a:p>
            <a:r>
              <a:rPr lang="en-US" smtClean="0"/>
              <a:t>The three common field termination methods are</a:t>
            </a:r>
          </a:p>
          <a:p>
            <a:pPr lvl="1"/>
            <a:r>
              <a:rPr lang="en-US" smtClean="0"/>
              <a:t>MPO</a:t>
            </a:r>
          </a:p>
          <a:p>
            <a:pPr lvl="1"/>
            <a:r>
              <a:rPr lang="en-US" smtClean="0"/>
              <a:t>Factory terminated pigtails</a:t>
            </a:r>
          </a:p>
          <a:p>
            <a:pPr lvl="1"/>
            <a:r>
              <a:rPr lang="en-US" smtClean="0"/>
              <a:t>Field termination</a:t>
            </a:r>
          </a:p>
          <a:p>
            <a:r>
              <a:rPr lang="en-US" smtClean="0"/>
              <a:t>Lets look at each of these</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B10496-2C3E-4072-9F92-1EB7307D0994}" type="slidenum">
              <a:rPr lang="en-US" sz="1400" smtClean="0"/>
              <a:pPr eaLnBrk="1" hangingPunct="1"/>
              <a:t>50</a:t>
            </a:fld>
            <a:endParaRPr 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MPO</a:t>
            </a:r>
          </a:p>
        </p:txBody>
      </p:sp>
      <p:sp>
        <p:nvSpPr>
          <p:cNvPr id="54275" name="Content Placeholder 2"/>
          <p:cNvSpPr>
            <a:spLocks noGrp="1"/>
          </p:cNvSpPr>
          <p:nvPr>
            <p:ph idx="1"/>
          </p:nvPr>
        </p:nvSpPr>
        <p:spPr/>
        <p:txBody>
          <a:bodyPr/>
          <a:lstStyle/>
          <a:p>
            <a:r>
              <a:rPr lang="en-US" smtClean="0"/>
              <a:t>An MPO connector is a three part system of</a:t>
            </a:r>
          </a:p>
          <a:p>
            <a:pPr lvl="1"/>
            <a:r>
              <a:rPr lang="en-US" smtClean="0"/>
              <a:t>Cassette Connector at Originating End</a:t>
            </a:r>
          </a:p>
          <a:p>
            <a:pPr lvl="1"/>
            <a:r>
              <a:rPr lang="en-US" smtClean="0"/>
              <a:t>Preterminated Cabling</a:t>
            </a:r>
          </a:p>
          <a:p>
            <a:pPr lvl="1"/>
            <a:r>
              <a:rPr lang="en-US" smtClean="0"/>
              <a:t>Cassette Connector at Other End</a:t>
            </a:r>
          </a:p>
          <a:p>
            <a:r>
              <a:rPr lang="en-US" smtClean="0"/>
              <a:t>For example</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CE8744-ECCB-41D8-A656-FFA0E5F0104E}" type="slidenum">
              <a:rPr lang="en-US" sz="1400" smtClean="0"/>
              <a:pPr eaLnBrk="1" hangingPunct="1"/>
              <a:t>51</a:t>
            </a:fld>
            <a:endParaRPr 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MPO Cassette</a:t>
            </a:r>
          </a:p>
        </p:txBody>
      </p:sp>
      <p:pic>
        <p:nvPicPr>
          <p:cNvPr id="55299" name="Content Placeholder 5" descr="12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49500" y="2490788"/>
            <a:ext cx="4445000" cy="2743200"/>
          </a:xfrm>
        </p:spPr>
      </p:pic>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2349A8-80D3-4B42-98A8-C4744AEB49C5}" type="slidenum">
              <a:rPr lang="en-US" sz="1400" smtClean="0"/>
              <a:pPr eaLnBrk="1" hangingPunct="1"/>
              <a:t>52</a:t>
            </a:fld>
            <a:endParaRPr 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MPO Cable</a:t>
            </a:r>
          </a:p>
        </p:txBody>
      </p:sp>
      <p:pic>
        <p:nvPicPr>
          <p:cNvPr id="56323" name="Content Placeholder 5" descr="259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00" y="1766888"/>
            <a:ext cx="4699000" cy="4191000"/>
          </a:xfrm>
        </p:spPr>
      </p:pic>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AF5504-ED4F-4A86-921B-0A7B60A272A1}" type="slidenum">
              <a:rPr lang="en-US" sz="1400" smtClean="0"/>
              <a:pPr eaLnBrk="1" hangingPunct="1"/>
              <a:t>53</a:t>
            </a:fld>
            <a:endParaRPr 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MPO</a:t>
            </a:r>
          </a:p>
        </p:txBody>
      </p:sp>
      <p:sp>
        <p:nvSpPr>
          <p:cNvPr id="57347" name="Content Placeholder 2"/>
          <p:cNvSpPr>
            <a:spLocks noGrp="1"/>
          </p:cNvSpPr>
          <p:nvPr>
            <p:ph idx="1"/>
          </p:nvPr>
        </p:nvSpPr>
        <p:spPr/>
        <p:txBody>
          <a:bodyPr/>
          <a:lstStyle/>
          <a:p>
            <a:r>
              <a:rPr lang="en-US" smtClean="0"/>
              <a:t>Notice that the cassette is ready to be placed in a rack</a:t>
            </a:r>
          </a:p>
          <a:p>
            <a:r>
              <a:rPr lang="en-US" smtClean="0"/>
              <a:t>The end facing out is ready to accept a fiber optic cable patch cord</a:t>
            </a:r>
          </a:p>
          <a:p>
            <a:r>
              <a:rPr lang="en-US" smtClean="0"/>
              <a:t>The end facing the back is ready to accept a preterminated cable that will run from this MDF or IDF to the other end of the connection</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29D3B8-21AB-4F1B-9C2C-34E447475803}" type="slidenum">
              <a:rPr lang="en-US" sz="1400" smtClean="0"/>
              <a:pPr eaLnBrk="1" hangingPunct="1"/>
              <a:t>54</a:t>
            </a:fld>
            <a:endParaRPr lang="en-US"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MPO</a:t>
            </a:r>
          </a:p>
        </p:txBody>
      </p:sp>
      <p:sp>
        <p:nvSpPr>
          <p:cNvPr id="58371" name="Content Placeholder 2"/>
          <p:cNvSpPr>
            <a:spLocks noGrp="1"/>
          </p:cNvSpPr>
          <p:nvPr>
            <p:ph idx="1"/>
          </p:nvPr>
        </p:nvSpPr>
        <p:spPr/>
        <p:txBody>
          <a:bodyPr/>
          <a:lstStyle/>
          <a:p>
            <a:r>
              <a:rPr lang="en-US" smtClean="0"/>
              <a:t>Further as the photograph of the MPO cable shows these cables are preterminated</a:t>
            </a:r>
          </a:p>
          <a:p>
            <a:r>
              <a:rPr lang="en-US" smtClean="0"/>
              <a:t>They merely need to be installed in the building</a:t>
            </a:r>
          </a:p>
          <a:p>
            <a:r>
              <a:rPr lang="en-US" smtClean="0"/>
              <a:t>This means no termination is required in the field</a:t>
            </a:r>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1DF07F-C9E9-4B74-BE3B-4A7287DDDC9E}" type="slidenum">
              <a:rPr lang="en-US" sz="1400" smtClean="0"/>
              <a:pPr eaLnBrk="1" hangingPunct="1"/>
              <a:t>55</a:t>
            </a:fld>
            <a:endParaRPr lang="en-US" sz="1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MPO</a:t>
            </a:r>
          </a:p>
        </p:txBody>
      </p:sp>
      <p:sp>
        <p:nvSpPr>
          <p:cNvPr id="59395" name="Content Placeholder 2"/>
          <p:cNvSpPr>
            <a:spLocks noGrp="1"/>
          </p:cNvSpPr>
          <p:nvPr>
            <p:ph idx="1"/>
          </p:nvPr>
        </p:nvSpPr>
        <p:spPr/>
        <p:txBody>
          <a:bodyPr/>
          <a:lstStyle/>
          <a:p>
            <a:r>
              <a:rPr lang="en-US" smtClean="0"/>
              <a:t>The disadvantage to this method is</a:t>
            </a:r>
          </a:p>
          <a:p>
            <a:pPr lvl="1"/>
            <a:r>
              <a:rPr lang="en-US" smtClean="0"/>
              <a:t>Higher cost</a:t>
            </a:r>
          </a:p>
          <a:p>
            <a:pPr lvl="1"/>
            <a:r>
              <a:rPr lang="en-US" smtClean="0"/>
              <a:t>Need to accurately measure the length of the cable</a:t>
            </a:r>
          </a:p>
          <a:p>
            <a:pPr lvl="1"/>
            <a:r>
              <a:rPr lang="en-US" smtClean="0"/>
              <a:t>Higher loss</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964794-767F-4955-BF26-249169F3C259}" type="slidenum">
              <a:rPr lang="en-US" sz="1400" smtClean="0"/>
              <a:pPr eaLnBrk="1" hangingPunct="1"/>
              <a:t>56</a:t>
            </a:fld>
            <a:endParaRPr 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Factory Terminated Pigtails</a:t>
            </a:r>
          </a:p>
        </p:txBody>
      </p:sp>
      <p:sp>
        <p:nvSpPr>
          <p:cNvPr id="60419" name="Content Placeholder 2"/>
          <p:cNvSpPr>
            <a:spLocks noGrp="1"/>
          </p:cNvSpPr>
          <p:nvPr>
            <p:ph idx="1"/>
          </p:nvPr>
        </p:nvSpPr>
        <p:spPr/>
        <p:txBody>
          <a:bodyPr/>
          <a:lstStyle/>
          <a:p>
            <a:r>
              <a:rPr lang="en-US" smtClean="0"/>
              <a:t>This method is similar to the MPO method except the back facing connection of the box mounted in the rack is non preterminated</a:t>
            </a:r>
          </a:p>
          <a:p>
            <a:r>
              <a:rPr lang="en-US" smtClean="0"/>
              <a:t>A standard fiber optic cable is installed in the building, then the cable attached to the rack mounted patch panel using one of the methods discussed below</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518FD3-4473-4FC5-95C1-E74D423B853F}" type="slidenum">
              <a:rPr lang="en-US" sz="1400" smtClean="0"/>
              <a:pPr eaLnBrk="1" hangingPunct="1"/>
              <a:t>57</a:t>
            </a:fld>
            <a:endParaRPr lang="en-US"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Factory Terminated Pigtails</a:t>
            </a:r>
          </a:p>
        </p:txBody>
      </p:sp>
      <p:sp>
        <p:nvSpPr>
          <p:cNvPr id="61443" name="Content Placeholder 2"/>
          <p:cNvSpPr>
            <a:spLocks noGrp="1"/>
          </p:cNvSpPr>
          <p:nvPr>
            <p:ph idx="1"/>
          </p:nvPr>
        </p:nvSpPr>
        <p:spPr/>
        <p:txBody>
          <a:bodyPr/>
          <a:lstStyle/>
          <a:p>
            <a:r>
              <a:rPr lang="en-US" smtClean="0"/>
              <a:t>This method has advantages and disadvantages</a:t>
            </a:r>
          </a:p>
          <a:p>
            <a:pPr lvl="1"/>
            <a:r>
              <a:rPr lang="en-US" smtClean="0"/>
              <a:t>Cost is lower</a:t>
            </a:r>
          </a:p>
          <a:p>
            <a:pPr lvl="1"/>
            <a:r>
              <a:rPr lang="en-US" smtClean="0"/>
              <a:t>Loss is less</a:t>
            </a:r>
          </a:p>
          <a:p>
            <a:pPr lvl="1"/>
            <a:r>
              <a:rPr lang="en-US" smtClean="0"/>
              <a:t>Labor cost is higher</a:t>
            </a:r>
          </a:p>
          <a:p>
            <a:pPr lvl="1"/>
            <a:r>
              <a:rPr lang="en-US" smtClean="0"/>
              <a:t>Greater installer expertise is required</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9BD01C-85D7-4AF2-B6CD-F1E48DE41529}" type="slidenum">
              <a:rPr lang="en-US" sz="1400" smtClean="0"/>
              <a:pPr eaLnBrk="1" hangingPunct="1"/>
              <a:t>58</a:t>
            </a:fld>
            <a:endParaRPr lang="en-US"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Field Termination</a:t>
            </a:r>
          </a:p>
        </p:txBody>
      </p:sp>
      <p:sp>
        <p:nvSpPr>
          <p:cNvPr id="62467" name="Content Placeholder 2"/>
          <p:cNvSpPr>
            <a:spLocks noGrp="1"/>
          </p:cNvSpPr>
          <p:nvPr>
            <p:ph idx="1"/>
          </p:nvPr>
        </p:nvSpPr>
        <p:spPr/>
        <p:txBody>
          <a:bodyPr/>
          <a:lstStyle/>
          <a:p>
            <a:r>
              <a:rPr lang="en-US" smtClean="0"/>
              <a:t>When using this method everything is done in the field</a:t>
            </a:r>
          </a:p>
          <a:p>
            <a:pPr lvl="1"/>
            <a:r>
              <a:rPr lang="en-US" smtClean="0"/>
              <a:t>Connectors are terminated at both ends</a:t>
            </a:r>
          </a:p>
          <a:p>
            <a:pPr lvl="1"/>
            <a:r>
              <a:rPr lang="en-US" smtClean="0"/>
              <a:t>The connectors are installed in a patch panel</a:t>
            </a:r>
          </a:p>
          <a:p>
            <a:pPr lvl="1"/>
            <a:r>
              <a:rPr lang="en-US" smtClean="0"/>
              <a:t>The cable is installed</a:t>
            </a:r>
          </a:p>
          <a:p>
            <a:pPr lvl="1"/>
            <a:r>
              <a:rPr lang="en-US" smtClean="0"/>
              <a:t>The cable ends are attached to the connectors</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53166E-1D61-45E9-ACA1-A96014741C3C}" type="slidenum">
              <a:rPr lang="en-US" sz="1400" smtClean="0"/>
              <a:pPr eaLnBrk="1" hangingPunct="1"/>
              <a:t>59</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Keeping the Media Clean</a:t>
            </a:r>
          </a:p>
        </p:txBody>
      </p:sp>
      <p:sp>
        <p:nvSpPr>
          <p:cNvPr id="8195" name="Content Placeholder 2"/>
          <p:cNvSpPr>
            <a:spLocks noGrp="1"/>
          </p:cNvSpPr>
          <p:nvPr>
            <p:ph idx="1"/>
          </p:nvPr>
        </p:nvSpPr>
        <p:spPr/>
        <p:txBody>
          <a:bodyPr/>
          <a:lstStyle/>
          <a:p>
            <a:pPr eaLnBrk="1" hangingPunct="1"/>
            <a:r>
              <a:rPr lang="en-US" smtClean="0"/>
              <a:t>It is critical that the ends of fiber optic cable be kept clean</a:t>
            </a:r>
          </a:p>
          <a:p>
            <a:pPr eaLnBrk="1" hangingPunct="1"/>
            <a:r>
              <a:rPr lang="en-US" smtClean="0"/>
              <a:t>Dirty connections are a common cause of link failures</a:t>
            </a:r>
          </a:p>
          <a:p>
            <a:pPr eaLnBrk="1" hangingPunct="1"/>
            <a:r>
              <a:rPr lang="en-US" smtClean="0"/>
              <a:t>According to Fluke 85% of link failures are due to contaminated ends</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77A6A5-128B-4F33-A940-64E7C9351A21}" type="slidenum">
              <a:rPr lang="en-US" sz="1400" smtClean="0"/>
              <a:pPr eaLnBrk="1" hangingPunct="1"/>
              <a:t>6</a:t>
            </a:fld>
            <a:endParaRPr lang="en-US" sz="1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Field Termination</a:t>
            </a:r>
          </a:p>
        </p:txBody>
      </p:sp>
      <p:sp>
        <p:nvSpPr>
          <p:cNvPr id="63491" name="Content Placeholder 2"/>
          <p:cNvSpPr>
            <a:spLocks noGrp="1"/>
          </p:cNvSpPr>
          <p:nvPr>
            <p:ph idx="1"/>
          </p:nvPr>
        </p:nvSpPr>
        <p:spPr/>
        <p:txBody>
          <a:bodyPr/>
          <a:lstStyle/>
          <a:p>
            <a:r>
              <a:rPr lang="en-US" smtClean="0"/>
              <a:t>This method as well as advantages and disadvantages such as</a:t>
            </a:r>
          </a:p>
          <a:p>
            <a:pPr lvl="1"/>
            <a:r>
              <a:rPr lang="en-US" smtClean="0"/>
              <a:t>Lowest cost for parts</a:t>
            </a:r>
          </a:p>
          <a:p>
            <a:pPr lvl="1"/>
            <a:r>
              <a:rPr lang="en-US" smtClean="0"/>
              <a:t>Lowest loss</a:t>
            </a:r>
          </a:p>
          <a:p>
            <a:pPr lvl="1"/>
            <a:r>
              <a:rPr lang="en-US" smtClean="0"/>
              <a:t>Highest labor cost</a:t>
            </a:r>
          </a:p>
          <a:p>
            <a:pPr lvl="1"/>
            <a:r>
              <a:rPr lang="en-US" smtClean="0"/>
              <a:t>Greatest installation expertise required</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950B2-EB37-4756-8929-DFD67F375543}" type="slidenum">
              <a:rPr lang="en-US" sz="1400" smtClean="0"/>
              <a:pPr eaLnBrk="1" hangingPunct="1"/>
              <a:t>60</a:t>
            </a:fld>
            <a:endParaRPr lang="en-US" sz="1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Attaching Connectors</a:t>
            </a:r>
          </a:p>
        </p:txBody>
      </p:sp>
      <p:sp>
        <p:nvSpPr>
          <p:cNvPr id="64515" name="Content Placeholder 2"/>
          <p:cNvSpPr>
            <a:spLocks noGrp="1"/>
          </p:cNvSpPr>
          <p:nvPr>
            <p:ph idx="1"/>
          </p:nvPr>
        </p:nvSpPr>
        <p:spPr/>
        <p:txBody>
          <a:bodyPr/>
          <a:lstStyle/>
          <a:p>
            <a:r>
              <a:rPr lang="en-US" smtClean="0"/>
              <a:t>There are several ways to attach connectors to fiber optic cable, such as</a:t>
            </a:r>
          </a:p>
          <a:p>
            <a:pPr lvl="1"/>
            <a:r>
              <a:rPr lang="en-US" smtClean="0"/>
              <a:t>Polish</a:t>
            </a:r>
          </a:p>
          <a:p>
            <a:pPr lvl="2"/>
            <a:r>
              <a:rPr lang="en-US" smtClean="0"/>
              <a:t>Oven cured epoxy</a:t>
            </a:r>
          </a:p>
          <a:p>
            <a:pPr lvl="2"/>
            <a:r>
              <a:rPr lang="en-US" smtClean="0"/>
              <a:t>UV cured epoxy</a:t>
            </a:r>
          </a:p>
          <a:p>
            <a:pPr lvl="2"/>
            <a:r>
              <a:rPr lang="en-US" smtClean="0"/>
              <a:t>Anaerobic epoxy</a:t>
            </a:r>
          </a:p>
          <a:p>
            <a:pPr lvl="1"/>
            <a:r>
              <a:rPr lang="en-US" smtClean="0"/>
              <a:t>No Polish</a:t>
            </a:r>
          </a:p>
          <a:p>
            <a:pPr lvl="2"/>
            <a:r>
              <a:rPr lang="en-US" smtClean="0"/>
              <a:t>Clamp</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66F9E8-99D9-4BE7-B74A-825A982A428F}" type="slidenum">
              <a:rPr lang="en-US" sz="1400" smtClean="0"/>
              <a:pPr eaLnBrk="1" hangingPunct="1"/>
              <a:t>61</a:t>
            </a:fld>
            <a:endParaRPr 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Attaching Connectors</a:t>
            </a:r>
          </a:p>
        </p:txBody>
      </p:sp>
      <p:sp>
        <p:nvSpPr>
          <p:cNvPr id="65539" name="Content Placeholder 2"/>
          <p:cNvSpPr>
            <a:spLocks noGrp="1"/>
          </p:cNvSpPr>
          <p:nvPr>
            <p:ph idx="1"/>
          </p:nvPr>
        </p:nvSpPr>
        <p:spPr/>
        <p:txBody>
          <a:bodyPr/>
          <a:lstStyle/>
          <a:p>
            <a:r>
              <a:rPr lang="en-US" smtClean="0"/>
              <a:t>Here is a summary from Cabling Installation and Maintenance from January 2011</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1FB70D-B62B-43B9-A33F-C7B3E3DB2F27}" type="slidenum">
              <a:rPr lang="en-US" sz="1400" smtClean="0"/>
              <a:pPr eaLnBrk="1" hangingPunct="1"/>
              <a:t>62</a:t>
            </a:fld>
            <a:endParaRPr lang="en-US" sz="14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Attaching Connectors</a:t>
            </a:r>
          </a:p>
        </p:txBody>
      </p:sp>
      <p:sp>
        <p:nvSpPr>
          <p:cNvPr id="66563" name="Content Placeholder 2"/>
          <p:cNvSpPr>
            <a:spLocks noGrp="1"/>
          </p:cNvSpPr>
          <p:nvPr>
            <p:ph idx="1"/>
          </p:nvPr>
        </p:nvSpPr>
        <p:spPr/>
        <p:txBody>
          <a:bodyPr/>
          <a:lstStyle/>
          <a:p>
            <a:endParaRPr lang="en-US" smtClean="0"/>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4436AD-870C-4656-8F28-6E3C55C727DD}" type="slidenum">
              <a:rPr lang="en-US" sz="1400" smtClean="0"/>
              <a:pPr eaLnBrk="1" hangingPunct="1"/>
              <a:t>63</a:t>
            </a:fld>
            <a:endParaRPr lang="en-US" sz="1400" smtClean="0"/>
          </a:p>
        </p:txBody>
      </p:sp>
      <p:pic>
        <p:nvPicPr>
          <p:cNvPr id="66566" name="Picture 2"/>
          <p:cNvPicPr>
            <a:picLocks noChangeAspect="1" noChangeArrowheads="1"/>
          </p:cNvPicPr>
          <p:nvPr/>
        </p:nvPicPr>
        <p:blipFill>
          <a:blip r:embed="rId2">
            <a:extLst>
              <a:ext uri="{28A0092B-C50C-407E-A947-70E740481C1C}">
                <a14:useLocalDpi xmlns:a14="http://schemas.microsoft.com/office/drawing/2010/main" val="0"/>
              </a:ext>
            </a:extLst>
          </a:blip>
          <a:srcRect l="7639" t="62962" r="13541" b="2431"/>
          <a:stretch>
            <a:fillRect/>
          </a:stretch>
        </p:blipFill>
        <p:spPr bwMode="auto">
          <a:xfrm>
            <a:off x="457200" y="1600200"/>
            <a:ext cx="8226425"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Basic Termination Steps</a:t>
            </a:r>
          </a:p>
        </p:txBody>
      </p:sp>
      <p:sp>
        <p:nvSpPr>
          <p:cNvPr id="67587" name="Content Placeholder 2"/>
          <p:cNvSpPr>
            <a:spLocks noGrp="1"/>
          </p:cNvSpPr>
          <p:nvPr>
            <p:ph idx="1"/>
          </p:nvPr>
        </p:nvSpPr>
        <p:spPr/>
        <p:txBody>
          <a:bodyPr/>
          <a:lstStyle/>
          <a:p>
            <a:r>
              <a:rPr lang="en-US" smtClean="0"/>
              <a:t>Regardless of the method used there are several basic steps in fiber optic cable termination</a:t>
            </a:r>
          </a:p>
          <a:p>
            <a:pPr lvl="1"/>
            <a:r>
              <a:rPr lang="en-US" smtClean="0"/>
              <a:t>Strip the covers off the fiber</a:t>
            </a:r>
          </a:p>
          <a:p>
            <a:pPr lvl="1"/>
            <a:r>
              <a:rPr lang="en-US" smtClean="0"/>
              <a:t>Secure the fiber to the connector</a:t>
            </a:r>
          </a:p>
          <a:p>
            <a:pPr lvl="1"/>
            <a:r>
              <a:rPr lang="en-US" smtClean="0"/>
              <a:t>Cleave the fiber</a:t>
            </a:r>
          </a:p>
          <a:p>
            <a:pPr lvl="1"/>
            <a:r>
              <a:rPr lang="en-US" smtClean="0"/>
              <a:t>Polish the end in some cases</a:t>
            </a:r>
          </a:p>
          <a:p>
            <a:pPr lvl="1"/>
            <a:r>
              <a:rPr lang="en-US" smtClean="0"/>
              <a:t>Inspect the end</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79FD39-0564-4B54-9E9D-F4A77D7973F5}" type="slidenum">
              <a:rPr lang="en-US" sz="1400" smtClean="0"/>
              <a:pPr eaLnBrk="1" hangingPunct="1"/>
              <a:t>64</a:t>
            </a:fld>
            <a:endParaRPr lang="en-US" sz="1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Oven Cured Epoxy</a:t>
            </a:r>
          </a:p>
        </p:txBody>
      </p:sp>
      <p:sp>
        <p:nvSpPr>
          <p:cNvPr id="68611" name="Content Placeholder 2"/>
          <p:cNvSpPr>
            <a:spLocks noGrp="1"/>
          </p:cNvSpPr>
          <p:nvPr>
            <p:ph idx="1"/>
          </p:nvPr>
        </p:nvSpPr>
        <p:spPr/>
        <p:txBody>
          <a:bodyPr/>
          <a:lstStyle/>
          <a:p>
            <a:r>
              <a:rPr lang="en-US" smtClean="0"/>
              <a:t>Oven cured epoxy makes the best connection</a:t>
            </a:r>
          </a:p>
          <a:p>
            <a:r>
              <a:rPr lang="en-US" smtClean="0"/>
              <a:t>But it is the most trouble to use</a:t>
            </a:r>
          </a:p>
          <a:p>
            <a:r>
              <a:rPr lang="en-US" smtClean="0"/>
              <a:t>This process requires mixing the resin and hardener in the correct proportions</a:t>
            </a:r>
          </a:p>
          <a:p>
            <a:r>
              <a:rPr lang="en-US" smtClean="0"/>
              <a:t>All of it must be used before it sets up</a:t>
            </a:r>
          </a:p>
          <a:p>
            <a:r>
              <a:rPr lang="en-US" smtClean="0"/>
              <a:t>Any that is not used, must be thrown out</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4E6DA8-4DCC-4E4E-AC1F-1A77D5939450}" type="slidenum">
              <a:rPr lang="en-US" sz="1400" smtClean="0"/>
              <a:pPr eaLnBrk="1" hangingPunct="1"/>
              <a:t>65</a:t>
            </a:fld>
            <a:endParaRPr lang="en-US" sz="1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Oven Cured Epoxy</a:t>
            </a:r>
          </a:p>
        </p:txBody>
      </p:sp>
      <p:sp>
        <p:nvSpPr>
          <p:cNvPr id="69635" name="Content Placeholder 2"/>
          <p:cNvSpPr>
            <a:spLocks noGrp="1"/>
          </p:cNvSpPr>
          <p:nvPr>
            <p:ph idx="1"/>
          </p:nvPr>
        </p:nvSpPr>
        <p:spPr/>
        <p:txBody>
          <a:bodyPr/>
          <a:lstStyle/>
          <a:p>
            <a:r>
              <a:rPr lang="en-US" smtClean="0"/>
              <a:t>This method is best suited for making a number of similar connections</a:t>
            </a:r>
          </a:p>
          <a:p>
            <a:r>
              <a:rPr lang="en-US" smtClean="0"/>
              <a:t>Once the glue is applied to the connection, it is placed in an oven for around 45 minutes to set</a:t>
            </a:r>
          </a:p>
          <a:p>
            <a:r>
              <a:rPr lang="en-US" smtClean="0"/>
              <a:t>Then the connector is put in a tray to cool</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E50255-FAF5-47B8-93EF-5C7F277C6771}" type="slidenum">
              <a:rPr lang="en-US" sz="1400" smtClean="0"/>
              <a:pPr eaLnBrk="1" hangingPunct="1"/>
              <a:t>66</a:t>
            </a:fld>
            <a:endParaRPr lang="en-US" sz="1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Oven Cured Epoxy</a:t>
            </a:r>
          </a:p>
        </p:txBody>
      </p:sp>
      <p:pic>
        <p:nvPicPr>
          <p:cNvPr id="70659" name="Content Placeholder 5" descr="ove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76400"/>
            <a:ext cx="4440238" cy="3328988"/>
          </a:xfrm>
        </p:spPr>
      </p:pic>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B5932D-A1ED-4E66-BD4D-252B28A7401C}" type="slidenum">
              <a:rPr lang="en-US" sz="1400" smtClean="0"/>
              <a:pPr eaLnBrk="1" hangingPunct="1"/>
              <a:t>67</a:t>
            </a:fld>
            <a:endParaRPr 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Oven Cured Epoxy</a:t>
            </a:r>
          </a:p>
        </p:txBody>
      </p:sp>
      <p:pic>
        <p:nvPicPr>
          <p:cNvPr id="71683" name="Content Placeholder 5" descr="holder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524000"/>
            <a:ext cx="3886200" cy="3848100"/>
          </a:xfrm>
        </p:spPr>
      </p:pic>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8DBEEC-95E2-4D02-9A97-C20600428C7B}" type="slidenum">
              <a:rPr lang="en-US" sz="1400" smtClean="0"/>
              <a:pPr eaLnBrk="1" hangingPunct="1"/>
              <a:t>68</a:t>
            </a:fld>
            <a:endParaRPr lang="en-US" sz="14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UV Epoxy</a:t>
            </a:r>
          </a:p>
        </p:txBody>
      </p:sp>
      <p:sp>
        <p:nvSpPr>
          <p:cNvPr id="72707" name="Content Placeholder 2"/>
          <p:cNvSpPr>
            <a:spLocks noGrp="1"/>
          </p:cNvSpPr>
          <p:nvPr>
            <p:ph idx="1"/>
          </p:nvPr>
        </p:nvSpPr>
        <p:spPr/>
        <p:txBody>
          <a:bodyPr/>
          <a:lstStyle/>
          <a:p>
            <a:r>
              <a:rPr lang="en-US" smtClean="0"/>
              <a:t>With the UV epoxy an ultraviolet lamp is used to cure the epoxy in about 1 minute</a:t>
            </a:r>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DBE51A-3C6D-454D-A214-7543ACE087C1}" type="slidenum">
              <a:rPr lang="en-US" sz="1400" smtClean="0"/>
              <a:pPr eaLnBrk="1" hangingPunct="1"/>
              <a:t>69</a:t>
            </a:fld>
            <a:endParaRPr 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Inspection</a:t>
            </a:r>
          </a:p>
        </p:txBody>
      </p:sp>
      <p:sp>
        <p:nvSpPr>
          <p:cNvPr id="9219" name="Content Placeholder 2"/>
          <p:cNvSpPr>
            <a:spLocks noGrp="1"/>
          </p:cNvSpPr>
          <p:nvPr>
            <p:ph idx="1"/>
          </p:nvPr>
        </p:nvSpPr>
        <p:spPr/>
        <p:txBody>
          <a:bodyPr/>
          <a:lstStyle/>
          <a:p>
            <a:r>
              <a:rPr lang="en-US" smtClean="0"/>
              <a:t>The best way to check for dirt is an inspection scope</a:t>
            </a:r>
          </a:p>
          <a:p>
            <a:r>
              <a:rPr lang="en-US" smtClean="0"/>
              <a:t>For multimode fiber 200 times magnification is used</a:t>
            </a:r>
          </a:p>
          <a:p>
            <a:r>
              <a:rPr lang="en-US" smtClean="0"/>
              <a:t>For single mode cable 400 time is required</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CF2C34-1B70-42C1-95BB-DA1A56B5C8FB}" type="slidenum">
              <a:rPr lang="en-US" sz="1400" smtClean="0"/>
              <a:pPr eaLnBrk="1" hangingPunct="1"/>
              <a:t>7</a:t>
            </a:fld>
            <a:endParaRPr lang="en-US" sz="1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Anaerobic Epoxy</a:t>
            </a:r>
          </a:p>
        </p:txBody>
      </p:sp>
      <p:sp>
        <p:nvSpPr>
          <p:cNvPr id="73731" name="Content Placeholder 2"/>
          <p:cNvSpPr>
            <a:spLocks noGrp="1"/>
          </p:cNvSpPr>
          <p:nvPr>
            <p:ph idx="1"/>
          </p:nvPr>
        </p:nvSpPr>
        <p:spPr/>
        <p:txBody>
          <a:bodyPr/>
          <a:lstStyle/>
          <a:p>
            <a:r>
              <a:rPr lang="en-US" smtClean="0"/>
              <a:t>No tools are required for anaerobic epoxy</a:t>
            </a:r>
          </a:p>
          <a:p>
            <a:r>
              <a:rPr lang="en-US" smtClean="0"/>
              <a:t>One part is applied to the fiber</a:t>
            </a:r>
          </a:p>
          <a:p>
            <a:r>
              <a:rPr lang="en-US" smtClean="0"/>
              <a:t>The other part to the ferrule</a:t>
            </a:r>
          </a:p>
          <a:p>
            <a:r>
              <a:rPr lang="en-US" smtClean="0"/>
              <a:t>When the two are joined the two solutions interact to form the bond</a:t>
            </a:r>
          </a:p>
          <a:p>
            <a:r>
              <a:rPr lang="en-US" smtClean="0"/>
              <a:t>This takes about 10 seconds</a:t>
            </a:r>
          </a:p>
          <a:p>
            <a:r>
              <a:rPr lang="en-US" smtClean="0"/>
              <a:t>The drawback to this method is a weaker joint</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FCF1D9-5B84-4359-813E-3A67407BE31D}" type="slidenum">
              <a:rPr lang="en-US" sz="1400" smtClean="0"/>
              <a:pPr eaLnBrk="1" hangingPunct="1"/>
              <a:t>70</a:t>
            </a:fld>
            <a:endParaRPr lang="en-US" sz="1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Tools</a:t>
            </a:r>
          </a:p>
        </p:txBody>
      </p:sp>
      <p:sp>
        <p:nvSpPr>
          <p:cNvPr id="74755" name="Content Placeholder 2"/>
          <p:cNvSpPr>
            <a:spLocks noGrp="1"/>
          </p:cNvSpPr>
          <p:nvPr>
            <p:ph idx="1"/>
          </p:nvPr>
        </p:nvSpPr>
        <p:spPr/>
        <p:txBody>
          <a:bodyPr/>
          <a:lstStyle/>
          <a:p>
            <a:r>
              <a:rPr lang="en-US" smtClean="0"/>
              <a:t>Several types of tools are used to terminate fiber optic cable</a:t>
            </a:r>
          </a:p>
          <a:p>
            <a:r>
              <a:rPr lang="en-US" smtClean="0"/>
              <a:t>These are for</a:t>
            </a:r>
          </a:p>
          <a:p>
            <a:pPr lvl="1"/>
            <a:r>
              <a:rPr lang="en-US" smtClean="0"/>
              <a:t>Cutting</a:t>
            </a:r>
          </a:p>
          <a:p>
            <a:pPr lvl="1"/>
            <a:r>
              <a:rPr lang="en-US" smtClean="0"/>
              <a:t>Cleaning</a:t>
            </a:r>
          </a:p>
          <a:p>
            <a:pPr lvl="1"/>
            <a:r>
              <a:rPr lang="en-US" smtClean="0"/>
              <a:t>Marking</a:t>
            </a:r>
          </a:p>
          <a:p>
            <a:pPr lvl="1"/>
            <a:r>
              <a:rPr lang="en-US" smtClean="0"/>
              <a:t>Polishing</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63E8E9-94E9-48C5-BFA8-8D891252B1A3}" type="slidenum">
              <a:rPr lang="en-US" sz="1400" smtClean="0"/>
              <a:pPr eaLnBrk="1" hangingPunct="1"/>
              <a:t>71</a:t>
            </a:fld>
            <a:endParaRPr 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Tools for Cutting</a:t>
            </a:r>
          </a:p>
        </p:txBody>
      </p:sp>
      <p:sp>
        <p:nvSpPr>
          <p:cNvPr id="75779" name="Content Placeholder 2"/>
          <p:cNvSpPr>
            <a:spLocks noGrp="1"/>
          </p:cNvSpPr>
          <p:nvPr>
            <p:ph idx="1"/>
          </p:nvPr>
        </p:nvSpPr>
        <p:spPr/>
        <p:txBody>
          <a:bodyPr/>
          <a:lstStyle/>
          <a:p>
            <a:r>
              <a:rPr lang="en-US" smtClean="0"/>
              <a:t>Shears</a:t>
            </a:r>
          </a:p>
          <a:p>
            <a:pPr lvl="1"/>
            <a:r>
              <a:rPr lang="en-US" smtClean="0"/>
              <a:t>For removing the strength member</a:t>
            </a:r>
          </a:p>
          <a:p>
            <a:r>
              <a:rPr lang="en-US" smtClean="0"/>
              <a:t>Stripper</a:t>
            </a:r>
          </a:p>
          <a:p>
            <a:pPr lvl="1"/>
            <a:r>
              <a:rPr lang="en-US" smtClean="0"/>
              <a:t>For removing the outer cover</a:t>
            </a:r>
          </a:p>
          <a:p>
            <a:r>
              <a:rPr lang="en-US" smtClean="0"/>
              <a:t>Stripper</a:t>
            </a:r>
          </a:p>
          <a:p>
            <a:pPr lvl="1"/>
            <a:r>
              <a:rPr lang="en-US" smtClean="0"/>
              <a:t>For removing the fiber buffer</a:t>
            </a:r>
          </a:p>
          <a:p>
            <a:r>
              <a:rPr lang="en-US" smtClean="0"/>
              <a:t>Scribe</a:t>
            </a:r>
          </a:p>
          <a:p>
            <a:pPr lvl="1"/>
            <a:r>
              <a:rPr lang="en-US" smtClean="0"/>
              <a:t>To cut the fiber inserted in the connector</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EB6359-C493-4068-AD55-9D61F0726619}" type="slidenum">
              <a:rPr lang="en-US" sz="1400" smtClean="0"/>
              <a:pPr eaLnBrk="1" hangingPunct="1"/>
              <a:t>72</a:t>
            </a:fld>
            <a:endParaRPr lang="en-US" sz="1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Tools for Cleaning</a:t>
            </a:r>
          </a:p>
        </p:txBody>
      </p:sp>
      <p:sp>
        <p:nvSpPr>
          <p:cNvPr id="76803" name="Content Placeholder 2"/>
          <p:cNvSpPr>
            <a:spLocks noGrp="1"/>
          </p:cNvSpPr>
          <p:nvPr>
            <p:ph idx="1"/>
          </p:nvPr>
        </p:nvSpPr>
        <p:spPr/>
        <p:txBody>
          <a:bodyPr/>
          <a:lstStyle/>
          <a:p>
            <a:r>
              <a:rPr lang="en-US" smtClean="0"/>
              <a:t>Cleaning solution</a:t>
            </a:r>
          </a:p>
          <a:p>
            <a:pPr lvl="1"/>
            <a:r>
              <a:rPr lang="en-US" smtClean="0"/>
              <a:t>To carry away contaminants</a:t>
            </a:r>
          </a:p>
          <a:p>
            <a:r>
              <a:rPr lang="en-US" smtClean="0"/>
              <a:t>Lint free wipes</a:t>
            </a:r>
          </a:p>
          <a:p>
            <a:pPr lvl="1"/>
            <a:r>
              <a:rPr lang="en-US" smtClean="0"/>
              <a:t>To remove the cleaning solution</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9E46C2-6893-49A3-9AAC-E79CF1D40074}" type="slidenum">
              <a:rPr lang="en-US" sz="1400" smtClean="0"/>
              <a:pPr eaLnBrk="1" hangingPunct="1"/>
              <a:t>73</a:t>
            </a:fld>
            <a:endParaRPr lang="en-US"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Tools for Marking</a:t>
            </a:r>
          </a:p>
        </p:txBody>
      </p:sp>
      <p:sp>
        <p:nvSpPr>
          <p:cNvPr id="77827" name="Content Placeholder 2"/>
          <p:cNvSpPr>
            <a:spLocks noGrp="1"/>
          </p:cNvSpPr>
          <p:nvPr>
            <p:ph idx="1"/>
          </p:nvPr>
        </p:nvSpPr>
        <p:spPr/>
        <p:txBody>
          <a:bodyPr/>
          <a:lstStyle/>
          <a:p>
            <a:r>
              <a:rPr lang="en-US" smtClean="0"/>
              <a:t>Fiber marker</a:t>
            </a:r>
          </a:p>
          <a:p>
            <a:pPr lvl="1"/>
            <a:r>
              <a:rPr lang="en-US" smtClean="0"/>
              <a:t>To mark where to remove the covers</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2B2519-A546-4725-8615-E0F7DCE5D23D}" type="slidenum">
              <a:rPr lang="en-US" sz="1400" smtClean="0"/>
              <a:pPr eaLnBrk="1" hangingPunct="1"/>
              <a:t>74</a:t>
            </a:fld>
            <a:endParaRPr lang="en-US" sz="1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Tools for Polishing</a:t>
            </a:r>
          </a:p>
        </p:txBody>
      </p:sp>
      <p:sp>
        <p:nvSpPr>
          <p:cNvPr id="78851" name="Content Placeholder 2"/>
          <p:cNvSpPr>
            <a:spLocks noGrp="1"/>
          </p:cNvSpPr>
          <p:nvPr>
            <p:ph idx="1"/>
          </p:nvPr>
        </p:nvSpPr>
        <p:spPr/>
        <p:txBody>
          <a:bodyPr/>
          <a:lstStyle/>
          <a:p>
            <a:r>
              <a:rPr lang="en-US" smtClean="0"/>
              <a:t>Glass plate</a:t>
            </a:r>
          </a:p>
          <a:p>
            <a:pPr lvl="1"/>
            <a:r>
              <a:rPr lang="en-US" smtClean="0"/>
              <a:t>To support the soft pad</a:t>
            </a:r>
          </a:p>
          <a:p>
            <a:r>
              <a:rPr lang="en-US" smtClean="0"/>
              <a:t>Soft pad</a:t>
            </a:r>
          </a:p>
          <a:p>
            <a:pPr lvl="1"/>
            <a:r>
              <a:rPr lang="en-US" smtClean="0"/>
              <a:t>So the abrasive can properly contact the fiber</a:t>
            </a:r>
          </a:p>
          <a:p>
            <a:r>
              <a:rPr lang="en-US" smtClean="0"/>
              <a:t>Abrasives</a:t>
            </a:r>
          </a:p>
          <a:p>
            <a:pPr lvl="1"/>
            <a:r>
              <a:rPr lang="en-US" smtClean="0"/>
              <a:t>To grind down the end of the fiber</a:t>
            </a:r>
          </a:p>
          <a:p>
            <a:r>
              <a:rPr lang="en-US" smtClean="0"/>
              <a:t>Puck</a:t>
            </a:r>
          </a:p>
          <a:p>
            <a:pPr lvl="1"/>
            <a:r>
              <a:rPr lang="en-US" smtClean="0"/>
              <a:t>To hold the connector while polishing</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9B7EEB-820F-40CA-B0EA-0A50B175B0DB}" type="slidenum">
              <a:rPr lang="en-US" sz="1400" smtClean="0"/>
              <a:pPr eaLnBrk="1" hangingPunct="1"/>
              <a:t>75</a:t>
            </a:fld>
            <a:endParaRPr lang="en-US" sz="1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Basic Procedure for Connector</a:t>
            </a:r>
          </a:p>
        </p:txBody>
      </p:sp>
      <p:sp>
        <p:nvSpPr>
          <p:cNvPr id="79875" name="Content Placeholder 2"/>
          <p:cNvSpPr>
            <a:spLocks noGrp="1"/>
          </p:cNvSpPr>
          <p:nvPr>
            <p:ph idx="1"/>
          </p:nvPr>
        </p:nvSpPr>
        <p:spPr/>
        <p:txBody>
          <a:bodyPr/>
          <a:lstStyle/>
          <a:p>
            <a:r>
              <a:rPr lang="en-US" smtClean="0"/>
              <a:t>The basic process for attaching a connector is</a:t>
            </a:r>
          </a:p>
          <a:p>
            <a:pPr lvl="1"/>
            <a:r>
              <a:rPr lang="en-US" smtClean="0"/>
              <a:t>Cut the cable longer than required by a couple of inches</a:t>
            </a:r>
          </a:p>
          <a:p>
            <a:pPr lvl="1"/>
            <a:r>
              <a:rPr lang="en-US" smtClean="0"/>
              <a:t>Slide any parts onto the cable that cannot be added later such as the strain relief boot</a:t>
            </a:r>
          </a:p>
          <a:p>
            <a:pPr lvl="1"/>
            <a:r>
              <a:rPr lang="en-US" smtClean="0"/>
              <a:t>Strip off the outer cover</a:t>
            </a:r>
          </a:p>
          <a:p>
            <a:pPr lvl="1"/>
            <a:r>
              <a:rPr lang="en-US" smtClean="0"/>
              <a:t>Mark the cable at the points required for the connector preparation</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8C78D6-CFEE-420F-9114-322ECB8949EB}" type="slidenum">
              <a:rPr lang="en-US" sz="1400" smtClean="0"/>
              <a:pPr eaLnBrk="1" hangingPunct="1"/>
              <a:t>76</a:t>
            </a:fld>
            <a:endParaRPr lang="en-US" sz="1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Basic Procedure for Connector</a:t>
            </a:r>
          </a:p>
        </p:txBody>
      </p:sp>
      <p:sp>
        <p:nvSpPr>
          <p:cNvPr id="80899" name="Content Placeholder 2"/>
          <p:cNvSpPr>
            <a:spLocks noGrp="1"/>
          </p:cNvSpPr>
          <p:nvPr>
            <p:ph idx="1"/>
          </p:nvPr>
        </p:nvSpPr>
        <p:spPr/>
        <p:txBody>
          <a:bodyPr/>
          <a:lstStyle/>
          <a:p>
            <a:pPr lvl="1"/>
            <a:r>
              <a:rPr lang="en-US" smtClean="0"/>
              <a:t>Remove the cable jacket</a:t>
            </a:r>
          </a:p>
          <a:p>
            <a:pPr lvl="1"/>
            <a:r>
              <a:rPr lang="en-US" smtClean="0"/>
              <a:t>Cut the strength member off flush to the remaining jacket</a:t>
            </a:r>
          </a:p>
          <a:p>
            <a:pPr lvl="1"/>
            <a:r>
              <a:rPr lang="en-US" smtClean="0"/>
              <a:t>Strip off the buffer in small sections so as to not break the fiber</a:t>
            </a:r>
          </a:p>
          <a:p>
            <a:pPr lvl="1"/>
            <a:r>
              <a:rPr lang="en-US" smtClean="0"/>
              <a:t>Clean the fiber</a:t>
            </a:r>
          </a:p>
          <a:p>
            <a:pPr lvl="1"/>
            <a:r>
              <a:rPr lang="en-US" smtClean="0"/>
              <a:t>Clean the connector</a:t>
            </a:r>
          </a:p>
          <a:p>
            <a:pPr lvl="1"/>
            <a:r>
              <a:rPr lang="en-US" smtClean="0"/>
              <a:t>Dry fit the connector</a:t>
            </a:r>
          </a:p>
          <a:p>
            <a:pPr lvl="1"/>
            <a:r>
              <a:rPr lang="en-US" smtClean="0"/>
              <a:t>Apply the glue based on the type used</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922EE7-0434-43C3-B2AC-16F447C18BBB}" type="slidenum">
              <a:rPr lang="en-US" sz="1400" smtClean="0"/>
              <a:pPr eaLnBrk="1" hangingPunct="1"/>
              <a:t>77</a:t>
            </a:fld>
            <a:endParaRPr lang="en-US" sz="1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Remove the Outer Cover</a:t>
            </a:r>
          </a:p>
        </p:txBody>
      </p:sp>
      <p:pic>
        <p:nvPicPr>
          <p:cNvPr id="81923" name="Content Placeholder 5" descr="f3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828800"/>
            <a:ext cx="6400800" cy="4267200"/>
          </a:xfrm>
        </p:spPr>
      </p:pic>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DFB57F-D937-44EB-AB8F-C2DEE2095A81}" type="slidenum">
              <a:rPr lang="en-US" sz="1400" smtClean="0"/>
              <a:pPr eaLnBrk="1" hangingPunct="1"/>
              <a:t>78</a:t>
            </a:fld>
            <a:endParaRPr lang="en-US" sz="1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Remove the Outer Cover</a:t>
            </a:r>
          </a:p>
        </p:txBody>
      </p:sp>
      <p:pic>
        <p:nvPicPr>
          <p:cNvPr id="82947" name="Content Placeholder 5" descr="f3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6400800" cy="4267200"/>
          </a:xfrm>
        </p:spPr>
      </p:pic>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936E2-39A9-4602-B25B-EB6932CF140D}" type="slidenum">
              <a:rPr lang="en-US" sz="1400" smtClean="0"/>
              <a:pPr eaLnBrk="1" hangingPunct="1"/>
              <a:t>79</a:t>
            </a:fld>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Inspection Scope</a:t>
            </a: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1949D5-B91F-49A0-BC43-5D2924120EF0}" type="slidenum">
              <a:rPr lang="en-US" sz="1400" smtClean="0"/>
              <a:pPr eaLnBrk="1" hangingPunct="1"/>
              <a:t>8</a:t>
            </a:fld>
            <a:endParaRPr lang="en-US" sz="1400" smtClean="0"/>
          </a:p>
        </p:txBody>
      </p:sp>
      <p:pic>
        <p:nvPicPr>
          <p:cNvPr id="10245" name="Content Placeholder 7" descr="718X050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798638"/>
            <a:ext cx="6705600" cy="2011362"/>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Remove the Strength Member</a:t>
            </a:r>
          </a:p>
        </p:txBody>
      </p:sp>
      <p:pic>
        <p:nvPicPr>
          <p:cNvPr id="83971" name="Content Placeholder 5" descr="f3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6400800" cy="4267200"/>
          </a:xfrm>
        </p:spPr>
      </p:pic>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AEA5C2-0AEE-4909-88F4-3DFE42E57B27}" type="slidenum">
              <a:rPr lang="en-US" sz="1400" smtClean="0"/>
              <a:pPr eaLnBrk="1" hangingPunct="1"/>
              <a:t>80</a:t>
            </a:fld>
            <a:endParaRPr lang="en-US"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Remove Buffer Around Fiber</a:t>
            </a:r>
          </a:p>
        </p:txBody>
      </p:sp>
      <p:pic>
        <p:nvPicPr>
          <p:cNvPr id="84995" name="Content Placeholder 5" descr="f3c.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676400"/>
            <a:ext cx="6400800" cy="4267200"/>
          </a:xfrm>
        </p:spPr>
      </p:pic>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F3E519-BE9B-441D-9650-A6C867C2E1F1}" type="slidenum">
              <a:rPr lang="en-US" sz="1400" smtClean="0"/>
              <a:pPr eaLnBrk="1" hangingPunct="1"/>
              <a:t>81</a:t>
            </a:fld>
            <a:endParaRPr lang="en-US" sz="1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Remove Buffer Around Fiber</a:t>
            </a:r>
          </a:p>
        </p:txBody>
      </p:sp>
      <p:pic>
        <p:nvPicPr>
          <p:cNvPr id="86019" name="Content Placeholder 5" descr="f3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6400800" cy="4267200"/>
          </a:xfrm>
        </p:spPr>
      </p:pic>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C4FC47-C42E-4D03-8264-05DD86E94DA0}" type="slidenum">
              <a:rPr lang="en-US" sz="1400" smtClean="0"/>
              <a:pPr eaLnBrk="1" hangingPunct="1"/>
              <a:t>82</a:t>
            </a:fld>
            <a:endParaRPr lang="en-US" sz="14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Polishing</a:t>
            </a:r>
          </a:p>
        </p:txBody>
      </p:sp>
      <p:sp>
        <p:nvSpPr>
          <p:cNvPr id="87043" name="Content Placeholder 2"/>
          <p:cNvSpPr>
            <a:spLocks noGrp="1"/>
          </p:cNvSpPr>
          <p:nvPr>
            <p:ph idx="1"/>
          </p:nvPr>
        </p:nvSpPr>
        <p:spPr/>
        <p:txBody>
          <a:bodyPr/>
          <a:lstStyle/>
          <a:p>
            <a:r>
              <a:rPr lang="en-US" smtClean="0"/>
              <a:t>For polish type connectors the exact procedure will vary based on the specific connector used</a:t>
            </a:r>
          </a:p>
          <a:p>
            <a:r>
              <a:rPr lang="en-US" smtClean="0"/>
              <a:t>Basically the end of the ferrule is already of the desired end face dimension</a:t>
            </a:r>
          </a:p>
          <a:p>
            <a:r>
              <a:rPr lang="en-US" smtClean="0"/>
              <a:t>The purpose in polishing is to form the fiber end to the shape and size of the ferrule’s end face</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84AD8B-ACD2-4C53-97D0-47FE52A8C6FF}" type="slidenum">
              <a:rPr lang="en-US" sz="1400" smtClean="0"/>
              <a:pPr eaLnBrk="1" hangingPunct="1"/>
              <a:t>83</a:t>
            </a:fld>
            <a:endParaRPr lang="en-US"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Polishing</a:t>
            </a:r>
          </a:p>
        </p:txBody>
      </p:sp>
      <p:sp>
        <p:nvSpPr>
          <p:cNvPr id="88067" name="Content Placeholder 2"/>
          <p:cNvSpPr>
            <a:spLocks noGrp="1"/>
          </p:cNvSpPr>
          <p:nvPr>
            <p:ph idx="1"/>
          </p:nvPr>
        </p:nvSpPr>
        <p:spPr/>
        <p:txBody>
          <a:bodyPr/>
          <a:lstStyle/>
          <a:p>
            <a:r>
              <a:rPr lang="en-US" smtClean="0"/>
              <a:t>A puck is used to hold the connector with the fiber installed in the correct orientation</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9206FE-F12E-48CA-A360-9BFF53D8DCAB}" type="slidenum">
              <a:rPr lang="en-US" sz="1400" smtClean="0"/>
              <a:pPr eaLnBrk="1" hangingPunct="1"/>
              <a:t>84</a:t>
            </a:fld>
            <a:endParaRPr lang="en-US" sz="1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Polishing Procedure</a:t>
            </a:r>
          </a:p>
        </p:txBody>
      </p:sp>
      <p:sp>
        <p:nvSpPr>
          <p:cNvPr id="89091" name="Content Placeholder 2"/>
          <p:cNvSpPr>
            <a:spLocks noGrp="1"/>
          </p:cNvSpPr>
          <p:nvPr>
            <p:ph idx="1"/>
          </p:nvPr>
        </p:nvSpPr>
        <p:spPr/>
        <p:txBody>
          <a:bodyPr/>
          <a:lstStyle/>
          <a:p>
            <a:r>
              <a:rPr lang="en-US" smtClean="0"/>
              <a:t>In general the method to use to polish is</a:t>
            </a:r>
          </a:p>
          <a:p>
            <a:pPr lvl="1"/>
            <a:r>
              <a:rPr lang="en-US" smtClean="0"/>
              <a:t>Be sure the glue is dry</a:t>
            </a:r>
          </a:p>
          <a:p>
            <a:pPr lvl="1"/>
            <a:r>
              <a:rPr lang="en-US" smtClean="0"/>
              <a:t>Scribe the fiber at the base of the glue bead at the end of the connector</a:t>
            </a:r>
          </a:p>
          <a:p>
            <a:pPr lvl="1"/>
            <a:r>
              <a:rPr lang="en-US" smtClean="0"/>
              <a:t>Smooth the resulting nub with a piece of 5 micron film by gently rubbing it</a:t>
            </a:r>
          </a:p>
          <a:p>
            <a:pPr lvl="1"/>
            <a:r>
              <a:rPr lang="en-US" smtClean="0"/>
              <a:t>Place the glass plate under the soft pad</a:t>
            </a:r>
          </a:p>
          <a:p>
            <a:pPr lvl="1"/>
            <a:r>
              <a:rPr lang="en-US" smtClean="0"/>
              <a:t>Place the 5 micron abrasive on the soft pad</a:t>
            </a:r>
          </a:p>
        </p:txBody>
      </p:sp>
      <p:sp>
        <p:nvSpPr>
          <p:cNvPr id="89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3D8D3A-3C1C-4362-8048-CBE74727E8A1}" type="slidenum">
              <a:rPr lang="en-US" sz="1400" smtClean="0"/>
              <a:pPr eaLnBrk="1" hangingPunct="1"/>
              <a:t>85</a:t>
            </a:fld>
            <a:endParaRPr lang="en-US" sz="1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Polishing Procedure</a:t>
            </a:r>
          </a:p>
        </p:txBody>
      </p:sp>
      <p:sp>
        <p:nvSpPr>
          <p:cNvPr id="90115" name="Content Placeholder 2"/>
          <p:cNvSpPr>
            <a:spLocks noGrp="1"/>
          </p:cNvSpPr>
          <p:nvPr>
            <p:ph idx="1"/>
          </p:nvPr>
        </p:nvSpPr>
        <p:spPr/>
        <p:txBody>
          <a:bodyPr/>
          <a:lstStyle/>
          <a:p>
            <a:pPr lvl="1"/>
            <a:r>
              <a:rPr lang="en-US" smtClean="0"/>
              <a:t>Place the connector in the puck</a:t>
            </a:r>
          </a:p>
          <a:p>
            <a:pPr lvl="1"/>
            <a:r>
              <a:rPr lang="en-US" smtClean="0"/>
              <a:t>Place the puck on the film</a:t>
            </a:r>
          </a:p>
          <a:p>
            <a:pPr lvl="1"/>
            <a:r>
              <a:rPr lang="en-US" smtClean="0"/>
              <a:t>Begin polishing using a figure 8 pattern</a:t>
            </a:r>
          </a:p>
          <a:p>
            <a:pPr lvl="1"/>
            <a:r>
              <a:rPr lang="en-US" smtClean="0"/>
              <a:t>Make about 20 patterns</a:t>
            </a:r>
          </a:p>
          <a:p>
            <a:pPr lvl="1"/>
            <a:r>
              <a:rPr lang="en-US" smtClean="0"/>
              <a:t>Clean the end</a:t>
            </a:r>
          </a:p>
          <a:p>
            <a:pPr lvl="1"/>
            <a:r>
              <a:rPr lang="en-US" smtClean="0"/>
              <a:t>Change to the 0.3 micron film</a:t>
            </a:r>
          </a:p>
          <a:p>
            <a:pPr lvl="1"/>
            <a:r>
              <a:rPr lang="en-US" smtClean="0"/>
              <a:t>Using the puck and the figure 8 pattern continue until the end is smooth</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CF5046-F526-4500-9013-5A9AC0A2085C}" type="slidenum">
              <a:rPr lang="en-US" sz="1400" smtClean="0"/>
              <a:pPr eaLnBrk="1" hangingPunct="1"/>
              <a:t>86</a:t>
            </a:fld>
            <a:endParaRPr lang="en-US" sz="1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1139" name="Rectangle 2"/>
          <p:cNvSpPr>
            <a:spLocks noGrp="1" noChangeArrowheads="1"/>
          </p:cNvSpPr>
          <p:nvPr>
            <p:ph type="title"/>
          </p:nvPr>
        </p:nvSpPr>
        <p:spPr/>
        <p:txBody>
          <a:bodyPr/>
          <a:lstStyle/>
          <a:p>
            <a:pPr eaLnBrk="1" hangingPunct="1"/>
            <a:r>
              <a:rPr lang="en-US" smtClean="0"/>
              <a:t>Polishing Procedure</a:t>
            </a:r>
          </a:p>
        </p:txBody>
      </p:sp>
      <p:pic>
        <p:nvPicPr>
          <p:cNvPr id="91140" name="Picture 3" descr="3_2_10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389063"/>
            <a:ext cx="7391400" cy="5045075"/>
          </a:xfrm>
        </p:spPr>
      </p:pic>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6483BB-577F-4DC8-8C48-EAB2D1ECAA88}" type="slidenum">
              <a:rPr lang="en-US" sz="1400" smtClean="0"/>
              <a:pPr eaLnBrk="1" hangingPunct="1"/>
              <a:t>87</a:t>
            </a:fld>
            <a:endParaRPr lang="en-US" sz="1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Fiber End Face Finishes</a:t>
            </a:r>
          </a:p>
        </p:txBody>
      </p:sp>
      <p:sp>
        <p:nvSpPr>
          <p:cNvPr id="92163" name="Content Placeholder 2"/>
          <p:cNvSpPr>
            <a:spLocks noGrp="1"/>
          </p:cNvSpPr>
          <p:nvPr>
            <p:ph idx="1"/>
          </p:nvPr>
        </p:nvSpPr>
        <p:spPr/>
        <p:txBody>
          <a:bodyPr/>
          <a:lstStyle/>
          <a:p>
            <a:r>
              <a:rPr lang="en-US" smtClean="0"/>
              <a:t>There are several different end face finishes that can be done</a:t>
            </a:r>
          </a:p>
          <a:p>
            <a:r>
              <a:rPr lang="en-US" smtClean="0"/>
              <a:t>PC - Physical Contact finish is the most common</a:t>
            </a:r>
          </a:p>
          <a:p>
            <a:r>
              <a:rPr lang="en-US" smtClean="0"/>
              <a:t>Other include UPC – Ultra Physical Contact and APC – Angled Physical Contact</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163E25-778B-4310-9171-7393DA891C5B}" type="slidenum">
              <a:rPr lang="en-US" sz="1400" smtClean="0"/>
              <a:pPr eaLnBrk="1" hangingPunct="1"/>
              <a:t>88</a:t>
            </a:fld>
            <a:endParaRPr lang="en-US" sz="14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Fiber End Face Finishes</a:t>
            </a:r>
          </a:p>
        </p:txBody>
      </p:sp>
      <p:sp>
        <p:nvSpPr>
          <p:cNvPr id="93187" name="Content Placeholder 2"/>
          <p:cNvSpPr>
            <a:spLocks noGrp="1"/>
          </p:cNvSpPr>
          <p:nvPr>
            <p:ph idx="1"/>
          </p:nvPr>
        </p:nvSpPr>
        <p:spPr/>
        <p:txBody>
          <a:bodyPr/>
          <a:lstStyle/>
          <a:p>
            <a:r>
              <a:rPr lang="en-US" smtClean="0"/>
              <a:t>Each of these of increasing reduction of back scatter, in other words loss at the connections</a:t>
            </a:r>
          </a:p>
          <a:p>
            <a:r>
              <a:rPr lang="en-US" smtClean="0"/>
              <a:t>For example</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C940E1-810D-4D43-AA60-9CD5CC9F4885}" type="slidenum">
              <a:rPr lang="en-US" sz="1400" smtClean="0"/>
              <a:pPr eaLnBrk="1" hangingPunct="1"/>
              <a:t>89</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Inspection Scope</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ECD334-F14E-407B-96D3-D85E58C67D84}" type="slidenum">
              <a:rPr lang="en-US" sz="1400" smtClean="0"/>
              <a:pPr eaLnBrk="1" hangingPunct="1"/>
              <a:t>9</a:t>
            </a:fld>
            <a:endParaRPr lang="en-US" sz="1400" smtClean="0"/>
          </a:p>
        </p:txBody>
      </p:sp>
      <p:pic>
        <p:nvPicPr>
          <p:cNvPr id="11269" name="Content Placeholder 9" descr="812X280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905000"/>
            <a:ext cx="5487988" cy="359410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4211" name="Rectangle 2"/>
          <p:cNvSpPr>
            <a:spLocks noGrp="1" noChangeArrowheads="1"/>
          </p:cNvSpPr>
          <p:nvPr>
            <p:ph type="title"/>
          </p:nvPr>
        </p:nvSpPr>
        <p:spPr/>
        <p:txBody>
          <a:bodyPr/>
          <a:lstStyle/>
          <a:p>
            <a:pPr eaLnBrk="1" hangingPunct="1"/>
            <a:r>
              <a:rPr lang="en-US" smtClean="0"/>
              <a:t>Fiber End Face Finishes</a:t>
            </a:r>
          </a:p>
        </p:txBody>
      </p:sp>
      <p:pic>
        <p:nvPicPr>
          <p:cNvPr id="942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66273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4AC87E-02F4-4CA4-88D3-BEE5550A2DDE}" type="slidenum">
              <a:rPr lang="en-US" sz="1400" smtClean="0"/>
              <a:pPr eaLnBrk="1" hangingPunct="1"/>
              <a:t>90</a:t>
            </a:fld>
            <a:endParaRPr lang="en-US" sz="140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Scribe</a:t>
            </a:r>
          </a:p>
        </p:txBody>
      </p:sp>
      <p:pic>
        <p:nvPicPr>
          <p:cNvPr id="95235" name="Content Placeholder 5" descr="F6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524000"/>
            <a:ext cx="6400800" cy="4267200"/>
          </a:xfrm>
        </p:spPr>
      </p:pic>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3927AE-1EA4-4DED-A882-B659D0A8F49B}" type="slidenum">
              <a:rPr lang="en-US" sz="1400" smtClean="0"/>
              <a:pPr eaLnBrk="1" hangingPunct="1"/>
              <a:t>91</a:t>
            </a:fld>
            <a:endParaRPr lang="en-US" sz="1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Scribe</a:t>
            </a:r>
          </a:p>
        </p:txBody>
      </p:sp>
      <p:pic>
        <p:nvPicPr>
          <p:cNvPr id="96259" name="Content Placeholder 5" descr="F6c.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400800" cy="4267200"/>
          </a:xfrm>
        </p:spPr>
      </p:pic>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8E8984-6964-4029-B5D4-1A4F706DAF88}" type="slidenum">
              <a:rPr lang="en-US" sz="1400" smtClean="0"/>
              <a:pPr eaLnBrk="1" hangingPunct="1"/>
              <a:t>92</a:t>
            </a:fld>
            <a:endParaRPr lang="en-US" sz="1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Polish Off the Pad</a:t>
            </a:r>
          </a:p>
        </p:txBody>
      </p:sp>
      <p:sp>
        <p:nvSpPr>
          <p:cNvPr id="972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72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34D09C-1934-4007-BE52-D57953AD373A}" type="slidenum">
              <a:rPr lang="en-US" sz="1400" smtClean="0"/>
              <a:pPr eaLnBrk="1" hangingPunct="1"/>
              <a:t>93</a:t>
            </a:fld>
            <a:endParaRPr lang="en-US" sz="1400" smtClean="0"/>
          </a:p>
        </p:txBody>
      </p:sp>
      <p:pic>
        <p:nvPicPr>
          <p:cNvPr id="97285" name="Content Placeholder 7" descr="F6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600200"/>
            <a:ext cx="6400800" cy="42672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Polish On the Pad</a:t>
            </a:r>
          </a:p>
        </p:txBody>
      </p:sp>
      <p:sp>
        <p:nvSpPr>
          <p:cNvPr id="983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83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9B8894-A59C-4623-983C-B1C91ADD24AE}" type="slidenum">
              <a:rPr lang="en-US" sz="1400" smtClean="0"/>
              <a:pPr eaLnBrk="1" hangingPunct="1"/>
              <a:t>94</a:t>
            </a:fld>
            <a:endParaRPr lang="en-US" sz="1400" smtClean="0"/>
          </a:p>
        </p:txBody>
      </p:sp>
      <p:pic>
        <p:nvPicPr>
          <p:cNvPr id="98309" name="Picture 6" descr="F6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7" descr="F6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Polish On the Pad</a:t>
            </a:r>
          </a:p>
        </p:txBody>
      </p:sp>
      <p:pic>
        <p:nvPicPr>
          <p:cNvPr id="99331" name="Content Placeholder 5" descr="F6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400800" cy="4267200"/>
          </a:xfrm>
        </p:spPr>
      </p:pic>
      <p:sp>
        <p:nvSpPr>
          <p:cNvPr id="99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CEF9C-A174-40D9-A9DC-65BCE8F9A1DF}" type="slidenum">
              <a:rPr lang="en-US" sz="1400" smtClean="0"/>
              <a:pPr eaLnBrk="1" hangingPunct="1"/>
              <a:t>95</a:t>
            </a:fld>
            <a:endParaRPr lang="en-US" sz="1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Polish On the Pad</a:t>
            </a:r>
          </a:p>
        </p:txBody>
      </p:sp>
      <p:sp>
        <p:nvSpPr>
          <p:cNvPr id="1003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03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37177B-363D-4777-8090-FE99F48A608D}" type="slidenum">
              <a:rPr lang="en-US" sz="1400" smtClean="0"/>
              <a:pPr eaLnBrk="1" hangingPunct="1"/>
              <a:t>96</a:t>
            </a:fld>
            <a:endParaRPr lang="en-US" sz="1400" smtClean="0"/>
          </a:p>
        </p:txBody>
      </p:sp>
      <p:pic>
        <p:nvPicPr>
          <p:cNvPr id="100357" name="Content Placeholder 7" descr="F6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600200"/>
            <a:ext cx="6400800" cy="42672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No Polish Procedure</a:t>
            </a:r>
          </a:p>
        </p:txBody>
      </p:sp>
      <p:sp>
        <p:nvSpPr>
          <p:cNvPr id="101379" name="Content Placeholder 2"/>
          <p:cNvSpPr>
            <a:spLocks noGrp="1"/>
          </p:cNvSpPr>
          <p:nvPr>
            <p:ph idx="1"/>
          </p:nvPr>
        </p:nvSpPr>
        <p:spPr/>
        <p:txBody>
          <a:bodyPr/>
          <a:lstStyle/>
          <a:p>
            <a:r>
              <a:rPr lang="en-US" smtClean="0"/>
              <a:t>Corning has a commonly used no polish connector called the UniCam</a:t>
            </a:r>
          </a:p>
          <a:p>
            <a:r>
              <a:rPr lang="en-US" smtClean="0"/>
              <a:t>Let’s let them explain how this works and the procedure used to do this</a:t>
            </a:r>
          </a:p>
        </p:txBody>
      </p:sp>
      <p:sp>
        <p:nvSpPr>
          <p:cNvPr id="101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1417D7-52AE-4917-B44F-64968D2FDD6B}" type="slidenum">
              <a:rPr lang="en-US" sz="1400" smtClean="0"/>
              <a:pPr eaLnBrk="1" hangingPunct="1"/>
              <a:t>97</a:t>
            </a:fld>
            <a:endParaRPr lang="en-US" sz="14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Clamp On Connector Operation</a:t>
            </a:r>
          </a:p>
        </p:txBody>
      </p:sp>
      <p:sp>
        <p:nvSpPr>
          <p:cNvPr id="3" name="Content Placeholder 2"/>
          <p:cNvSpPr>
            <a:spLocks noGrp="1"/>
          </p:cNvSpPr>
          <p:nvPr>
            <p:ph idx="1"/>
          </p:nvPr>
        </p:nvSpPr>
        <p:spPr/>
        <p:txBody>
          <a:bodyPr/>
          <a:lstStyle/>
          <a:p>
            <a:pPr lvl="1">
              <a:defRPr/>
            </a:pPr>
            <a:r>
              <a:rPr lang="en-US" dirty="0" smtClean="0">
                <a:ea typeface="+mn-ea"/>
                <a:cs typeface="+mn-cs"/>
              </a:rPr>
              <a:t>The patented UniCam connector incorporates a mini-pigtail housed in a connector body</a:t>
            </a:r>
          </a:p>
          <a:p>
            <a:pPr lvl="1">
              <a:defRPr/>
            </a:pPr>
            <a:r>
              <a:rPr lang="en-US" dirty="0" smtClean="0">
                <a:ea typeface="+mn-ea"/>
                <a:cs typeface="+mn-cs"/>
              </a:rPr>
              <a:t>There is a fiber stub bonded into the ferrule in the factory, where the end-face of the ferrule is polished to a PC, UPC, or APC finish</a:t>
            </a:r>
          </a:p>
          <a:p>
            <a:pPr lvl="1">
              <a:defRPr/>
            </a:pPr>
            <a:r>
              <a:rPr lang="en-US" dirty="0" smtClean="0">
                <a:ea typeface="+mn-ea"/>
                <a:cs typeface="+mn-cs"/>
              </a:rPr>
              <a:t>The other end of the fiber is cleaved and fully protected inside the connector</a:t>
            </a:r>
          </a:p>
          <a:p>
            <a:pPr lvl="1">
              <a:defRPr/>
            </a:pPr>
            <a:r>
              <a:rPr lang="en-US" dirty="0" smtClean="0">
                <a:ea typeface="+mn-ea"/>
                <a:cs typeface="+mn-cs"/>
              </a:rPr>
              <a:t>The field fiber is cleaved and inserted into the connector until it makes positive contact with the fiber stub</a:t>
            </a:r>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D752CE-5B93-4352-8345-44E256DC0715}" type="slidenum">
              <a:rPr lang="en-US" sz="1400" smtClean="0"/>
              <a:pPr eaLnBrk="1" hangingPunct="1"/>
              <a:t>98</a:t>
            </a:fld>
            <a:endParaRPr lang="en-US" sz="14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Clamp On Connector Operation</a:t>
            </a:r>
          </a:p>
        </p:txBody>
      </p:sp>
      <p:sp>
        <p:nvSpPr>
          <p:cNvPr id="3" name="Content Placeholder 2"/>
          <p:cNvSpPr>
            <a:spLocks noGrp="1"/>
          </p:cNvSpPr>
          <p:nvPr>
            <p:ph idx="1"/>
          </p:nvPr>
        </p:nvSpPr>
        <p:spPr/>
        <p:txBody>
          <a:bodyPr/>
          <a:lstStyle/>
          <a:p>
            <a:pPr lvl="1">
              <a:defRPr/>
            </a:pPr>
            <a:r>
              <a:rPr lang="en-US" dirty="0" smtClean="0">
                <a:ea typeface="+mn-ea"/>
                <a:cs typeface="+mn-cs"/>
              </a:rPr>
              <a:t>A simple rotating cam actuation process completes the connector with no epoxy or polishing required</a:t>
            </a:r>
          </a:p>
          <a:p>
            <a:pPr lvl="1">
              <a:defRPr/>
            </a:pPr>
            <a:r>
              <a:rPr lang="en-US" dirty="0" smtClean="0">
                <a:ea typeface="+mn-ea"/>
                <a:cs typeface="+mn-cs"/>
              </a:rPr>
              <a:t>After strain relieving the fiber to the connector, it is ready to be mated to another connector inside an adapter</a:t>
            </a:r>
          </a:p>
          <a:p>
            <a:pPr lvl="1">
              <a:defRPr/>
            </a:pPr>
            <a:r>
              <a:rPr lang="en-US" dirty="0" smtClean="0">
                <a:ea typeface="+mn-ea"/>
                <a:cs typeface="+mn-cs"/>
              </a:rPr>
              <a:t>The primary advantage of a UniCam connector, when compared to other field-installable connector methods, is the time savings</a:t>
            </a:r>
          </a:p>
        </p:txBody>
      </p:sp>
      <p:sp>
        <p:nvSpPr>
          <p:cNvPr id="103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Copyright 2008-2011 Kenneth M. Chipps Ph.D. www.chipps.com</a:t>
            </a:r>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3E4967-9430-4C88-8566-86DCE6B5B5FB}" type="slidenum">
              <a:rPr lang="en-US" sz="1400" smtClean="0"/>
              <a:pPr eaLnBrk="1" hangingPunct="1"/>
              <a:t>99</a:t>
            </a:fld>
            <a:endParaRPr 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2430</TotalTime>
  <Words>5303</Words>
  <Application>Microsoft Office PowerPoint</Application>
  <PresentationFormat>On-screen Show (4:3)</PresentationFormat>
  <Paragraphs>774</Paragraphs>
  <Slides>142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142</vt:i4>
      </vt:variant>
    </vt:vector>
  </HeadingPairs>
  <TitlesOfParts>
    <vt:vector size="145" baseType="lpstr">
      <vt:lpstr>Times New Roman</vt:lpstr>
      <vt:lpstr>Arial</vt:lpstr>
      <vt:lpstr>CCNA</vt:lpstr>
      <vt:lpstr>Terminating Fiber Optic Media</vt:lpstr>
      <vt:lpstr>Objectives</vt:lpstr>
      <vt:lpstr>Handling Fiber Optic Media</vt:lpstr>
      <vt:lpstr>Work Space</vt:lpstr>
      <vt:lpstr>Keeping Yourself Safe</vt:lpstr>
      <vt:lpstr>Keeping the Media Clean</vt:lpstr>
      <vt:lpstr>Inspection</vt:lpstr>
      <vt:lpstr>Inspection Scope</vt:lpstr>
      <vt:lpstr>Inspection Scope</vt:lpstr>
      <vt:lpstr>Inspection Scope</vt:lpstr>
      <vt:lpstr>Inspection Process</vt:lpstr>
      <vt:lpstr>Sources of Problems</vt:lpstr>
      <vt:lpstr>Contamination</vt:lpstr>
      <vt:lpstr>Contamination</vt:lpstr>
      <vt:lpstr>Dust</vt:lpstr>
      <vt:lpstr>Dirt</vt:lpstr>
      <vt:lpstr>Finger Print</vt:lpstr>
      <vt:lpstr>Dirt</vt:lpstr>
      <vt:lpstr>Dust and Skin</vt:lpstr>
      <vt:lpstr>Dust and Skin</vt:lpstr>
      <vt:lpstr>Dust and Skin</vt:lpstr>
      <vt:lpstr>Dry Cleaned</vt:lpstr>
      <vt:lpstr>Too Much Solvent Cleaner</vt:lpstr>
      <vt:lpstr>Pitting</vt:lpstr>
      <vt:lpstr>Scratches</vt:lpstr>
      <vt:lpstr>Scope Resolution</vt:lpstr>
      <vt:lpstr>Scope Resolution</vt:lpstr>
      <vt:lpstr>Cleaning</vt:lpstr>
      <vt:lpstr>Best Practice When Cleaning</vt:lpstr>
      <vt:lpstr>Best Practice When Cleaning</vt:lpstr>
      <vt:lpstr>Best Practice When Cleaning</vt:lpstr>
      <vt:lpstr>Dry Cleaning</vt:lpstr>
      <vt:lpstr>Wet Cleaning</vt:lpstr>
      <vt:lpstr>Cleaning Cable Ends</vt:lpstr>
      <vt:lpstr>Cleaning Cable Ends</vt:lpstr>
      <vt:lpstr>Cleaning Cards</vt:lpstr>
      <vt:lpstr>Cleaning Cable Ends</vt:lpstr>
      <vt:lpstr>Cleaning Cable Ends</vt:lpstr>
      <vt:lpstr>Cleaning Cube</vt:lpstr>
      <vt:lpstr>Cleaning Cable Ends</vt:lpstr>
      <vt:lpstr>Cleaning Cable Ends</vt:lpstr>
      <vt:lpstr>Cleaning Cable Ends</vt:lpstr>
      <vt:lpstr>Cleaning Swabs</vt:lpstr>
      <vt:lpstr>Cleaning Swabs</vt:lpstr>
      <vt:lpstr>Area to Clean</vt:lpstr>
      <vt:lpstr>Area to Clean</vt:lpstr>
      <vt:lpstr>Area to Clean</vt:lpstr>
      <vt:lpstr>Area to Clean</vt:lpstr>
      <vt:lpstr>Field Termination Methods</vt:lpstr>
      <vt:lpstr>Field Termination Methods</vt:lpstr>
      <vt:lpstr>MPO</vt:lpstr>
      <vt:lpstr>MPO Cassette</vt:lpstr>
      <vt:lpstr>MPO Cable</vt:lpstr>
      <vt:lpstr>MPO</vt:lpstr>
      <vt:lpstr>MPO</vt:lpstr>
      <vt:lpstr>MPO</vt:lpstr>
      <vt:lpstr>Factory Terminated Pigtails</vt:lpstr>
      <vt:lpstr>Factory Terminated Pigtails</vt:lpstr>
      <vt:lpstr>Field Termination</vt:lpstr>
      <vt:lpstr>Field Termination</vt:lpstr>
      <vt:lpstr>Attaching Connectors</vt:lpstr>
      <vt:lpstr>Attaching Connectors</vt:lpstr>
      <vt:lpstr>Attaching Connectors</vt:lpstr>
      <vt:lpstr>Basic Termination Steps</vt:lpstr>
      <vt:lpstr>Oven Cured Epoxy</vt:lpstr>
      <vt:lpstr>Oven Cured Epoxy</vt:lpstr>
      <vt:lpstr>Oven Cured Epoxy</vt:lpstr>
      <vt:lpstr>Oven Cured Epoxy</vt:lpstr>
      <vt:lpstr>UV Epoxy</vt:lpstr>
      <vt:lpstr>Anaerobic Epoxy</vt:lpstr>
      <vt:lpstr>Tools</vt:lpstr>
      <vt:lpstr>Tools for Cutting</vt:lpstr>
      <vt:lpstr>Tools for Cleaning</vt:lpstr>
      <vt:lpstr>Tools for Marking</vt:lpstr>
      <vt:lpstr>Tools for Polishing</vt:lpstr>
      <vt:lpstr>Basic Procedure for Connector</vt:lpstr>
      <vt:lpstr>Basic Procedure for Connector</vt:lpstr>
      <vt:lpstr>Remove the Outer Cover</vt:lpstr>
      <vt:lpstr>Remove the Outer Cover</vt:lpstr>
      <vt:lpstr>Remove the Strength Member</vt:lpstr>
      <vt:lpstr>Remove Buffer Around Fiber</vt:lpstr>
      <vt:lpstr>Remove Buffer Around Fiber</vt:lpstr>
      <vt:lpstr>Polishing</vt:lpstr>
      <vt:lpstr>Polishing</vt:lpstr>
      <vt:lpstr>Polishing Procedure</vt:lpstr>
      <vt:lpstr>Polishing Procedure</vt:lpstr>
      <vt:lpstr>Polishing Procedure</vt:lpstr>
      <vt:lpstr>Fiber End Face Finishes</vt:lpstr>
      <vt:lpstr>Fiber End Face Finishes</vt:lpstr>
      <vt:lpstr>Fiber End Face Finishes</vt:lpstr>
      <vt:lpstr>Scribe</vt:lpstr>
      <vt:lpstr>Scribe</vt:lpstr>
      <vt:lpstr>Polish Off the Pad</vt:lpstr>
      <vt:lpstr>Polish On the Pad</vt:lpstr>
      <vt:lpstr>Polish On the Pad</vt:lpstr>
      <vt:lpstr>Polish On the Pad</vt:lpstr>
      <vt:lpstr>No Polish Procedure</vt:lpstr>
      <vt:lpstr>Clamp On Connector Operation</vt:lpstr>
      <vt:lpstr>Clamp On Connector Operation</vt:lpstr>
      <vt:lpstr>Clamp On Connector Operation</vt:lpstr>
      <vt:lpstr>Clamp On Connector Operation</vt:lpstr>
      <vt:lpstr>Clamp On Connector Operation</vt:lpstr>
      <vt:lpstr>Clamp On Connector Procedure</vt:lpstr>
      <vt:lpstr>Clamp On Connector Procedure</vt:lpstr>
      <vt:lpstr>UniCam Buffer Stripping Tool</vt:lpstr>
      <vt:lpstr>UniCam Cleaver</vt:lpstr>
      <vt:lpstr>The UniCam Tool</vt:lpstr>
      <vt:lpstr>Inspect the Fiber End</vt:lpstr>
      <vt:lpstr>Inspect the Fiber End</vt:lpstr>
      <vt:lpstr>Inspect the Fiber End</vt:lpstr>
      <vt:lpstr>Inspect the Fiber End</vt:lpstr>
      <vt:lpstr>Inspect the Fiber End</vt:lpstr>
      <vt:lpstr>Inspect the Fiber End</vt:lpstr>
      <vt:lpstr>Inspect the Fiber End</vt:lpstr>
      <vt:lpstr>Splicing Fiber Optic Cable</vt:lpstr>
      <vt:lpstr>Fusion Splice</vt:lpstr>
      <vt:lpstr>Fusion Splice</vt:lpstr>
      <vt:lpstr>Fusion Splicer</vt:lpstr>
      <vt:lpstr>Mechanical Splice</vt:lpstr>
      <vt:lpstr>Mechanical Splice</vt:lpstr>
      <vt:lpstr>Mechanical Splice</vt:lpstr>
      <vt:lpstr>Which Splice to Use</vt:lpstr>
      <vt:lpstr>Which Splice to Use</vt:lpstr>
      <vt:lpstr>Which Splice to Use</vt:lpstr>
      <vt:lpstr>Fusion Splice Procedure</vt:lpstr>
      <vt:lpstr>Fusion Splice Procedure</vt:lpstr>
      <vt:lpstr>Fusion Splice Procedure</vt:lpstr>
      <vt:lpstr>Fusion Splice Procedure</vt:lpstr>
      <vt:lpstr>Fusion Splice Procedure</vt:lpstr>
      <vt:lpstr>Fusion Splice Procedure</vt:lpstr>
      <vt:lpstr>Fusion Splice Procedure</vt:lpstr>
      <vt:lpstr>Fusion Splice Procedure</vt:lpstr>
      <vt:lpstr>Fusion Splice Procedure</vt:lpstr>
      <vt:lpstr>Mechanical Splice Procedure</vt:lpstr>
      <vt:lpstr>Mechanical Splice Procedure</vt:lpstr>
      <vt:lpstr>Mechanical Splice Procedure</vt:lpstr>
      <vt:lpstr>Mechanical Splice Procedure</vt:lpstr>
      <vt:lpstr>Mechanical Splice Procedure</vt:lpstr>
      <vt:lpstr>Mechanical Splice Procedure</vt:lpstr>
      <vt:lpstr>Mechanical Splice Procedure</vt:lpstr>
      <vt:lpstr>Sources</vt:lpstr>
      <vt:lpstr>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Terminating Fiber Optic Media</dc:title>
  <dc:creator>Kenneth M. Chipps Ph.D.</dc:creator>
  <cp:lastModifiedBy>Kenneth M. Chipps Ph.D.</cp:lastModifiedBy>
  <cp:revision>202</cp:revision>
  <dcterms:created xsi:type="dcterms:W3CDTF">2000-09-27T16:26:34Z</dcterms:created>
  <dcterms:modified xsi:type="dcterms:W3CDTF">2012-11-15T23:22:30Z</dcterms:modified>
</cp:coreProperties>
</file>