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86"/>
  </p:notesMasterIdLst>
  <p:sldIdLst>
    <p:sldId id="346" r:id="rId2"/>
    <p:sldId id="776" r:id="rId3"/>
    <p:sldId id="596" r:id="rId4"/>
    <p:sldId id="597" r:id="rId5"/>
    <p:sldId id="598" r:id="rId6"/>
    <p:sldId id="599" r:id="rId7"/>
    <p:sldId id="977" r:id="rId8"/>
    <p:sldId id="975" r:id="rId9"/>
    <p:sldId id="978" r:id="rId10"/>
    <p:sldId id="976" r:id="rId11"/>
    <p:sldId id="848" r:id="rId12"/>
    <p:sldId id="618" r:id="rId13"/>
    <p:sldId id="612" r:id="rId14"/>
    <p:sldId id="847" r:id="rId15"/>
    <p:sldId id="851" r:id="rId16"/>
    <p:sldId id="852" r:id="rId17"/>
    <p:sldId id="973" r:id="rId18"/>
    <p:sldId id="915" r:id="rId19"/>
    <p:sldId id="778" r:id="rId20"/>
    <p:sldId id="779" r:id="rId21"/>
    <p:sldId id="780" r:id="rId22"/>
    <p:sldId id="781" r:id="rId23"/>
    <p:sldId id="782" r:id="rId24"/>
    <p:sldId id="783" r:id="rId25"/>
    <p:sldId id="981" r:id="rId26"/>
    <p:sldId id="974" r:id="rId27"/>
    <p:sldId id="892" r:id="rId28"/>
    <p:sldId id="980" r:id="rId29"/>
    <p:sldId id="1000" r:id="rId30"/>
    <p:sldId id="784" r:id="rId31"/>
    <p:sldId id="785" r:id="rId32"/>
    <p:sldId id="786" r:id="rId33"/>
    <p:sldId id="787" r:id="rId34"/>
    <p:sldId id="788" r:id="rId35"/>
    <p:sldId id="789" r:id="rId36"/>
    <p:sldId id="790" r:id="rId37"/>
    <p:sldId id="1001" r:id="rId38"/>
    <p:sldId id="985" r:id="rId39"/>
    <p:sldId id="982" r:id="rId40"/>
    <p:sldId id="983" r:id="rId41"/>
    <p:sldId id="984" r:id="rId42"/>
    <p:sldId id="791" r:id="rId43"/>
    <p:sldId id="792" r:id="rId44"/>
    <p:sldId id="793" r:id="rId45"/>
    <p:sldId id="794" r:id="rId46"/>
    <p:sldId id="795" r:id="rId47"/>
    <p:sldId id="800" r:id="rId48"/>
    <p:sldId id="801" r:id="rId49"/>
    <p:sldId id="802" r:id="rId50"/>
    <p:sldId id="882" r:id="rId51"/>
    <p:sldId id="886" r:id="rId52"/>
    <p:sldId id="887" r:id="rId53"/>
    <p:sldId id="888" r:id="rId54"/>
    <p:sldId id="889" r:id="rId55"/>
    <p:sldId id="890" r:id="rId56"/>
    <p:sldId id="891" r:id="rId57"/>
    <p:sldId id="803" r:id="rId58"/>
    <p:sldId id="864" r:id="rId59"/>
    <p:sldId id="979" r:id="rId60"/>
    <p:sldId id="804" r:id="rId61"/>
    <p:sldId id="916" r:id="rId62"/>
    <p:sldId id="1010" r:id="rId63"/>
    <p:sldId id="1011" r:id="rId64"/>
    <p:sldId id="806" r:id="rId65"/>
    <p:sldId id="807" r:id="rId66"/>
    <p:sldId id="810" r:id="rId67"/>
    <p:sldId id="811" r:id="rId68"/>
    <p:sldId id="814" r:id="rId69"/>
    <p:sldId id="873" r:id="rId70"/>
    <p:sldId id="874" r:id="rId71"/>
    <p:sldId id="875" r:id="rId72"/>
    <p:sldId id="876" r:id="rId73"/>
    <p:sldId id="877" r:id="rId74"/>
    <p:sldId id="878" r:id="rId75"/>
    <p:sldId id="879" r:id="rId76"/>
    <p:sldId id="880" r:id="rId77"/>
    <p:sldId id="881" r:id="rId78"/>
    <p:sldId id="898" r:id="rId79"/>
    <p:sldId id="899" r:id="rId80"/>
    <p:sldId id="854" r:id="rId81"/>
    <p:sldId id="857" r:id="rId82"/>
    <p:sldId id="858" r:id="rId83"/>
    <p:sldId id="1012" r:id="rId84"/>
    <p:sldId id="856" r:id="rId85"/>
    <p:sldId id="855" r:id="rId86"/>
    <p:sldId id="859" r:id="rId87"/>
    <p:sldId id="912" r:id="rId88"/>
    <p:sldId id="900" r:id="rId89"/>
    <p:sldId id="901" r:id="rId90"/>
    <p:sldId id="902" r:id="rId91"/>
    <p:sldId id="903" r:id="rId92"/>
    <p:sldId id="904" r:id="rId93"/>
    <p:sldId id="905" r:id="rId94"/>
    <p:sldId id="911" r:id="rId95"/>
    <p:sldId id="906" r:id="rId96"/>
    <p:sldId id="907" r:id="rId97"/>
    <p:sldId id="908" r:id="rId98"/>
    <p:sldId id="913" r:id="rId99"/>
    <p:sldId id="832" r:id="rId100"/>
    <p:sldId id="833" r:id="rId101"/>
    <p:sldId id="834" r:id="rId102"/>
    <p:sldId id="893" r:id="rId103"/>
    <p:sldId id="846" r:id="rId104"/>
    <p:sldId id="987" r:id="rId105"/>
    <p:sldId id="988" r:id="rId106"/>
    <p:sldId id="989" r:id="rId107"/>
    <p:sldId id="990" r:id="rId108"/>
    <p:sldId id="997" r:id="rId109"/>
    <p:sldId id="991" r:id="rId110"/>
    <p:sldId id="992" r:id="rId111"/>
    <p:sldId id="993" r:id="rId112"/>
    <p:sldId id="998" r:id="rId113"/>
    <p:sldId id="994" r:id="rId114"/>
    <p:sldId id="995" r:id="rId115"/>
    <p:sldId id="996" r:id="rId116"/>
    <p:sldId id="999" r:id="rId117"/>
    <p:sldId id="894" r:id="rId118"/>
    <p:sldId id="628" r:id="rId119"/>
    <p:sldId id="895" r:id="rId120"/>
    <p:sldId id="896" r:id="rId121"/>
    <p:sldId id="652" r:id="rId122"/>
    <p:sldId id="653" r:id="rId123"/>
    <p:sldId id="654" r:id="rId124"/>
    <p:sldId id="629" r:id="rId125"/>
    <p:sldId id="917" r:id="rId126"/>
    <p:sldId id="918" r:id="rId127"/>
    <p:sldId id="919" r:id="rId128"/>
    <p:sldId id="920" r:id="rId129"/>
    <p:sldId id="921" r:id="rId130"/>
    <p:sldId id="922" r:id="rId131"/>
    <p:sldId id="923" r:id="rId132"/>
    <p:sldId id="924" r:id="rId133"/>
    <p:sldId id="925" r:id="rId134"/>
    <p:sldId id="926" r:id="rId135"/>
    <p:sldId id="927" r:id="rId136"/>
    <p:sldId id="928" r:id="rId137"/>
    <p:sldId id="929" r:id="rId138"/>
    <p:sldId id="930" r:id="rId139"/>
    <p:sldId id="931" r:id="rId140"/>
    <p:sldId id="932" r:id="rId141"/>
    <p:sldId id="933" r:id="rId142"/>
    <p:sldId id="934" r:id="rId143"/>
    <p:sldId id="935" r:id="rId144"/>
    <p:sldId id="936" r:id="rId145"/>
    <p:sldId id="937" r:id="rId146"/>
    <p:sldId id="938" r:id="rId147"/>
    <p:sldId id="939" r:id="rId148"/>
    <p:sldId id="940" r:id="rId149"/>
    <p:sldId id="941" r:id="rId150"/>
    <p:sldId id="942" r:id="rId151"/>
    <p:sldId id="943" r:id="rId152"/>
    <p:sldId id="944" r:id="rId153"/>
    <p:sldId id="945" r:id="rId154"/>
    <p:sldId id="946" r:id="rId155"/>
    <p:sldId id="947" r:id="rId156"/>
    <p:sldId id="948" r:id="rId157"/>
    <p:sldId id="949" r:id="rId158"/>
    <p:sldId id="950" r:id="rId159"/>
    <p:sldId id="951" r:id="rId160"/>
    <p:sldId id="952" r:id="rId161"/>
    <p:sldId id="953" r:id="rId162"/>
    <p:sldId id="954" r:id="rId163"/>
    <p:sldId id="955" r:id="rId164"/>
    <p:sldId id="956" r:id="rId165"/>
    <p:sldId id="957" r:id="rId166"/>
    <p:sldId id="958" r:id="rId167"/>
    <p:sldId id="959" r:id="rId168"/>
    <p:sldId id="960" r:id="rId169"/>
    <p:sldId id="961" r:id="rId170"/>
    <p:sldId id="962" r:id="rId171"/>
    <p:sldId id="963" r:id="rId172"/>
    <p:sldId id="965" r:id="rId173"/>
    <p:sldId id="966" r:id="rId174"/>
    <p:sldId id="967" r:id="rId175"/>
    <p:sldId id="968" r:id="rId176"/>
    <p:sldId id="969" r:id="rId177"/>
    <p:sldId id="970" r:id="rId178"/>
    <p:sldId id="1002" r:id="rId179"/>
    <p:sldId id="1004" r:id="rId180"/>
    <p:sldId id="1008" r:id="rId181"/>
    <p:sldId id="1009" r:id="rId182"/>
    <p:sldId id="1006" r:id="rId183"/>
    <p:sldId id="971" r:id="rId184"/>
    <p:sldId id="972" r:id="rId185"/>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615" autoAdjust="0"/>
    <p:restoredTop sz="86339" autoAdjust="0"/>
  </p:normalViewPr>
  <p:slideViewPr>
    <p:cSldViewPr>
      <p:cViewPr varScale="1">
        <p:scale>
          <a:sx n="58" d="100"/>
          <a:sy n="58" d="100"/>
        </p:scale>
        <p:origin x="-768" y="-84"/>
      </p:cViewPr>
      <p:guideLst>
        <p:guide orient="horz" pos="1200"/>
        <p:guide pos="2880"/>
      </p:guideLst>
    </p:cSldViewPr>
  </p:slideViewPr>
  <p:outlineViewPr>
    <p:cViewPr>
      <p:scale>
        <a:sx n="33" d="100"/>
        <a:sy n="33" d="100"/>
      </p:scale>
      <p:origin x="0" y="35406"/>
    </p:cViewPr>
  </p:outlineViewPr>
  <p:notesTextViewPr>
    <p:cViewPr>
      <p:scale>
        <a:sx n="100" d="100"/>
        <a:sy n="100" d="100"/>
      </p:scale>
      <p:origin x="0" y="0"/>
    </p:cViewPr>
  </p:notesTextViewPr>
  <p:sorterViewPr>
    <p:cViewPr>
      <p:scale>
        <a:sx n="66" d="100"/>
        <a:sy n="66" d="100"/>
      </p:scale>
      <p:origin x="0" y="3386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8706"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dirty="0">
                <a:latin typeface="Arial" charset="0"/>
                <a:cs typeface="+mn-cs"/>
              </a:defRPr>
            </a:lvl1pPr>
          </a:lstStyle>
          <a:p>
            <a:pPr>
              <a:defRPr/>
            </a:pPr>
            <a:endParaRPr lang="en-US"/>
          </a:p>
        </p:txBody>
      </p:sp>
      <p:sp>
        <p:nvSpPr>
          <p:cNvPr id="328707"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dirty="0">
                <a:latin typeface="Arial" charset="0"/>
                <a:cs typeface="+mn-cs"/>
              </a:defRPr>
            </a:lvl1pPr>
          </a:lstStyle>
          <a:p>
            <a:pPr>
              <a:defRPr/>
            </a:pPr>
            <a:endParaRPr lang="en-US"/>
          </a:p>
        </p:txBody>
      </p:sp>
      <p:sp>
        <p:nvSpPr>
          <p:cNvPr id="189444"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8709" name="Rectangle 5"/>
          <p:cNvSpPr>
            <a:spLocks noGrp="1" noChangeArrowheads="1"/>
          </p:cNvSpPr>
          <p:nvPr>
            <p:ph type="body" sz="quarter" idx="3"/>
          </p:nvPr>
        </p:nvSpPr>
        <p:spPr bwMode="auto">
          <a:xfrm>
            <a:off x="685800" y="4416425"/>
            <a:ext cx="548640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28710" name="Rectangle 6"/>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dirty="0">
                <a:latin typeface="Arial" charset="0"/>
                <a:cs typeface="+mn-cs"/>
              </a:defRPr>
            </a:lvl1pPr>
          </a:lstStyle>
          <a:p>
            <a:pPr>
              <a:defRPr/>
            </a:pPr>
            <a:endParaRPr lang="en-US"/>
          </a:p>
        </p:txBody>
      </p:sp>
      <p:sp>
        <p:nvSpPr>
          <p:cNvPr id="328711" name="Rectangle 7"/>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mn-cs"/>
              </a:defRPr>
            </a:lvl1pPr>
          </a:lstStyle>
          <a:p>
            <a:pPr>
              <a:defRPr/>
            </a:pPr>
            <a:fld id="{5FB3DC11-74E5-4011-9CE0-081931D0A06C}" type="slidenum">
              <a:rPr lang="en-US"/>
              <a:pPr>
                <a:defRPr/>
              </a:pPr>
              <a:t>‹#›</a:t>
            </a:fld>
            <a:endParaRPr lang="en-US" dirty="0"/>
          </a:p>
        </p:txBody>
      </p:sp>
    </p:spTree>
    <p:extLst>
      <p:ext uri="{BB962C8B-B14F-4D97-AF65-F5344CB8AC3E}">
        <p14:creationId xmlns:p14="http://schemas.microsoft.com/office/powerpoint/2010/main" val="29984330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2098"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13209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dirty="0"/>
            </a:lvl1pPr>
          </a:lstStyle>
          <a:p>
            <a:pPr>
              <a:defRPr/>
            </a:pPr>
            <a:endParaRPr lang="en-US"/>
          </a:p>
        </p:txBody>
      </p:sp>
      <p:sp>
        <p:nvSpPr>
          <p:cNvPr id="5" name="Rectangle 5"/>
          <p:cNvSpPr>
            <a:spLocks noGrp="1" noChangeArrowheads="1"/>
          </p:cNvSpPr>
          <p:nvPr>
            <p:ph type="ftr" sz="quarter" idx="11"/>
          </p:nvPr>
        </p:nvSpPr>
        <p:spPr>
          <a:xfrm>
            <a:off x="2590800" y="6245225"/>
            <a:ext cx="3962400" cy="476250"/>
          </a:xfrm>
        </p:spPr>
        <p:txBody>
          <a:bodyPr/>
          <a:lstStyle>
            <a:lvl1pPr>
              <a:defRPr sz="1400" smtClean="0"/>
            </a:lvl1pPr>
          </a:lstStyle>
          <a:p>
            <a:pPr>
              <a:defRPr/>
            </a:pPr>
            <a:r>
              <a:rPr lang="en-US"/>
              <a:t>Copyright 2008-2012 Kenneth M. Chipps Ph.D. www.chipps.com</a:t>
            </a:r>
            <a:endParaRPr lang="en-US" dirty="0"/>
          </a:p>
        </p:txBody>
      </p:sp>
      <p:sp>
        <p:nvSpPr>
          <p:cNvPr id="6" name="Rectangle 6"/>
          <p:cNvSpPr>
            <a:spLocks noGrp="1" noChangeArrowheads="1"/>
          </p:cNvSpPr>
          <p:nvPr>
            <p:ph type="sldNum" sz="quarter" idx="12"/>
          </p:nvPr>
        </p:nvSpPr>
        <p:spPr>
          <a:xfrm>
            <a:off x="6553200" y="6245225"/>
            <a:ext cx="2133600" cy="476250"/>
          </a:xfrm>
        </p:spPr>
        <p:txBody>
          <a:bodyPr/>
          <a:lstStyle>
            <a:lvl1pPr>
              <a:defRPr/>
            </a:lvl1pPr>
          </a:lstStyle>
          <a:p>
            <a:pPr>
              <a:defRPr/>
            </a:pPr>
            <a:fld id="{C38E3862-830C-41EC-ACA4-B3BC2D9FC603}" type="slidenum">
              <a:rPr lang="en-US"/>
              <a:pPr>
                <a:defRPr/>
              </a:pPr>
              <a:t>‹#›</a:t>
            </a:fld>
            <a:endParaRPr lang="en-US" dirty="0"/>
          </a:p>
        </p:txBody>
      </p:sp>
    </p:spTree>
    <p:extLst>
      <p:ext uri="{BB962C8B-B14F-4D97-AF65-F5344CB8AC3E}">
        <p14:creationId xmlns:p14="http://schemas.microsoft.com/office/powerpoint/2010/main" val="1809712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2008-2012 Kenneth M. Chipps Ph.D. www.chipps.com</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AA18495-BFE3-4740-AD81-3CBC1057A6B7}" type="slidenum">
              <a:rPr lang="en-US"/>
              <a:pPr>
                <a:defRPr/>
              </a:pPr>
              <a:t>‹#›</a:t>
            </a:fld>
            <a:endParaRPr lang="en-US" dirty="0"/>
          </a:p>
        </p:txBody>
      </p:sp>
    </p:spTree>
    <p:extLst>
      <p:ext uri="{BB962C8B-B14F-4D97-AF65-F5344CB8AC3E}">
        <p14:creationId xmlns:p14="http://schemas.microsoft.com/office/powerpoint/2010/main" val="2368813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2008-2012 Kenneth M. Chipps Ph.D. www.chipps.com</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DA021FA-0AAF-4819-859B-C340C70ED415}" type="slidenum">
              <a:rPr lang="en-US"/>
              <a:pPr>
                <a:defRPr/>
              </a:pPr>
              <a:t>‹#›</a:t>
            </a:fld>
            <a:endParaRPr lang="en-US" dirty="0"/>
          </a:p>
        </p:txBody>
      </p:sp>
    </p:spTree>
    <p:extLst>
      <p:ext uri="{BB962C8B-B14F-4D97-AF65-F5344CB8AC3E}">
        <p14:creationId xmlns:p14="http://schemas.microsoft.com/office/powerpoint/2010/main" val="117826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2008-2012 Kenneth M. Chipps Ph.D. www.chipps.com</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41183E1-3639-44E6-800E-918674569F07}" type="slidenum">
              <a:rPr lang="en-US"/>
              <a:pPr>
                <a:defRPr/>
              </a:pPr>
              <a:t>‹#›</a:t>
            </a:fld>
            <a:endParaRPr lang="en-US" dirty="0"/>
          </a:p>
        </p:txBody>
      </p:sp>
    </p:spTree>
    <p:extLst>
      <p:ext uri="{BB962C8B-B14F-4D97-AF65-F5344CB8AC3E}">
        <p14:creationId xmlns:p14="http://schemas.microsoft.com/office/powerpoint/2010/main" val="1021084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dirty="0"/>
            </a:lvl1pPr>
          </a:lstStyle>
          <a:p>
            <a:pPr>
              <a:defRPr/>
            </a:pPr>
            <a:endParaRPr lang="en-US"/>
          </a:p>
        </p:txBody>
      </p:sp>
      <p:sp>
        <p:nvSpPr>
          <p:cNvPr id="5" name="Rectangle 5"/>
          <p:cNvSpPr>
            <a:spLocks noGrp="1" noChangeArrowheads="1"/>
          </p:cNvSpPr>
          <p:nvPr>
            <p:ph type="ftr" sz="quarter" idx="11"/>
          </p:nvPr>
        </p:nvSpPr>
        <p:spPr/>
        <p:txBody>
          <a:bodyPr/>
          <a:lstStyle>
            <a:lvl1pPr>
              <a:defRPr smtClean="0"/>
            </a:lvl1pPr>
          </a:lstStyle>
          <a:p>
            <a:pPr>
              <a:defRPr/>
            </a:pPr>
            <a:r>
              <a:rPr lang="en-US"/>
              <a:t>Copyright 2008-2012 Kenneth M. Chipps Ph.D. www.chipps.com</a:t>
            </a:r>
            <a:endParaRPr lang="en-US" dirty="0"/>
          </a:p>
        </p:txBody>
      </p:sp>
      <p:sp>
        <p:nvSpPr>
          <p:cNvPr id="6" name="Rectangle 6"/>
          <p:cNvSpPr>
            <a:spLocks noGrp="1" noChangeArrowheads="1"/>
          </p:cNvSpPr>
          <p:nvPr>
            <p:ph type="sldNum" sz="quarter" idx="12"/>
          </p:nvPr>
        </p:nvSpPr>
        <p:spPr>
          <a:xfrm>
            <a:off x="6553200" y="6248400"/>
            <a:ext cx="2133600" cy="476250"/>
          </a:xfrm>
        </p:spPr>
        <p:txBody>
          <a:bodyPr/>
          <a:lstStyle>
            <a:lvl1pPr>
              <a:defRPr sz="1000" dirty="0"/>
            </a:lvl1pPr>
          </a:lstStyle>
          <a:p>
            <a:pPr>
              <a:defRPr/>
            </a:pPr>
            <a:endParaRPr lang="en-US"/>
          </a:p>
          <a:p>
            <a:pPr>
              <a:defRPr/>
            </a:pPr>
            <a:endParaRPr lang="en-US"/>
          </a:p>
          <a:p>
            <a:pPr>
              <a:defRPr/>
            </a:pPr>
            <a:fld id="{777EA320-F746-4DE3-9D41-75D9656B7931}" type="slidenum">
              <a:rPr lang="en-US"/>
              <a:pPr>
                <a:defRPr/>
              </a:pPr>
              <a:t>‹#›</a:t>
            </a:fld>
            <a:endParaRPr lang="en-US"/>
          </a:p>
        </p:txBody>
      </p:sp>
    </p:spTree>
    <p:extLst>
      <p:ext uri="{BB962C8B-B14F-4D97-AF65-F5344CB8AC3E}">
        <p14:creationId xmlns:p14="http://schemas.microsoft.com/office/powerpoint/2010/main" val="1085708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2008-2012 Kenneth M. Chipps Ph.D. www.chipps.com</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2780EE6-DB05-4DF0-B7C1-EB5084ADDFD7}" type="slidenum">
              <a:rPr lang="en-US"/>
              <a:pPr>
                <a:defRPr/>
              </a:pPr>
              <a:t>‹#›</a:t>
            </a:fld>
            <a:endParaRPr lang="en-US" dirty="0"/>
          </a:p>
        </p:txBody>
      </p:sp>
    </p:spTree>
    <p:extLst>
      <p:ext uri="{BB962C8B-B14F-4D97-AF65-F5344CB8AC3E}">
        <p14:creationId xmlns:p14="http://schemas.microsoft.com/office/powerpoint/2010/main" val="1185788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 2008-2012 Kenneth M. Chipps Ph.D. www.chipps.com</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B6371ABA-4678-4B43-84C3-D89DCB9DC14C}" type="slidenum">
              <a:rPr lang="en-US"/>
              <a:pPr>
                <a:defRPr/>
              </a:pPr>
              <a:t>‹#›</a:t>
            </a:fld>
            <a:endParaRPr lang="en-US" dirty="0"/>
          </a:p>
        </p:txBody>
      </p:sp>
    </p:spTree>
    <p:extLst>
      <p:ext uri="{BB962C8B-B14F-4D97-AF65-F5344CB8AC3E}">
        <p14:creationId xmlns:p14="http://schemas.microsoft.com/office/powerpoint/2010/main" val="1168104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Copyright 2008-2012 Kenneth M. Chipps Ph.D. www.chipps.com</a:t>
            </a: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701E29F5-1303-4424-B56C-6552C12C86D2}" type="slidenum">
              <a:rPr lang="en-US"/>
              <a:pPr>
                <a:defRPr/>
              </a:pPr>
              <a:t>‹#›</a:t>
            </a:fld>
            <a:endParaRPr lang="en-US" dirty="0"/>
          </a:p>
        </p:txBody>
      </p:sp>
    </p:spTree>
    <p:extLst>
      <p:ext uri="{BB962C8B-B14F-4D97-AF65-F5344CB8AC3E}">
        <p14:creationId xmlns:p14="http://schemas.microsoft.com/office/powerpoint/2010/main" val="1152173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Copyright 2008-2012 Kenneth M. Chipps Ph.D. www.chipps.com</a:t>
            </a: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6B0C15BF-5A56-452F-844B-B6B4BCE30573}" type="slidenum">
              <a:rPr lang="en-US"/>
              <a:pPr>
                <a:defRPr/>
              </a:pPr>
              <a:t>‹#›</a:t>
            </a:fld>
            <a:endParaRPr lang="en-US" dirty="0"/>
          </a:p>
        </p:txBody>
      </p:sp>
    </p:spTree>
    <p:extLst>
      <p:ext uri="{BB962C8B-B14F-4D97-AF65-F5344CB8AC3E}">
        <p14:creationId xmlns:p14="http://schemas.microsoft.com/office/powerpoint/2010/main" val="3996232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Copyright 2008-2012 Kenneth M. Chipps Ph.D. www.chipps.com</a:t>
            </a: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832C76FF-44E4-47C0-B708-AC2202ECA639}" type="slidenum">
              <a:rPr lang="en-US"/>
              <a:pPr>
                <a:defRPr/>
              </a:pPr>
              <a:t>‹#›</a:t>
            </a:fld>
            <a:endParaRPr lang="en-US" dirty="0"/>
          </a:p>
        </p:txBody>
      </p:sp>
    </p:spTree>
    <p:extLst>
      <p:ext uri="{BB962C8B-B14F-4D97-AF65-F5344CB8AC3E}">
        <p14:creationId xmlns:p14="http://schemas.microsoft.com/office/powerpoint/2010/main" val="3090632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 2008-2012 Kenneth M. Chipps Ph.D. www.chipps.com</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155DA9B7-C159-492B-B85F-4DAE0EB1C637}" type="slidenum">
              <a:rPr lang="en-US"/>
              <a:pPr>
                <a:defRPr/>
              </a:pPr>
              <a:t>‹#›</a:t>
            </a:fld>
            <a:endParaRPr lang="en-US" dirty="0"/>
          </a:p>
        </p:txBody>
      </p:sp>
    </p:spTree>
    <p:extLst>
      <p:ext uri="{BB962C8B-B14F-4D97-AF65-F5344CB8AC3E}">
        <p14:creationId xmlns:p14="http://schemas.microsoft.com/office/powerpoint/2010/main" val="1642945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 2008-2012 Kenneth M. Chipps Ph.D. www.chipps.com</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26FEDBD-F768-4177-88A9-6C7AA6E4DDCE}" type="slidenum">
              <a:rPr lang="en-US"/>
              <a:pPr>
                <a:defRPr/>
              </a:pPr>
              <a:t>‹#›</a:t>
            </a:fld>
            <a:endParaRPr lang="en-US" dirty="0"/>
          </a:p>
        </p:txBody>
      </p:sp>
    </p:spTree>
    <p:extLst>
      <p:ext uri="{BB962C8B-B14F-4D97-AF65-F5344CB8AC3E}">
        <p14:creationId xmlns:p14="http://schemas.microsoft.com/office/powerpoint/2010/main" val="2250187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A6BBF8"/>
            </a:gs>
            <a:gs pos="100000">
              <a:srgbClr val="FFFF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1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dirty="0">
                <a:latin typeface="Arial" charset="0"/>
                <a:cs typeface="+mn-cs"/>
              </a:defRPr>
            </a:lvl1pPr>
          </a:lstStyle>
          <a:p>
            <a:pPr>
              <a:defRPr/>
            </a:pPr>
            <a:endParaRPr lang="en-US"/>
          </a:p>
        </p:txBody>
      </p:sp>
      <p:sp>
        <p:nvSpPr>
          <p:cNvPr id="131077" name="Rectangle 5"/>
          <p:cNvSpPr>
            <a:spLocks noGrp="1" noChangeArrowheads="1"/>
          </p:cNvSpPr>
          <p:nvPr>
            <p:ph type="ftr" sz="quarter" idx="3"/>
          </p:nvPr>
        </p:nvSpPr>
        <p:spPr bwMode="auto">
          <a:xfrm>
            <a:off x="2743200" y="6245225"/>
            <a:ext cx="3657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smtClean="0">
                <a:latin typeface="Arial" charset="0"/>
                <a:cs typeface="+mn-cs"/>
              </a:defRPr>
            </a:lvl1pPr>
          </a:lstStyle>
          <a:p>
            <a:pPr>
              <a:defRPr/>
            </a:pPr>
            <a:r>
              <a:rPr lang="en-US"/>
              <a:t>Copyright 2008-2012 Kenneth M. Chipps Ph.D. www.chipps.com</a:t>
            </a:r>
            <a:endParaRPr lang="en-US" dirty="0"/>
          </a:p>
        </p:txBody>
      </p:sp>
      <p:sp>
        <p:nvSpPr>
          <p:cNvPr id="131078" name="Rectangle 6"/>
          <p:cNvSpPr>
            <a:spLocks noGrp="1" noChangeArrowheads="1"/>
          </p:cNvSpPr>
          <p:nvPr>
            <p:ph type="sldNum" sz="quarter" idx="4"/>
          </p:nvPr>
        </p:nvSpPr>
        <p:spPr bwMode="auto">
          <a:xfrm>
            <a:off x="6553200" y="62293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B2953BA8-6986-4A7B-87AF-10564C42779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57" r:id="rId1"/>
    <p:sldLayoutId id="2147483858"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4099" name="Rectangle 2"/>
          <p:cNvSpPr>
            <a:spLocks noChangeArrowheads="1"/>
          </p:cNvSpPr>
          <p:nvPr/>
        </p:nvSpPr>
        <p:spPr bwMode="auto">
          <a:xfrm>
            <a:off x="1371600" y="388620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endParaRPr lang="en-US" altLang="en-US" sz="3200"/>
          </a:p>
        </p:txBody>
      </p:sp>
      <p:sp>
        <p:nvSpPr>
          <p:cNvPr id="4100" name="Rectangle 3"/>
          <p:cNvSpPr>
            <a:spLocks noGrp="1" noChangeArrowheads="1"/>
          </p:cNvSpPr>
          <p:nvPr>
            <p:ph type="ctrTitle"/>
          </p:nvPr>
        </p:nvSpPr>
        <p:spPr/>
        <p:txBody>
          <a:bodyPr/>
          <a:lstStyle/>
          <a:p>
            <a:pPr eaLnBrk="1" hangingPunct="1"/>
            <a:r>
              <a:rPr lang="en-US" altLang="en-US" dirty="0" smtClean="0"/>
              <a:t>Terminating Copper Media</a:t>
            </a:r>
            <a:br>
              <a:rPr lang="en-US" altLang="en-US" dirty="0" smtClean="0"/>
            </a:br>
            <a:r>
              <a:rPr lang="en-US" sz="2400" dirty="0" smtClean="0"/>
              <a:t>Last Update 2012.08.01</a:t>
            </a:r>
            <a:br>
              <a:rPr lang="en-US" sz="2400" dirty="0" smtClean="0"/>
            </a:br>
            <a:r>
              <a:rPr lang="en-US" sz="2400" dirty="0" smtClean="0"/>
              <a:t>1.6.0</a:t>
            </a:r>
          </a:p>
        </p:txBody>
      </p:sp>
      <p:sp>
        <p:nvSpPr>
          <p:cNvPr id="41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76231A7-8388-43F2-A8E4-CD3501EDFF84}" type="slidenum">
              <a:rPr lang="en-US" smtClean="0"/>
              <a:pPr eaLnBrk="1" hangingPunct="1"/>
              <a:t>1</a:t>
            </a:fld>
            <a:endParaRPr lang="en-US"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smtClean="0"/>
              <a:t>UTP Connectors</a:t>
            </a:r>
          </a:p>
        </p:txBody>
      </p:sp>
      <p:sp>
        <p:nvSpPr>
          <p:cNvPr id="13315" name="Content Placeholder 2"/>
          <p:cNvSpPr>
            <a:spLocks noGrp="1"/>
          </p:cNvSpPr>
          <p:nvPr>
            <p:ph idx="1"/>
          </p:nvPr>
        </p:nvSpPr>
        <p:spPr/>
        <p:txBody>
          <a:bodyPr/>
          <a:lstStyle/>
          <a:p>
            <a:pPr eaLnBrk="1" hangingPunct="1"/>
            <a:r>
              <a:rPr lang="en-US" smtClean="0"/>
              <a:t>In a LAN both ends of a UTP cable are terminated using RJ style connectors</a:t>
            </a:r>
          </a:p>
          <a:p>
            <a:pPr eaLnBrk="1" hangingPunct="1"/>
            <a:r>
              <a:rPr lang="en-US" smtClean="0"/>
              <a:t>Specifically the RJ-45 connector</a:t>
            </a:r>
          </a:p>
        </p:txBody>
      </p:sp>
      <p:sp>
        <p:nvSpPr>
          <p:cNvPr id="1331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331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693A967E-29FD-45BE-94A2-FA4E96A06CAB}" type="slidenum">
              <a:rPr lang="en-US" smtClean="0"/>
              <a:pPr eaLnBrk="1" hangingPunct="1"/>
              <a:t>10</a:t>
            </a:fld>
            <a:endParaRPr lang="en-US" smtClean="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02403" name="Rectangle 2"/>
          <p:cNvSpPr>
            <a:spLocks noGrp="1" noChangeArrowheads="1"/>
          </p:cNvSpPr>
          <p:nvPr>
            <p:ph type="title"/>
          </p:nvPr>
        </p:nvSpPr>
        <p:spPr/>
        <p:txBody>
          <a:bodyPr/>
          <a:lstStyle/>
          <a:p>
            <a:pPr eaLnBrk="1" hangingPunct="1"/>
            <a:r>
              <a:rPr lang="en-US" dirty="0" smtClean="0"/>
              <a:t>Crimping</a:t>
            </a:r>
          </a:p>
        </p:txBody>
      </p:sp>
      <p:pic>
        <p:nvPicPr>
          <p:cNvPr id="102404" name="Picture 3" descr="CrimpOpe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41388" y="1600200"/>
            <a:ext cx="7019925" cy="4303713"/>
          </a:xfrm>
        </p:spPr>
      </p:pic>
      <p:sp>
        <p:nvSpPr>
          <p:cNvPr id="10240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8FCE1E8-A8AF-44E3-A8F9-62792E746970}" type="slidenum">
              <a:rPr lang="en-US" smtClean="0"/>
              <a:pPr eaLnBrk="1" hangingPunct="1"/>
              <a:t>100</a:t>
            </a:fld>
            <a:endParaRPr lang="en-US" smtClean="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03427" name="Rectangle 2"/>
          <p:cNvSpPr>
            <a:spLocks noGrp="1" noChangeArrowheads="1"/>
          </p:cNvSpPr>
          <p:nvPr>
            <p:ph type="title"/>
          </p:nvPr>
        </p:nvSpPr>
        <p:spPr/>
        <p:txBody>
          <a:bodyPr/>
          <a:lstStyle/>
          <a:p>
            <a:pPr eaLnBrk="1" hangingPunct="1"/>
            <a:r>
              <a:rPr lang="en-US" dirty="0" smtClean="0"/>
              <a:t>Crimping</a:t>
            </a:r>
          </a:p>
        </p:txBody>
      </p:sp>
      <p:pic>
        <p:nvPicPr>
          <p:cNvPr id="103428" name="Picture 3" descr="CrimpClos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1574800"/>
            <a:ext cx="6781800" cy="4521200"/>
          </a:xfrm>
        </p:spPr>
      </p:pic>
      <p:sp>
        <p:nvSpPr>
          <p:cNvPr id="1034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1E9CAD8-45BB-4074-AE4F-581EE85A2D97}" type="slidenum">
              <a:rPr lang="en-US" smtClean="0"/>
              <a:pPr eaLnBrk="1" hangingPunct="1"/>
              <a:t>101</a:t>
            </a:fld>
            <a:endParaRPr lang="en-US" smtClean="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r>
              <a:rPr lang="en-US" dirty="0" smtClean="0"/>
              <a:t>Screw Terminal RJ-45 Jack</a:t>
            </a:r>
          </a:p>
        </p:txBody>
      </p:sp>
      <p:sp>
        <p:nvSpPr>
          <p:cNvPr id="104451" name="Content Placeholder 2"/>
          <p:cNvSpPr>
            <a:spLocks noGrp="1"/>
          </p:cNvSpPr>
          <p:nvPr>
            <p:ph idx="1"/>
          </p:nvPr>
        </p:nvSpPr>
        <p:spPr/>
        <p:txBody>
          <a:bodyPr/>
          <a:lstStyle/>
          <a:p>
            <a:r>
              <a:rPr lang="en-US" smtClean="0"/>
              <a:t>I have seen screw terminal RJ-45 jacks such as were once used for Category 3 cable</a:t>
            </a:r>
          </a:p>
          <a:p>
            <a:r>
              <a:rPr lang="en-US" smtClean="0"/>
              <a:t>These are not suitable for data cabling</a:t>
            </a:r>
          </a:p>
          <a:p>
            <a:r>
              <a:rPr lang="en-US" smtClean="0"/>
              <a:t>The connections are not reliable</a:t>
            </a:r>
          </a:p>
          <a:p>
            <a:r>
              <a:rPr lang="en-US" smtClean="0"/>
              <a:t>They require too much untwisting of the wires</a:t>
            </a:r>
          </a:p>
        </p:txBody>
      </p:sp>
      <p:sp>
        <p:nvSpPr>
          <p:cNvPr id="10445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0445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0B11CB65-3F8A-43E2-84EA-88E0F1F3E8FF}" type="slidenum">
              <a:rPr lang="en-US" smtClean="0"/>
              <a:pPr eaLnBrk="1" hangingPunct="1"/>
              <a:t>102</a:t>
            </a:fld>
            <a:endParaRPr lang="en-US" smtClean="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05475" name="Rectangle 2"/>
          <p:cNvSpPr>
            <a:spLocks noGrp="1" noChangeArrowheads="1"/>
          </p:cNvSpPr>
          <p:nvPr>
            <p:ph type="title"/>
          </p:nvPr>
        </p:nvSpPr>
        <p:spPr/>
        <p:txBody>
          <a:bodyPr/>
          <a:lstStyle/>
          <a:p>
            <a:pPr eaLnBrk="1" hangingPunct="1"/>
            <a:r>
              <a:rPr lang="en-US" dirty="0" smtClean="0"/>
              <a:t>Screw Terminal RJ-45 Jack</a:t>
            </a:r>
          </a:p>
        </p:txBody>
      </p:sp>
      <p:pic>
        <p:nvPicPr>
          <p:cNvPr id="105476" name="Picture 3" descr="RJ45ScrewTermina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1600200"/>
            <a:ext cx="6858000" cy="4784725"/>
          </a:xfrm>
        </p:spPr>
      </p:pic>
      <p:sp>
        <p:nvSpPr>
          <p:cNvPr id="10547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1104592-DB86-4DB5-A542-E1DBB5081A8C}" type="slidenum">
              <a:rPr lang="en-US" smtClean="0"/>
              <a:pPr eaLnBrk="1" hangingPunct="1"/>
              <a:t>103</a:t>
            </a:fld>
            <a:endParaRPr lang="en-US" smtClean="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r>
              <a:rPr lang="en-US" dirty="0" smtClean="0"/>
              <a:t>Selecting Patch Cables</a:t>
            </a:r>
          </a:p>
        </p:txBody>
      </p:sp>
      <p:sp>
        <p:nvSpPr>
          <p:cNvPr id="106499" name="Content Placeholder 2"/>
          <p:cNvSpPr>
            <a:spLocks noGrp="1"/>
          </p:cNvSpPr>
          <p:nvPr>
            <p:ph idx="1"/>
          </p:nvPr>
        </p:nvSpPr>
        <p:spPr/>
        <p:txBody>
          <a:bodyPr/>
          <a:lstStyle/>
          <a:p>
            <a:r>
              <a:rPr lang="en-US" smtClean="0"/>
              <a:t>In an article for the January 2012 issue of Cabling Installation and Maintenance magazine Andy Work and Tom McAllister present further detailed reasons for only buying high quality patch cables and never building your own</a:t>
            </a:r>
          </a:p>
          <a:p>
            <a:r>
              <a:rPr lang="en-US" smtClean="0"/>
              <a:t>You should read the entire article</a:t>
            </a:r>
          </a:p>
          <a:p>
            <a:r>
              <a:rPr lang="en-US" smtClean="0"/>
              <a:t>Here is part of what they say</a:t>
            </a:r>
          </a:p>
        </p:txBody>
      </p:sp>
      <p:sp>
        <p:nvSpPr>
          <p:cNvPr id="1065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065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5E1EC14A-5DA6-4609-AF64-AC13DB1C2BC6}" type="slidenum">
              <a:rPr lang="en-US" smtClean="0"/>
              <a:pPr eaLnBrk="1" hangingPunct="1"/>
              <a:t>104</a:t>
            </a:fld>
            <a:endParaRPr lang="en-US" smtClean="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r>
              <a:rPr lang="en-US" dirty="0" smtClean="0"/>
              <a:t>Selecting Patch Cables</a:t>
            </a:r>
          </a:p>
        </p:txBody>
      </p:sp>
      <p:sp>
        <p:nvSpPr>
          <p:cNvPr id="3" name="Content Placeholder 2"/>
          <p:cNvSpPr>
            <a:spLocks noGrp="1"/>
          </p:cNvSpPr>
          <p:nvPr>
            <p:ph idx="1"/>
          </p:nvPr>
        </p:nvSpPr>
        <p:spPr/>
        <p:txBody>
          <a:bodyPr/>
          <a:lstStyle/>
          <a:p>
            <a:pPr lvl="1">
              <a:defRPr/>
            </a:pPr>
            <a:r>
              <a:rPr lang="en-US" dirty="0" smtClean="0">
                <a:ea typeface="+mn-ea"/>
                <a:cs typeface="+mn-cs"/>
              </a:rPr>
              <a:t>Much has been written about the availability and abundance of substandard patch cords</a:t>
            </a:r>
          </a:p>
          <a:p>
            <a:pPr lvl="1">
              <a:defRPr/>
            </a:pPr>
            <a:r>
              <a:rPr lang="en-US" dirty="0" smtClean="0">
                <a:ea typeface="+mn-ea"/>
                <a:cs typeface="+mn-cs"/>
              </a:rPr>
              <a:t>Recently the Communications Cable and Connectivity published findings that indicated extremely high failure rates in patch cords from sources other than the major national brands</a:t>
            </a:r>
          </a:p>
          <a:p>
            <a:pPr lvl="1">
              <a:defRPr/>
            </a:pPr>
            <a:r>
              <a:rPr lang="en-US" dirty="0" smtClean="0">
                <a:ea typeface="+mn-ea"/>
                <a:cs typeface="+mn-cs"/>
              </a:rPr>
              <a:t>Substandard patch cords not only fail to perform; they can even damage physical hardware</a:t>
            </a:r>
          </a:p>
        </p:txBody>
      </p:sp>
      <p:sp>
        <p:nvSpPr>
          <p:cNvPr id="1075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075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CEA4F7D0-FFDB-4EDD-A528-5380A275C9B0}" type="slidenum">
              <a:rPr lang="en-US" smtClean="0"/>
              <a:pPr eaLnBrk="1" hangingPunct="1"/>
              <a:t>105</a:t>
            </a:fld>
            <a:endParaRPr lang="en-US" smtClean="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r>
              <a:rPr lang="en-US" dirty="0" smtClean="0"/>
              <a:t>Selecting Patch Cables</a:t>
            </a:r>
          </a:p>
        </p:txBody>
      </p:sp>
      <p:sp>
        <p:nvSpPr>
          <p:cNvPr id="3" name="Content Placeholder 2"/>
          <p:cNvSpPr>
            <a:spLocks noGrp="1"/>
          </p:cNvSpPr>
          <p:nvPr>
            <p:ph idx="1"/>
          </p:nvPr>
        </p:nvSpPr>
        <p:spPr/>
        <p:txBody>
          <a:bodyPr/>
          <a:lstStyle/>
          <a:p>
            <a:pPr lvl="1">
              <a:defRPr/>
            </a:pPr>
            <a:r>
              <a:rPr lang="en-US" dirty="0" smtClean="0">
                <a:ea typeface="+mn-ea"/>
                <a:cs typeface="+mn-cs"/>
              </a:rPr>
              <a:t>The first indicator of a substandard patch cord is price</a:t>
            </a:r>
          </a:p>
          <a:p>
            <a:pPr lvl="1">
              <a:defRPr/>
            </a:pPr>
            <a:r>
              <a:rPr lang="en-US" dirty="0" smtClean="0">
                <a:ea typeface="+mn-ea"/>
                <a:cs typeface="+mn-cs"/>
              </a:rPr>
              <a:t>If you are paying less than $4 for a 3-foot Category 6 patch cord, then odds are it is substandard</a:t>
            </a:r>
          </a:p>
          <a:p>
            <a:pPr lvl="1">
              <a:defRPr/>
            </a:pPr>
            <a:r>
              <a:rPr lang="en-US" dirty="0" smtClean="0">
                <a:ea typeface="+mn-ea"/>
                <a:cs typeface="+mn-cs"/>
              </a:rPr>
              <a:t>Quality, as well as code- and standard-compliance, has a price tag</a:t>
            </a:r>
          </a:p>
        </p:txBody>
      </p:sp>
      <p:sp>
        <p:nvSpPr>
          <p:cNvPr id="1085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085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23F0DF49-6479-4C2E-9300-17EC5C75E8FB}" type="slidenum">
              <a:rPr lang="en-US" smtClean="0"/>
              <a:pPr eaLnBrk="1" hangingPunct="1"/>
              <a:t>106</a:t>
            </a:fld>
            <a:endParaRPr lang="en-US" smtClean="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r>
              <a:rPr lang="en-US" dirty="0" smtClean="0"/>
              <a:t>Selecting Patch Cables</a:t>
            </a:r>
          </a:p>
        </p:txBody>
      </p:sp>
      <p:sp>
        <p:nvSpPr>
          <p:cNvPr id="3" name="Content Placeholder 2"/>
          <p:cNvSpPr>
            <a:spLocks noGrp="1"/>
          </p:cNvSpPr>
          <p:nvPr>
            <p:ph idx="1"/>
          </p:nvPr>
        </p:nvSpPr>
        <p:spPr/>
        <p:txBody>
          <a:bodyPr/>
          <a:lstStyle/>
          <a:p>
            <a:pPr lvl="1">
              <a:defRPr/>
            </a:pPr>
            <a:r>
              <a:rPr lang="en-US" dirty="0" smtClean="0">
                <a:ea typeface="+mn-ea"/>
                <a:cs typeface="+mn-cs"/>
              </a:rPr>
              <a:t>A high-priced patch cord does not mean it is standards based and will pass the performance requirements; however, price is the first indicator to help guide your decision</a:t>
            </a:r>
          </a:p>
          <a:p>
            <a:pPr lvl="1">
              <a:defRPr/>
            </a:pPr>
            <a:r>
              <a:rPr lang="en-US" dirty="0" smtClean="0">
                <a:ea typeface="+mn-ea"/>
                <a:cs typeface="+mn-cs"/>
              </a:rPr>
              <a:t>The RJ-45 modular plug is a highly engineered connector</a:t>
            </a:r>
          </a:p>
          <a:p>
            <a:pPr lvl="1">
              <a:defRPr/>
            </a:pPr>
            <a:r>
              <a:rPr lang="en-US" dirty="0" smtClean="0">
                <a:ea typeface="+mn-ea"/>
                <a:cs typeface="+mn-cs"/>
              </a:rPr>
              <a:t>The housing is molded from a fire-resistant plastic that meets the UL 94-V.O standard</a:t>
            </a:r>
          </a:p>
          <a:p>
            <a:pPr lvl="1">
              <a:defRPr/>
            </a:pPr>
            <a:r>
              <a:rPr lang="en-US" dirty="0" smtClean="0">
                <a:ea typeface="+mn-ea"/>
                <a:cs typeface="+mn-cs"/>
              </a:rPr>
              <a:t>A simple test you can conduct is to put a lighter to the clip on the connector</a:t>
            </a:r>
          </a:p>
        </p:txBody>
      </p:sp>
      <p:sp>
        <p:nvSpPr>
          <p:cNvPr id="10957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095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79923117-5EB9-4A30-AABF-2D8382BAB9B4}" type="slidenum">
              <a:rPr lang="en-US" smtClean="0"/>
              <a:pPr eaLnBrk="1" hangingPunct="1"/>
              <a:t>107</a:t>
            </a:fld>
            <a:endParaRPr lang="en-US" smtClean="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r>
              <a:rPr lang="en-US" dirty="0" smtClean="0"/>
              <a:t>Selecting Patch Cables</a:t>
            </a:r>
          </a:p>
        </p:txBody>
      </p:sp>
      <p:sp>
        <p:nvSpPr>
          <p:cNvPr id="3" name="Content Placeholder 2"/>
          <p:cNvSpPr>
            <a:spLocks noGrp="1"/>
          </p:cNvSpPr>
          <p:nvPr>
            <p:ph idx="1"/>
          </p:nvPr>
        </p:nvSpPr>
        <p:spPr/>
        <p:txBody>
          <a:bodyPr/>
          <a:lstStyle/>
          <a:p>
            <a:pPr lvl="1">
              <a:defRPr/>
            </a:pPr>
            <a:r>
              <a:rPr lang="en-US" dirty="0" smtClean="0">
                <a:ea typeface="+mn-ea"/>
                <a:cs typeface="+mn-cs"/>
              </a:rPr>
              <a:t>If it catches fire and does not self-extinguish, you have found a substandard connector that violates code requirements</a:t>
            </a:r>
          </a:p>
          <a:p>
            <a:pPr lvl="1">
              <a:defRPr/>
            </a:pPr>
            <a:r>
              <a:rPr lang="en-US" dirty="0" smtClean="0">
                <a:ea typeface="+mn-ea"/>
                <a:cs typeface="+mn-cs"/>
              </a:rPr>
              <a:t>The cord could contain V.2 material, which is less expensive</a:t>
            </a:r>
          </a:p>
          <a:p>
            <a:pPr lvl="1">
              <a:defRPr/>
            </a:pPr>
            <a:r>
              <a:rPr lang="en-US" dirty="0" smtClean="0">
                <a:ea typeface="+mn-ea"/>
                <a:cs typeface="+mn-cs"/>
              </a:rPr>
              <a:t>The pins should be made from phosphor bronze, a hardened alloy that allows the plug to be rated a minimum life cycle of 750 insertions</a:t>
            </a:r>
          </a:p>
        </p:txBody>
      </p:sp>
      <p:sp>
        <p:nvSpPr>
          <p:cNvPr id="1105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105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93255A2F-86BE-4FF5-BCC7-DA27A5959D60}" type="slidenum">
              <a:rPr lang="en-US" smtClean="0"/>
              <a:pPr eaLnBrk="1" hangingPunct="1"/>
              <a:t>108</a:t>
            </a:fld>
            <a:endParaRPr lang="en-US" smtClean="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r>
              <a:rPr lang="en-US" dirty="0" smtClean="0"/>
              <a:t>Selecting Patch Cables</a:t>
            </a:r>
          </a:p>
        </p:txBody>
      </p:sp>
      <p:sp>
        <p:nvSpPr>
          <p:cNvPr id="3" name="Content Placeholder 2"/>
          <p:cNvSpPr>
            <a:spLocks noGrp="1"/>
          </p:cNvSpPr>
          <p:nvPr>
            <p:ph idx="1"/>
          </p:nvPr>
        </p:nvSpPr>
        <p:spPr/>
        <p:txBody>
          <a:bodyPr/>
          <a:lstStyle/>
          <a:p>
            <a:pPr lvl="1">
              <a:defRPr/>
            </a:pPr>
            <a:r>
              <a:rPr lang="en-US" dirty="0" smtClean="0">
                <a:ea typeface="+mn-ea"/>
                <a:cs typeface="+mn-cs"/>
              </a:rPr>
              <a:t>Other conductive metals being used are too soft and cannot withstand the insertion cycles that are required</a:t>
            </a:r>
          </a:p>
          <a:p>
            <a:pPr lvl="1">
              <a:defRPr/>
            </a:pPr>
            <a:r>
              <a:rPr lang="en-US" dirty="0" smtClean="0">
                <a:ea typeface="+mn-ea"/>
                <a:cs typeface="+mn-cs"/>
              </a:rPr>
              <a:t>The last step in manufacturing the contact is to apply a minimum of 50 p. of 24-karat gold (23.999 pure)</a:t>
            </a:r>
          </a:p>
          <a:p>
            <a:pPr lvl="1">
              <a:defRPr/>
            </a:pPr>
            <a:r>
              <a:rPr lang="en-US" dirty="0" smtClean="0">
                <a:ea typeface="+mn-ea"/>
                <a:cs typeface="+mn-cs"/>
              </a:rPr>
              <a:t>Today gold costs approximately $1,700 per troy ounce</a:t>
            </a:r>
          </a:p>
        </p:txBody>
      </p:sp>
      <p:sp>
        <p:nvSpPr>
          <p:cNvPr id="11162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1162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2BCEEF7A-2A03-41D4-AF61-A535430E08F1}" type="slidenum">
              <a:rPr lang="en-US" smtClean="0"/>
              <a:pPr eaLnBrk="1" hangingPunct="1"/>
              <a:t>109</a:t>
            </a:fld>
            <a:endParaRPr lang="en-US"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smtClean="0"/>
              <a:t>RJ-45 Jack</a:t>
            </a:r>
          </a:p>
        </p:txBody>
      </p:sp>
      <p:pic>
        <p:nvPicPr>
          <p:cNvPr id="14339" name="Content Placeholder 5" descr="DSC_0002.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68400" y="1600200"/>
            <a:ext cx="6807200" cy="4525963"/>
          </a:xfrm>
        </p:spPr>
      </p:pic>
      <p:sp>
        <p:nvSpPr>
          <p:cNvPr id="1434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434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19427782-65F4-4DD0-B59A-29138FDABAEC}" type="slidenum">
              <a:rPr lang="en-US" smtClean="0"/>
              <a:pPr eaLnBrk="1" hangingPunct="1"/>
              <a:t>11</a:t>
            </a:fld>
            <a:endParaRPr lang="en-US" smtClean="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r>
              <a:rPr lang="en-US" dirty="0" smtClean="0"/>
              <a:t>Selecting Patch Cables</a:t>
            </a:r>
          </a:p>
        </p:txBody>
      </p:sp>
      <p:sp>
        <p:nvSpPr>
          <p:cNvPr id="3" name="Content Placeholder 2"/>
          <p:cNvSpPr>
            <a:spLocks noGrp="1"/>
          </p:cNvSpPr>
          <p:nvPr>
            <p:ph idx="1"/>
          </p:nvPr>
        </p:nvSpPr>
        <p:spPr/>
        <p:txBody>
          <a:bodyPr/>
          <a:lstStyle/>
          <a:p>
            <a:pPr lvl="1">
              <a:defRPr/>
            </a:pPr>
            <a:r>
              <a:rPr lang="en-US" dirty="0" smtClean="0">
                <a:ea typeface="+mn-ea"/>
                <a:cs typeface="+mn-cs"/>
              </a:rPr>
              <a:t>Seventy percent of the cost of a Category 5e or Category 6 modular plug is in the gold</a:t>
            </a:r>
          </a:p>
          <a:p>
            <a:pPr lvl="1">
              <a:defRPr/>
            </a:pPr>
            <a:r>
              <a:rPr lang="en-US" dirty="0" smtClean="0">
                <a:ea typeface="+mn-ea"/>
                <a:cs typeface="+mn-cs"/>
              </a:rPr>
              <a:t>The number-one area in which substandard manufacturers are skimping is the gold plating</a:t>
            </a:r>
          </a:p>
          <a:p>
            <a:pPr lvl="1">
              <a:defRPr/>
            </a:pPr>
            <a:r>
              <a:rPr lang="en-US" dirty="0" smtClean="0">
                <a:ea typeface="+mn-ea"/>
                <a:cs typeface="+mn-cs"/>
              </a:rPr>
              <a:t>Substandard plugs can have a multitude of gold-related issues, one being a lower grade of gold, such as 14-k gold</a:t>
            </a:r>
            <a:endParaRPr lang="en-US" dirty="0"/>
          </a:p>
        </p:txBody>
      </p:sp>
      <p:sp>
        <p:nvSpPr>
          <p:cNvPr id="11264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1264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5E5C364F-9AA5-4150-A8F6-79969440C2F9}" type="slidenum">
              <a:rPr lang="en-US" smtClean="0"/>
              <a:pPr eaLnBrk="1" hangingPunct="1"/>
              <a:t>110</a:t>
            </a:fld>
            <a:endParaRPr lang="en-US" smtClean="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r>
              <a:rPr lang="en-US" dirty="0" smtClean="0"/>
              <a:t>Selecting Patch Cables</a:t>
            </a:r>
          </a:p>
        </p:txBody>
      </p:sp>
      <p:sp>
        <p:nvSpPr>
          <p:cNvPr id="3" name="Content Placeholder 2"/>
          <p:cNvSpPr>
            <a:spLocks noGrp="1"/>
          </p:cNvSpPr>
          <p:nvPr>
            <p:ph idx="1"/>
          </p:nvPr>
        </p:nvSpPr>
        <p:spPr/>
        <p:txBody>
          <a:bodyPr/>
          <a:lstStyle/>
          <a:p>
            <a:pPr lvl="1">
              <a:defRPr/>
            </a:pPr>
            <a:r>
              <a:rPr lang="en-US" dirty="0" smtClean="0">
                <a:ea typeface="+mn-ea"/>
                <a:cs typeface="+mn-cs"/>
              </a:rPr>
              <a:t>There are two different types of marks, issued by either </a:t>
            </a:r>
            <a:r>
              <a:rPr lang="en-US" dirty="0" err="1" smtClean="0">
                <a:ea typeface="+mn-ea"/>
                <a:cs typeface="+mn-cs"/>
              </a:rPr>
              <a:t>Intertek</a:t>
            </a:r>
            <a:r>
              <a:rPr lang="en-US" dirty="0" smtClean="0">
                <a:ea typeface="+mn-ea"/>
                <a:cs typeface="+mn-cs"/>
              </a:rPr>
              <a:t> (ETL) or UL</a:t>
            </a:r>
          </a:p>
          <a:p>
            <a:pPr lvl="1">
              <a:defRPr/>
            </a:pPr>
            <a:r>
              <a:rPr lang="en-US" dirty="0" smtClean="0">
                <a:ea typeface="+mn-ea"/>
                <a:cs typeface="+mn-cs"/>
              </a:rPr>
              <a:t>The two types are safety and performance</a:t>
            </a:r>
          </a:p>
          <a:p>
            <a:pPr lvl="1">
              <a:defRPr/>
            </a:pPr>
            <a:r>
              <a:rPr lang="en-US" dirty="0" smtClean="0">
                <a:ea typeface="+mn-ea"/>
                <a:cs typeface="+mn-cs"/>
              </a:rPr>
              <a:t>Usually when an item has passed the safety standard it is said to be "safety listed“</a:t>
            </a:r>
          </a:p>
          <a:p>
            <a:pPr lvl="1">
              <a:defRPr/>
            </a:pPr>
            <a:r>
              <a:rPr lang="en-US" dirty="0" smtClean="0">
                <a:ea typeface="+mn-ea"/>
                <a:cs typeface="+mn-cs"/>
              </a:rPr>
              <a:t>When an item has passed a standards-based performance test it is called "verified"</a:t>
            </a:r>
          </a:p>
        </p:txBody>
      </p:sp>
      <p:sp>
        <p:nvSpPr>
          <p:cNvPr id="1136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136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4C51E2FA-EEA1-4524-ADA6-433A561613F7}" type="slidenum">
              <a:rPr lang="en-US" smtClean="0"/>
              <a:pPr eaLnBrk="1" hangingPunct="1"/>
              <a:t>111</a:t>
            </a:fld>
            <a:endParaRPr lang="en-US" smtClean="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r>
              <a:rPr lang="en-US" dirty="0" smtClean="0"/>
              <a:t>Selecting Patch Cables</a:t>
            </a:r>
          </a:p>
        </p:txBody>
      </p:sp>
      <p:sp>
        <p:nvSpPr>
          <p:cNvPr id="3" name="Content Placeholder 2"/>
          <p:cNvSpPr>
            <a:spLocks noGrp="1"/>
          </p:cNvSpPr>
          <p:nvPr>
            <p:ph idx="1"/>
          </p:nvPr>
        </p:nvSpPr>
        <p:spPr/>
        <p:txBody>
          <a:bodyPr/>
          <a:lstStyle/>
          <a:p>
            <a:pPr lvl="1">
              <a:defRPr/>
            </a:pPr>
            <a:r>
              <a:rPr lang="en-US" dirty="0" smtClean="0">
                <a:ea typeface="+mn-ea"/>
                <a:cs typeface="+mn-cs"/>
              </a:rPr>
              <a:t>With patch cords, you are not just dealing with components that need to be both listed and verified; the entire assembly should be listed and verified</a:t>
            </a:r>
          </a:p>
          <a:p>
            <a:pPr lvl="1">
              <a:defRPr/>
            </a:pPr>
            <a:r>
              <a:rPr lang="en-US" dirty="0" smtClean="0">
                <a:ea typeface="+mn-ea"/>
                <a:cs typeface="+mn-cs"/>
              </a:rPr>
              <a:t>To determine if your product has these markings, inspect the cable legend to see if there is a UL "E" number printed on the jacket</a:t>
            </a:r>
          </a:p>
          <a:p>
            <a:pPr lvl="1">
              <a:defRPr/>
            </a:pPr>
            <a:r>
              <a:rPr lang="en-US" dirty="0" smtClean="0">
                <a:ea typeface="+mn-ea"/>
                <a:cs typeface="+mn-cs"/>
              </a:rPr>
              <a:t>If there is, go to UL's Online Certification Directory and run the E number to verify the manufacturer's authorization and standing</a:t>
            </a:r>
          </a:p>
        </p:txBody>
      </p:sp>
      <p:sp>
        <p:nvSpPr>
          <p:cNvPr id="11469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146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7AB7C7F9-BEE7-401B-9B57-572E4822D222}" type="slidenum">
              <a:rPr lang="en-US" smtClean="0"/>
              <a:pPr eaLnBrk="1" hangingPunct="1"/>
              <a:t>112</a:t>
            </a:fld>
            <a:endParaRPr lang="en-US" smtClean="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r>
              <a:rPr lang="en-US" dirty="0" smtClean="0"/>
              <a:t>Selecting Patch Cables</a:t>
            </a:r>
          </a:p>
        </p:txBody>
      </p:sp>
      <p:sp>
        <p:nvSpPr>
          <p:cNvPr id="3" name="Content Placeholder 2"/>
          <p:cNvSpPr>
            <a:spLocks noGrp="1"/>
          </p:cNvSpPr>
          <p:nvPr>
            <p:ph idx="1"/>
          </p:nvPr>
        </p:nvSpPr>
        <p:spPr/>
        <p:txBody>
          <a:bodyPr/>
          <a:lstStyle/>
          <a:p>
            <a:pPr lvl="1">
              <a:defRPr/>
            </a:pPr>
            <a:r>
              <a:rPr lang="en-US" dirty="0" smtClean="0">
                <a:ea typeface="+mn-ea"/>
                <a:cs typeface="+mn-cs"/>
              </a:rPr>
              <a:t>If you cannot find the E number in the Online Certification Directory, odds are you have found a fraudulent use of UL's mark</a:t>
            </a:r>
            <a:endParaRPr lang="en-US" dirty="0" smtClean="0"/>
          </a:p>
          <a:p>
            <a:pPr lvl="1">
              <a:defRPr/>
            </a:pPr>
            <a:r>
              <a:rPr lang="en-US" dirty="0" smtClean="0">
                <a:ea typeface="+mn-ea"/>
                <a:cs typeface="+mn-cs"/>
              </a:rPr>
              <a:t>ETL has a similar guide on its website</a:t>
            </a:r>
          </a:p>
          <a:p>
            <a:pPr lvl="1">
              <a:defRPr/>
            </a:pPr>
            <a:r>
              <a:rPr lang="en-US" dirty="0" smtClean="0">
                <a:ea typeface="+mn-ea"/>
                <a:cs typeface="+mn-cs"/>
              </a:rPr>
              <a:t>If you find the ETL mark printed on the jacket, check to see if the manufacturer's name and control number are also on the jacket</a:t>
            </a:r>
          </a:p>
          <a:p>
            <a:pPr lvl="1">
              <a:defRPr/>
            </a:pPr>
            <a:r>
              <a:rPr lang="en-US" dirty="0" smtClean="0">
                <a:ea typeface="+mn-ea"/>
                <a:cs typeface="+mn-cs"/>
              </a:rPr>
              <a:t>That name is required on the ETL website, so you can check the manufacturer's authorization</a:t>
            </a:r>
          </a:p>
        </p:txBody>
      </p:sp>
      <p:sp>
        <p:nvSpPr>
          <p:cNvPr id="11571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1571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E842E73C-A88B-47C7-BB1E-AF6F0BD391AA}" type="slidenum">
              <a:rPr lang="en-US" smtClean="0"/>
              <a:pPr eaLnBrk="1" hangingPunct="1"/>
              <a:t>113</a:t>
            </a:fld>
            <a:endParaRPr lang="en-US" smtClean="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r>
              <a:rPr lang="en-US" dirty="0" smtClean="0"/>
              <a:t>Selecting Patch Cables</a:t>
            </a:r>
          </a:p>
        </p:txBody>
      </p:sp>
      <p:sp>
        <p:nvSpPr>
          <p:cNvPr id="3" name="Content Placeholder 2"/>
          <p:cNvSpPr>
            <a:spLocks noGrp="1"/>
          </p:cNvSpPr>
          <p:nvPr>
            <p:ph idx="1"/>
          </p:nvPr>
        </p:nvSpPr>
        <p:spPr/>
        <p:txBody>
          <a:bodyPr/>
          <a:lstStyle/>
          <a:p>
            <a:pPr lvl="1">
              <a:defRPr/>
            </a:pPr>
            <a:r>
              <a:rPr lang="en-US" dirty="0" smtClean="0">
                <a:ea typeface="+mn-ea"/>
                <a:cs typeface="+mn-cs"/>
              </a:rPr>
              <a:t>There are several reasons a patch cord with all the proper components will not pass a test</a:t>
            </a:r>
          </a:p>
          <a:p>
            <a:pPr lvl="1">
              <a:defRPr/>
            </a:pPr>
            <a:r>
              <a:rPr lang="en-US" dirty="0" smtClean="0">
                <a:ea typeface="+mn-ea"/>
                <a:cs typeface="+mn-cs"/>
              </a:rPr>
              <a:t>It can be as simple as too much untwisting of pairs, not seating the cable to the very end of the connector, or using the improper crimp tool</a:t>
            </a:r>
          </a:p>
          <a:p>
            <a:pPr lvl="1">
              <a:defRPr/>
            </a:pPr>
            <a:r>
              <a:rPr lang="en-US" dirty="0" smtClean="0">
                <a:ea typeface="+mn-ea"/>
                <a:cs typeface="+mn-cs"/>
              </a:rPr>
              <a:t>Often, patch cords that use molded boots will have a higher failure rate than assembled patch cords</a:t>
            </a:r>
          </a:p>
        </p:txBody>
      </p:sp>
      <p:sp>
        <p:nvSpPr>
          <p:cNvPr id="11674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1674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2C1CEC0B-9C1C-47C7-B084-F59867972078}" type="slidenum">
              <a:rPr lang="en-US" smtClean="0"/>
              <a:pPr eaLnBrk="1" hangingPunct="1"/>
              <a:t>114</a:t>
            </a:fld>
            <a:endParaRPr lang="en-US" smtClean="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r>
              <a:rPr lang="en-US" dirty="0" smtClean="0"/>
              <a:t>Selecting Patch Cables</a:t>
            </a:r>
          </a:p>
        </p:txBody>
      </p:sp>
      <p:sp>
        <p:nvSpPr>
          <p:cNvPr id="3" name="Content Placeholder 2"/>
          <p:cNvSpPr>
            <a:spLocks noGrp="1"/>
          </p:cNvSpPr>
          <p:nvPr>
            <p:ph idx="1"/>
          </p:nvPr>
        </p:nvSpPr>
        <p:spPr/>
        <p:txBody>
          <a:bodyPr/>
          <a:lstStyle/>
          <a:p>
            <a:pPr lvl="1">
              <a:defRPr/>
            </a:pPr>
            <a:r>
              <a:rPr lang="en-US" dirty="0" smtClean="0">
                <a:ea typeface="+mn-ea"/>
                <a:cs typeface="+mn-cs"/>
              </a:rPr>
              <a:t>If your patch cord does not have strain relief, there is a high likelihood that it was not the only thing forgotten when your patch cord was made</a:t>
            </a:r>
          </a:p>
          <a:p>
            <a:pPr lvl="1">
              <a:defRPr/>
            </a:pPr>
            <a:r>
              <a:rPr lang="en-US" dirty="0" smtClean="0">
                <a:ea typeface="+mn-ea"/>
                <a:cs typeface="+mn-cs"/>
              </a:rPr>
              <a:t>Here is a checklist for you to use when buying patch cords</a:t>
            </a:r>
          </a:p>
          <a:p>
            <a:pPr lvl="2">
              <a:defRPr/>
            </a:pPr>
            <a:r>
              <a:rPr lang="en-US" dirty="0" smtClean="0">
                <a:ea typeface="+mn-ea"/>
                <a:cs typeface="+mn-cs"/>
              </a:rPr>
              <a:t>How much does it cost</a:t>
            </a:r>
          </a:p>
          <a:p>
            <a:pPr lvl="2">
              <a:defRPr/>
            </a:pPr>
            <a:r>
              <a:rPr lang="en-US" dirty="0" smtClean="0">
                <a:ea typeface="+mn-ea"/>
                <a:cs typeface="+mn-cs"/>
              </a:rPr>
              <a:t>Who am I buying it from</a:t>
            </a:r>
          </a:p>
          <a:p>
            <a:pPr lvl="2">
              <a:defRPr/>
            </a:pPr>
            <a:r>
              <a:rPr lang="en-US" dirty="0" smtClean="0">
                <a:ea typeface="+mn-ea"/>
                <a:cs typeface="+mn-cs"/>
              </a:rPr>
              <a:t>Is it a molded or assembled connector</a:t>
            </a:r>
          </a:p>
          <a:p>
            <a:pPr lvl="2">
              <a:defRPr/>
            </a:pPr>
            <a:r>
              <a:rPr lang="en-US" dirty="0" smtClean="0">
                <a:ea typeface="+mn-ea"/>
                <a:cs typeface="+mn-cs"/>
              </a:rPr>
              <a:t>Does the plug burn</a:t>
            </a:r>
          </a:p>
        </p:txBody>
      </p:sp>
      <p:sp>
        <p:nvSpPr>
          <p:cNvPr id="11776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1776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11AE8E4D-818A-4891-A4AA-8A692C382A37}" type="slidenum">
              <a:rPr lang="en-US" smtClean="0"/>
              <a:pPr eaLnBrk="1" hangingPunct="1"/>
              <a:t>115</a:t>
            </a:fld>
            <a:endParaRPr lang="en-US" smtClean="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r>
              <a:rPr lang="en-US" dirty="0" smtClean="0"/>
              <a:t>Selecting Patch Cables</a:t>
            </a:r>
          </a:p>
        </p:txBody>
      </p:sp>
      <p:sp>
        <p:nvSpPr>
          <p:cNvPr id="3" name="Content Placeholder 2"/>
          <p:cNvSpPr>
            <a:spLocks noGrp="1"/>
          </p:cNvSpPr>
          <p:nvPr>
            <p:ph idx="1"/>
          </p:nvPr>
        </p:nvSpPr>
        <p:spPr/>
        <p:txBody>
          <a:bodyPr/>
          <a:lstStyle/>
          <a:p>
            <a:pPr lvl="2">
              <a:defRPr/>
            </a:pPr>
            <a:r>
              <a:rPr lang="en-US" dirty="0" smtClean="0">
                <a:ea typeface="+mn-ea"/>
                <a:cs typeface="+mn-cs"/>
              </a:rPr>
              <a:t>What is the fitment like</a:t>
            </a:r>
          </a:p>
          <a:p>
            <a:pPr lvl="3">
              <a:defRPr/>
            </a:pPr>
            <a:r>
              <a:rPr lang="en-US" dirty="0" smtClean="0">
                <a:ea typeface="+mn-ea"/>
                <a:cs typeface="+mn-cs"/>
              </a:rPr>
              <a:t>How easily does it plug and unplug</a:t>
            </a:r>
          </a:p>
          <a:p>
            <a:pPr lvl="2">
              <a:defRPr/>
            </a:pPr>
            <a:r>
              <a:rPr lang="en-US" dirty="0" smtClean="0">
                <a:ea typeface="+mn-ea"/>
                <a:cs typeface="+mn-cs"/>
              </a:rPr>
              <a:t>Does it have an E number or a manufacturer's name for verification</a:t>
            </a:r>
          </a:p>
          <a:p>
            <a:pPr lvl="2">
              <a:defRPr/>
            </a:pPr>
            <a:r>
              <a:rPr lang="en-US" dirty="0" smtClean="0">
                <a:ea typeface="+mn-ea"/>
                <a:cs typeface="+mn-cs"/>
              </a:rPr>
              <a:t>Is there strain relief</a:t>
            </a:r>
          </a:p>
          <a:p>
            <a:pPr lvl="2">
              <a:defRPr/>
            </a:pPr>
            <a:r>
              <a:rPr lang="en-US" dirty="0" smtClean="0">
                <a:ea typeface="+mn-ea"/>
                <a:cs typeface="+mn-cs"/>
              </a:rPr>
              <a:t>Do the pins look good</a:t>
            </a:r>
          </a:p>
          <a:p>
            <a:pPr lvl="2">
              <a:defRPr/>
            </a:pPr>
            <a:r>
              <a:rPr lang="en-US" dirty="0" smtClean="0">
                <a:ea typeface="+mn-ea"/>
                <a:cs typeface="+mn-cs"/>
              </a:rPr>
              <a:t>Does the manufacturer perform 100-percent patch-cord testing, not just channel testing which is less demanding</a:t>
            </a:r>
            <a:endParaRPr lang="en-US" dirty="0"/>
          </a:p>
        </p:txBody>
      </p:sp>
      <p:sp>
        <p:nvSpPr>
          <p:cNvPr id="11878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187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D3F6443C-A71E-4FCD-B742-CA8903B23B0A}" type="slidenum">
              <a:rPr lang="en-US" smtClean="0"/>
              <a:pPr eaLnBrk="1" hangingPunct="1"/>
              <a:t>116</a:t>
            </a:fld>
            <a:endParaRPr lang="en-US" smtClean="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p:txBody>
          <a:bodyPr/>
          <a:lstStyle/>
          <a:p>
            <a:r>
              <a:rPr lang="en-US" dirty="0" smtClean="0"/>
              <a:t>Connectors for Shielded Cable</a:t>
            </a:r>
          </a:p>
        </p:txBody>
      </p:sp>
      <p:sp>
        <p:nvSpPr>
          <p:cNvPr id="119811" name="Content Placeholder 2"/>
          <p:cNvSpPr>
            <a:spLocks noGrp="1"/>
          </p:cNvSpPr>
          <p:nvPr>
            <p:ph idx="1"/>
          </p:nvPr>
        </p:nvSpPr>
        <p:spPr/>
        <p:txBody>
          <a:bodyPr/>
          <a:lstStyle/>
          <a:p>
            <a:r>
              <a:rPr lang="en-US" smtClean="0"/>
              <a:t>For shielded cables both jacks and plugs designed for shielded cable must be used to terminate this type of cable</a:t>
            </a:r>
          </a:p>
        </p:txBody>
      </p:sp>
      <p:sp>
        <p:nvSpPr>
          <p:cNvPr id="1198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198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712A81DD-9ACB-41D3-99ED-2CE08A07CD76}" type="slidenum">
              <a:rPr lang="en-US" smtClean="0"/>
              <a:pPr eaLnBrk="1" hangingPunct="1"/>
              <a:t>117</a:t>
            </a:fld>
            <a:endParaRPr lang="en-US" smtClean="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20835" name="Rectangle 2"/>
          <p:cNvSpPr>
            <a:spLocks noGrp="1" noChangeArrowheads="1"/>
          </p:cNvSpPr>
          <p:nvPr>
            <p:ph type="title"/>
          </p:nvPr>
        </p:nvSpPr>
        <p:spPr/>
        <p:txBody>
          <a:bodyPr/>
          <a:lstStyle/>
          <a:p>
            <a:pPr eaLnBrk="1" hangingPunct="1"/>
            <a:r>
              <a:rPr lang="en-US" dirty="0" smtClean="0"/>
              <a:t>Shielded Jack</a:t>
            </a:r>
          </a:p>
        </p:txBody>
      </p:sp>
      <p:pic>
        <p:nvPicPr>
          <p:cNvPr id="120836" name="Picture 3" descr="ScTPConnecto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65413" y="1711325"/>
            <a:ext cx="3600450" cy="3311525"/>
          </a:xfrm>
        </p:spPr>
      </p:pic>
      <p:sp>
        <p:nvSpPr>
          <p:cNvPr id="1208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4357103-9635-48FB-94B0-2E732CE23341}" type="slidenum">
              <a:rPr lang="en-US" smtClean="0"/>
              <a:pPr eaLnBrk="1" hangingPunct="1"/>
              <a:t>118</a:t>
            </a:fld>
            <a:endParaRPr lang="en-US" smtClean="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r>
              <a:rPr lang="en-US" dirty="0" smtClean="0"/>
              <a:t>Shielded Plug</a:t>
            </a:r>
          </a:p>
        </p:txBody>
      </p:sp>
      <p:pic>
        <p:nvPicPr>
          <p:cNvPr id="121859" name="Content Placeholder 5" descr="C6-RJ45S-SLD.jpg"/>
          <p:cNvPicPr>
            <a:picLocks noGrp="1" noChangeAspect="1"/>
          </p:cNvPicPr>
          <p:nvPr>
            <p:ph idx="1"/>
          </p:nvPr>
        </p:nvPicPr>
        <p:blipFill>
          <a:blip r:embed="rId2">
            <a:extLst>
              <a:ext uri="{28A0092B-C50C-407E-A947-70E740481C1C}">
                <a14:useLocalDpi xmlns:a14="http://schemas.microsoft.com/office/drawing/2010/main" val="0"/>
              </a:ext>
            </a:extLst>
          </a:blip>
          <a:srcRect l="7349" t="5051" r="5103" b="19186"/>
          <a:stretch>
            <a:fillRect/>
          </a:stretch>
        </p:blipFill>
        <p:spPr>
          <a:xfrm>
            <a:off x="2819400" y="1447800"/>
            <a:ext cx="3581400" cy="4132263"/>
          </a:xfrm>
        </p:spPr>
      </p:pic>
      <p:sp>
        <p:nvSpPr>
          <p:cNvPr id="12186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218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7667C127-5722-4BED-8CF2-08D421B0E5D4}" type="slidenum">
              <a:rPr lang="en-US" smtClean="0"/>
              <a:pPr eaLnBrk="1" hangingPunct="1"/>
              <a:t>119</a:t>
            </a:fld>
            <a:endParaRPr lang="en-US"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5363" name="Rectangle 2"/>
          <p:cNvSpPr>
            <a:spLocks noGrp="1" noChangeArrowheads="1"/>
          </p:cNvSpPr>
          <p:nvPr>
            <p:ph type="title"/>
          </p:nvPr>
        </p:nvSpPr>
        <p:spPr/>
        <p:txBody>
          <a:bodyPr/>
          <a:lstStyle/>
          <a:p>
            <a:pPr eaLnBrk="1" hangingPunct="1"/>
            <a:r>
              <a:rPr lang="en-US" smtClean="0"/>
              <a:t>RJ-45 Plug</a:t>
            </a:r>
          </a:p>
        </p:txBody>
      </p:sp>
      <p:sp>
        <p:nvSpPr>
          <p:cNvPr id="1536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04D7D77-B249-428D-9C81-BB19E11922C5}" type="slidenum">
              <a:rPr lang="en-US" smtClean="0"/>
              <a:pPr eaLnBrk="1" hangingPunct="1"/>
              <a:t>12</a:t>
            </a:fld>
            <a:endParaRPr lang="en-US" smtClean="0"/>
          </a:p>
        </p:txBody>
      </p:sp>
      <p:pic>
        <p:nvPicPr>
          <p:cNvPr id="15365" name="Content Placeholder 6" descr="DSC_0329.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68400" y="1600200"/>
            <a:ext cx="6807200" cy="4525963"/>
          </a:xfrm>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p:txBody>
          <a:bodyPr/>
          <a:lstStyle/>
          <a:p>
            <a:r>
              <a:rPr lang="en-US" dirty="0" smtClean="0"/>
              <a:t>Terminating Shielded Cable</a:t>
            </a:r>
          </a:p>
        </p:txBody>
      </p:sp>
      <p:sp>
        <p:nvSpPr>
          <p:cNvPr id="122883" name="Content Placeholder 2"/>
          <p:cNvSpPr>
            <a:spLocks noGrp="1"/>
          </p:cNvSpPr>
          <p:nvPr>
            <p:ph idx="1"/>
          </p:nvPr>
        </p:nvSpPr>
        <p:spPr/>
        <p:txBody>
          <a:bodyPr/>
          <a:lstStyle/>
          <a:p>
            <a:r>
              <a:rPr lang="en-US" smtClean="0"/>
              <a:t>As shown next terminating shielded cable requires not only the wires be securely connected, but also the shielding</a:t>
            </a:r>
          </a:p>
        </p:txBody>
      </p:sp>
      <p:sp>
        <p:nvSpPr>
          <p:cNvPr id="12288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2288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E86720ED-2465-41D6-9F60-A4C9E48BB496}" type="slidenum">
              <a:rPr lang="en-US" smtClean="0"/>
              <a:pPr eaLnBrk="1" hangingPunct="1"/>
              <a:t>120</a:t>
            </a:fld>
            <a:endParaRPr lang="en-US" smtClean="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23907" name="Rectangle 2"/>
          <p:cNvSpPr>
            <a:spLocks noGrp="1" noChangeArrowheads="1"/>
          </p:cNvSpPr>
          <p:nvPr>
            <p:ph type="title"/>
          </p:nvPr>
        </p:nvSpPr>
        <p:spPr/>
        <p:txBody>
          <a:bodyPr/>
          <a:lstStyle/>
          <a:p>
            <a:pPr eaLnBrk="1" hangingPunct="1"/>
            <a:r>
              <a:rPr lang="en-US" dirty="0" smtClean="0"/>
              <a:t>Terminating Shielded Jack</a:t>
            </a:r>
          </a:p>
        </p:txBody>
      </p:sp>
      <p:pic>
        <p:nvPicPr>
          <p:cNvPr id="123908" name="Picture 4"/>
          <p:cNvPicPr>
            <a:picLocks noChangeAspect="1" noChangeArrowheads="1"/>
          </p:cNvPicPr>
          <p:nvPr/>
        </p:nvPicPr>
        <p:blipFill>
          <a:blip r:embed="rId2">
            <a:extLst>
              <a:ext uri="{28A0092B-C50C-407E-A947-70E740481C1C}">
                <a14:useLocalDpi xmlns:a14="http://schemas.microsoft.com/office/drawing/2010/main" val="0"/>
              </a:ext>
            </a:extLst>
          </a:blip>
          <a:srcRect l="5000" t="20667" r="6000" b="35333"/>
          <a:stretch>
            <a:fillRect/>
          </a:stretch>
        </p:blipFill>
        <p:spPr bwMode="auto">
          <a:xfrm>
            <a:off x="1143000" y="1600200"/>
            <a:ext cx="6781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3D24659-C5F9-4001-ACF1-1DA4C0435F2B}" type="slidenum">
              <a:rPr lang="en-US" smtClean="0"/>
              <a:pPr eaLnBrk="1" hangingPunct="1"/>
              <a:t>121</a:t>
            </a:fld>
            <a:endParaRPr lang="en-US" smtClean="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24931" name="Rectangle 2"/>
          <p:cNvSpPr>
            <a:spLocks noGrp="1" noChangeArrowheads="1"/>
          </p:cNvSpPr>
          <p:nvPr>
            <p:ph type="title"/>
          </p:nvPr>
        </p:nvSpPr>
        <p:spPr/>
        <p:txBody>
          <a:bodyPr/>
          <a:lstStyle/>
          <a:p>
            <a:pPr eaLnBrk="1" hangingPunct="1"/>
            <a:r>
              <a:rPr lang="en-US" dirty="0" smtClean="0"/>
              <a:t>Terminating Shielded Jack</a:t>
            </a:r>
          </a:p>
        </p:txBody>
      </p:sp>
      <p:pic>
        <p:nvPicPr>
          <p:cNvPr id="124932" name="Picture 4"/>
          <p:cNvPicPr>
            <a:picLocks noChangeAspect="1" noChangeArrowheads="1"/>
          </p:cNvPicPr>
          <p:nvPr/>
        </p:nvPicPr>
        <p:blipFill>
          <a:blip r:embed="rId2">
            <a:extLst>
              <a:ext uri="{28A0092B-C50C-407E-A947-70E740481C1C}">
                <a14:useLocalDpi xmlns:a14="http://schemas.microsoft.com/office/drawing/2010/main" val="0"/>
              </a:ext>
            </a:extLst>
          </a:blip>
          <a:srcRect l="32001" t="20667" r="6000" b="8667"/>
          <a:stretch>
            <a:fillRect/>
          </a:stretch>
        </p:blipFill>
        <p:spPr bwMode="auto">
          <a:xfrm>
            <a:off x="2133600" y="1600200"/>
            <a:ext cx="4724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7E661EF-1143-4926-88D7-76576BB4BA9C}" type="slidenum">
              <a:rPr lang="en-US" smtClean="0"/>
              <a:pPr eaLnBrk="1" hangingPunct="1"/>
              <a:t>122</a:t>
            </a:fld>
            <a:endParaRPr lang="en-US" smtClean="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25955" name="Rectangle 2"/>
          <p:cNvSpPr>
            <a:spLocks noGrp="1" noChangeArrowheads="1"/>
          </p:cNvSpPr>
          <p:nvPr>
            <p:ph type="title"/>
          </p:nvPr>
        </p:nvSpPr>
        <p:spPr/>
        <p:txBody>
          <a:bodyPr/>
          <a:lstStyle/>
          <a:p>
            <a:pPr eaLnBrk="1" hangingPunct="1"/>
            <a:r>
              <a:rPr lang="en-US" dirty="0" smtClean="0"/>
              <a:t>Terminating Shielded Jack</a:t>
            </a:r>
          </a:p>
        </p:txBody>
      </p:sp>
      <p:pic>
        <p:nvPicPr>
          <p:cNvPr id="125956" name="Picture 4"/>
          <p:cNvPicPr>
            <a:picLocks noChangeAspect="1" noChangeArrowheads="1"/>
          </p:cNvPicPr>
          <p:nvPr/>
        </p:nvPicPr>
        <p:blipFill>
          <a:blip r:embed="rId2">
            <a:extLst>
              <a:ext uri="{28A0092B-C50C-407E-A947-70E740481C1C}">
                <a14:useLocalDpi xmlns:a14="http://schemas.microsoft.com/office/drawing/2010/main" val="0"/>
              </a:ext>
            </a:extLst>
          </a:blip>
          <a:srcRect l="3000" t="20667" r="7001" b="8667"/>
          <a:stretch>
            <a:fillRect/>
          </a:stretch>
        </p:blipFill>
        <p:spPr bwMode="auto">
          <a:xfrm>
            <a:off x="1143000" y="1600200"/>
            <a:ext cx="68580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4642193-1CD0-4465-93EE-9A23F01F8D8C}" type="slidenum">
              <a:rPr lang="en-US" smtClean="0"/>
              <a:pPr eaLnBrk="1" hangingPunct="1"/>
              <a:t>123</a:t>
            </a:fld>
            <a:endParaRPr lang="en-US" smtClean="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26979" name="Rectangle 2"/>
          <p:cNvSpPr>
            <a:spLocks noGrp="1" noChangeArrowheads="1"/>
          </p:cNvSpPr>
          <p:nvPr>
            <p:ph type="title"/>
          </p:nvPr>
        </p:nvSpPr>
        <p:spPr/>
        <p:txBody>
          <a:bodyPr/>
          <a:lstStyle/>
          <a:p>
            <a:pPr eaLnBrk="1" hangingPunct="1"/>
            <a:r>
              <a:rPr lang="en-US" dirty="0" smtClean="0"/>
              <a:t>Terminating Shielded Plug</a:t>
            </a:r>
          </a:p>
        </p:txBody>
      </p:sp>
      <p:pic>
        <p:nvPicPr>
          <p:cNvPr id="126980" name="Picture 3" descr="STPWiri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8163" y="1822450"/>
            <a:ext cx="8067675" cy="4013200"/>
          </a:xfrm>
        </p:spPr>
      </p:pic>
      <p:sp>
        <p:nvSpPr>
          <p:cNvPr id="12698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9A2635B-B671-4FB1-A49D-6D861E29B7E0}" type="slidenum">
              <a:rPr lang="en-US" smtClean="0"/>
              <a:pPr eaLnBrk="1" hangingPunct="1"/>
              <a:t>124</a:t>
            </a:fld>
            <a:endParaRPr lang="en-US" smtClean="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p:txBody>
          <a:bodyPr/>
          <a:lstStyle/>
          <a:p>
            <a:r>
              <a:rPr lang="en-US" dirty="0" smtClean="0"/>
              <a:t>Installing Shielded Cable</a:t>
            </a:r>
          </a:p>
        </p:txBody>
      </p:sp>
      <p:sp>
        <p:nvSpPr>
          <p:cNvPr id="128003" name="Content Placeholder 2"/>
          <p:cNvSpPr>
            <a:spLocks noGrp="1"/>
          </p:cNvSpPr>
          <p:nvPr>
            <p:ph idx="1"/>
          </p:nvPr>
        </p:nvSpPr>
        <p:spPr/>
        <p:txBody>
          <a:bodyPr/>
          <a:lstStyle/>
          <a:p>
            <a:r>
              <a:rPr lang="en-US" smtClean="0"/>
              <a:t>In order for the shielding in the cable to be effective its integrity must be maintained</a:t>
            </a:r>
          </a:p>
          <a:p>
            <a:r>
              <a:rPr lang="en-US" smtClean="0"/>
              <a:t>Breaks in the shield will mitigate this, such as allowing excessive bending of the cable that allows breaks in the shield</a:t>
            </a:r>
          </a:p>
          <a:p>
            <a:r>
              <a:rPr lang="en-US" smtClean="0"/>
              <a:t>In addition, all components  must be properly grounded</a:t>
            </a:r>
          </a:p>
          <a:p>
            <a:r>
              <a:rPr lang="en-US" smtClean="0"/>
              <a:t>As an article in Cabling &amp; Maintenance states</a:t>
            </a:r>
          </a:p>
        </p:txBody>
      </p:sp>
      <p:sp>
        <p:nvSpPr>
          <p:cNvPr id="12800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2800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2B02203A-03E2-419C-B47E-89A13DDD5D23}" type="slidenum">
              <a:rPr lang="en-US" smtClean="0"/>
              <a:pPr eaLnBrk="1" hangingPunct="1"/>
              <a:t>125</a:t>
            </a:fld>
            <a:endParaRPr lang="en-US" smtClean="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p:txBody>
          <a:bodyPr/>
          <a:lstStyle/>
          <a:p>
            <a:r>
              <a:rPr lang="en-US" dirty="0" smtClean="0"/>
              <a:t>Installing Shielded Cable</a:t>
            </a:r>
          </a:p>
        </p:txBody>
      </p:sp>
      <p:sp>
        <p:nvSpPr>
          <p:cNvPr id="129027" name="Content Placeholder 2"/>
          <p:cNvSpPr>
            <a:spLocks noGrp="1"/>
          </p:cNvSpPr>
          <p:nvPr>
            <p:ph idx="1"/>
          </p:nvPr>
        </p:nvSpPr>
        <p:spPr/>
        <p:txBody>
          <a:bodyPr/>
          <a:lstStyle/>
          <a:p>
            <a:pPr lvl="1"/>
            <a:r>
              <a:rPr lang="en-US" smtClean="0"/>
              <a:t>The shield must be kept intact over the entire length of the cable, and must fully surround the cable and connecting hardware</a:t>
            </a:r>
          </a:p>
          <a:p>
            <a:pPr lvl="1"/>
            <a:r>
              <a:rPr lang="en-US" smtClean="0"/>
              <a:t>If the shield is, for example, formed into a pigtail over the last inch of the cable, it will reduce the protection against EMI and alien crosstalk</a:t>
            </a:r>
          </a:p>
          <a:p>
            <a:pPr lvl="1"/>
            <a:r>
              <a:rPr lang="en-US" smtClean="0"/>
              <a:t>In addition, avoid splitting the shield at sharp bends in the cable</a:t>
            </a:r>
          </a:p>
        </p:txBody>
      </p:sp>
      <p:sp>
        <p:nvSpPr>
          <p:cNvPr id="12902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2902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3B7E1C28-17F2-4EC0-8623-2ACFA7D3DE2F}" type="slidenum">
              <a:rPr lang="en-US" smtClean="0"/>
              <a:pPr eaLnBrk="1" hangingPunct="1"/>
              <a:t>126</a:t>
            </a:fld>
            <a:endParaRPr lang="en-US" smtClean="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p:txBody>
          <a:bodyPr/>
          <a:lstStyle/>
          <a:p>
            <a:r>
              <a:rPr lang="en-US" dirty="0" smtClean="0"/>
              <a:t>Installing Shielded Cable</a:t>
            </a:r>
          </a:p>
        </p:txBody>
      </p:sp>
      <p:sp>
        <p:nvSpPr>
          <p:cNvPr id="130051" name="Content Placeholder 2"/>
          <p:cNvSpPr>
            <a:spLocks noGrp="1"/>
          </p:cNvSpPr>
          <p:nvPr>
            <p:ph idx="1"/>
          </p:nvPr>
        </p:nvSpPr>
        <p:spPr/>
        <p:txBody>
          <a:bodyPr/>
          <a:lstStyle/>
          <a:p>
            <a:pPr lvl="1"/>
            <a:r>
              <a:rPr lang="en-US" smtClean="0"/>
              <a:t>The shield is typically a ribbon of aluminum foil that is wrapped around the cable</a:t>
            </a:r>
          </a:p>
          <a:p>
            <a:pPr lvl="1"/>
            <a:r>
              <a:rPr lang="en-US" smtClean="0"/>
              <a:t>If the cable is bent at too sharp of a radius, the shield may separate, thereby reducing the effectiveness of the shield and its ability to protect against alien crosstalk</a:t>
            </a:r>
          </a:p>
          <a:p>
            <a:pPr lvl="1"/>
            <a:r>
              <a:rPr lang="en-US" smtClean="0"/>
              <a:t>The shield must be grounded on both ends of the link</a:t>
            </a:r>
          </a:p>
          <a:p>
            <a:pPr lvl="1"/>
            <a:r>
              <a:rPr lang="en-US" smtClean="0"/>
              <a:t>It is often said that a shield is 90% effective when it is grounded at one end of the link</a:t>
            </a:r>
          </a:p>
        </p:txBody>
      </p:sp>
      <p:sp>
        <p:nvSpPr>
          <p:cNvPr id="13005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3005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264A66E8-8EDE-4A5E-A0AD-3B3683D65688}" type="slidenum">
              <a:rPr lang="en-US" smtClean="0"/>
              <a:pPr eaLnBrk="1" hangingPunct="1"/>
              <a:t>127</a:t>
            </a:fld>
            <a:endParaRPr lang="en-US" smtClean="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p:txBody>
          <a:bodyPr/>
          <a:lstStyle/>
          <a:p>
            <a:r>
              <a:rPr lang="en-US" dirty="0" smtClean="0"/>
              <a:t>Installing Shielded Cable</a:t>
            </a:r>
          </a:p>
        </p:txBody>
      </p:sp>
      <p:sp>
        <p:nvSpPr>
          <p:cNvPr id="131075" name="Content Placeholder 2"/>
          <p:cNvSpPr>
            <a:spLocks noGrp="1"/>
          </p:cNvSpPr>
          <p:nvPr>
            <p:ph idx="1"/>
          </p:nvPr>
        </p:nvSpPr>
        <p:spPr/>
        <p:txBody>
          <a:bodyPr/>
          <a:lstStyle/>
          <a:p>
            <a:pPr lvl="1"/>
            <a:r>
              <a:rPr lang="en-US" smtClean="0"/>
              <a:t>Such a shield continues to protect the wire pairs against many external high-frequency disturbances, but an open-ended shield may allow resonances at certain frequencies</a:t>
            </a:r>
          </a:p>
          <a:p>
            <a:pPr lvl="1"/>
            <a:r>
              <a:rPr lang="en-US" smtClean="0"/>
              <a:t>A resonance creates the chance that the signals couple into the data wire pairs, creating a significant alien crosstalk disturbance at those individual frequencies</a:t>
            </a:r>
          </a:p>
        </p:txBody>
      </p:sp>
      <p:sp>
        <p:nvSpPr>
          <p:cNvPr id="13107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310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C20FD167-DDC0-4E56-B8EA-D7743B69D1DA}" type="slidenum">
              <a:rPr lang="en-US" smtClean="0"/>
              <a:pPr eaLnBrk="1" hangingPunct="1"/>
              <a:t>128</a:t>
            </a:fld>
            <a:endParaRPr lang="en-US" smtClean="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r>
              <a:rPr lang="en-US" dirty="0" smtClean="0"/>
              <a:t>Installing Shielded Cable</a:t>
            </a:r>
          </a:p>
        </p:txBody>
      </p:sp>
      <p:sp>
        <p:nvSpPr>
          <p:cNvPr id="132099" name="Content Placeholder 2"/>
          <p:cNvSpPr>
            <a:spLocks noGrp="1"/>
          </p:cNvSpPr>
          <p:nvPr>
            <p:ph idx="1"/>
          </p:nvPr>
        </p:nvSpPr>
        <p:spPr/>
        <p:txBody>
          <a:bodyPr/>
          <a:lstStyle/>
          <a:p>
            <a:pPr lvl="1"/>
            <a:r>
              <a:rPr lang="en-US" smtClean="0"/>
              <a:t>Field certification may record very low margins for alien crosstalk at those frequencies</a:t>
            </a:r>
          </a:p>
          <a:p>
            <a:pPr lvl="1"/>
            <a:r>
              <a:rPr lang="en-US" smtClean="0"/>
              <a:t>Because the shield should be terminated to ground at both ends, it is critical that the ground potential at both ends is approximately the same to avoid any ground-loop currents</a:t>
            </a:r>
          </a:p>
        </p:txBody>
      </p:sp>
      <p:sp>
        <p:nvSpPr>
          <p:cNvPr id="1321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321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4A08E2B5-8B63-4BA1-A583-DCFF29D9438D}" type="slidenum">
              <a:rPr lang="en-US" smtClean="0"/>
              <a:pPr eaLnBrk="1" hangingPunct="1"/>
              <a:t>129</a:t>
            </a:fld>
            <a:endParaRPr lang="en-US"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6387" name="Rectangle 2"/>
          <p:cNvSpPr>
            <a:spLocks noGrp="1" noChangeArrowheads="1"/>
          </p:cNvSpPr>
          <p:nvPr>
            <p:ph type="title"/>
          </p:nvPr>
        </p:nvSpPr>
        <p:spPr/>
        <p:txBody>
          <a:bodyPr/>
          <a:lstStyle/>
          <a:p>
            <a:pPr eaLnBrk="1" hangingPunct="1"/>
            <a:r>
              <a:rPr lang="en-US" smtClean="0"/>
              <a:t>UTP Connection Method</a:t>
            </a:r>
          </a:p>
        </p:txBody>
      </p:sp>
      <p:sp>
        <p:nvSpPr>
          <p:cNvPr id="16388" name="Rectangle 3"/>
          <p:cNvSpPr>
            <a:spLocks noGrp="1" noChangeArrowheads="1"/>
          </p:cNvSpPr>
          <p:nvPr>
            <p:ph type="body" idx="1"/>
          </p:nvPr>
        </p:nvSpPr>
        <p:spPr/>
        <p:txBody>
          <a:bodyPr/>
          <a:lstStyle/>
          <a:p>
            <a:pPr eaLnBrk="1" hangingPunct="1"/>
            <a:r>
              <a:rPr lang="en-US" smtClean="0"/>
              <a:t>Methods of connecting wires to their connectors include 110, BIX, and Krone</a:t>
            </a:r>
          </a:p>
          <a:p>
            <a:pPr eaLnBrk="1" hangingPunct="1"/>
            <a:r>
              <a:rPr lang="en-US" smtClean="0"/>
              <a:t>The 110 method is the most common</a:t>
            </a:r>
          </a:p>
          <a:p>
            <a:pPr eaLnBrk="1" hangingPunct="1"/>
            <a:r>
              <a:rPr lang="en-US" smtClean="0"/>
              <a:t>It uses the IDC – Insulation Displacement Method to attach the wires to the connector</a:t>
            </a:r>
          </a:p>
          <a:p>
            <a:pPr eaLnBrk="1" hangingPunct="1"/>
            <a:r>
              <a:rPr lang="en-US" smtClean="0"/>
              <a:t>This is done with a punch down tool or by crimping with pliers, depending on the style of connector being used</a:t>
            </a:r>
          </a:p>
        </p:txBody>
      </p:sp>
      <p:sp>
        <p:nvSpPr>
          <p:cNvPr id="163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1D7E369-029B-4875-8091-369FA9D7F6B0}" type="slidenum">
              <a:rPr lang="en-US" smtClean="0"/>
              <a:pPr eaLnBrk="1" hangingPunct="1"/>
              <a:t>13</a:t>
            </a:fld>
            <a:endParaRPr lang="en-US" smtClean="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p:txBody>
          <a:bodyPr/>
          <a:lstStyle/>
          <a:p>
            <a:r>
              <a:rPr lang="en-US" dirty="0" smtClean="0"/>
              <a:t>Installing Shielded Cable</a:t>
            </a:r>
          </a:p>
        </p:txBody>
      </p:sp>
      <p:sp>
        <p:nvSpPr>
          <p:cNvPr id="133123" name="Content Placeholder 2"/>
          <p:cNvSpPr>
            <a:spLocks noGrp="1"/>
          </p:cNvSpPr>
          <p:nvPr>
            <p:ph idx="1"/>
          </p:nvPr>
        </p:nvSpPr>
        <p:spPr/>
        <p:txBody>
          <a:bodyPr/>
          <a:lstStyle/>
          <a:p>
            <a:pPr lvl="1"/>
            <a:r>
              <a:rPr lang="en-US" smtClean="0"/>
              <a:t>The TIA-607 standard on grounding and bonding allows a maximum difference in ground potential of 1 Vrms (Volt root mean square) between the two ends</a:t>
            </a:r>
          </a:p>
        </p:txBody>
      </p:sp>
      <p:sp>
        <p:nvSpPr>
          <p:cNvPr id="1331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331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688E5CDE-3C56-4D09-B4C9-2A61CD03EBDB}" type="slidenum">
              <a:rPr lang="en-US" smtClean="0"/>
              <a:pPr eaLnBrk="1" hangingPunct="1"/>
              <a:t>130</a:t>
            </a:fld>
            <a:endParaRPr lang="en-US" smtClean="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p:txBody>
          <a:bodyPr/>
          <a:lstStyle/>
          <a:p>
            <a:r>
              <a:rPr lang="en-US" dirty="0" smtClean="0"/>
              <a:t>Installing Shielded Cable</a:t>
            </a:r>
          </a:p>
        </p:txBody>
      </p:sp>
      <p:sp>
        <p:nvSpPr>
          <p:cNvPr id="134147" name="Content Placeholder 2"/>
          <p:cNvSpPr>
            <a:spLocks noGrp="1"/>
          </p:cNvSpPr>
          <p:nvPr>
            <p:ph idx="1"/>
          </p:nvPr>
        </p:nvSpPr>
        <p:spPr/>
        <p:txBody>
          <a:bodyPr/>
          <a:lstStyle/>
          <a:p>
            <a:pPr lvl="1"/>
            <a:r>
              <a:rPr lang="en-US" smtClean="0"/>
              <a:t>This rule requires that the telecommunications system is grounded throughout in compliance with the TIA-607 standard and that the electrical system in the building is correctly grounded and fully complies with rules spelled out in the </a:t>
            </a:r>
            <a:r>
              <a:rPr lang="en-US" i="1" smtClean="0"/>
              <a:t>National Electrical Code</a:t>
            </a:r>
            <a:r>
              <a:rPr lang="en-US" smtClean="0"/>
              <a:t> and other codes enforced by local jurisdictions</a:t>
            </a:r>
          </a:p>
        </p:txBody>
      </p:sp>
      <p:sp>
        <p:nvSpPr>
          <p:cNvPr id="1341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341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F441CAC4-A408-4AF9-A767-C3B7B959C898}" type="slidenum">
              <a:rPr lang="en-US" smtClean="0"/>
              <a:pPr eaLnBrk="1" hangingPunct="1"/>
              <a:t>131</a:t>
            </a:fld>
            <a:endParaRPr lang="en-US" smtClean="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p:txBody>
          <a:bodyPr/>
          <a:lstStyle/>
          <a:p>
            <a:r>
              <a:rPr lang="en-US" dirty="0" smtClean="0"/>
              <a:t>Installing Shielded Cable</a:t>
            </a:r>
          </a:p>
        </p:txBody>
      </p:sp>
      <p:sp>
        <p:nvSpPr>
          <p:cNvPr id="135171" name="Content Placeholder 2"/>
          <p:cNvSpPr>
            <a:spLocks noGrp="1"/>
          </p:cNvSpPr>
          <p:nvPr>
            <p:ph idx="1"/>
          </p:nvPr>
        </p:nvSpPr>
        <p:spPr/>
        <p:txBody>
          <a:bodyPr/>
          <a:lstStyle/>
          <a:p>
            <a:pPr lvl="1"/>
            <a:r>
              <a:rPr lang="en-US" smtClean="0"/>
              <a:t>In the field, you can verify that the ground potential meets the difference requirement before you connect the other end</a:t>
            </a:r>
          </a:p>
          <a:p>
            <a:pPr lvl="1"/>
            <a:r>
              <a:rPr lang="en-US" smtClean="0"/>
              <a:t>Connect the shield at one end, then measure the alternating-current voltage between the shield and the ground connection at the other end using a digital voltmeter that covers a bandwidth of 100 kHz or better</a:t>
            </a:r>
          </a:p>
        </p:txBody>
      </p:sp>
      <p:sp>
        <p:nvSpPr>
          <p:cNvPr id="13517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351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88DA0271-98E2-42AB-A7C9-374F0FCD0C2D}" type="slidenum">
              <a:rPr lang="en-US" smtClean="0"/>
              <a:pPr eaLnBrk="1" hangingPunct="1"/>
              <a:t>132</a:t>
            </a:fld>
            <a:endParaRPr lang="en-US" smtClean="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p:txBody>
          <a:bodyPr/>
          <a:lstStyle/>
          <a:p>
            <a:r>
              <a:rPr lang="en-US" dirty="0" smtClean="0"/>
              <a:t>Grounding Shielded Cable</a:t>
            </a:r>
          </a:p>
        </p:txBody>
      </p:sp>
      <p:sp>
        <p:nvSpPr>
          <p:cNvPr id="136195" name="Content Placeholder 2"/>
          <p:cNvSpPr>
            <a:spLocks noGrp="1"/>
          </p:cNvSpPr>
          <p:nvPr>
            <p:ph idx="1"/>
          </p:nvPr>
        </p:nvSpPr>
        <p:spPr/>
        <p:txBody>
          <a:bodyPr/>
          <a:lstStyle/>
          <a:p>
            <a:r>
              <a:rPr lang="en-US" smtClean="0"/>
              <a:t>The article goes on to discuss the end to ensure proper grounding of this type of cable</a:t>
            </a:r>
          </a:p>
          <a:p>
            <a:pPr lvl="1"/>
            <a:r>
              <a:rPr lang="en-US" smtClean="0"/>
              <a:t>TIA and ISO standards provide one additional step for the grounding of screened and shielded cabling systems</a:t>
            </a:r>
          </a:p>
        </p:txBody>
      </p:sp>
      <p:sp>
        <p:nvSpPr>
          <p:cNvPr id="1361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361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FE7411A4-D5F1-4A82-BD45-7A2C5C081399}" type="slidenum">
              <a:rPr lang="en-US" smtClean="0"/>
              <a:pPr eaLnBrk="1" hangingPunct="1"/>
              <a:t>133</a:t>
            </a:fld>
            <a:endParaRPr lang="en-US" smtClean="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lstStyle/>
          <a:p>
            <a:r>
              <a:rPr lang="en-US" dirty="0" smtClean="0"/>
              <a:t>Grounding Shielded Cable</a:t>
            </a:r>
          </a:p>
        </p:txBody>
      </p:sp>
      <p:sp>
        <p:nvSpPr>
          <p:cNvPr id="137219" name="Content Placeholder 2"/>
          <p:cNvSpPr>
            <a:spLocks noGrp="1"/>
          </p:cNvSpPr>
          <p:nvPr>
            <p:ph idx="1"/>
          </p:nvPr>
        </p:nvSpPr>
        <p:spPr/>
        <p:txBody>
          <a:bodyPr/>
          <a:lstStyle/>
          <a:p>
            <a:pPr lvl="1"/>
            <a:r>
              <a:rPr lang="en-US" smtClean="0"/>
              <a:t>Specifically, clause 4.6 of ANSI/TIA-568-B.1 and clause 11.3 of ISO/IEC 11801:2002 state that the cable shield shall be bonded to the TGB in the telecommunications room, and that grounding at the work area may be accomplished through the equipment power connection</a:t>
            </a:r>
          </a:p>
        </p:txBody>
      </p:sp>
      <p:sp>
        <p:nvSpPr>
          <p:cNvPr id="13722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3722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8E0EB62A-25FF-472A-AA42-B6B7A41FADF7}" type="slidenum">
              <a:rPr lang="en-US" smtClean="0"/>
              <a:pPr eaLnBrk="1" hangingPunct="1"/>
              <a:t>134</a:t>
            </a:fld>
            <a:endParaRPr lang="en-US" smtClean="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p:txBody>
          <a:bodyPr/>
          <a:lstStyle/>
          <a:p>
            <a:r>
              <a:rPr lang="en-US" dirty="0" smtClean="0"/>
              <a:t>Grounding Shielded Cable</a:t>
            </a:r>
          </a:p>
        </p:txBody>
      </p:sp>
      <p:sp>
        <p:nvSpPr>
          <p:cNvPr id="138243" name="Content Placeholder 2"/>
          <p:cNvSpPr>
            <a:spLocks noGrp="1"/>
          </p:cNvSpPr>
          <p:nvPr>
            <p:ph idx="1"/>
          </p:nvPr>
        </p:nvSpPr>
        <p:spPr/>
        <p:txBody>
          <a:bodyPr/>
          <a:lstStyle/>
          <a:p>
            <a:pPr lvl="1"/>
            <a:r>
              <a:rPr lang="en-US" smtClean="0"/>
              <a:t>This procedure is intended to support the optimum configuration of one ground connection to minimize the appearance of ground loops, but recognizes that multiple ground connections may be present along the cabling</a:t>
            </a:r>
          </a:p>
        </p:txBody>
      </p:sp>
      <p:sp>
        <p:nvSpPr>
          <p:cNvPr id="13824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3824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4CA08A89-F158-4B20-8939-4632578CAD7F}" type="slidenum">
              <a:rPr lang="en-US" smtClean="0"/>
              <a:pPr eaLnBrk="1" hangingPunct="1"/>
              <a:t>135</a:t>
            </a:fld>
            <a:endParaRPr lang="en-US" smtClean="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p:txBody>
          <a:bodyPr/>
          <a:lstStyle/>
          <a:p>
            <a:r>
              <a:rPr lang="en-US" dirty="0" smtClean="0"/>
              <a:t>Grounding Shielded Cable</a:t>
            </a:r>
          </a:p>
        </p:txBody>
      </p:sp>
      <p:sp>
        <p:nvSpPr>
          <p:cNvPr id="139267" name="Content Placeholder 2"/>
          <p:cNvSpPr>
            <a:spLocks noGrp="1"/>
          </p:cNvSpPr>
          <p:nvPr>
            <p:ph idx="1"/>
          </p:nvPr>
        </p:nvSpPr>
        <p:spPr/>
        <p:txBody>
          <a:bodyPr/>
          <a:lstStyle/>
          <a:p>
            <a:pPr lvl="1"/>
            <a:r>
              <a:rPr lang="en-US" smtClean="0"/>
              <a:t>When the grounding and bonding recommendations specified in ANSI-J-STD-607-A-2002 were developed, consideration was given to the possibility that grounding at the work area through the equipment cord may occur; therefore, there is no need to specifically avoid grounding the screened/ shielded system at the user’s PC or device</a:t>
            </a:r>
          </a:p>
          <a:p>
            <a:pPr lvl="1"/>
            <a:r>
              <a:rPr lang="en-US" smtClean="0"/>
              <a:t>The difference between a ground connection and a screen/shield connection is notable and important</a:t>
            </a:r>
          </a:p>
        </p:txBody>
      </p:sp>
      <p:sp>
        <p:nvSpPr>
          <p:cNvPr id="1392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392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ED315241-B862-465D-BFFD-BFC5176B0E40}" type="slidenum">
              <a:rPr lang="en-US" smtClean="0"/>
              <a:pPr eaLnBrk="1" hangingPunct="1"/>
              <a:t>136</a:t>
            </a:fld>
            <a:endParaRPr lang="en-US" smtClean="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a:spLocks noGrp="1"/>
          </p:cNvSpPr>
          <p:nvPr>
            <p:ph type="title"/>
          </p:nvPr>
        </p:nvSpPr>
        <p:spPr/>
        <p:txBody>
          <a:bodyPr/>
          <a:lstStyle/>
          <a:p>
            <a:r>
              <a:rPr lang="en-US" dirty="0" smtClean="0"/>
              <a:t>Grounding Shielded Cable</a:t>
            </a:r>
          </a:p>
        </p:txBody>
      </p:sp>
      <p:sp>
        <p:nvSpPr>
          <p:cNvPr id="140291" name="Content Placeholder 2"/>
          <p:cNvSpPr>
            <a:spLocks noGrp="1"/>
          </p:cNvSpPr>
          <p:nvPr>
            <p:ph idx="1"/>
          </p:nvPr>
        </p:nvSpPr>
        <p:spPr/>
        <p:txBody>
          <a:bodyPr/>
          <a:lstStyle/>
          <a:p>
            <a:pPr lvl="1"/>
            <a:r>
              <a:rPr lang="en-US" smtClean="0"/>
              <a:t>A ground connection bonds the screened/shielded cabling system to the TGB or TMGB, while a screen/shield connection maintains electrical continuation of the cable screen/shield through the screened/shielded telecommunications connectors along the full length of cabling</a:t>
            </a:r>
          </a:p>
        </p:txBody>
      </p:sp>
      <p:sp>
        <p:nvSpPr>
          <p:cNvPr id="14029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402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2B3E41D0-A1AD-4AF0-8ABA-C67C4E2B5897}" type="slidenum">
              <a:rPr lang="en-US" smtClean="0"/>
              <a:pPr eaLnBrk="1" hangingPunct="1"/>
              <a:t>137</a:t>
            </a:fld>
            <a:endParaRPr lang="en-US" smtClean="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p:txBody>
          <a:bodyPr/>
          <a:lstStyle/>
          <a:p>
            <a:r>
              <a:rPr lang="en-US" dirty="0" smtClean="0"/>
              <a:t>Grounding Shielded Cable</a:t>
            </a:r>
          </a:p>
        </p:txBody>
      </p:sp>
      <p:sp>
        <p:nvSpPr>
          <p:cNvPr id="141315" name="Content Placeholder 2"/>
          <p:cNvSpPr>
            <a:spLocks noGrp="1"/>
          </p:cNvSpPr>
          <p:nvPr>
            <p:ph idx="1"/>
          </p:nvPr>
        </p:nvSpPr>
        <p:spPr/>
        <p:txBody>
          <a:bodyPr/>
          <a:lstStyle/>
          <a:p>
            <a:pPr lvl="1"/>
            <a:r>
              <a:rPr lang="en-US" smtClean="0"/>
              <a:t>Part of the function of the screen or shield is to provide a low-impedance ground path for noise currents that are induced on the shielded material</a:t>
            </a:r>
          </a:p>
        </p:txBody>
      </p:sp>
      <p:sp>
        <p:nvSpPr>
          <p:cNvPr id="14131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4131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D700A6C7-A82A-4256-937D-0ACF4FB91E2B}" type="slidenum">
              <a:rPr lang="en-US" smtClean="0"/>
              <a:pPr eaLnBrk="1" hangingPunct="1"/>
              <a:t>138</a:t>
            </a:fld>
            <a:endParaRPr lang="en-US" smtClean="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a:spLocks noGrp="1"/>
          </p:cNvSpPr>
          <p:nvPr>
            <p:ph type="title"/>
          </p:nvPr>
        </p:nvSpPr>
        <p:spPr/>
        <p:txBody>
          <a:bodyPr/>
          <a:lstStyle/>
          <a:p>
            <a:r>
              <a:rPr lang="en-US" dirty="0" smtClean="0"/>
              <a:t>Grounding Shielded Cable</a:t>
            </a:r>
          </a:p>
        </p:txBody>
      </p:sp>
      <p:sp>
        <p:nvSpPr>
          <p:cNvPr id="142339" name="Content Placeholder 2"/>
          <p:cNvSpPr>
            <a:spLocks noGrp="1"/>
          </p:cNvSpPr>
          <p:nvPr>
            <p:ph idx="1"/>
          </p:nvPr>
        </p:nvSpPr>
        <p:spPr/>
        <p:txBody>
          <a:bodyPr/>
          <a:lstStyle/>
          <a:p>
            <a:pPr lvl="1"/>
            <a:r>
              <a:rPr lang="en-US" smtClean="0"/>
              <a:t>Compliance to the TIA and ISO specifications for the parameters of cable and connection hardware transfer impedance and coupling attenuation ensures the maintenance of a low-impedance path through all screened/shielded connection points in the cabling system</a:t>
            </a:r>
          </a:p>
        </p:txBody>
      </p:sp>
      <p:sp>
        <p:nvSpPr>
          <p:cNvPr id="14234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4234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E24AB305-C7C8-4B0A-BBBC-198110771DDD}" type="slidenum">
              <a:rPr lang="en-US" smtClean="0"/>
              <a:pPr eaLnBrk="1" hangingPunct="1"/>
              <a:t>139</a:t>
            </a:fld>
            <a:endParaRPr lang="en-US"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smtClean="0"/>
              <a:t>UTP Connection Method</a:t>
            </a:r>
          </a:p>
        </p:txBody>
      </p:sp>
      <p:sp>
        <p:nvSpPr>
          <p:cNvPr id="17411" name="Content Placeholder 2"/>
          <p:cNvSpPr>
            <a:spLocks noGrp="1"/>
          </p:cNvSpPr>
          <p:nvPr>
            <p:ph idx="1"/>
          </p:nvPr>
        </p:nvSpPr>
        <p:spPr/>
        <p:txBody>
          <a:bodyPr/>
          <a:lstStyle/>
          <a:p>
            <a:pPr eaLnBrk="1" hangingPunct="1"/>
            <a:r>
              <a:rPr lang="en-US" smtClean="0"/>
              <a:t>This either pierces the wire with a point on the connector’s contact as in a plug or pushes the wire down into a V groove in the connector in a jack</a:t>
            </a:r>
          </a:p>
          <a:p>
            <a:pPr eaLnBrk="1" hangingPunct="1"/>
            <a:r>
              <a:rPr lang="en-US" smtClean="0"/>
              <a:t>In a jack the restriction in the groove cuts through the insulation, thus making the connection</a:t>
            </a:r>
          </a:p>
          <a:p>
            <a:pPr eaLnBrk="1" hangingPunct="1"/>
            <a:r>
              <a:rPr lang="en-US" smtClean="0"/>
              <a:t>A wire with its cover is pushed down into a groove that narrows toward the bottom</a:t>
            </a:r>
          </a:p>
        </p:txBody>
      </p:sp>
      <p:sp>
        <p:nvSpPr>
          <p:cNvPr id="174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74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2EBE0DD7-0476-4570-A6D5-6CA820EC0AA0}" type="slidenum">
              <a:rPr lang="en-US" smtClean="0"/>
              <a:pPr eaLnBrk="1" hangingPunct="1"/>
              <a:t>14</a:t>
            </a:fld>
            <a:endParaRPr lang="en-US" smtClean="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p:cNvSpPr>
            <a:spLocks noGrp="1"/>
          </p:cNvSpPr>
          <p:nvPr>
            <p:ph type="title"/>
          </p:nvPr>
        </p:nvSpPr>
        <p:spPr/>
        <p:txBody>
          <a:bodyPr/>
          <a:lstStyle/>
          <a:p>
            <a:r>
              <a:rPr lang="en-US" dirty="0" smtClean="0"/>
              <a:t>Grounding Shielded Cable</a:t>
            </a:r>
          </a:p>
        </p:txBody>
      </p:sp>
      <p:sp>
        <p:nvSpPr>
          <p:cNvPr id="143363" name="Content Placeholder 2"/>
          <p:cNvSpPr>
            <a:spLocks noGrp="1"/>
          </p:cNvSpPr>
          <p:nvPr>
            <p:ph idx="1"/>
          </p:nvPr>
        </p:nvSpPr>
        <p:spPr/>
        <p:txBody>
          <a:bodyPr/>
          <a:lstStyle/>
          <a:p>
            <a:pPr lvl="1"/>
            <a:r>
              <a:rPr lang="en-US" smtClean="0"/>
              <a:t>For optimum alien crosstalk and noise immunity performance, shield continuity should be maintained throughout the end-to-end cabling system</a:t>
            </a:r>
          </a:p>
          <a:p>
            <a:pPr lvl="1"/>
            <a:r>
              <a:rPr lang="en-US" smtClean="0"/>
              <a:t>UTP patch cords in screened/shielded cabling systems should be avoided</a:t>
            </a:r>
          </a:p>
          <a:p>
            <a:pPr lvl="1"/>
            <a:r>
              <a:rPr lang="en-US" smtClean="0"/>
              <a:t>Building end users should perform a validation to ensure that screened and shielded cabling systems are properly grounded to the TGB or TMGB</a:t>
            </a:r>
          </a:p>
        </p:txBody>
      </p:sp>
      <p:sp>
        <p:nvSpPr>
          <p:cNvPr id="14336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4336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4939F702-8778-48BD-8937-2A25F61007C6}" type="slidenum">
              <a:rPr lang="en-US" smtClean="0"/>
              <a:pPr eaLnBrk="1" hangingPunct="1"/>
              <a:t>140</a:t>
            </a:fld>
            <a:endParaRPr lang="en-US" smtClean="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p:cNvSpPr>
            <a:spLocks noGrp="1"/>
          </p:cNvSpPr>
          <p:nvPr>
            <p:ph type="title"/>
          </p:nvPr>
        </p:nvSpPr>
        <p:spPr/>
        <p:txBody>
          <a:bodyPr/>
          <a:lstStyle/>
          <a:p>
            <a:r>
              <a:rPr lang="en-US" dirty="0" smtClean="0"/>
              <a:t>Grounding Shielded Cable</a:t>
            </a:r>
          </a:p>
        </p:txBody>
      </p:sp>
      <p:sp>
        <p:nvSpPr>
          <p:cNvPr id="144387" name="Content Placeholder 2"/>
          <p:cNvSpPr>
            <a:spLocks noGrp="1"/>
          </p:cNvSpPr>
          <p:nvPr>
            <p:ph idx="1"/>
          </p:nvPr>
        </p:nvSpPr>
        <p:spPr/>
        <p:txBody>
          <a:bodyPr/>
          <a:lstStyle/>
          <a:p>
            <a:r>
              <a:rPr lang="en-US" smtClean="0"/>
              <a:t>Here’s a recommended inspection plan</a:t>
            </a:r>
          </a:p>
          <a:p>
            <a:pPr lvl="1"/>
            <a:r>
              <a:rPr lang="en-US" smtClean="0"/>
              <a:t>Visually inspect to verify that all equipment racks/cabinets/metallic pathways are bonded to the TGB or TGMB using a 6-AWG conductor</a:t>
            </a:r>
          </a:p>
          <a:p>
            <a:pPr lvl="1"/>
            <a:r>
              <a:rPr lang="en-US" smtClean="0"/>
              <a:t>Visually inspect to verify that all screened/shielded patch panels are bonded to the TGB or TMGB using a 6-AWG conductor</a:t>
            </a:r>
          </a:p>
        </p:txBody>
      </p:sp>
      <p:sp>
        <p:nvSpPr>
          <p:cNvPr id="14438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443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76C6BDA3-8B42-400D-9F59-74068E3DF812}" type="slidenum">
              <a:rPr lang="en-US" smtClean="0"/>
              <a:pPr eaLnBrk="1" hangingPunct="1"/>
              <a:t>141</a:t>
            </a:fld>
            <a:endParaRPr lang="en-US" smtClean="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p:txBody>
          <a:bodyPr/>
          <a:lstStyle/>
          <a:p>
            <a:r>
              <a:rPr lang="en-US" dirty="0" smtClean="0"/>
              <a:t>Grounding Shielded Cable</a:t>
            </a:r>
          </a:p>
        </p:txBody>
      </p:sp>
      <p:sp>
        <p:nvSpPr>
          <p:cNvPr id="145411" name="Content Placeholder 2"/>
          <p:cNvSpPr>
            <a:spLocks noGrp="1"/>
          </p:cNvSpPr>
          <p:nvPr>
            <p:ph idx="1"/>
          </p:nvPr>
        </p:nvSpPr>
        <p:spPr/>
        <p:txBody>
          <a:bodyPr/>
          <a:lstStyle/>
          <a:p>
            <a:pPr lvl="1"/>
            <a:r>
              <a:rPr lang="en-US" smtClean="0"/>
              <a:t>Perform a DC resistance test to ensure that each panel and rack/cabinet grounding connection exhibits a DC resistance measurement of &lt;1 Ω between the bonding point of the panel/rack and the TGB or TMGB. (Note: Some local/ regional standards specify a maximum DC resistance of &lt;5 Ω at this location)</a:t>
            </a:r>
          </a:p>
          <a:p>
            <a:pPr lvl="1"/>
            <a:r>
              <a:rPr lang="en-US" smtClean="0"/>
              <a:t>Document the visual inspection, DC test results, and all other applicable copper/fiber test results</a:t>
            </a:r>
          </a:p>
        </p:txBody>
      </p:sp>
      <p:sp>
        <p:nvSpPr>
          <p:cNvPr id="1454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454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60525CDB-D89B-4795-AFC7-EC410E506FE7}" type="slidenum">
              <a:rPr lang="en-US" smtClean="0"/>
              <a:pPr eaLnBrk="1" hangingPunct="1"/>
              <a:t>142</a:t>
            </a:fld>
            <a:endParaRPr lang="en-US" smtClean="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p:txBody>
          <a:bodyPr/>
          <a:lstStyle/>
          <a:p>
            <a:r>
              <a:rPr lang="en-US" dirty="0" smtClean="0"/>
              <a:t>Grounding Shielded Cable</a:t>
            </a:r>
          </a:p>
        </p:txBody>
      </p:sp>
      <p:sp>
        <p:nvSpPr>
          <p:cNvPr id="146435" name="Content Placeholder 2"/>
          <p:cNvSpPr>
            <a:spLocks noGrp="1"/>
          </p:cNvSpPr>
          <p:nvPr>
            <p:ph idx="1"/>
          </p:nvPr>
        </p:nvSpPr>
        <p:spPr/>
        <p:txBody>
          <a:bodyPr/>
          <a:lstStyle/>
          <a:p>
            <a:r>
              <a:rPr lang="en-US" smtClean="0"/>
              <a:t>As the excerpts from this article discuss it is important to properly ground shielded cabling systems</a:t>
            </a:r>
          </a:p>
          <a:p>
            <a:r>
              <a:rPr lang="en-US" smtClean="0"/>
              <a:t>Siemons, a cabling manufacturer, says this about the specific procedure to follow</a:t>
            </a:r>
          </a:p>
        </p:txBody>
      </p:sp>
      <p:sp>
        <p:nvSpPr>
          <p:cNvPr id="1464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464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8349397B-F943-4E34-903D-D2D2B1FAC677}" type="slidenum">
              <a:rPr lang="en-US" smtClean="0"/>
              <a:pPr eaLnBrk="1" hangingPunct="1"/>
              <a:t>143</a:t>
            </a:fld>
            <a:endParaRPr lang="en-US" smtClean="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r>
              <a:rPr lang="en-US" dirty="0" smtClean="0"/>
              <a:t>Grounding Shielded Cable</a:t>
            </a:r>
          </a:p>
        </p:txBody>
      </p:sp>
      <p:sp>
        <p:nvSpPr>
          <p:cNvPr id="147459" name="Content Placeholder 2"/>
          <p:cNvSpPr>
            <a:spLocks noGrp="1"/>
          </p:cNvSpPr>
          <p:nvPr>
            <p:ph idx="1"/>
          </p:nvPr>
        </p:nvSpPr>
        <p:spPr/>
        <p:txBody>
          <a:bodyPr/>
          <a:lstStyle/>
          <a:p>
            <a:pPr lvl="1"/>
            <a:r>
              <a:rPr lang="en-US" smtClean="0"/>
              <a:t>While electrical services, telecommunications equipment, and all other low voltage systems are required to be bonded to ground per national and local electrical codes and industry standards for safety reasons; the specific need to ground screened and shielded network cabling systems is only a matter of performance</a:t>
            </a:r>
          </a:p>
        </p:txBody>
      </p:sp>
      <p:sp>
        <p:nvSpPr>
          <p:cNvPr id="14746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474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31438349-9901-4651-8C9A-2E742839A746}" type="slidenum">
              <a:rPr lang="en-US" smtClean="0"/>
              <a:pPr eaLnBrk="1" hangingPunct="1"/>
              <a:t>144</a:t>
            </a:fld>
            <a:endParaRPr lang="en-US" smtClean="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p:txBody>
          <a:bodyPr/>
          <a:lstStyle/>
          <a:p>
            <a:r>
              <a:rPr lang="en-US" dirty="0" smtClean="0"/>
              <a:t>Grounding Shielded Cable</a:t>
            </a:r>
          </a:p>
        </p:txBody>
      </p:sp>
      <p:sp>
        <p:nvSpPr>
          <p:cNvPr id="148483" name="Content Placeholder 2"/>
          <p:cNvSpPr>
            <a:spLocks noGrp="1"/>
          </p:cNvSpPr>
          <p:nvPr>
            <p:ph idx="1"/>
          </p:nvPr>
        </p:nvSpPr>
        <p:spPr/>
        <p:txBody>
          <a:bodyPr/>
          <a:lstStyle/>
          <a:p>
            <a:pPr lvl="1"/>
            <a:r>
              <a:rPr lang="en-US" smtClean="0"/>
              <a:t>A properly bonded and grounded cabling system carries noise currents induced by electromagnetic interference (EMI) in the environment to ground along the screen or foil shield, thereby protecting the data-carrying conductors from external noise</a:t>
            </a:r>
          </a:p>
        </p:txBody>
      </p:sp>
      <p:sp>
        <p:nvSpPr>
          <p:cNvPr id="14848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4848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038CB6F8-02C8-45BF-9D28-8E9AB9E2B4C2}" type="slidenum">
              <a:rPr lang="en-US" smtClean="0"/>
              <a:pPr eaLnBrk="1" hangingPunct="1"/>
              <a:t>145</a:t>
            </a:fld>
            <a:endParaRPr lang="en-US" smtClean="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p:txBody>
          <a:bodyPr/>
          <a:lstStyle/>
          <a:p>
            <a:r>
              <a:rPr lang="en-US" dirty="0" smtClean="0"/>
              <a:t>Grounding Shielded Cable </a:t>
            </a:r>
          </a:p>
        </p:txBody>
      </p:sp>
      <p:sp>
        <p:nvSpPr>
          <p:cNvPr id="149507" name="Content Placeholder 2"/>
          <p:cNvSpPr>
            <a:spLocks noGrp="1"/>
          </p:cNvSpPr>
          <p:nvPr>
            <p:ph idx="1"/>
          </p:nvPr>
        </p:nvSpPr>
        <p:spPr/>
        <p:txBody>
          <a:bodyPr/>
          <a:lstStyle/>
          <a:p>
            <a:pPr lvl="1"/>
            <a:r>
              <a:rPr lang="en-US" smtClean="0"/>
              <a:t>The screen or foil shield also minimizes cabling emissions</a:t>
            </a:r>
          </a:p>
          <a:p>
            <a:pPr lvl="1"/>
            <a:r>
              <a:rPr lang="en-US" smtClean="0"/>
              <a:t>It is these functions that afford screened and shielded systems their superior immunity to alien crosstalk and other sources of conducted or radiated electromagnetic interference</a:t>
            </a:r>
          </a:p>
        </p:txBody>
      </p:sp>
      <p:sp>
        <p:nvSpPr>
          <p:cNvPr id="14950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4950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DECA7656-3995-4EB2-9F93-F6A8334C05E2}" type="slidenum">
              <a:rPr lang="en-US" smtClean="0"/>
              <a:pPr eaLnBrk="1" hangingPunct="1"/>
              <a:t>146</a:t>
            </a:fld>
            <a:endParaRPr lang="en-US" smtClean="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p:txBody>
          <a:bodyPr/>
          <a:lstStyle/>
          <a:p>
            <a:r>
              <a:rPr lang="en-US" dirty="0" smtClean="0"/>
              <a:t>Grounding Shielded Cable</a:t>
            </a:r>
          </a:p>
        </p:txBody>
      </p:sp>
      <p:sp>
        <p:nvSpPr>
          <p:cNvPr id="150531" name="Content Placeholder 2"/>
          <p:cNvSpPr>
            <a:spLocks noGrp="1"/>
          </p:cNvSpPr>
          <p:nvPr>
            <p:ph idx="1"/>
          </p:nvPr>
        </p:nvSpPr>
        <p:spPr/>
        <p:txBody>
          <a:bodyPr/>
          <a:lstStyle/>
          <a:p>
            <a:r>
              <a:rPr lang="en-US" smtClean="0"/>
              <a:t>The general recommended grounding sequence is as follows</a:t>
            </a:r>
          </a:p>
          <a:p>
            <a:pPr lvl="1"/>
            <a:r>
              <a:rPr lang="en-US" smtClean="0"/>
              <a:t>The outlet self-grounds to the patch panel</a:t>
            </a:r>
          </a:p>
          <a:p>
            <a:pPr lvl="1"/>
            <a:r>
              <a:rPr lang="en-US" smtClean="0"/>
              <a:t>Then the panel is grounded to the equipment rack or adjacent metallic pathways</a:t>
            </a:r>
          </a:p>
          <a:p>
            <a:pPr lvl="1"/>
            <a:r>
              <a:rPr lang="en-US" smtClean="0"/>
              <a:t>The basic sequence is reflected in the diagram below</a:t>
            </a:r>
          </a:p>
        </p:txBody>
      </p:sp>
      <p:sp>
        <p:nvSpPr>
          <p:cNvPr id="15053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5053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76D3733C-1D44-4958-AC25-5B9D37E002BC}" type="slidenum">
              <a:rPr lang="en-US" smtClean="0"/>
              <a:pPr eaLnBrk="1" hangingPunct="1"/>
              <a:t>147</a:t>
            </a:fld>
            <a:endParaRPr lang="en-US" smtClean="0"/>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title"/>
          </p:nvPr>
        </p:nvSpPr>
        <p:spPr/>
        <p:txBody>
          <a:bodyPr/>
          <a:lstStyle/>
          <a:p>
            <a:r>
              <a:rPr lang="en-US" dirty="0" smtClean="0"/>
              <a:t>Grounding Shielded Cable</a:t>
            </a:r>
          </a:p>
        </p:txBody>
      </p:sp>
      <p:sp>
        <p:nvSpPr>
          <p:cNvPr id="151555" name="Content Placeholder 2"/>
          <p:cNvSpPr>
            <a:spLocks noGrp="1"/>
          </p:cNvSpPr>
          <p:nvPr>
            <p:ph idx="1"/>
          </p:nvPr>
        </p:nvSpPr>
        <p:spPr/>
        <p:txBody>
          <a:bodyPr/>
          <a:lstStyle/>
          <a:p>
            <a:r>
              <a:rPr lang="en-US" smtClean="0"/>
              <a:t>More specifically</a:t>
            </a:r>
          </a:p>
          <a:p>
            <a:pPr lvl="1"/>
            <a:r>
              <a:rPr lang="en-US" smtClean="0"/>
              <a:t>F/UTP cable screen or the S/FTP shield is terminated by the outlet </a:t>
            </a:r>
          </a:p>
          <a:p>
            <a:pPr lvl="1"/>
            <a:r>
              <a:rPr lang="en-US" smtClean="0"/>
              <a:t>Outlet makes contact with patch panel's grounding strip as outlets are snapped into place </a:t>
            </a:r>
          </a:p>
          <a:p>
            <a:pPr lvl="1"/>
            <a:r>
              <a:rPr lang="en-US" smtClean="0"/>
              <a:t>Panel is grounded to equipment rack or adjacent metal pathways via 6 AWG wire attached to panel ground lug </a:t>
            </a:r>
          </a:p>
          <a:p>
            <a:pPr lvl="1"/>
            <a:r>
              <a:rPr lang="en-US" smtClean="0"/>
              <a:t>6 AWG ground wire connects rack to the TGB</a:t>
            </a:r>
          </a:p>
        </p:txBody>
      </p:sp>
      <p:sp>
        <p:nvSpPr>
          <p:cNvPr id="1515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515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AD4C125C-5449-4CC7-B433-3B6C6BD00F39}" type="slidenum">
              <a:rPr lang="en-US" smtClean="0"/>
              <a:pPr eaLnBrk="1" hangingPunct="1"/>
              <a:t>148</a:t>
            </a:fld>
            <a:endParaRPr lang="en-US" smtClean="0"/>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p:txBody>
          <a:bodyPr/>
          <a:lstStyle/>
          <a:p>
            <a:r>
              <a:rPr lang="en-US" dirty="0" smtClean="0"/>
              <a:t>Grounding Shielded Cable</a:t>
            </a:r>
          </a:p>
        </p:txBody>
      </p:sp>
      <p:pic>
        <p:nvPicPr>
          <p:cNvPr id="152579" name="Content Placeholder 5" descr="06-07-20-grounding3.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52613" y="1630363"/>
            <a:ext cx="5438775" cy="4467225"/>
          </a:xfrm>
        </p:spPr>
      </p:pic>
      <p:sp>
        <p:nvSpPr>
          <p:cNvPr id="15258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5258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04D9C96C-E06D-4D60-B7E0-9C2718895965}" type="slidenum">
              <a:rPr lang="en-US" smtClean="0"/>
              <a:pPr eaLnBrk="1" hangingPunct="1"/>
              <a:t>149</a:t>
            </a:fld>
            <a:endParaRPr lang="en-US"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8435" name="Rectangle 2"/>
          <p:cNvSpPr>
            <a:spLocks noGrp="1" noChangeArrowheads="1"/>
          </p:cNvSpPr>
          <p:nvPr>
            <p:ph type="title"/>
          </p:nvPr>
        </p:nvSpPr>
        <p:spPr/>
        <p:txBody>
          <a:bodyPr/>
          <a:lstStyle/>
          <a:p>
            <a:pPr eaLnBrk="1" hangingPunct="1"/>
            <a:r>
              <a:rPr lang="en-US" smtClean="0"/>
              <a:t>UTP Connection Method</a:t>
            </a:r>
          </a:p>
        </p:txBody>
      </p:sp>
      <p:sp>
        <p:nvSpPr>
          <p:cNvPr id="18436" name="Rectangle 3"/>
          <p:cNvSpPr>
            <a:spLocks noGrp="1" noChangeArrowheads="1"/>
          </p:cNvSpPr>
          <p:nvPr>
            <p:ph type="body" idx="1"/>
          </p:nvPr>
        </p:nvSpPr>
        <p:spPr/>
        <p:txBody>
          <a:bodyPr/>
          <a:lstStyle/>
          <a:p>
            <a:pPr eaLnBrk="1" hangingPunct="1"/>
            <a:r>
              <a:rPr lang="en-US" smtClean="0"/>
              <a:t>As the cable goes down into this groove, the metal the groove is formed from, cuts through the cover, and makes contact with the copper wire inside</a:t>
            </a:r>
          </a:p>
        </p:txBody>
      </p:sp>
      <p:sp>
        <p:nvSpPr>
          <p:cNvPr id="1843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8C6B55B-2D5A-4B87-B999-D013A48024C3}" type="slidenum">
              <a:rPr lang="en-US" smtClean="0"/>
              <a:pPr eaLnBrk="1" hangingPunct="1"/>
              <a:t>15</a:t>
            </a:fld>
            <a:endParaRPr lang="en-US" smtClean="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p:cNvSpPr>
            <a:spLocks noGrp="1"/>
          </p:cNvSpPr>
          <p:nvPr>
            <p:ph type="title"/>
          </p:nvPr>
        </p:nvSpPr>
        <p:spPr/>
        <p:txBody>
          <a:bodyPr/>
          <a:lstStyle/>
          <a:p>
            <a:r>
              <a:rPr lang="en-US" dirty="0" smtClean="0"/>
              <a:t>Grounding Shielded Cable</a:t>
            </a:r>
          </a:p>
        </p:txBody>
      </p:sp>
      <p:pic>
        <p:nvPicPr>
          <p:cNvPr id="153603" name="Content Placeholder 5" descr="06-07-20-grounding4.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468563" y="1600200"/>
            <a:ext cx="4206875" cy="4525963"/>
          </a:xfrm>
        </p:spPr>
      </p:pic>
      <p:sp>
        <p:nvSpPr>
          <p:cNvPr id="15360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5360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0E94D1FE-4685-4804-BDB8-982ADE0316AF}" type="slidenum">
              <a:rPr lang="en-US" smtClean="0"/>
              <a:pPr eaLnBrk="1" hangingPunct="1"/>
              <a:t>150</a:t>
            </a:fld>
            <a:endParaRPr lang="en-US" smtClean="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r>
              <a:rPr lang="en-US" dirty="0" smtClean="0"/>
              <a:t>Grounding Shielded Cable</a:t>
            </a:r>
          </a:p>
        </p:txBody>
      </p:sp>
      <p:sp>
        <p:nvSpPr>
          <p:cNvPr id="3" name="Content Placeholder 2"/>
          <p:cNvSpPr>
            <a:spLocks noGrp="1"/>
          </p:cNvSpPr>
          <p:nvPr>
            <p:ph idx="1"/>
          </p:nvPr>
        </p:nvSpPr>
        <p:spPr/>
        <p:txBody>
          <a:bodyPr/>
          <a:lstStyle/>
          <a:p>
            <a:pPr>
              <a:defRPr/>
            </a:pPr>
            <a:r>
              <a:rPr lang="en-US" dirty="0" smtClean="0"/>
              <a:t>Panduit explains it this way for the patch panel end</a:t>
            </a:r>
          </a:p>
          <a:p>
            <a:pPr lvl="1">
              <a:defRPr/>
            </a:pPr>
            <a:r>
              <a:rPr lang="en-US" dirty="0" smtClean="0">
                <a:ea typeface="+mn-ea"/>
                <a:cs typeface="+mn-cs"/>
              </a:rPr>
              <a:t>Bond all the shielding (foil and/or braid) of the data cable to the shielded jack module, which provides 360° shielding termination</a:t>
            </a:r>
          </a:p>
          <a:p>
            <a:pPr lvl="1">
              <a:defRPr/>
            </a:pPr>
            <a:r>
              <a:rPr lang="en-US" dirty="0" smtClean="0">
                <a:ea typeface="+mn-ea"/>
                <a:cs typeface="+mn-cs"/>
              </a:rPr>
              <a:t>Snap the jack module into an all-metal patch panel to create a bond between the module and the unpainted tabs on the patch panel</a:t>
            </a:r>
          </a:p>
        </p:txBody>
      </p:sp>
      <p:sp>
        <p:nvSpPr>
          <p:cNvPr id="15462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5462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F08B6026-94DB-489D-918D-D1F8F7C611C3}" type="slidenum">
              <a:rPr lang="en-US" smtClean="0"/>
              <a:pPr eaLnBrk="1" hangingPunct="1"/>
              <a:t>151</a:t>
            </a:fld>
            <a:endParaRPr lang="en-US" smtClean="0"/>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title"/>
          </p:nvPr>
        </p:nvSpPr>
        <p:spPr/>
        <p:txBody>
          <a:bodyPr/>
          <a:lstStyle/>
          <a:p>
            <a:r>
              <a:rPr lang="en-US" dirty="0" smtClean="0"/>
              <a:t>Grounding Shielded Cable</a:t>
            </a:r>
          </a:p>
        </p:txBody>
      </p:sp>
      <p:pic>
        <p:nvPicPr>
          <p:cNvPr id="155651" name="Content Placeholder 5" descr="th_265791.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185988" y="1371600"/>
            <a:ext cx="4824412" cy="4495800"/>
          </a:xfrm>
        </p:spPr>
      </p:pic>
      <p:sp>
        <p:nvSpPr>
          <p:cNvPr id="15565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5565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D2916B71-F183-44CD-90BD-2B63287F6723}" type="slidenum">
              <a:rPr lang="en-US" smtClean="0"/>
              <a:pPr eaLnBrk="1" hangingPunct="1"/>
              <a:t>152</a:t>
            </a:fld>
            <a:endParaRPr lang="en-US" smtClean="0"/>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title"/>
          </p:nvPr>
        </p:nvSpPr>
        <p:spPr/>
        <p:txBody>
          <a:bodyPr/>
          <a:lstStyle/>
          <a:p>
            <a:r>
              <a:rPr lang="en-US" dirty="0" smtClean="0"/>
              <a:t>Grounding Shielded Cable</a:t>
            </a:r>
          </a:p>
        </p:txBody>
      </p:sp>
      <p:sp>
        <p:nvSpPr>
          <p:cNvPr id="3" name="Content Placeholder 2"/>
          <p:cNvSpPr>
            <a:spLocks noGrp="1"/>
          </p:cNvSpPr>
          <p:nvPr>
            <p:ph idx="1"/>
          </p:nvPr>
        </p:nvSpPr>
        <p:spPr/>
        <p:txBody>
          <a:bodyPr/>
          <a:lstStyle/>
          <a:p>
            <a:pPr lvl="1">
              <a:defRPr/>
            </a:pPr>
            <a:r>
              <a:rPr lang="en-US" dirty="0" smtClean="0">
                <a:ea typeface="+mn-ea"/>
                <a:cs typeface="+mn-cs"/>
              </a:rPr>
              <a:t>Attach the patch panel to the rack using thread-forming bonding screws; the thread on the screws removes paint from the thread holes on the rack, and the serrations on the head of the screws remove paint from the patch panel, creating a high-performance electrical bond between the patch panel and the rack</a:t>
            </a:r>
          </a:p>
        </p:txBody>
      </p:sp>
      <p:sp>
        <p:nvSpPr>
          <p:cNvPr id="15667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566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D466DD3E-DEF5-4232-9670-118EA12A2E67}" type="slidenum">
              <a:rPr lang="en-US" smtClean="0"/>
              <a:pPr eaLnBrk="1" hangingPunct="1"/>
              <a:t>153</a:t>
            </a:fld>
            <a:endParaRPr lang="en-US" smtClean="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p:txBody>
          <a:bodyPr/>
          <a:lstStyle/>
          <a:p>
            <a:r>
              <a:rPr lang="en-US" dirty="0" smtClean="0"/>
              <a:t>Grounding Shielded Cable</a:t>
            </a:r>
          </a:p>
        </p:txBody>
      </p:sp>
      <p:sp>
        <p:nvSpPr>
          <p:cNvPr id="3" name="Content Placeholder 2"/>
          <p:cNvSpPr>
            <a:spLocks noGrp="1"/>
          </p:cNvSpPr>
          <p:nvPr>
            <p:ph idx="1"/>
          </p:nvPr>
        </p:nvSpPr>
        <p:spPr/>
        <p:txBody>
          <a:bodyPr/>
          <a:lstStyle/>
          <a:p>
            <a:pPr lvl="1">
              <a:defRPr/>
            </a:pPr>
            <a:r>
              <a:rPr lang="en-US" dirty="0" smtClean="0">
                <a:ea typeface="+mn-ea"/>
                <a:cs typeface="+mn-cs"/>
              </a:rPr>
              <a:t>So long as electrical continuity exists throughout the rack, the last step is to bond the rack to the main busbar or MCBN located under the data center’s raised floor</a:t>
            </a:r>
          </a:p>
          <a:p>
            <a:pPr lvl="1">
              <a:defRPr/>
            </a:pPr>
            <a:r>
              <a:rPr lang="en-US" dirty="0" smtClean="0">
                <a:ea typeface="+mn-ea"/>
                <a:cs typeface="+mn-cs"/>
              </a:rPr>
              <a:t>To ensure long-term integrity of the system, always use compression connectors (not mechanical) so the connection does not loosen with vibration</a:t>
            </a:r>
            <a:endParaRPr lang="en-US" dirty="0"/>
          </a:p>
        </p:txBody>
      </p:sp>
      <p:sp>
        <p:nvSpPr>
          <p:cNvPr id="1577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577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E2235F3F-A8CF-498B-A5EA-42A82B84C5DB}" type="slidenum">
              <a:rPr lang="en-US" smtClean="0"/>
              <a:pPr eaLnBrk="1" hangingPunct="1"/>
              <a:t>154</a:t>
            </a:fld>
            <a:endParaRPr lang="en-US" smtClean="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p:nvPr>
        </p:nvSpPr>
        <p:spPr/>
        <p:txBody>
          <a:bodyPr/>
          <a:lstStyle/>
          <a:p>
            <a:r>
              <a:rPr lang="en-US" dirty="0" smtClean="0"/>
              <a:t>Grounding Shielded Cable</a:t>
            </a:r>
          </a:p>
        </p:txBody>
      </p:sp>
      <p:pic>
        <p:nvPicPr>
          <p:cNvPr id="158723" name="Content Placeholder 5" descr="th_265781.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1512888"/>
            <a:ext cx="5562600" cy="4278312"/>
          </a:xfrm>
        </p:spPr>
      </p:pic>
      <p:sp>
        <p:nvSpPr>
          <p:cNvPr id="1587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587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3F72CDD7-4A9C-4EFA-BF59-34017BC7FC35}" type="slidenum">
              <a:rPr lang="en-US" smtClean="0"/>
              <a:pPr eaLnBrk="1" hangingPunct="1"/>
              <a:t>155</a:t>
            </a:fld>
            <a:endParaRPr lang="en-US" smtClean="0"/>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p:txBody>
          <a:bodyPr/>
          <a:lstStyle/>
          <a:p>
            <a:r>
              <a:rPr lang="en-US" dirty="0" smtClean="0"/>
              <a:t>Grounding Shielded Cable</a:t>
            </a:r>
          </a:p>
        </p:txBody>
      </p:sp>
      <p:sp>
        <p:nvSpPr>
          <p:cNvPr id="3" name="Content Placeholder 2"/>
          <p:cNvSpPr>
            <a:spLocks noGrp="1"/>
          </p:cNvSpPr>
          <p:nvPr>
            <p:ph idx="1"/>
          </p:nvPr>
        </p:nvSpPr>
        <p:spPr/>
        <p:txBody>
          <a:bodyPr/>
          <a:lstStyle/>
          <a:p>
            <a:pPr>
              <a:defRPr/>
            </a:pPr>
            <a:r>
              <a:rPr lang="en-US" dirty="0" smtClean="0"/>
              <a:t>Panduit goes onto to say concerning the workstation end</a:t>
            </a:r>
          </a:p>
          <a:p>
            <a:pPr lvl="1">
              <a:defRPr/>
            </a:pPr>
            <a:r>
              <a:rPr lang="en-US" dirty="0" smtClean="0">
                <a:ea typeface="+mn-ea"/>
                <a:cs typeface="+mn-cs"/>
              </a:rPr>
              <a:t>During installation, a frequently asked question is whether the installer should ground one or both ends of a shielded cable channel</a:t>
            </a:r>
          </a:p>
          <a:p>
            <a:pPr lvl="1">
              <a:defRPr/>
            </a:pPr>
            <a:r>
              <a:rPr lang="en-US" dirty="0" smtClean="0">
                <a:ea typeface="+mn-ea"/>
                <a:cs typeface="+mn-cs"/>
              </a:rPr>
              <a:t>Generally, the cable shield is bonded to the grounded equipment chassis or rack at each access or patch location</a:t>
            </a:r>
          </a:p>
        </p:txBody>
      </p:sp>
      <p:sp>
        <p:nvSpPr>
          <p:cNvPr id="1597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597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AA30A005-9EEE-4674-8773-C45E4B2E6419}" type="slidenum">
              <a:rPr lang="en-US" smtClean="0"/>
              <a:pPr eaLnBrk="1" hangingPunct="1"/>
              <a:t>156</a:t>
            </a:fld>
            <a:endParaRPr lang="en-US" smtClean="0"/>
          </a:p>
        </p:txBody>
      </p:sp>
    </p:spTree>
  </p:cSld>
  <p:clrMapOvr>
    <a:masterClrMapping/>
  </p:clrMapOvr>
  <p:transition>
    <p:sndAc>
      <p:stSnd>
        <p:snd r:embed="rId2" name="type.wav"/>
      </p:stSnd>
    </p:sndAc>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p:nvPr>
        </p:nvSpPr>
        <p:spPr/>
        <p:txBody>
          <a:bodyPr/>
          <a:lstStyle/>
          <a:p>
            <a:r>
              <a:rPr lang="en-US" dirty="0" smtClean="0"/>
              <a:t>Grounding Shielded Cable</a:t>
            </a:r>
          </a:p>
        </p:txBody>
      </p:sp>
      <p:sp>
        <p:nvSpPr>
          <p:cNvPr id="3" name="Content Placeholder 2"/>
          <p:cNvSpPr>
            <a:spLocks noGrp="1"/>
          </p:cNvSpPr>
          <p:nvPr>
            <p:ph idx="1"/>
          </p:nvPr>
        </p:nvSpPr>
        <p:spPr/>
        <p:txBody>
          <a:bodyPr/>
          <a:lstStyle/>
          <a:p>
            <a:pPr lvl="1">
              <a:defRPr/>
            </a:pPr>
            <a:r>
              <a:rPr lang="en-US" dirty="0" smtClean="0">
                <a:ea typeface="+mn-ea"/>
                <a:cs typeface="+mn-cs"/>
              </a:rPr>
              <a:t>In other words, if the IT equipment is grounded, then any shielded cables used to connect equipment to patch panels, or to other equipment, must be grounded</a:t>
            </a:r>
          </a:p>
          <a:p>
            <a:pPr lvl="1">
              <a:defRPr/>
            </a:pPr>
            <a:r>
              <a:rPr lang="en-US" dirty="0" smtClean="0">
                <a:ea typeface="+mn-ea"/>
                <a:cs typeface="+mn-cs"/>
              </a:rPr>
              <a:t>A typical shielded structured cabling channel runs from a switch to the workstation and comprises two patch cord links and the shielded horizontal link</a:t>
            </a:r>
          </a:p>
        </p:txBody>
      </p:sp>
      <p:sp>
        <p:nvSpPr>
          <p:cNvPr id="16077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607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FCA53526-2BA9-43CF-AE2E-E9B2DFFF80EC}" type="slidenum">
              <a:rPr lang="en-US" smtClean="0"/>
              <a:pPr eaLnBrk="1" hangingPunct="1"/>
              <a:t>157</a:t>
            </a:fld>
            <a:endParaRPr lang="en-US" smtClean="0"/>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p:txBody>
          <a:bodyPr/>
          <a:lstStyle/>
          <a:p>
            <a:r>
              <a:rPr lang="en-US" dirty="0" smtClean="0"/>
              <a:t>Grounding Shielded Cable</a:t>
            </a:r>
          </a:p>
        </p:txBody>
      </p:sp>
      <p:sp>
        <p:nvSpPr>
          <p:cNvPr id="3" name="Content Placeholder 2"/>
          <p:cNvSpPr>
            <a:spLocks noGrp="1"/>
          </p:cNvSpPr>
          <p:nvPr>
            <p:ph idx="1"/>
          </p:nvPr>
        </p:nvSpPr>
        <p:spPr/>
        <p:txBody>
          <a:bodyPr/>
          <a:lstStyle/>
          <a:p>
            <a:pPr lvl="1">
              <a:defRPr/>
            </a:pPr>
            <a:r>
              <a:rPr lang="en-US" dirty="0" smtClean="0">
                <a:ea typeface="+mn-ea"/>
                <a:cs typeface="+mn-cs"/>
              </a:rPr>
              <a:t> One end of the channel starts in the data center where the switch, patch panel, and shielded patch cord linking them must be properly bonded to the rack</a:t>
            </a:r>
          </a:p>
          <a:p>
            <a:pPr lvl="1">
              <a:defRPr/>
            </a:pPr>
            <a:r>
              <a:rPr lang="en-US" dirty="0" smtClean="0">
                <a:ea typeface="+mn-ea"/>
                <a:cs typeface="+mn-cs"/>
              </a:rPr>
              <a:t>The rack is tied to the telecommunications grounding system, which in turn is bonded to the AC power system</a:t>
            </a:r>
          </a:p>
          <a:p>
            <a:pPr lvl="1">
              <a:defRPr/>
            </a:pPr>
            <a:r>
              <a:rPr lang="en-US" dirty="0" smtClean="0">
                <a:ea typeface="+mn-ea"/>
                <a:cs typeface="+mn-cs"/>
              </a:rPr>
              <a:t>The other end of the channel terminates outside the data center at the workstation outlet</a:t>
            </a:r>
          </a:p>
        </p:txBody>
      </p:sp>
      <p:sp>
        <p:nvSpPr>
          <p:cNvPr id="1617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617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79FDF14E-2862-46CE-B58D-16D23BCD8D9F}" type="slidenum">
              <a:rPr lang="en-US" smtClean="0"/>
              <a:pPr eaLnBrk="1" hangingPunct="1"/>
              <a:t>158</a:t>
            </a:fld>
            <a:endParaRPr lang="en-US" smtClean="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p:txBody>
          <a:bodyPr/>
          <a:lstStyle/>
          <a:p>
            <a:r>
              <a:rPr lang="en-US" dirty="0" smtClean="0"/>
              <a:t>Grounding Shielded Cable</a:t>
            </a:r>
          </a:p>
        </p:txBody>
      </p:sp>
      <p:pic>
        <p:nvPicPr>
          <p:cNvPr id="162819" name="Content Placeholder 5" descr="th_265782.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05000" y="1600200"/>
            <a:ext cx="5334000" cy="4316413"/>
          </a:xfrm>
        </p:spPr>
      </p:pic>
      <p:sp>
        <p:nvSpPr>
          <p:cNvPr id="16282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6282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C0927BFC-3295-4A77-B2D6-85678CB50E78}" type="slidenum">
              <a:rPr lang="en-US" smtClean="0"/>
              <a:pPr eaLnBrk="1" hangingPunct="1"/>
              <a:t>159</a:t>
            </a:fld>
            <a:endParaRPr lang="en-US"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9459" name="Rectangle 2"/>
          <p:cNvSpPr>
            <a:spLocks noGrp="1" noChangeArrowheads="1"/>
          </p:cNvSpPr>
          <p:nvPr>
            <p:ph type="title"/>
          </p:nvPr>
        </p:nvSpPr>
        <p:spPr/>
        <p:txBody>
          <a:bodyPr/>
          <a:lstStyle/>
          <a:p>
            <a:pPr eaLnBrk="1" hangingPunct="1"/>
            <a:r>
              <a:rPr lang="en-US" smtClean="0"/>
              <a:t>IDC</a:t>
            </a:r>
          </a:p>
        </p:txBody>
      </p:sp>
      <p:sp>
        <p:nvSpPr>
          <p:cNvPr id="19460" name="Rectangle 3"/>
          <p:cNvSpPr>
            <a:spLocks noChangeArrowheads="1"/>
          </p:cNvSpPr>
          <p:nvPr/>
        </p:nvSpPr>
        <p:spPr bwMode="auto">
          <a:xfrm rot="10800000">
            <a:off x="3581400" y="2362200"/>
            <a:ext cx="1828800" cy="2743200"/>
          </a:xfrm>
          <a:prstGeom prst="rect">
            <a:avLst/>
          </a:prstGeom>
          <a:solidFill>
            <a:srgbClr val="C0C0C0"/>
          </a:solidFill>
          <a:ln w="9525">
            <a:solidFill>
              <a:schemeClr val="tx1"/>
            </a:solidFill>
            <a:miter lim="800000"/>
            <a:headEnd/>
            <a:tailEnd/>
          </a:ln>
        </p:spPr>
        <p:txBody>
          <a:bodyPr wrap="none" anchor="ctr"/>
          <a:lstStyle/>
          <a:p>
            <a:endParaRPr lang="en-US"/>
          </a:p>
        </p:txBody>
      </p:sp>
      <p:sp>
        <p:nvSpPr>
          <p:cNvPr id="19461" name="AutoShape 4"/>
          <p:cNvSpPr>
            <a:spLocks noChangeArrowheads="1"/>
          </p:cNvSpPr>
          <p:nvPr/>
        </p:nvSpPr>
        <p:spPr bwMode="auto">
          <a:xfrm rot="10800000">
            <a:off x="3962400" y="2362200"/>
            <a:ext cx="990600" cy="2438400"/>
          </a:xfrm>
          <a:prstGeom prst="rtTriangle">
            <a:avLst/>
          </a:prstGeom>
          <a:solidFill>
            <a:schemeClr val="bg1"/>
          </a:solidFill>
          <a:ln w="9525">
            <a:solidFill>
              <a:schemeClr val="tx1"/>
            </a:solidFill>
            <a:miter lim="800000"/>
            <a:headEnd/>
            <a:tailEnd/>
          </a:ln>
        </p:spPr>
        <p:txBody>
          <a:bodyPr wrap="none" anchor="ctr"/>
          <a:lstStyle/>
          <a:p>
            <a:endParaRPr lang="en-US"/>
          </a:p>
        </p:txBody>
      </p:sp>
      <p:sp>
        <p:nvSpPr>
          <p:cNvPr id="19462" name="Oval 5"/>
          <p:cNvSpPr>
            <a:spLocks noChangeArrowheads="1"/>
          </p:cNvSpPr>
          <p:nvPr/>
        </p:nvSpPr>
        <p:spPr bwMode="auto">
          <a:xfrm>
            <a:off x="4572000" y="39624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9463" name="Oval 6"/>
          <p:cNvSpPr>
            <a:spLocks noChangeArrowheads="1"/>
          </p:cNvSpPr>
          <p:nvPr/>
        </p:nvSpPr>
        <p:spPr bwMode="auto">
          <a:xfrm>
            <a:off x="4648200" y="4038600"/>
            <a:ext cx="381000" cy="381000"/>
          </a:xfrm>
          <a:prstGeom prst="ellipse">
            <a:avLst/>
          </a:prstGeom>
          <a:solidFill>
            <a:srgbClr val="FFCC00"/>
          </a:solidFill>
          <a:ln w="9525">
            <a:solidFill>
              <a:schemeClr val="tx1"/>
            </a:solidFill>
            <a:round/>
            <a:headEnd/>
            <a:tailEnd/>
          </a:ln>
        </p:spPr>
        <p:txBody>
          <a:bodyPr wrap="none" anchor="ctr"/>
          <a:lstStyle/>
          <a:p>
            <a:endParaRPr lang="en-US"/>
          </a:p>
        </p:txBody>
      </p:sp>
      <p:sp>
        <p:nvSpPr>
          <p:cNvPr id="19464" name="Text Box 7"/>
          <p:cNvSpPr txBox="1">
            <a:spLocks noChangeArrowheads="1"/>
          </p:cNvSpPr>
          <p:nvPr/>
        </p:nvSpPr>
        <p:spPr bwMode="auto">
          <a:xfrm>
            <a:off x="6248400" y="1371600"/>
            <a:ext cx="1676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Times New Roman" pitchFamily="18" charset="0"/>
              </a:rPr>
              <a:t>Metal that forms the groove</a:t>
            </a:r>
          </a:p>
        </p:txBody>
      </p:sp>
      <p:sp>
        <p:nvSpPr>
          <p:cNvPr id="19465" name="Text Box 8"/>
          <p:cNvSpPr txBox="1">
            <a:spLocks noChangeArrowheads="1"/>
          </p:cNvSpPr>
          <p:nvPr/>
        </p:nvSpPr>
        <p:spPr bwMode="auto">
          <a:xfrm>
            <a:off x="2286000" y="1219200"/>
            <a:ext cx="2971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Times New Roman" pitchFamily="18" charset="0"/>
              </a:rPr>
              <a:t>Opening that forms the groove</a:t>
            </a:r>
          </a:p>
        </p:txBody>
      </p:sp>
      <p:sp>
        <p:nvSpPr>
          <p:cNvPr id="19466" name="Text Box 9"/>
          <p:cNvSpPr txBox="1">
            <a:spLocks noChangeArrowheads="1"/>
          </p:cNvSpPr>
          <p:nvPr/>
        </p:nvSpPr>
        <p:spPr bwMode="auto">
          <a:xfrm>
            <a:off x="5638800" y="3352800"/>
            <a:ext cx="1676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Times New Roman" pitchFamily="18" charset="0"/>
              </a:rPr>
              <a:t>Cable jacket</a:t>
            </a:r>
          </a:p>
        </p:txBody>
      </p:sp>
      <p:sp>
        <p:nvSpPr>
          <p:cNvPr id="19467" name="Text Box 10"/>
          <p:cNvSpPr txBox="1">
            <a:spLocks noChangeArrowheads="1"/>
          </p:cNvSpPr>
          <p:nvPr/>
        </p:nvSpPr>
        <p:spPr bwMode="auto">
          <a:xfrm>
            <a:off x="5715000" y="42672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Times New Roman" pitchFamily="18" charset="0"/>
              </a:rPr>
              <a:t>Wire</a:t>
            </a:r>
          </a:p>
        </p:txBody>
      </p:sp>
      <p:sp>
        <p:nvSpPr>
          <p:cNvPr id="19468" name="Line 11"/>
          <p:cNvSpPr>
            <a:spLocks noChangeShapeType="1"/>
          </p:cNvSpPr>
          <p:nvPr/>
        </p:nvSpPr>
        <p:spPr bwMode="auto">
          <a:xfrm>
            <a:off x="3810000" y="1828800"/>
            <a:ext cx="7620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69" name="Line 12"/>
          <p:cNvSpPr>
            <a:spLocks noChangeShapeType="1"/>
          </p:cNvSpPr>
          <p:nvPr/>
        </p:nvSpPr>
        <p:spPr bwMode="auto">
          <a:xfrm flipH="1">
            <a:off x="5257800" y="2133600"/>
            <a:ext cx="6858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70" name="Line 13"/>
          <p:cNvSpPr>
            <a:spLocks noChangeShapeType="1"/>
          </p:cNvSpPr>
          <p:nvPr/>
        </p:nvSpPr>
        <p:spPr bwMode="auto">
          <a:xfrm flipH="1">
            <a:off x="5029200" y="3733800"/>
            <a:ext cx="533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71" name="Line 14"/>
          <p:cNvSpPr>
            <a:spLocks noChangeShapeType="1"/>
          </p:cNvSpPr>
          <p:nvPr/>
        </p:nvSpPr>
        <p:spPr bwMode="auto">
          <a:xfrm flipH="1" flipV="1">
            <a:off x="4800600" y="4267200"/>
            <a:ext cx="8382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72" name="Slide Number Placeholder 1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5D3920E-31FA-4D4F-A198-D5181010C8E1}" type="slidenum">
              <a:rPr lang="en-US" smtClean="0"/>
              <a:pPr eaLnBrk="1" hangingPunct="1"/>
              <a:t>16</a:t>
            </a:fld>
            <a:endParaRPr lang="en-US" smtClean="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p:txBody>
          <a:bodyPr/>
          <a:lstStyle/>
          <a:p>
            <a:r>
              <a:rPr lang="en-US" dirty="0" smtClean="0"/>
              <a:t>Grounding Shielded Cable</a:t>
            </a:r>
          </a:p>
        </p:txBody>
      </p:sp>
      <p:sp>
        <p:nvSpPr>
          <p:cNvPr id="3" name="Content Placeholder 2"/>
          <p:cNvSpPr>
            <a:spLocks noGrp="1"/>
          </p:cNvSpPr>
          <p:nvPr>
            <p:ph idx="1"/>
          </p:nvPr>
        </p:nvSpPr>
        <p:spPr/>
        <p:txBody>
          <a:bodyPr/>
          <a:lstStyle/>
          <a:p>
            <a:pPr lvl="1">
              <a:defRPr/>
            </a:pPr>
            <a:r>
              <a:rPr lang="en-US" dirty="0" smtClean="0">
                <a:ea typeface="+mn-ea"/>
                <a:cs typeface="+mn-cs"/>
              </a:rPr>
              <a:t>An issue to consider is whether a shielded cabling link at this outlet location can be properly bonded to a grounding system without inducing a ground loop</a:t>
            </a:r>
          </a:p>
          <a:p>
            <a:pPr lvl="1">
              <a:defRPr/>
            </a:pPr>
            <a:r>
              <a:rPr lang="en-US" dirty="0" smtClean="0">
                <a:ea typeface="+mn-ea"/>
                <a:cs typeface="+mn-cs"/>
              </a:rPr>
              <a:t>A cable shield that is terminated at the workstation may be bonded to the AC ground via connections within the workstation itself, but the outlet AC ground must be at the same potential as the telecommunications grounding system</a:t>
            </a:r>
          </a:p>
        </p:txBody>
      </p:sp>
      <p:sp>
        <p:nvSpPr>
          <p:cNvPr id="16384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6384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43BA804D-5BEF-4EEE-8D5B-049CF53F581B}" type="slidenum">
              <a:rPr lang="en-US" smtClean="0"/>
              <a:pPr eaLnBrk="1" hangingPunct="1"/>
              <a:t>160</a:t>
            </a:fld>
            <a:endParaRPr lang="en-US" smtClean="0"/>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a:spLocks noGrp="1"/>
          </p:cNvSpPr>
          <p:nvPr>
            <p:ph type="title"/>
          </p:nvPr>
        </p:nvSpPr>
        <p:spPr/>
        <p:txBody>
          <a:bodyPr/>
          <a:lstStyle/>
          <a:p>
            <a:r>
              <a:rPr lang="en-US" dirty="0" smtClean="0"/>
              <a:t>Grounding Shielded Cable</a:t>
            </a:r>
          </a:p>
        </p:txBody>
      </p:sp>
      <p:sp>
        <p:nvSpPr>
          <p:cNvPr id="3" name="Content Placeholder 2"/>
          <p:cNvSpPr>
            <a:spLocks noGrp="1"/>
          </p:cNvSpPr>
          <p:nvPr>
            <p:ph idx="1"/>
          </p:nvPr>
        </p:nvSpPr>
        <p:spPr/>
        <p:txBody>
          <a:bodyPr/>
          <a:lstStyle/>
          <a:p>
            <a:pPr lvl="1">
              <a:defRPr/>
            </a:pPr>
            <a:r>
              <a:rPr lang="en-US" dirty="0" smtClean="0">
                <a:ea typeface="+mn-ea"/>
                <a:cs typeface="+mn-cs"/>
              </a:rPr>
              <a:t>Therefore, to reduce the magnitude of such ground currents, all serving AC power systems must be bonded together to the same grounding electrode system</a:t>
            </a:r>
          </a:p>
          <a:p>
            <a:pPr lvl="1">
              <a:defRPr/>
            </a:pPr>
            <a:r>
              <a:rPr lang="en-US" dirty="0" smtClean="0">
                <a:ea typeface="+mn-ea"/>
                <a:cs typeface="+mn-cs"/>
              </a:rPr>
              <a:t>A building can have only one grounding electrode system, as required by the </a:t>
            </a:r>
            <a:r>
              <a:rPr lang="en-US" i="1" dirty="0" smtClean="0">
                <a:ea typeface="+mn-ea"/>
                <a:cs typeface="+mn-cs"/>
              </a:rPr>
              <a:t>National Electrical Code</a:t>
            </a:r>
          </a:p>
        </p:txBody>
      </p:sp>
      <p:sp>
        <p:nvSpPr>
          <p:cNvPr id="1648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648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732098E5-8746-41EB-9583-B6D2AE9CEA6E}" type="slidenum">
              <a:rPr lang="en-US" smtClean="0"/>
              <a:pPr eaLnBrk="1" hangingPunct="1"/>
              <a:t>161</a:t>
            </a:fld>
            <a:endParaRPr lang="en-US" smtClean="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p:cNvSpPr>
            <a:spLocks noGrp="1"/>
          </p:cNvSpPr>
          <p:nvPr>
            <p:ph type="title"/>
          </p:nvPr>
        </p:nvSpPr>
        <p:spPr/>
        <p:txBody>
          <a:bodyPr/>
          <a:lstStyle/>
          <a:p>
            <a:r>
              <a:rPr lang="en-US" dirty="0" smtClean="0"/>
              <a:t>Grounding Shielded Cable</a:t>
            </a:r>
          </a:p>
        </p:txBody>
      </p:sp>
      <p:sp>
        <p:nvSpPr>
          <p:cNvPr id="3" name="Content Placeholder 2"/>
          <p:cNvSpPr>
            <a:spLocks noGrp="1"/>
          </p:cNvSpPr>
          <p:nvPr>
            <p:ph idx="1"/>
          </p:nvPr>
        </p:nvSpPr>
        <p:spPr/>
        <p:txBody>
          <a:bodyPr/>
          <a:lstStyle/>
          <a:p>
            <a:pPr lvl="1">
              <a:defRPr/>
            </a:pPr>
            <a:r>
              <a:rPr lang="en-US" dirty="0" smtClean="0">
                <a:ea typeface="+mn-ea"/>
                <a:cs typeface="+mn-cs"/>
              </a:rPr>
              <a:t>This approach will reduce any ground voltage differences that may exist either between differing AC power system grounds or between the AC power system ground and the telecommunications ground</a:t>
            </a:r>
          </a:p>
        </p:txBody>
      </p:sp>
      <p:sp>
        <p:nvSpPr>
          <p:cNvPr id="16589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658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48C533CA-A2B2-4296-8720-89B18CE79A06}" type="slidenum">
              <a:rPr lang="en-US" smtClean="0"/>
              <a:pPr eaLnBrk="1" hangingPunct="1"/>
              <a:t>162</a:t>
            </a:fld>
            <a:endParaRPr lang="en-US" smtClean="0"/>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lstStyle/>
          <a:p>
            <a:r>
              <a:rPr lang="en-US" dirty="0" smtClean="0"/>
              <a:t>Grounding Shielded Cable</a:t>
            </a:r>
          </a:p>
        </p:txBody>
      </p:sp>
      <p:sp>
        <p:nvSpPr>
          <p:cNvPr id="3" name="Content Placeholder 2"/>
          <p:cNvSpPr>
            <a:spLocks noGrp="1"/>
          </p:cNvSpPr>
          <p:nvPr>
            <p:ph idx="1"/>
          </p:nvPr>
        </p:nvSpPr>
        <p:spPr/>
        <p:txBody>
          <a:bodyPr/>
          <a:lstStyle/>
          <a:p>
            <a:pPr lvl="1">
              <a:defRPr/>
            </a:pPr>
            <a:r>
              <a:rPr lang="en-US" dirty="0" smtClean="0">
                <a:ea typeface="+mn-ea"/>
                <a:cs typeface="+mn-cs"/>
              </a:rPr>
              <a:t>An alternative industry practice is to use UTP patch cords between the outlet and the workstation, effectively grounding only one end of the shielded cable channel in the data center and leaving the cable link at the workstation area ungrounded</a:t>
            </a:r>
            <a:endParaRPr lang="en-US" dirty="0"/>
          </a:p>
        </p:txBody>
      </p:sp>
      <p:sp>
        <p:nvSpPr>
          <p:cNvPr id="16691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6691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3A2001C9-F61B-43E3-BB32-9A3AED435FBB}" type="slidenum">
              <a:rPr lang="en-US" smtClean="0"/>
              <a:pPr eaLnBrk="1" hangingPunct="1"/>
              <a:t>163</a:t>
            </a:fld>
            <a:endParaRPr lang="en-US" smtClean="0"/>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p:cNvSpPr>
            <a:spLocks noGrp="1"/>
          </p:cNvSpPr>
          <p:nvPr>
            <p:ph type="title"/>
          </p:nvPr>
        </p:nvSpPr>
        <p:spPr/>
        <p:txBody>
          <a:bodyPr/>
          <a:lstStyle/>
          <a:p>
            <a:r>
              <a:rPr lang="en-US" dirty="0" smtClean="0"/>
              <a:t>Grounding Shielded Cable</a:t>
            </a:r>
          </a:p>
        </p:txBody>
      </p:sp>
      <p:sp>
        <p:nvSpPr>
          <p:cNvPr id="3" name="Content Placeholder 2"/>
          <p:cNvSpPr>
            <a:spLocks noGrp="1"/>
          </p:cNvSpPr>
          <p:nvPr>
            <p:ph idx="1"/>
          </p:nvPr>
        </p:nvSpPr>
        <p:spPr/>
        <p:txBody>
          <a:bodyPr/>
          <a:lstStyle/>
          <a:p>
            <a:pPr lvl="1">
              <a:defRPr/>
            </a:pPr>
            <a:r>
              <a:rPr lang="en-US" dirty="0" smtClean="0">
                <a:ea typeface="+mn-ea"/>
                <a:cs typeface="+mn-cs"/>
              </a:rPr>
              <a:t>The advantage of this option is that the risk of establishing a substantial ground loop current is greatly reduced</a:t>
            </a:r>
          </a:p>
          <a:p>
            <a:pPr lvl="1">
              <a:defRPr/>
            </a:pPr>
            <a:r>
              <a:rPr lang="en-US" dirty="0" smtClean="0">
                <a:ea typeface="+mn-ea"/>
                <a:cs typeface="+mn-cs"/>
              </a:rPr>
              <a:t>This option, however, lowers the level of protection against external noise, such as alien crosstalk, EMI, and RFI, across that link in the channel, thus lowering system performance</a:t>
            </a:r>
          </a:p>
        </p:txBody>
      </p:sp>
      <p:sp>
        <p:nvSpPr>
          <p:cNvPr id="16794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6794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242B7D34-1500-4BCA-93FD-A4281B09B27A}" type="slidenum">
              <a:rPr lang="en-US" smtClean="0"/>
              <a:pPr eaLnBrk="1" hangingPunct="1"/>
              <a:t>164</a:t>
            </a:fld>
            <a:endParaRPr lang="en-US" smtClean="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title"/>
          </p:nvPr>
        </p:nvSpPr>
        <p:spPr/>
        <p:txBody>
          <a:bodyPr/>
          <a:lstStyle/>
          <a:p>
            <a:r>
              <a:rPr lang="en-US" dirty="0" smtClean="0"/>
              <a:t>Grounding Shielded Cable</a:t>
            </a:r>
          </a:p>
        </p:txBody>
      </p:sp>
      <p:sp>
        <p:nvSpPr>
          <p:cNvPr id="3" name="Content Placeholder 2"/>
          <p:cNvSpPr>
            <a:spLocks noGrp="1"/>
          </p:cNvSpPr>
          <p:nvPr>
            <p:ph idx="1"/>
          </p:nvPr>
        </p:nvSpPr>
        <p:spPr/>
        <p:txBody>
          <a:bodyPr/>
          <a:lstStyle/>
          <a:p>
            <a:pPr lvl="1">
              <a:defRPr/>
            </a:pPr>
            <a:r>
              <a:rPr lang="en-US" dirty="0" smtClean="0">
                <a:ea typeface="+mn-ea"/>
                <a:cs typeface="+mn-cs"/>
              </a:rPr>
              <a:t>It commonly is used only when it is not possible to eliminate voltage differences between ground potentials</a:t>
            </a:r>
          </a:p>
          <a:p>
            <a:pPr>
              <a:defRPr/>
            </a:pPr>
            <a:r>
              <a:rPr lang="en-US" dirty="0" smtClean="0"/>
              <a:t>To facilitate inspection of the grounding system, install connectors, busbars, and conductors in such a way to allow visual verification of the bond</a:t>
            </a:r>
          </a:p>
        </p:txBody>
      </p:sp>
      <p:sp>
        <p:nvSpPr>
          <p:cNvPr id="16896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6896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82887CDE-C0EB-4CB5-B327-CA179D538FD7}" type="slidenum">
              <a:rPr lang="en-US" smtClean="0"/>
              <a:pPr eaLnBrk="1" hangingPunct="1"/>
              <a:t>165</a:t>
            </a:fld>
            <a:endParaRPr lang="en-US" smtClean="0"/>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p:cNvSpPr>
            <a:spLocks noGrp="1"/>
          </p:cNvSpPr>
          <p:nvPr>
            <p:ph type="title"/>
          </p:nvPr>
        </p:nvSpPr>
        <p:spPr/>
        <p:txBody>
          <a:bodyPr/>
          <a:lstStyle/>
          <a:p>
            <a:r>
              <a:rPr lang="en-US" dirty="0" smtClean="0"/>
              <a:t>Grounding Shielded Cable</a:t>
            </a:r>
          </a:p>
        </p:txBody>
      </p:sp>
      <p:sp>
        <p:nvSpPr>
          <p:cNvPr id="169987" name="Content Placeholder 2"/>
          <p:cNvSpPr>
            <a:spLocks noGrp="1"/>
          </p:cNvSpPr>
          <p:nvPr>
            <p:ph idx="1"/>
          </p:nvPr>
        </p:nvSpPr>
        <p:spPr/>
        <p:txBody>
          <a:bodyPr/>
          <a:lstStyle/>
          <a:p>
            <a:r>
              <a:rPr lang="en-US" smtClean="0"/>
              <a:t>There should be a logical flow as you follow the grounding busbar</a:t>
            </a:r>
          </a:p>
          <a:p>
            <a:r>
              <a:rPr lang="en-US" smtClean="0"/>
              <a:t>If a potential difference exists between these two points, a ground loop will form and current may flow within the loop</a:t>
            </a:r>
          </a:p>
        </p:txBody>
      </p:sp>
      <p:sp>
        <p:nvSpPr>
          <p:cNvPr id="16998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699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4722AFFB-80AD-4610-AB21-4BB657C34307}" type="slidenum">
              <a:rPr lang="en-US" smtClean="0"/>
              <a:pPr eaLnBrk="1" hangingPunct="1"/>
              <a:t>166</a:t>
            </a:fld>
            <a:endParaRPr lang="en-US" smtClean="0"/>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p:txBody>
          <a:bodyPr/>
          <a:lstStyle/>
          <a:p>
            <a:r>
              <a:rPr lang="en-US" dirty="0" smtClean="0"/>
              <a:t>Grounding Shielded Cable</a:t>
            </a:r>
          </a:p>
        </p:txBody>
      </p:sp>
      <p:pic>
        <p:nvPicPr>
          <p:cNvPr id="171011" name="Content Placeholder 5" descr="th_265792.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1447800"/>
            <a:ext cx="5867400" cy="4476750"/>
          </a:xfrm>
        </p:spPr>
      </p:pic>
      <p:sp>
        <p:nvSpPr>
          <p:cNvPr id="1710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710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D4CA5380-BA07-4944-ABFF-FE7CC5166854}" type="slidenum">
              <a:rPr lang="en-US" smtClean="0"/>
              <a:pPr eaLnBrk="1" hangingPunct="1"/>
              <a:t>167</a:t>
            </a:fld>
            <a:endParaRPr lang="en-US" smtClean="0"/>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p:cNvSpPr>
            <a:spLocks noGrp="1"/>
          </p:cNvSpPr>
          <p:nvPr>
            <p:ph type="title"/>
          </p:nvPr>
        </p:nvSpPr>
        <p:spPr/>
        <p:txBody>
          <a:bodyPr/>
          <a:lstStyle/>
          <a:p>
            <a:r>
              <a:rPr lang="en-US" dirty="0" smtClean="0"/>
              <a:t>Grounding Shielded Cable</a:t>
            </a:r>
          </a:p>
        </p:txBody>
      </p:sp>
      <p:sp>
        <p:nvSpPr>
          <p:cNvPr id="172035" name="Content Placeholder 2"/>
          <p:cNvSpPr>
            <a:spLocks noGrp="1"/>
          </p:cNvSpPr>
          <p:nvPr>
            <p:ph idx="1"/>
          </p:nvPr>
        </p:nvSpPr>
        <p:spPr/>
        <p:txBody>
          <a:bodyPr/>
          <a:lstStyle/>
          <a:p>
            <a:r>
              <a:rPr lang="en-US" smtClean="0"/>
              <a:t>A method for testing whether a ground loop potential exists at a workstation is to use a true RMS multimeter to measure the potential difference between the power outlet ground and the shielded module on the workstation outlet</a:t>
            </a:r>
          </a:p>
        </p:txBody>
      </p:sp>
      <p:sp>
        <p:nvSpPr>
          <p:cNvPr id="1720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720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FAAB1321-96DF-4B9F-8931-D4462A9D68DA}" type="slidenum">
              <a:rPr lang="en-US" smtClean="0"/>
              <a:pPr eaLnBrk="1" hangingPunct="1"/>
              <a:t>168</a:t>
            </a:fld>
            <a:endParaRPr lang="en-US" smtClean="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title"/>
          </p:nvPr>
        </p:nvSpPr>
        <p:spPr/>
        <p:txBody>
          <a:bodyPr/>
          <a:lstStyle/>
          <a:p>
            <a:r>
              <a:rPr lang="en-US" dirty="0" smtClean="0"/>
              <a:t>Grounding Shielded Cable</a:t>
            </a:r>
          </a:p>
        </p:txBody>
      </p:sp>
      <p:sp>
        <p:nvSpPr>
          <p:cNvPr id="173059" name="Content Placeholder 2"/>
          <p:cNvSpPr>
            <a:spLocks noGrp="1"/>
          </p:cNvSpPr>
          <p:nvPr>
            <p:ph idx="1"/>
          </p:nvPr>
        </p:nvSpPr>
        <p:spPr/>
        <p:txBody>
          <a:bodyPr/>
          <a:lstStyle/>
          <a:p>
            <a:r>
              <a:rPr lang="en-US" smtClean="0"/>
              <a:t>Position one multimeter probe on the face of the shielded module on the workstation and the other in the grounding prong of the electrical outlet, and check the voltage reading on the meter</a:t>
            </a:r>
          </a:p>
        </p:txBody>
      </p:sp>
      <p:sp>
        <p:nvSpPr>
          <p:cNvPr id="17306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730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60524DDE-D526-49DA-AB54-BD88B56B0521}" type="slidenum">
              <a:rPr lang="en-US" smtClean="0"/>
              <a:pPr eaLnBrk="1" hangingPunct="1"/>
              <a:t>169</a:t>
            </a:fld>
            <a:endParaRPr lang="en-US"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t>IDC</a:t>
            </a:r>
          </a:p>
        </p:txBody>
      </p:sp>
      <p:pic>
        <p:nvPicPr>
          <p:cNvPr id="20483" name="Content Placeholder 5" descr="DSC_0320.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68400" y="1600200"/>
            <a:ext cx="6807200" cy="4525963"/>
          </a:xfrm>
        </p:spPr>
      </p:pic>
      <p:sp>
        <p:nvSpPr>
          <p:cNvPr id="2048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2048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66ABDEC2-22FA-4F84-959C-5F09B678B592}" type="slidenum">
              <a:rPr lang="en-US" smtClean="0"/>
              <a:pPr eaLnBrk="1" hangingPunct="1"/>
              <a:t>17</a:t>
            </a:fld>
            <a:endParaRPr lang="en-US" smtClean="0"/>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p:txBody>
          <a:bodyPr/>
          <a:lstStyle/>
          <a:p>
            <a:r>
              <a:rPr lang="en-US" dirty="0" smtClean="0"/>
              <a:t>Grounding Shielded Cable</a:t>
            </a:r>
          </a:p>
        </p:txBody>
      </p:sp>
      <p:sp>
        <p:nvSpPr>
          <p:cNvPr id="174083" name="Content Placeholder 2"/>
          <p:cNvSpPr>
            <a:spLocks noGrp="1"/>
          </p:cNvSpPr>
          <p:nvPr>
            <p:ph idx="1"/>
          </p:nvPr>
        </p:nvSpPr>
        <p:spPr/>
        <p:txBody>
          <a:bodyPr/>
          <a:lstStyle/>
          <a:p>
            <a:r>
              <a:rPr lang="en-US" smtClean="0"/>
              <a:t>If the meter reads less than 1 volt of potential (as described in ANSI J-STD-607-A Annex D) between the module and the power outlet, the endpoint device is expected to operate properly during steady-state conditions</a:t>
            </a:r>
          </a:p>
          <a:p>
            <a:r>
              <a:rPr lang="en-US" smtClean="0"/>
              <a:t>If the meter reads 1 volt or more, a ground loop problem exists that may cause data errors or equipment damage</a:t>
            </a:r>
          </a:p>
        </p:txBody>
      </p:sp>
      <p:sp>
        <p:nvSpPr>
          <p:cNvPr id="17408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7408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6E3CBB93-7C03-4DA1-A8C5-426D0ED75C74}" type="slidenum">
              <a:rPr lang="en-US" smtClean="0"/>
              <a:pPr eaLnBrk="1" hangingPunct="1"/>
              <a:t>170</a:t>
            </a:fld>
            <a:endParaRPr lang="en-US" smtClean="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p:cNvSpPr>
            <a:spLocks noGrp="1"/>
          </p:cNvSpPr>
          <p:nvPr>
            <p:ph type="title"/>
          </p:nvPr>
        </p:nvSpPr>
        <p:spPr/>
        <p:txBody>
          <a:bodyPr/>
          <a:lstStyle/>
          <a:p>
            <a:r>
              <a:rPr lang="en-US" dirty="0" smtClean="0"/>
              <a:t>Grounding Shielded Cable</a:t>
            </a:r>
          </a:p>
        </p:txBody>
      </p:sp>
      <p:pic>
        <p:nvPicPr>
          <p:cNvPr id="175107" name="Content Placeholder 5" descr="th_265793.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92288" y="1676400"/>
            <a:ext cx="5599112" cy="3962400"/>
          </a:xfrm>
        </p:spPr>
      </p:pic>
      <p:sp>
        <p:nvSpPr>
          <p:cNvPr id="17510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7510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5D579280-D566-4303-8A38-469A1E2A9C43}" type="slidenum">
              <a:rPr lang="en-US" smtClean="0"/>
              <a:pPr eaLnBrk="1" hangingPunct="1"/>
              <a:t>171</a:t>
            </a:fld>
            <a:endParaRPr lang="en-US" smtClean="0"/>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76131" name="Rectangle 2"/>
          <p:cNvSpPr>
            <a:spLocks noGrp="1" noChangeArrowheads="1"/>
          </p:cNvSpPr>
          <p:nvPr>
            <p:ph type="title"/>
          </p:nvPr>
        </p:nvSpPr>
        <p:spPr/>
        <p:txBody>
          <a:bodyPr/>
          <a:lstStyle/>
          <a:p>
            <a:pPr eaLnBrk="1" hangingPunct="1"/>
            <a:r>
              <a:rPr lang="en-US" dirty="0" smtClean="0"/>
              <a:t>Patch Panel</a:t>
            </a:r>
          </a:p>
        </p:txBody>
      </p:sp>
      <p:pic>
        <p:nvPicPr>
          <p:cNvPr id="176132" name="Picture 4" descr="PatchPan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600200"/>
            <a:ext cx="6786563"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92C5F1F-10E7-40CD-8F89-6FC17D46DE67}" type="slidenum">
              <a:rPr lang="en-US" smtClean="0"/>
              <a:pPr eaLnBrk="1" hangingPunct="1"/>
              <a:t>172</a:t>
            </a:fld>
            <a:endParaRPr lang="en-US" smtClean="0"/>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77155" name="Rectangle 2"/>
          <p:cNvSpPr>
            <a:spLocks noGrp="1" noChangeArrowheads="1"/>
          </p:cNvSpPr>
          <p:nvPr>
            <p:ph type="title"/>
          </p:nvPr>
        </p:nvSpPr>
        <p:spPr/>
        <p:txBody>
          <a:bodyPr/>
          <a:lstStyle/>
          <a:p>
            <a:pPr eaLnBrk="1" hangingPunct="1"/>
            <a:r>
              <a:rPr lang="en-US" dirty="0" smtClean="0"/>
              <a:t>Patch Panel</a:t>
            </a:r>
          </a:p>
        </p:txBody>
      </p:sp>
      <p:pic>
        <p:nvPicPr>
          <p:cNvPr id="177156" name="Picture 4" descr="PatchPanelPort2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038" y="1574800"/>
            <a:ext cx="7015162"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D2431E9-96F6-40DF-9B39-8276BE34EB33}" type="slidenum">
              <a:rPr lang="en-US" smtClean="0"/>
              <a:pPr eaLnBrk="1" hangingPunct="1"/>
              <a:t>173</a:t>
            </a:fld>
            <a:endParaRPr lang="en-US" smtClean="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78179" name="Rectangle 2"/>
          <p:cNvSpPr>
            <a:spLocks noGrp="1" noChangeArrowheads="1"/>
          </p:cNvSpPr>
          <p:nvPr>
            <p:ph type="title"/>
          </p:nvPr>
        </p:nvSpPr>
        <p:spPr/>
        <p:txBody>
          <a:bodyPr/>
          <a:lstStyle/>
          <a:p>
            <a:pPr eaLnBrk="1" hangingPunct="1"/>
            <a:r>
              <a:rPr lang="en-US" dirty="0" smtClean="0"/>
              <a:t>Terminated in the Patch Panel</a:t>
            </a:r>
          </a:p>
        </p:txBody>
      </p:sp>
      <p:pic>
        <p:nvPicPr>
          <p:cNvPr id="178180" name="Picture 4" descr="PatchPanelBack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549400"/>
            <a:ext cx="6938962"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B508419-89D3-4749-B22C-800E37501EA9}" type="slidenum">
              <a:rPr lang="en-US" smtClean="0"/>
              <a:pPr eaLnBrk="1" hangingPunct="1"/>
              <a:t>174</a:t>
            </a:fld>
            <a:endParaRPr lang="en-US" smtClean="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79203" name="Rectangle 2"/>
          <p:cNvSpPr>
            <a:spLocks noGrp="1" noChangeArrowheads="1"/>
          </p:cNvSpPr>
          <p:nvPr>
            <p:ph type="title"/>
          </p:nvPr>
        </p:nvSpPr>
        <p:spPr/>
        <p:txBody>
          <a:bodyPr/>
          <a:lstStyle/>
          <a:p>
            <a:pPr eaLnBrk="1" hangingPunct="1"/>
            <a:r>
              <a:rPr lang="en-US" dirty="0" smtClean="0"/>
              <a:t>Terminated in the Patch Panel</a:t>
            </a:r>
          </a:p>
        </p:txBody>
      </p:sp>
      <p:pic>
        <p:nvPicPr>
          <p:cNvPr id="179204" name="Picture 4" descr="PatchPanelBack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038" y="1574800"/>
            <a:ext cx="7015162"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C88AA03-0102-4A58-BA8B-3B2D264E1FB8}" type="slidenum">
              <a:rPr lang="en-US" smtClean="0"/>
              <a:pPr eaLnBrk="1" hangingPunct="1"/>
              <a:t>175</a:t>
            </a:fld>
            <a:endParaRPr lang="en-US" smtClean="0"/>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p:cNvSpPr>
            <a:spLocks noGrp="1"/>
          </p:cNvSpPr>
          <p:nvPr>
            <p:ph type="title"/>
          </p:nvPr>
        </p:nvSpPr>
        <p:spPr/>
        <p:txBody>
          <a:bodyPr/>
          <a:lstStyle/>
          <a:p>
            <a:r>
              <a:rPr lang="en-US" dirty="0" smtClean="0"/>
              <a:t>Standard Patch Panel</a:t>
            </a:r>
          </a:p>
        </p:txBody>
      </p:sp>
      <p:pic>
        <p:nvPicPr>
          <p:cNvPr id="180227" name="Content Placeholder 6" descr="NDP485e88TG-lb.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71750" y="1862138"/>
            <a:ext cx="4000500" cy="4000500"/>
          </a:xfrm>
        </p:spPr>
      </p:pic>
      <p:sp>
        <p:nvSpPr>
          <p:cNvPr id="18022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8022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C57BAA83-B161-44D1-B07C-712A31026EC8}" type="slidenum">
              <a:rPr lang="en-US" smtClean="0"/>
              <a:pPr eaLnBrk="1" hangingPunct="1"/>
              <a:t>176</a:t>
            </a:fld>
            <a:endParaRPr lang="en-US" smtClean="0"/>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a:spLocks noGrp="1"/>
          </p:cNvSpPr>
          <p:nvPr>
            <p:ph type="title"/>
          </p:nvPr>
        </p:nvSpPr>
        <p:spPr/>
        <p:txBody>
          <a:bodyPr/>
          <a:lstStyle/>
          <a:p>
            <a:r>
              <a:rPr lang="en-US" dirty="0" smtClean="0"/>
              <a:t>Angled Patch Panel</a:t>
            </a:r>
          </a:p>
        </p:txBody>
      </p:sp>
      <p:pic>
        <p:nvPicPr>
          <p:cNvPr id="181251" name="Content Placeholder 5" descr="NDPA48688TG-lb.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71750" y="1862138"/>
            <a:ext cx="4000500" cy="4000500"/>
          </a:xfrm>
        </p:spPr>
      </p:pic>
      <p:sp>
        <p:nvSpPr>
          <p:cNvPr id="18125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8125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98CEAC5E-8C54-451A-84D2-63C7DD77A084}" type="slidenum">
              <a:rPr lang="en-US" smtClean="0"/>
              <a:pPr eaLnBrk="1" hangingPunct="1"/>
              <a:t>177</a:t>
            </a:fld>
            <a:endParaRPr lang="en-US" smtClean="0"/>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p:cNvSpPr>
            <a:spLocks noGrp="1"/>
          </p:cNvSpPr>
          <p:nvPr>
            <p:ph type="title"/>
          </p:nvPr>
        </p:nvSpPr>
        <p:spPr/>
        <p:txBody>
          <a:bodyPr/>
          <a:lstStyle/>
          <a:p>
            <a:r>
              <a:rPr lang="en-US" dirty="0" smtClean="0"/>
              <a:t>Smart Patch Panel</a:t>
            </a:r>
          </a:p>
        </p:txBody>
      </p:sp>
      <p:sp>
        <p:nvSpPr>
          <p:cNvPr id="182275" name="Content Placeholder 2"/>
          <p:cNvSpPr>
            <a:spLocks noGrp="1"/>
          </p:cNvSpPr>
          <p:nvPr>
            <p:ph idx="1"/>
          </p:nvPr>
        </p:nvSpPr>
        <p:spPr/>
        <p:txBody>
          <a:bodyPr/>
          <a:lstStyle/>
          <a:p>
            <a:r>
              <a:rPr lang="en-US" smtClean="0"/>
              <a:t>Some vendors are producing patch panels with network management capabilities</a:t>
            </a:r>
          </a:p>
          <a:p>
            <a:r>
              <a:rPr lang="en-US" smtClean="0"/>
              <a:t>These smart patch panels and their required cables can</a:t>
            </a:r>
          </a:p>
          <a:p>
            <a:pPr lvl="1"/>
            <a:r>
              <a:rPr lang="en-US" smtClean="0"/>
              <a:t>Map the network's physical connections</a:t>
            </a:r>
          </a:p>
          <a:p>
            <a:pPr lvl="1"/>
            <a:r>
              <a:rPr lang="en-US" smtClean="0"/>
              <a:t>Trace circuits so as to perform basic connectivity tests</a:t>
            </a:r>
          </a:p>
          <a:p>
            <a:pPr lvl="1"/>
            <a:r>
              <a:rPr lang="en-US" smtClean="0"/>
              <a:t>Monitor these connections for unauthorized changes</a:t>
            </a:r>
          </a:p>
        </p:txBody>
      </p:sp>
      <p:sp>
        <p:nvSpPr>
          <p:cNvPr id="18227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822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CDBAE2A5-91BC-4161-8580-AE75B8F00A71}" type="slidenum">
              <a:rPr lang="en-US" smtClean="0"/>
              <a:pPr eaLnBrk="1" hangingPunct="1"/>
              <a:t>178</a:t>
            </a:fld>
            <a:endParaRPr lang="en-US" smtClean="0"/>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1"/>
          <p:cNvSpPr>
            <a:spLocks noGrp="1"/>
          </p:cNvSpPr>
          <p:nvPr>
            <p:ph type="title"/>
          </p:nvPr>
        </p:nvSpPr>
        <p:spPr/>
        <p:txBody>
          <a:bodyPr/>
          <a:lstStyle/>
          <a:p>
            <a:r>
              <a:rPr lang="en-US" dirty="0" smtClean="0"/>
              <a:t>Smart Patch Panels</a:t>
            </a:r>
          </a:p>
        </p:txBody>
      </p:sp>
      <p:sp>
        <p:nvSpPr>
          <p:cNvPr id="183299" name="Content Placeholder 2"/>
          <p:cNvSpPr>
            <a:spLocks noGrp="1"/>
          </p:cNvSpPr>
          <p:nvPr>
            <p:ph idx="1"/>
          </p:nvPr>
        </p:nvSpPr>
        <p:spPr/>
        <p:txBody>
          <a:bodyPr/>
          <a:lstStyle/>
          <a:p>
            <a:r>
              <a:rPr lang="en-US" smtClean="0"/>
              <a:t>Here are some examples of these</a:t>
            </a:r>
          </a:p>
        </p:txBody>
      </p:sp>
      <p:sp>
        <p:nvSpPr>
          <p:cNvPr id="1833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833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350E2324-25DD-4AC4-9700-AF28624F69D2}" type="slidenum">
              <a:rPr lang="en-US" smtClean="0"/>
              <a:pPr eaLnBrk="1" hangingPunct="1"/>
              <a:t>179</a:t>
            </a:fld>
            <a:endParaRPr lang="en-US"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smtClean="0"/>
              <a:t>IDC</a:t>
            </a:r>
          </a:p>
        </p:txBody>
      </p:sp>
      <p:pic>
        <p:nvPicPr>
          <p:cNvPr id="21507" name="Content Placeholder 5" descr="DSC_0323.JPG"/>
          <p:cNvPicPr>
            <a:picLocks noGrp="1" noChangeAspect="1"/>
          </p:cNvPicPr>
          <p:nvPr>
            <p:ph idx="1"/>
          </p:nvPr>
        </p:nvPicPr>
        <p:blipFill>
          <a:blip r:embed="rId2">
            <a:extLst>
              <a:ext uri="{28A0092B-C50C-407E-A947-70E740481C1C}">
                <a14:useLocalDpi xmlns:a14="http://schemas.microsoft.com/office/drawing/2010/main" val="0"/>
              </a:ext>
            </a:extLst>
          </a:blip>
          <a:srcRect b="41074"/>
          <a:stretch>
            <a:fillRect/>
          </a:stretch>
        </p:blipFill>
        <p:spPr>
          <a:xfrm>
            <a:off x="1168400" y="1600200"/>
            <a:ext cx="6807200" cy="2667000"/>
          </a:xfrm>
        </p:spPr>
      </p:pic>
      <p:sp>
        <p:nvSpPr>
          <p:cNvPr id="2150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2150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AD644AD1-8FB2-4BDA-8F72-0DE438AE71D9}" type="slidenum">
              <a:rPr lang="en-US" smtClean="0"/>
              <a:pPr eaLnBrk="1" hangingPunct="1"/>
              <a:t>18</a:t>
            </a:fld>
            <a:endParaRPr lang="en-US" smtClean="0"/>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p:nvPr>
        </p:nvSpPr>
        <p:spPr/>
        <p:txBody>
          <a:bodyPr/>
          <a:lstStyle/>
          <a:p>
            <a:r>
              <a:rPr lang="en-US" dirty="0" smtClean="0"/>
              <a:t>Smart Patch Panels</a:t>
            </a:r>
          </a:p>
        </p:txBody>
      </p:sp>
      <p:sp>
        <p:nvSpPr>
          <p:cNvPr id="184323" name="Content Placeholder 2"/>
          <p:cNvSpPr>
            <a:spLocks noGrp="1"/>
          </p:cNvSpPr>
          <p:nvPr>
            <p:ph idx="1"/>
          </p:nvPr>
        </p:nvSpPr>
        <p:spPr/>
        <p:txBody>
          <a:bodyPr/>
          <a:lstStyle/>
          <a:p>
            <a:endParaRPr lang="en-US" smtClean="0"/>
          </a:p>
        </p:txBody>
      </p:sp>
      <p:sp>
        <p:nvSpPr>
          <p:cNvPr id="1843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843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E9350A73-6D09-4D9E-BD01-A29FA23059D6}" type="slidenum">
              <a:rPr lang="en-US" smtClean="0"/>
              <a:pPr eaLnBrk="1" hangingPunct="1"/>
              <a:t>180</a:t>
            </a:fld>
            <a:endParaRPr lang="en-US" smtClean="0"/>
          </a:p>
        </p:txBody>
      </p:sp>
      <p:pic>
        <p:nvPicPr>
          <p:cNvPr id="184326" name="Picture 2"/>
          <p:cNvPicPr>
            <a:picLocks noChangeAspect="1" noChangeArrowheads="1"/>
          </p:cNvPicPr>
          <p:nvPr/>
        </p:nvPicPr>
        <p:blipFill>
          <a:blip r:embed="rId2">
            <a:extLst>
              <a:ext uri="{28A0092B-C50C-407E-A947-70E740481C1C}">
                <a14:useLocalDpi xmlns:a14="http://schemas.microsoft.com/office/drawing/2010/main" val="0"/>
              </a:ext>
            </a:extLst>
          </a:blip>
          <a:srcRect l="11719" t="19279" r="1718"/>
          <a:stretch>
            <a:fillRect/>
          </a:stretch>
        </p:blipFill>
        <p:spPr bwMode="auto">
          <a:xfrm>
            <a:off x="457200" y="1660525"/>
            <a:ext cx="8232775" cy="382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1"/>
          <p:cNvSpPr>
            <a:spLocks noGrp="1"/>
          </p:cNvSpPr>
          <p:nvPr>
            <p:ph type="title"/>
          </p:nvPr>
        </p:nvSpPr>
        <p:spPr/>
        <p:txBody>
          <a:bodyPr/>
          <a:lstStyle/>
          <a:p>
            <a:r>
              <a:rPr lang="en-US" dirty="0" smtClean="0"/>
              <a:t>Smart Patch Panels</a:t>
            </a:r>
          </a:p>
        </p:txBody>
      </p:sp>
      <p:sp>
        <p:nvSpPr>
          <p:cNvPr id="185347" name="Content Placeholder 2"/>
          <p:cNvSpPr>
            <a:spLocks noGrp="1"/>
          </p:cNvSpPr>
          <p:nvPr>
            <p:ph idx="1"/>
          </p:nvPr>
        </p:nvSpPr>
        <p:spPr/>
        <p:txBody>
          <a:bodyPr/>
          <a:lstStyle/>
          <a:p>
            <a:endParaRPr lang="en-US" smtClean="0"/>
          </a:p>
        </p:txBody>
      </p:sp>
      <p:sp>
        <p:nvSpPr>
          <p:cNvPr id="1853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853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75938CF0-7D8E-4D2E-A74E-510F37307499}" type="slidenum">
              <a:rPr lang="en-US" smtClean="0"/>
              <a:pPr eaLnBrk="1" hangingPunct="1"/>
              <a:t>181</a:t>
            </a:fld>
            <a:endParaRPr lang="en-US" smtClean="0"/>
          </a:p>
        </p:txBody>
      </p:sp>
      <p:pic>
        <p:nvPicPr>
          <p:cNvPr id="185350" name="Picture 2"/>
          <p:cNvPicPr>
            <a:picLocks noChangeAspect="1" noChangeArrowheads="1"/>
          </p:cNvPicPr>
          <p:nvPr/>
        </p:nvPicPr>
        <p:blipFill>
          <a:blip r:embed="rId2">
            <a:extLst>
              <a:ext uri="{28A0092B-C50C-407E-A947-70E740481C1C}">
                <a14:useLocalDpi xmlns:a14="http://schemas.microsoft.com/office/drawing/2010/main" val="0"/>
              </a:ext>
            </a:extLst>
          </a:blip>
          <a:srcRect l="3593" t="19279" r="9843" b="19592"/>
          <a:stretch>
            <a:fillRect/>
          </a:stretch>
        </p:blipFill>
        <p:spPr bwMode="auto">
          <a:xfrm>
            <a:off x="457200" y="1600200"/>
            <a:ext cx="8248650" cy="290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p:txBody>
          <a:bodyPr/>
          <a:lstStyle/>
          <a:p>
            <a:r>
              <a:rPr lang="en-US" dirty="0" smtClean="0"/>
              <a:t>Smart Patch Panels</a:t>
            </a:r>
          </a:p>
        </p:txBody>
      </p:sp>
      <p:sp>
        <p:nvSpPr>
          <p:cNvPr id="186371" name="Content Placeholder 2"/>
          <p:cNvSpPr>
            <a:spLocks noGrp="1"/>
          </p:cNvSpPr>
          <p:nvPr>
            <p:ph idx="1"/>
          </p:nvPr>
        </p:nvSpPr>
        <p:spPr/>
        <p:txBody>
          <a:bodyPr/>
          <a:lstStyle/>
          <a:p>
            <a:endParaRPr lang="en-US" smtClean="0"/>
          </a:p>
        </p:txBody>
      </p:sp>
      <p:sp>
        <p:nvSpPr>
          <p:cNvPr id="18637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863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76CEF727-7D64-49A0-87C6-A61EB25181DD}" type="slidenum">
              <a:rPr lang="en-US" smtClean="0"/>
              <a:pPr eaLnBrk="1" hangingPunct="1"/>
              <a:t>182</a:t>
            </a:fld>
            <a:endParaRPr lang="en-US" smtClean="0"/>
          </a:p>
        </p:txBody>
      </p:sp>
      <p:pic>
        <p:nvPicPr>
          <p:cNvPr id="186374" name="Picture 3"/>
          <p:cNvPicPr>
            <a:picLocks noChangeAspect="1" noChangeArrowheads="1"/>
          </p:cNvPicPr>
          <p:nvPr/>
        </p:nvPicPr>
        <p:blipFill>
          <a:blip r:embed="rId2">
            <a:extLst>
              <a:ext uri="{28A0092B-C50C-407E-A947-70E740481C1C}">
                <a14:useLocalDpi xmlns:a14="http://schemas.microsoft.com/office/drawing/2010/main" val="0"/>
              </a:ext>
            </a:extLst>
          </a:blip>
          <a:srcRect l="25781" t="54703" r="21562" b="27744"/>
          <a:stretch>
            <a:fillRect/>
          </a:stretch>
        </p:blipFill>
        <p:spPr bwMode="auto">
          <a:xfrm>
            <a:off x="457200" y="1600200"/>
            <a:ext cx="8281988" cy="137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87395" name="Rectangle 2"/>
          <p:cNvSpPr>
            <a:spLocks noGrp="1" noChangeArrowheads="1"/>
          </p:cNvSpPr>
          <p:nvPr>
            <p:ph type="title"/>
          </p:nvPr>
        </p:nvSpPr>
        <p:spPr/>
        <p:txBody>
          <a:bodyPr/>
          <a:lstStyle/>
          <a:p>
            <a:pPr eaLnBrk="1" hangingPunct="1"/>
            <a:r>
              <a:rPr lang="en-US" dirty="0" smtClean="0"/>
              <a:t>Transceiver</a:t>
            </a:r>
          </a:p>
        </p:txBody>
      </p:sp>
      <p:sp>
        <p:nvSpPr>
          <p:cNvPr id="187396" name="Rectangle 3"/>
          <p:cNvSpPr>
            <a:spLocks noGrp="1" noChangeArrowheads="1"/>
          </p:cNvSpPr>
          <p:nvPr>
            <p:ph type="body" idx="1"/>
          </p:nvPr>
        </p:nvSpPr>
        <p:spPr/>
        <p:txBody>
          <a:bodyPr/>
          <a:lstStyle/>
          <a:p>
            <a:pPr eaLnBrk="1" hangingPunct="1"/>
            <a:r>
              <a:rPr lang="en-US" smtClean="0"/>
              <a:t>On occasion a cable has been terminated with one type of connector and the device only has another type of connector</a:t>
            </a:r>
          </a:p>
          <a:p>
            <a:pPr eaLnBrk="1" hangingPunct="1"/>
            <a:r>
              <a:rPr lang="en-US" smtClean="0"/>
              <a:t>To solve this problem in an Ethernet network a transceiver is used</a:t>
            </a:r>
          </a:p>
          <a:p>
            <a:pPr eaLnBrk="1" hangingPunct="1"/>
            <a:r>
              <a:rPr lang="en-US" smtClean="0"/>
              <a:t>For example</a:t>
            </a:r>
          </a:p>
        </p:txBody>
      </p:sp>
      <p:sp>
        <p:nvSpPr>
          <p:cNvPr id="1873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2CA3C37-8806-45B8-A044-961498E0E3AF}" type="slidenum">
              <a:rPr lang="en-US" smtClean="0"/>
              <a:pPr eaLnBrk="1" hangingPunct="1"/>
              <a:t>183</a:t>
            </a:fld>
            <a:endParaRPr lang="en-US" smtClean="0"/>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88419" name="Rectangle 2"/>
          <p:cNvSpPr>
            <a:spLocks noGrp="1" noChangeArrowheads="1"/>
          </p:cNvSpPr>
          <p:nvPr>
            <p:ph type="title"/>
          </p:nvPr>
        </p:nvSpPr>
        <p:spPr/>
        <p:txBody>
          <a:bodyPr/>
          <a:lstStyle/>
          <a:p>
            <a:pPr eaLnBrk="1" hangingPunct="1"/>
            <a:r>
              <a:rPr lang="en-US" dirty="0" smtClean="0"/>
              <a:t>Transceiver</a:t>
            </a:r>
          </a:p>
        </p:txBody>
      </p:sp>
      <p:pic>
        <p:nvPicPr>
          <p:cNvPr id="188420" name="Picture 3" descr="Tranceivers2"/>
          <p:cNvPicPr>
            <a:picLocks noChangeAspect="1" noChangeArrowheads="1"/>
          </p:cNvPicPr>
          <p:nvPr/>
        </p:nvPicPr>
        <p:blipFill>
          <a:blip r:embed="rId2">
            <a:extLst>
              <a:ext uri="{28A0092B-C50C-407E-A947-70E740481C1C}">
                <a14:useLocalDpi xmlns:a14="http://schemas.microsoft.com/office/drawing/2010/main" val="0"/>
              </a:ext>
            </a:extLst>
          </a:blip>
          <a:srcRect l="8139" t="15933" r="9302" b="24699"/>
          <a:stretch>
            <a:fillRect/>
          </a:stretch>
        </p:blipFill>
        <p:spPr bwMode="auto">
          <a:xfrm>
            <a:off x="838200" y="1974850"/>
            <a:ext cx="7467600"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1" name="Text Box 4"/>
          <p:cNvSpPr txBox="1">
            <a:spLocks noChangeArrowheads="1"/>
          </p:cNvSpPr>
          <p:nvPr/>
        </p:nvSpPr>
        <p:spPr bwMode="auto">
          <a:xfrm>
            <a:off x="2057400" y="1676400"/>
            <a:ext cx="1143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400">
                <a:latin typeface="Times New Roman" pitchFamily="18" charset="0"/>
              </a:rPr>
              <a:t>AUI</a:t>
            </a:r>
          </a:p>
        </p:txBody>
      </p:sp>
      <p:sp>
        <p:nvSpPr>
          <p:cNvPr id="188422" name="Text Box 5"/>
          <p:cNvSpPr txBox="1">
            <a:spLocks noChangeArrowheads="1"/>
          </p:cNvSpPr>
          <p:nvPr/>
        </p:nvSpPr>
        <p:spPr bwMode="auto">
          <a:xfrm>
            <a:off x="1371600" y="5410200"/>
            <a:ext cx="1143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400">
                <a:latin typeface="Times New Roman" pitchFamily="18" charset="0"/>
              </a:rPr>
              <a:t>BNC</a:t>
            </a:r>
          </a:p>
        </p:txBody>
      </p:sp>
      <p:sp>
        <p:nvSpPr>
          <p:cNvPr id="188423" name="Text Box 6"/>
          <p:cNvSpPr txBox="1">
            <a:spLocks noChangeArrowheads="1"/>
          </p:cNvSpPr>
          <p:nvPr/>
        </p:nvSpPr>
        <p:spPr bwMode="auto">
          <a:xfrm>
            <a:off x="4267200" y="1752600"/>
            <a:ext cx="1143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400">
                <a:latin typeface="Times New Roman" pitchFamily="18" charset="0"/>
              </a:rPr>
              <a:t>AUI</a:t>
            </a:r>
          </a:p>
        </p:txBody>
      </p:sp>
      <p:sp>
        <p:nvSpPr>
          <p:cNvPr id="188424" name="Text Box 7"/>
          <p:cNvSpPr txBox="1">
            <a:spLocks noChangeArrowheads="1"/>
          </p:cNvSpPr>
          <p:nvPr/>
        </p:nvSpPr>
        <p:spPr bwMode="auto">
          <a:xfrm>
            <a:off x="3962400" y="4876800"/>
            <a:ext cx="1143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400">
                <a:latin typeface="Times New Roman" pitchFamily="18" charset="0"/>
              </a:rPr>
              <a:t>RJ-45</a:t>
            </a:r>
          </a:p>
        </p:txBody>
      </p:sp>
      <p:sp>
        <p:nvSpPr>
          <p:cNvPr id="188425" name="Text Box 8"/>
          <p:cNvSpPr txBox="1">
            <a:spLocks noChangeArrowheads="1"/>
          </p:cNvSpPr>
          <p:nvPr/>
        </p:nvSpPr>
        <p:spPr bwMode="auto">
          <a:xfrm>
            <a:off x="6553200" y="1981200"/>
            <a:ext cx="1143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400">
                <a:latin typeface="Times New Roman" pitchFamily="18" charset="0"/>
              </a:rPr>
              <a:t>BNC</a:t>
            </a:r>
          </a:p>
        </p:txBody>
      </p:sp>
      <p:sp>
        <p:nvSpPr>
          <p:cNvPr id="188426" name="Text Box 9"/>
          <p:cNvSpPr txBox="1">
            <a:spLocks noChangeArrowheads="1"/>
          </p:cNvSpPr>
          <p:nvPr/>
        </p:nvSpPr>
        <p:spPr bwMode="auto">
          <a:xfrm>
            <a:off x="6705600" y="4876800"/>
            <a:ext cx="1143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400">
                <a:latin typeface="Times New Roman" pitchFamily="18" charset="0"/>
              </a:rPr>
              <a:t>RJ-45</a:t>
            </a:r>
          </a:p>
        </p:txBody>
      </p:sp>
      <p:sp>
        <p:nvSpPr>
          <p:cNvPr id="188427" name="Slide Number Placeholder 10"/>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D987DDC-904D-42A1-A104-9F8733F9B3BA}" type="slidenum">
              <a:rPr lang="en-US" smtClean="0"/>
              <a:pPr eaLnBrk="1" hangingPunct="1"/>
              <a:t>184</a:t>
            </a:fld>
            <a:endParaRPr lang="en-US"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22531" name="Rectangle 2"/>
          <p:cNvSpPr>
            <a:spLocks noGrp="1" noChangeArrowheads="1"/>
          </p:cNvSpPr>
          <p:nvPr>
            <p:ph type="title"/>
          </p:nvPr>
        </p:nvSpPr>
        <p:spPr/>
        <p:txBody>
          <a:bodyPr/>
          <a:lstStyle/>
          <a:p>
            <a:pPr eaLnBrk="1" hangingPunct="1"/>
            <a:r>
              <a:rPr lang="en-US" smtClean="0"/>
              <a:t>UTP Wiring Schemes</a:t>
            </a:r>
          </a:p>
        </p:txBody>
      </p:sp>
      <p:sp>
        <p:nvSpPr>
          <p:cNvPr id="22532" name="Rectangle 3"/>
          <p:cNvSpPr>
            <a:spLocks noGrp="1" noChangeArrowheads="1"/>
          </p:cNvSpPr>
          <p:nvPr>
            <p:ph type="body" idx="1"/>
          </p:nvPr>
        </p:nvSpPr>
        <p:spPr/>
        <p:txBody>
          <a:bodyPr/>
          <a:lstStyle/>
          <a:p>
            <a:pPr eaLnBrk="1" hangingPunct="1"/>
            <a:r>
              <a:rPr lang="en-US" smtClean="0"/>
              <a:t>Before beginning you must decide what wiring scheme to use</a:t>
            </a:r>
          </a:p>
          <a:p>
            <a:pPr eaLnBrk="1" hangingPunct="1"/>
            <a:r>
              <a:rPr lang="en-US" smtClean="0"/>
              <a:t>There are two schemes</a:t>
            </a:r>
          </a:p>
          <a:p>
            <a:pPr lvl="1" eaLnBrk="1" hangingPunct="1"/>
            <a:r>
              <a:rPr lang="en-US" smtClean="0"/>
              <a:t>568A</a:t>
            </a:r>
          </a:p>
          <a:p>
            <a:pPr lvl="1" eaLnBrk="1" hangingPunct="1"/>
            <a:r>
              <a:rPr lang="en-US" smtClean="0"/>
              <a:t>568B</a:t>
            </a:r>
          </a:p>
        </p:txBody>
      </p:sp>
      <p:sp>
        <p:nvSpPr>
          <p:cNvPr id="2253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016D1EE-72A4-41A2-B42B-2E3E13811877}" type="slidenum">
              <a:rPr lang="en-US" smtClean="0"/>
              <a:pPr eaLnBrk="1" hangingPunct="1"/>
              <a:t>19</a:t>
            </a:fld>
            <a:endParaRPr lang="en-US"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dirty="0" smtClean="0"/>
              <a:t>Objectives</a:t>
            </a:r>
          </a:p>
        </p:txBody>
      </p:sp>
      <p:sp>
        <p:nvSpPr>
          <p:cNvPr id="5123" name="Content Placeholder 2"/>
          <p:cNvSpPr>
            <a:spLocks noGrp="1"/>
          </p:cNvSpPr>
          <p:nvPr>
            <p:ph idx="1"/>
          </p:nvPr>
        </p:nvSpPr>
        <p:spPr/>
        <p:txBody>
          <a:bodyPr/>
          <a:lstStyle/>
          <a:p>
            <a:r>
              <a:rPr lang="en-US" smtClean="0"/>
              <a:t>Learn how to attach connectors to copper cable</a:t>
            </a:r>
          </a:p>
        </p:txBody>
      </p:sp>
      <p:sp>
        <p:nvSpPr>
          <p:cNvPr id="51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51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71D6DDDC-5388-4F27-B185-D3A48999B337}" type="slidenum">
              <a:rPr lang="en-US" smtClean="0"/>
              <a:pPr eaLnBrk="1" hangingPunct="1"/>
              <a:t>2</a:t>
            </a:fld>
            <a:endParaRPr lang="en-US"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23555" name="Rectangle 2"/>
          <p:cNvSpPr>
            <a:spLocks noGrp="1" noChangeArrowheads="1"/>
          </p:cNvSpPr>
          <p:nvPr>
            <p:ph type="title"/>
          </p:nvPr>
        </p:nvSpPr>
        <p:spPr/>
        <p:txBody>
          <a:bodyPr/>
          <a:lstStyle/>
          <a:p>
            <a:pPr eaLnBrk="1" hangingPunct="1"/>
            <a:r>
              <a:rPr lang="en-US" smtClean="0"/>
              <a:t>UTP Wiring Schemes</a:t>
            </a:r>
          </a:p>
        </p:txBody>
      </p:sp>
      <p:sp>
        <p:nvSpPr>
          <p:cNvPr id="23556" name="Rectangle 3"/>
          <p:cNvSpPr>
            <a:spLocks noGrp="1" noChangeArrowheads="1"/>
          </p:cNvSpPr>
          <p:nvPr>
            <p:ph type="body" idx="1"/>
          </p:nvPr>
        </p:nvSpPr>
        <p:spPr/>
        <p:txBody>
          <a:bodyPr/>
          <a:lstStyle/>
          <a:p>
            <a:pPr eaLnBrk="1" hangingPunct="1"/>
            <a:r>
              <a:rPr lang="en-US" smtClean="0"/>
              <a:t>Keep in mind that UTP cabling uses an 8-wire modular connector called the RJ-45</a:t>
            </a:r>
          </a:p>
          <a:p>
            <a:pPr eaLnBrk="1" hangingPunct="1"/>
            <a:r>
              <a:rPr lang="en-US" smtClean="0"/>
              <a:t>The trick is in making sure that you connect the right colored wire to the right pin in the RJ-45 connector</a:t>
            </a:r>
          </a:p>
          <a:p>
            <a:pPr eaLnBrk="1" hangingPunct="1"/>
            <a:r>
              <a:rPr lang="en-US" smtClean="0"/>
              <a:t>568A, 568B, 258A, and USOC are all standards which describe which wire goes on which pin</a:t>
            </a:r>
          </a:p>
        </p:txBody>
      </p:sp>
      <p:sp>
        <p:nvSpPr>
          <p:cNvPr id="2355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6E708A7-50D8-4EBF-8449-6EE7B1AE489E}" type="slidenum">
              <a:rPr lang="en-US" smtClean="0"/>
              <a:pPr eaLnBrk="1" hangingPunct="1"/>
              <a:t>20</a:t>
            </a:fld>
            <a:endParaRPr lang="en-US"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24579" name="Rectangle 2"/>
          <p:cNvSpPr>
            <a:spLocks noGrp="1" noChangeArrowheads="1"/>
          </p:cNvSpPr>
          <p:nvPr>
            <p:ph type="title"/>
          </p:nvPr>
        </p:nvSpPr>
        <p:spPr/>
        <p:txBody>
          <a:bodyPr/>
          <a:lstStyle/>
          <a:p>
            <a:pPr eaLnBrk="1" hangingPunct="1"/>
            <a:r>
              <a:rPr lang="en-US" smtClean="0"/>
              <a:t>UTP Wiring Schemes</a:t>
            </a:r>
          </a:p>
        </p:txBody>
      </p:sp>
      <p:sp>
        <p:nvSpPr>
          <p:cNvPr id="24580" name="Rectangle 3"/>
          <p:cNvSpPr>
            <a:spLocks noGrp="1" noChangeArrowheads="1"/>
          </p:cNvSpPr>
          <p:nvPr>
            <p:ph type="body" idx="1"/>
          </p:nvPr>
        </p:nvSpPr>
        <p:spPr/>
        <p:txBody>
          <a:bodyPr/>
          <a:lstStyle/>
          <a:p>
            <a:pPr eaLnBrk="1" hangingPunct="1"/>
            <a:r>
              <a:rPr lang="en-US" smtClean="0"/>
              <a:t>The first thing to remember is that the 8 wires are always thought of as 4 pairs</a:t>
            </a:r>
          </a:p>
          <a:p>
            <a:pPr eaLnBrk="1" hangingPunct="1"/>
            <a:r>
              <a:rPr lang="en-US" smtClean="0"/>
              <a:t>And no matter which cabling standard you follow, the pairs are always colored the same</a:t>
            </a:r>
          </a:p>
        </p:txBody>
      </p:sp>
      <p:sp>
        <p:nvSpPr>
          <p:cNvPr id="2458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6189A7D-131D-4BFF-907C-C9B629DEEB51}" type="slidenum">
              <a:rPr lang="en-US" smtClean="0"/>
              <a:pPr eaLnBrk="1" hangingPunct="1"/>
              <a:t>21</a:t>
            </a:fld>
            <a:endParaRPr lang="en-US"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25603" name="Rectangle 2"/>
          <p:cNvSpPr>
            <a:spLocks noGrp="1" noChangeArrowheads="1"/>
          </p:cNvSpPr>
          <p:nvPr>
            <p:ph type="title"/>
          </p:nvPr>
        </p:nvSpPr>
        <p:spPr/>
        <p:txBody>
          <a:bodyPr/>
          <a:lstStyle/>
          <a:p>
            <a:pPr eaLnBrk="1" hangingPunct="1"/>
            <a:r>
              <a:rPr lang="en-US" smtClean="0"/>
              <a:t>UTP Wiring Schemes</a:t>
            </a:r>
          </a:p>
        </p:txBody>
      </p:sp>
      <p:sp>
        <p:nvSpPr>
          <p:cNvPr id="25604" name="Rectangle 3"/>
          <p:cNvSpPr>
            <a:spLocks noGrp="1" noChangeArrowheads="1"/>
          </p:cNvSpPr>
          <p:nvPr>
            <p:ph type="body" idx="1"/>
          </p:nvPr>
        </p:nvSpPr>
        <p:spPr/>
        <p:txBody>
          <a:bodyPr/>
          <a:lstStyle/>
          <a:p>
            <a:pPr eaLnBrk="1" hangingPunct="1"/>
            <a:r>
              <a:rPr lang="en-US" smtClean="0"/>
              <a:t>Pair 1</a:t>
            </a:r>
          </a:p>
          <a:p>
            <a:pPr lvl="1" eaLnBrk="1" hangingPunct="1"/>
            <a:r>
              <a:rPr lang="en-US" smtClean="0"/>
              <a:t>Blue</a:t>
            </a:r>
          </a:p>
          <a:p>
            <a:pPr lvl="2" eaLnBrk="1" hangingPunct="1"/>
            <a:r>
              <a:rPr lang="en-US" smtClean="0"/>
              <a:t>Blue</a:t>
            </a:r>
          </a:p>
          <a:p>
            <a:pPr lvl="2" eaLnBrk="1" hangingPunct="1"/>
            <a:r>
              <a:rPr lang="en-US" smtClean="0"/>
              <a:t>Blue with White stripe</a:t>
            </a:r>
          </a:p>
          <a:p>
            <a:pPr eaLnBrk="1" hangingPunct="1"/>
            <a:r>
              <a:rPr lang="en-US" smtClean="0"/>
              <a:t>Pair 2</a:t>
            </a:r>
          </a:p>
          <a:p>
            <a:pPr lvl="1" eaLnBrk="1" hangingPunct="1"/>
            <a:r>
              <a:rPr lang="en-US" smtClean="0"/>
              <a:t>Orange</a:t>
            </a:r>
          </a:p>
          <a:p>
            <a:pPr lvl="2" eaLnBrk="1" hangingPunct="1"/>
            <a:r>
              <a:rPr lang="en-US" smtClean="0"/>
              <a:t>Orange</a:t>
            </a:r>
          </a:p>
          <a:p>
            <a:pPr lvl="2" eaLnBrk="1" hangingPunct="1"/>
            <a:r>
              <a:rPr lang="en-US" smtClean="0"/>
              <a:t>Orange with White stripe</a:t>
            </a:r>
          </a:p>
        </p:txBody>
      </p:sp>
      <p:sp>
        <p:nvSpPr>
          <p:cNvPr id="2560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1E24378-617F-42F1-A6D2-D13382C934F5}" type="slidenum">
              <a:rPr lang="en-US" smtClean="0"/>
              <a:pPr eaLnBrk="1" hangingPunct="1"/>
              <a:t>22</a:t>
            </a:fld>
            <a:endParaRPr lang="en-US"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26627" name="Rectangle 2"/>
          <p:cNvSpPr>
            <a:spLocks noGrp="1" noChangeArrowheads="1"/>
          </p:cNvSpPr>
          <p:nvPr>
            <p:ph type="title"/>
          </p:nvPr>
        </p:nvSpPr>
        <p:spPr/>
        <p:txBody>
          <a:bodyPr/>
          <a:lstStyle/>
          <a:p>
            <a:pPr eaLnBrk="1" hangingPunct="1"/>
            <a:r>
              <a:rPr lang="en-US" smtClean="0"/>
              <a:t>UTP Wiring Schemes</a:t>
            </a:r>
          </a:p>
        </p:txBody>
      </p:sp>
      <p:sp>
        <p:nvSpPr>
          <p:cNvPr id="26628" name="Rectangle 3"/>
          <p:cNvSpPr>
            <a:spLocks noGrp="1" noChangeArrowheads="1"/>
          </p:cNvSpPr>
          <p:nvPr>
            <p:ph type="body" idx="1"/>
          </p:nvPr>
        </p:nvSpPr>
        <p:spPr/>
        <p:txBody>
          <a:bodyPr/>
          <a:lstStyle/>
          <a:p>
            <a:pPr eaLnBrk="1" hangingPunct="1"/>
            <a:r>
              <a:rPr lang="en-US" smtClean="0"/>
              <a:t>Pair 3</a:t>
            </a:r>
          </a:p>
          <a:p>
            <a:pPr lvl="1" eaLnBrk="1" hangingPunct="1"/>
            <a:r>
              <a:rPr lang="en-US" smtClean="0"/>
              <a:t>Green</a:t>
            </a:r>
          </a:p>
          <a:p>
            <a:pPr lvl="2" eaLnBrk="1" hangingPunct="1"/>
            <a:r>
              <a:rPr lang="en-US" smtClean="0"/>
              <a:t>Green</a:t>
            </a:r>
          </a:p>
          <a:p>
            <a:pPr lvl="2" eaLnBrk="1" hangingPunct="1"/>
            <a:r>
              <a:rPr lang="en-US" smtClean="0"/>
              <a:t>Green with White stripe</a:t>
            </a:r>
          </a:p>
          <a:p>
            <a:pPr eaLnBrk="1" hangingPunct="1"/>
            <a:r>
              <a:rPr lang="en-US" smtClean="0"/>
              <a:t>Pair 4</a:t>
            </a:r>
          </a:p>
          <a:p>
            <a:pPr lvl="1" eaLnBrk="1" hangingPunct="1"/>
            <a:r>
              <a:rPr lang="en-US" smtClean="0"/>
              <a:t>Brown</a:t>
            </a:r>
          </a:p>
          <a:p>
            <a:pPr lvl="2" eaLnBrk="1" hangingPunct="1"/>
            <a:r>
              <a:rPr lang="en-US" smtClean="0"/>
              <a:t>Brown</a:t>
            </a:r>
          </a:p>
          <a:p>
            <a:pPr lvl="2" eaLnBrk="1" hangingPunct="1"/>
            <a:r>
              <a:rPr lang="en-US" smtClean="0"/>
              <a:t>Brown with White stripe</a:t>
            </a:r>
          </a:p>
        </p:txBody>
      </p:sp>
      <p:sp>
        <p:nvSpPr>
          <p:cNvPr id="266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F42845A-07AC-40D4-BE86-C7C174A0FCC9}" type="slidenum">
              <a:rPr lang="en-US" smtClean="0"/>
              <a:pPr eaLnBrk="1" hangingPunct="1"/>
              <a:t>23</a:t>
            </a:fld>
            <a:endParaRPr lang="en-US"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27651" name="Rectangle 2"/>
          <p:cNvSpPr>
            <a:spLocks noGrp="1" noChangeArrowheads="1"/>
          </p:cNvSpPr>
          <p:nvPr>
            <p:ph type="title"/>
          </p:nvPr>
        </p:nvSpPr>
        <p:spPr/>
        <p:txBody>
          <a:bodyPr/>
          <a:lstStyle/>
          <a:p>
            <a:pPr eaLnBrk="1" hangingPunct="1"/>
            <a:r>
              <a:rPr lang="en-US" smtClean="0"/>
              <a:t>UTP Wiring Schemes</a:t>
            </a:r>
          </a:p>
        </p:txBody>
      </p:sp>
      <p:sp>
        <p:nvSpPr>
          <p:cNvPr id="27652" name="Rectangle 3"/>
          <p:cNvSpPr>
            <a:spLocks noGrp="1" noChangeArrowheads="1"/>
          </p:cNvSpPr>
          <p:nvPr>
            <p:ph type="body" idx="1"/>
          </p:nvPr>
        </p:nvSpPr>
        <p:spPr/>
        <p:txBody>
          <a:bodyPr/>
          <a:lstStyle/>
          <a:p>
            <a:pPr eaLnBrk="1" hangingPunct="1"/>
            <a:r>
              <a:rPr lang="en-US" smtClean="0"/>
              <a:t>Pin numbers are important to this discussion as well</a:t>
            </a:r>
          </a:p>
        </p:txBody>
      </p:sp>
      <p:sp>
        <p:nvSpPr>
          <p:cNvPr id="2765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57BA1AF-2F10-46B8-A34E-69724D6599E1}" type="slidenum">
              <a:rPr lang="en-US" smtClean="0"/>
              <a:pPr eaLnBrk="1" hangingPunct="1"/>
              <a:t>24</a:t>
            </a:fld>
            <a:endParaRPr lang="en-US"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smtClean="0"/>
              <a:t>RJ-45 Jack Pin Locations</a:t>
            </a:r>
          </a:p>
        </p:txBody>
      </p:sp>
      <p:sp>
        <p:nvSpPr>
          <p:cNvPr id="28675" name="Content Placeholder 2"/>
          <p:cNvSpPr>
            <a:spLocks noGrp="1"/>
          </p:cNvSpPr>
          <p:nvPr>
            <p:ph idx="1"/>
          </p:nvPr>
        </p:nvSpPr>
        <p:spPr/>
        <p:txBody>
          <a:bodyPr/>
          <a:lstStyle/>
          <a:p>
            <a:r>
              <a:rPr lang="en-US" smtClean="0"/>
              <a:t>For a jack the pin locations are shown on the device</a:t>
            </a:r>
          </a:p>
          <a:p>
            <a:r>
              <a:rPr lang="en-US" smtClean="0"/>
              <a:t>There is no standard for this so it may vary by manufacturer</a:t>
            </a:r>
          </a:p>
        </p:txBody>
      </p:sp>
      <p:sp>
        <p:nvSpPr>
          <p:cNvPr id="2867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286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6BD149A3-4A84-41BF-B228-4CCF999CF6DE}" type="slidenum">
              <a:rPr lang="en-US" smtClean="0"/>
              <a:pPr eaLnBrk="1" hangingPunct="1"/>
              <a:t>25</a:t>
            </a:fld>
            <a:endParaRPr lang="en-US"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smtClean="0"/>
              <a:t>RJ-45 Jack Pin Locations</a:t>
            </a:r>
          </a:p>
        </p:txBody>
      </p:sp>
      <p:pic>
        <p:nvPicPr>
          <p:cNvPr id="29699" name="Content Placeholder 5" descr="DSC_0004.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68400" y="1600200"/>
            <a:ext cx="6807200" cy="4525963"/>
          </a:xfrm>
        </p:spPr>
      </p:pic>
      <p:sp>
        <p:nvSpPr>
          <p:cNvPr id="297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297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FB3204C2-FC11-4440-9AA3-B30095ACDCEF}" type="slidenum">
              <a:rPr lang="en-US" smtClean="0"/>
              <a:pPr eaLnBrk="1" hangingPunct="1"/>
              <a:t>26</a:t>
            </a:fld>
            <a:endParaRPr lang="en-US"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mtClean="0"/>
              <a:t>RJ-45 Plug Pin Locations</a:t>
            </a:r>
          </a:p>
        </p:txBody>
      </p:sp>
      <p:sp>
        <p:nvSpPr>
          <p:cNvPr id="30723" name="Content Placeholder 2"/>
          <p:cNvSpPr>
            <a:spLocks noGrp="1"/>
          </p:cNvSpPr>
          <p:nvPr>
            <p:ph idx="1"/>
          </p:nvPr>
        </p:nvSpPr>
        <p:spPr/>
        <p:txBody>
          <a:bodyPr/>
          <a:lstStyle/>
          <a:p>
            <a:pPr eaLnBrk="1" hangingPunct="1"/>
            <a:r>
              <a:rPr lang="en-US" smtClean="0"/>
              <a:t>For a plug when looking down at a plug from the top with the clip side down, pin 1 is on the left</a:t>
            </a:r>
          </a:p>
          <a:p>
            <a:pPr eaLnBrk="1" hangingPunct="1"/>
            <a:r>
              <a:rPr lang="en-US" smtClean="0"/>
              <a:t>Here is a great illustration of this from Wikipedia and another one from a presentation at Interop</a:t>
            </a:r>
          </a:p>
        </p:txBody>
      </p:sp>
      <p:sp>
        <p:nvSpPr>
          <p:cNvPr id="307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307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42D9E4A1-1EEB-484A-97B4-89D7604B09B4}" type="slidenum">
              <a:rPr lang="en-US" smtClean="0"/>
              <a:pPr eaLnBrk="1" hangingPunct="1"/>
              <a:t>27</a:t>
            </a:fld>
            <a:endParaRPr lang="en-US"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smtClean="0"/>
              <a:t>RJ-45 Plug Pin Locations</a:t>
            </a:r>
          </a:p>
        </p:txBody>
      </p:sp>
      <p:sp>
        <p:nvSpPr>
          <p:cNvPr id="31747" name="Content Placeholder 2"/>
          <p:cNvSpPr>
            <a:spLocks noGrp="1"/>
          </p:cNvSpPr>
          <p:nvPr>
            <p:ph idx="1"/>
          </p:nvPr>
        </p:nvSpPr>
        <p:spPr/>
        <p:txBody>
          <a:bodyPr/>
          <a:lstStyle/>
          <a:p>
            <a:endParaRPr lang="en-US" smtClean="0"/>
          </a:p>
        </p:txBody>
      </p:sp>
      <p:sp>
        <p:nvSpPr>
          <p:cNvPr id="317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317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563A28E7-37C4-41EE-AF30-1EA964C63F7F}" type="slidenum">
              <a:rPr lang="en-US" smtClean="0"/>
              <a:pPr eaLnBrk="1" hangingPunct="1"/>
              <a:t>28</a:t>
            </a:fld>
            <a:endParaRPr lang="en-US" smtClean="0"/>
          </a:p>
        </p:txBody>
      </p:sp>
      <p:pic>
        <p:nvPicPr>
          <p:cNvPr id="31750" name="Picture 2"/>
          <p:cNvPicPr>
            <a:picLocks noChangeAspect="1" noChangeArrowheads="1"/>
          </p:cNvPicPr>
          <p:nvPr/>
        </p:nvPicPr>
        <p:blipFill>
          <a:blip r:embed="rId2">
            <a:extLst>
              <a:ext uri="{28A0092B-C50C-407E-A947-70E740481C1C}">
                <a14:useLocalDpi xmlns:a14="http://schemas.microsoft.com/office/drawing/2010/main" val="0"/>
              </a:ext>
            </a:extLst>
          </a:blip>
          <a:srcRect l="44118" t="34375" r="37059" b="12500"/>
          <a:stretch>
            <a:fillRect/>
          </a:stretch>
        </p:blipFill>
        <p:spPr bwMode="auto">
          <a:xfrm>
            <a:off x="3124200" y="1600200"/>
            <a:ext cx="2828925"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smtClean="0"/>
              <a:t>RJ-45 Plug Pin Locations</a:t>
            </a:r>
          </a:p>
        </p:txBody>
      </p:sp>
      <p:sp>
        <p:nvSpPr>
          <p:cNvPr id="32771" name="Content Placeholder 2"/>
          <p:cNvSpPr>
            <a:spLocks noGrp="1"/>
          </p:cNvSpPr>
          <p:nvPr>
            <p:ph idx="1"/>
          </p:nvPr>
        </p:nvSpPr>
        <p:spPr/>
        <p:txBody>
          <a:bodyPr/>
          <a:lstStyle/>
          <a:p>
            <a:endParaRPr lang="en-US" smtClean="0"/>
          </a:p>
        </p:txBody>
      </p:sp>
      <p:sp>
        <p:nvSpPr>
          <p:cNvPr id="3277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327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8B7D8E40-E953-4B08-B644-3F278ED59993}" type="slidenum">
              <a:rPr lang="en-US" smtClean="0"/>
              <a:pPr eaLnBrk="1" hangingPunct="1"/>
              <a:t>29</a:t>
            </a:fld>
            <a:endParaRPr lang="en-US" smtClean="0"/>
          </a:p>
        </p:txBody>
      </p:sp>
      <p:pic>
        <p:nvPicPr>
          <p:cNvPr id="32774" name="Picture 3"/>
          <p:cNvPicPr>
            <a:picLocks noChangeAspect="1" noChangeArrowheads="1"/>
          </p:cNvPicPr>
          <p:nvPr/>
        </p:nvPicPr>
        <p:blipFill>
          <a:blip r:embed="rId2">
            <a:extLst>
              <a:ext uri="{28A0092B-C50C-407E-A947-70E740481C1C}">
                <a14:useLocalDpi xmlns:a14="http://schemas.microsoft.com/office/drawing/2010/main" val="0"/>
              </a:ext>
            </a:extLst>
          </a:blip>
          <a:srcRect l="29449" t="24571" r="27800" b="11330"/>
          <a:stretch>
            <a:fillRect/>
          </a:stretch>
        </p:blipFill>
        <p:spPr bwMode="auto">
          <a:xfrm>
            <a:off x="1524000" y="1600200"/>
            <a:ext cx="6096000" cy="455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6147" name="Rectangle 2"/>
          <p:cNvSpPr>
            <a:spLocks noGrp="1" noChangeArrowheads="1"/>
          </p:cNvSpPr>
          <p:nvPr>
            <p:ph type="title"/>
          </p:nvPr>
        </p:nvSpPr>
        <p:spPr/>
        <p:txBody>
          <a:bodyPr/>
          <a:lstStyle/>
          <a:p>
            <a:pPr eaLnBrk="1" hangingPunct="1"/>
            <a:r>
              <a:rPr lang="en-US" smtClean="0"/>
              <a:t>UTP Wires</a:t>
            </a:r>
          </a:p>
        </p:txBody>
      </p:sp>
      <p:sp>
        <p:nvSpPr>
          <p:cNvPr id="6148" name="Rectangle 3"/>
          <p:cNvSpPr>
            <a:spLocks noGrp="1" noChangeArrowheads="1"/>
          </p:cNvSpPr>
          <p:nvPr>
            <p:ph type="body" idx="1"/>
          </p:nvPr>
        </p:nvSpPr>
        <p:spPr/>
        <p:txBody>
          <a:bodyPr/>
          <a:lstStyle/>
          <a:p>
            <a:pPr eaLnBrk="1" hangingPunct="1"/>
            <a:r>
              <a:rPr lang="en-US" smtClean="0"/>
              <a:t>Before attaching a connector to a UTP cable be certain the correct type of cable is being used</a:t>
            </a:r>
          </a:p>
          <a:p>
            <a:pPr eaLnBrk="1" hangingPunct="1"/>
            <a:r>
              <a:rPr lang="en-US" smtClean="0"/>
              <a:t>UTP cable is made of solid or stranded wires</a:t>
            </a:r>
          </a:p>
          <a:p>
            <a:pPr eaLnBrk="1" hangingPunct="1"/>
            <a:r>
              <a:rPr lang="en-US" smtClean="0"/>
              <a:t>Solid wires are used to connect work areas to the LAN room as stranded wires attenuate faster</a:t>
            </a:r>
          </a:p>
        </p:txBody>
      </p:sp>
      <p:sp>
        <p:nvSpPr>
          <p:cNvPr id="61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E73B180-B2D1-4469-8881-F8A41859016F}" type="slidenum">
              <a:rPr lang="en-US" smtClean="0"/>
              <a:pPr eaLnBrk="1" hangingPunct="1"/>
              <a:t>3</a:t>
            </a:fld>
            <a:endParaRPr lang="en-US"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33795" name="Rectangle 2"/>
          <p:cNvSpPr>
            <a:spLocks noGrp="1" noChangeArrowheads="1"/>
          </p:cNvSpPr>
          <p:nvPr>
            <p:ph type="title"/>
          </p:nvPr>
        </p:nvSpPr>
        <p:spPr/>
        <p:txBody>
          <a:bodyPr/>
          <a:lstStyle/>
          <a:p>
            <a:pPr eaLnBrk="1" hangingPunct="1"/>
            <a:r>
              <a:rPr lang="en-US" smtClean="0"/>
              <a:t>RJ-45 Pin Locations</a:t>
            </a:r>
          </a:p>
        </p:txBody>
      </p:sp>
      <p:pic>
        <p:nvPicPr>
          <p:cNvPr id="33796" name="Picture 3" descr="RJ45Pin1-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06" t="28592" r="57806" b="1190"/>
          <a:stretch>
            <a:fillRect/>
          </a:stretch>
        </p:blipFill>
        <p:spPr>
          <a:xfrm>
            <a:off x="2797175" y="1600200"/>
            <a:ext cx="3630613" cy="4378325"/>
          </a:xfrm>
        </p:spPr>
      </p:pic>
      <p:sp>
        <p:nvSpPr>
          <p:cNvPr id="3379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8609D13-64B4-4071-A9F7-FD87BCC642EC}" type="slidenum">
              <a:rPr lang="en-US" smtClean="0"/>
              <a:pPr eaLnBrk="1" hangingPunct="1"/>
              <a:t>30</a:t>
            </a:fld>
            <a:endParaRPr lang="en-US"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34819" name="Rectangle 2"/>
          <p:cNvSpPr>
            <a:spLocks noGrp="1" noChangeArrowheads="1"/>
          </p:cNvSpPr>
          <p:nvPr>
            <p:ph type="title"/>
          </p:nvPr>
        </p:nvSpPr>
        <p:spPr/>
        <p:txBody>
          <a:bodyPr/>
          <a:lstStyle/>
          <a:p>
            <a:pPr eaLnBrk="1" hangingPunct="1"/>
            <a:r>
              <a:rPr lang="en-US" smtClean="0"/>
              <a:t>UTP Wiring Schemes</a:t>
            </a:r>
          </a:p>
        </p:txBody>
      </p:sp>
      <p:sp>
        <p:nvSpPr>
          <p:cNvPr id="34820" name="Rectangle 3"/>
          <p:cNvSpPr>
            <a:spLocks noGrp="1" noChangeArrowheads="1"/>
          </p:cNvSpPr>
          <p:nvPr>
            <p:ph type="body" idx="1"/>
          </p:nvPr>
        </p:nvSpPr>
        <p:spPr/>
        <p:txBody>
          <a:bodyPr/>
          <a:lstStyle/>
          <a:p>
            <a:pPr eaLnBrk="1" hangingPunct="1"/>
            <a:r>
              <a:rPr lang="en-US" smtClean="0"/>
              <a:t>As you look at the diagrams below, note that</a:t>
            </a:r>
          </a:p>
          <a:p>
            <a:pPr lvl="1" eaLnBrk="1" hangingPunct="1"/>
            <a:r>
              <a:rPr lang="en-US" smtClean="0"/>
              <a:t>The solid color wires and the striped wires always alternate</a:t>
            </a:r>
          </a:p>
          <a:p>
            <a:pPr lvl="1" eaLnBrk="1" hangingPunct="1"/>
            <a:r>
              <a:rPr lang="en-US" smtClean="0"/>
              <a:t>Pin 1 is always a striped wire</a:t>
            </a:r>
          </a:p>
          <a:p>
            <a:pPr lvl="1" eaLnBrk="1" hangingPunct="1"/>
            <a:r>
              <a:rPr lang="en-US" smtClean="0"/>
              <a:t>Pair 1, blue, is always in the middle on pins 4 and 5</a:t>
            </a:r>
          </a:p>
          <a:p>
            <a:pPr lvl="1" eaLnBrk="1" hangingPunct="1"/>
            <a:r>
              <a:rPr lang="en-US" smtClean="0"/>
              <a:t>The orange and green pairs are interchanged</a:t>
            </a:r>
          </a:p>
        </p:txBody>
      </p:sp>
      <p:sp>
        <p:nvSpPr>
          <p:cNvPr id="348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CA7281B-90C0-4CD4-80A3-16935CD7A14E}" type="slidenum">
              <a:rPr lang="en-US" smtClean="0"/>
              <a:pPr eaLnBrk="1" hangingPunct="1"/>
              <a:t>31</a:t>
            </a:fld>
            <a:endParaRPr lang="en-US"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35843" name="Rectangle 2"/>
          <p:cNvSpPr>
            <a:spLocks noGrp="1" noChangeArrowheads="1"/>
          </p:cNvSpPr>
          <p:nvPr>
            <p:ph type="title"/>
          </p:nvPr>
        </p:nvSpPr>
        <p:spPr/>
        <p:txBody>
          <a:bodyPr/>
          <a:lstStyle/>
          <a:p>
            <a:pPr eaLnBrk="1" hangingPunct="1"/>
            <a:r>
              <a:rPr lang="en-US" smtClean="0"/>
              <a:t>UTP 568A Wiring Scheme</a:t>
            </a:r>
          </a:p>
        </p:txBody>
      </p:sp>
      <p:pic>
        <p:nvPicPr>
          <p:cNvPr id="35844" name="Picture 3" descr="56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1388" y="1576388"/>
            <a:ext cx="2233612" cy="459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496538E-1C14-4336-9713-B9F8179BD271}" type="slidenum">
              <a:rPr lang="en-US" smtClean="0"/>
              <a:pPr eaLnBrk="1" hangingPunct="1"/>
              <a:t>32</a:t>
            </a:fld>
            <a:endParaRPr lang="en-US"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36867" name="Rectangle 2"/>
          <p:cNvSpPr>
            <a:spLocks noGrp="1" noChangeArrowheads="1"/>
          </p:cNvSpPr>
          <p:nvPr>
            <p:ph type="title"/>
          </p:nvPr>
        </p:nvSpPr>
        <p:spPr/>
        <p:txBody>
          <a:bodyPr/>
          <a:lstStyle/>
          <a:p>
            <a:pPr eaLnBrk="1" hangingPunct="1"/>
            <a:r>
              <a:rPr lang="en-US" smtClean="0"/>
              <a:t>UTP 568A Wiring Scheme</a:t>
            </a:r>
          </a:p>
        </p:txBody>
      </p:sp>
      <p:sp>
        <p:nvSpPr>
          <p:cNvPr id="36868" name="Rectangle 3"/>
          <p:cNvSpPr>
            <a:spLocks noGrp="1" noChangeArrowheads="1"/>
          </p:cNvSpPr>
          <p:nvPr>
            <p:ph type="body" idx="1"/>
          </p:nvPr>
        </p:nvSpPr>
        <p:spPr/>
        <p:txBody>
          <a:bodyPr/>
          <a:lstStyle/>
          <a:p>
            <a:pPr eaLnBrk="1" hangingPunct="1"/>
            <a:r>
              <a:rPr lang="en-US" smtClean="0"/>
              <a:t>The 568A standard is supposed to be the preferred way of terminating cable</a:t>
            </a:r>
          </a:p>
          <a:p>
            <a:pPr eaLnBrk="1" hangingPunct="1"/>
            <a:r>
              <a:rPr lang="en-US" smtClean="0"/>
              <a:t>It is so because it matches the old USOC standard</a:t>
            </a:r>
          </a:p>
          <a:p>
            <a:pPr eaLnBrk="1" hangingPunct="1"/>
            <a:r>
              <a:rPr lang="en-US" smtClean="0"/>
              <a:t>However, keep reading as most do not use the 568A method</a:t>
            </a:r>
          </a:p>
          <a:p>
            <a:pPr eaLnBrk="1" hangingPunct="1"/>
            <a:r>
              <a:rPr lang="en-US" smtClean="0"/>
              <a:t>By the way it matches the method of terminating cable that Northern Telecom used for ISDN </a:t>
            </a:r>
          </a:p>
        </p:txBody>
      </p:sp>
      <p:sp>
        <p:nvSpPr>
          <p:cNvPr id="3686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C5F2A17-8F1E-40C0-B6C5-08F984FDF6B3}" type="slidenum">
              <a:rPr lang="en-US" smtClean="0"/>
              <a:pPr eaLnBrk="1" hangingPunct="1"/>
              <a:t>33</a:t>
            </a:fld>
            <a:endParaRPr lang="en-US"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37891" name="Rectangle 2"/>
          <p:cNvSpPr>
            <a:spLocks noGrp="1" noChangeArrowheads="1"/>
          </p:cNvSpPr>
          <p:nvPr>
            <p:ph type="title"/>
          </p:nvPr>
        </p:nvSpPr>
        <p:spPr/>
        <p:txBody>
          <a:bodyPr/>
          <a:lstStyle/>
          <a:p>
            <a:pPr eaLnBrk="1" hangingPunct="1"/>
            <a:r>
              <a:rPr lang="en-US" smtClean="0"/>
              <a:t>UTP 568B Wiring Scheme</a:t>
            </a:r>
          </a:p>
        </p:txBody>
      </p:sp>
      <p:pic>
        <p:nvPicPr>
          <p:cNvPr id="37892" name="Picture 3" descr="56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7250" y="1524000"/>
            <a:ext cx="23177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8E3BF05-3562-4FCC-9854-8CC943A8073D}" type="slidenum">
              <a:rPr lang="en-US" smtClean="0"/>
              <a:pPr eaLnBrk="1" hangingPunct="1"/>
              <a:t>34</a:t>
            </a:fld>
            <a:endParaRPr lang="en-US"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38915" name="Rectangle 2"/>
          <p:cNvSpPr>
            <a:spLocks noGrp="1" noChangeArrowheads="1"/>
          </p:cNvSpPr>
          <p:nvPr>
            <p:ph type="title"/>
          </p:nvPr>
        </p:nvSpPr>
        <p:spPr/>
        <p:txBody>
          <a:bodyPr/>
          <a:lstStyle/>
          <a:p>
            <a:pPr eaLnBrk="1" hangingPunct="1"/>
            <a:r>
              <a:rPr lang="en-US" smtClean="0"/>
              <a:t>UTP 568B Wiring Scheme</a:t>
            </a:r>
          </a:p>
        </p:txBody>
      </p:sp>
      <p:sp>
        <p:nvSpPr>
          <p:cNvPr id="38916" name="Rectangle 3"/>
          <p:cNvSpPr>
            <a:spLocks noGrp="1" noChangeArrowheads="1"/>
          </p:cNvSpPr>
          <p:nvPr>
            <p:ph type="body" idx="1"/>
          </p:nvPr>
        </p:nvSpPr>
        <p:spPr/>
        <p:txBody>
          <a:bodyPr/>
          <a:lstStyle/>
          <a:p>
            <a:pPr eaLnBrk="1" hangingPunct="1"/>
            <a:r>
              <a:rPr lang="en-US" smtClean="0"/>
              <a:t>Before the TIA ever met to begin creating the 568A standard for cable terminations, AT&amp;T had a very similar standard for terminating their cable, called 258A</a:t>
            </a:r>
          </a:p>
          <a:p>
            <a:pPr eaLnBrk="1" hangingPunct="1"/>
            <a:r>
              <a:rPr lang="en-US" smtClean="0"/>
              <a:t>258A works just as well as 568A</a:t>
            </a:r>
          </a:p>
          <a:p>
            <a:pPr eaLnBrk="1" hangingPunct="1"/>
            <a:r>
              <a:rPr lang="en-US" smtClean="0"/>
              <a:t>In fact, the TIA committee decided to include AT&amp;T's 258A standard, but they called it the 568B standard</a:t>
            </a:r>
          </a:p>
          <a:p>
            <a:pPr eaLnBrk="1" hangingPunct="1"/>
            <a:r>
              <a:rPr lang="en-US" smtClean="0"/>
              <a:t>258A and 568B are exactly the same</a:t>
            </a:r>
          </a:p>
        </p:txBody>
      </p:sp>
      <p:sp>
        <p:nvSpPr>
          <p:cNvPr id="3891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41D867F-71E8-4939-B882-094ACFB8FBCF}" type="slidenum">
              <a:rPr lang="en-US" smtClean="0"/>
              <a:pPr eaLnBrk="1" hangingPunct="1"/>
              <a:t>35</a:t>
            </a:fld>
            <a:endParaRPr lang="en-US"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39939" name="Rectangle 2"/>
          <p:cNvSpPr>
            <a:spLocks noGrp="1" noChangeArrowheads="1"/>
          </p:cNvSpPr>
          <p:nvPr>
            <p:ph type="title"/>
          </p:nvPr>
        </p:nvSpPr>
        <p:spPr/>
        <p:txBody>
          <a:bodyPr/>
          <a:lstStyle/>
          <a:p>
            <a:pPr eaLnBrk="1" hangingPunct="1"/>
            <a:r>
              <a:rPr lang="en-US" smtClean="0"/>
              <a:t>UTP 568B Wiring Scheme</a:t>
            </a:r>
          </a:p>
        </p:txBody>
      </p:sp>
      <p:sp>
        <p:nvSpPr>
          <p:cNvPr id="39940" name="Rectangle 3"/>
          <p:cNvSpPr>
            <a:spLocks noGrp="1" noChangeArrowheads="1"/>
          </p:cNvSpPr>
          <p:nvPr>
            <p:ph type="body" idx="1"/>
          </p:nvPr>
        </p:nvSpPr>
        <p:spPr/>
        <p:txBody>
          <a:bodyPr/>
          <a:lstStyle/>
          <a:p>
            <a:pPr eaLnBrk="1" hangingPunct="1"/>
            <a:r>
              <a:rPr lang="en-US" smtClean="0"/>
              <a:t>This is what happens when committees try to make everyone happy</a:t>
            </a:r>
          </a:p>
        </p:txBody>
      </p:sp>
      <p:sp>
        <p:nvSpPr>
          <p:cNvPr id="3994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0C64EE6-5DB7-4DD4-A3F3-FD1DC4ECBAFA}" type="slidenum">
              <a:rPr lang="en-US" smtClean="0"/>
              <a:pPr eaLnBrk="1" hangingPunct="1"/>
              <a:t>36</a:t>
            </a:fld>
            <a:endParaRPr lang="en-US"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smtClean="0"/>
              <a:t>Wires Used</a:t>
            </a:r>
          </a:p>
        </p:txBody>
      </p:sp>
      <p:sp>
        <p:nvSpPr>
          <p:cNvPr id="40963" name="Content Placeholder 2"/>
          <p:cNvSpPr>
            <a:spLocks noGrp="1"/>
          </p:cNvSpPr>
          <p:nvPr>
            <p:ph idx="1"/>
          </p:nvPr>
        </p:nvSpPr>
        <p:spPr/>
        <p:txBody>
          <a:bodyPr/>
          <a:lstStyle/>
          <a:p>
            <a:endParaRPr lang="en-US" smtClean="0"/>
          </a:p>
        </p:txBody>
      </p:sp>
      <p:sp>
        <p:nvSpPr>
          <p:cNvPr id="4096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4096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70B2F26D-E8A1-47B0-8CED-2421EEB2ED23}" type="slidenum">
              <a:rPr lang="en-US" smtClean="0"/>
              <a:pPr eaLnBrk="1" hangingPunct="1"/>
              <a:t>37</a:t>
            </a:fld>
            <a:endParaRPr lang="en-US" smtClean="0"/>
          </a:p>
        </p:txBody>
      </p:sp>
      <p:pic>
        <p:nvPicPr>
          <p:cNvPr id="40966" name="Picture 2"/>
          <p:cNvPicPr>
            <a:picLocks noChangeAspect="1" noChangeArrowheads="1"/>
          </p:cNvPicPr>
          <p:nvPr/>
        </p:nvPicPr>
        <p:blipFill>
          <a:blip r:embed="rId2">
            <a:extLst>
              <a:ext uri="{28A0092B-C50C-407E-A947-70E740481C1C}">
                <a14:useLocalDpi xmlns:a14="http://schemas.microsoft.com/office/drawing/2010/main" val="0"/>
              </a:ext>
            </a:extLst>
          </a:blip>
          <a:srcRect l="30424" t="23981" r="28773" b="11130"/>
          <a:stretch>
            <a:fillRect/>
          </a:stretch>
        </p:blipFill>
        <p:spPr bwMode="auto">
          <a:xfrm>
            <a:off x="1752600" y="1600200"/>
            <a:ext cx="576738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smtClean="0"/>
              <a:t>UTP Crossover Wiring</a:t>
            </a:r>
          </a:p>
        </p:txBody>
      </p:sp>
      <p:sp>
        <p:nvSpPr>
          <p:cNvPr id="41987" name="Content Placeholder 2"/>
          <p:cNvSpPr>
            <a:spLocks noGrp="1"/>
          </p:cNvSpPr>
          <p:nvPr>
            <p:ph idx="1"/>
          </p:nvPr>
        </p:nvSpPr>
        <p:spPr/>
        <p:txBody>
          <a:bodyPr/>
          <a:lstStyle/>
          <a:p>
            <a:r>
              <a:rPr lang="en-US" smtClean="0"/>
              <a:t>Here are some great illustrations of the wiring for crossover cables</a:t>
            </a:r>
          </a:p>
          <a:p>
            <a:r>
              <a:rPr lang="en-US" smtClean="0"/>
              <a:t>First 10 and 100 Mbps</a:t>
            </a:r>
          </a:p>
          <a:p>
            <a:r>
              <a:rPr lang="en-US" smtClean="0"/>
              <a:t>The 1000 Mbps</a:t>
            </a:r>
          </a:p>
        </p:txBody>
      </p:sp>
      <p:sp>
        <p:nvSpPr>
          <p:cNvPr id="4198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419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1B840883-0368-4A84-A03E-C60F40E2677E}" type="slidenum">
              <a:rPr lang="en-US" smtClean="0"/>
              <a:pPr eaLnBrk="1" hangingPunct="1"/>
              <a:t>38</a:t>
            </a:fld>
            <a:endParaRPr lang="en-US" smtClean="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smtClean="0"/>
              <a:t>UTP Crossover Wiring Schemes</a:t>
            </a:r>
          </a:p>
        </p:txBody>
      </p:sp>
      <p:sp>
        <p:nvSpPr>
          <p:cNvPr id="43011" name="Content Placeholder 2"/>
          <p:cNvSpPr>
            <a:spLocks noGrp="1"/>
          </p:cNvSpPr>
          <p:nvPr>
            <p:ph idx="1"/>
          </p:nvPr>
        </p:nvSpPr>
        <p:spPr/>
        <p:txBody>
          <a:bodyPr/>
          <a:lstStyle/>
          <a:p>
            <a:endParaRPr lang="en-US" smtClean="0"/>
          </a:p>
        </p:txBody>
      </p:sp>
      <p:sp>
        <p:nvSpPr>
          <p:cNvPr id="430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430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3A2046B9-273C-4578-9098-BF8D1882EA12}" type="slidenum">
              <a:rPr lang="en-US" smtClean="0"/>
              <a:pPr eaLnBrk="1" hangingPunct="1"/>
              <a:t>39</a:t>
            </a:fld>
            <a:endParaRPr lang="en-US" smtClean="0"/>
          </a:p>
        </p:txBody>
      </p:sp>
      <p:pic>
        <p:nvPicPr>
          <p:cNvPr id="43014" name="Picture 2"/>
          <p:cNvPicPr>
            <a:picLocks noChangeAspect="1" noChangeArrowheads="1"/>
          </p:cNvPicPr>
          <p:nvPr/>
        </p:nvPicPr>
        <p:blipFill>
          <a:blip r:embed="rId2">
            <a:extLst>
              <a:ext uri="{28A0092B-C50C-407E-A947-70E740481C1C}">
                <a14:useLocalDpi xmlns:a14="http://schemas.microsoft.com/office/drawing/2010/main" val="0"/>
              </a:ext>
            </a:extLst>
          </a:blip>
          <a:srcRect l="11765" t="28125" r="36470" b="11458"/>
          <a:stretch>
            <a:fillRect/>
          </a:stretch>
        </p:blipFill>
        <p:spPr bwMode="auto">
          <a:xfrm>
            <a:off x="1219200" y="1600200"/>
            <a:ext cx="6840538"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7171" name="Rectangle 2"/>
          <p:cNvSpPr>
            <a:spLocks noGrp="1" noChangeArrowheads="1"/>
          </p:cNvSpPr>
          <p:nvPr>
            <p:ph type="title"/>
          </p:nvPr>
        </p:nvSpPr>
        <p:spPr/>
        <p:txBody>
          <a:bodyPr/>
          <a:lstStyle/>
          <a:p>
            <a:pPr eaLnBrk="1" hangingPunct="1"/>
            <a:r>
              <a:rPr lang="en-US" smtClean="0"/>
              <a:t>UTP Wires</a:t>
            </a:r>
          </a:p>
        </p:txBody>
      </p:sp>
      <p:sp>
        <p:nvSpPr>
          <p:cNvPr id="7172" name="Rectangle 3"/>
          <p:cNvSpPr>
            <a:spLocks noGrp="1" noChangeArrowheads="1"/>
          </p:cNvSpPr>
          <p:nvPr>
            <p:ph type="body" idx="1"/>
          </p:nvPr>
        </p:nvSpPr>
        <p:spPr/>
        <p:txBody>
          <a:bodyPr/>
          <a:lstStyle/>
          <a:p>
            <a:pPr eaLnBrk="1" hangingPunct="1"/>
            <a:r>
              <a:rPr lang="en-US" dirty="0" smtClean="0"/>
              <a:t>By solid I mean that each of the eight wires is a single piece</a:t>
            </a:r>
          </a:p>
          <a:p>
            <a:pPr eaLnBrk="1" hangingPunct="1"/>
            <a:r>
              <a:rPr lang="en-US" dirty="0" smtClean="0"/>
              <a:t>Stranded wire is used for patch cables, as it is easier to manage for this use only, where the cables are never very long</a:t>
            </a:r>
          </a:p>
          <a:p>
            <a:pPr eaLnBrk="1" hangingPunct="1"/>
            <a:r>
              <a:rPr lang="en-US" dirty="0" smtClean="0"/>
              <a:t>By stranded I mean that each of the eight wires is made up of several individual wires, but there are still only eight wires</a:t>
            </a:r>
          </a:p>
        </p:txBody>
      </p:sp>
      <p:sp>
        <p:nvSpPr>
          <p:cNvPr id="71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14FEDE8-053D-4922-AAE9-3689DC883909}" type="slidenum">
              <a:rPr lang="en-US" smtClean="0"/>
              <a:pPr eaLnBrk="1" hangingPunct="1"/>
              <a:t>4</a:t>
            </a:fld>
            <a:endParaRPr lang="en-US"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smtClean="0"/>
              <a:t>UTP Crossover Wiring Schemes</a:t>
            </a:r>
          </a:p>
        </p:txBody>
      </p:sp>
      <p:sp>
        <p:nvSpPr>
          <p:cNvPr id="44035" name="Content Placeholder 2"/>
          <p:cNvSpPr>
            <a:spLocks noGrp="1"/>
          </p:cNvSpPr>
          <p:nvPr>
            <p:ph idx="1"/>
          </p:nvPr>
        </p:nvSpPr>
        <p:spPr/>
        <p:txBody>
          <a:bodyPr/>
          <a:lstStyle/>
          <a:p>
            <a:endParaRPr lang="en-US" smtClean="0"/>
          </a:p>
        </p:txBody>
      </p:sp>
      <p:sp>
        <p:nvSpPr>
          <p:cNvPr id="440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440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81F5C367-2BED-4807-9126-A80470349C5D}" type="slidenum">
              <a:rPr lang="en-US" smtClean="0"/>
              <a:pPr eaLnBrk="1" hangingPunct="1"/>
              <a:t>40</a:t>
            </a:fld>
            <a:endParaRPr lang="en-US" smtClean="0"/>
          </a:p>
        </p:txBody>
      </p:sp>
      <p:pic>
        <p:nvPicPr>
          <p:cNvPr id="44038" name="Picture 2"/>
          <p:cNvPicPr>
            <a:picLocks noChangeAspect="1" noChangeArrowheads="1"/>
          </p:cNvPicPr>
          <p:nvPr/>
        </p:nvPicPr>
        <p:blipFill>
          <a:blip r:embed="rId2">
            <a:extLst>
              <a:ext uri="{28A0092B-C50C-407E-A947-70E740481C1C}">
                <a14:useLocalDpi xmlns:a14="http://schemas.microsoft.com/office/drawing/2010/main" val="0"/>
              </a:ext>
            </a:extLst>
          </a:blip>
          <a:srcRect l="11765" t="32292" r="36470" b="3125"/>
          <a:stretch>
            <a:fillRect/>
          </a:stretch>
        </p:blipFill>
        <p:spPr bwMode="auto">
          <a:xfrm>
            <a:off x="1477963" y="1608138"/>
            <a:ext cx="6370637" cy="448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smtClean="0"/>
              <a:t>UTP Crossover Wiring Schemes</a:t>
            </a:r>
          </a:p>
        </p:txBody>
      </p:sp>
      <p:sp>
        <p:nvSpPr>
          <p:cNvPr id="45059" name="Content Placeholder 2"/>
          <p:cNvSpPr>
            <a:spLocks noGrp="1"/>
          </p:cNvSpPr>
          <p:nvPr>
            <p:ph idx="1"/>
          </p:nvPr>
        </p:nvSpPr>
        <p:spPr/>
        <p:txBody>
          <a:bodyPr/>
          <a:lstStyle/>
          <a:p>
            <a:endParaRPr lang="en-US" smtClean="0"/>
          </a:p>
        </p:txBody>
      </p:sp>
      <p:sp>
        <p:nvSpPr>
          <p:cNvPr id="4506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450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C2294F01-688C-4496-9190-45067137BF86}" type="slidenum">
              <a:rPr lang="en-US" smtClean="0"/>
              <a:pPr eaLnBrk="1" hangingPunct="1"/>
              <a:t>41</a:t>
            </a:fld>
            <a:endParaRPr lang="en-US" smtClean="0"/>
          </a:p>
        </p:txBody>
      </p:sp>
      <p:pic>
        <p:nvPicPr>
          <p:cNvPr id="45062" name="Picture 2"/>
          <p:cNvPicPr>
            <a:picLocks noChangeAspect="1" noChangeArrowheads="1"/>
          </p:cNvPicPr>
          <p:nvPr/>
        </p:nvPicPr>
        <p:blipFill>
          <a:blip r:embed="rId2">
            <a:extLst>
              <a:ext uri="{28A0092B-C50C-407E-A947-70E740481C1C}">
                <a14:useLocalDpi xmlns:a14="http://schemas.microsoft.com/office/drawing/2010/main" val="0"/>
              </a:ext>
            </a:extLst>
          </a:blip>
          <a:srcRect l="11765" t="32292" r="35883" b="3125"/>
          <a:stretch>
            <a:fillRect/>
          </a:stretch>
        </p:blipFill>
        <p:spPr bwMode="auto">
          <a:xfrm>
            <a:off x="1295400" y="1600200"/>
            <a:ext cx="6442075" cy="448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46083" name="Rectangle 2"/>
          <p:cNvSpPr>
            <a:spLocks noGrp="1" noChangeArrowheads="1"/>
          </p:cNvSpPr>
          <p:nvPr>
            <p:ph type="title"/>
          </p:nvPr>
        </p:nvSpPr>
        <p:spPr/>
        <p:txBody>
          <a:bodyPr/>
          <a:lstStyle/>
          <a:p>
            <a:pPr eaLnBrk="1" hangingPunct="1"/>
            <a:r>
              <a:rPr lang="en-US" smtClean="0"/>
              <a:t>Why These Pin Assignments</a:t>
            </a:r>
          </a:p>
        </p:txBody>
      </p:sp>
      <p:sp>
        <p:nvSpPr>
          <p:cNvPr id="46084" name="Rectangle 3"/>
          <p:cNvSpPr>
            <a:spLocks noGrp="1" noChangeArrowheads="1"/>
          </p:cNvSpPr>
          <p:nvPr>
            <p:ph type="body" idx="1"/>
          </p:nvPr>
        </p:nvSpPr>
        <p:spPr/>
        <p:txBody>
          <a:bodyPr/>
          <a:lstStyle/>
          <a:p>
            <a:pPr eaLnBrk="1" hangingPunct="1"/>
            <a:r>
              <a:rPr lang="en-US" smtClean="0"/>
              <a:t>Why are the pin locations different</a:t>
            </a:r>
          </a:p>
          <a:p>
            <a:pPr eaLnBrk="1" hangingPunct="1"/>
            <a:r>
              <a:rPr lang="en-US" smtClean="0"/>
              <a:t>First, to confuse you</a:t>
            </a:r>
          </a:p>
          <a:p>
            <a:pPr eaLnBrk="1" hangingPunct="1"/>
            <a:r>
              <a:rPr lang="en-US" smtClean="0"/>
              <a:t>But the arrangement is somewhat logical, if you know the background</a:t>
            </a:r>
          </a:p>
          <a:p>
            <a:pPr eaLnBrk="1" hangingPunct="1"/>
            <a:r>
              <a:rPr lang="en-US" smtClean="0"/>
              <a:t>Ethernet was originally designed to run over the same cabling used by the phone system - AT&amp;T deployed this as StarLAN - so this design left pins 4 and 5 available for a phone</a:t>
            </a:r>
          </a:p>
        </p:txBody>
      </p:sp>
      <p:sp>
        <p:nvSpPr>
          <p:cNvPr id="4608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6F9EAA9-45EB-4D1F-B4C0-047B4D1610AB}" type="slidenum">
              <a:rPr lang="en-US" smtClean="0"/>
              <a:pPr eaLnBrk="1" hangingPunct="1"/>
              <a:t>42</a:t>
            </a:fld>
            <a:endParaRPr lang="en-US"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47107" name="Rectangle 2"/>
          <p:cNvSpPr>
            <a:spLocks noGrp="1" noChangeArrowheads="1"/>
          </p:cNvSpPr>
          <p:nvPr>
            <p:ph type="title"/>
          </p:nvPr>
        </p:nvSpPr>
        <p:spPr/>
        <p:txBody>
          <a:bodyPr/>
          <a:lstStyle/>
          <a:p>
            <a:pPr eaLnBrk="1" hangingPunct="1"/>
            <a:r>
              <a:rPr lang="en-US" smtClean="0"/>
              <a:t>Why These Pin Assignments</a:t>
            </a:r>
          </a:p>
        </p:txBody>
      </p:sp>
      <p:sp>
        <p:nvSpPr>
          <p:cNvPr id="47108" name="Rectangle 3"/>
          <p:cNvSpPr>
            <a:spLocks noGrp="1" noChangeArrowheads="1"/>
          </p:cNvSpPr>
          <p:nvPr>
            <p:ph type="body" idx="1"/>
          </p:nvPr>
        </p:nvSpPr>
        <p:spPr/>
        <p:txBody>
          <a:bodyPr/>
          <a:lstStyle/>
          <a:p>
            <a:pPr eaLnBrk="1" hangingPunct="1"/>
            <a:r>
              <a:rPr lang="en-US" smtClean="0"/>
              <a:t>If you plug an RJ-11 - 4 wire - into this, the middle two pins – 2 and 3 - of the RJ-11 would connect to the middle two pins – 4 and 5 - of the RJ-45, just perfect for a 1-line phone</a:t>
            </a:r>
          </a:p>
          <a:p>
            <a:pPr eaLnBrk="1" hangingPunct="1"/>
            <a:r>
              <a:rPr lang="en-US" smtClean="0"/>
              <a:t>If you plug an Ethernet cable into it, pins 1 and 2 will be used as one pair, and pins 3 and 6 will be used as another</a:t>
            </a:r>
          </a:p>
          <a:p>
            <a:pPr eaLnBrk="1" hangingPunct="1"/>
            <a:r>
              <a:rPr lang="en-US" smtClean="0"/>
              <a:t>So, no conflicts</a:t>
            </a:r>
          </a:p>
        </p:txBody>
      </p:sp>
      <p:sp>
        <p:nvSpPr>
          <p:cNvPr id="4710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72F450C-3FCE-4790-9082-A962D4E54C2E}" type="slidenum">
              <a:rPr lang="en-US" smtClean="0"/>
              <a:pPr eaLnBrk="1" hangingPunct="1"/>
              <a:t>43</a:t>
            </a:fld>
            <a:endParaRPr lang="en-US"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48131" name="Rectangle 2"/>
          <p:cNvSpPr>
            <a:spLocks noGrp="1" noChangeArrowheads="1"/>
          </p:cNvSpPr>
          <p:nvPr>
            <p:ph type="title"/>
          </p:nvPr>
        </p:nvSpPr>
        <p:spPr/>
        <p:txBody>
          <a:bodyPr/>
          <a:lstStyle/>
          <a:p>
            <a:pPr eaLnBrk="1" hangingPunct="1"/>
            <a:r>
              <a:rPr lang="en-US" smtClean="0"/>
              <a:t>UTP Wiring Schemes</a:t>
            </a:r>
          </a:p>
        </p:txBody>
      </p:sp>
      <p:sp>
        <p:nvSpPr>
          <p:cNvPr id="48132" name="Rectangle 3"/>
          <p:cNvSpPr>
            <a:spLocks noGrp="1" noChangeArrowheads="1"/>
          </p:cNvSpPr>
          <p:nvPr>
            <p:ph type="body" idx="1"/>
          </p:nvPr>
        </p:nvSpPr>
        <p:spPr/>
        <p:txBody>
          <a:bodyPr/>
          <a:lstStyle/>
          <a:p>
            <a:pPr eaLnBrk="1" hangingPunct="1"/>
            <a:r>
              <a:rPr lang="en-US" smtClean="0"/>
              <a:t>The bottom line is, use whichever scheme you wish</a:t>
            </a:r>
          </a:p>
          <a:p>
            <a:pPr eaLnBrk="1" hangingPunct="1"/>
            <a:r>
              <a:rPr lang="en-US" smtClean="0"/>
              <a:t>It makes no difference</a:t>
            </a:r>
          </a:p>
          <a:p>
            <a:pPr eaLnBrk="1" hangingPunct="1"/>
            <a:r>
              <a:rPr lang="en-US" smtClean="0"/>
              <a:t>Just be consistent throughout the network in which one you use</a:t>
            </a:r>
          </a:p>
          <a:p>
            <a:pPr eaLnBrk="1" hangingPunct="1"/>
            <a:r>
              <a:rPr lang="en-US" smtClean="0"/>
              <a:t>By far 568B is the most widely used in the industry in the US</a:t>
            </a:r>
          </a:p>
          <a:p>
            <a:pPr eaLnBrk="1" hangingPunct="1"/>
            <a:r>
              <a:rPr lang="en-US" smtClean="0"/>
              <a:t>Although the preferred standard is 568A</a:t>
            </a:r>
          </a:p>
        </p:txBody>
      </p:sp>
      <p:sp>
        <p:nvSpPr>
          <p:cNvPr id="4813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3D40096-7D3A-4388-A68A-63565B4EDD8B}" type="slidenum">
              <a:rPr lang="en-US" smtClean="0"/>
              <a:pPr eaLnBrk="1" hangingPunct="1"/>
              <a:t>44</a:t>
            </a:fld>
            <a:endParaRPr lang="en-US"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49155" name="Rectangle 2"/>
          <p:cNvSpPr>
            <a:spLocks noGrp="1" noChangeArrowheads="1"/>
          </p:cNvSpPr>
          <p:nvPr>
            <p:ph type="title"/>
          </p:nvPr>
        </p:nvSpPr>
        <p:spPr/>
        <p:txBody>
          <a:bodyPr/>
          <a:lstStyle/>
          <a:p>
            <a:pPr eaLnBrk="1" hangingPunct="1"/>
            <a:r>
              <a:rPr lang="en-US" smtClean="0"/>
              <a:t>UTP Wiring Schemes</a:t>
            </a:r>
          </a:p>
        </p:txBody>
      </p:sp>
      <p:sp>
        <p:nvSpPr>
          <p:cNvPr id="49156" name="Rectangle 3"/>
          <p:cNvSpPr>
            <a:spLocks noGrp="1" noChangeArrowheads="1"/>
          </p:cNvSpPr>
          <p:nvPr>
            <p:ph type="body" idx="1"/>
          </p:nvPr>
        </p:nvSpPr>
        <p:spPr/>
        <p:txBody>
          <a:bodyPr/>
          <a:lstStyle/>
          <a:p>
            <a:pPr eaLnBrk="1" hangingPunct="1"/>
            <a:r>
              <a:rPr lang="en-US" smtClean="0"/>
              <a:t>The US government requires 568A, unless a waiver is granted</a:t>
            </a:r>
          </a:p>
          <a:p>
            <a:pPr eaLnBrk="1" hangingPunct="1"/>
            <a:r>
              <a:rPr lang="en-US" smtClean="0"/>
              <a:t>Most other countries use 568A</a:t>
            </a:r>
          </a:p>
          <a:p>
            <a:pPr eaLnBrk="1" hangingPunct="1"/>
            <a:r>
              <a:rPr lang="en-US" smtClean="0"/>
              <a:t>Again why is this, just to make it harder on you</a:t>
            </a:r>
          </a:p>
        </p:txBody>
      </p:sp>
      <p:sp>
        <p:nvSpPr>
          <p:cNvPr id="4915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B42BCC2-6AC6-4C63-84F7-E2F44CF90D8E}" type="slidenum">
              <a:rPr lang="en-US" smtClean="0"/>
              <a:pPr eaLnBrk="1" hangingPunct="1"/>
              <a:t>45</a:t>
            </a:fld>
            <a:endParaRPr lang="en-US"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50179" name="Rectangle 2"/>
          <p:cNvSpPr>
            <a:spLocks noGrp="1" noChangeArrowheads="1"/>
          </p:cNvSpPr>
          <p:nvPr>
            <p:ph type="title"/>
          </p:nvPr>
        </p:nvSpPr>
        <p:spPr/>
        <p:txBody>
          <a:bodyPr/>
          <a:lstStyle/>
          <a:p>
            <a:pPr eaLnBrk="1" hangingPunct="1"/>
            <a:r>
              <a:rPr lang="en-US" smtClean="0"/>
              <a:t>Terminate All the Wires</a:t>
            </a:r>
          </a:p>
        </p:txBody>
      </p:sp>
      <p:sp>
        <p:nvSpPr>
          <p:cNvPr id="50180" name="Rectangle 3"/>
          <p:cNvSpPr>
            <a:spLocks noGrp="1" noChangeArrowheads="1"/>
          </p:cNvSpPr>
          <p:nvPr>
            <p:ph type="body" idx="1"/>
          </p:nvPr>
        </p:nvSpPr>
        <p:spPr/>
        <p:txBody>
          <a:bodyPr/>
          <a:lstStyle/>
          <a:p>
            <a:pPr eaLnBrk="1" hangingPunct="1"/>
            <a:r>
              <a:rPr lang="en-US" smtClean="0"/>
              <a:t>In some cases I have found that not all of the wires are terminated</a:t>
            </a:r>
          </a:p>
          <a:p>
            <a:pPr eaLnBrk="1" hangingPunct="1"/>
            <a:r>
              <a:rPr lang="en-US" smtClean="0"/>
              <a:t>The thinking seems to be that Ethernet as originally used only used four, so just terminate those four</a:t>
            </a:r>
          </a:p>
          <a:p>
            <a:pPr eaLnBrk="1" hangingPunct="1"/>
            <a:r>
              <a:rPr lang="en-US" smtClean="0"/>
              <a:t>This is bad practice do not do this</a:t>
            </a:r>
          </a:p>
          <a:p>
            <a:pPr eaLnBrk="1" hangingPunct="1"/>
            <a:r>
              <a:rPr lang="en-US" smtClean="0"/>
              <a:t>Also I understand, although I have never used it, that some Krone connectors only use four wires</a:t>
            </a:r>
          </a:p>
        </p:txBody>
      </p:sp>
      <p:sp>
        <p:nvSpPr>
          <p:cNvPr id="5018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F53840E-E8CF-41ED-AA5F-6670105D3A88}" type="slidenum">
              <a:rPr lang="en-US" smtClean="0"/>
              <a:pPr eaLnBrk="1" hangingPunct="1"/>
              <a:t>46</a:t>
            </a:fld>
            <a:endParaRPr lang="en-US"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51203" name="Rectangle 2"/>
          <p:cNvSpPr>
            <a:spLocks noGrp="1" noChangeArrowheads="1"/>
          </p:cNvSpPr>
          <p:nvPr>
            <p:ph type="title"/>
          </p:nvPr>
        </p:nvSpPr>
        <p:spPr/>
        <p:txBody>
          <a:bodyPr/>
          <a:lstStyle/>
          <a:p>
            <a:pPr eaLnBrk="1" hangingPunct="1"/>
            <a:r>
              <a:rPr lang="en-US" smtClean="0"/>
              <a:t>Attaching Wires to a Jack</a:t>
            </a:r>
          </a:p>
        </p:txBody>
      </p:sp>
      <p:sp>
        <p:nvSpPr>
          <p:cNvPr id="51204" name="Rectangle 3"/>
          <p:cNvSpPr>
            <a:spLocks noGrp="1" noChangeArrowheads="1"/>
          </p:cNvSpPr>
          <p:nvPr>
            <p:ph type="body" idx="1"/>
          </p:nvPr>
        </p:nvSpPr>
        <p:spPr/>
        <p:txBody>
          <a:bodyPr/>
          <a:lstStyle/>
          <a:p>
            <a:pPr eaLnBrk="1" hangingPunct="1"/>
            <a:r>
              <a:rPr lang="en-US" smtClean="0"/>
              <a:t>Let’s see how to attach the wires to a jack</a:t>
            </a:r>
          </a:p>
          <a:p>
            <a:pPr eaLnBrk="1" hangingPunct="1"/>
            <a:r>
              <a:rPr lang="en-US" smtClean="0"/>
              <a:t>Here are some views from the L-com.com web site, these are also in their catalog, which I highly recommend</a:t>
            </a:r>
          </a:p>
        </p:txBody>
      </p:sp>
      <p:sp>
        <p:nvSpPr>
          <p:cNvPr id="5120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71CA85A-02DE-44DC-AC96-C3C0040A0524}" type="slidenum">
              <a:rPr lang="en-US" smtClean="0"/>
              <a:pPr eaLnBrk="1" hangingPunct="1"/>
              <a:t>47</a:t>
            </a:fld>
            <a:endParaRPr lang="en-US"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52227" name="Rectangle 2"/>
          <p:cNvSpPr>
            <a:spLocks noGrp="1" noChangeArrowheads="1"/>
          </p:cNvSpPr>
          <p:nvPr>
            <p:ph type="title"/>
          </p:nvPr>
        </p:nvSpPr>
        <p:spPr/>
        <p:txBody>
          <a:bodyPr/>
          <a:lstStyle/>
          <a:p>
            <a:pPr eaLnBrk="1" hangingPunct="1"/>
            <a:r>
              <a:rPr lang="en-US" smtClean="0"/>
              <a:t>Attaching Wires to a Jack</a:t>
            </a:r>
          </a:p>
        </p:txBody>
      </p:sp>
      <p:pic>
        <p:nvPicPr>
          <p:cNvPr id="52228" name="Picture 3" descr="110IDC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03300" y="1600200"/>
            <a:ext cx="7135813" cy="4525963"/>
          </a:xfrm>
        </p:spPr>
      </p:pic>
      <p:sp>
        <p:nvSpPr>
          <p:cNvPr id="522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81ADFF9-8D97-4E0B-900C-108DCF2D89B4}" type="slidenum">
              <a:rPr lang="en-US" smtClean="0"/>
              <a:pPr eaLnBrk="1" hangingPunct="1"/>
              <a:t>48</a:t>
            </a:fld>
            <a:endParaRPr lang="en-US"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53251" name="Rectangle 2"/>
          <p:cNvSpPr>
            <a:spLocks noGrp="1" noChangeArrowheads="1"/>
          </p:cNvSpPr>
          <p:nvPr>
            <p:ph type="title"/>
          </p:nvPr>
        </p:nvSpPr>
        <p:spPr/>
        <p:txBody>
          <a:bodyPr/>
          <a:lstStyle/>
          <a:p>
            <a:pPr eaLnBrk="1" hangingPunct="1"/>
            <a:r>
              <a:rPr lang="en-US" smtClean="0"/>
              <a:t>Attaching Wires to a Jack</a:t>
            </a:r>
          </a:p>
        </p:txBody>
      </p:sp>
      <p:pic>
        <p:nvPicPr>
          <p:cNvPr id="53252" name="Picture 3" descr="110IDC"/>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66800" y="1631950"/>
            <a:ext cx="7010400" cy="4692650"/>
          </a:xfrm>
        </p:spPr>
      </p:pic>
      <p:sp>
        <p:nvSpPr>
          <p:cNvPr id="5325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F4F071D-69AC-4DFC-8F3B-ED405C5082A3}" type="slidenum">
              <a:rPr lang="en-US" smtClean="0"/>
              <a:pPr eaLnBrk="1" hangingPunct="1"/>
              <a:t>49</a:t>
            </a:fld>
            <a:endParaRPr lang="en-US"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8195" name="Rectangle 2"/>
          <p:cNvSpPr>
            <a:spLocks noGrp="1" noChangeArrowheads="1"/>
          </p:cNvSpPr>
          <p:nvPr>
            <p:ph type="title"/>
          </p:nvPr>
        </p:nvSpPr>
        <p:spPr/>
        <p:txBody>
          <a:bodyPr/>
          <a:lstStyle/>
          <a:p>
            <a:pPr eaLnBrk="1" hangingPunct="1"/>
            <a:r>
              <a:rPr lang="en-US" smtClean="0"/>
              <a:t>Use the Correct Connector</a:t>
            </a:r>
          </a:p>
        </p:txBody>
      </p:sp>
      <p:sp>
        <p:nvSpPr>
          <p:cNvPr id="8196" name="Rectangle 3"/>
          <p:cNvSpPr>
            <a:spLocks noGrp="1" noChangeArrowheads="1"/>
          </p:cNvSpPr>
          <p:nvPr>
            <p:ph type="body" idx="1"/>
          </p:nvPr>
        </p:nvSpPr>
        <p:spPr/>
        <p:txBody>
          <a:bodyPr/>
          <a:lstStyle/>
          <a:p>
            <a:pPr eaLnBrk="1" hangingPunct="1"/>
            <a:r>
              <a:rPr lang="en-US" smtClean="0"/>
              <a:t>Also use the correct type of connector</a:t>
            </a:r>
          </a:p>
          <a:p>
            <a:pPr eaLnBrk="1" hangingPunct="1"/>
            <a:r>
              <a:rPr lang="en-US" smtClean="0"/>
              <a:t>As AMP says</a:t>
            </a:r>
          </a:p>
          <a:p>
            <a:pPr lvl="1" eaLnBrk="1" hangingPunct="1"/>
            <a:r>
              <a:rPr lang="en-US" smtClean="0"/>
              <a:t>The conventional plug has in-line insulation displacement contacts that pierce the middle of the insulation and stranded wire when crimped</a:t>
            </a:r>
          </a:p>
          <a:p>
            <a:pPr lvl="1" eaLnBrk="1" hangingPunct="1"/>
            <a:r>
              <a:rPr lang="en-US" smtClean="0"/>
              <a:t>RJ45 plugs designed for solid conductors have offsetting contacts that straddle and wedge the cable’s solid conductor</a:t>
            </a:r>
          </a:p>
        </p:txBody>
      </p:sp>
      <p:sp>
        <p:nvSpPr>
          <p:cNvPr id="81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DB30EA1-2E4E-4FEC-897B-3F459AB0AEE9}" type="slidenum">
              <a:rPr lang="en-US" smtClean="0"/>
              <a:pPr eaLnBrk="1" hangingPunct="1"/>
              <a:t>5</a:t>
            </a:fld>
            <a:endParaRPr lang="en-US"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smtClean="0"/>
              <a:t>Attaching Wires to a Jack</a:t>
            </a:r>
          </a:p>
        </p:txBody>
      </p:sp>
      <p:sp>
        <p:nvSpPr>
          <p:cNvPr id="54275" name="Content Placeholder 2"/>
          <p:cNvSpPr>
            <a:spLocks noGrp="1"/>
          </p:cNvSpPr>
          <p:nvPr>
            <p:ph idx="1"/>
          </p:nvPr>
        </p:nvSpPr>
        <p:spPr/>
        <p:txBody>
          <a:bodyPr/>
          <a:lstStyle/>
          <a:p>
            <a:r>
              <a:rPr lang="en-US" smtClean="0"/>
              <a:t>Here is another method also from L-com</a:t>
            </a:r>
          </a:p>
          <a:p>
            <a:pPr eaLnBrk="1" hangingPunct="1"/>
            <a:r>
              <a:rPr lang="en-US" smtClean="0"/>
              <a:t>Different manufacturers use different methods, but this is a good example of a common method using pliers to clamp down a cap that holds the wires in place</a:t>
            </a:r>
          </a:p>
        </p:txBody>
      </p:sp>
      <p:sp>
        <p:nvSpPr>
          <p:cNvPr id="5427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542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81D299F5-32AA-4AE8-BA5C-DBCD2E76F72D}" type="slidenum">
              <a:rPr lang="en-US" smtClean="0"/>
              <a:pPr eaLnBrk="1" hangingPunct="1"/>
              <a:t>50</a:t>
            </a:fld>
            <a:endParaRPr lang="en-US"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55299" name="Rectangle 2"/>
          <p:cNvSpPr>
            <a:spLocks noGrp="1" noChangeArrowheads="1"/>
          </p:cNvSpPr>
          <p:nvPr>
            <p:ph type="title"/>
          </p:nvPr>
        </p:nvSpPr>
        <p:spPr/>
        <p:txBody>
          <a:bodyPr/>
          <a:lstStyle/>
          <a:p>
            <a:pPr eaLnBrk="1" hangingPunct="1"/>
            <a:r>
              <a:rPr lang="en-US" smtClean="0"/>
              <a:t>Attaching Wires to a RJ-45 Jack</a:t>
            </a:r>
          </a:p>
        </p:txBody>
      </p:sp>
      <p:sp>
        <p:nvSpPr>
          <p:cNvPr id="55300" name="Rectangle 3"/>
          <p:cNvSpPr>
            <a:spLocks noGrp="1" noChangeArrowheads="1"/>
          </p:cNvSpPr>
          <p:nvPr>
            <p:ph type="body" idx="1"/>
          </p:nvPr>
        </p:nvSpPr>
        <p:spPr/>
        <p:txBody>
          <a:bodyPr/>
          <a:lstStyle/>
          <a:p>
            <a:pPr eaLnBrk="1" hangingPunct="1"/>
            <a:r>
              <a:rPr lang="en-US" smtClean="0"/>
              <a:t>Remove approximately 2” of the outer jacket from the cable</a:t>
            </a:r>
          </a:p>
          <a:p>
            <a:pPr eaLnBrk="1" hangingPunct="1"/>
            <a:r>
              <a:rPr lang="en-US" smtClean="0"/>
              <a:t>Take care not to nick the wires</a:t>
            </a:r>
          </a:p>
        </p:txBody>
      </p:sp>
      <p:pic>
        <p:nvPicPr>
          <p:cNvPr id="55301" name="Picture 4" descr="JackWirin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3286125"/>
            <a:ext cx="35052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37BDBD3-14F4-4D83-BFB6-8D1064604DBF}" type="slidenum">
              <a:rPr lang="en-US" smtClean="0"/>
              <a:pPr eaLnBrk="1" hangingPunct="1"/>
              <a:t>51</a:t>
            </a:fld>
            <a:endParaRPr lang="en-US"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56323" name="Rectangle 2"/>
          <p:cNvSpPr>
            <a:spLocks noGrp="1" noChangeArrowheads="1"/>
          </p:cNvSpPr>
          <p:nvPr>
            <p:ph type="title"/>
          </p:nvPr>
        </p:nvSpPr>
        <p:spPr/>
        <p:txBody>
          <a:bodyPr/>
          <a:lstStyle/>
          <a:p>
            <a:pPr eaLnBrk="1" hangingPunct="1"/>
            <a:r>
              <a:rPr lang="en-US" smtClean="0"/>
              <a:t>Attaching Wires to a Jack</a:t>
            </a:r>
          </a:p>
        </p:txBody>
      </p:sp>
      <p:sp>
        <p:nvSpPr>
          <p:cNvPr id="56324" name="Rectangle 3"/>
          <p:cNvSpPr>
            <a:spLocks noGrp="1" noChangeArrowheads="1"/>
          </p:cNvSpPr>
          <p:nvPr>
            <p:ph type="body" idx="1"/>
          </p:nvPr>
        </p:nvSpPr>
        <p:spPr/>
        <p:txBody>
          <a:bodyPr/>
          <a:lstStyle/>
          <a:p>
            <a:pPr eaLnBrk="1" hangingPunct="1"/>
            <a:r>
              <a:rPr lang="en-US" smtClean="0"/>
              <a:t>Secure the cable jacket to the strain relief slot in cover</a:t>
            </a:r>
          </a:p>
        </p:txBody>
      </p:sp>
      <p:pic>
        <p:nvPicPr>
          <p:cNvPr id="56325" name="Picture 4" descr="JackWiring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971800"/>
            <a:ext cx="3424238" cy="282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46F407B-6BEC-4831-B0F6-CA999A6D448B}" type="slidenum">
              <a:rPr lang="en-US" smtClean="0"/>
              <a:pPr eaLnBrk="1" hangingPunct="1"/>
              <a:t>52</a:t>
            </a:fld>
            <a:endParaRPr lang="en-US"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57347" name="Rectangle 2"/>
          <p:cNvSpPr>
            <a:spLocks noGrp="1" noChangeArrowheads="1"/>
          </p:cNvSpPr>
          <p:nvPr>
            <p:ph type="title"/>
          </p:nvPr>
        </p:nvSpPr>
        <p:spPr/>
        <p:txBody>
          <a:bodyPr/>
          <a:lstStyle/>
          <a:p>
            <a:pPr eaLnBrk="1" hangingPunct="1"/>
            <a:r>
              <a:rPr lang="en-US" smtClean="0"/>
              <a:t>Attaching Wires to a Jack</a:t>
            </a:r>
          </a:p>
        </p:txBody>
      </p:sp>
      <p:sp>
        <p:nvSpPr>
          <p:cNvPr id="57348" name="Rectangle 3"/>
          <p:cNvSpPr>
            <a:spLocks noGrp="1" noChangeArrowheads="1"/>
          </p:cNvSpPr>
          <p:nvPr>
            <p:ph type="body" idx="1"/>
          </p:nvPr>
        </p:nvSpPr>
        <p:spPr/>
        <p:txBody>
          <a:bodyPr/>
          <a:lstStyle/>
          <a:p>
            <a:pPr eaLnBrk="1" hangingPunct="1"/>
            <a:r>
              <a:rPr lang="en-US" smtClean="0"/>
              <a:t>Untwist pairs and insert into color coded slots for either T568A or T568B standard</a:t>
            </a:r>
          </a:p>
          <a:p>
            <a:pPr eaLnBrk="1" hangingPunct="1"/>
            <a:r>
              <a:rPr lang="en-US" smtClean="0"/>
              <a:t>Take care to maintain the twist to within .5” of IDC contact</a:t>
            </a:r>
          </a:p>
        </p:txBody>
      </p:sp>
      <p:pic>
        <p:nvPicPr>
          <p:cNvPr id="57349" name="Picture 4" descr="JackWiring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276600"/>
            <a:ext cx="33528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CBA2468-1268-4090-8258-98BA246EBEDA}" type="slidenum">
              <a:rPr lang="en-US" smtClean="0"/>
              <a:pPr eaLnBrk="1" hangingPunct="1"/>
              <a:t>53</a:t>
            </a:fld>
            <a:endParaRPr lang="en-US"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58371" name="Rectangle 2"/>
          <p:cNvSpPr>
            <a:spLocks noGrp="1" noChangeArrowheads="1"/>
          </p:cNvSpPr>
          <p:nvPr>
            <p:ph type="title"/>
          </p:nvPr>
        </p:nvSpPr>
        <p:spPr/>
        <p:txBody>
          <a:bodyPr/>
          <a:lstStyle/>
          <a:p>
            <a:pPr eaLnBrk="1" hangingPunct="1"/>
            <a:r>
              <a:rPr lang="en-US" smtClean="0"/>
              <a:t>Attaching Wires to a Jack</a:t>
            </a:r>
          </a:p>
        </p:txBody>
      </p:sp>
      <p:sp>
        <p:nvSpPr>
          <p:cNvPr id="58372" name="Rectangle 3"/>
          <p:cNvSpPr>
            <a:spLocks noGrp="1" noChangeArrowheads="1"/>
          </p:cNvSpPr>
          <p:nvPr>
            <p:ph type="body" idx="1"/>
          </p:nvPr>
        </p:nvSpPr>
        <p:spPr/>
        <p:txBody>
          <a:bodyPr/>
          <a:lstStyle/>
          <a:p>
            <a:pPr eaLnBrk="1" hangingPunct="1"/>
            <a:r>
              <a:rPr lang="en-US" smtClean="0"/>
              <a:t>Trim excess wires flush with the cover edge</a:t>
            </a:r>
          </a:p>
        </p:txBody>
      </p:sp>
      <p:pic>
        <p:nvPicPr>
          <p:cNvPr id="58373" name="Picture 4" descr="JackWiring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819400"/>
            <a:ext cx="3810000"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FA06864-7208-439D-B338-910C1DA0ED3D}" type="slidenum">
              <a:rPr lang="en-US" smtClean="0"/>
              <a:pPr eaLnBrk="1" hangingPunct="1"/>
              <a:t>54</a:t>
            </a:fld>
            <a:endParaRPr lang="en-US"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59395" name="Rectangle 2"/>
          <p:cNvSpPr>
            <a:spLocks noGrp="1" noChangeArrowheads="1"/>
          </p:cNvSpPr>
          <p:nvPr>
            <p:ph type="title"/>
          </p:nvPr>
        </p:nvSpPr>
        <p:spPr/>
        <p:txBody>
          <a:bodyPr/>
          <a:lstStyle/>
          <a:p>
            <a:pPr eaLnBrk="1" hangingPunct="1"/>
            <a:r>
              <a:rPr lang="en-US" smtClean="0"/>
              <a:t>Attaching Wires to a Jack</a:t>
            </a:r>
          </a:p>
        </p:txBody>
      </p:sp>
      <p:sp>
        <p:nvSpPr>
          <p:cNvPr id="59396" name="Rectangle 3"/>
          <p:cNvSpPr>
            <a:spLocks noGrp="1" noChangeArrowheads="1"/>
          </p:cNvSpPr>
          <p:nvPr>
            <p:ph type="body" idx="1"/>
          </p:nvPr>
        </p:nvSpPr>
        <p:spPr/>
        <p:txBody>
          <a:bodyPr/>
          <a:lstStyle/>
          <a:p>
            <a:pPr eaLnBrk="1" hangingPunct="1"/>
            <a:r>
              <a:rPr lang="en-US" smtClean="0"/>
              <a:t>Snap the prepared cover in place</a:t>
            </a:r>
          </a:p>
        </p:txBody>
      </p:sp>
      <p:pic>
        <p:nvPicPr>
          <p:cNvPr id="59397" name="Picture 4" descr="JackWiring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2971800"/>
            <a:ext cx="3729038"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E3C1669-6208-4FDC-A9D7-3AA59D1B2CAA}" type="slidenum">
              <a:rPr lang="en-US" smtClean="0"/>
              <a:pPr eaLnBrk="1" hangingPunct="1"/>
              <a:t>55</a:t>
            </a:fld>
            <a:endParaRPr lang="en-US"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60419" name="Rectangle 2"/>
          <p:cNvSpPr>
            <a:spLocks noGrp="1" noChangeArrowheads="1"/>
          </p:cNvSpPr>
          <p:nvPr>
            <p:ph type="title"/>
          </p:nvPr>
        </p:nvSpPr>
        <p:spPr/>
        <p:txBody>
          <a:bodyPr/>
          <a:lstStyle/>
          <a:p>
            <a:pPr eaLnBrk="1" hangingPunct="1"/>
            <a:r>
              <a:rPr lang="en-US" smtClean="0"/>
              <a:t>Attaching Wires to a Jack</a:t>
            </a:r>
          </a:p>
        </p:txBody>
      </p:sp>
      <p:sp>
        <p:nvSpPr>
          <p:cNvPr id="60420" name="Rectangle 3"/>
          <p:cNvSpPr>
            <a:spLocks noGrp="1" noChangeArrowheads="1"/>
          </p:cNvSpPr>
          <p:nvPr>
            <p:ph type="body" idx="1"/>
          </p:nvPr>
        </p:nvSpPr>
        <p:spPr/>
        <p:txBody>
          <a:bodyPr/>
          <a:lstStyle/>
          <a:p>
            <a:pPr eaLnBrk="1" hangingPunct="1"/>
            <a:r>
              <a:rPr lang="en-US" smtClean="0"/>
              <a:t>Seat the cover with parallel action pliers</a:t>
            </a:r>
          </a:p>
        </p:txBody>
      </p:sp>
      <p:pic>
        <p:nvPicPr>
          <p:cNvPr id="60421" name="Picture 4" descr="JackWiring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971800"/>
            <a:ext cx="36576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47CA7D5-A35D-4CDF-96B4-81C9A9866059}" type="slidenum">
              <a:rPr lang="en-US" smtClean="0"/>
              <a:pPr eaLnBrk="1" hangingPunct="1"/>
              <a:t>56</a:t>
            </a:fld>
            <a:endParaRPr lang="en-US"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61443" name="Rectangle 2"/>
          <p:cNvSpPr>
            <a:spLocks noGrp="1" noChangeArrowheads="1"/>
          </p:cNvSpPr>
          <p:nvPr>
            <p:ph type="title"/>
          </p:nvPr>
        </p:nvSpPr>
        <p:spPr/>
        <p:txBody>
          <a:bodyPr/>
          <a:lstStyle/>
          <a:p>
            <a:pPr eaLnBrk="1" hangingPunct="1"/>
            <a:r>
              <a:rPr lang="en-US" smtClean="0"/>
              <a:t>Attaching Wires to a Jack</a:t>
            </a:r>
          </a:p>
        </p:txBody>
      </p:sp>
      <p:sp>
        <p:nvSpPr>
          <p:cNvPr id="61444" name="Rectangle 3"/>
          <p:cNvSpPr>
            <a:spLocks noGrp="1" noChangeArrowheads="1"/>
          </p:cNvSpPr>
          <p:nvPr>
            <p:ph type="body" idx="1"/>
          </p:nvPr>
        </p:nvSpPr>
        <p:spPr/>
        <p:txBody>
          <a:bodyPr/>
          <a:lstStyle/>
          <a:p>
            <a:pPr eaLnBrk="1" hangingPunct="1"/>
            <a:r>
              <a:rPr lang="en-US" dirty="0" smtClean="0">
                <a:solidFill>
                  <a:srgbClr val="000000"/>
                </a:solidFill>
                <a:cs typeface="Times New Roman" pitchFamily="18" charset="0"/>
              </a:rPr>
              <a:t>The termination at the patch panel end of the connection involves stripping away some of the jacketing material and untwisting the conductors</a:t>
            </a:r>
          </a:p>
          <a:p>
            <a:pPr eaLnBrk="1" hangingPunct="1"/>
            <a:r>
              <a:rPr lang="en-US" dirty="0" smtClean="0">
                <a:solidFill>
                  <a:srgbClr val="000000"/>
                </a:solidFill>
                <a:cs typeface="Times New Roman" pitchFamily="18" charset="0"/>
              </a:rPr>
              <a:t>The jacketing material should not be removed any more than necessary to complete a termination</a:t>
            </a:r>
          </a:p>
        </p:txBody>
      </p:sp>
      <p:sp>
        <p:nvSpPr>
          <p:cNvPr id="6144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5EB8041-A64B-4230-9181-A74490AD2622}" type="slidenum">
              <a:rPr lang="en-US" smtClean="0"/>
              <a:pPr eaLnBrk="1" hangingPunct="1"/>
              <a:t>57</a:t>
            </a:fld>
            <a:endParaRPr lang="en-US"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62467" name="Rectangle 2"/>
          <p:cNvSpPr>
            <a:spLocks noGrp="1" noChangeArrowheads="1"/>
          </p:cNvSpPr>
          <p:nvPr>
            <p:ph type="title"/>
          </p:nvPr>
        </p:nvSpPr>
        <p:spPr/>
        <p:txBody>
          <a:bodyPr/>
          <a:lstStyle/>
          <a:p>
            <a:pPr eaLnBrk="1" hangingPunct="1"/>
            <a:r>
              <a:rPr lang="en-US" smtClean="0"/>
              <a:t>Jack</a:t>
            </a:r>
          </a:p>
        </p:txBody>
      </p:sp>
      <p:pic>
        <p:nvPicPr>
          <p:cNvPr id="62468" name="Picture 3" descr="CrimpWirii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2500" r="31944"/>
          <a:stretch>
            <a:fillRect/>
          </a:stretch>
        </p:blipFill>
        <p:spPr>
          <a:xfrm>
            <a:off x="2643188" y="1600200"/>
            <a:ext cx="3833812" cy="4229100"/>
          </a:xfrm>
        </p:spPr>
      </p:pic>
      <p:sp>
        <p:nvSpPr>
          <p:cNvPr id="6246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46FF05F-8191-4BBE-960A-1918DEBF5C5B}" type="slidenum">
              <a:rPr lang="en-US" smtClean="0"/>
              <a:pPr eaLnBrk="1" hangingPunct="1"/>
              <a:t>58</a:t>
            </a:fld>
            <a:endParaRPr lang="en-US"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smtClean="0"/>
              <a:t>Jack</a:t>
            </a:r>
          </a:p>
        </p:txBody>
      </p:sp>
      <p:sp>
        <p:nvSpPr>
          <p:cNvPr id="63491" name="Content Placeholder 2"/>
          <p:cNvSpPr>
            <a:spLocks noGrp="1"/>
          </p:cNvSpPr>
          <p:nvPr>
            <p:ph idx="1"/>
          </p:nvPr>
        </p:nvSpPr>
        <p:spPr/>
        <p:txBody>
          <a:bodyPr/>
          <a:lstStyle/>
          <a:p>
            <a:endParaRPr lang="en-US" smtClean="0"/>
          </a:p>
        </p:txBody>
      </p:sp>
      <p:sp>
        <p:nvSpPr>
          <p:cNvPr id="6349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634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328A5329-F9A9-4720-92E8-9A3E6A6BF9DE}" type="slidenum">
              <a:rPr lang="en-US" smtClean="0"/>
              <a:pPr eaLnBrk="1" hangingPunct="1"/>
              <a:t>59</a:t>
            </a:fld>
            <a:endParaRPr lang="en-US" smtClean="0"/>
          </a:p>
        </p:txBody>
      </p:sp>
      <p:pic>
        <p:nvPicPr>
          <p:cNvPr id="63494" name="Picture 2"/>
          <p:cNvPicPr>
            <a:picLocks noChangeAspect="1" noChangeArrowheads="1"/>
          </p:cNvPicPr>
          <p:nvPr/>
        </p:nvPicPr>
        <p:blipFill>
          <a:blip r:embed="rId2">
            <a:extLst>
              <a:ext uri="{28A0092B-C50C-407E-A947-70E740481C1C}">
                <a14:useLocalDpi xmlns:a14="http://schemas.microsoft.com/office/drawing/2010/main" val="0"/>
              </a:ext>
            </a:extLst>
          </a:blip>
          <a:srcRect l="22353" t="33333" r="31177" b="15625"/>
          <a:stretch>
            <a:fillRect/>
          </a:stretch>
        </p:blipFill>
        <p:spPr bwMode="auto">
          <a:xfrm>
            <a:off x="930275" y="1600200"/>
            <a:ext cx="7223125"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9219" name="Rectangle 2"/>
          <p:cNvSpPr>
            <a:spLocks noGrp="1" noChangeArrowheads="1"/>
          </p:cNvSpPr>
          <p:nvPr>
            <p:ph type="title"/>
          </p:nvPr>
        </p:nvSpPr>
        <p:spPr/>
        <p:txBody>
          <a:bodyPr/>
          <a:lstStyle/>
          <a:p>
            <a:pPr eaLnBrk="1" hangingPunct="1"/>
            <a:r>
              <a:rPr lang="en-US" smtClean="0"/>
              <a:t>Use the Correct Connector</a:t>
            </a:r>
          </a:p>
        </p:txBody>
      </p:sp>
      <p:sp>
        <p:nvSpPr>
          <p:cNvPr id="9220" name="Rectangle 3"/>
          <p:cNvSpPr>
            <a:spLocks noGrp="1" noChangeArrowheads="1"/>
          </p:cNvSpPr>
          <p:nvPr>
            <p:ph type="body" idx="1"/>
          </p:nvPr>
        </p:nvSpPr>
        <p:spPr/>
        <p:txBody>
          <a:bodyPr/>
          <a:lstStyle/>
          <a:p>
            <a:pPr lvl="1" eaLnBrk="1" hangingPunct="1"/>
            <a:r>
              <a:rPr lang="en-US" smtClean="0"/>
              <a:t>If a RJ45 plug designed for stranded conductors is crimped onto solid conductors, the blade’s piercing teeth will be deflected and bent by the cable’s center conductors resulting in an intermittent connection</a:t>
            </a:r>
          </a:p>
          <a:p>
            <a:pPr lvl="1" eaLnBrk="1" hangingPunct="1"/>
            <a:r>
              <a:rPr lang="en-US" smtClean="0"/>
              <a:t>However, the newer tri-point plugs are designed for both stranded and solid conductors and will successfully terminate both types of conductors</a:t>
            </a:r>
          </a:p>
        </p:txBody>
      </p:sp>
      <p:sp>
        <p:nvSpPr>
          <p:cNvPr id="922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20185E5-69D1-40BA-9D9F-AFFE52AC2ED9}" type="slidenum">
              <a:rPr lang="en-US" smtClean="0"/>
              <a:pPr eaLnBrk="1" hangingPunct="1"/>
              <a:t>6</a:t>
            </a:fld>
            <a:endParaRPr lang="en-US"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64515" name="Rectangle 2"/>
          <p:cNvSpPr>
            <a:spLocks noGrp="1" noChangeArrowheads="1"/>
          </p:cNvSpPr>
          <p:nvPr>
            <p:ph type="title"/>
          </p:nvPr>
        </p:nvSpPr>
        <p:spPr/>
        <p:txBody>
          <a:bodyPr/>
          <a:lstStyle/>
          <a:p>
            <a:pPr eaLnBrk="1" hangingPunct="1"/>
            <a:r>
              <a:rPr lang="en-US" dirty="0" smtClean="0">
                <a:solidFill>
                  <a:srgbClr val="000000"/>
                </a:solidFill>
                <a:cs typeface="Times New Roman" pitchFamily="18" charset="0"/>
              </a:rPr>
              <a:t>Patch Panel Termination</a:t>
            </a:r>
          </a:p>
        </p:txBody>
      </p:sp>
      <p:sp>
        <p:nvSpPr>
          <p:cNvPr id="64516" name="Rectangle 3"/>
          <p:cNvSpPr>
            <a:spLocks noGrp="1" noChangeArrowheads="1"/>
          </p:cNvSpPr>
          <p:nvPr>
            <p:ph type="body" idx="1"/>
          </p:nvPr>
        </p:nvSpPr>
        <p:spPr/>
        <p:txBody>
          <a:bodyPr/>
          <a:lstStyle/>
          <a:p>
            <a:pPr eaLnBrk="1" hangingPunct="1"/>
            <a:r>
              <a:rPr lang="en-US" dirty="0" smtClean="0">
                <a:solidFill>
                  <a:srgbClr val="000000"/>
                </a:solidFill>
                <a:cs typeface="Times New Roman" pitchFamily="18" charset="0"/>
              </a:rPr>
              <a:t>As stated in the 568 standard, the pairs in a Category 5 cable should never be untwisted more than 1/2 inch from the point of termination</a:t>
            </a:r>
          </a:p>
          <a:p>
            <a:pPr eaLnBrk="1" hangingPunct="1"/>
            <a:r>
              <a:rPr lang="en-US" dirty="0" smtClean="0">
                <a:solidFill>
                  <a:srgbClr val="000000"/>
                </a:solidFill>
                <a:cs typeface="Times New Roman" pitchFamily="18" charset="0"/>
              </a:rPr>
              <a:t>Any further untwisting of the pairs will increase crosstalk and susceptibility to EMI/RFI</a:t>
            </a:r>
            <a:endParaRPr lang="en-US" dirty="0" smtClean="0"/>
          </a:p>
        </p:txBody>
      </p:sp>
      <p:sp>
        <p:nvSpPr>
          <p:cNvPr id="6451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6A1E790-9E57-4DCA-886F-827BBA6D7BE2}" type="slidenum">
              <a:rPr lang="en-US" smtClean="0"/>
              <a:pPr eaLnBrk="1" hangingPunct="1"/>
              <a:t>60</a:t>
            </a:fld>
            <a:endParaRPr lang="en-US"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dirty="0" smtClean="0"/>
              <a:t>Patch Panel Termination</a:t>
            </a:r>
          </a:p>
        </p:txBody>
      </p:sp>
      <p:sp>
        <p:nvSpPr>
          <p:cNvPr id="6553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6554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96B5E747-FCC3-46B5-9A92-E7C98C096A7C}" type="slidenum">
              <a:rPr lang="en-US" smtClean="0"/>
              <a:pPr eaLnBrk="1" hangingPunct="1"/>
              <a:t>61</a:t>
            </a:fld>
            <a:endParaRPr lang="en-US" smtClean="0"/>
          </a:p>
        </p:txBody>
      </p:sp>
      <p:pic>
        <p:nvPicPr>
          <p:cNvPr id="65541" name="Picture 4" descr="PatchPanelBack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574800"/>
            <a:ext cx="6858000"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Patch Panel Termination</a:t>
            </a:r>
            <a:endParaRPr lang="en-US" dirty="0"/>
          </a:p>
        </p:txBody>
      </p:sp>
      <p:sp>
        <p:nvSpPr>
          <p:cNvPr id="3" name="Content Placeholder 2"/>
          <p:cNvSpPr>
            <a:spLocks noGrp="1"/>
          </p:cNvSpPr>
          <p:nvPr>
            <p:ph idx="1"/>
          </p:nvPr>
        </p:nvSpPr>
        <p:spPr/>
        <p:txBody>
          <a:bodyPr/>
          <a:lstStyle/>
          <a:p>
            <a:r>
              <a:rPr lang="en-US" dirty="0" smtClean="0"/>
              <a:t>The</a:t>
            </a:r>
            <a:r>
              <a:rPr lang="en-US" baseline="0" dirty="0" smtClean="0"/>
              <a:t> wire order for a patch panel is usually indicated on it</a:t>
            </a:r>
          </a:p>
          <a:p>
            <a:r>
              <a:rPr lang="en-US" baseline="0" dirty="0" smtClean="0"/>
              <a:t>Typically the wires go for each color solid and then the white strip for the color</a:t>
            </a:r>
          </a:p>
          <a:p>
            <a:r>
              <a:rPr lang="en-US" baseline="0" dirty="0" smtClean="0"/>
              <a:t>For example</a:t>
            </a:r>
          </a:p>
        </p:txBody>
      </p:sp>
      <p:sp>
        <p:nvSpPr>
          <p:cNvPr id="4" name="Footer Placeholder 3"/>
          <p:cNvSpPr>
            <a:spLocks noGrp="1"/>
          </p:cNvSpPr>
          <p:nvPr>
            <p:ph type="ftr" sz="quarter" idx="11"/>
          </p:nvPr>
        </p:nvSpPr>
        <p:spPr/>
        <p:txBody>
          <a:bodyPr/>
          <a:lstStyle/>
          <a:p>
            <a:pPr>
              <a:defRPr/>
            </a:pPr>
            <a:r>
              <a:rPr lang="en-US" smtClean="0"/>
              <a:t>Copyright 2008-2012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endParaRPr lang="en-US" smtClean="0"/>
          </a:p>
          <a:p>
            <a:pPr>
              <a:defRPr/>
            </a:pPr>
            <a:endParaRPr lang="en-US" smtClean="0"/>
          </a:p>
          <a:p>
            <a:pPr>
              <a:defRPr/>
            </a:pPr>
            <a:fld id="{777EA320-F746-4DE3-9D41-75D9656B7931}" type="slidenum">
              <a:rPr lang="en-US" smtClean="0"/>
              <a:pPr>
                <a:defRPr/>
              </a:pPr>
              <a:t>62</a:t>
            </a:fld>
            <a:endParaRPr lang="en-US"/>
          </a:p>
        </p:txBody>
      </p:sp>
    </p:spTree>
    <p:extLst>
      <p:ext uri="{BB962C8B-B14F-4D97-AF65-F5344CB8AC3E}">
        <p14:creationId xmlns:p14="http://schemas.microsoft.com/office/powerpoint/2010/main" val="31301810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Patch Panel Termination</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Copyright 2008-2012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endParaRPr lang="en-US" smtClean="0"/>
          </a:p>
          <a:p>
            <a:pPr>
              <a:defRPr/>
            </a:pPr>
            <a:endParaRPr lang="en-US" smtClean="0"/>
          </a:p>
          <a:p>
            <a:pPr>
              <a:defRPr/>
            </a:pPr>
            <a:fld id="{777EA320-F746-4DE3-9D41-75D9656B7931}" type="slidenum">
              <a:rPr lang="en-US" smtClean="0"/>
              <a:pPr>
                <a:defRPr/>
              </a:pPr>
              <a:t>63</a:t>
            </a:fld>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624" t="13071" r="14365"/>
          <a:stretch/>
        </p:blipFill>
        <p:spPr bwMode="auto">
          <a:xfrm>
            <a:off x="801139" y="1600196"/>
            <a:ext cx="7504661" cy="4487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93447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66563" name="Rectangle 2"/>
          <p:cNvSpPr>
            <a:spLocks noGrp="1" noChangeArrowheads="1"/>
          </p:cNvSpPr>
          <p:nvPr>
            <p:ph type="title"/>
          </p:nvPr>
        </p:nvSpPr>
        <p:spPr/>
        <p:txBody>
          <a:bodyPr/>
          <a:lstStyle/>
          <a:p>
            <a:pPr eaLnBrk="1" hangingPunct="1"/>
            <a:r>
              <a:rPr lang="en-US" dirty="0" smtClean="0"/>
              <a:t>Punch Down Tool</a:t>
            </a:r>
          </a:p>
        </p:txBody>
      </p:sp>
      <p:sp>
        <p:nvSpPr>
          <p:cNvPr id="66564" name="Rectangle 3"/>
          <p:cNvSpPr>
            <a:spLocks noGrp="1" noChangeArrowheads="1"/>
          </p:cNvSpPr>
          <p:nvPr>
            <p:ph type="body" idx="1"/>
          </p:nvPr>
        </p:nvSpPr>
        <p:spPr/>
        <p:txBody>
          <a:bodyPr/>
          <a:lstStyle/>
          <a:p>
            <a:pPr eaLnBrk="1" hangingPunct="1"/>
            <a:r>
              <a:rPr lang="en-US" dirty="0" smtClean="0"/>
              <a:t>A tool is used to push the cable down into the groove so as to allow the groove to cut through the cover and make contact with the wire inside</a:t>
            </a:r>
          </a:p>
          <a:p>
            <a:pPr eaLnBrk="1" hangingPunct="1"/>
            <a:r>
              <a:rPr lang="en-US" dirty="0" smtClean="0"/>
              <a:t>This tool is called a Punch Down tool</a:t>
            </a:r>
          </a:p>
        </p:txBody>
      </p:sp>
      <p:sp>
        <p:nvSpPr>
          <p:cNvPr id="6656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C6A15E2-C57F-4950-820B-6139B895FF9C}" type="slidenum">
              <a:rPr lang="en-US" smtClean="0"/>
              <a:pPr eaLnBrk="1" hangingPunct="1"/>
              <a:t>64</a:t>
            </a:fld>
            <a:endParaRPr lang="en-US"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67587" name="Rectangle 2"/>
          <p:cNvSpPr>
            <a:spLocks noGrp="1" noChangeArrowheads="1"/>
          </p:cNvSpPr>
          <p:nvPr>
            <p:ph type="title"/>
          </p:nvPr>
        </p:nvSpPr>
        <p:spPr/>
        <p:txBody>
          <a:bodyPr/>
          <a:lstStyle/>
          <a:p>
            <a:pPr eaLnBrk="1" hangingPunct="1"/>
            <a:r>
              <a:rPr lang="en-US" dirty="0" smtClean="0"/>
              <a:t>Punch Down Tool</a:t>
            </a:r>
          </a:p>
        </p:txBody>
      </p:sp>
      <p:pic>
        <p:nvPicPr>
          <p:cNvPr id="67588" name="Picture 3" descr="PunchDownToo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21000" y="1524000"/>
            <a:ext cx="3200400" cy="4800600"/>
          </a:xfrm>
        </p:spPr>
      </p:pic>
      <p:sp>
        <p:nvSpPr>
          <p:cNvPr id="6758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EBBECCD-A9F4-48C7-8F0B-F31DDBFDCD8B}" type="slidenum">
              <a:rPr lang="en-US" smtClean="0"/>
              <a:pPr eaLnBrk="1" hangingPunct="1"/>
              <a:t>65</a:t>
            </a:fld>
            <a:endParaRPr lang="en-US"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68611" name="Rectangle 2"/>
          <p:cNvSpPr>
            <a:spLocks noGrp="1" noChangeArrowheads="1"/>
          </p:cNvSpPr>
          <p:nvPr>
            <p:ph type="title"/>
          </p:nvPr>
        </p:nvSpPr>
        <p:spPr/>
        <p:txBody>
          <a:bodyPr/>
          <a:lstStyle/>
          <a:p>
            <a:pPr eaLnBrk="1" hangingPunct="1"/>
            <a:r>
              <a:rPr lang="en-US" dirty="0" smtClean="0"/>
              <a:t>Terminating in the Work Space</a:t>
            </a:r>
          </a:p>
        </p:txBody>
      </p:sp>
      <p:sp>
        <p:nvSpPr>
          <p:cNvPr id="68612" name="Rectangle 3"/>
          <p:cNvSpPr>
            <a:spLocks noGrp="1" noChangeArrowheads="1"/>
          </p:cNvSpPr>
          <p:nvPr>
            <p:ph type="body" idx="1"/>
          </p:nvPr>
        </p:nvSpPr>
        <p:spPr/>
        <p:txBody>
          <a:bodyPr/>
          <a:lstStyle/>
          <a:p>
            <a:pPr eaLnBrk="1" hangingPunct="1"/>
            <a:r>
              <a:rPr lang="en-US" smtClean="0"/>
              <a:t>The next step is to terminate the cable in each work space area</a:t>
            </a:r>
          </a:p>
          <a:p>
            <a:pPr eaLnBrk="1" hangingPunct="1"/>
            <a:r>
              <a:rPr lang="en-US" smtClean="0"/>
              <a:t>There are two main ways to attach the jack used to terminate the cable in the work area</a:t>
            </a:r>
          </a:p>
          <a:p>
            <a:pPr lvl="1" eaLnBrk="1" hangingPunct="1"/>
            <a:r>
              <a:rPr lang="en-US" smtClean="0"/>
              <a:t>Flush Mount</a:t>
            </a:r>
          </a:p>
          <a:p>
            <a:pPr lvl="1" eaLnBrk="1" hangingPunct="1"/>
            <a:r>
              <a:rPr lang="en-US" smtClean="0"/>
              <a:t>Surface Mount</a:t>
            </a:r>
          </a:p>
        </p:txBody>
      </p:sp>
      <p:sp>
        <p:nvSpPr>
          <p:cNvPr id="686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6B13074-0107-4984-A6B6-F2AE392F254E}" type="slidenum">
              <a:rPr lang="en-US" smtClean="0"/>
              <a:pPr eaLnBrk="1" hangingPunct="1"/>
              <a:t>66</a:t>
            </a:fld>
            <a:endParaRPr lang="en-US" smtClean="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69635" name="Rectangle 2"/>
          <p:cNvSpPr>
            <a:spLocks noGrp="1" noChangeArrowheads="1"/>
          </p:cNvSpPr>
          <p:nvPr>
            <p:ph type="title"/>
          </p:nvPr>
        </p:nvSpPr>
        <p:spPr/>
        <p:txBody>
          <a:bodyPr/>
          <a:lstStyle/>
          <a:p>
            <a:pPr eaLnBrk="1" hangingPunct="1"/>
            <a:r>
              <a:rPr lang="en-US" dirty="0" smtClean="0"/>
              <a:t>Flush Mount Termination</a:t>
            </a:r>
          </a:p>
        </p:txBody>
      </p:sp>
      <p:sp>
        <p:nvSpPr>
          <p:cNvPr id="69636" name="Rectangle 3"/>
          <p:cNvSpPr>
            <a:spLocks noGrp="1" noChangeArrowheads="1"/>
          </p:cNvSpPr>
          <p:nvPr>
            <p:ph type="body" idx="1"/>
          </p:nvPr>
        </p:nvSpPr>
        <p:spPr/>
        <p:txBody>
          <a:bodyPr/>
          <a:lstStyle/>
          <a:p>
            <a:pPr eaLnBrk="1" hangingPunct="1"/>
            <a:r>
              <a:rPr lang="en-US" smtClean="0"/>
              <a:t>The procedures shown above are the same ones used in the work area for a flush mount</a:t>
            </a:r>
          </a:p>
          <a:p>
            <a:pPr eaLnBrk="1" hangingPunct="1"/>
            <a:r>
              <a:rPr lang="en-US" smtClean="0"/>
              <a:t>The only difference is the jack is clipped to a wall plate</a:t>
            </a:r>
          </a:p>
        </p:txBody>
      </p:sp>
      <p:sp>
        <p:nvSpPr>
          <p:cNvPr id="6963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28118F8-93FA-4C5C-956D-C4275DFA9603}" type="slidenum">
              <a:rPr lang="en-US" smtClean="0"/>
              <a:pPr eaLnBrk="1" hangingPunct="1"/>
              <a:t>67</a:t>
            </a:fld>
            <a:endParaRPr lang="en-US" smtClean="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70659" name="Rectangle 2"/>
          <p:cNvSpPr>
            <a:spLocks noGrp="1" noChangeArrowheads="1"/>
          </p:cNvSpPr>
          <p:nvPr>
            <p:ph type="title"/>
          </p:nvPr>
        </p:nvSpPr>
        <p:spPr/>
        <p:txBody>
          <a:bodyPr/>
          <a:lstStyle/>
          <a:p>
            <a:pPr eaLnBrk="1" hangingPunct="1"/>
            <a:r>
              <a:rPr lang="en-US" dirty="0" smtClean="0"/>
              <a:t>Wall Plate in Office</a:t>
            </a:r>
          </a:p>
        </p:txBody>
      </p:sp>
      <p:pic>
        <p:nvPicPr>
          <p:cNvPr id="70660" name="Picture 3" descr="WallPlateLooseFromWall2"/>
          <p:cNvPicPr>
            <a:picLocks noChangeAspect="1" noChangeArrowheads="1"/>
          </p:cNvPicPr>
          <p:nvPr/>
        </p:nvPicPr>
        <p:blipFill>
          <a:blip r:embed="rId2">
            <a:extLst>
              <a:ext uri="{28A0092B-C50C-407E-A947-70E740481C1C}">
                <a14:useLocalDpi xmlns:a14="http://schemas.microsoft.com/office/drawing/2010/main" val="0"/>
              </a:ext>
            </a:extLst>
          </a:blip>
          <a:srcRect t="11111"/>
          <a:stretch>
            <a:fillRect/>
          </a:stretch>
        </p:blipFill>
        <p:spPr bwMode="auto">
          <a:xfrm>
            <a:off x="2819400" y="1600200"/>
            <a:ext cx="34861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9ABC9BC-E565-46CE-B84F-9DEA43D811FC}" type="slidenum">
              <a:rPr lang="en-US" smtClean="0"/>
              <a:pPr eaLnBrk="1" hangingPunct="1"/>
              <a:t>68</a:t>
            </a:fld>
            <a:endParaRPr lang="en-US"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71683" name="Rectangle 2"/>
          <p:cNvSpPr>
            <a:spLocks noGrp="1" noChangeArrowheads="1"/>
          </p:cNvSpPr>
          <p:nvPr>
            <p:ph type="title"/>
          </p:nvPr>
        </p:nvSpPr>
        <p:spPr/>
        <p:txBody>
          <a:bodyPr/>
          <a:lstStyle/>
          <a:p>
            <a:pPr eaLnBrk="1" hangingPunct="1"/>
            <a:r>
              <a:rPr lang="en-US" dirty="0" smtClean="0"/>
              <a:t>Surface Mount Termination</a:t>
            </a:r>
          </a:p>
        </p:txBody>
      </p:sp>
      <p:sp>
        <p:nvSpPr>
          <p:cNvPr id="71684" name="Rectangle 3"/>
          <p:cNvSpPr>
            <a:spLocks noGrp="1" noChangeArrowheads="1"/>
          </p:cNvSpPr>
          <p:nvPr>
            <p:ph type="body" idx="1"/>
          </p:nvPr>
        </p:nvSpPr>
        <p:spPr/>
        <p:txBody>
          <a:bodyPr/>
          <a:lstStyle/>
          <a:p>
            <a:pPr eaLnBrk="1" hangingPunct="1"/>
            <a:r>
              <a:rPr lang="en-US" smtClean="0"/>
              <a:t>The second main way to place the termination point in a work space is by using a box that mounts directly to the wall</a:t>
            </a:r>
          </a:p>
          <a:p>
            <a:pPr eaLnBrk="1" hangingPunct="1"/>
            <a:r>
              <a:rPr lang="en-US" smtClean="0"/>
              <a:t>This avoids the problem of cutting a exact size hole in the wall</a:t>
            </a:r>
          </a:p>
          <a:p>
            <a:pPr eaLnBrk="1" hangingPunct="1"/>
            <a:r>
              <a:rPr lang="en-US" smtClean="0"/>
              <a:t>In some cases this takes too long</a:t>
            </a:r>
          </a:p>
          <a:p>
            <a:pPr eaLnBrk="1" hangingPunct="1"/>
            <a:r>
              <a:rPr lang="en-US" smtClean="0"/>
              <a:t>In other cases the wall is not suitable for this type of cutting</a:t>
            </a:r>
          </a:p>
        </p:txBody>
      </p:sp>
      <p:sp>
        <p:nvSpPr>
          <p:cNvPr id="7168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D17DF09-4344-4CFF-A0E2-5D21C9F7586E}" type="slidenum">
              <a:rPr lang="en-US" smtClean="0"/>
              <a:pPr eaLnBrk="1" hangingPunct="1"/>
              <a:t>69</a:t>
            </a:fld>
            <a:endParaRPr lang="en-US"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mtClean="0"/>
              <a:t>Use the Correct Connector</a:t>
            </a:r>
          </a:p>
        </p:txBody>
      </p:sp>
      <p:sp>
        <p:nvSpPr>
          <p:cNvPr id="10243" name="Content Placeholder 2"/>
          <p:cNvSpPr>
            <a:spLocks noGrp="1"/>
          </p:cNvSpPr>
          <p:nvPr>
            <p:ph idx="1"/>
          </p:nvPr>
        </p:nvSpPr>
        <p:spPr/>
        <p:txBody>
          <a:bodyPr/>
          <a:lstStyle/>
          <a:p>
            <a:r>
              <a:rPr lang="en-US" smtClean="0"/>
              <a:t>Fluke also discusses this issue</a:t>
            </a:r>
          </a:p>
          <a:p>
            <a:r>
              <a:rPr lang="en-US" smtClean="0"/>
              <a:t>They say</a:t>
            </a:r>
          </a:p>
          <a:p>
            <a:pPr lvl="1"/>
            <a:r>
              <a:rPr lang="en-US" smtClean="0"/>
              <a:t>Using the wrong style of pin may cause intermittent connections after a period of time, though the cable usually works immediately after it is made</a:t>
            </a:r>
          </a:p>
        </p:txBody>
      </p:sp>
      <p:sp>
        <p:nvSpPr>
          <p:cNvPr id="1024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024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4835E58E-CE14-4C6A-83DB-FC3B1705D652}" type="slidenum">
              <a:rPr lang="en-US" smtClean="0"/>
              <a:pPr eaLnBrk="1" hangingPunct="1"/>
              <a:t>7</a:t>
            </a:fld>
            <a:endParaRPr lang="en-US" smtClean="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72707" name="Rectangle 2"/>
          <p:cNvSpPr>
            <a:spLocks noGrp="1" noChangeArrowheads="1"/>
          </p:cNvSpPr>
          <p:nvPr>
            <p:ph type="title"/>
          </p:nvPr>
        </p:nvSpPr>
        <p:spPr/>
        <p:txBody>
          <a:bodyPr/>
          <a:lstStyle/>
          <a:p>
            <a:pPr eaLnBrk="1" hangingPunct="1"/>
            <a:r>
              <a:rPr lang="en-US" dirty="0" smtClean="0"/>
              <a:t>Surface Mount Box</a:t>
            </a:r>
          </a:p>
        </p:txBody>
      </p:sp>
      <p:pic>
        <p:nvPicPr>
          <p:cNvPr id="72708" name="Picture 3" descr="SurfaceMountBoxRacewayClos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44613" y="1600200"/>
            <a:ext cx="6535737" cy="4006850"/>
          </a:xfrm>
        </p:spPr>
      </p:pic>
      <p:sp>
        <p:nvSpPr>
          <p:cNvPr id="7270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8395BB6-E300-41C7-9B97-EAAE3FAC9864}" type="slidenum">
              <a:rPr lang="en-US" smtClean="0"/>
              <a:pPr eaLnBrk="1" hangingPunct="1"/>
              <a:t>70</a:t>
            </a:fld>
            <a:endParaRPr lang="en-US" smtClean="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73731" name="Rectangle 2"/>
          <p:cNvSpPr>
            <a:spLocks noGrp="1" noChangeArrowheads="1"/>
          </p:cNvSpPr>
          <p:nvPr>
            <p:ph type="title"/>
          </p:nvPr>
        </p:nvSpPr>
        <p:spPr/>
        <p:txBody>
          <a:bodyPr/>
          <a:lstStyle/>
          <a:p>
            <a:pPr eaLnBrk="1" hangingPunct="1"/>
            <a:r>
              <a:rPr lang="en-US" dirty="0" smtClean="0"/>
              <a:t>Surface Mount Wiring</a:t>
            </a:r>
          </a:p>
        </p:txBody>
      </p:sp>
      <p:sp>
        <p:nvSpPr>
          <p:cNvPr id="73732" name="Rectangle 3"/>
          <p:cNvSpPr>
            <a:spLocks noGrp="1" noChangeArrowheads="1"/>
          </p:cNvSpPr>
          <p:nvPr>
            <p:ph type="body" idx="1"/>
          </p:nvPr>
        </p:nvSpPr>
        <p:spPr/>
        <p:txBody>
          <a:bodyPr/>
          <a:lstStyle/>
          <a:p>
            <a:pPr eaLnBrk="1" hangingPunct="1"/>
            <a:r>
              <a:rPr lang="en-US" dirty="0" smtClean="0"/>
              <a:t>All of the following is also from the L-com site at www.l-com.com</a:t>
            </a:r>
          </a:p>
          <a:p>
            <a:pPr eaLnBrk="1" hangingPunct="1"/>
            <a:r>
              <a:rPr lang="en-US" dirty="0" smtClean="0"/>
              <a:t>Different manufacturers use different methods, but this is a good example of a common method where a punch down tool is used instead of pliers</a:t>
            </a:r>
          </a:p>
          <a:p>
            <a:pPr eaLnBrk="1" hangingPunct="1"/>
            <a:r>
              <a:rPr lang="en-US" dirty="0" smtClean="0"/>
              <a:t>In this case for a surface mount box, but the technique is the same for a flush mount box or a patch panel connection</a:t>
            </a:r>
          </a:p>
        </p:txBody>
      </p:sp>
      <p:sp>
        <p:nvSpPr>
          <p:cNvPr id="7373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7AE07FA-9F53-44C5-95CF-E486FE7BEAAB}" type="slidenum">
              <a:rPr lang="en-US" smtClean="0"/>
              <a:pPr eaLnBrk="1" hangingPunct="1"/>
              <a:t>71</a:t>
            </a:fld>
            <a:endParaRPr lang="en-US"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74755" name="Rectangle 2"/>
          <p:cNvSpPr>
            <a:spLocks noGrp="1" noChangeArrowheads="1"/>
          </p:cNvSpPr>
          <p:nvPr>
            <p:ph type="title"/>
          </p:nvPr>
        </p:nvSpPr>
        <p:spPr/>
        <p:txBody>
          <a:bodyPr/>
          <a:lstStyle/>
          <a:p>
            <a:pPr eaLnBrk="1" hangingPunct="1"/>
            <a:r>
              <a:rPr lang="en-US" dirty="0" smtClean="0"/>
              <a:t>Surface Mount Wiring</a:t>
            </a:r>
          </a:p>
        </p:txBody>
      </p:sp>
      <p:sp>
        <p:nvSpPr>
          <p:cNvPr id="74756" name="Rectangle 3"/>
          <p:cNvSpPr>
            <a:spLocks noGrp="1" noChangeArrowheads="1"/>
          </p:cNvSpPr>
          <p:nvPr>
            <p:ph type="body" idx="1"/>
          </p:nvPr>
        </p:nvSpPr>
        <p:spPr/>
        <p:txBody>
          <a:bodyPr/>
          <a:lstStyle/>
          <a:p>
            <a:pPr eaLnBrk="1" hangingPunct="1"/>
            <a:r>
              <a:rPr lang="en-US" smtClean="0"/>
              <a:t>Remove the cover and attach the jack base assembly using the supplied screws or double stick tape</a:t>
            </a:r>
          </a:p>
        </p:txBody>
      </p:sp>
      <p:pic>
        <p:nvPicPr>
          <p:cNvPr id="74757" name="Picture 4" descr="SurfaceBoxWirin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3657600"/>
            <a:ext cx="2916238"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E506CA5-D2CF-4E06-859A-B8B308050435}" type="slidenum">
              <a:rPr lang="en-US" smtClean="0"/>
              <a:pPr eaLnBrk="1" hangingPunct="1"/>
              <a:t>72</a:t>
            </a:fld>
            <a:endParaRPr lang="en-US" smtClean="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75779" name="Rectangle 2"/>
          <p:cNvSpPr>
            <a:spLocks noGrp="1" noChangeArrowheads="1"/>
          </p:cNvSpPr>
          <p:nvPr>
            <p:ph type="title"/>
          </p:nvPr>
        </p:nvSpPr>
        <p:spPr/>
        <p:txBody>
          <a:bodyPr/>
          <a:lstStyle/>
          <a:p>
            <a:pPr eaLnBrk="1" hangingPunct="1"/>
            <a:r>
              <a:rPr lang="en-US" dirty="0" smtClean="0"/>
              <a:t>Surface Mount Wiring</a:t>
            </a:r>
          </a:p>
        </p:txBody>
      </p:sp>
      <p:sp>
        <p:nvSpPr>
          <p:cNvPr id="75780" name="Rectangle 3"/>
          <p:cNvSpPr>
            <a:spLocks noGrp="1" noChangeArrowheads="1"/>
          </p:cNvSpPr>
          <p:nvPr>
            <p:ph type="body" idx="1"/>
          </p:nvPr>
        </p:nvSpPr>
        <p:spPr/>
        <p:txBody>
          <a:bodyPr/>
          <a:lstStyle/>
          <a:p>
            <a:pPr eaLnBrk="1" hangingPunct="1"/>
            <a:r>
              <a:rPr lang="en-US" smtClean="0"/>
              <a:t>Remove approximately 3” of the outer jacket from the cable</a:t>
            </a:r>
          </a:p>
          <a:p>
            <a:pPr eaLnBrk="1" hangingPunct="1"/>
            <a:r>
              <a:rPr lang="en-US" smtClean="0"/>
              <a:t>Take care not to nick the wires</a:t>
            </a:r>
          </a:p>
        </p:txBody>
      </p:sp>
      <p:pic>
        <p:nvPicPr>
          <p:cNvPr id="75781" name="Picture 4" descr="SurfaceBoxWiring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3505200"/>
            <a:ext cx="2906713"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56D7050-8206-4A50-8613-A5D800E673AA}" type="slidenum">
              <a:rPr lang="en-US" smtClean="0"/>
              <a:pPr eaLnBrk="1" hangingPunct="1"/>
              <a:t>73</a:t>
            </a:fld>
            <a:endParaRPr lang="en-US" smtClean="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76803" name="Rectangle 2"/>
          <p:cNvSpPr>
            <a:spLocks noGrp="1" noChangeArrowheads="1"/>
          </p:cNvSpPr>
          <p:nvPr>
            <p:ph type="title"/>
          </p:nvPr>
        </p:nvSpPr>
        <p:spPr/>
        <p:txBody>
          <a:bodyPr/>
          <a:lstStyle/>
          <a:p>
            <a:pPr eaLnBrk="1" hangingPunct="1"/>
            <a:r>
              <a:rPr lang="en-US" dirty="0" smtClean="0"/>
              <a:t>Surface Mount Wiring</a:t>
            </a:r>
          </a:p>
        </p:txBody>
      </p:sp>
      <p:sp>
        <p:nvSpPr>
          <p:cNvPr id="76804" name="Rectangle 3"/>
          <p:cNvSpPr>
            <a:spLocks noGrp="1" noChangeArrowheads="1"/>
          </p:cNvSpPr>
          <p:nvPr>
            <p:ph type="body" idx="1"/>
          </p:nvPr>
        </p:nvSpPr>
        <p:spPr/>
        <p:txBody>
          <a:bodyPr/>
          <a:lstStyle/>
          <a:p>
            <a:pPr eaLnBrk="1" hangingPunct="1"/>
            <a:r>
              <a:rPr lang="en-US" smtClean="0"/>
              <a:t>Secure the cable with a cable tie to the desired entry point</a:t>
            </a:r>
          </a:p>
        </p:txBody>
      </p:sp>
      <p:pic>
        <p:nvPicPr>
          <p:cNvPr id="76805" name="Picture 4" descr="SurfaceBoxWiring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3581400"/>
            <a:ext cx="2916238"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3D001E9-5235-48F7-899A-B0765080D216}" type="slidenum">
              <a:rPr lang="en-US" smtClean="0"/>
              <a:pPr eaLnBrk="1" hangingPunct="1"/>
              <a:t>74</a:t>
            </a:fld>
            <a:endParaRPr lang="en-US" smtClean="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77827" name="Rectangle 2"/>
          <p:cNvSpPr>
            <a:spLocks noGrp="1" noChangeArrowheads="1"/>
          </p:cNvSpPr>
          <p:nvPr>
            <p:ph type="title"/>
          </p:nvPr>
        </p:nvSpPr>
        <p:spPr/>
        <p:txBody>
          <a:bodyPr/>
          <a:lstStyle/>
          <a:p>
            <a:pPr eaLnBrk="1" hangingPunct="1"/>
            <a:r>
              <a:rPr lang="en-US" dirty="0" smtClean="0"/>
              <a:t>Surface Mount Wiring</a:t>
            </a:r>
          </a:p>
        </p:txBody>
      </p:sp>
      <p:sp>
        <p:nvSpPr>
          <p:cNvPr id="77828" name="Rectangle 3"/>
          <p:cNvSpPr>
            <a:spLocks noGrp="1" noChangeArrowheads="1"/>
          </p:cNvSpPr>
          <p:nvPr>
            <p:ph type="body" idx="1"/>
          </p:nvPr>
        </p:nvSpPr>
        <p:spPr/>
        <p:txBody>
          <a:bodyPr/>
          <a:lstStyle/>
          <a:p>
            <a:pPr eaLnBrk="1" hangingPunct="1"/>
            <a:r>
              <a:rPr lang="en-US" smtClean="0"/>
              <a:t>Insert the pairs to the color coded slots taking care to maintain the twist to within .5” of IDC contact</a:t>
            </a:r>
          </a:p>
          <a:p>
            <a:pPr eaLnBrk="1" hangingPunct="1"/>
            <a:r>
              <a:rPr lang="en-US" smtClean="0"/>
              <a:t>Punch down using a 110 style tool</a:t>
            </a:r>
          </a:p>
        </p:txBody>
      </p:sp>
      <p:pic>
        <p:nvPicPr>
          <p:cNvPr id="77829" name="Picture 4" descr="SurfaceBoxWiring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3733800"/>
            <a:ext cx="2906713"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353057C-523F-4597-A380-922707B8A3CF}" type="slidenum">
              <a:rPr lang="en-US" smtClean="0"/>
              <a:pPr eaLnBrk="1" hangingPunct="1"/>
              <a:t>75</a:t>
            </a:fld>
            <a:endParaRPr lang="en-US" smtClean="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78851" name="Rectangle 2"/>
          <p:cNvSpPr>
            <a:spLocks noGrp="1" noChangeArrowheads="1"/>
          </p:cNvSpPr>
          <p:nvPr>
            <p:ph type="title"/>
          </p:nvPr>
        </p:nvSpPr>
        <p:spPr/>
        <p:txBody>
          <a:bodyPr/>
          <a:lstStyle/>
          <a:p>
            <a:pPr eaLnBrk="1" hangingPunct="1"/>
            <a:r>
              <a:rPr lang="en-US" dirty="0" smtClean="0"/>
              <a:t>Surface Mount Wiring</a:t>
            </a:r>
          </a:p>
        </p:txBody>
      </p:sp>
      <p:sp>
        <p:nvSpPr>
          <p:cNvPr id="78852" name="Rectangle 3"/>
          <p:cNvSpPr>
            <a:spLocks noGrp="1" noChangeArrowheads="1"/>
          </p:cNvSpPr>
          <p:nvPr>
            <p:ph type="body" idx="1"/>
          </p:nvPr>
        </p:nvSpPr>
        <p:spPr/>
        <p:txBody>
          <a:bodyPr/>
          <a:lstStyle/>
          <a:p>
            <a:pPr eaLnBrk="1" hangingPunct="1"/>
            <a:r>
              <a:rPr lang="en-US" smtClean="0"/>
              <a:t>Trim excess wire if your 110 tool doesn’t cut it off</a:t>
            </a:r>
          </a:p>
          <a:p>
            <a:pPr eaLnBrk="1" hangingPunct="1"/>
            <a:r>
              <a:rPr lang="en-US" smtClean="0"/>
              <a:t>Snap on the retainer caps</a:t>
            </a:r>
          </a:p>
        </p:txBody>
      </p:sp>
      <p:pic>
        <p:nvPicPr>
          <p:cNvPr id="78853" name="Picture 4" descr="SurfaceBoxWiring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3581400"/>
            <a:ext cx="2906713"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4D204FA-0CEB-47EF-AD32-DD53C0060D4D}" type="slidenum">
              <a:rPr lang="en-US" smtClean="0"/>
              <a:pPr eaLnBrk="1" hangingPunct="1"/>
              <a:t>76</a:t>
            </a:fld>
            <a:endParaRPr lang="en-US" smtClean="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79875" name="Rectangle 2"/>
          <p:cNvSpPr>
            <a:spLocks noGrp="1" noChangeArrowheads="1"/>
          </p:cNvSpPr>
          <p:nvPr>
            <p:ph type="title"/>
          </p:nvPr>
        </p:nvSpPr>
        <p:spPr/>
        <p:txBody>
          <a:bodyPr/>
          <a:lstStyle/>
          <a:p>
            <a:pPr eaLnBrk="1" hangingPunct="1"/>
            <a:r>
              <a:rPr lang="en-US" dirty="0" smtClean="0"/>
              <a:t>Surface Mount Wiring</a:t>
            </a:r>
          </a:p>
        </p:txBody>
      </p:sp>
      <p:sp>
        <p:nvSpPr>
          <p:cNvPr id="79876" name="Rectangle 3"/>
          <p:cNvSpPr>
            <a:spLocks noGrp="1" noChangeArrowheads="1"/>
          </p:cNvSpPr>
          <p:nvPr>
            <p:ph type="body" idx="1"/>
          </p:nvPr>
        </p:nvSpPr>
        <p:spPr/>
        <p:txBody>
          <a:bodyPr/>
          <a:lstStyle/>
          <a:p>
            <a:pPr eaLnBrk="1" hangingPunct="1"/>
            <a:r>
              <a:rPr lang="en-US" smtClean="0"/>
              <a:t>Notch the cover to match the cable entry and snap it in place</a:t>
            </a:r>
          </a:p>
        </p:txBody>
      </p:sp>
      <p:pic>
        <p:nvPicPr>
          <p:cNvPr id="79877" name="Picture 4" descr="SurfaceBoxWiring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3505200"/>
            <a:ext cx="2906713"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FF2F7AE-CCFF-4EFB-9E4D-230435786F69}" type="slidenum">
              <a:rPr lang="en-US" smtClean="0"/>
              <a:pPr eaLnBrk="1" hangingPunct="1"/>
              <a:t>77</a:t>
            </a:fld>
            <a:endParaRPr lang="en-US" smtClean="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dirty="0" smtClean="0"/>
              <a:t>Wiring a RJ-45 Plug</a:t>
            </a:r>
          </a:p>
        </p:txBody>
      </p:sp>
      <p:sp>
        <p:nvSpPr>
          <p:cNvPr id="3" name="Content Placeholder 2"/>
          <p:cNvSpPr>
            <a:spLocks noGrp="1"/>
          </p:cNvSpPr>
          <p:nvPr>
            <p:ph idx="1"/>
          </p:nvPr>
        </p:nvSpPr>
        <p:spPr/>
        <p:txBody>
          <a:bodyPr/>
          <a:lstStyle/>
          <a:p>
            <a:pPr>
              <a:defRPr/>
            </a:pPr>
            <a:r>
              <a:rPr lang="en-US" dirty="0" smtClean="0"/>
              <a:t>An installer terminated RJ-45 plug is not part of the structured cabling standard</a:t>
            </a:r>
          </a:p>
          <a:p>
            <a:pPr>
              <a:defRPr/>
            </a:pPr>
            <a:r>
              <a:rPr lang="en-US" dirty="0" smtClean="0"/>
              <a:t>As the BICSI manual says</a:t>
            </a:r>
          </a:p>
          <a:p>
            <a:pPr lvl="1">
              <a:defRPr/>
            </a:pPr>
            <a:r>
              <a:rPr lang="en-US" dirty="0" smtClean="0">
                <a:ea typeface="+mn-ea"/>
                <a:cs typeface="+mn-cs"/>
              </a:rPr>
              <a:t>Field-constructed patch cords are not recommended for category 5e and higher systems, and they may not be allowed for systems above category 5e</a:t>
            </a:r>
          </a:p>
        </p:txBody>
      </p:sp>
      <p:sp>
        <p:nvSpPr>
          <p:cNvPr id="809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809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0F9B079F-CC21-4350-9EC1-70BD9D4CF000}" type="slidenum">
              <a:rPr lang="en-US" smtClean="0"/>
              <a:pPr eaLnBrk="1" hangingPunct="1"/>
              <a:t>78</a:t>
            </a:fld>
            <a:endParaRPr lang="en-US" smtClean="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dirty="0" smtClean="0"/>
              <a:t>Wiring a RJ-45 Plug</a:t>
            </a:r>
          </a:p>
        </p:txBody>
      </p:sp>
      <p:sp>
        <p:nvSpPr>
          <p:cNvPr id="3" name="Content Placeholder 2"/>
          <p:cNvSpPr>
            <a:spLocks noGrp="1"/>
          </p:cNvSpPr>
          <p:nvPr>
            <p:ph idx="1"/>
          </p:nvPr>
        </p:nvSpPr>
        <p:spPr/>
        <p:txBody>
          <a:bodyPr/>
          <a:lstStyle/>
          <a:p>
            <a:pPr lvl="1">
              <a:defRPr/>
            </a:pPr>
            <a:r>
              <a:rPr lang="en-US" dirty="0" smtClean="0">
                <a:ea typeface="+mn-ea"/>
                <a:cs typeface="+mn-cs"/>
              </a:rPr>
              <a:t>There may be circumstances in which field-constructed category 5e patch cords are requested (e.g., repair of an existing patch cord because a spare is not available and the circuit must be restored)</a:t>
            </a:r>
          </a:p>
          <a:p>
            <a:pPr lvl="1">
              <a:defRPr/>
            </a:pPr>
            <a:r>
              <a:rPr lang="en-US" dirty="0" smtClean="0">
                <a:ea typeface="+mn-ea"/>
                <a:cs typeface="+mn-cs"/>
              </a:rPr>
              <a:t>If this is the case, the repaired cord should be replaced with a factory certified cord as soon as possible</a:t>
            </a:r>
          </a:p>
          <a:p>
            <a:pPr lvl="1">
              <a:defRPr/>
            </a:pPr>
            <a:r>
              <a:rPr lang="en-US" dirty="0" smtClean="0">
                <a:ea typeface="+mn-ea"/>
                <a:cs typeface="+mn-cs"/>
              </a:rPr>
              <a:t>ANSI/TIA/EIA-568-B.1 states that patch cords should not be field terminated</a:t>
            </a:r>
            <a:endParaRPr lang="en-US" dirty="0"/>
          </a:p>
        </p:txBody>
      </p:sp>
      <p:sp>
        <p:nvSpPr>
          <p:cNvPr id="819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819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A95FC96E-0F26-4A49-95CF-7D0E4350129E}" type="slidenum">
              <a:rPr lang="en-US" smtClean="0"/>
              <a:pPr eaLnBrk="1" hangingPunct="1"/>
              <a:t>79</a:t>
            </a:fld>
            <a:endParaRPr lang="en-US"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smtClean="0"/>
              <a:t>UTP Termination Contacts</a:t>
            </a:r>
          </a:p>
        </p:txBody>
      </p:sp>
      <p:sp>
        <p:nvSpPr>
          <p:cNvPr id="1126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126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7915A3A4-0016-47CC-B3EA-E4C571A75F5C}" type="slidenum">
              <a:rPr lang="en-US" smtClean="0"/>
              <a:pPr eaLnBrk="1" hangingPunct="1"/>
              <a:t>8</a:t>
            </a:fld>
            <a:endParaRPr lang="en-US" smtClean="0"/>
          </a:p>
        </p:txBody>
      </p:sp>
      <p:pic>
        <p:nvPicPr>
          <p:cNvPr id="11269" name="Picture 2"/>
          <p:cNvPicPr>
            <a:picLocks noChangeAspect="1" noChangeArrowheads="1"/>
          </p:cNvPicPr>
          <p:nvPr/>
        </p:nvPicPr>
        <p:blipFill>
          <a:blip r:embed="rId2">
            <a:extLst>
              <a:ext uri="{28A0092B-C50C-407E-A947-70E740481C1C}">
                <a14:useLocalDpi xmlns:a14="http://schemas.microsoft.com/office/drawing/2010/main" val="0"/>
              </a:ext>
            </a:extLst>
          </a:blip>
          <a:srcRect l="16875" t="37500" r="14999" b="27083"/>
          <a:stretch>
            <a:fillRect/>
          </a:stretch>
        </p:blipFill>
        <p:spPr bwMode="auto">
          <a:xfrm>
            <a:off x="457200" y="1600200"/>
            <a:ext cx="822325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dirty="0" smtClean="0"/>
              <a:t>Wiring a RJ-45 Plug</a:t>
            </a:r>
          </a:p>
        </p:txBody>
      </p:sp>
      <p:sp>
        <p:nvSpPr>
          <p:cNvPr id="82947" name="Content Placeholder 2"/>
          <p:cNvSpPr>
            <a:spLocks noGrp="1"/>
          </p:cNvSpPr>
          <p:nvPr>
            <p:ph idx="1"/>
          </p:nvPr>
        </p:nvSpPr>
        <p:spPr/>
        <p:txBody>
          <a:bodyPr/>
          <a:lstStyle/>
          <a:p>
            <a:r>
              <a:rPr lang="en-US" smtClean="0"/>
              <a:t>The reason for this is you cannot do this as good as a machine</a:t>
            </a:r>
          </a:p>
          <a:p>
            <a:r>
              <a:rPr lang="en-US" smtClean="0"/>
              <a:t>You will not be able to get the outer cover up under the locking section of the plug</a:t>
            </a:r>
          </a:p>
          <a:p>
            <a:r>
              <a:rPr lang="en-US" smtClean="0"/>
              <a:t>This will let the wires pull out too easily</a:t>
            </a:r>
          </a:p>
          <a:p>
            <a:r>
              <a:rPr lang="en-US" smtClean="0"/>
              <a:t>Often you will have trouble getting all of the wires all the way into the end of the plug</a:t>
            </a:r>
          </a:p>
        </p:txBody>
      </p:sp>
      <p:sp>
        <p:nvSpPr>
          <p:cNvPr id="829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829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FCDDB1ED-3B7B-4C27-A7FF-2A9E3264393C}" type="slidenum">
              <a:rPr lang="en-US" smtClean="0"/>
              <a:pPr eaLnBrk="1" hangingPunct="1"/>
              <a:t>80</a:t>
            </a:fld>
            <a:endParaRPr lang="en-US" smtClean="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dirty="0" smtClean="0"/>
              <a:t>Wiring a RJ-45 Plug</a:t>
            </a:r>
          </a:p>
        </p:txBody>
      </p:sp>
      <p:sp>
        <p:nvSpPr>
          <p:cNvPr id="83971" name="Content Placeholder 2"/>
          <p:cNvSpPr>
            <a:spLocks noGrp="1"/>
          </p:cNvSpPr>
          <p:nvPr>
            <p:ph idx="1"/>
          </p:nvPr>
        </p:nvSpPr>
        <p:spPr/>
        <p:txBody>
          <a:bodyPr/>
          <a:lstStyle/>
          <a:p>
            <a:r>
              <a:rPr lang="en-US" smtClean="0"/>
              <a:t>Then one or more of them will make an intermittent connection</a:t>
            </a:r>
          </a:p>
          <a:p>
            <a:r>
              <a:rPr lang="en-US" smtClean="0"/>
              <a:t>Even if the connector works initially, it will fail over time as you unplug then plug it back in over and over</a:t>
            </a:r>
          </a:p>
        </p:txBody>
      </p:sp>
      <p:sp>
        <p:nvSpPr>
          <p:cNvPr id="8397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839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17B3E890-5CCC-41A4-B663-58C47954F9E1}" type="slidenum">
              <a:rPr lang="en-US" smtClean="0"/>
              <a:pPr eaLnBrk="1" hangingPunct="1"/>
              <a:t>81</a:t>
            </a:fld>
            <a:endParaRPr lang="en-US" smtClean="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r>
              <a:rPr lang="en-US" dirty="0" smtClean="0"/>
              <a:t>Wiring a RJ-45 Plug</a:t>
            </a:r>
          </a:p>
        </p:txBody>
      </p:sp>
      <p:sp>
        <p:nvSpPr>
          <p:cNvPr id="84995" name="Content Placeholder 2"/>
          <p:cNvSpPr>
            <a:spLocks noGrp="1"/>
          </p:cNvSpPr>
          <p:nvPr>
            <p:ph idx="1"/>
          </p:nvPr>
        </p:nvSpPr>
        <p:spPr/>
        <p:txBody>
          <a:bodyPr/>
          <a:lstStyle/>
          <a:p>
            <a:r>
              <a:rPr lang="en-US" dirty="0" smtClean="0"/>
              <a:t>Further that left over wire you are using is solid wire, where plugs are designed for stranded </a:t>
            </a:r>
            <a:r>
              <a:rPr lang="en-US" dirty="0" smtClean="0"/>
              <a:t>wire</a:t>
            </a:r>
          </a:p>
          <a:p>
            <a:r>
              <a:rPr lang="en-US" dirty="0" smtClean="0"/>
              <a:t>Solid wire when flexed will begin to crack and eventually fail</a:t>
            </a:r>
            <a:endParaRPr lang="en-US" dirty="0" smtClean="0"/>
          </a:p>
        </p:txBody>
      </p:sp>
      <p:sp>
        <p:nvSpPr>
          <p:cNvPr id="849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849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36A6694A-2747-4BC4-B45C-4EB27D84AABD}" type="slidenum">
              <a:rPr lang="en-US" smtClean="0"/>
              <a:pPr eaLnBrk="1" hangingPunct="1"/>
              <a:t>82</a:t>
            </a:fld>
            <a:endParaRPr lang="en-US" smtClean="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Wiring a RJ-45 Plug</a:t>
            </a:r>
            <a:endParaRPr lang="en-US" dirty="0"/>
          </a:p>
        </p:txBody>
      </p:sp>
      <p:sp>
        <p:nvSpPr>
          <p:cNvPr id="3" name="Content Placeholder 2"/>
          <p:cNvSpPr>
            <a:spLocks noGrp="1"/>
          </p:cNvSpPr>
          <p:nvPr>
            <p:ph idx="1"/>
          </p:nvPr>
        </p:nvSpPr>
        <p:spPr/>
        <p:txBody>
          <a:bodyPr/>
          <a:lstStyle/>
          <a:p>
            <a:r>
              <a:rPr lang="en-US" smtClean="0"/>
              <a:t>All in all this is a bad idea</a:t>
            </a:r>
          </a:p>
          <a:p>
            <a:r>
              <a:rPr lang="en-US" smtClean="0"/>
              <a:t>Just buy patch cables instead of making them</a:t>
            </a:r>
          </a:p>
          <a:p>
            <a:r>
              <a:rPr lang="en-US" smtClean="0"/>
              <a:t>The only time you must attach a plug to a UTP cable is for an outside wireless connection</a:t>
            </a:r>
            <a:endParaRPr lang="en-US"/>
          </a:p>
        </p:txBody>
      </p:sp>
      <p:sp>
        <p:nvSpPr>
          <p:cNvPr id="4" name="Footer Placeholder 3"/>
          <p:cNvSpPr>
            <a:spLocks noGrp="1"/>
          </p:cNvSpPr>
          <p:nvPr>
            <p:ph type="ftr" sz="quarter" idx="11"/>
          </p:nvPr>
        </p:nvSpPr>
        <p:spPr/>
        <p:txBody>
          <a:bodyPr/>
          <a:lstStyle/>
          <a:p>
            <a:pPr>
              <a:defRPr/>
            </a:pPr>
            <a:r>
              <a:rPr lang="en-US" smtClean="0"/>
              <a:t>Copyright 2008-2012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endParaRPr lang="en-US" smtClean="0"/>
          </a:p>
          <a:p>
            <a:pPr>
              <a:defRPr/>
            </a:pPr>
            <a:endParaRPr lang="en-US" smtClean="0"/>
          </a:p>
          <a:p>
            <a:pPr>
              <a:defRPr/>
            </a:pPr>
            <a:fld id="{777EA320-F746-4DE3-9D41-75D9656B7931}" type="slidenum">
              <a:rPr lang="en-US" smtClean="0"/>
              <a:pPr>
                <a:defRPr/>
              </a:pPr>
              <a:t>83</a:t>
            </a:fld>
            <a:endParaRPr lang="en-US"/>
          </a:p>
        </p:txBody>
      </p:sp>
    </p:spTree>
    <p:extLst>
      <p:ext uri="{BB962C8B-B14F-4D97-AF65-F5344CB8AC3E}">
        <p14:creationId xmlns:p14="http://schemas.microsoft.com/office/powerpoint/2010/main" val="7757510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US" dirty="0" smtClean="0"/>
              <a:t>EZ-Plug</a:t>
            </a:r>
          </a:p>
        </p:txBody>
      </p:sp>
      <p:sp>
        <p:nvSpPr>
          <p:cNvPr id="86019" name="Content Placeholder 2"/>
          <p:cNvSpPr>
            <a:spLocks noGrp="1"/>
          </p:cNvSpPr>
          <p:nvPr>
            <p:ph idx="1"/>
          </p:nvPr>
        </p:nvSpPr>
        <p:spPr/>
        <p:txBody>
          <a:bodyPr/>
          <a:lstStyle/>
          <a:p>
            <a:r>
              <a:rPr lang="en-US" smtClean="0"/>
              <a:t>For this purpose or if you feel you must do this, then use an EZ-Plug</a:t>
            </a:r>
          </a:p>
        </p:txBody>
      </p:sp>
      <p:sp>
        <p:nvSpPr>
          <p:cNvPr id="8602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8602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9AD2553D-16E8-488F-926C-D942643DC223}" type="slidenum">
              <a:rPr lang="en-US" smtClean="0"/>
              <a:pPr eaLnBrk="1" hangingPunct="1"/>
              <a:t>84</a:t>
            </a:fld>
            <a:endParaRPr lang="en-US" smtClean="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dirty="0" smtClean="0"/>
              <a:t>EZ-Plug</a:t>
            </a:r>
          </a:p>
        </p:txBody>
      </p:sp>
      <p:pic>
        <p:nvPicPr>
          <p:cNvPr id="87043" name="Content Placeholder 5" descr="plt-10003.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7338" y="1447800"/>
            <a:ext cx="5834062" cy="4419600"/>
          </a:xfrm>
        </p:spPr>
      </p:pic>
      <p:sp>
        <p:nvSpPr>
          <p:cNvPr id="8704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8704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59F61E93-AA37-434F-8AAD-A0974DC655C3}" type="slidenum">
              <a:rPr lang="en-US" smtClean="0"/>
              <a:pPr eaLnBrk="1" hangingPunct="1"/>
              <a:t>85</a:t>
            </a:fld>
            <a:endParaRPr lang="en-US" smtClean="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dirty="0" smtClean="0"/>
              <a:t>EZ-Plug</a:t>
            </a:r>
          </a:p>
        </p:txBody>
      </p:sp>
      <p:sp>
        <p:nvSpPr>
          <p:cNvPr id="88067" name="Content Placeholder 2"/>
          <p:cNvSpPr>
            <a:spLocks noGrp="1"/>
          </p:cNvSpPr>
          <p:nvPr>
            <p:ph idx="1"/>
          </p:nvPr>
        </p:nvSpPr>
        <p:spPr/>
        <p:txBody>
          <a:bodyPr/>
          <a:lstStyle/>
          <a:p>
            <a:r>
              <a:rPr lang="en-US" smtClean="0"/>
              <a:t>As you can see this plug has holes in the end</a:t>
            </a:r>
          </a:p>
          <a:p>
            <a:r>
              <a:rPr lang="en-US" smtClean="0"/>
              <a:t>You untwist as much cable as you want</a:t>
            </a:r>
          </a:p>
          <a:p>
            <a:r>
              <a:rPr lang="en-US" smtClean="0"/>
              <a:t>After putting the wires in the proper order, pull them through the connector until they are tight against the inside of the connector</a:t>
            </a:r>
          </a:p>
          <a:p>
            <a:r>
              <a:rPr lang="en-US" smtClean="0"/>
              <a:t>The crimper sets the IDC connections as well as cutting off the excess</a:t>
            </a:r>
          </a:p>
        </p:txBody>
      </p:sp>
      <p:sp>
        <p:nvSpPr>
          <p:cNvPr id="880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880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C4C25B64-02D3-4AEF-A80F-8A61B76B4585}" type="slidenum">
              <a:rPr lang="en-US" smtClean="0"/>
              <a:pPr eaLnBrk="1" hangingPunct="1"/>
              <a:t>86</a:t>
            </a:fld>
            <a:endParaRPr lang="en-US" smtClean="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r>
              <a:rPr lang="en-US" dirty="0" smtClean="0"/>
              <a:t>EZ-Plug</a:t>
            </a:r>
          </a:p>
        </p:txBody>
      </p:sp>
      <p:sp>
        <p:nvSpPr>
          <p:cNvPr id="89091" name="Content Placeholder 2"/>
          <p:cNvSpPr>
            <a:spLocks noGrp="1"/>
          </p:cNvSpPr>
          <p:nvPr>
            <p:ph idx="1"/>
          </p:nvPr>
        </p:nvSpPr>
        <p:spPr/>
        <p:txBody>
          <a:bodyPr/>
          <a:lstStyle/>
          <a:p>
            <a:r>
              <a:rPr lang="en-US" smtClean="0"/>
              <a:t>Here are the instructions</a:t>
            </a:r>
          </a:p>
        </p:txBody>
      </p:sp>
      <p:sp>
        <p:nvSpPr>
          <p:cNvPr id="8909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890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08CC0F66-6153-46CB-959D-217D05E1A86B}" type="slidenum">
              <a:rPr lang="en-US" smtClean="0"/>
              <a:pPr eaLnBrk="1" hangingPunct="1"/>
              <a:t>87</a:t>
            </a:fld>
            <a:endParaRPr lang="en-US" smtClean="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r>
              <a:rPr lang="en-US" dirty="0" smtClean="0"/>
              <a:t>EZ-Plug Instructions</a:t>
            </a:r>
          </a:p>
        </p:txBody>
      </p:sp>
      <p:sp>
        <p:nvSpPr>
          <p:cNvPr id="9011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9011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7D420C21-35E8-48F0-89EC-E24A7241B2BE}" type="slidenum">
              <a:rPr lang="en-US" smtClean="0"/>
              <a:pPr eaLnBrk="1" hangingPunct="1"/>
              <a:t>88</a:t>
            </a:fld>
            <a:endParaRPr lang="en-US" smtClean="0"/>
          </a:p>
        </p:txBody>
      </p:sp>
      <p:pic>
        <p:nvPicPr>
          <p:cNvPr id="90117" name="Picture 2"/>
          <p:cNvPicPr>
            <a:picLocks noChangeAspect="1" noChangeArrowheads="1"/>
          </p:cNvPicPr>
          <p:nvPr/>
        </p:nvPicPr>
        <p:blipFill>
          <a:blip r:embed="rId2">
            <a:extLst>
              <a:ext uri="{28A0092B-C50C-407E-A947-70E740481C1C}">
                <a14:useLocalDpi xmlns:a14="http://schemas.microsoft.com/office/drawing/2010/main" val="0"/>
              </a:ext>
            </a:extLst>
          </a:blip>
          <a:srcRect l="15625" t="42708" r="6250" b="27083"/>
          <a:stretch>
            <a:fillRect/>
          </a:stretch>
        </p:blipFill>
        <p:spPr bwMode="auto">
          <a:xfrm>
            <a:off x="762000" y="1600200"/>
            <a:ext cx="7620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US" dirty="0" smtClean="0"/>
              <a:t>EZ-Plug Instructions</a:t>
            </a:r>
          </a:p>
        </p:txBody>
      </p:sp>
      <p:sp>
        <p:nvSpPr>
          <p:cNvPr id="9113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9114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E0E92037-B172-406D-A9F5-27353879A247}" type="slidenum">
              <a:rPr lang="en-US" smtClean="0"/>
              <a:pPr eaLnBrk="1" hangingPunct="1"/>
              <a:t>89</a:t>
            </a:fld>
            <a:endParaRPr lang="en-US" smtClean="0"/>
          </a:p>
        </p:txBody>
      </p:sp>
      <p:pic>
        <p:nvPicPr>
          <p:cNvPr id="91141" name="Picture 2"/>
          <p:cNvPicPr>
            <a:picLocks noChangeAspect="1" noChangeArrowheads="1"/>
          </p:cNvPicPr>
          <p:nvPr/>
        </p:nvPicPr>
        <p:blipFill>
          <a:blip r:embed="rId2">
            <a:extLst>
              <a:ext uri="{28A0092B-C50C-407E-A947-70E740481C1C}">
                <a14:useLocalDpi xmlns:a14="http://schemas.microsoft.com/office/drawing/2010/main" val="0"/>
              </a:ext>
            </a:extLst>
          </a:blip>
          <a:srcRect l="15625" t="30208" r="10938" b="16667"/>
          <a:stretch>
            <a:fillRect/>
          </a:stretch>
        </p:blipFill>
        <p:spPr bwMode="auto">
          <a:xfrm>
            <a:off x="990600" y="1600200"/>
            <a:ext cx="7162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smtClean="0"/>
              <a:t>UTP Termination Contacts</a:t>
            </a:r>
          </a:p>
        </p:txBody>
      </p:sp>
      <p:sp>
        <p:nvSpPr>
          <p:cNvPr id="12291" name="Content Placeholder 2"/>
          <p:cNvSpPr>
            <a:spLocks noGrp="1"/>
          </p:cNvSpPr>
          <p:nvPr>
            <p:ph idx="1"/>
          </p:nvPr>
        </p:nvSpPr>
        <p:spPr/>
        <p:txBody>
          <a:bodyPr/>
          <a:lstStyle/>
          <a:p>
            <a:endParaRPr lang="en-US" smtClean="0"/>
          </a:p>
        </p:txBody>
      </p:sp>
      <p:sp>
        <p:nvSpPr>
          <p:cNvPr id="1229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22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25307A20-92E4-42FD-9CBE-FC35DF8EB8B1}" type="slidenum">
              <a:rPr lang="en-US" smtClean="0"/>
              <a:pPr eaLnBrk="1" hangingPunct="1"/>
              <a:t>9</a:t>
            </a:fld>
            <a:endParaRPr lang="en-US" smtClean="0"/>
          </a:p>
        </p:txBody>
      </p:sp>
      <p:pic>
        <p:nvPicPr>
          <p:cNvPr id="12294" name="Picture 2"/>
          <p:cNvPicPr>
            <a:picLocks noChangeAspect="1" noChangeArrowheads="1"/>
          </p:cNvPicPr>
          <p:nvPr/>
        </p:nvPicPr>
        <p:blipFill>
          <a:blip r:embed="rId2">
            <a:extLst>
              <a:ext uri="{28A0092B-C50C-407E-A947-70E740481C1C}">
                <a14:useLocalDpi xmlns:a14="http://schemas.microsoft.com/office/drawing/2010/main" val="0"/>
              </a:ext>
            </a:extLst>
          </a:blip>
          <a:srcRect l="22942" t="40625" r="21176" b="17708"/>
          <a:stretch>
            <a:fillRect/>
          </a:stretch>
        </p:blipFill>
        <p:spPr bwMode="auto">
          <a:xfrm>
            <a:off x="457200" y="1600200"/>
            <a:ext cx="83248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r>
              <a:rPr lang="en-US" dirty="0" smtClean="0"/>
              <a:t>EZ-Plug Instructions</a:t>
            </a:r>
          </a:p>
        </p:txBody>
      </p:sp>
      <p:sp>
        <p:nvSpPr>
          <p:cNvPr id="9216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9216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74C006B1-7A7B-47E1-8E87-095A33D98A56}" type="slidenum">
              <a:rPr lang="en-US" smtClean="0"/>
              <a:pPr eaLnBrk="1" hangingPunct="1"/>
              <a:t>90</a:t>
            </a:fld>
            <a:endParaRPr lang="en-US" smtClean="0"/>
          </a:p>
        </p:txBody>
      </p:sp>
      <p:pic>
        <p:nvPicPr>
          <p:cNvPr id="92165" name="Picture 2"/>
          <p:cNvPicPr>
            <a:picLocks noChangeAspect="1" noChangeArrowheads="1"/>
          </p:cNvPicPr>
          <p:nvPr/>
        </p:nvPicPr>
        <p:blipFill>
          <a:blip r:embed="rId2">
            <a:extLst>
              <a:ext uri="{28A0092B-C50C-407E-A947-70E740481C1C}">
                <a14:useLocalDpi xmlns:a14="http://schemas.microsoft.com/office/drawing/2010/main" val="0"/>
              </a:ext>
            </a:extLst>
          </a:blip>
          <a:srcRect l="14063" t="41667" r="9375" b="23958"/>
          <a:stretch>
            <a:fillRect/>
          </a:stretch>
        </p:blipFill>
        <p:spPr bwMode="auto">
          <a:xfrm>
            <a:off x="838200" y="1600200"/>
            <a:ext cx="7467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US" dirty="0" smtClean="0"/>
              <a:t>EZ-Plug Instructions</a:t>
            </a:r>
          </a:p>
        </p:txBody>
      </p:sp>
      <p:sp>
        <p:nvSpPr>
          <p:cNvPr id="9318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9318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2CECBB65-79C1-4430-9C70-FB428FFF43A3}" type="slidenum">
              <a:rPr lang="en-US" smtClean="0"/>
              <a:pPr eaLnBrk="1" hangingPunct="1"/>
              <a:t>91</a:t>
            </a:fld>
            <a:endParaRPr lang="en-US" smtClean="0"/>
          </a:p>
        </p:txBody>
      </p:sp>
      <p:pic>
        <p:nvPicPr>
          <p:cNvPr id="93189" name="Picture 2"/>
          <p:cNvPicPr>
            <a:picLocks noChangeAspect="1" noChangeArrowheads="1"/>
          </p:cNvPicPr>
          <p:nvPr/>
        </p:nvPicPr>
        <p:blipFill>
          <a:blip r:embed="rId2">
            <a:extLst>
              <a:ext uri="{28A0092B-C50C-407E-A947-70E740481C1C}">
                <a14:useLocalDpi xmlns:a14="http://schemas.microsoft.com/office/drawing/2010/main" val="0"/>
              </a:ext>
            </a:extLst>
          </a:blip>
          <a:srcRect l="14063" t="34375" r="6250" b="10417"/>
          <a:stretch>
            <a:fillRect/>
          </a:stretch>
        </p:blipFill>
        <p:spPr bwMode="auto">
          <a:xfrm>
            <a:off x="685800" y="1600200"/>
            <a:ext cx="7772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r>
              <a:rPr lang="en-US" dirty="0" smtClean="0"/>
              <a:t>EZ-Plug Instructions</a:t>
            </a:r>
          </a:p>
        </p:txBody>
      </p:sp>
      <p:sp>
        <p:nvSpPr>
          <p:cNvPr id="9421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9421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FE11EE6B-6779-47FE-8D93-288BB6767860}" type="slidenum">
              <a:rPr lang="en-US" smtClean="0"/>
              <a:pPr eaLnBrk="1" hangingPunct="1"/>
              <a:t>92</a:t>
            </a:fld>
            <a:endParaRPr lang="en-US" smtClean="0"/>
          </a:p>
        </p:txBody>
      </p:sp>
      <p:pic>
        <p:nvPicPr>
          <p:cNvPr id="94213" name="Picture 2"/>
          <p:cNvPicPr>
            <a:picLocks noChangeAspect="1" noChangeArrowheads="1"/>
          </p:cNvPicPr>
          <p:nvPr/>
        </p:nvPicPr>
        <p:blipFill>
          <a:blip r:embed="rId2">
            <a:extLst>
              <a:ext uri="{28A0092B-C50C-407E-A947-70E740481C1C}">
                <a14:useLocalDpi xmlns:a14="http://schemas.microsoft.com/office/drawing/2010/main" val="0"/>
              </a:ext>
            </a:extLst>
          </a:blip>
          <a:srcRect l="19531" t="28125" r="19531" b="10417"/>
          <a:stretch>
            <a:fillRect/>
          </a:stretch>
        </p:blipFill>
        <p:spPr bwMode="auto">
          <a:xfrm>
            <a:off x="1524000" y="1600200"/>
            <a:ext cx="5943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US" dirty="0" smtClean="0"/>
              <a:t>EZ-Plug Instructions</a:t>
            </a:r>
          </a:p>
        </p:txBody>
      </p:sp>
      <p:sp>
        <p:nvSpPr>
          <p:cNvPr id="9523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952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02D21A1B-F305-4579-BD44-0F11BC7BDB09}" type="slidenum">
              <a:rPr lang="en-US" smtClean="0"/>
              <a:pPr eaLnBrk="1" hangingPunct="1"/>
              <a:t>93</a:t>
            </a:fld>
            <a:endParaRPr lang="en-US" smtClean="0"/>
          </a:p>
        </p:txBody>
      </p:sp>
      <p:pic>
        <p:nvPicPr>
          <p:cNvPr id="95237" name="Picture 2"/>
          <p:cNvPicPr>
            <a:picLocks noChangeAspect="1" noChangeArrowheads="1"/>
          </p:cNvPicPr>
          <p:nvPr/>
        </p:nvPicPr>
        <p:blipFill>
          <a:blip r:embed="rId2">
            <a:extLst>
              <a:ext uri="{28A0092B-C50C-407E-A947-70E740481C1C}">
                <a14:useLocalDpi xmlns:a14="http://schemas.microsoft.com/office/drawing/2010/main" val="0"/>
              </a:ext>
            </a:extLst>
          </a:blip>
          <a:srcRect l="10156" t="19792" r="7813" b="39583"/>
          <a:stretch>
            <a:fillRect/>
          </a:stretch>
        </p:blipFill>
        <p:spPr bwMode="auto">
          <a:xfrm>
            <a:off x="609600" y="1600200"/>
            <a:ext cx="8001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dirty="0" smtClean="0"/>
              <a:t>EZ-Plug Instructions</a:t>
            </a:r>
          </a:p>
        </p:txBody>
      </p:sp>
      <p:sp>
        <p:nvSpPr>
          <p:cNvPr id="9625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9626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4B00839A-4ACA-4CD6-8274-546E7EE6A2DD}" type="slidenum">
              <a:rPr lang="en-US" smtClean="0"/>
              <a:pPr eaLnBrk="1" hangingPunct="1"/>
              <a:t>94</a:t>
            </a:fld>
            <a:endParaRPr lang="en-US" smtClean="0"/>
          </a:p>
        </p:txBody>
      </p:sp>
      <p:pic>
        <p:nvPicPr>
          <p:cNvPr id="96261" name="Picture 2"/>
          <p:cNvPicPr>
            <a:picLocks noChangeAspect="1" noChangeArrowheads="1"/>
          </p:cNvPicPr>
          <p:nvPr/>
        </p:nvPicPr>
        <p:blipFill>
          <a:blip r:embed="rId2">
            <a:extLst>
              <a:ext uri="{28A0092B-C50C-407E-A947-70E740481C1C}">
                <a14:useLocalDpi xmlns:a14="http://schemas.microsoft.com/office/drawing/2010/main" val="0"/>
              </a:ext>
            </a:extLst>
          </a:blip>
          <a:srcRect l="10156" t="59375" r="7813" b="6250"/>
          <a:stretch>
            <a:fillRect/>
          </a:stretch>
        </p:blipFill>
        <p:spPr bwMode="auto">
          <a:xfrm>
            <a:off x="609600" y="1600200"/>
            <a:ext cx="8001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en-US" dirty="0" smtClean="0"/>
              <a:t>EZ-Plug Instructions</a:t>
            </a:r>
          </a:p>
        </p:txBody>
      </p:sp>
      <p:sp>
        <p:nvSpPr>
          <p:cNvPr id="9728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9728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C3354C72-B1E9-4B2B-B77B-99F845CAE7DA}" type="slidenum">
              <a:rPr lang="en-US" smtClean="0"/>
              <a:pPr eaLnBrk="1" hangingPunct="1"/>
              <a:t>95</a:t>
            </a:fld>
            <a:endParaRPr lang="en-US" smtClean="0"/>
          </a:p>
        </p:txBody>
      </p:sp>
      <p:pic>
        <p:nvPicPr>
          <p:cNvPr id="97285" name="Picture 2"/>
          <p:cNvPicPr>
            <a:picLocks noChangeAspect="1" noChangeArrowheads="1"/>
          </p:cNvPicPr>
          <p:nvPr/>
        </p:nvPicPr>
        <p:blipFill>
          <a:blip r:embed="rId2">
            <a:extLst>
              <a:ext uri="{28A0092B-C50C-407E-A947-70E740481C1C}">
                <a14:useLocalDpi xmlns:a14="http://schemas.microsoft.com/office/drawing/2010/main" val="0"/>
              </a:ext>
            </a:extLst>
          </a:blip>
          <a:srcRect l="12500" t="41667" r="10156" b="40625"/>
          <a:stretch>
            <a:fillRect/>
          </a:stretch>
        </p:blipFill>
        <p:spPr bwMode="auto">
          <a:xfrm>
            <a:off x="838200" y="1600200"/>
            <a:ext cx="7543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en-US" dirty="0" smtClean="0"/>
              <a:t>EZ-Plug Instructions</a:t>
            </a:r>
          </a:p>
        </p:txBody>
      </p:sp>
      <p:sp>
        <p:nvSpPr>
          <p:cNvPr id="9830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9830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CC886390-C16F-4E30-AB5C-2981DF352AA1}" type="slidenum">
              <a:rPr lang="en-US" smtClean="0"/>
              <a:pPr eaLnBrk="1" hangingPunct="1"/>
              <a:t>96</a:t>
            </a:fld>
            <a:endParaRPr lang="en-US" smtClean="0"/>
          </a:p>
        </p:txBody>
      </p:sp>
      <p:pic>
        <p:nvPicPr>
          <p:cNvPr id="98309" name="Picture 2"/>
          <p:cNvPicPr>
            <a:picLocks noChangeAspect="1" noChangeArrowheads="1"/>
          </p:cNvPicPr>
          <p:nvPr/>
        </p:nvPicPr>
        <p:blipFill>
          <a:blip r:embed="rId2">
            <a:extLst>
              <a:ext uri="{28A0092B-C50C-407E-A947-70E740481C1C}">
                <a14:useLocalDpi xmlns:a14="http://schemas.microsoft.com/office/drawing/2010/main" val="0"/>
              </a:ext>
            </a:extLst>
          </a:blip>
          <a:srcRect l="11719" t="21875" r="14844" b="64583"/>
          <a:stretch>
            <a:fillRect/>
          </a:stretch>
        </p:blipFill>
        <p:spPr bwMode="auto">
          <a:xfrm>
            <a:off x="1066800" y="1600200"/>
            <a:ext cx="716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r>
              <a:rPr lang="en-US" dirty="0" smtClean="0"/>
              <a:t>EZ-Plug Instructions</a:t>
            </a:r>
          </a:p>
        </p:txBody>
      </p:sp>
      <p:sp>
        <p:nvSpPr>
          <p:cNvPr id="9933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9933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D04866FE-D1B8-437B-BC81-29445B4E1FB1}" type="slidenum">
              <a:rPr lang="en-US" smtClean="0"/>
              <a:pPr eaLnBrk="1" hangingPunct="1"/>
              <a:t>97</a:t>
            </a:fld>
            <a:endParaRPr lang="en-US" smtClean="0"/>
          </a:p>
        </p:txBody>
      </p:sp>
      <p:pic>
        <p:nvPicPr>
          <p:cNvPr id="99333" name="Picture 2"/>
          <p:cNvPicPr>
            <a:picLocks noChangeAspect="1" noChangeArrowheads="1"/>
          </p:cNvPicPr>
          <p:nvPr/>
        </p:nvPicPr>
        <p:blipFill>
          <a:blip r:embed="rId2">
            <a:extLst>
              <a:ext uri="{28A0092B-C50C-407E-A947-70E740481C1C}">
                <a14:useLocalDpi xmlns:a14="http://schemas.microsoft.com/office/drawing/2010/main" val="0"/>
              </a:ext>
            </a:extLst>
          </a:blip>
          <a:srcRect l="11719" t="42708" r="14844" b="6250"/>
          <a:stretch>
            <a:fillRect/>
          </a:stretch>
        </p:blipFill>
        <p:spPr bwMode="auto">
          <a:xfrm>
            <a:off x="990600" y="1600200"/>
            <a:ext cx="7162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r>
              <a:rPr lang="en-US" dirty="0" smtClean="0"/>
              <a:t>Crimping</a:t>
            </a:r>
          </a:p>
        </p:txBody>
      </p:sp>
      <p:sp>
        <p:nvSpPr>
          <p:cNvPr id="100355" name="Content Placeholder 2"/>
          <p:cNvSpPr>
            <a:spLocks noGrp="1"/>
          </p:cNvSpPr>
          <p:nvPr>
            <p:ph idx="1"/>
          </p:nvPr>
        </p:nvSpPr>
        <p:spPr/>
        <p:txBody>
          <a:bodyPr/>
          <a:lstStyle/>
          <a:p>
            <a:r>
              <a:rPr lang="en-US" smtClean="0"/>
              <a:t>As the EZ-Plug instructions show a crimping tool is how a plug is attached to the wires in the UTP cable</a:t>
            </a:r>
          </a:p>
          <a:p>
            <a:r>
              <a:rPr lang="en-US" smtClean="0"/>
              <a:t>This is true regardless of whether the connector is a standard style or an EZ-Plug</a:t>
            </a:r>
          </a:p>
        </p:txBody>
      </p:sp>
      <p:sp>
        <p:nvSpPr>
          <p:cNvPr id="1003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003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mtClean="0"/>
          </a:p>
          <a:p>
            <a:pPr eaLnBrk="1" hangingPunct="1"/>
            <a:endParaRPr lang="en-US" smtClean="0"/>
          </a:p>
          <a:p>
            <a:pPr eaLnBrk="1" hangingPunct="1"/>
            <a:fld id="{0CB28164-2BEA-4852-B836-946689A17E43}" type="slidenum">
              <a:rPr lang="en-US" smtClean="0"/>
              <a:pPr eaLnBrk="1" hangingPunct="1"/>
              <a:t>98</a:t>
            </a:fld>
            <a:endParaRPr lang="en-US" smtClean="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2008-2012 Kenneth M. Chipps Ph.D. www.chipps.com</a:t>
            </a:r>
          </a:p>
        </p:txBody>
      </p:sp>
      <p:sp>
        <p:nvSpPr>
          <p:cNvPr id="101379" name="Rectangle 2"/>
          <p:cNvSpPr>
            <a:spLocks noGrp="1" noChangeArrowheads="1"/>
          </p:cNvSpPr>
          <p:nvPr>
            <p:ph type="title"/>
          </p:nvPr>
        </p:nvSpPr>
        <p:spPr/>
        <p:txBody>
          <a:bodyPr/>
          <a:lstStyle/>
          <a:p>
            <a:pPr eaLnBrk="1" hangingPunct="1"/>
            <a:r>
              <a:rPr lang="en-US" dirty="0" smtClean="0"/>
              <a:t>Crimping Tool</a:t>
            </a:r>
          </a:p>
        </p:txBody>
      </p:sp>
      <p:pic>
        <p:nvPicPr>
          <p:cNvPr id="101380" name="Picture 3" descr="CrimpToo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488" t="23546" r="9302" b="11919"/>
          <a:stretch>
            <a:fillRect/>
          </a:stretch>
        </p:blipFill>
        <p:spPr>
          <a:xfrm>
            <a:off x="806450" y="1600200"/>
            <a:ext cx="7423150" cy="3367088"/>
          </a:xfrm>
        </p:spPr>
      </p:pic>
      <p:sp>
        <p:nvSpPr>
          <p:cNvPr id="10138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AAE6B9C-EE65-4612-8860-A4C12389B9C4}" type="slidenum">
              <a:rPr lang="en-US" smtClean="0"/>
              <a:pPr eaLnBrk="1" hangingPunct="1"/>
              <a:t>99</a:t>
            </a:fld>
            <a:endParaRPr lang="en-US"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iscoAcademy">
  <a:themeElements>
    <a:clrScheme name="CiscoAcadem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iscoAcadem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73025" tIns="36512" rIns="73025" bIns="36512"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73025" tIns="36512" rIns="73025" bIns="36512"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iscoAcadem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iscoAcadem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iscoAcadem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iscoAcadem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iscoAcadem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iscoAcadem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iscoAcadem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iscoAcadem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iscoAcadem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iscoAcadem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iscoAcadem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iscoAcadem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CiscoAcademy</Template>
  <TotalTime>3128</TotalTime>
  <Words>7278</Words>
  <Application>Microsoft Office PowerPoint</Application>
  <PresentationFormat>On-screen Show (4:3)</PresentationFormat>
  <Paragraphs>1098</Paragraphs>
  <Slides>184</Slides>
  <Notes>0</Notes>
  <HiddenSlides>0</HiddenSlides>
  <MMClips>0</MMClips>
  <ScaleCrop>false</ScaleCrop>
  <HeadingPairs>
    <vt:vector size="4" baseType="variant">
      <vt:variant>
        <vt:lpstr>Theme</vt:lpstr>
      </vt:variant>
      <vt:variant>
        <vt:i4>1</vt:i4>
      </vt:variant>
      <vt:variant>
        <vt:lpstr>Slide Titles</vt:lpstr>
      </vt:variant>
      <vt:variant>
        <vt:i4>184</vt:i4>
      </vt:variant>
    </vt:vector>
  </HeadingPairs>
  <TitlesOfParts>
    <vt:vector size="185" baseType="lpstr">
      <vt:lpstr>CiscoAcademy</vt:lpstr>
      <vt:lpstr>Terminating Copper Media Last Update 2012.08.01 1.6.0</vt:lpstr>
      <vt:lpstr>Objectives</vt:lpstr>
      <vt:lpstr>UTP Wires</vt:lpstr>
      <vt:lpstr>UTP Wires</vt:lpstr>
      <vt:lpstr>Use the Correct Connector</vt:lpstr>
      <vt:lpstr>Use the Correct Connector</vt:lpstr>
      <vt:lpstr>Use the Correct Connector</vt:lpstr>
      <vt:lpstr>UTP Termination Contacts</vt:lpstr>
      <vt:lpstr>UTP Termination Contacts</vt:lpstr>
      <vt:lpstr>UTP Connectors</vt:lpstr>
      <vt:lpstr>RJ-45 Jack</vt:lpstr>
      <vt:lpstr>RJ-45 Plug</vt:lpstr>
      <vt:lpstr>UTP Connection Method</vt:lpstr>
      <vt:lpstr>UTP Connection Method</vt:lpstr>
      <vt:lpstr>UTP Connection Method</vt:lpstr>
      <vt:lpstr>IDC</vt:lpstr>
      <vt:lpstr>IDC</vt:lpstr>
      <vt:lpstr>IDC</vt:lpstr>
      <vt:lpstr>UTP Wiring Schemes</vt:lpstr>
      <vt:lpstr>UTP Wiring Schemes</vt:lpstr>
      <vt:lpstr>UTP Wiring Schemes</vt:lpstr>
      <vt:lpstr>UTP Wiring Schemes</vt:lpstr>
      <vt:lpstr>UTP Wiring Schemes</vt:lpstr>
      <vt:lpstr>UTP Wiring Schemes</vt:lpstr>
      <vt:lpstr>RJ-45 Jack Pin Locations</vt:lpstr>
      <vt:lpstr>RJ-45 Jack Pin Locations</vt:lpstr>
      <vt:lpstr>RJ-45 Plug Pin Locations</vt:lpstr>
      <vt:lpstr>RJ-45 Plug Pin Locations</vt:lpstr>
      <vt:lpstr>RJ-45 Plug Pin Locations</vt:lpstr>
      <vt:lpstr>RJ-45 Pin Locations</vt:lpstr>
      <vt:lpstr>UTP Wiring Schemes</vt:lpstr>
      <vt:lpstr>UTP 568A Wiring Scheme</vt:lpstr>
      <vt:lpstr>UTP 568A Wiring Scheme</vt:lpstr>
      <vt:lpstr>UTP 568B Wiring Scheme</vt:lpstr>
      <vt:lpstr>UTP 568B Wiring Scheme</vt:lpstr>
      <vt:lpstr>UTP 568B Wiring Scheme</vt:lpstr>
      <vt:lpstr>Wires Used</vt:lpstr>
      <vt:lpstr>UTP Crossover Wiring</vt:lpstr>
      <vt:lpstr>UTP Crossover Wiring Schemes</vt:lpstr>
      <vt:lpstr>UTP Crossover Wiring Schemes</vt:lpstr>
      <vt:lpstr>UTP Crossover Wiring Schemes</vt:lpstr>
      <vt:lpstr>Why These Pin Assignments</vt:lpstr>
      <vt:lpstr>Why These Pin Assignments</vt:lpstr>
      <vt:lpstr>UTP Wiring Schemes</vt:lpstr>
      <vt:lpstr>UTP Wiring Schemes</vt:lpstr>
      <vt:lpstr>Terminate All the Wires</vt:lpstr>
      <vt:lpstr>Attaching Wires to a Jack</vt:lpstr>
      <vt:lpstr>Attaching Wires to a Jack</vt:lpstr>
      <vt:lpstr>Attaching Wires to a Jack</vt:lpstr>
      <vt:lpstr>Attaching Wires to a Jack</vt:lpstr>
      <vt:lpstr>Attaching Wires to a RJ-45 Jack</vt:lpstr>
      <vt:lpstr>Attaching Wires to a Jack</vt:lpstr>
      <vt:lpstr>Attaching Wires to a Jack</vt:lpstr>
      <vt:lpstr>Attaching Wires to a Jack</vt:lpstr>
      <vt:lpstr>Attaching Wires to a Jack</vt:lpstr>
      <vt:lpstr>Attaching Wires to a Jack</vt:lpstr>
      <vt:lpstr>Attaching Wires to a Jack</vt:lpstr>
      <vt:lpstr>Jack</vt:lpstr>
      <vt:lpstr>Jack</vt:lpstr>
      <vt:lpstr>Patch Panel Termination</vt:lpstr>
      <vt:lpstr>Patch Panel Termination</vt:lpstr>
      <vt:lpstr>Patch Panel Termination</vt:lpstr>
      <vt:lpstr>Patch Panel Termination</vt:lpstr>
      <vt:lpstr>Punch Down Tool</vt:lpstr>
      <vt:lpstr>Punch Down Tool</vt:lpstr>
      <vt:lpstr>Terminating in the Work Space</vt:lpstr>
      <vt:lpstr>Flush Mount Termination</vt:lpstr>
      <vt:lpstr>Wall Plate in Office</vt:lpstr>
      <vt:lpstr>Surface Mount Termination</vt:lpstr>
      <vt:lpstr>Surface Mount Box</vt:lpstr>
      <vt:lpstr>Surface Mount Wiring</vt:lpstr>
      <vt:lpstr>Surface Mount Wiring</vt:lpstr>
      <vt:lpstr>Surface Mount Wiring</vt:lpstr>
      <vt:lpstr>Surface Mount Wiring</vt:lpstr>
      <vt:lpstr>Surface Mount Wiring</vt:lpstr>
      <vt:lpstr>Surface Mount Wiring</vt:lpstr>
      <vt:lpstr>Surface Mount Wiring</vt:lpstr>
      <vt:lpstr>Wiring a RJ-45 Plug</vt:lpstr>
      <vt:lpstr>Wiring a RJ-45 Plug</vt:lpstr>
      <vt:lpstr>Wiring a RJ-45 Plug</vt:lpstr>
      <vt:lpstr>Wiring a RJ-45 Plug</vt:lpstr>
      <vt:lpstr>Wiring a RJ-45 Plug</vt:lpstr>
      <vt:lpstr>Wiring a RJ-45 Plug</vt:lpstr>
      <vt:lpstr>EZ-Plug</vt:lpstr>
      <vt:lpstr>EZ-Plug</vt:lpstr>
      <vt:lpstr>EZ-Plug</vt:lpstr>
      <vt:lpstr>EZ-Plug</vt:lpstr>
      <vt:lpstr>EZ-Plug Instructions</vt:lpstr>
      <vt:lpstr>EZ-Plug Instructions</vt:lpstr>
      <vt:lpstr>EZ-Plug Instructions</vt:lpstr>
      <vt:lpstr>EZ-Plug Instructions</vt:lpstr>
      <vt:lpstr>EZ-Plug Instructions</vt:lpstr>
      <vt:lpstr>EZ-Plug Instructions</vt:lpstr>
      <vt:lpstr>EZ-Plug Instructions</vt:lpstr>
      <vt:lpstr>EZ-Plug Instructions</vt:lpstr>
      <vt:lpstr>EZ-Plug Instructions</vt:lpstr>
      <vt:lpstr>EZ-Plug Instructions</vt:lpstr>
      <vt:lpstr>Crimping</vt:lpstr>
      <vt:lpstr>Crimping Tool</vt:lpstr>
      <vt:lpstr>Crimping</vt:lpstr>
      <vt:lpstr>Crimping</vt:lpstr>
      <vt:lpstr>Screw Terminal RJ-45 Jack</vt:lpstr>
      <vt:lpstr>Screw Terminal RJ-45 Jack</vt:lpstr>
      <vt:lpstr>Selecting Patch Cables</vt:lpstr>
      <vt:lpstr>Selecting Patch Cables</vt:lpstr>
      <vt:lpstr>Selecting Patch Cables</vt:lpstr>
      <vt:lpstr>Selecting Patch Cables</vt:lpstr>
      <vt:lpstr>Selecting Patch Cables</vt:lpstr>
      <vt:lpstr>Selecting Patch Cables</vt:lpstr>
      <vt:lpstr>Selecting Patch Cables</vt:lpstr>
      <vt:lpstr>Selecting Patch Cables</vt:lpstr>
      <vt:lpstr>Selecting Patch Cables</vt:lpstr>
      <vt:lpstr>Selecting Patch Cables</vt:lpstr>
      <vt:lpstr>Selecting Patch Cables</vt:lpstr>
      <vt:lpstr>Selecting Patch Cables</vt:lpstr>
      <vt:lpstr>Selecting Patch Cables</vt:lpstr>
      <vt:lpstr>Connectors for Shielded Cable</vt:lpstr>
      <vt:lpstr>Shielded Jack</vt:lpstr>
      <vt:lpstr>Shielded Plug</vt:lpstr>
      <vt:lpstr>Terminating Shielded Cable</vt:lpstr>
      <vt:lpstr>Terminating Shielded Jack</vt:lpstr>
      <vt:lpstr>Terminating Shielded Jack</vt:lpstr>
      <vt:lpstr>Terminating Shielded Jack</vt:lpstr>
      <vt:lpstr>Terminating Shielded Plug</vt:lpstr>
      <vt:lpstr>Installing Shielded Cable</vt:lpstr>
      <vt:lpstr>Installing Shielded Cable</vt:lpstr>
      <vt:lpstr>Installing Shielded Cable</vt:lpstr>
      <vt:lpstr>Installing Shielded Cable</vt:lpstr>
      <vt:lpstr>Installing Shielded Cable</vt:lpstr>
      <vt:lpstr>Installing Shielded Cable</vt:lpstr>
      <vt:lpstr>Installing Shielded Cable</vt:lpstr>
      <vt:lpstr>Installing Shielded Cable</vt:lpstr>
      <vt:lpstr>Grounding Shielded Cable</vt:lpstr>
      <vt:lpstr>Grounding Shielded Cable</vt:lpstr>
      <vt:lpstr>Grounding Shielded Cable</vt:lpstr>
      <vt:lpstr>Grounding Shielded Cable</vt:lpstr>
      <vt:lpstr>Grounding Shielded Cable</vt:lpstr>
      <vt:lpstr>Grounding Shielded Cable</vt:lpstr>
      <vt:lpstr>Grounding Shielded Cable</vt:lpstr>
      <vt:lpstr>Grounding Shielded Cable</vt:lpstr>
      <vt:lpstr>Grounding Shielded Cable</vt:lpstr>
      <vt:lpstr>Grounding Shielded Cable</vt:lpstr>
      <vt:lpstr>Grounding Shielded Cable</vt:lpstr>
      <vt:lpstr>Grounding Shielded Cable</vt:lpstr>
      <vt:lpstr>Grounding Shielded Cable</vt:lpstr>
      <vt:lpstr>Grounding Shielded Cable </vt:lpstr>
      <vt:lpstr>Grounding Shielded Cable</vt:lpstr>
      <vt:lpstr>Grounding Shielded Cable</vt:lpstr>
      <vt:lpstr>Grounding Shielded Cable</vt:lpstr>
      <vt:lpstr>Grounding Shielded Cable</vt:lpstr>
      <vt:lpstr>Grounding Shielded Cable</vt:lpstr>
      <vt:lpstr>Grounding Shielded Cable</vt:lpstr>
      <vt:lpstr>Grounding Shielded Cable</vt:lpstr>
      <vt:lpstr>Grounding Shielded Cable</vt:lpstr>
      <vt:lpstr>Grounding Shielded Cable</vt:lpstr>
      <vt:lpstr>Grounding Shielded Cable</vt:lpstr>
      <vt:lpstr>Grounding Shielded Cable</vt:lpstr>
      <vt:lpstr>Grounding Shielded Cable</vt:lpstr>
      <vt:lpstr>Grounding Shielded Cable</vt:lpstr>
      <vt:lpstr>Grounding Shielded Cable</vt:lpstr>
      <vt:lpstr>Grounding Shielded Cable</vt:lpstr>
      <vt:lpstr>Grounding Shielded Cable</vt:lpstr>
      <vt:lpstr>Grounding Shielded Cable</vt:lpstr>
      <vt:lpstr>Grounding Shielded Cable</vt:lpstr>
      <vt:lpstr>Grounding Shielded Cable</vt:lpstr>
      <vt:lpstr>Grounding Shielded Cable</vt:lpstr>
      <vt:lpstr>Grounding Shielded Cable</vt:lpstr>
      <vt:lpstr>Grounding Shielded Cable</vt:lpstr>
      <vt:lpstr>Grounding Shielded Cable</vt:lpstr>
      <vt:lpstr>Grounding Shielded Cable</vt:lpstr>
      <vt:lpstr>Grounding Shielded Cable</vt:lpstr>
      <vt:lpstr>Patch Panel</vt:lpstr>
      <vt:lpstr>Patch Panel</vt:lpstr>
      <vt:lpstr>Terminated in the Patch Panel</vt:lpstr>
      <vt:lpstr>Terminated in the Patch Panel</vt:lpstr>
      <vt:lpstr>Standard Patch Panel</vt:lpstr>
      <vt:lpstr>Angled Patch Panel</vt:lpstr>
      <vt:lpstr>Smart Patch Panel</vt:lpstr>
      <vt:lpstr>Smart Patch Panels</vt:lpstr>
      <vt:lpstr>Smart Patch Panels</vt:lpstr>
      <vt:lpstr>Smart Patch Panels</vt:lpstr>
      <vt:lpstr>Smart Patch Panels</vt:lpstr>
      <vt:lpstr>Transceiver</vt:lpstr>
      <vt:lpstr>Transceiver</vt:lpstr>
    </vt:vector>
  </TitlesOfParts>
  <Company>FCCJ</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Terminating Copper Media</dc:title>
  <dc:creator>Kenneth M. Chipps Ph.D.</dc:creator>
  <cp:lastModifiedBy>Kenneth M. Chipps Ph.D.</cp:lastModifiedBy>
  <cp:revision>236</cp:revision>
  <dcterms:created xsi:type="dcterms:W3CDTF">2003-11-16T18:03:26Z</dcterms:created>
  <dcterms:modified xsi:type="dcterms:W3CDTF">2014-08-19T17:16:02Z</dcterms:modified>
</cp:coreProperties>
</file>