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187"/>
  </p:notesMasterIdLst>
  <p:handoutMasterIdLst>
    <p:handoutMasterId r:id="rId188"/>
  </p:handoutMasterIdLst>
  <p:sldIdLst>
    <p:sldId id="703" r:id="rId2"/>
    <p:sldId id="260" r:id="rId3"/>
    <p:sldId id="621" r:id="rId4"/>
    <p:sldId id="622" r:id="rId5"/>
    <p:sldId id="278" r:id="rId6"/>
    <p:sldId id="651" r:id="rId7"/>
    <p:sldId id="652" r:id="rId8"/>
    <p:sldId id="282" r:id="rId9"/>
    <p:sldId id="643" r:id="rId10"/>
    <p:sldId id="283" r:id="rId11"/>
    <p:sldId id="284" r:id="rId12"/>
    <p:sldId id="285" r:id="rId13"/>
    <p:sldId id="650" r:id="rId14"/>
    <p:sldId id="286" r:id="rId15"/>
    <p:sldId id="287" r:id="rId16"/>
    <p:sldId id="647" r:id="rId17"/>
    <p:sldId id="648" r:id="rId18"/>
    <p:sldId id="649" r:id="rId19"/>
    <p:sldId id="646" r:id="rId20"/>
    <p:sldId id="654" r:id="rId21"/>
    <p:sldId id="655" r:id="rId22"/>
    <p:sldId id="288" r:id="rId23"/>
    <p:sldId id="289" r:id="rId24"/>
    <p:sldId id="290" r:id="rId25"/>
    <p:sldId id="292" r:id="rId26"/>
    <p:sldId id="293" r:id="rId27"/>
    <p:sldId id="657" r:id="rId28"/>
    <p:sldId id="659" r:id="rId29"/>
    <p:sldId id="704" r:id="rId30"/>
    <p:sldId id="294" r:id="rId31"/>
    <p:sldId id="295" r:id="rId32"/>
    <p:sldId id="714" r:id="rId33"/>
    <p:sldId id="296" r:id="rId34"/>
    <p:sldId id="297" r:id="rId35"/>
    <p:sldId id="670" r:id="rId36"/>
    <p:sldId id="715" r:id="rId37"/>
    <p:sldId id="716" r:id="rId38"/>
    <p:sldId id="671" r:id="rId39"/>
    <p:sldId id="298" r:id="rId40"/>
    <p:sldId id="299" r:id="rId41"/>
    <p:sldId id="300" r:id="rId42"/>
    <p:sldId id="301" r:id="rId43"/>
    <p:sldId id="669" r:id="rId44"/>
    <p:sldId id="668" r:id="rId45"/>
    <p:sldId id="302" r:id="rId46"/>
    <p:sldId id="303" r:id="rId47"/>
    <p:sldId id="304" r:id="rId48"/>
    <p:sldId id="305" r:id="rId49"/>
    <p:sldId id="665" r:id="rId50"/>
    <p:sldId id="306" r:id="rId51"/>
    <p:sldId id="307" r:id="rId52"/>
    <p:sldId id="308" r:id="rId53"/>
    <p:sldId id="309" r:id="rId54"/>
    <p:sldId id="310" r:id="rId55"/>
    <p:sldId id="311" r:id="rId56"/>
    <p:sldId id="312" r:id="rId57"/>
    <p:sldId id="407" r:id="rId58"/>
    <p:sldId id="277" r:id="rId59"/>
    <p:sldId id="401" r:id="rId60"/>
    <p:sldId id="404" r:id="rId61"/>
    <p:sldId id="403" r:id="rId62"/>
    <p:sldId id="402" r:id="rId63"/>
    <p:sldId id="405" r:id="rId64"/>
    <p:sldId id="682" r:id="rId65"/>
    <p:sldId id="705" r:id="rId66"/>
    <p:sldId id="427" r:id="rId67"/>
    <p:sldId id="1000" r:id="rId68"/>
    <p:sldId id="1001" r:id="rId69"/>
    <p:sldId id="406" r:id="rId70"/>
    <p:sldId id="459" r:id="rId71"/>
    <p:sldId id="460" r:id="rId72"/>
    <p:sldId id="1017" r:id="rId73"/>
    <p:sldId id="1018" r:id="rId74"/>
    <p:sldId id="428" r:id="rId75"/>
    <p:sldId id="706" r:id="rId76"/>
    <p:sldId id="1025" r:id="rId77"/>
    <p:sldId id="1026" r:id="rId78"/>
    <p:sldId id="1071" r:id="rId79"/>
    <p:sldId id="1072" r:id="rId80"/>
    <p:sldId id="1027" r:id="rId81"/>
    <p:sldId id="1028" r:id="rId82"/>
    <p:sldId id="623" r:id="rId83"/>
    <p:sldId id="429" r:id="rId84"/>
    <p:sldId id="1031" r:id="rId85"/>
    <p:sldId id="1032" r:id="rId86"/>
    <p:sldId id="424" r:id="rId87"/>
    <p:sldId id="336" r:id="rId88"/>
    <p:sldId id="337" r:id="rId89"/>
    <p:sldId id="339" r:id="rId90"/>
    <p:sldId id="340" r:id="rId91"/>
    <p:sldId id="593" r:id="rId92"/>
    <p:sldId id="341" r:id="rId93"/>
    <p:sldId id="998" r:id="rId94"/>
    <p:sldId id="1019" r:id="rId95"/>
    <p:sldId id="1021" r:id="rId96"/>
    <p:sldId id="1022" r:id="rId97"/>
    <p:sldId id="1023" r:id="rId98"/>
    <p:sldId id="1020" r:id="rId99"/>
    <p:sldId id="1073" r:id="rId100"/>
    <p:sldId id="1074" r:id="rId101"/>
    <p:sldId id="342" r:id="rId102"/>
    <p:sldId id="636" r:id="rId103"/>
    <p:sldId id="699" r:id="rId104"/>
    <p:sldId id="700" r:id="rId105"/>
    <p:sldId id="707" r:id="rId106"/>
    <p:sldId id="999" r:id="rId107"/>
    <p:sldId id="683" r:id="rId108"/>
    <p:sldId id="344" r:id="rId109"/>
    <p:sldId id="345" r:id="rId110"/>
    <p:sldId id="346" r:id="rId111"/>
    <p:sldId id="347" r:id="rId112"/>
    <p:sldId id="708" r:id="rId113"/>
    <p:sldId id="348" r:id="rId114"/>
    <p:sldId id="349" r:id="rId115"/>
    <p:sldId id="1012" r:id="rId116"/>
    <p:sldId id="1013" r:id="rId117"/>
    <p:sldId id="350" r:id="rId118"/>
    <p:sldId id="709" r:id="rId119"/>
    <p:sldId id="351" r:id="rId120"/>
    <p:sldId id="352" r:id="rId121"/>
    <p:sldId id="684" r:id="rId122"/>
    <p:sldId id="353" r:id="rId123"/>
    <p:sldId id="691" r:id="rId124"/>
    <p:sldId id="710" r:id="rId125"/>
    <p:sldId id="690" r:id="rId126"/>
    <p:sldId id="711" r:id="rId127"/>
    <p:sldId id="692" r:id="rId128"/>
    <p:sldId id="693" r:id="rId129"/>
    <p:sldId id="694" r:id="rId130"/>
    <p:sldId id="712" r:id="rId131"/>
    <p:sldId id="695" r:id="rId132"/>
    <p:sldId id="696" r:id="rId133"/>
    <p:sldId id="717" r:id="rId134"/>
    <p:sldId id="1016" r:id="rId135"/>
    <p:sldId id="1075" r:id="rId136"/>
    <p:sldId id="681" r:id="rId137"/>
    <p:sldId id="587" r:id="rId138"/>
    <p:sldId id="718" r:id="rId139"/>
    <p:sldId id="1015" r:id="rId140"/>
    <p:sldId id="1038" r:id="rId141"/>
    <p:sldId id="1024" r:id="rId142"/>
    <p:sldId id="1033" r:id="rId143"/>
    <p:sldId id="1034" r:id="rId144"/>
    <p:sldId id="1029" r:id="rId145"/>
    <p:sldId id="1039" r:id="rId146"/>
    <p:sldId id="1030" r:id="rId147"/>
    <p:sldId id="357" r:id="rId148"/>
    <p:sldId id="1037" r:id="rId149"/>
    <p:sldId id="1035" r:id="rId150"/>
    <p:sldId id="688" r:id="rId151"/>
    <p:sldId id="1040" r:id="rId152"/>
    <p:sldId id="1041" r:id="rId153"/>
    <p:sldId id="1042" r:id="rId154"/>
    <p:sldId id="1043" r:id="rId155"/>
    <p:sldId id="1069" r:id="rId156"/>
    <p:sldId id="1070" r:id="rId157"/>
    <p:sldId id="1036" r:id="rId158"/>
    <p:sldId id="719" r:id="rId159"/>
    <p:sldId id="1008" r:id="rId160"/>
    <p:sldId id="1009" r:id="rId161"/>
    <p:sldId id="1010" r:id="rId162"/>
    <p:sldId id="689" r:id="rId163"/>
    <p:sldId id="1044" r:id="rId164"/>
    <p:sldId id="1045" r:id="rId165"/>
    <p:sldId id="1068" r:id="rId166"/>
    <p:sldId id="1058" r:id="rId167"/>
    <p:sldId id="1046" r:id="rId168"/>
    <p:sldId id="1048" r:id="rId169"/>
    <p:sldId id="1049" r:id="rId170"/>
    <p:sldId id="1050" r:id="rId171"/>
    <p:sldId id="1051" r:id="rId172"/>
    <p:sldId id="1052" r:id="rId173"/>
    <p:sldId id="1056" r:id="rId174"/>
    <p:sldId id="1057" r:id="rId175"/>
    <p:sldId id="1059" r:id="rId176"/>
    <p:sldId id="1060" r:id="rId177"/>
    <p:sldId id="1061" r:id="rId178"/>
    <p:sldId id="1062" r:id="rId179"/>
    <p:sldId id="1063" r:id="rId180"/>
    <p:sldId id="1064" r:id="rId181"/>
    <p:sldId id="1053" r:id="rId182"/>
    <p:sldId id="1054" r:id="rId183"/>
    <p:sldId id="1065" r:id="rId184"/>
    <p:sldId id="1066" r:id="rId185"/>
    <p:sldId id="1055" r:id="rId18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86339" autoAdjust="0"/>
  </p:normalViewPr>
  <p:slideViewPr>
    <p:cSldViewPr>
      <p:cViewPr varScale="1">
        <p:scale>
          <a:sx n="52" d="100"/>
          <a:sy n="52" d="100"/>
        </p:scale>
        <p:origin x="-138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dirty="0">
                <a:latin typeface="Times New Roman" pitchFamily="18" charset="0"/>
                <a:cs typeface="+mn-cs"/>
              </a:defRPr>
            </a:lvl1pPr>
          </a:lstStyle>
          <a:p>
            <a:pPr>
              <a:defRPr/>
            </a:pPr>
            <a:endParaRPr lang="en-US"/>
          </a:p>
        </p:txBody>
      </p:sp>
      <p:sp>
        <p:nvSpPr>
          <p:cNvPr id="22531"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dirty="0">
                <a:latin typeface="Times New Roman" pitchFamily="18" charset="0"/>
                <a:cs typeface="+mn-cs"/>
              </a:defRPr>
            </a:lvl1pPr>
          </a:lstStyle>
          <a:p>
            <a:pPr>
              <a:defRPr/>
            </a:pPr>
            <a:endParaRPr lang="en-US"/>
          </a:p>
        </p:txBody>
      </p:sp>
      <p:sp>
        <p:nvSpPr>
          <p:cNvPr id="22532"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dirty="0">
                <a:latin typeface="Times New Roman" pitchFamily="18" charset="0"/>
                <a:cs typeface="+mn-cs"/>
              </a:defRPr>
            </a:lvl1pPr>
          </a:lstStyle>
          <a:p>
            <a:pPr>
              <a:defRPr/>
            </a:pPr>
            <a:endParaRPr lang="en-US"/>
          </a:p>
        </p:txBody>
      </p:sp>
      <p:sp>
        <p:nvSpPr>
          <p:cNvPr id="22533"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Times New Roman" pitchFamily="18" charset="0"/>
                <a:cs typeface="+mn-cs"/>
              </a:defRPr>
            </a:lvl1pPr>
          </a:lstStyle>
          <a:p>
            <a:pPr>
              <a:defRPr/>
            </a:pPr>
            <a:fld id="{DC439745-D9F2-4FF8-A2EE-56125A9BD0DC}" type="slidenum">
              <a:rPr lang="en-US"/>
              <a:pPr>
                <a:defRPr/>
              </a:pPr>
              <a:t>‹#›</a:t>
            </a:fld>
            <a:endParaRPr lang="en-US" dirty="0"/>
          </a:p>
        </p:txBody>
      </p:sp>
    </p:spTree>
    <p:extLst>
      <p:ext uri="{BB962C8B-B14F-4D97-AF65-F5344CB8AC3E}">
        <p14:creationId xmlns:p14="http://schemas.microsoft.com/office/powerpoint/2010/main" val="3566404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dirty="0">
                <a:latin typeface="Times New Roman" pitchFamily="18" charset="0"/>
                <a:cs typeface="+mn-cs"/>
              </a:defRPr>
            </a:lvl1pPr>
          </a:lstStyle>
          <a:p>
            <a:pPr>
              <a:defRPr/>
            </a:pPr>
            <a:endParaRPr lang="en-US"/>
          </a:p>
        </p:txBody>
      </p:sp>
      <p:sp>
        <p:nvSpPr>
          <p:cNvPr id="3075"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dirty="0">
                <a:latin typeface="Times New Roman" pitchFamily="18" charset="0"/>
                <a:cs typeface="+mn-cs"/>
              </a:defRPr>
            </a:lvl1pPr>
          </a:lstStyle>
          <a:p>
            <a:pPr>
              <a:defRPr/>
            </a:pPr>
            <a:endParaRPr lang="en-US"/>
          </a:p>
        </p:txBody>
      </p:sp>
      <p:sp>
        <p:nvSpPr>
          <p:cNvPr id="1925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dirty="0">
                <a:latin typeface="Times New Roman" pitchFamily="18" charset="0"/>
                <a:cs typeface="+mn-cs"/>
              </a:defRPr>
            </a:lvl1pPr>
          </a:lstStyle>
          <a:p>
            <a:pPr>
              <a:defRPr/>
            </a:pPr>
            <a:endParaRPr lang="en-US"/>
          </a:p>
        </p:txBody>
      </p:sp>
      <p:sp>
        <p:nvSpPr>
          <p:cNvPr id="3079"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Times New Roman" pitchFamily="18" charset="0"/>
                <a:cs typeface="+mn-cs"/>
              </a:defRPr>
            </a:lvl1pPr>
          </a:lstStyle>
          <a:p>
            <a:pPr>
              <a:defRPr/>
            </a:pPr>
            <a:fld id="{0620EE89-0759-4043-A5E6-0CEB5443DDC4}" type="slidenum">
              <a:rPr lang="en-US"/>
              <a:pPr>
                <a:defRPr/>
              </a:pPr>
              <a:t>‹#›</a:t>
            </a:fld>
            <a:endParaRPr lang="en-US" dirty="0"/>
          </a:p>
        </p:txBody>
      </p:sp>
    </p:spTree>
    <p:extLst>
      <p:ext uri="{BB962C8B-B14F-4D97-AF65-F5344CB8AC3E}">
        <p14:creationId xmlns:p14="http://schemas.microsoft.com/office/powerpoint/2010/main" val="32766942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40706"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84070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dirty="0"/>
            </a:lvl1pPr>
          </a:lstStyle>
          <a:p>
            <a:pPr>
              <a:defRPr/>
            </a:pPr>
            <a:endParaRPr lang="en-US"/>
          </a:p>
        </p:txBody>
      </p:sp>
      <p:sp>
        <p:nvSpPr>
          <p:cNvPr id="5" name="Rectangle 5"/>
          <p:cNvSpPr>
            <a:spLocks noGrp="1" noChangeArrowheads="1"/>
          </p:cNvSpPr>
          <p:nvPr>
            <p:ph type="ftr" sz="quarter" idx="11"/>
          </p:nvPr>
        </p:nvSpPr>
        <p:spPr>
          <a:xfrm>
            <a:off x="2590800" y="6245225"/>
            <a:ext cx="3962400" cy="476250"/>
          </a:xfrm>
        </p:spPr>
        <p:txBody>
          <a:bodyPr/>
          <a:lstStyle>
            <a:lvl1pPr>
              <a:defRPr sz="1400" dirty="0" smtClean="0"/>
            </a:lvl1pPr>
          </a:lstStyle>
          <a:p>
            <a:pPr>
              <a:defRPr/>
            </a:pPr>
            <a:r>
              <a:rPr lang="en-US"/>
              <a:t>Copyright 2005-2012 Kenneth M. Chipps Ph.D. www.chipps.com</a:t>
            </a:r>
            <a:endParaRPr lang="en-US"/>
          </a:p>
        </p:txBody>
      </p:sp>
      <p:sp>
        <p:nvSpPr>
          <p:cNvPr id="6" name="Rectangle 6"/>
          <p:cNvSpPr>
            <a:spLocks noGrp="1" noChangeArrowheads="1"/>
          </p:cNvSpPr>
          <p:nvPr>
            <p:ph type="sldNum" sz="quarter" idx="12"/>
          </p:nvPr>
        </p:nvSpPr>
        <p:spPr>
          <a:xfrm>
            <a:off x="6553200" y="6245225"/>
            <a:ext cx="2133600" cy="476250"/>
          </a:xfrm>
        </p:spPr>
        <p:txBody>
          <a:bodyPr/>
          <a:lstStyle>
            <a:lvl1pPr>
              <a:defRPr/>
            </a:lvl1pPr>
          </a:lstStyle>
          <a:p>
            <a:pPr>
              <a:defRPr/>
            </a:pPr>
            <a:fld id="{9785A215-FBE2-4437-9490-8097CF01DF8A}" type="slidenum">
              <a:rPr lang="en-US"/>
              <a:pPr>
                <a:defRPr/>
              </a:pPr>
              <a:t>‹#›</a:t>
            </a:fld>
            <a:endParaRPr lang="en-US" dirty="0"/>
          </a:p>
        </p:txBody>
      </p:sp>
    </p:spTree>
    <p:extLst>
      <p:ext uri="{BB962C8B-B14F-4D97-AF65-F5344CB8AC3E}">
        <p14:creationId xmlns:p14="http://schemas.microsoft.com/office/powerpoint/2010/main" val="3141968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2005-2012 Kenneth M. Chipps Ph.D. www.chipps.com</a:t>
            </a:r>
          </a:p>
        </p:txBody>
      </p:sp>
      <p:sp>
        <p:nvSpPr>
          <p:cNvPr id="6" name="Rectangle 6"/>
          <p:cNvSpPr>
            <a:spLocks noGrp="1" noChangeArrowheads="1"/>
          </p:cNvSpPr>
          <p:nvPr>
            <p:ph type="sldNum" sz="quarter" idx="12"/>
          </p:nvPr>
        </p:nvSpPr>
        <p:spPr>
          <a:ln/>
        </p:spPr>
        <p:txBody>
          <a:bodyPr/>
          <a:lstStyle>
            <a:lvl1pPr>
              <a:defRPr/>
            </a:lvl1pPr>
          </a:lstStyle>
          <a:p>
            <a:pPr>
              <a:defRPr/>
            </a:pPr>
            <a:fld id="{69361589-441B-4A95-B6DD-91CD854DC0D0}" type="slidenum">
              <a:rPr lang="en-US"/>
              <a:pPr>
                <a:defRPr/>
              </a:pPr>
              <a:t>‹#›</a:t>
            </a:fld>
            <a:endParaRPr lang="en-US" dirty="0"/>
          </a:p>
        </p:txBody>
      </p:sp>
    </p:spTree>
    <p:extLst>
      <p:ext uri="{BB962C8B-B14F-4D97-AF65-F5344CB8AC3E}">
        <p14:creationId xmlns:p14="http://schemas.microsoft.com/office/powerpoint/2010/main" val="636930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2005-2012 Kenneth M. Chipps Ph.D. www.chipps.com</a:t>
            </a:r>
          </a:p>
        </p:txBody>
      </p:sp>
      <p:sp>
        <p:nvSpPr>
          <p:cNvPr id="6" name="Rectangle 6"/>
          <p:cNvSpPr>
            <a:spLocks noGrp="1" noChangeArrowheads="1"/>
          </p:cNvSpPr>
          <p:nvPr>
            <p:ph type="sldNum" sz="quarter" idx="12"/>
          </p:nvPr>
        </p:nvSpPr>
        <p:spPr>
          <a:ln/>
        </p:spPr>
        <p:txBody>
          <a:bodyPr/>
          <a:lstStyle>
            <a:lvl1pPr>
              <a:defRPr/>
            </a:lvl1pPr>
          </a:lstStyle>
          <a:p>
            <a:pPr>
              <a:defRPr/>
            </a:pPr>
            <a:fld id="{B1C9C931-6995-45C0-978F-B98D21BB011C}" type="slidenum">
              <a:rPr lang="en-US"/>
              <a:pPr>
                <a:defRPr/>
              </a:pPr>
              <a:t>‹#›</a:t>
            </a:fld>
            <a:endParaRPr lang="en-US" dirty="0"/>
          </a:p>
        </p:txBody>
      </p:sp>
    </p:spTree>
    <p:extLst>
      <p:ext uri="{BB962C8B-B14F-4D97-AF65-F5344CB8AC3E}">
        <p14:creationId xmlns:p14="http://schemas.microsoft.com/office/powerpoint/2010/main" val="56100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2005-2012 Kenneth M. Chipps Ph.D. www.chipps.com</a:t>
            </a:r>
          </a:p>
        </p:txBody>
      </p:sp>
      <p:sp>
        <p:nvSpPr>
          <p:cNvPr id="6" name="Rectangle 6"/>
          <p:cNvSpPr>
            <a:spLocks noGrp="1" noChangeArrowheads="1"/>
          </p:cNvSpPr>
          <p:nvPr>
            <p:ph type="sldNum" sz="quarter" idx="12"/>
          </p:nvPr>
        </p:nvSpPr>
        <p:spPr>
          <a:ln/>
        </p:spPr>
        <p:txBody>
          <a:bodyPr/>
          <a:lstStyle>
            <a:lvl1pPr>
              <a:defRPr/>
            </a:lvl1pPr>
          </a:lstStyle>
          <a:p>
            <a:pPr>
              <a:defRPr/>
            </a:pPr>
            <a:fld id="{18139343-C45F-495F-881B-0A533D334A85}" type="slidenum">
              <a:rPr lang="en-US"/>
              <a:pPr>
                <a:defRPr/>
              </a:pPr>
              <a:t>‹#›</a:t>
            </a:fld>
            <a:endParaRPr lang="en-US" dirty="0"/>
          </a:p>
        </p:txBody>
      </p:sp>
    </p:spTree>
    <p:extLst>
      <p:ext uri="{BB962C8B-B14F-4D97-AF65-F5344CB8AC3E}">
        <p14:creationId xmlns:p14="http://schemas.microsoft.com/office/powerpoint/2010/main" val="2562136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Copyright 2005-2012 Kenneth M. Chipps Ph.D. www.chipps.com</a:t>
            </a:r>
          </a:p>
        </p:txBody>
      </p:sp>
      <p:sp>
        <p:nvSpPr>
          <p:cNvPr id="6" name="Rectangle 6"/>
          <p:cNvSpPr>
            <a:spLocks noGrp="1" noChangeArrowheads="1"/>
          </p:cNvSpPr>
          <p:nvPr>
            <p:ph type="sldNum" sz="quarter" idx="12"/>
          </p:nvPr>
        </p:nvSpPr>
        <p:spPr>
          <a:ln/>
        </p:spPr>
        <p:txBody>
          <a:bodyPr/>
          <a:lstStyle>
            <a:lvl1pPr>
              <a:defRPr/>
            </a:lvl1pPr>
          </a:lstStyle>
          <a:p>
            <a:pPr>
              <a:defRPr/>
            </a:pPr>
            <a:fld id="{F2C1C917-C949-4370-8BAD-12F7B01433E5}" type="slidenum">
              <a:rPr lang="en-US"/>
              <a:pPr>
                <a:defRPr/>
              </a:pPr>
              <a:t>‹#›</a:t>
            </a:fld>
            <a:endParaRPr lang="en-US" dirty="0"/>
          </a:p>
        </p:txBody>
      </p:sp>
    </p:spTree>
    <p:extLst>
      <p:ext uri="{BB962C8B-B14F-4D97-AF65-F5344CB8AC3E}">
        <p14:creationId xmlns:p14="http://schemas.microsoft.com/office/powerpoint/2010/main" val="1942364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2005-2012 Kenneth M. Chipps Ph.D. www.chipps.com</a:t>
            </a:r>
          </a:p>
        </p:txBody>
      </p:sp>
      <p:sp>
        <p:nvSpPr>
          <p:cNvPr id="7" name="Rectangle 6"/>
          <p:cNvSpPr>
            <a:spLocks noGrp="1" noChangeArrowheads="1"/>
          </p:cNvSpPr>
          <p:nvPr>
            <p:ph type="sldNum" sz="quarter" idx="12"/>
          </p:nvPr>
        </p:nvSpPr>
        <p:spPr>
          <a:ln/>
        </p:spPr>
        <p:txBody>
          <a:bodyPr/>
          <a:lstStyle>
            <a:lvl1pPr>
              <a:defRPr/>
            </a:lvl1pPr>
          </a:lstStyle>
          <a:p>
            <a:pPr>
              <a:defRPr/>
            </a:pPr>
            <a:fld id="{8D057D33-CD11-4BB9-A3DC-D55A26AEBD45}" type="slidenum">
              <a:rPr lang="en-US"/>
              <a:pPr>
                <a:defRPr/>
              </a:pPr>
              <a:t>‹#›</a:t>
            </a:fld>
            <a:endParaRPr lang="en-US" dirty="0"/>
          </a:p>
        </p:txBody>
      </p:sp>
    </p:spTree>
    <p:extLst>
      <p:ext uri="{BB962C8B-B14F-4D97-AF65-F5344CB8AC3E}">
        <p14:creationId xmlns:p14="http://schemas.microsoft.com/office/powerpoint/2010/main" val="1477202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Copyright 2005-2012 Kenneth M. Chipps Ph.D. www.chipps.com</a:t>
            </a:r>
          </a:p>
        </p:txBody>
      </p:sp>
      <p:sp>
        <p:nvSpPr>
          <p:cNvPr id="9" name="Rectangle 6"/>
          <p:cNvSpPr>
            <a:spLocks noGrp="1" noChangeArrowheads="1"/>
          </p:cNvSpPr>
          <p:nvPr>
            <p:ph type="sldNum" sz="quarter" idx="12"/>
          </p:nvPr>
        </p:nvSpPr>
        <p:spPr>
          <a:ln/>
        </p:spPr>
        <p:txBody>
          <a:bodyPr/>
          <a:lstStyle>
            <a:lvl1pPr>
              <a:defRPr/>
            </a:lvl1pPr>
          </a:lstStyle>
          <a:p>
            <a:pPr>
              <a:defRPr/>
            </a:pPr>
            <a:fld id="{F38306B5-962A-4C6F-85CF-48644189B892}" type="slidenum">
              <a:rPr lang="en-US"/>
              <a:pPr>
                <a:defRPr/>
              </a:pPr>
              <a:t>‹#›</a:t>
            </a:fld>
            <a:endParaRPr lang="en-US" dirty="0"/>
          </a:p>
        </p:txBody>
      </p:sp>
    </p:spTree>
    <p:extLst>
      <p:ext uri="{BB962C8B-B14F-4D97-AF65-F5344CB8AC3E}">
        <p14:creationId xmlns:p14="http://schemas.microsoft.com/office/powerpoint/2010/main" val="4081754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Copyright 2005-2012 Kenneth M. Chipps Ph.D. www.chipps.com</a:t>
            </a:r>
          </a:p>
        </p:txBody>
      </p:sp>
      <p:sp>
        <p:nvSpPr>
          <p:cNvPr id="5" name="Rectangle 6"/>
          <p:cNvSpPr>
            <a:spLocks noGrp="1" noChangeArrowheads="1"/>
          </p:cNvSpPr>
          <p:nvPr>
            <p:ph type="sldNum" sz="quarter" idx="12"/>
          </p:nvPr>
        </p:nvSpPr>
        <p:spPr>
          <a:ln/>
        </p:spPr>
        <p:txBody>
          <a:bodyPr/>
          <a:lstStyle>
            <a:lvl1pPr>
              <a:defRPr/>
            </a:lvl1pPr>
          </a:lstStyle>
          <a:p>
            <a:pPr>
              <a:defRPr/>
            </a:pPr>
            <a:fld id="{9480A32E-F8F9-4B01-862B-EC62F411815A}" type="slidenum">
              <a:rPr lang="en-US"/>
              <a:pPr>
                <a:defRPr/>
              </a:pPr>
              <a:t>‹#›</a:t>
            </a:fld>
            <a:endParaRPr lang="en-US" dirty="0"/>
          </a:p>
        </p:txBody>
      </p:sp>
    </p:spTree>
    <p:extLst>
      <p:ext uri="{BB962C8B-B14F-4D97-AF65-F5344CB8AC3E}">
        <p14:creationId xmlns:p14="http://schemas.microsoft.com/office/powerpoint/2010/main" val="2096906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Copyright 2005-2012 Kenneth M. Chipps Ph.D. www.chipps.com</a:t>
            </a:r>
          </a:p>
        </p:txBody>
      </p:sp>
      <p:sp>
        <p:nvSpPr>
          <p:cNvPr id="4" name="Rectangle 6"/>
          <p:cNvSpPr>
            <a:spLocks noGrp="1" noChangeArrowheads="1"/>
          </p:cNvSpPr>
          <p:nvPr>
            <p:ph type="sldNum" sz="quarter" idx="12"/>
          </p:nvPr>
        </p:nvSpPr>
        <p:spPr>
          <a:ln/>
        </p:spPr>
        <p:txBody>
          <a:bodyPr/>
          <a:lstStyle>
            <a:lvl1pPr>
              <a:defRPr/>
            </a:lvl1pPr>
          </a:lstStyle>
          <a:p>
            <a:pPr>
              <a:defRPr/>
            </a:pPr>
            <a:fld id="{CB26190F-F7B4-4805-8813-0A9A6E156C7B}" type="slidenum">
              <a:rPr lang="en-US"/>
              <a:pPr>
                <a:defRPr/>
              </a:pPr>
              <a:t>‹#›</a:t>
            </a:fld>
            <a:endParaRPr lang="en-US" dirty="0"/>
          </a:p>
        </p:txBody>
      </p:sp>
    </p:spTree>
    <p:extLst>
      <p:ext uri="{BB962C8B-B14F-4D97-AF65-F5344CB8AC3E}">
        <p14:creationId xmlns:p14="http://schemas.microsoft.com/office/powerpoint/2010/main" val="3425000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2005-2012 Kenneth M. Chipps Ph.D. www.chipps.com</a:t>
            </a:r>
          </a:p>
        </p:txBody>
      </p:sp>
      <p:sp>
        <p:nvSpPr>
          <p:cNvPr id="7" name="Rectangle 6"/>
          <p:cNvSpPr>
            <a:spLocks noGrp="1" noChangeArrowheads="1"/>
          </p:cNvSpPr>
          <p:nvPr>
            <p:ph type="sldNum" sz="quarter" idx="12"/>
          </p:nvPr>
        </p:nvSpPr>
        <p:spPr>
          <a:ln/>
        </p:spPr>
        <p:txBody>
          <a:bodyPr/>
          <a:lstStyle>
            <a:lvl1pPr>
              <a:defRPr/>
            </a:lvl1pPr>
          </a:lstStyle>
          <a:p>
            <a:pPr>
              <a:defRPr/>
            </a:pPr>
            <a:fld id="{B83BB48D-1349-4F56-A8AB-6A6237A8F335}" type="slidenum">
              <a:rPr lang="en-US"/>
              <a:pPr>
                <a:defRPr/>
              </a:pPr>
              <a:t>‹#›</a:t>
            </a:fld>
            <a:endParaRPr lang="en-US" dirty="0"/>
          </a:p>
        </p:txBody>
      </p:sp>
    </p:spTree>
    <p:extLst>
      <p:ext uri="{BB962C8B-B14F-4D97-AF65-F5344CB8AC3E}">
        <p14:creationId xmlns:p14="http://schemas.microsoft.com/office/powerpoint/2010/main" val="2975327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Copyright 2005-2012 Kenneth M. Chipps Ph.D. www.chipps.com</a:t>
            </a:r>
          </a:p>
        </p:txBody>
      </p:sp>
      <p:sp>
        <p:nvSpPr>
          <p:cNvPr id="7" name="Rectangle 6"/>
          <p:cNvSpPr>
            <a:spLocks noGrp="1" noChangeArrowheads="1"/>
          </p:cNvSpPr>
          <p:nvPr>
            <p:ph type="sldNum" sz="quarter" idx="12"/>
          </p:nvPr>
        </p:nvSpPr>
        <p:spPr>
          <a:ln/>
        </p:spPr>
        <p:txBody>
          <a:bodyPr/>
          <a:lstStyle>
            <a:lvl1pPr>
              <a:defRPr/>
            </a:lvl1pPr>
          </a:lstStyle>
          <a:p>
            <a:pPr>
              <a:defRPr/>
            </a:pPr>
            <a:fld id="{207253D7-179A-4D3A-828B-0FBF81299F0D}" type="slidenum">
              <a:rPr lang="en-US"/>
              <a:pPr>
                <a:defRPr/>
              </a:pPr>
              <a:t>‹#›</a:t>
            </a:fld>
            <a:endParaRPr lang="en-US" dirty="0"/>
          </a:p>
        </p:txBody>
      </p:sp>
    </p:spTree>
    <p:extLst>
      <p:ext uri="{BB962C8B-B14F-4D97-AF65-F5344CB8AC3E}">
        <p14:creationId xmlns:p14="http://schemas.microsoft.com/office/powerpoint/2010/main" val="3331820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A6BBF8"/>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396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latin typeface="Arial" charset="0"/>
                <a:cs typeface="+mn-cs"/>
              </a:defRPr>
            </a:lvl1pPr>
          </a:lstStyle>
          <a:p>
            <a:pPr>
              <a:defRPr/>
            </a:pPr>
            <a:endParaRPr lang="en-US"/>
          </a:p>
        </p:txBody>
      </p:sp>
      <p:sp>
        <p:nvSpPr>
          <p:cNvPr id="839685" name="Rectangle 5"/>
          <p:cNvSpPr>
            <a:spLocks noGrp="1" noChangeArrowheads="1"/>
          </p:cNvSpPr>
          <p:nvPr>
            <p:ph type="ftr" sz="quarter" idx="3"/>
          </p:nvPr>
        </p:nvSpPr>
        <p:spPr bwMode="auto">
          <a:xfrm>
            <a:off x="2743200" y="6245225"/>
            <a:ext cx="3657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dirty="0" smtClean="0">
                <a:latin typeface="Arial" charset="0"/>
                <a:cs typeface="+mn-cs"/>
              </a:defRPr>
            </a:lvl1pPr>
          </a:lstStyle>
          <a:p>
            <a:pPr>
              <a:defRPr/>
            </a:pPr>
            <a:r>
              <a:rPr lang="en-US"/>
              <a:t>Copyright 2005-2012 Kenneth M. Chipps Ph.D. www.chipps.com</a:t>
            </a:r>
            <a:endParaRPr lang="en-US"/>
          </a:p>
        </p:txBody>
      </p:sp>
      <p:sp>
        <p:nvSpPr>
          <p:cNvPr id="839686" name="Rectangle 6"/>
          <p:cNvSpPr>
            <a:spLocks noGrp="1" noChangeArrowheads="1"/>
          </p:cNvSpPr>
          <p:nvPr>
            <p:ph type="sldNum" sz="quarter" idx="4"/>
          </p:nvPr>
        </p:nvSpPr>
        <p:spPr bwMode="auto">
          <a:xfrm>
            <a:off x="6553200" y="62293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5BFB3BAC-02BE-4A1B-9F75-08FB34993CB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3075" name="Rectangle 2"/>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endParaRPr lang="en-US" altLang="en-US" sz="3200"/>
          </a:p>
        </p:txBody>
      </p:sp>
      <p:sp>
        <p:nvSpPr>
          <p:cNvPr id="3076" name="Rectangle 3"/>
          <p:cNvSpPr>
            <a:spLocks noGrp="1" noChangeArrowheads="1"/>
          </p:cNvSpPr>
          <p:nvPr>
            <p:ph type="ctrTitle"/>
          </p:nvPr>
        </p:nvSpPr>
        <p:spPr/>
        <p:txBody>
          <a:bodyPr/>
          <a:lstStyle/>
          <a:p>
            <a:pPr eaLnBrk="1" hangingPunct="1"/>
            <a:r>
              <a:rPr lang="en-US" altLang="en-US" smtClean="0"/>
              <a:t>Structured Cabling</a:t>
            </a:r>
            <a:br>
              <a:rPr lang="en-US" altLang="en-US" smtClean="0"/>
            </a:br>
            <a:r>
              <a:rPr lang="en-US" altLang="en-US" smtClean="0"/>
              <a:t>The Standards</a:t>
            </a:r>
            <a:br>
              <a:rPr lang="en-US" altLang="en-US" smtClean="0"/>
            </a:br>
            <a:r>
              <a:rPr lang="en-US" sz="2400" smtClean="0"/>
              <a:t>Last Update 2012.07.31</a:t>
            </a:r>
            <a:br>
              <a:rPr lang="en-US" sz="2400" smtClean="0"/>
            </a:br>
            <a:r>
              <a:rPr lang="en-US" sz="2400" smtClean="0"/>
              <a:t>1.20.0</a:t>
            </a:r>
          </a:p>
        </p:txBody>
      </p:sp>
      <p:sp>
        <p:nvSpPr>
          <p:cNvPr id="30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725D47E-2582-4C72-845F-25BC70DA5A3F}" type="slidenum">
              <a:rPr lang="en-US" smtClean="0"/>
              <a:pPr eaLnBrk="1" hangingPunct="1"/>
              <a:t>1</a:t>
            </a:fld>
            <a:endParaRPr lang="en-US"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2291" name="Rectangle 2"/>
          <p:cNvSpPr>
            <a:spLocks noGrp="1" noChangeArrowheads="1"/>
          </p:cNvSpPr>
          <p:nvPr>
            <p:ph type="title"/>
          </p:nvPr>
        </p:nvSpPr>
        <p:spPr/>
        <p:txBody>
          <a:bodyPr/>
          <a:lstStyle/>
          <a:p>
            <a:pPr eaLnBrk="1" hangingPunct="1"/>
            <a:r>
              <a:rPr lang="en-US" smtClean="0"/>
              <a:t>NIC in the PC</a:t>
            </a:r>
          </a:p>
        </p:txBody>
      </p:sp>
      <p:pic>
        <p:nvPicPr>
          <p:cNvPr id="12292" name="Picture 4" descr="NIC1"/>
          <p:cNvPicPr>
            <a:picLocks noChangeAspect="1" noChangeArrowheads="1"/>
          </p:cNvPicPr>
          <p:nvPr/>
        </p:nvPicPr>
        <p:blipFill>
          <a:blip r:embed="rId2">
            <a:extLst>
              <a:ext uri="{28A0092B-C50C-407E-A947-70E740481C1C}">
                <a14:useLocalDpi xmlns:a14="http://schemas.microsoft.com/office/drawing/2010/main" val="0"/>
              </a:ext>
            </a:extLst>
          </a:blip>
          <a:srcRect l="1048" t="2698" r="1465" b="2698"/>
          <a:stretch>
            <a:fillRect/>
          </a:stretch>
        </p:blipFill>
        <p:spPr bwMode="auto">
          <a:xfrm>
            <a:off x="990600" y="1547813"/>
            <a:ext cx="7086600" cy="462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07C87C3-2729-44AD-A30A-A5BDCA088B62}" type="slidenum">
              <a:rPr lang="en-US" smtClean="0"/>
              <a:pPr eaLnBrk="1" hangingPunct="1"/>
              <a:t>10</a:t>
            </a:fld>
            <a:endParaRPr lang="en-US" smtClean="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US" smtClean="0"/>
              <a:t>Development of 568 Standard</a:t>
            </a:r>
          </a:p>
        </p:txBody>
      </p:sp>
      <p:sp>
        <p:nvSpPr>
          <p:cNvPr id="104451" name="Content Placeholder 2"/>
          <p:cNvSpPr>
            <a:spLocks noGrp="1"/>
          </p:cNvSpPr>
          <p:nvPr>
            <p:ph idx="1"/>
          </p:nvPr>
        </p:nvSpPr>
        <p:spPr/>
        <p:txBody>
          <a:bodyPr/>
          <a:lstStyle/>
          <a:p>
            <a:endParaRPr lang="en-US" smtClean="0"/>
          </a:p>
        </p:txBody>
      </p:sp>
      <p:sp>
        <p:nvSpPr>
          <p:cNvPr id="1044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044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674BE89-210B-4078-937B-7FBD8098B1CB}" type="slidenum">
              <a:rPr lang="en-US" smtClean="0"/>
              <a:pPr eaLnBrk="1" hangingPunct="1"/>
              <a:t>100</a:t>
            </a:fld>
            <a:endParaRPr lang="en-US" smtClean="0"/>
          </a:p>
        </p:txBody>
      </p:sp>
      <p:pic>
        <p:nvPicPr>
          <p:cNvPr id="104454" name="Picture 2"/>
          <p:cNvPicPr>
            <a:picLocks noChangeAspect="1" noChangeArrowheads="1"/>
          </p:cNvPicPr>
          <p:nvPr/>
        </p:nvPicPr>
        <p:blipFill>
          <a:blip r:embed="rId2">
            <a:extLst>
              <a:ext uri="{28A0092B-C50C-407E-A947-70E740481C1C}">
                <a14:useLocalDpi xmlns:a14="http://schemas.microsoft.com/office/drawing/2010/main" val="0"/>
              </a:ext>
            </a:extLst>
          </a:blip>
          <a:srcRect l="14688" r="14999" b="3381"/>
          <a:stretch>
            <a:fillRect/>
          </a:stretch>
        </p:blipFill>
        <p:spPr bwMode="auto">
          <a:xfrm>
            <a:off x="1638300" y="1646238"/>
            <a:ext cx="5829300"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05475"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TIA-569-B</a:t>
            </a:r>
          </a:p>
        </p:txBody>
      </p:sp>
      <p:sp>
        <p:nvSpPr>
          <p:cNvPr id="105476" name="Rectangle 3"/>
          <p:cNvSpPr>
            <a:spLocks noGrp="1" noChangeArrowheads="1"/>
          </p:cNvSpPr>
          <p:nvPr>
            <p:ph type="body" idx="1"/>
          </p:nvPr>
        </p:nvSpPr>
        <p:spPr/>
        <p:txBody>
          <a:bodyPr/>
          <a:lstStyle/>
          <a:p>
            <a:pPr eaLnBrk="1" hangingPunct="1"/>
            <a:r>
              <a:rPr lang="en-US" smtClean="0">
                <a:solidFill>
                  <a:srgbClr val="000000"/>
                </a:solidFill>
                <a:cs typeface="Times New Roman" pitchFamily="18" charset="0"/>
              </a:rPr>
              <a:t>The TIA-569-B relates to Commercial Building Standard for Telecommunications Pathways and Spaceways</a:t>
            </a:r>
          </a:p>
          <a:p>
            <a:pPr eaLnBrk="1" hangingPunct="1"/>
            <a:r>
              <a:rPr lang="en-US" smtClean="0">
                <a:solidFill>
                  <a:srgbClr val="000000"/>
                </a:solidFill>
                <a:cs typeface="Times New Roman" pitchFamily="18" charset="0"/>
              </a:rPr>
              <a:t>This standard provides guidelines for rooms, areas, and pathways through which telecommunications equipment and media are installed</a:t>
            </a:r>
          </a:p>
        </p:txBody>
      </p:sp>
      <p:sp>
        <p:nvSpPr>
          <p:cNvPr id="1054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CCD68BE-29D3-4662-A146-779245CA706F}" type="slidenum">
              <a:rPr lang="en-US" smtClean="0"/>
              <a:pPr eaLnBrk="1" hangingPunct="1"/>
              <a:t>101</a:t>
            </a:fld>
            <a:endParaRPr lang="en-US"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06499"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Star Topology</a:t>
            </a:r>
          </a:p>
        </p:txBody>
      </p:sp>
      <p:sp>
        <p:nvSpPr>
          <p:cNvPr id="106500" name="Rectangle 3"/>
          <p:cNvSpPr>
            <a:spLocks noGrp="1" noChangeArrowheads="1"/>
          </p:cNvSpPr>
          <p:nvPr>
            <p:ph type="body" idx="1"/>
          </p:nvPr>
        </p:nvSpPr>
        <p:spPr/>
        <p:txBody>
          <a:bodyPr/>
          <a:lstStyle/>
          <a:p>
            <a:pPr eaLnBrk="1" hangingPunct="1"/>
            <a:r>
              <a:rPr lang="en-US" smtClean="0">
                <a:solidFill>
                  <a:srgbClr val="000000"/>
                </a:solidFill>
                <a:cs typeface="Times New Roman" pitchFamily="18" charset="0"/>
              </a:rPr>
              <a:t>The standards call for a structured cabling system to use a star topology</a:t>
            </a:r>
          </a:p>
          <a:p>
            <a:pPr eaLnBrk="1" hangingPunct="1"/>
            <a:r>
              <a:rPr lang="en-US" smtClean="0">
                <a:solidFill>
                  <a:srgbClr val="000000"/>
                </a:solidFill>
                <a:cs typeface="Times New Roman" pitchFamily="18" charset="0"/>
              </a:rPr>
              <a:t>That is all cables from a floor or area in a building must be run back to one central point for administration</a:t>
            </a:r>
          </a:p>
          <a:p>
            <a:pPr eaLnBrk="1" hangingPunct="1"/>
            <a:r>
              <a:rPr lang="en-US" smtClean="0">
                <a:solidFill>
                  <a:srgbClr val="000000"/>
                </a:solidFill>
                <a:cs typeface="Times New Roman" pitchFamily="18" charset="0"/>
              </a:rPr>
              <a:t>Each telecommunications closet must be star-wired back to the equipment room for the building</a:t>
            </a:r>
          </a:p>
        </p:txBody>
      </p:sp>
      <p:sp>
        <p:nvSpPr>
          <p:cNvPr id="1065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615443E-DAC8-40D3-863C-109A9A9D9E20}" type="slidenum">
              <a:rPr lang="en-US" smtClean="0"/>
              <a:pPr eaLnBrk="1" hangingPunct="1"/>
              <a:t>102</a:t>
            </a:fld>
            <a:endParaRPr lang="en-US" smtClean="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07523" name="Rectangle 2"/>
          <p:cNvSpPr>
            <a:spLocks noGrp="1" noChangeArrowheads="1"/>
          </p:cNvSpPr>
          <p:nvPr>
            <p:ph type="title"/>
          </p:nvPr>
        </p:nvSpPr>
        <p:spPr/>
        <p:txBody>
          <a:bodyPr/>
          <a:lstStyle/>
          <a:p>
            <a:pPr eaLnBrk="1" hangingPunct="1"/>
            <a:r>
              <a:rPr lang="en-US" smtClean="0"/>
              <a:t>Star Topology</a:t>
            </a:r>
          </a:p>
        </p:txBody>
      </p:sp>
      <p:sp>
        <p:nvSpPr>
          <p:cNvPr id="107524" name="Rectangle 3"/>
          <p:cNvSpPr>
            <a:spLocks noGrp="1" noChangeArrowheads="1"/>
          </p:cNvSpPr>
          <p:nvPr>
            <p:ph type="body" idx="1"/>
          </p:nvPr>
        </p:nvSpPr>
        <p:spPr/>
        <p:txBody>
          <a:bodyPr/>
          <a:lstStyle/>
          <a:p>
            <a:pPr eaLnBrk="1" hangingPunct="1"/>
            <a:r>
              <a:rPr lang="en-US" smtClean="0">
                <a:solidFill>
                  <a:srgbClr val="000000"/>
                </a:solidFill>
                <a:cs typeface="Times New Roman" pitchFamily="18" charset="0"/>
              </a:rPr>
              <a:t>In a campus environment each building is star-wired back to one main administration area</a:t>
            </a:r>
          </a:p>
          <a:p>
            <a:pPr eaLnBrk="1" hangingPunct="1">
              <a:lnSpc>
                <a:spcPct val="90000"/>
              </a:lnSpc>
            </a:pPr>
            <a:r>
              <a:rPr lang="en-US" smtClean="0"/>
              <a:t>Within the requirement to run the cables in a star pattern, there are two ways to do this</a:t>
            </a:r>
          </a:p>
          <a:p>
            <a:pPr eaLnBrk="1" hangingPunct="1">
              <a:lnSpc>
                <a:spcPct val="90000"/>
              </a:lnSpc>
            </a:pPr>
            <a:r>
              <a:rPr lang="en-US" smtClean="0"/>
              <a:t>One is to run all of the horizontal cables back to one point, such as the LAN room</a:t>
            </a:r>
          </a:p>
        </p:txBody>
      </p:sp>
      <p:sp>
        <p:nvSpPr>
          <p:cNvPr id="1075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4061A1E-0DA0-453A-85BA-706185319A98}" type="slidenum">
              <a:rPr lang="en-US" smtClean="0"/>
              <a:pPr eaLnBrk="1" hangingPunct="1"/>
              <a:t>103</a:t>
            </a:fld>
            <a:endParaRPr lang="en-US" smtClean="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08547" name="Rectangle 2"/>
          <p:cNvSpPr>
            <a:spLocks noGrp="1" noChangeArrowheads="1"/>
          </p:cNvSpPr>
          <p:nvPr>
            <p:ph type="title"/>
          </p:nvPr>
        </p:nvSpPr>
        <p:spPr/>
        <p:txBody>
          <a:bodyPr/>
          <a:lstStyle/>
          <a:p>
            <a:pPr eaLnBrk="1" hangingPunct="1"/>
            <a:r>
              <a:rPr lang="en-US" smtClean="0"/>
              <a:t>Star Topology</a:t>
            </a:r>
          </a:p>
        </p:txBody>
      </p:sp>
      <p:sp>
        <p:nvSpPr>
          <p:cNvPr id="108548" name="Rectangle 3"/>
          <p:cNvSpPr>
            <a:spLocks noGrp="1" noChangeArrowheads="1"/>
          </p:cNvSpPr>
          <p:nvPr>
            <p:ph type="body" idx="1"/>
          </p:nvPr>
        </p:nvSpPr>
        <p:spPr/>
        <p:txBody>
          <a:bodyPr/>
          <a:lstStyle/>
          <a:p>
            <a:pPr eaLnBrk="1" hangingPunct="1">
              <a:lnSpc>
                <a:spcPct val="90000"/>
              </a:lnSpc>
            </a:pPr>
            <a:r>
              <a:rPr lang="en-US" smtClean="0"/>
              <a:t>Another way to do this, especially in a large building, is to use a zone distribution system</a:t>
            </a:r>
          </a:p>
          <a:p>
            <a:pPr eaLnBrk="1" hangingPunct="1">
              <a:lnSpc>
                <a:spcPct val="90000"/>
              </a:lnSpc>
            </a:pPr>
            <a:r>
              <a:rPr lang="en-US" smtClean="0"/>
              <a:t>In this method horizontal backbone cables run from the LAN room to consolidation points</a:t>
            </a:r>
          </a:p>
          <a:p>
            <a:pPr eaLnBrk="1" hangingPunct="1">
              <a:lnSpc>
                <a:spcPct val="90000"/>
              </a:lnSpc>
            </a:pPr>
            <a:r>
              <a:rPr lang="en-US" smtClean="0"/>
              <a:t>A distribution device of some sort is at each distribution point</a:t>
            </a:r>
          </a:p>
          <a:p>
            <a:pPr eaLnBrk="1" hangingPunct="1"/>
            <a:r>
              <a:rPr lang="en-US" smtClean="0"/>
              <a:t>This backbone can be copper or fiber</a:t>
            </a:r>
          </a:p>
        </p:txBody>
      </p:sp>
      <p:sp>
        <p:nvSpPr>
          <p:cNvPr id="1085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3BDCE3D-94A6-4575-BBB8-B4ED911F3BA5}" type="slidenum">
              <a:rPr lang="en-US" smtClean="0"/>
              <a:pPr eaLnBrk="1" hangingPunct="1"/>
              <a:t>104</a:t>
            </a:fld>
            <a:endParaRPr lang="en-US"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09571" name="Rectangle 2"/>
          <p:cNvSpPr>
            <a:spLocks noGrp="1" noChangeArrowheads="1"/>
          </p:cNvSpPr>
          <p:nvPr>
            <p:ph type="title"/>
          </p:nvPr>
        </p:nvSpPr>
        <p:spPr/>
        <p:txBody>
          <a:bodyPr/>
          <a:lstStyle/>
          <a:p>
            <a:pPr eaLnBrk="1" hangingPunct="1"/>
            <a:r>
              <a:rPr lang="en-US" smtClean="0"/>
              <a:t>Star Topology</a:t>
            </a:r>
          </a:p>
        </p:txBody>
      </p:sp>
      <p:sp>
        <p:nvSpPr>
          <p:cNvPr id="109572" name="Rectangle 3"/>
          <p:cNvSpPr>
            <a:spLocks noGrp="1" noChangeArrowheads="1"/>
          </p:cNvSpPr>
          <p:nvPr>
            <p:ph type="body" idx="1"/>
          </p:nvPr>
        </p:nvSpPr>
        <p:spPr/>
        <p:txBody>
          <a:bodyPr/>
          <a:lstStyle/>
          <a:p>
            <a:pPr eaLnBrk="1" hangingPunct="1"/>
            <a:r>
              <a:rPr lang="en-US" smtClean="0"/>
              <a:t>Then from each zone consolidation point, copper cables are run to the work area</a:t>
            </a:r>
          </a:p>
          <a:p>
            <a:pPr eaLnBrk="1" hangingPunct="1"/>
            <a:r>
              <a:rPr lang="en-US" smtClean="0"/>
              <a:t>Zone consolidation points can be in the ceiling</a:t>
            </a:r>
          </a:p>
          <a:p>
            <a:pPr eaLnBrk="1" hangingPunct="1"/>
            <a:r>
              <a:rPr lang="en-US" smtClean="0"/>
              <a:t>Such as</a:t>
            </a:r>
          </a:p>
        </p:txBody>
      </p:sp>
      <p:sp>
        <p:nvSpPr>
          <p:cNvPr id="1095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D8D972B-A63C-4DF6-BB90-26EE826536D9}" type="slidenum">
              <a:rPr lang="en-US" smtClean="0"/>
              <a:pPr eaLnBrk="1" hangingPunct="1"/>
              <a:t>105</a:t>
            </a:fld>
            <a:endParaRPr lang="en-US"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10595" name="Rectangle 2"/>
          <p:cNvSpPr>
            <a:spLocks noGrp="1" noChangeArrowheads="1"/>
          </p:cNvSpPr>
          <p:nvPr>
            <p:ph type="title"/>
          </p:nvPr>
        </p:nvSpPr>
        <p:spPr/>
        <p:txBody>
          <a:bodyPr/>
          <a:lstStyle/>
          <a:p>
            <a:pPr eaLnBrk="1" hangingPunct="1"/>
            <a:r>
              <a:rPr lang="en-US" smtClean="0"/>
              <a:t>Zone Cabinet</a:t>
            </a:r>
          </a:p>
        </p:txBody>
      </p:sp>
      <p:sp>
        <p:nvSpPr>
          <p:cNvPr id="110596" name="Rectangle 3"/>
          <p:cNvSpPr>
            <a:spLocks noGrp="1" noChangeArrowheads="1"/>
          </p:cNvSpPr>
          <p:nvPr>
            <p:ph type="body" idx="1"/>
          </p:nvPr>
        </p:nvSpPr>
        <p:spPr/>
        <p:txBody>
          <a:bodyPr/>
          <a:lstStyle/>
          <a:p>
            <a:pPr eaLnBrk="1" hangingPunct="1"/>
            <a:endParaRPr lang="en-US" smtClean="0"/>
          </a:p>
        </p:txBody>
      </p:sp>
      <p:pic>
        <p:nvPicPr>
          <p:cNvPr id="110597" name="Picture 4" descr="Zone_M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625600"/>
            <a:ext cx="5867400"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A6D424F-D057-4E72-B020-4CD5993B5F8D}" type="slidenum">
              <a:rPr lang="en-US" smtClean="0"/>
              <a:pPr eaLnBrk="1" hangingPunct="1"/>
              <a:t>106</a:t>
            </a:fld>
            <a:endParaRPr lang="en-US" smtClean="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11619" name="Rectangle 2"/>
          <p:cNvSpPr>
            <a:spLocks noGrp="1" noChangeArrowheads="1"/>
          </p:cNvSpPr>
          <p:nvPr>
            <p:ph type="title"/>
          </p:nvPr>
        </p:nvSpPr>
        <p:spPr/>
        <p:txBody>
          <a:bodyPr/>
          <a:lstStyle/>
          <a:p>
            <a:pPr eaLnBrk="1" hangingPunct="1"/>
            <a:r>
              <a:rPr lang="en-US" smtClean="0"/>
              <a:t>TIA-569-B</a:t>
            </a:r>
          </a:p>
        </p:txBody>
      </p:sp>
      <p:sp>
        <p:nvSpPr>
          <p:cNvPr id="111620" name="Rectangle 3"/>
          <p:cNvSpPr>
            <a:spLocks noGrp="1" noChangeArrowheads="1"/>
          </p:cNvSpPr>
          <p:nvPr>
            <p:ph type="body" idx="1"/>
          </p:nvPr>
        </p:nvSpPr>
        <p:spPr/>
        <p:txBody>
          <a:bodyPr/>
          <a:lstStyle/>
          <a:p>
            <a:pPr eaLnBrk="1" hangingPunct="1"/>
            <a:r>
              <a:rPr lang="en-US" smtClean="0"/>
              <a:t>The 569 standard also states what names to use for each area typically seen in a network</a:t>
            </a:r>
          </a:p>
          <a:p>
            <a:pPr eaLnBrk="1" hangingPunct="1"/>
            <a:r>
              <a:rPr lang="en-US" smtClean="0"/>
              <a:t>Some of these areas are distinct and some are actually the same room in smaller buildings</a:t>
            </a:r>
          </a:p>
        </p:txBody>
      </p:sp>
      <p:sp>
        <p:nvSpPr>
          <p:cNvPr id="1116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7D6D5DB-5CAF-4A5D-B644-8AECEBB4AFBB}" type="slidenum">
              <a:rPr lang="en-US" smtClean="0"/>
              <a:pPr eaLnBrk="1" hangingPunct="1"/>
              <a:t>107</a:t>
            </a:fld>
            <a:endParaRPr lang="en-US" smtClean="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12643" name="Rectangle 2"/>
          <p:cNvSpPr>
            <a:spLocks noGrp="1" noChangeArrowheads="1"/>
          </p:cNvSpPr>
          <p:nvPr>
            <p:ph type="title"/>
          </p:nvPr>
        </p:nvSpPr>
        <p:spPr/>
        <p:txBody>
          <a:bodyPr/>
          <a:lstStyle/>
          <a:p>
            <a:pPr eaLnBrk="1" hangingPunct="1"/>
            <a:r>
              <a:rPr lang="en-US" smtClean="0"/>
              <a:t>TIA-569-B</a:t>
            </a:r>
          </a:p>
        </p:txBody>
      </p:sp>
      <p:pic>
        <p:nvPicPr>
          <p:cNvPr id="112644" name="Picture 4" descr="fig04-18"/>
          <p:cNvPicPr>
            <a:picLocks noChangeAspect="1" noChangeArrowheads="1"/>
          </p:cNvPicPr>
          <p:nvPr/>
        </p:nvPicPr>
        <p:blipFill>
          <a:blip r:embed="rId2">
            <a:extLst>
              <a:ext uri="{28A0092B-C50C-407E-A947-70E740481C1C}">
                <a14:useLocalDpi xmlns:a14="http://schemas.microsoft.com/office/drawing/2010/main" val="0"/>
              </a:ext>
            </a:extLst>
          </a:blip>
          <a:srcRect b="3751"/>
          <a:stretch>
            <a:fillRect/>
          </a:stretch>
        </p:blipFill>
        <p:spPr bwMode="auto">
          <a:xfrm>
            <a:off x="1371600" y="1611313"/>
            <a:ext cx="6424613"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7B0759B-BA61-4F05-A781-20C294E7D62C}" type="slidenum">
              <a:rPr lang="en-US" smtClean="0"/>
              <a:pPr eaLnBrk="1" hangingPunct="1"/>
              <a:t>108</a:t>
            </a:fld>
            <a:endParaRPr lang="en-US" smtClean="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13667"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TIA-569-B</a:t>
            </a:r>
          </a:p>
        </p:txBody>
      </p:sp>
      <p:sp>
        <p:nvSpPr>
          <p:cNvPr id="113668" name="Rectangle 3"/>
          <p:cNvSpPr>
            <a:spLocks noGrp="1" noChangeArrowheads="1"/>
          </p:cNvSpPr>
          <p:nvPr>
            <p:ph type="body" idx="1"/>
          </p:nvPr>
        </p:nvSpPr>
        <p:spPr/>
        <p:txBody>
          <a:bodyPr/>
          <a:lstStyle/>
          <a:p>
            <a:pPr eaLnBrk="1" hangingPunct="1"/>
            <a:r>
              <a:rPr lang="en-US" smtClean="0">
                <a:solidFill>
                  <a:srgbClr val="000000"/>
                </a:solidFill>
                <a:cs typeface="Times New Roman" pitchFamily="18" charset="0"/>
              </a:rPr>
              <a:t>It also details some of the considerations to be addressed when designing and constructing a building that will include a telecommunications system such as doors, ceilings, electrical, lighting, and so on</a:t>
            </a:r>
          </a:p>
          <a:p>
            <a:pPr eaLnBrk="1" hangingPunct="1"/>
            <a:r>
              <a:rPr lang="en-US" smtClean="0">
                <a:solidFill>
                  <a:srgbClr val="000000"/>
                </a:solidFill>
                <a:cs typeface="Times New Roman" pitchFamily="18" charset="0"/>
              </a:rPr>
              <a:t>According to this standard, a structured cabling system consists of six subsystems</a:t>
            </a:r>
          </a:p>
          <a:p>
            <a:pPr eaLnBrk="1" hangingPunct="1"/>
            <a:r>
              <a:rPr lang="en-US" smtClean="0">
                <a:solidFill>
                  <a:srgbClr val="000000"/>
                </a:solidFill>
                <a:cs typeface="Times New Roman" pitchFamily="18" charset="0"/>
              </a:rPr>
              <a:t>They are</a:t>
            </a:r>
          </a:p>
        </p:txBody>
      </p:sp>
      <p:sp>
        <p:nvSpPr>
          <p:cNvPr id="1136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5A04841-D63F-47D9-AC53-7CB8566E3E24}" type="slidenum">
              <a:rPr lang="en-US" smtClean="0"/>
              <a:pPr eaLnBrk="1" hangingPunct="1"/>
              <a:t>109</a:t>
            </a:fld>
            <a:endParaRPr lang="en-U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3315" name="Rectangle 2"/>
          <p:cNvSpPr>
            <a:spLocks noGrp="1" noChangeArrowheads="1"/>
          </p:cNvSpPr>
          <p:nvPr>
            <p:ph type="title"/>
          </p:nvPr>
        </p:nvSpPr>
        <p:spPr/>
        <p:txBody>
          <a:bodyPr/>
          <a:lstStyle/>
          <a:p>
            <a:pPr eaLnBrk="1" hangingPunct="1"/>
            <a:r>
              <a:rPr lang="en-US" smtClean="0"/>
              <a:t>NIC in the PC</a:t>
            </a:r>
          </a:p>
        </p:txBody>
      </p:sp>
      <p:pic>
        <p:nvPicPr>
          <p:cNvPr id="13316" name="Picture 4" descr="NICInComputer"/>
          <p:cNvPicPr>
            <a:picLocks noChangeAspect="1" noChangeArrowheads="1"/>
          </p:cNvPicPr>
          <p:nvPr/>
        </p:nvPicPr>
        <p:blipFill>
          <a:blip r:embed="rId2">
            <a:extLst>
              <a:ext uri="{28A0092B-C50C-407E-A947-70E740481C1C}">
                <a14:useLocalDpi xmlns:a14="http://schemas.microsoft.com/office/drawing/2010/main" val="0"/>
              </a:ext>
            </a:extLst>
          </a:blip>
          <a:srcRect r="9064"/>
          <a:stretch>
            <a:fillRect/>
          </a:stretch>
        </p:blipFill>
        <p:spPr bwMode="auto">
          <a:xfrm>
            <a:off x="3124200" y="1519238"/>
            <a:ext cx="2819400"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BDE0BF3-6426-4ADC-BFDA-5CBBBB052BF6}" type="slidenum">
              <a:rPr lang="en-US" smtClean="0"/>
              <a:pPr eaLnBrk="1" hangingPunct="1"/>
              <a:t>11</a:t>
            </a:fld>
            <a:endParaRPr lang="en-US" smtClean="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14691"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Entrance Facility</a:t>
            </a:r>
          </a:p>
        </p:txBody>
      </p:sp>
      <p:sp>
        <p:nvSpPr>
          <p:cNvPr id="114692" name="Rectangle 3"/>
          <p:cNvSpPr>
            <a:spLocks noGrp="1" noChangeArrowheads="1"/>
          </p:cNvSpPr>
          <p:nvPr>
            <p:ph type="body" idx="1"/>
          </p:nvPr>
        </p:nvSpPr>
        <p:spPr/>
        <p:txBody>
          <a:bodyPr/>
          <a:lstStyle/>
          <a:p>
            <a:pPr eaLnBrk="1" hangingPunct="1"/>
            <a:r>
              <a:rPr lang="en-US" smtClean="0">
                <a:solidFill>
                  <a:srgbClr val="000000"/>
                </a:solidFill>
                <a:cs typeface="Times New Roman" pitchFamily="18" charset="0"/>
              </a:rPr>
              <a:t>The entrance facility is the point where outside cables and associated hardware are brought into the building</a:t>
            </a:r>
          </a:p>
          <a:p>
            <a:pPr eaLnBrk="1" hangingPunct="1"/>
            <a:r>
              <a:rPr lang="en-US" smtClean="0">
                <a:solidFill>
                  <a:srgbClr val="000000"/>
                </a:solidFill>
                <a:cs typeface="Times New Roman" pitchFamily="18" charset="0"/>
              </a:rPr>
              <a:t>The entrance facilities may be used for public network services, private network customer services or both</a:t>
            </a:r>
          </a:p>
          <a:p>
            <a:pPr eaLnBrk="1" hangingPunct="1"/>
            <a:r>
              <a:rPr lang="en-US" smtClean="0">
                <a:solidFill>
                  <a:srgbClr val="000000"/>
                </a:solidFill>
                <a:cs typeface="Times New Roman" pitchFamily="18" charset="0"/>
              </a:rPr>
              <a:t>The demarcation point between carrier and customer and building wide over voltage protection devices are here</a:t>
            </a:r>
          </a:p>
        </p:txBody>
      </p:sp>
      <p:sp>
        <p:nvSpPr>
          <p:cNvPr id="1146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268F3AA-8E91-4933-AF40-50B5788129AA}" type="slidenum">
              <a:rPr lang="en-US" smtClean="0"/>
              <a:pPr eaLnBrk="1" hangingPunct="1"/>
              <a:t>110</a:t>
            </a:fld>
            <a:endParaRPr lang="en-US" smtClean="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15715"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Entrance Facility</a:t>
            </a:r>
          </a:p>
        </p:txBody>
      </p:sp>
      <p:sp>
        <p:nvSpPr>
          <p:cNvPr id="115716" name="Rectangle 3"/>
          <p:cNvSpPr>
            <a:spLocks noGrp="1" noChangeArrowheads="1"/>
          </p:cNvSpPr>
          <p:nvPr>
            <p:ph type="body" idx="1"/>
          </p:nvPr>
        </p:nvSpPr>
        <p:spPr/>
        <p:txBody>
          <a:bodyPr/>
          <a:lstStyle/>
          <a:p>
            <a:pPr eaLnBrk="1" hangingPunct="1"/>
            <a:r>
              <a:rPr lang="en-US" smtClean="0">
                <a:solidFill>
                  <a:srgbClr val="000000"/>
                </a:solidFill>
                <a:cs typeface="Times New Roman" pitchFamily="18" charset="0"/>
              </a:rPr>
              <a:t>Everything coming into the building from an outside entity or a campus area connection should enter and be terminated here</a:t>
            </a:r>
          </a:p>
          <a:p>
            <a:pPr eaLnBrk="1" hangingPunct="1"/>
            <a:r>
              <a:rPr lang="en-US" smtClean="0">
                <a:solidFill>
                  <a:srgbClr val="000000"/>
                </a:solidFill>
                <a:cs typeface="Times New Roman" pitchFamily="18" charset="0"/>
              </a:rPr>
              <a:t>The standard calls for dedicated room for this function alone if the building contains 20,000 or more useable square feet</a:t>
            </a:r>
          </a:p>
        </p:txBody>
      </p:sp>
      <p:sp>
        <p:nvSpPr>
          <p:cNvPr id="1157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1A877AC-7EEB-4DAE-966D-E1A1BD4E827C}" type="slidenum">
              <a:rPr lang="en-US" smtClean="0"/>
              <a:pPr eaLnBrk="1" hangingPunct="1"/>
              <a:t>111</a:t>
            </a:fld>
            <a:endParaRPr lang="en-US" smtClean="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16739"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Entrance Facility</a:t>
            </a:r>
          </a:p>
        </p:txBody>
      </p:sp>
      <p:sp>
        <p:nvSpPr>
          <p:cNvPr id="116740" name="Rectangle 3"/>
          <p:cNvSpPr>
            <a:spLocks noGrp="1" noChangeArrowheads="1"/>
          </p:cNvSpPr>
          <p:nvPr>
            <p:ph type="body" idx="1"/>
          </p:nvPr>
        </p:nvSpPr>
        <p:spPr/>
        <p:txBody>
          <a:bodyPr/>
          <a:lstStyle/>
          <a:p>
            <a:pPr eaLnBrk="1" hangingPunct="1"/>
            <a:r>
              <a:rPr lang="en-US" smtClean="0">
                <a:solidFill>
                  <a:srgbClr val="000000"/>
                </a:solidFill>
                <a:cs typeface="Times New Roman" pitchFamily="18" charset="0"/>
              </a:rPr>
              <a:t>If the building has more than 70,000 useable square feet, then this room should be dedicated, locked, and have plywood on at least two of the walls</a:t>
            </a:r>
          </a:p>
        </p:txBody>
      </p:sp>
      <p:sp>
        <p:nvSpPr>
          <p:cNvPr id="1167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04EA632-3B40-485B-B190-3493EB44E26C}" type="slidenum">
              <a:rPr lang="en-US" smtClean="0"/>
              <a:pPr eaLnBrk="1" hangingPunct="1"/>
              <a:t>112</a:t>
            </a:fld>
            <a:endParaRPr lang="en-US" smtClean="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17763"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Equipment Room</a:t>
            </a:r>
          </a:p>
        </p:txBody>
      </p:sp>
      <p:sp>
        <p:nvSpPr>
          <p:cNvPr id="117764" name="Rectangle 3"/>
          <p:cNvSpPr>
            <a:spLocks noGrp="1" noChangeArrowheads="1"/>
          </p:cNvSpPr>
          <p:nvPr>
            <p:ph type="body" idx="1"/>
          </p:nvPr>
        </p:nvSpPr>
        <p:spPr/>
        <p:txBody>
          <a:bodyPr/>
          <a:lstStyle/>
          <a:p>
            <a:pPr eaLnBrk="1" hangingPunct="1"/>
            <a:r>
              <a:rPr lang="en-US" smtClean="0">
                <a:solidFill>
                  <a:srgbClr val="000000"/>
                </a:solidFill>
                <a:cs typeface="Times New Roman" pitchFamily="18" charset="0"/>
              </a:rPr>
              <a:t>The equipment room is a centralized space for telecommunications equipment that serves users in the building</a:t>
            </a:r>
          </a:p>
          <a:p>
            <a:pPr eaLnBrk="1" hangingPunct="1"/>
            <a:r>
              <a:rPr lang="en-US" smtClean="0">
                <a:solidFill>
                  <a:srgbClr val="000000"/>
                </a:solidFill>
                <a:cs typeface="Times New Roman" pitchFamily="18" charset="0"/>
              </a:rPr>
              <a:t>This space is for the WAN and telephone equipment</a:t>
            </a:r>
          </a:p>
          <a:p>
            <a:pPr eaLnBrk="1" hangingPunct="1"/>
            <a:r>
              <a:rPr lang="en-US" smtClean="0">
                <a:solidFill>
                  <a:srgbClr val="000000"/>
                </a:solidFill>
                <a:cs typeface="Times New Roman" pitchFamily="18" charset="0"/>
              </a:rPr>
              <a:t>It may be part of the entrance facility in some cases or it may be part of the telecommunications closet</a:t>
            </a:r>
          </a:p>
        </p:txBody>
      </p:sp>
      <p:sp>
        <p:nvSpPr>
          <p:cNvPr id="1177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CECE317-64CF-497B-A8CB-92D4A48271F2}" type="slidenum">
              <a:rPr lang="en-US" smtClean="0"/>
              <a:pPr eaLnBrk="1" hangingPunct="1"/>
              <a:t>113</a:t>
            </a:fld>
            <a:endParaRPr lang="en-US" smtClean="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18787"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Telecommunications Room</a:t>
            </a:r>
          </a:p>
        </p:txBody>
      </p:sp>
      <p:sp>
        <p:nvSpPr>
          <p:cNvPr id="118788" name="Rectangle 3"/>
          <p:cNvSpPr>
            <a:spLocks noGrp="1" noChangeArrowheads="1"/>
          </p:cNvSpPr>
          <p:nvPr>
            <p:ph type="body" idx="1"/>
          </p:nvPr>
        </p:nvSpPr>
        <p:spPr/>
        <p:txBody>
          <a:bodyPr/>
          <a:lstStyle/>
          <a:p>
            <a:pPr eaLnBrk="1" hangingPunct="1"/>
            <a:r>
              <a:rPr lang="en-US" smtClean="0">
                <a:solidFill>
                  <a:srgbClr val="000000"/>
                </a:solidFill>
                <a:cs typeface="Times New Roman" pitchFamily="18" charset="0"/>
              </a:rPr>
              <a:t>The telecommunications room is where the horizontal distribution cables are terminated</a:t>
            </a:r>
          </a:p>
          <a:p>
            <a:pPr eaLnBrk="1" hangingPunct="1"/>
            <a:r>
              <a:rPr lang="en-US" smtClean="0">
                <a:solidFill>
                  <a:srgbClr val="000000"/>
                </a:solidFill>
                <a:cs typeface="Times New Roman" pitchFamily="18" charset="0"/>
              </a:rPr>
              <a:t>Backbone cables are also terminated in the telecommunications room</a:t>
            </a:r>
          </a:p>
          <a:p>
            <a:pPr eaLnBrk="1" hangingPunct="1"/>
            <a:r>
              <a:rPr lang="en-US" smtClean="0">
                <a:solidFill>
                  <a:srgbClr val="000000"/>
                </a:solidFill>
                <a:cs typeface="Times New Roman" pitchFamily="18" charset="0"/>
              </a:rPr>
              <a:t>There should be one telecommunications room on each floor of a building</a:t>
            </a:r>
          </a:p>
          <a:p>
            <a:pPr eaLnBrk="1" hangingPunct="1"/>
            <a:r>
              <a:rPr lang="en-US" smtClean="0">
                <a:solidFill>
                  <a:srgbClr val="000000"/>
                </a:solidFill>
                <a:cs typeface="Times New Roman" pitchFamily="18" charset="0"/>
              </a:rPr>
              <a:t>These should be stacked on top of each other</a:t>
            </a:r>
          </a:p>
        </p:txBody>
      </p:sp>
      <p:sp>
        <p:nvSpPr>
          <p:cNvPr id="1187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4373288-010F-4BDF-BF9D-A28B68FD1A4F}" type="slidenum">
              <a:rPr lang="en-US" smtClean="0"/>
              <a:pPr eaLnBrk="1" hangingPunct="1"/>
              <a:t>114</a:t>
            </a:fld>
            <a:endParaRPr lang="en-US" smtClean="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smtClean="0"/>
              <a:t>Telecommunications Room</a:t>
            </a:r>
          </a:p>
        </p:txBody>
      </p:sp>
      <p:sp>
        <p:nvSpPr>
          <p:cNvPr id="119811" name="Content Placeholder 2"/>
          <p:cNvSpPr>
            <a:spLocks noGrp="1"/>
          </p:cNvSpPr>
          <p:nvPr>
            <p:ph idx="1"/>
          </p:nvPr>
        </p:nvSpPr>
        <p:spPr/>
        <p:txBody>
          <a:bodyPr/>
          <a:lstStyle/>
          <a:p>
            <a:pPr eaLnBrk="1" hangingPunct="1"/>
            <a:r>
              <a:rPr lang="en-US" smtClean="0">
                <a:solidFill>
                  <a:srgbClr val="000000"/>
                </a:solidFill>
                <a:cs typeface="Times New Roman" pitchFamily="18" charset="0"/>
              </a:rPr>
              <a:t>The three rooms just mentioned here are often the same room in a small building</a:t>
            </a:r>
          </a:p>
        </p:txBody>
      </p:sp>
      <p:sp>
        <p:nvSpPr>
          <p:cNvPr id="1198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198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93CA42A-C841-49B8-9DDE-FB0ECE25D28F}" type="slidenum">
              <a:rPr lang="en-US" smtClean="0"/>
              <a:pPr eaLnBrk="1" hangingPunct="1"/>
              <a:t>115</a:t>
            </a:fld>
            <a:endParaRPr lang="en-US" smtClean="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r>
              <a:rPr lang="en-US" smtClean="0"/>
              <a:t>Telecommunications Enclosure</a:t>
            </a:r>
          </a:p>
        </p:txBody>
      </p:sp>
      <p:sp>
        <p:nvSpPr>
          <p:cNvPr id="120835" name="Content Placeholder 2"/>
          <p:cNvSpPr>
            <a:spLocks noGrp="1"/>
          </p:cNvSpPr>
          <p:nvPr>
            <p:ph idx="1"/>
          </p:nvPr>
        </p:nvSpPr>
        <p:spPr/>
        <p:txBody>
          <a:bodyPr/>
          <a:lstStyle/>
          <a:p>
            <a:r>
              <a:rPr lang="en-US" smtClean="0"/>
              <a:t>A telecommunications enclosure is another telecommunications room on the same floor as the main telecommunications room</a:t>
            </a:r>
          </a:p>
          <a:p>
            <a:r>
              <a:rPr lang="en-US" smtClean="0"/>
              <a:t>It just is not the main room</a:t>
            </a:r>
          </a:p>
          <a:p>
            <a:r>
              <a:rPr lang="en-US" smtClean="0"/>
              <a:t>This is commonly seen in zoned cabling layouts as discussed later</a:t>
            </a:r>
          </a:p>
        </p:txBody>
      </p:sp>
      <p:sp>
        <p:nvSpPr>
          <p:cNvPr id="1208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208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DE275FF-33D1-4592-A233-88CFAAB7D513}" type="slidenum">
              <a:rPr lang="en-US" smtClean="0"/>
              <a:pPr eaLnBrk="1" hangingPunct="1"/>
              <a:t>116</a:t>
            </a:fld>
            <a:endParaRPr lang="en-US" smtClean="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21859"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Backbone Cabling</a:t>
            </a:r>
          </a:p>
        </p:txBody>
      </p:sp>
      <p:sp>
        <p:nvSpPr>
          <p:cNvPr id="121860" name="Rectangle 3"/>
          <p:cNvSpPr>
            <a:spLocks noGrp="1" noChangeArrowheads="1"/>
          </p:cNvSpPr>
          <p:nvPr>
            <p:ph type="body" idx="1"/>
          </p:nvPr>
        </p:nvSpPr>
        <p:spPr/>
        <p:txBody>
          <a:bodyPr/>
          <a:lstStyle/>
          <a:p>
            <a:pPr eaLnBrk="1" hangingPunct="1"/>
            <a:r>
              <a:rPr lang="en-US" smtClean="0">
                <a:solidFill>
                  <a:srgbClr val="000000"/>
                </a:solidFill>
                <a:cs typeface="Times New Roman" pitchFamily="18" charset="0"/>
              </a:rPr>
              <a:t>The backbone cabling provides interconnections between telecommunications closets, equipment rooms, and entrance facilities</a:t>
            </a:r>
          </a:p>
          <a:p>
            <a:pPr eaLnBrk="1" hangingPunct="1"/>
            <a:r>
              <a:rPr lang="en-US" smtClean="0">
                <a:solidFill>
                  <a:srgbClr val="000000"/>
                </a:solidFill>
                <a:cs typeface="Times New Roman" pitchFamily="18" charset="0"/>
              </a:rPr>
              <a:t>This cabling consists of the backbone cables, main and intermediate cross-connects, mechanical terminations, and patch cords</a:t>
            </a:r>
          </a:p>
        </p:txBody>
      </p:sp>
      <p:sp>
        <p:nvSpPr>
          <p:cNvPr id="1218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3E8F51A-553E-49BB-8F21-F2EDC125FF48}" type="slidenum">
              <a:rPr lang="en-US" smtClean="0"/>
              <a:pPr eaLnBrk="1" hangingPunct="1"/>
              <a:t>117</a:t>
            </a:fld>
            <a:endParaRPr lang="en-US" smtClean="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22883"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Backbone Cabling</a:t>
            </a:r>
          </a:p>
        </p:txBody>
      </p:sp>
      <p:sp>
        <p:nvSpPr>
          <p:cNvPr id="122884" name="Rectangle 3"/>
          <p:cNvSpPr>
            <a:spLocks noGrp="1" noChangeArrowheads="1"/>
          </p:cNvSpPr>
          <p:nvPr>
            <p:ph type="body" idx="1"/>
          </p:nvPr>
        </p:nvSpPr>
        <p:spPr/>
        <p:txBody>
          <a:bodyPr/>
          <a:lstStyle/>
          <a:p>
            <a:pPr eaLnBrk="1" hangingPunct="1"/>
            <a:r>
              <a:rPr lang="en-US" smtClean="0">
                <a:solidFill>
                  <a:srgbClr val="000000"/>
                </a:solidFill>
                <a:cs typeface="Times New Roman" pitchFamily="18" charset="0"/>
              </a:rPr>
              <a:t>Backbones may connect closets within a building or between buildings</a:t>
            </a:r>
          </a:p>
          <a:p>
            <a:pPr eaLnBrk="1" hangingPunct="1"/>
            <a:r>
              <a:rPr lang="en-US" smtClean="0">
                <a:solidFill>
                  <a:srgbClr val="000000"/>
                </a:solidFill>
                <a:cs typeface="Times New Roman" pitchFamily="18" charset="0"/>
              </a:rPr>
              <a:t>A backbone cable can be routed horizontally or vertically</a:t>
            </a:r>
          </a:p>
        </p:txBody>
      </p:sp>
      <p:sp>
        <p:nvSpPr>
          <p:cNvPr id="1228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725A7FD-47B1-4433-A39D-8EA1DF3B842B}" type="slidenum">
              <a:rPr lang="en-US" smtClean="0"/>
              <a:pPr eaLnBrk="1" hangingPunct="1"/>
              <a:t>118</a:t>
            </a:fld>
            <a:endParaRPr lang="en-US" smtClean="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23907"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Horizontal Cabling</a:t>
            </a:r>
          </a:p>
        </p:txBody>
      </p:sp>
      <p:sp>
        <p:nvSpPr>
          <p:cNvPr id="123908" name="Rectangle 3"/>
          <p:cNvSpPr>
            <a:spLocks noGrp="1" noChangeArrowheads="1"/>
          </p:cNvSpPr>
          <p:nvPr>
            <p:ph type="body" idx="1"/>
          </p:nvPr>
        </p:nvSpPr>
        <p:spPr/>
        <p:txBody>
          <a:bodyPr/>
          <a:lstStyle/>
          <a:p>
            <a:pPr eaLnBrk="1" hangingPunct="1"/>
            <a:r>
              <a:rPr lang="en-US" smtClean="0">
                <a:solidFill>
                  <a:srgbClr val="000000"/>
                </a:solidFill>
                <a:cs typeface="Times New Roman" pitchFamily="18" charset="0"/>
              </a:rPr>
              <a:t>The horizontal cabling consists of the physical media used to connect each work area outlet to a telecommunications closet</a:t>
            </a:r>
          </a:p>
          <a:p>
            <a:pPr eaLnBrk="1" hangingPunct="1"/>
            <a:r>
              <a:rPr lang="en-US" smtClean="0">
                <a:solidFill>
                  <a:srgbClr val="000000"/>
                </a:solidFill>
                <a:cs typeface="Times New Roman" pitchFamily="18" charset="0"/>
              </a:rPr>
              <a:t>Various types of cable can be used for horizontal distribution</a:t>
            </a:r>
          </a:p>
          <a:p>
            <a:pPr eaLnBrk="1" hangingPunct="1"/>
            <a:r>
              <a:rPr lang="en-US" smtClean="0">
                <a:solidFill>
                  <a:srgbClr val="000000"/>
                </a:solidFill>
                <a:cs typeface="Times New Roman" pitchFamily="18" charset="0"/>
              </a:rPr>
              <a:t>Each type has its own performance limitations, size, cost, and ease-of-use</a:t>
            </a:r>
          </a:p>
        </p:txBody>
      </p:sp>
      <p:sp>
        <p:nvSpPr>
          <p:cNvPr id="1239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F744000-BD8D-4DF2-A922-F78C096A1D23}" type="slidenum">
              <a:rPr lang="en-US" smtClean="0"/>
              <a:pPr eaLnBrk="1" hangingPunct="1"/>
              <a:t>119</a:t>
            </a:fld>
            <a:endParaRPr lang="en-US"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4339" name="Rectangle 2"/>
          <p:cNvSpPr>
            <a:spLocks noGrp="1" noChangeArrowheads="1"/>
          </p:cNvSpPr>
          <p:nvPr>
            <p:ph type="title"/>
          </p:nvPr>
        </p:nvSpPr>
        <p:spPr/>
        <p:txBody>
          <a:bodyPr/>
          <a:lstStyle/>
          <a:p>
            <a:pPr eaLnBrk="1" hangingPunct="1"/>
            <a:r>
              <a:rPr lang="en-US" smtClean="0"/>
              <a:t>PC Plugged Into Wall Plug</a:t>
            </a:r>
          </a:p>
        </p:txBody>
      </p:sp>
      <p:pic>
        <p:nvPicPr>
          <p:cNvPr id="14340" name="Picture 4" descr="ComputerPluggedIntoW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600200"/>
            <a:ext cx="3098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AB2650E-BC72-4EF1-8CF7-3F4B44A89F5D}" type="slidenum">
              <a:rPr lang="en-US" smtClean="0"/>
              <a:pPr eaLnBrk="1" hangingPunct="1"/>
              <a:t>12</a:t>
            </a:fld>
            <a:endParaRPr lang="en-US" smtClean="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24931"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Work Area Components</a:t>
            </a:r>
          </a:p>
        </p:txBody>
      </p:sp>
      <p:sp>
        <p:nvSpPr>
          <p:cNvPr id="124932" name="Rectangle 3"/>
          <p:cNvSpPr>
            <a:spLocks noGrp="1" noChangeArrowheads="1"/>
          </p:cNvSpPr>
          <p:nvPr>
            <p:ph type="body" idx="1"/>
          </p:nvPr>
        </p:nvSpPr>
        <p:spPr/>
        <p:txBody>
          <a:bodyPr/>
          <a:lstStyle/>
          <a:p>
            <a:pPr eaLnBrk="1" hangingPunct="1"/>
            <a:r>
              <a:rPr lang="en-US" smtClean="0">
                <a:solidFill>
                  <a:srgbClr val="000000"/>
                </a:solidFill>
                <a:cs typeface="Times New Roman" pitchFamily="18" charset="0"/>
              </a:rPr>
              <a:t>The work area components extend the telecommunications connector end of the horizontal cabling system to the station equipment</a:t>
            </a:r>
          </a:p>
          <a:p>
            <a:pPr eaLnBrk="1" hangingPunct="1"/>
            <a:r>
              <a:rPr lang="en-US" smtClean="0">
                <a:solidFill>
                  <a:srgbClr val="000000"/>
                </a:solidFill>
                <a:cs typeface="Times New Roman" pitchFamily="18" charset="0"/>
              </a:rPr>
              <a:t>These cables must be flexible</a:t>
            </a:r>
          </a:p>
          <a:p>
            <a:pPr eaLnBrk="1" hangingPunct="1"/>
            <a:r>
              <a:rPr lang="en-US" smtClean="0">
                <a:solidFill>
                  <a:srgbClr val="000000"/>
                </a:solidFill>
                <a:cs typeface="Times New Roman" pitchFamily="18" charset="0"/>
              </a:rPr>
              <a:t>For example, if the conductor is copper, then stranded cable is used</a:t>
            </a:r>
          </a:p>
        </p:txBody>
      </p:sp>
      <p:sp>
        <p:nvSpPr>
          <p:cNvPr id="1249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8B379EF-0086-4AEB-AF22-3C38BB965716}" type="slidenum">
              <a:rPr lang="en-US" smtClean="0"/>
              <a:pPr eaLnBrk="1" hangingPunct="1"/>
              <a:t>120</a:t>
            </a:fld>
            <a:endParaRPr lang="en-US" smtClean="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25955"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Parts Not Included</a:t>
            </a:r>
          </a:p>
        </p:txBody>
      </p:sp>
      <p:sp>
        <p:nvSpPr>
          <p:cNvPr id="125956" name="Rectangle 3"/>
          <p:cNvSpPr>
            <a:spLocks noGrp="1" noChangeArrowheads="1"/>
          </p:cNvSpPr>
          <p:nvPr>
            <p:ph type="body" idx="1"/>
          </p:nvPr>
        </p:nvSpPr>
        <p:spPr/>
        <p:txBody>
          <a:bodyPr/>
          <a:lstStyle/>
          <a:p>
            <a:pPr eaLnBrk="1" hangingPunct="1"/>
            <a:r>
              <a:rPr lang="en-US" smtClean="0">
                <a:solidFill>
                  <a:srgbClr val="000000"/>
                </a:solidFill>
                <a:cs typeface="Times New Roman" pitchFamily="18" charset="0"/>
              </a:rPr>
              <a:t>All adapters, transceivers, or media filters used to adapt the equipment to the structured cabling system must be external to the telecommunications outlet and are outside the scope of the standards</a:t>
            </a:r>
          </a:p>
        </p:txBody>
      </p:sp>
      <p:sp>
        <p:nvSpPr>
          <p:cNvPr id="1259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770ACC8-3370-42FC-B44C-8754D7DC7322}" type="slidenum">
              <a:rPr lang="en-US" smtClean="0"/>
              <a:pPr eaLnBrk="1" hangingPunct="1"/>
              <a:t>121</a:t>
            </a:fld>
            <a:endParaRPr lang="en-US" smtClean="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26979"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TIA-606-B</a:t>
            </a:r>
          </a:p>
        </p:txBody>
      </p:sp>
      <p:sp>
        <p:nvSpPr>
          <p:cNvPr id="126980" name="Rectangle 3"/>
          <p:cNvSpPr>
            <a:spLocks noGrp="1" noChangeArrowheads="1"/>
          </p:cNvSpPr>
          <p:nvPr>
            <p:ph type="body" idx="1"/>
          </p:nvPr>
        </p:nvSpPr>
        <p:spPr/>
        <p:txBody>
          <a:bodyPr/>
          <a:lstStyle/>
          <a:p>
            <a:pPr eaLnBrk="1" hangingPunct="1"/>
            <a:r>
              <a:rPr lang="en-US" smtClean="0">
                <a:solidFill>
                  <a:srgbClr val="000000"/>
                </a:solidFill>
                <a:cs typeface="Times New Roman" pitchFamily="18" charset="0"/>
              </a:rPr>
              <a:t>EIA/TIA-606-B</a:t>
            </a:r>
          </a:p>
          <a:p>
            <a:pPr lvl="1" eaLnBrk="1" hangingPunct="1"/>
            <a:r>
              <a:rPr lang="en-US" smtClean="0">
                <a:solidFill>
                  <a:srgbClr val="000000"/>
                </a:solidFill>
                <a:cs typeface="Times New Roman" pitchFamily="18" charset="0"/>
              </a:rPr>
              <a:t>Administration Standard for the Telecommunications Infrastructure of Commercial Buildings</a:t>
            </a:r>
          </a:p>
          <a:p>
            <a:pPr eaLnBrk="1" hangingPunct="1"/>
            <a:r>
              <a:rPr lang="en-US" smtClean="0">
                <a:solidFill>
                  <a:srgbClr val="000000"/>
                </a:solidFill>
                <a:cs typeface="Times New Roman" pitchFamily="18" charset="0"/>
              </a:rPr>
              <a:t>This standard covers labeling, color-coding, and documenting an installed cabling system</a:t>
            </a:r>
          </a:p>
          <a:p>
            <a:pPr eaLnBrk="1" hangingPunct="1"/>
            <a:r>
              <a:rPr lang="en-US" smtClean="0">
                <a:solidFill>
                  <a:srgbClr val="000000"/>
                </a:solidFill>
                <a:cs typeface="Times New Roman" pitchFamily="18" charset="0"/>
              </a:rPr>
              <a:t>It was released in June 2012</a:t>
            </a:r>
            <a:endParaRPr lang="en-US" smtClean="0"/>
          </a:p>
        </p:txBody>
      </p:sp>
      <p:sp>
        <p:nvSpPr>
          <p:cNvPr id="1269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83079C2-5231-4815-91E5-3F8B171C13F5}" type="slidenum">
              <a:rPr lang="en-US" smtClean="0"/>
              <a:pPr eaLnBrk="1" hangingPunct="1"/>
              <a:t>122</a:t>
            </a:fld>
            <a:endParaRPr lang="en-US" smtClean="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28003" name="Rectangle 2"/>
          <p:cNvSpPr>
            <a:spLocks noGrp="1" noChangeArrowheads="1"/>
          </p:cNvSpPr>
          <p:nvPr>
            <p:ph type="title"/>
          </p:nvPr>
        </p:nvSpPr>
        <p:spPr/>
        <p:txBody>
          <a:bodyPr/>
          <a:lstStyle/>
          <a:p>
            <a:pPr eaLnBrk="1" hangingPunct="1"/>
            <a:r>
              <a:rPr lang="en-US" smtClean="0"/>
              <a:t>Administration Classes</a:t>
            </a:r>
          </a:p>
        </p:txBody>
      </p:sp>
      <p:sp>
        <p:nvSpPr>
          <p:cNvPr id="128004" name="Rectangle 3"/>
          <p:cNvSpPr>
            <a:spLocks noGrp="1" noChangeArrowheads="1"/>
          </p:cNvSpPr>
          <p:nvPr>
            <p:ph type="body" idx="1"/>
          </p:nvPr>
        </p:nvSpPr>
        <p:spPr/>
        <p:txBody>
          <a:bodyPr/>
          <a:lstStyle/>
          <a:p>
            <a:pPr eaLnBrk="1" hangingPunct="1"/>
            <a:r>
              <a:rPr lang="en-US" smtClean="0"/>
              <a:t>This standard also establishes classes of administration to address the different needs of small, medium, large, and very large telecommunications infrastructure systems</a:t>
            </a:r>
          </a:p>
          <a:p>
            <a:pPr eaLnBrk="1" hangingPunct="1"/>
            <a:r>
              <a:rPr lang="en-US" smtClean="0"/>
              <a:t>There are four classes of administration defined</a:t>
            </a:r>
          </a:p>
        </p:txBody>
      </p:sp>
      <p:sp>
        <p:nvSpPr>
          <p:cNvPr id="1280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E3CE698-C45F-4162-A09E-FA7F295BEECA}" type="slidenum">
              <a:rPr lang="en-US" smtClean="0"/>
              <a:pPr eaLnBrk="1" hangingPunct="1"/>
              <a:t>123</a:t>
            </a:fld>
            <a:endParaRPr lang="en-US" smtClean="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29027" name="Rectangle 2"/>
          <p:cNvSpPr>
            <a:spLocks noGrp="1" noChangeArrowheads="1"/>
          </p:cNvSpPr>
          <p:nvPr>
            <p:ph type="title"/>
          </p:nvPr>
        </p:nvSpPr>
        <p:spPr/>
        <p:txBody>
          <a:bodyPr/>
          <a:lstStyle/>
          <a:p>
            <a:pPr eaLnBrk="1" hangingPunct="1"/>
            <a:r>
              <a:rPr lang="en-US" smtClean="0"/>
              <a:t>Administration Classes</a:t>
            </a:r>
          </a:p>
        </p:txBody>
      </p:sp>
      <p:sp>
        <p:nvSpPr>
          <p:cNvPr id="129028" name="Rectangle 3"/>
          <p:cNvSpPr>
            <a:spLocks noGrp="1" noChangeArrowheads="1"/>
          </p:cNvSpPr>
          <p:nvPr>
            <p:ph type="body" idx="1"/>
          </p:nvPr>
        </p:nvSpPr>
        <p:spPr/>
        <p:txBody>
          <a:bodyPr/>
          <a:lstStyle/>
          <a:p>
            <a:pPr lvl="1" eaLnBrk="1" hangingPunct="1"/>
            <a:r>
              <a:rPr lang="en-US" smtClean="0"/>
              <a:t>Class 1 is for a network with 100 or fewer users and a single telecommunications room</a:t>
            </a:r>
          </a:p>
          <a:p>
            <a:pPr lvl="1" eaLnBrk="1" hangingPunct="1"/>
            <a:r>
              <a:rPr lang="en-US" smtClean="0"/>
              <a:t>Class 2 has hundreds of users and several rooms all in a single building</a:t>
            </a:r>
          </a:p>
          <a:p>
            <a:pPr lvl="1" eaLnBrk="1" hangingPunct="1"/>
            <a:r>
              <a:rPr lang="en-US" smtClean="0"/>
              <a:t>Class 3 is the same as Class 2, but spread out among several buildings and several floors</a:t>
            </a:r>
          </a:p>
          <a:p>
            <a:pPr lvl="1" eaLnBrk="1" hangingPunct="1"/>
            <a:r>
              <a:rPr lang="en-US" smtClean="0"/>
              <a:t>Class 4 systems cover a widely geographically distributed network</a:t>
            </a:r>
          </a:p>
        </p:txBody>
      </p:sp>
      <p:sp>
        <p:nvSpPr>
          <p:cNvPr id="1290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B917B1A-1799-416B-A050-6DD237796D61}" type="slidenum">
              <a:rPr lang="en-US" smtClean="0"/>
              <a:pPr eaLnBrk="1" hangingPunct="1"/>
              <a:t>124</a:t>
            </a:fld>
            <a:endParaRPr lang="en-US" smtClean="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30051" name="Rectangle 2"/>
          <p:cNvSpPr>
            <a:spLocks noGrp="1" noChangeArrowheads="1"/>
          </p:cNvSpPr>
          <p:nvPr>
            <p:ph type="title"/>
          </p:nvPr>
        </p:nvSpPr>
        <p:spPr/>
        <p:txBody>
          <a:bodyPr/>
          <a:lstStyle/>
          <a:p>
            <a:pPr eaLnBrk="1" hangingPunct="1"/>
            <a:r>
              <a:rPr lang="en-US" smtClean="0"/>
              <a:t>TIA-606-B Labeling</a:t>
            </a:r>
          </a:p>
        </p:txBody>
      </p:sp>
      <p:sp>
        <p:nvSpPr>
          <p:cNvPr id="130052" name="Rectangle 3"/>
          <p:cNvSpPr>
            <a:spLocks noGrp="1" noChangeArrowheads="1"/>
          </p:cNvSpPr>
          <p:nvPr>
            <p:ph type="body" idx="1"/>
          </p:nvPr>
        </p:nvSpPr>
        <p:spPr/>
        <p:txBody>
          <a:bodyPr/>
          <a:lstStyle/>
          <a:p>
            <a:pPr eaLnBrk="1" hangingPunct="1"/>
            <a:r>
              <a:rPr lang="en-US" smtClean="0"/>
              <a:t>Labeling is an important part of the 606 standard</a:t>
            </a:r>
          </a:p>
          <a:p>
            <a:pPr eaLnBrk="1" hangingPunct="1"/>
            <a:r>
              <a:rPr lang="en-US" smtClean="0"/>
              <a:t>It identifies the following hardware as requiring labeling</a:t>
            </a:r>
          </a:p>
          <a:p>
            <a:pPr lvl="1" eaLnBrk="1" hangingPunct="1"/>
            <a:r>
              <a:rPr lang="en-US" smtClean="0"/>
              <a:t>User area outlets</a:t>
            </a:r>
          </a:p>
          <a:p>
            <a:pPr lvl="1" eaLnBrk="1" hangingPunct="1"/>
            <a:r>
              <a:rPr lang="en-US" smtClean="0"/>
              <a:t>Patch panels</a:t>
            </a:r>
          </a:p>
          <a:p>
            <a:pPr lvl="1" eaLnBrk="1" hangingPunct="1"/>
            <a:r>
              <a:rPr lang="en-US" smtClean="0"/>
              <a:t>Horizontal cabling</a:t>
            </a:r>
          </a:p>
          <a:p>
            <a:pPr lvl="1" eaLnBrk="1" hangingPunct="1"/>
            <a:r>
              <a:rPr lang="en-US" smtClean="0"/>
              <a:t>Backbone cables</a:t>
            </a:r>
          </a:p>
          <a:p>
            <a:pPr lvl="1" eaLnBrk="1" hangingPunct="1"/>
            <a:r>
              <a:rPr lang="en-US" smtClean="0"/>
              <a:t>Backbone termination points</a:t>
            </a:r>
          </a:p>
        </p:txBody>
      </p:sp>
      <p:sp>
        <p:nvSpPr>
          <p:cNvPr id="1300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4E159DC-C948-4672-AC19-9D82B7C4F206}" type="slidenum">
              <a:rPr lang="en-US" smtClean="0"/>
              <a:pPr eaLnBrk="1" hangingPunct="1"/>
              <a:t>125</a:t>
            </a:fld>
            <a:endParaRPr lang="en-US" smtClean="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31075" name="Rectangle 2"/>
          <p:cNvSpPr>
            <a:spLocks noGrp="1" noChangeArrowheads="1"/>
          </p:cNvSpPr>
          <p:nvPr>
            <p:ph type="title"/>
          </p:nvPr>
        </p:nvSpPr>
        <p:spPr/>
        <p:txBody>
          <a:bodyPr/>
          <a:lstStyle/>
          <a:p>
            <a:pPr eaLnBrk="1" hangingPunct="1"/>
            <a:r>
              <a:rPr lang="en-US" smtClean="0"/>
              <a:t>TIA-606-B Labeling</a:t>
            </a:r>
          </a:p>
        </p:txBody>
      </p:sp>
      <p:sp>
        <p:nvSpPr>
          <p:cNvPr id="131076" name="Rectangle 3"/>
          <p:cNvSpPr>
            <a:spLocks noGrp="1" noChangeArrowheads="1"/>
          </p:cNvSpPr>
          <p:nvPr>
            <p:ph type="body" idx="1"/>
          </p:nvPr>
        </p:nvSpPr>
        <p:spPr/>
        <p:txBody>
          <a:bodyPr/>
          <a:lstStyle/>
          <a:p>
            <a:pPr lvl="1" eaLnBrk="1" hangingPunct="1"/>
            <a:r>
              <a:rPr lang="en-US" smtClean="0"/>
              <a:t>Rooms</a:t>
            </a:r>
          </a:p>
          <a:p>
            <a:pPr lvl="1" eaLnBrk="1" hangingPunct="1"/>
            <a:r>
              <a:rPr lang="en-US" smtClean="0"/>
              <a:t>Busbars</a:t>
            </a:r>
          </a:p>
          <a:p>
            <a:pPr eaLnBrk="1" hangingPunct="1"/>
            <a:r>
              <a:rPr lang="en-US" smtClean="0"/>
              <a:t>All labels should be resistant to deterioration from the environment, whatever that is</a:t>
            </a:r>
          </a:p>
          <a:p>
            <a:pPr eaLnBrk="1" hangingPunct="1"/>
            <a:r>
              <a:rPr lang="en-US" smtClean="0"/>
              <a:t>The labels should not be hand lettered</a:t>
            </a:r>
          </a:p>
          <a:p>
            <a:pPr eaLnBrk="1" hangingPunct="1"/>
            <a:r>
              <a:rPr lang="en-US" smtClean="0"/>
              <a:t>The layout of each type of label is specified as well</a:t>
            </a:r>
          </a:p>
        </p:txBody>
      </p:sp>
      <p:sp>
        <p:nvSpPr>
          <p:cNvPr id="1310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B7D3A59-92E9-461C-8363-A7500247470C}" type="slidenum">
              <a:rPr lang="en-US" smtClean="0"/>
              <a:pPr eaLnBrk="1" hangingPunct="1"/>
              <a:t>126</a:t>
            </a:fld>
            <a:endParaRPr lang="en-US" smtClean="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32099" name="Rectangle 2"/>
          <p:cNvSpPr>
            <a:spLocks noGrp="1" noChangeArrowheads="1"/>
          </p:cNvSpPr>
          <p:nvPr>
            <p:ph type="title"/>
          </p:nvPr>
        </p:nvSpPr>
        <p:spPr/>
        <p:txBody>
          <a:bodyPr/>
          <a:lstStyle/>
          <a:p>
            <a:pPr eaLnBrk="1" hangingPunct="1"/>
            <a:r>
              <a:rPr lang="en-US" smtClean="0"/>
              <a:t>TIA-606-B Labeling</a:t>
            </a:r>
          </a:p>
        </p:txBody>
      </p:sp>
      <p:sp>
        <p:nvSpPr>
          <p:cNvPr id="132100" name="Rectangle 3"/>
          <p:cNvSpPr>
            <a:spLocks noGrp="1" noChangeArrowheads="1"/>
          </p:cNvSpPr>
          <p:nvPr>
            <p:ph type="body" idx="1"/>
          </p:nvPr>
        </p:nvSpPr>
        <p:spPr/>
        <p:txBody>
          <a:bodyPr/>
          <a:lstStyle/>
          <a:p>
            <a:pPr eaLnBrk="1" hangingPunct="1"/>
            <a:r>
              <a:rPr lang="en-US" smtClean="0"/>
              <a:t>The standard calls for a uniform labeling format that shows the type, location, and purpose of the cable or the endpoint</a:t>
            </a:r>
          </a:p>
          <a:p>
            <a:pPr eaLnBrk="1" hangingPunct="1"/>
            <a:r>
              <a:rPr lang="en-US" smtClean="0"/>
              <a:t>Although shown below as single characters, these can be as many as are required</a:t>
            </a:r>
          </a:p>
          <a:p>
            <a:pPr eaLnBrk="1" hangingPunct="1"/>
            <a:r>
              <a:rPr lang="en-US" smtClean="0"/>
              <a:t>Two methods are recognized in 606-B</a:t>
            </a:r>
          </a:p>
          <a:p>
            <a:pPr eaLnBrk="1" hangingPunct="1"/>
            <a:r>
              <a:rPr lang="en-US" smtClean="0"/>
              <a:t>These are the original 606-A method shown next as well as a new method</a:t>
            </a:r>
          </a:p>
        </p:txBody>
      </p:sp>
      <p:sp>
        <p:nvSpPr>
          <p:cNvPr id="1321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D547CB2-2D38-4694-90E2-B2B674629BFF}" type="slidenum">
              <a:rPr lang="en-US" smtClean="0"/>
              <a:pPr eaLnBrk="1" hangingPunct="1"/>
              <a:t>127</a:t>
            </a:fld>
            <a:endParaRPr lang="en-US" smtClean="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33123" name="Rectangle 2"/>
          <p:cNvSpPr>
            <a:spLocks noGrp="1" noChangeArrowheads="1"/>
          </p:cNvSpPr>
          <p:nvPr>
            <p:ph type="title"/>
          </p:nvPr>
        </p:nvSpPr>
        <p:spPr/>
        <p:txBody>
          <a:bodyPr/>
          <a:lstStyle/>
          <a:p>
            <a:pPr eaLnBrk="1" hangingPunct="1"/>
            <a:r>
              <a:rPr lang="en-US" smtClean="0"/>
              <a:t>TIA-606-B Labeling</a:t>
            </a:r>
          </a:p>
        </p:txBody>
      </p:sp>
      <p:sp>
        <p:nvSpPr>
          <p:cNvPr id="133124" name="Rectangle 3"/>
          <p:cNvSpPr>
            <a:spLocks noGrp="1" noChangeArrowheads="1"/>
          </p:cNvSpPr>
          <p:nvPr>
            <p:ph type="body" idx="1"/>
          </p:nvPr>
        </p:nvSpPr>
        <p:spPr/>
        <p:txBody>
          <a:bodyPr/>
          <a:lstStyle/>
          <a:p>
            <a:pPr eaLnBrk="1" hangingPunct="1"/>
            <a:r>
              <a:rPr lang="en-US" smtClean="0"/>
              <a:t>User Area Outlets</a:t>
            </a:r>
          </a:p>
          <a:p>
            <a:pPr lvl="1" eaLnBrk="1" hangingPunct="1"/>
            <a:r>
              <a:rPr lang="en-US" smtClean="0"/>
              <a:t>FS-AN</a:t>
            </a:r>
          </a:p>
          <a:p>
            <a:pPr lvl="2" eaLnBrk="1" hangingPunct="1"/>
            <a:r>
              <a:rPr lang="en-US" smtClean="0"/>
              <a:t>F - a numeric for the floor of the building</a:t>
            </a:r>
          </a:p>
          <a:p>
            <a:pPr lvl="2" eaLnBrk="1" hangingPunct="1"/>
            <a:r>
              <a:rPr lang="en-US" smtClean="0"/>
              <a:t>S – an alpha for the room</a:t>
            </a:r>
          </a:p>
          <a:p>
            <a:pPr lvl="2" eaLnBrk="1" hangingPunct="1"/>
            <a:r>
              <a:rPr lang="en-US" smtClean="0"/>
              <a:t>A – an alpha for the patch panel</a:t>
            </a:r>
          </a:p>
          <a:p>
            <a:pPr lvl="2" eaLnBrk="1" hangingPunct="1"/>
            <a:r>
              <a:rPr lang="en-US" smtClean="0"/>
              <a:t>N – a numeric or the port on the patch panel</a:t>
            </a:r>
          </a:p>
          <a:p>
            <a:pPr eaLnBrk="1" hangingPunct="1"/>
            <a:r>
              <a:rPr lang="en-US" smtClean="0"/>
              <a:t>Patch panel</a:t>
            </a:r>
          </a:p>
          <a:p>
            <a:pPr lvl="1" eaLnBrk="1" hangingPunct="1"/>
            <a:r>
              <a:rPr lang="en-US" smtClean="0"/>
              <a:t>AN</a:t>
            </a:r>
          </a:p>
          <a:p>
            <a:pPr lvl="2" eaLnBrk="1" hangingPunct="1"/>
            <a:r>
              <a:rPr lang="en-US" smtClean="0"/>
              <a:t>A – a alpha for the patch panel</a:t>
            </a:r>
          </a:p>
          <a:p>
            <a:pPr lvl="2" eaLnBrk="1" hangingPunct="1"/>
            <a:r>
              <a:rPr lang="en-US" smtClean="0"/>
              <a:t>N – a numeric for the port on the patch panel</a:t>
            </a:r>
          </a:p>
        </p:txBody>
      </p:sp>
      <p:sp>
        <p:nvSpPr>
          <p:cNvPr id="1331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2ECB1DC-9005-477E-B2C4-9BB00E3FE7C9}" type="slidenum">
              <a:rPr lang="en-US" smtClean="0"/>
              <a:pPr eaLnBrk="1" hangingPunct="1"/>
              <a:t>128</a:t>
            </a:fld>
            <a:endParaRPr lang="en-US" smtClean="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34147" name="Rectangle 2"/>
          <p:cNvSpPr>
            <a:spLocks noGrp="1" noChangeArrowheads="1"/>
          </p:cNvSpPr>
          <p:nvPr>
            <p:ph type="title"/>
          </p:nvPr>
        </p:nvSpPr>
        <p:spPr/>
        <p:txBody>
          <a:bodyPr/>
          <a:lstStyle/>
          <a:p>
            <a:pPr eaLnBrk="1" hangingPunct="1"/>
            <a:r>
              <a:rPr lang="en-US" smtClean="0"/>
              <a:t>TIA-606-B Labeling</a:t>
            </a:r>
          </a:p>
        </p:txBody>
      </p:sp>
      <p:sp>
        <p:nvSpPr>
          <p:cNvPr id="114692" name="Rectangle 3"/>
          <p:cNvSpPr>
            <a:spLocks noGrp="1" noChangeArrowheads="1"/>
          </p:cNvSpPr>
          <p:nvPr>
            <p:ph type="body" idx="1"/>
          </p:nvPr>
        </p:nvSpPr>
        <p:spPr/>
        <p:txBody>
          <a:bodyPr/>
          <a:lstStyle/>
          <a:p>
            <a:pPr eaLnBrk="1" hangingPunct="1">
              <a:defRPr/>
            </a:pPr>
            <a:r>
              <a:rPr lang="en-US" dirty="0" smtClean="0"/>
              <a:t>Horizontal Cables, within 300 mm of the each end</a:t>
            </a:r>
          </a:p>
          <a:p>
            <a:pPr lvl="1" eaLnBrk="1" hangingPunct="1">
              <a:defRPr/>
            </a:pPr>
            <a:r>
              <a:rPr lang="en-US" dirty="0" smtClean="0">
                <a:ea typeface="+mn-ea"/>
                <a:cs typeface="+mn-cs"/>
              </a:rPr>
              <a:t>FS-AN</a:t>
            </a:r>
            <a:endParaRPr lang="en-US" dirty="0" smtClean="0"/>
          </a:p>
          <a:p>
            <a:pPr lvl="2" eaLnBrk="1" hangingPunct="1">
              <a:defRPr/>
            </a:pPr>
            <a:r>
              <a:rPr lang="en-US" dirty="0" smtClean="0">
                <a:ea typeface="+mn-ea"/>
                <a:cs typeface="+mn-cs"/>
              </a:rPr>
              <a:t>F - a numeric for the floor of the building</a:t>
            </a:r>
            <a:endParaRPr lang="en-US" dirty="0" smtClean="0"/>
          </a:p>
          <a:p>
            <a:pPr lvl="2" eaLnBrk="1" hangingPunct="1">
              <a:defRPr/>
            </a:pPr>
            <a:r>
              <a:rPr lang="en-US" dirty="0" smtClean="0">
                <a:ea typeface="+mn-ea"/>
                <a:cs typeface="+mn-cs"/>
              </a:rPr>
              <a:t>S – an alpha for the room</a:t>
            </a:r>
            <a:endParaRPr lang="en-US" dirty="0" smtClean="0"/>
          </a:p>
          <a:p>
            <a:pPr lvl="2" eaLnBrk="1" hangingPunct="1">
              <a:defRPr/>
            </a:pPr>
            <a:r>
              <a:rPr lang="en-US" dirty="0" smtClean="0">
                <a:ea typeface="+mn-ea"/>
                <a:cs typeface="+mn-cs"/>
              </a:rPr>
              <a:t>A – an alpha for the patch panel</a:t>
            </a:r>
            <a:endParaRPr lang="en-US" dirty="0" smtClean="0"/>
          </a:p>
          <a:p>
            <a:pPr lvl="2" eaLnBrk="1" hangingPunct="1">
              <a:defRPr/>
            </a:pPr>
            <a:r>
              <a:rPr lang="en-US" dirty="0" smtClean="0">
                <a:ea typeface="+mn-ea"/>
                <a:cs typeface="+mn-cs"/>
              </a:rPr>
              <a:t>N – a numeric or the port on the patch panel</a:t>
            </a:r>
            <a:endParaRPr lang="en-US" dirty="0" smtClean="0"/>
          </a:p>
        </p:txBody>
      </p:sp>
      <p:sp>
        <p:nvSpPr>
          <p:cNvPr id="1341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1A6B9BE-3CE8-426F-A750-107BAF5A0FC4}" type="slidenum">
              <a:rPr lang="en-US" smtClean="0"/>
              <a:pPr eaLnBrk="1" hangingPunct="1"/>
              <a:t>129</a:t>
            </a:fld>
            <a:endParaRPr lang="en-US"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5363" name="Rectangle 2"/>
          <p:cNvSpPr>
            <a:spLocks noGrp="1" noChangeArrowheads="1"/>
          </p:cNvSpPr>
          <p:nvPr>
            <p:ph type="title"/>
          </p:nvPr>
        </p:nvSpPr>
        <p:spPr/>
        <p:txBody>
          <a:bodyPr/>
          <a:lstStyle/>
          <a:p>
            <a:pPr eaLnBrk="1" hangingPunct="1"/>
            <a:r>
              <a:rPr lang="en-US" smtClean="0"/>
              <a:t>Patch Cable</a:t>
            </a:r>
          </a:p>
        </p:txBody>
      </p:sp>
      <p:pic>
        <p:nvPicPr>
          <p:cNvPr id="15364" name="Picture 4" descr="Cat5Pat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600200"/>
            <a:ext cx="4538663"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AD046DB-1D94-41FD-A275-E9DE468CC767}" type="slidenum">
              <a:rPr lang="en-US" smtClean="0"/>
              <a:pPr eaLnBrk="1" hangingPunct="1"/>
              <a:t>13</a:t>
            </a:fld>
            <a:endParaRPr lang="en-US" smtClean="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35171" name="Rectangle 2"/>
          <p:cNvSpPr>
            <a:spLocks noGrp="1" noChangeArrowheads="1"/>
          </p:cNvSpPr>
          <p:nvPr>
            <p:ph type="title"/>
          </p:nvPr>
        </p:nvSpPr>
        <p:spPr/>
        <p:txBody>
          <a:bodyPr/>
          <a:lstStyle/>
          <a:p>
            <a:pPr eaLnBrk="1" hangingPunct="1"/>
            <a:r>
              <a:rPr lang="en-US" smtClean="0"/>
              <a:t>TIA-606-B Labeling</a:t>
            </a:r>
          </a:p>
        </p:txBody>
      </p:sp>
      <p:sp>
        <p:nvSpPr>
          <p:cNvPr id="135172" name="Rectangle 3"/>
          <p:cNvSpPr>
            <a:spLocks noGrp="1" noChangeArrowheads="1"/>
          </p:cNvSpPr>
          <p:nvPr>
            <p:ph type="body" idx="1"/>
          </p:nvPr>
        </p:nvSpPr>
        <p:spPr/>
        <p:txBody>
          <a:bodyPr/>
          <a:lstStyle/>
          <a:p>
            <a:pPr eaLnBrk="1" hangingPunct="1"/>
            <a:r>
              <a:rPr lang="en-US" smtClean="0"/>
              <a:t>Backbone Cable</a:t>
            </a:r>
          </a:p>
          <a:p>
            <a:pPr lvl="1" eaLnBrk="1" hangingPunct="1"/>
            <a:r>
              <a:rPr lang="en-US" smtClean="0"/>
              <a:t>FS1/FS2-N</a:t>
            </a:r>
          </a:p>
          <a:p>
            <a:pPr lvl="2" eaLnBrk="1" hangingPunct="1"/>
            <a:r>
              <a:rPr lang="en-US" smtClean="0"/>
              <a:t>FS1 – this is the identifier for the room at one end of the cable</a:t>
            </a:r>
          </a:p>
          <a:p>
            <a:pPr lvl="2" eaLnBrk="1" hangingPunct="1"/>
            <a:r>
              <a:rPr lang="en-US" smtClean="0"/>
              <a:t>FS2 - this the identifier for the room at the other end</a:t>
            </a:r>
          </a:p>
          <a:p>
            <a:pPr lvl="2" eaLnBrk="1" hangingPunct="1"/>
            <a:r>
              <a:rPr lang="en-US" smtClean="0"/>
              <a:t>N – is the number assigned to the backbone cable itself</a:t>
            </a:r>
          </a:p>
        </p:txBody>
      </p:sp>
      <p:sp>
        <p:nvSpPr>
          <p:cNvPr id="1351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4D40A2E-1D8A-4232-B6DB-B7E6179FAC66}" type="slidenum">
              <a:rPr lang="en-US" smtClean="0"/>
              <a:pPr eaLnBrk="1" hangingPunct="1"/>
              <a:t>130</a:t>
            </a:fld>
            <a:endParaRPr lang="en-US" smtClean="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36195" name="Rectangle 2"/>
          <p:cNvSpPr>
            <a:spLocks noGrp="1" noChangeArrowheads="1"/>
          </p:cNvSpPr>
          <p:nvPr>
            <p:ph type="title"/>
          </p:nvPr>
        </p:nvSpPr>
        <p:spPr/>
        <p:txBody>
          <a:bodyPr/>
          <a:lstStyle/>
          <a:p>
            <a:pPr eaLnBrk="1" hangingPunct="1"/>
            <a:r>
              <a:rPr lang="en-US" smtClean="0"/>
              <a:t>TIA-606-B Labeling</a:t>
            </a:r>
          </a:p>
        </p:txBody>
      </p:sp>
      <p:sp>
        <p:nvSpPr>
          <p:cNvPr id="136196" name="Rectangle 3"/>
          <p:cNvSpPr>
            <a:spLocks noGrp="1" noChangeArrowheads="1"/>
          </p:cNvSpPr>
          <p:nvPr>
            <p:ph type="body" idx="1"/>
          </p:nvPr>
        </p:nvSpPr>
        <p:spPr/>
        <p:txBody>
          <a:bodyPr/>
          <a:lstStyle/>
          <a:p>
            <a:pPr eaLnBrk="1" hangingPunct="1"/>
            <a:r>
              <a:rPr lang="en-US" smtClean="0"/>
              <a:t>Backbone Termination Points, when buildings are interconnected</a:t>
            </a:r>
          </a:p>
          <a:p>
            <a:pPr lvl="1" eaLnBrk="1" hangingPunct="1"/>
            <a:r>
              <a:rPr lang="en-US" smtClean="0"/>
              <a:t>FS1/FS2-N.D</a:t>
            </a:r>
          </a:p>
          <a:p>
            <a:pPr lvl="2" eaLnBrk="1" hangingPunct="1"/>
            <a:r>
              <a:rPr lang="en-US" smtClean="0"/>
              <a:t>FS1 – this is the identifier for the room at one end of the cable</a:t>
            </a:r>
          </a:p>
          <a:p>
            <a:pPr lvl="2" eaLnBrk="1" hangingPunct="1"/>
            <a:r>
              <a:rPr lang="en-US" smtClean="0"/>
              <a:t>FS2 - this the identifier for the room at the other end</a:t>
            </a:r>
          </a:p>
          <a:p>
            <a:pPr lvl="2" eaLnBrk="1" hangingPunct="1"/>
            <a:r>
              <a:rPr lang="en-US" smtClean="0"/>
              <a:t>N – is the number assigned to the backbone cable itself</a:t>
            </a:r>
          </a:p>
          <a:p>
            <a:pPr lvl="2" eaLnBrk="1" hangingPunct="1"/>
            <a:r>
              <a:rPr lang="en-US" smtClean="0"/>
              <a:t>D – for identification of a specific cable pair or fiber in the bundle</a:t>
            </a:r>
          </a:p>
        </p:txBody>
      </p:sp>
      <p:sp>
        <p:nvSpPr>
          <p:cNvPr id="1361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010230E-9566-46B8-A6C4-92016C2628C4}" type="slidenum">
              <a:rPr lang="en-US" smtClean="0"/>
              <a:pPr eaLnBrk="1" hangingPunct="1"/>
              <a:t>131</a:t>
            </a:fld>
            <a:endParaRPr lang="en-US" smtClean="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37219" name="Rectangle 2"/>
          <p:cNvSpPr>
            <a:spLocks noGrp="1" noChangeArrowheads="1"/>
          </p:cNvSpPr>
          <p:nvPr>
            <p:ph type="title"/>
          </p:nvPr>
        </p:nvSpPr>
        <p:spPr/>
        <p:txBody>
          <a:bodyPr/>
          <a:lstStyle/>
          <a:p>
            <a:pPr eaLnBrk="1" hangingPunct="1"/>
            <a:r>
              <a:rPr lang="en-US" smtClean="0"/>
              <a:t>TIA-606-B Labeling</a:t>
            </a:r>
          </a:p>
        </p:txBody>
      </p:sp>
      <p:sp>
        <p:nvSpPr>
          <p:cNvPr id="137220" name="Rectangle 3"/>
          <p:cNvSpPr>
            <a:spLocks noGrp="1" noChangeArrowheads="1"/>
          </p:cNvSpPr>
          <p:nvPr>
            <p:ph type="body" idx="1"/>
          </p:nvPr>
        </p:nvSpPr>
        <p:spPr/>
        <p:txBody>
          <a:bodyPr/>
          <a:lstStyle/>
          <a:p>
            <a:pPr eaLnBrk="1" hangingPunct="1"/>
            <a:r>
              <a:rPr lang="en-US" smtClean="0"/>
              <a:t>Rooms</a:t>
            </a:r>
          </a:p>
          <a:p>
            <a:pPr lvl="1" eaLnBrk="1" hangingPunct="1"/>
            <a:r>
              <a:rPr lang="en-US" smtClean="0"/>
              <a:t>Each room shall be identified inside the room</a:t>
            </a:r>
          </a:p>
          <a:p>
            <a:pPr lvl="2" eaLnBrk="1" hangingPunct="1"/>
            <a:r>
              <a:rPr lang="en-US" smtClean="0"/>
              <a:t>FS</a:t>
            </a:r>
          </a:p>
          <a:p>
            <a:pPr lvl="3" eaLnBrk="1" hangingPunct="1"/>
            <a:r>
              <a:rPr lang="en-US" smtClean="0"/>
              <a:t>F - a numeric for the floor of the building</a:t>
            </a:r>
          </a:p>
          <a:p>
            <a:pPr lvl="3" eaLnBrk="1" hangingPunct="1"/>
            <a:r>
              <a:rPr lang="en-US" smtClean="0"/>
              <a:t>S – an alpha for the room</a:t>
            </a:r>
          </a:p>
        </p:txBody>
      </p:sp>
      <p:sp>
        <p:nvSpPr>
          <p:cNvPr id="1372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781B680-31B0-411D-83CF-26A7F80EE8B7}" type="slidenum">
              <a:rPr lang="en-US" smtClean="0"/>
              <a:pPr eaLnBrk="1" hangingPunct="1"/>
              <a:t>132</a:t>
            </a:fld>
            <a:endParaRPr lang="en-US" smtClean="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38243" name="Rectangle 2"/>
          <p:cNvSpPr>
            <a:spLocks noGrp="1" noChangeArrowheads="1"/>
          </p:cNvSpPr>
          <p:nvPr>
            <p:ph type="title"/>
          </p:nvPr>
        </p:nvSpPr>
        <p:spPr/>
        <p:txBody>
          <a:bodyPr/>
          <a:lstStyle/>
          <a:p>
            <a:pPr eaLnBrk="1" hangingPunct="1"/>
            <a:r>
              <a:rPr lang="en-US" smtClean="0"/>
              <a:t>TIA-606-B Labeling</a:t>
            </a:r>
          </a:p>
        </p:txBody>
      </p:sp>
      <p:sp>
        <p:nvSpPr>
          <p:cNvPr id="138244" name="Rectangle 3"/>
          <p:cNvSpPr>
            <a:spLocks noGrp="1" noChangeArrowheads="1"/>
          </p:cNvSpPr>
          <p:nvPr>
            <p:ph type="body" idx="1"/>
          </p:nvPr>
        </p:nvSpPr>
        <p:spPr/>
        <p:txBody>
          <a:bodyPr/>
          <a:lstStyle/>
          <a:p>
            <a:pPr eaLnBrk="1" hangingPunct="1"/>
            <a:r>
              <a:rPr lang="en-US" smtClean="0"/>
              <a:t>Grounding Busbars</a:t>
            </a:r>
          </a:p>
          <a:p>
            <a:pPr lvl="1" eaLnBrk="1" hangingPunct="1"/>
            <a:r>
              <a:rPr lang="en-US" smtClean="0"/>
              <a:t>If a busbar is used as a common grounding point, then it must be marked</a:t>
            </a:r>
          </a:p>
          <a:p>
            <a:pPr lvl="2" eaLnBrk="1" hangingPunct="1"/>
            <a:r>
              <a:rPr lang="en-US" smtClean="0"/>
              <a:t>FS-TGB</a:t>
            </a:r>
          </a:p>
          <a:p>
            <a:pPr lvl="3" eaLnBrk="1" hangingPunct="1"/>
            <a:r>
              <a:rPr lang="en-US" smtClean="0"/>
              <a:t>FS – for the room</a:t>
            </a:r>
          </a:p>
          <a:p>
            <a:pPr lvl="3" eaLnBrk="1" hangingPunct="1"/>
            <a:r>
              <a:rPr lang="en-US" smtClean="0"/>
              <a:t>The letters TGB follow the FS identifier, which stands for Telecommunications Grounding Busbar</a:t>
            </a:r>
          </a:p>
        </p:txBody>
      </p:sp>
      <p:sp>
        <p:nvSpPr>
          <p:cNvPr id="1382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620A173-4C40-4159-BEF3-47EFE79892B6}" type="slidenum">
              <a:rPr lang="en-US" smtClean="0"/>
              <a:pPr eaLnBrk="1" hangingPunct="1"/>
              <a:t>133</a:t>
            </a:fld>
            <a:endParaRPr lang="en-US" smtClean="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en-US" smtClean="0"/>
              <a:t>TIA-606-B Labeling</a:t>
            </a:r>
          </a:p>
        </p:txBody>
      </p:sp>
      <p:sp>
        <p:nvSpPr>
          <p:cNvPr id="139267" name="Content Placeholder 2"/>
          <p:cNvSpPr>
            <a:spLocks noGrp="1"/>
          </p:cNvSpPr>
          <p:nvPr>
            <p:ph idx="1"/>
          </p:nvPr>
        </p:nvSpPr>
        <p:spPr/>
        <p:txBody>
          <a:bodyPr/>
          <a:lstStyle/>
          <a:p>
            <a:r>
              <a:rPr lang="en-US" smtClean="0"/>
              <a:t>The new method in 606-B looks like this</a:t>
            </a:r>
          </a:p>
          <a:p>
            <a:pPr lvl="1"/>
            <a:endParaRPr lang="en-US" smtClean="0"/>
          </a:p>
        </p:txBody>
      </p:sp>
      <p:sp>
        <p:nvSpPr>
          <p:cNvPr id="1392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392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CCD022A-5ED5-4472-B2DA-90BAE787A3DB}" type="slidenum">
              <a:rPr lang="en-US" smtClean="0"/>
              <a:pPr eaLnBrk="1" hangingPunct="1"/>
              <a:t>134</a:t>
            </a:fld>
            <a:endParaRPr lang="en-US" smtClean="0"/>
          </a:p>
        </p:txBody>
      </p:sp>
      <p:pic>
        <p:nvPicPr>
          <p:cNvPr id="139270" name="Picture 2"/>
          <p:cNvPicPr>
            <a:picLocks noChangeAspect="1" noChangeArrowheads="1"/>
          </p:cNvPicPr>
          <p:nvPr/>
        </p:nvPicPr>
        <p:blipFill>
          <a:blip r:embed="rId2">
            <a:extLst>
              <a:ext uri="{28A0092B-C50C-407E-A947-70E740481C1C}">
                <a14:useLocalDpi xmlns:a14="http://schemas.microsoft.com/office/drawing/2010/main" val="0"/>
              </a:ext>
            </a:extLst>
          </a:blip>
          <a:srcRect l="12500" t="30000" r="50000" b="35556"/>
          <a:stretch>
            <a:fillRect/>
          </a:stretch>
        </p:blipFill>
        <p:spPr bwMode="auto">
          <a:xfrm>
            <a:off x="990600" y="2286000"/>
            <a:ext cx="4572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r>
              <a:rPr lang="en-US" smtClean="0"/>
              <a:t>TIA-606-B Cable Labeling</a:t>
            </a:r>
          </a:p>
        </p:txBody>
      </p:sp>
      <p:sp>
        <p:nvSpPr>
          <p:cNvPr id="140291" name="Content Placeholder 2"/>
          <p:cNvSpPr>
            <a:spLocks noGrp="1"/>
          </p:cNvSpPr>
          <p:nvPr>
            <p:ph idx="1"/>
          </p:nvPr>
        </p:nvSpPr>
        <p:spPr/>
        <p:txBody>
          <a:bodyPr/>
          <a:lstStyle/>
          <a:p>
            <a:endParaRPr lang="en-US" smtClean="0"/>
          </a:p>
        </p:txBody>
      </p:sp>
      <p:sp>
        <p:nvSpPr>
          <p:cNvPr id="1402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402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AB84B77-C94C-412F-A783-A37DB8432EC3}" type="slidenum">
              <a:rPr lang="en-US" smtClean="0"/>
              <a:pPr eaLnBrk="1" hangingPunct="1"/>
              <a:t>135</a:t>
            </a:fld>
            <a:endParaRPr lang="en-US" smtClean="0"/>
          </a:p>
        </p:txBody>
      </p:sp>
      <p:pic>
        <p:nvPicPr>
          <p:cNvPr id="140294" name="Picture 2"/>
          <p:cNvPicPr>
            <a:picLocks noChangeAspect="1" noChangeArrowheads="1"/>
          </p:cNvPicPr>
          <p:nvPr/>
        </p:nvPicPr>
        <p:blipFill>
          <a:blip r:embed="rId2">
            <a:extLst>
              <a:ext uri="{28A0092B-C50C-407E-A947-70E740481C1C}">
                <a14:useLocalDpi xmlns:a14="http://schemas.microsoft.com/office/drawing/2010/main" val="0"/>
              </a:ext>
            </a:extLst>
          </a:blip>
          <a:srcRect l="24532" t="19907" r="26093" b="6425"/>
          <a:stretch>
            <a:fillRect/>
          </a:stretch>
        </p:blipFill>
        <p:spPr bwMode="auto">
          <a:xfrm>
            <a:off x="1600200" y="1619250"/>
            <a:ext cx="6019800"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41315"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TIA-606-B Color Coding</a:t>
            </a:r>
          </a:p>
        </p:txBody>
      </p:sp>
      <p:sp>
        <p:nvSpPr>
          <p:cNvPr id="141316" name="Rectangle 3"/>
          <p:cNvSpPr>
            <a:spLocks noGrp="1" noChangeArrowheads="1"/>
          </p:cNvSpPr>
          <p:nvPr>
            <p:ph type="body" idx="1"/>
          </p:nvPr>
        </p:nvSpPr>
        <p:spPr/>
        <p:txBody>
          <a:bodyPr/>
          <a:lstStyle/>
          <a:p>
            <a:pPr eaLnBrk="1" hangingPunct="1"/>
            <a:r>
              <a:rPr lang="en-US" smtClean="0">
                <a:solidFill>
                  <a:srgbClr val="000000"/>
                </a:solidFill>
                <a:cs typeface="Times New Roman" pitchFamily="18" charset="0"/>
              </a:rPr>
              <a:t>The recommended, but not required, colors are</a:t>
            </a:r>
          </a:p>
          <a:p>
            <a:pPr lvl="1" eaLnBrk="1" hangingPunct="1"/>
            <a:r>
              <a:rPr lang="en-US" smtClean="0"/>
              <a:t>Orange</a:t>
            </a:r>
          </a:p>
          <a:p>
            <a:pPr lvl="2" eaLnBrk="1" hangingPunct="1"/>
            <a:r>
              <a:rPr lang="en-US" smtClean="0"/>
              <a:t>Demarc Point</a:t>
            </a:r>
          </a:p>
          <a:p>
            <a:pPr lvl="1" eaLnBrk="1" hangingPunct="1"/>
            <a:r>
              <a:rPr lang="en-US" smtClean="0"/>
              <a:t>Green</a:t>
            </a:r>
          </a:p>
          <a:p>
            <a:pPr lvl="2" eaLnBrk="1" hangingPunct="1"/>
            <a:r>
              <a:rPr lang="en-US" smtClean="0"/>
              <a:t>Network connections on the customer side of the demarc point</a:t>
            </a:r>
          </a:p>
          <a:p>
            <a:pPr lvl="1" eaLnBrk="1" hangingPunct="1"/>
            <a:r>
              <a:rPr lang="en-US" smtClean="0"/>
              <a:t>Purple</a:t>
            </a:r>
          </a:p>
          <a:p>
            <a:pPr lvl="2" eaLnBrk="1" hangingPunct="1"/>
            <a:r>
              <a:rPr lang="en-US" smtClean="0"/>
              <a:t>Termination of cables originating from common equipment</a:t>
            </a:r>
          </a:p>
        </p:txBody>
      </p:sp>
      <p:sp>
        <p:nvSpPr>
          <p:cNvPr id="1413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BE0D001-C3CD-4985-AAA8-DFB8212D9A40}" type="slidenum">
              <a:rPr lang="en-US" smtClean="0"/>
              <a:pPr eaLnBrk="1" hangingPunct="1"/>
              <a:t>136</a:t>
            </a:fld>
            <a:endParaRPr lang="en-US" smtClean="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42339" name="Rectangle 2"/>
          <p:cNvSpPr>
            <a:spLocks noGrp="1" noChangeArrowheads="1"/>
          </p:cNvSpPr>
          <p:nvPr>
            <p:ph type="title"/>
          </p:nvPr>
        </p:nvSpPr>
        <p:spPr/>
        <p:txBody>
          <a:bodyPr/>
          <a:lstStyle/>
          <a:p>
            <a:pPr eaLnBrk="1" hangingPunct="1"/>
            <a:r>
              <a:rPr lang="en-US" smtClean="0"/>
              <a:t>TIA-606-B Color Coding</a:t>
            </a:r>
          </a:p>
        </p:txBody>
      </p:sp>
      <p:sp>
        <p:nvSpPr>
          <p:cNvPr id="142340" name="Rectangle 3"/>
          <p:cNvSpPr>
            <a:spLocks noGrp="1" noChangeArrowheads="1"/>
          </p:cNvSpPr>
          <p:nvPr>
            <p:ph type="body" idx="1"/>
          </p:nvPr>
        </p:nvSpPr>
        <p:spPr/>
        <p:txBody>
          <a:bodyPr/>
          <a:lstStyle/>
          <a:p>
            <a:pPr lvl="1" eaLnBrk="1" hangingPunct="1"/>
            <a:r>
              <a:rPr lang="en-US" smtClean="0"/>
              <a:t>White</a:t>
            </a:r>
          </a:p>
          <a:p>
            <a:pPr lvl="2" eaLnBrk="1" hangingPunct="1"/>
            <a:r>
              <a:rPr lang="en-US" smtClean="0"/>
              <a:t>First level backbone media</a:t>
            </a:r>
          </a:p>
          <a:p>
            <a:pPr lvl="2" eaLnBrk="1" hangingPunct="1"/>
            <a:r>
              <a:rPr lang="en-US" smtClean="0">
                <a:solidFill>
                  <a:srgbClr val="000000"/>
                </a:solidFill>
                <a:cs typeface="Times New Roman" pitchFamily="18" charset="0"/>
              </a:rPr>
              <a:t>MDF to IDF or Equipment Room</a:t>
            </a:r>
            <a:endParaRPr lang="en-US" smtClean="0"/>
          </a:p>
          <a:p>
            <a:pPr lvl="1" eaLnBrk="1" hangingPunct="1"/>
            <a:r>
              <a:rPr lang="en-US" smtClean="0"/>
              <a:t>Gray</a:t>
            </a:r>
          </a:p>
          <a:p>
            <a:pPr lvl="2" eaLnBrk="1" hangingPunct="1"/>
            <a:r>
              <a:rPr lang="en-US" smtClean="0"/>
              <a:t>Second level backbone media</a:t>
            </a:r>
          </a:p>
          <a:p>
            <a:pPr lvl="2" eaLnBrk="1" hangingPunct="1"/>
            <a:r>
              <a:rPr lang="en-US" smtClean="0">
                <a:solidFill>
                  <a:srgbClr val="000000"/>
                </a:solidFill>
                <a:cs typeface="Times New Roman" pitchFamily="18" charset="0"/>
              </a:rPr>
              <a:t>IDF to Equipment Room</a:t>
            </a:r>
            <a:endParaRPr lang="en-US" smtClean="0"/>
          </a:p>
          <a:p>
            <a:pPr lvl="1" eaLnBrk="1" hangingPunct="1"/>
            <a:r>
              <a:rPr lang="en-US" smtClean="0"/>
              <a:t>Blue</a:t>
            </a:r>
          </a:p>
          <a:p>
            <a:pPr lvl="2" eaLnBrk="1" hangingPunct="1"/>
            <a:r>
              <a:rPr lang="en-US" smtClean="0"/>
              <a:t>End user connection points</a:t>
            </a:r>
          </a:p>
          <a:p>
            <a:pPr lvl="1" eaLnBrk="1" hangingPunct="1"/>
            <a:r>
              <a:rPr lang="en-US" smtClean="0"/>
              <a:t>Brown</a:t>
            </a:r>
          </a:p>
          <a:p>
            <a:pPr lvl="2" eaLnBrk="1" hangingPunct="1"/>
            <a:r>
              <a:rPr lang="en-US" smtClean="0"/>
              <a:t>Inter-building backbone media</a:t>
            </a:r>
          </a:p>
        </p:txBody>
      </p:sp>
      <p:sp>
        <p:nvSpPr>
          <p:cNvPr id="1423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510534F-74B6-470C-8A08-DF096FB41DAC}" type="slidenum">
              <a:rPr lang="en-US" smtClean="0"/>
              <a:pPr eaLnBrk="1" hangingPunct="1"/>
              <a:t>137</a:t>
            </a:fld>
            <a:endParaRPr lang="en-US" smtClean="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43363" name="Rectangle 2"/>
          <p:cNvSpPr>
            <a:spLocks noGrp="1" noChangeArrowheads="1"/>
          </p:cNvSpPr>
          <p:nvPr>
            <p:ph type="title"/>
          </p:nvPr>
        </p:nvSpPr>
        <p:spPr/>
        <p:txBody>
          <a:bodyPr/>
          <a:lstStyle/>
          <a:p>
            <a:pPr eaLnBrk="1" hangingPunct="1"/>
            <a:r>
              <a:rPr lang="en-US" smtClean="0"/>
              <a:t>TIA-606-B Color Coding</a:t>
            </a:r>
          </a:p>
        </p:txBody>
      </p:sp>
      <p:sp>
        <p:nvSpPr>
          <p:cNvPr id="143364" name="Rectangle 3"/>
          <p:cNvSpPr>
            <a:spLocks noGrp="1" noChangeArrowheads="1"/>
          </p:cNvSpPr>
          <p:nvPr>
            <p:ph type="body" idx="1"/>
          </p:nvPr>
        </p:nvSpPr>
        <p:spPr/>
        <p:txBody>
          <a:bodyPr/>
          <a:lstStyle/>
          <a:p>
            <a:pPr lvl="1" eaLnBrk="1" hangingPunct="1"/>
            <a:r>
              <a:rPr lang="en-US" smtClean="0"/>
              <a:t>Yellow</a:t>
            </a:r>
          </a:p>
          <a:p>
            <a:pPr lvl="2" eaLnBrk="1" hangingPunct="1"/>
            <a:r>
              <a:rPr lang="en-US" smtClean="0"/>
              <a:t>Auxiliary circuits, such as alarms</a:t>
            </a:r>
          </a:p>
          <a:p>
            <a:pPr lvl="1" eaLnBrk="1" hangingPunct="1"/>
            <a:r>
              <a:rPr lang="en-US" smtClean="0"/>
              <a:t>Red</a:t>
            </a:r>
          </a:p>
          <a:p>
            <a:pPr lvl="2" eaLnBrk="1" hangingPunct="1"/>
            <a:r>
              <a:rPr lang="en-US" smtClean="0"/>
              <a:t>Termination of key telephone systems</a:t>
            </a:r>
          </a:p>
          <a:p>
            <a:pPr eaLnBrk="1" hangingPunct="1"/>
            <a:r>
              <a:rPr lang="en-US" smtClean="0"/>
              <a:t>It is estimated that only about 50 percent of the installations have labeling and color coding that conforms to the standard</a:t>
            </a:r>
          </a:p>
          <a:p>
            <a:pPr eaLnBrk="1" hangingPunct="1"/>
            <a:r>
              <a:rPr lang="en-US" smtClean="0"/>
              <a:t>Confusion, slough, and unawareness are likely the reasons for this</a:t>
            </a:r>
          </a:p>
        </p:txBody>
      </p:sp>
      <p:sp>
        <p:nvSpPr>
          <p:cNvPr id="1433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B3CAEA1-24C7-4660-BF68-C6BD4C7B84C9}" type="slidenum">
              <a:rPr lang="en-US" smtClean="0"/>
              <a:pPr eaLnBrk="1" hangingPunct="1"/>
              <a:t>138</a:t>
            </a:fld>
            <a:endParaRPr lang="en-US" smtClean="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pPr eaLnBrk="1" hangingPunct="1"/>
            <a:r>
              <a:rPr lang="en-US" smtClean="0">
                <a:solidFill>
                  <a:srgbClr val="000000"/>
                </a:solidFill>
                <a:cs typeface="Times New Roman" pitchFamily="18" charset="0"/>
              </a:rPr>
              <a:t>TIA-607-B</a:t>
            </a:r>
            <a:endParaRPr lang="en-US" smtClean="0"/>
          </a:p>
        </p:txBody>
      </p:sp>
      <p:sp>
        <p:nvSpPr>
          <p:cNvPr id="144387" name="Content Placeholder 2"/>
          <p:cNvSpPr>
            <a:spLocks noGrp="1"/>
          </p:cNvSpPr>
          <p:nvPr>
            <p:ph idx="1"/>
          </p:nvPr>
        </p:nvSpPr>
        <p:spPr/>
        <p:txBody>
          <a:bodyPr/>
          <a:lstStyle/>
          <a:p>
            <a:pPr eaLnBrk="1" hangingPunct="1"/>
            <a:r>
              <a:rPr lang="en-US" smtClean="0">
                <a:solidFill>
                  <a:srgbClr val="000000"/>
                </a:solidFill>
                <a:cs typeface="Times New Roman" pitchFamily="18" charset="0"/>
              </a:rPr>
              <a:t>This prescribes practices for installing grounding systems to ensure a reliable ground reference level for all telecommunications equipment subsequently installed</a:t>
            </a:r>
          </a:p>
        </p:txBody>
      </p:sp>
      <p:sp>
        <p:nvSpPr>
          <p:cNvPr id="1443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443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CF1C1F1-8691-49D3-844C-FBCBC0D321C7}" type="slidenum">
              <a:rPr lang="en-US" smtClean="0"/>
              <a:pPr eaLnBrk="1" hangingPunct="1"/>
              <a:t>139</a:t>
            </a:fld>
            <a:endParaRPr lang="en-US"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6387" name="Rectangle 2"/>
          <p:cNvSpPr>
            <a:spLocks noGrp="1" noChangeArrowheads="1"/>
          </p:cNvSpPr>
          <p:nvPr>
            <p:ph type="title"/>
          </p:nvPr>
        </p:nvSpPr>
        <p:spPr/>
        <p:txBody>
          <a:bodyPr/>
          <a:lstStyle/>
          <a:p>
            <a:pPr eaLnBrk="1" hangingPunct="1"/>
            <a:r>
              <a:rPr lang="en-US" smtClean="0"/>
              <a:t>Wall Plate in Office</a:t>
            </a:r>
          </a:p>
        </p:txBody>
      </p:sp>
      <p:pic>
        <p:nvPicPr>
          <p:cNvPr id="16388" name="Picture 4" descr="WallPlate245"/>
          <p:cNvPicPr>
            <a:picLocks noChangeAspect="1" noChangeArrowheads="1"/>
          </p:cNvPicPr>
          <p:nvPr/>
        </p:nvPicPr>
        <p:blipFill>
          <a:blip r:embed="rId2">
            <a:extLst>
              <a:ext uri="{28A0092B-C50C-407E-A947-70E740481C1C}">
                <a14:useLocalDpi xmlns:a14="http://schemas.microsoft.com/office/drawing/2010/main" val="0"/>
              </a:ext>
            </a:extLst>
          </a:blip>
          <a:srcRect l="12318" r="21985"/>
          <a:stretch>
            <a:fillRect/>
          </a:stretch>
        </p:blipFill>
        <p:spPr bwMode="auto">
          <a:xfrm>
            <a:off x="2286000" y="1600200"/>
            <a:ext cx="45847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49DB01-E0C4-48A0-A0CC-119DC41D1B5C}" type="slidenum">
              <a:rPr lang="en-US" smtClean="0"/>
              <a:pPr eaLnBrk="1" hangingPunct="1"/>
              <a:t>14</a:t>
            </a:fld>
            <a:endParaRPr lang="en-US" smtClean="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r>
              <a:rPr lang="en-US" smtClean="0"/>
              <a:t>NECA/BICSI-607-2011</a:t>
            </a:r>
          </a:p>
        </p:txBody>
      </p:sp>
      <p:sp>
        <p:nvSpPr>
          <p:cNvPr id="145411" name="Content Placeholder 2"/>
          <p:cNvSpPr>
            <a:spLocks noGrp="1"/>
          </p:cNvSpPr>
          <p:nvPr>
            <p:ph idx="1"/>
          </p:nvPr>
        </p:nvSpPr>
        <p:spPr/>
        <p:txBody>
          <a:bodyPr/>
          <a:lstStyle/>
          <a:p>
            <a:r>
              <a:rPr lang="en-US" smtClean="0"/>
              <a:t>This standard also deals with grounding and bonding</a:t>
            </a:r>
          </a:p>
        </p:txBody>
      </p:sp>
      <p:sp>
        <p:nvSpPr>
          <p:cNvPr id="1454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454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F591CE6-4241-46F0-9757-B4CA1333C07B}" type="slidenum">
              <a:rPr lang="en-US" smtClean="0"/>
              <a:pPr eaLnBrk="1" hangingPunct="1"/>
              <a:t>140</a:t>
            </a:fld>
            <a:endParaRPr lang="en-US" smtClean="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r>
              <a:rPr lang="en-US" smtClean="0"/>
              <a:t>TIA-1005</a:t>
            </a:r>
          </a:p>
        </p:txBody>
      </p:sp>
      <p:sp>
        <p:nvSpPr>
          <p:cNvPr id="146435" name="Content Placeholder 2"/>
          <p:cNvSpPr>
            <a:spLocks noGrp="1"/>
          </p:cNvSpPr>
          <p:nvPr>
            <p:ph idx="1"/>
          </p:nvPr>
        </p:nvSpPr>
        <p:spPr/>
        <p:txBody>
          <a:bodyPr/>
          <a:lstStyle/>
          <a:p>
            <a:r>
              <a:rPr lang="en-US" smtClean="0"/>
              <a:t>This standard is specific to cable installed in industrial settings</a:t>
            </a:r>
          </a:p>
        </p:txBody>
      </p:sp>
      <p:sp>
        <p:nvSpPr>
          <p:cNvPr id="1464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464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4D34125-0F51-4803-B844-B4A54F25F52C}" type="slidenum">
              <a:rPr lang="en-US" smtClean="0"/>
              <a:pPr eaLnBrk="1" hangingPunct="1"/>
              <a:t>141</a:t>
            </a:fld>
            <a:endParaRPr lang="en-US" smtClean="0"/>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smtClean="0"/>
              <a:t>TIA-1179</a:t>
            </a:r>
          </a:p>
        </p:txBody>
      </p:sp>
      <p:sp>
        <p:nvSpPr>
          <p:cNvPr id="147459" name="Content Placeholder 2"/>
          <p:cNvSpPr>
            <a:spLocks noGrp="1"/>
          </p:cNvSpPr>
          <p:nvPr>
            <p:ph idx="1"/>
          </p:nvPr>
        </p:nvSpPr>
        <p:spPr/>
        <p:txBody>
          <a:bodyPr/>
          <a:lstStyle/>
          <a:p>
            <a:r>
              <a:rPr lang="en-US" smtClean="0"/>
              <a:t>This standard from August 2010 addresses cabling in healthcare facilities</a:t>
            </a:r>
          </a:p>
          <a:p>
            <a:r>
              <a:rPr lang="en-US" smtClean="0"/>
              <a:t>The main differences from the more generic standards are</a:t>
            </a:r>
          </a:p>
          <a:p>
            <a:pPr lvl="1"/>
            <a:r>
              <a:rPr lang="en-US" smtClean="0"/>
              <a:t>Call for two diverse pathways from the entrance facility to the equipment room</a:t>
            </a:r>
          </a:p>
          <a:p>
            <a:pPr lvl="1"/>
            <a:r>
              <a:rPr lang="en-US" smtClean="0"/>
              <a:t>Larger equipment and telecommunications rooms</a:t>
            </a:r>
          </a:p>
        </p:txBody>
      </p:sp>
      <p:sp>
        <p:nvSpPr>
          <p:cNvPr id="1474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474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AD244EE-153D-4492-80D5-23F776D69378}" type="slidenum">
              <a:rPr lang="en-US" smtClean="0"/>
              <a:pPr eaLnBrk="1" hangingPunct="1"/>
              <a:t>142</a:t>
            </a:fld>
            <a:endParaRPr lang="en-US" smtClean="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r>
              <a:rPr lang="en-US" smtClean="0"/>
              <a:t>TIA-1179</a:t>
            </a:r>
          </a:p>
        </p:txBody>
      </p:sp>
      <p:sp>
        <p:nvSpPr>
          <p:cNvPr id="148483" name="Content Placeholder 2"/>
          <p:cNvSpPr>
            <a:spLocks noGrp="1"/>
          </p:cNvSpPr>
          <p:nvPr>
            <p:ph idx="1"/>
          </p:nvPr>
        </p:nvSpPr>
        <p:spPr/>
        <p:txBody>
          <a:bodyPr/>
          <a:lstStyle/>
          <a:p>
            <a:pPr lvl="1"/>
            <a:r>
              <a:rPr lang="en-US" smtClean="0"/>
              <a:t>Enclosed pathways to help with infection control</a:t>
            </a:r>
          </a:p>
          <a:p>
            <a:pPr lvl="1"/>
            <a:r>
              <a:rPr lang="en-US" smtClean="0"/>
              <a:t>Detailed work area cabling suggestions</a:t>
            </a:r>
          </a:p>
          <a:p>
            <a:pPr lvl="1"/>
            <a:r>
              <a:rPr lang="en-US" smtClean="0"/>
              <a:t>Suggested cabling categories and types</a:t>
            </a:r>
          </a:p>
        </p:txBody>
      </p:sp>
      <p:sp>
        <p:nvSpPr>
          <p:cNvPr id="1484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484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1AAFA2-76CF-4CDB-BCB6-9C69DA04C1F7}" type="slidenum">
              <a:rPr lang="en-US" smtClean="0"/>
              <a:pPr eaLnBrk="1" hangingPunct="1"/>
              <a:t>143</a:t>
            </a:fld>
            <a:endParaRPr lang="en-US" smtClean="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US" smtClean="0"/>
              <a:t>TIA-942</a:t>
            </a:r>
          </a:p>
        </p:txBody>
      </p:sp>
      <p:sp>
        <p:nvSpPr>
          <p:cNvPr id="149507" name="Content Placeholder 2"/>
          <p:cNvSpPr>
            <a:spLocks noGrp="1"/>
          </p:cNvSpPr>
          <p:nvPr>
            <p:ph idx="1"/>
          </p:nvPr>
        </p:nvSpPr>
        <p:spPr/>
        <p:txBody>
          <a:bodyPr/>
          <a:lstStyle/>
          <a:p>
            <a:pPr eaLnBrk="1" hangingPunct="1"/>
            <a:r>
              <a:rPr lang="en-US" smtClean="0"/>
              <a:t>On how to setup data centers</a:t>
            </a:r>
          </a:p>
        </p:txBody>
      </p:sp>
      <p:sp>
        <p:nvSpPr>
          <p:cNvPr id="1495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495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1F88F37-40B6-418E-8968-EC0C644F580D}" type="slidenum">
              <a:rPr lang="en-US" smtClean="0"/>
              <a:pPr eaLnBrk="1" hangingPunct="1"/>
              <a:t>144</a:t>
            </a:fld>
            <a:endParaRPr lang="en-US" smtClean="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smtClean="0"/>
              <a:t>BICSI-002</a:t>
            </a:r>
          </a:p>
        </p:txBody>
      </p:sp>
      <p:sp>
        <p:nvSpPr>
          <p:cNvPr id="150531" name="Content Placeholder 2"/>
          <p:cNvSpPr>
            <a:spLocks noGrp="1"/>
          </p:cNvSpPr>
          <p:nvPr>
            <p:ph idx="1"/>
          </p:nvPr>
        </p:nvSpPr>
        <p:spPr/>
        <p:txBody>
          <a:bodyPr/>
          <a:lstStyle/>
          <a:p>
            <a:r>
              <a:rPr lang="en-US" smtClean="0"/>
              <a:t>Also on how to setup data centers</a:t>
            </a:r>
          </a:p>
        </p:txBody>
      </p:sp>
      <p:sp>
        <p:nvSpPr>
          <p:cNvPr id="1505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505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D0D872D-ABA7-40CF-A630-EAF900AD6018}" type="slidenum">
              <a:rPr lang="en-US" smtClean="0"/>
              <a:pPr eaLnBrk="1" hangingPunct="1"/>
              <a:t>145</a:t>
            </a:fld>
            <a:endParaRPr lang="en-US" smtClean="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lstStyle/>
          <a:p>
            <a:r>
              <a:rPr lang="en-US" smtClean="0"/>
              <a:t>TIA-758</a:t>
            </a:r>
          </a:p>
        </p:txBody>
      </p:sp>
      <p:sp>
        <p:nvSpPr>
          <p:cNvPr id="151555" name="Content Placeholder 2"/>
          <p:cNvSpPr>
            <a:spLocks noGrp="1"/>
          </p:cNvSpPr>
          <p:nvPr>
            <p:ph idx="1"/>
          </p:nvPr>
        </p:nvSpPr>
        <p:spPr/>
        <p:txBody>
          <a:bodyPr/>
          <a:lstStyle/>
          <a:p>
            <a:pPr eaLnBrk="1" hangingPunct="1"/>
            <a:r>
              <a:rPr lang="en-US" smtClean="0"/>
              <a:t>On customer owned outside plant cabling</a:t>
            </a:r>
          </a:p>
        </p:txBody>
      </p:sp>
      <p:sp>
        <p:nvSpPr>
          <p:cNvPr id="1515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515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1E2751B-483E-49D1-8C91-663FF6DB5124}" type="slidenum">
              <a:rPr lang="en-US" smtClean="0"/>
              <a:pPr eaLnBrk="1" hangingPunct="1"/>
              <a:t>146</a:t>
            </a:fld>
            <a:endParaRPr lang="en-US" smtClean="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52579"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NEC</a:t>
            </a:r>
          </a:p>
        </p:txBody>
      </p:sp>
      <p:sp>
        <p:nvSpPr>
          <p:cNvPr id="152580" name="Rectangle 3"/>
          <p:cNvSpPr>
            <a:spLocks noGrp="1" noChangeArrowheads="1"/>
          </p:cNvSpPr>
          <p:nvPr>
            <p:ph type="body" idx="1"/>
          </p:nvPr>
        </p:nvSpPr>
        <p:spPr/>
        <p:txBody>
          <a:bodyPr/>
          <a:lstStyle/>
          <a:p>
            <a:pPr eaLnBrk="1" hangingPunct="1"/>
            <a:r>
              <a:rPr lang="en-US" smtClean="0">
                <a:solidFill>
                  <a:srgbClr val="000000"/>
                </a:solidFill>
                <a:cs typeface="Times New Roman" pitchFamily="18" charset="0"/>
              </a:rPr>
              <a:t>There are other standards that must be considered when installing cabling systems</a:t>
            </a:r>
          </a:p>
          <a:p>
            <a:pPr eaLnBrk="1" hangingPunct="1"/>
            <a:r>
              <a:rPr lang="en-US" smtClean="0">
                <a:solidFill>
                  <a:srgbClr val="000000"/>
                </a:solidFill>
                <a:cs typeface="Times New Roman" pitchFamily="18" charset="0"/>
              </a:rPr>
              <a:t>The main one of these is</a:t>
            </a:r>
          </a:p>
          <a:p>
            <a:pPr lvl="1" eaLnBrk="1" hangingPunct="1"/>
            <a:r>
              <a:rPr lang="en-US" smtClean="0">
                <a:solidFill>
                  <a:srgbClr val="000000"/>
                </a:solidFill>
                <a:cs typeface="Times New Roman" pitchFamily="18" charset="0"/>
              </a:rPr>
              <a:t>The NEC -  U.S National Electric Code Chapter 8</a:t>
            </a:r>
          </a:p>
          <a:p>
            <a:pPr lvl="2" eaLnBrk="1" hangingPunct="1"/>
            <a:r>
              <a:rPr lang="en-US" smtClean="0">
                <a:solidFill>
                  <a:srgbClr val="000000"/>
                </a:solidFill>
                <a:cs typeface="Times New Roman" pitchFamily="18" charset="0"/>
              </a:rPr>
              <a:t>Article 800 – Communications Circuits</a:t>
            </a:r>
          </a:p>
          <a:p>
            <a:pPr lvl="2" eaLnBrk="1" hangingPunct="1"/>
            <a:r>
              <a:rPr lang="en-US" smtClean="0">
                <a:solidFill>
                  <a:srgbClr val="000000"/>
                </a:solidFill>
                <a:cs typeface="Times New Roman" pitchFamily="18" charset="0"/>
              </a:rPr>
              <a:t>Article 770 – Optical Fiber Cable and Raceways</a:t>
            </a:r>
          </a:p>
          <a:p>
            <a:pPr lvl="2" eaLnBrk="1" hangingPunct="1"/>
            <a:r>
              <a:rPr lang="en-US" smtClean="0">
                <a:solidFill>
                  <a:srgbClr val="000000"/>
                </a:solidFill>
                <a:cs typeface="Times New Roman" pitchFamily="18" charset="0"/>
              </a:rPr>
              <a:t>The other chapters of the NEC do not apply unless they are referenced in Chapter 8</a:t>
            </a:r>
          </a:p>
        </p:txBody>
      </p:sp>
      <p:sp>
        <p:nvSpPr>
          <p:cNvPr id="1525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49EF5DF-7F50-4676-8247-51C69B796C03}" type="slidenum">
              <a:rPr lang="en-US" smtClean="0"/>
              <a:pPr eaLnBrk="1" hangingPunct="1"/>
              <a:t>147</a:t>
            </a:fld>
            <a:endParaRPr lang="en-US" smtClean="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p:txBody>
          <a:bodyPr/>
          <a:lstStyle/>
          <a:p>
            <a:r>
              <a:rPr lang="en-US" smtClean="0"/>
              <a:t>NEC</a:t>
            </a:r>
          </a:p>
        </p:txBody>
      </p:sp>
      <p:sp>
        <p:nvSpPr>
          <p:cNvPr id="153603" name="Content Placeholder 2"/>
          <p:cNvSpPr>
            <a:spLocks noGrp="1"/>
          </p:cNvSpPr>
          <p:nvPr>
            <p:ph idx="1"/>
          </p:nvPr>
        </p:nvSpPr>
        <p:spPr/>
        <p:txBody>
          <a:bodyPr/>
          <a:lstStyle/>
          <a:p>
            <a:r>
              <a:rPr lang="en-US" smtClean="0"/>
              <a:t>The NEC is published by the National Fire Protection Association</a:t>
            </a:r>
          </a:p>
          <a:p>
            <a:r>
              <a:rPr lang="en-US" smtClean="0"/>
              <a:t>It is revised on a three year schedule</a:t>
            </a:r>
          </a:p>
          <a:p>
            <a:r>
              <a:rPr lang="en-US" smtClean="0"/>
              <a:t>The latest version is the 2011 one with 2014 being the next update</a:t>
            </a:r>
          </a:p>
          <a:p>
            <a:r>
              <a:rPr lang="en-US" smtClean="0"/>
              <a:t>It is expected to appear in late 2013</a:t>
            </a:r>
          </a:p>
        </p:txBody>
      </p:sp>
      <p:sp>
        <p:nvSpPr>
          <p:cNvPr id="1536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536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627A650-7E68-4AC1-8030-668316B2ADF6}" type="slidenum">
              <a:rPr lang="en-US" smtClean="0"/>
              <a:pPr eaLnBrk="1" hangingPunct="1"/>
              <a:t>148</a:t>
            </a:fld>
            <a:endParaRPr lang="en-US" smtClean="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pPr eaLnBrk="1" hangingPunct="1"/>
            <a:r>
              <a:rPr lang="en-US" smtClean="0"/>
              <a:t>NEC</a:t>
            </a:r>
          </a:p>
        </p:txBody>
      </p:sp>
      <p:sp>
        <p:nvSpPr>
          <p:cNvPr id="154627" name="Content Placeholder 2"/>
          <p:cNvSpPr>
            <a:spLocks noGrp="1"/>
          </p:cNvSpPr>
          <p:nvPr>
            <p:ph idx="1"/>
          </p:nvPr>
        </p:nvSpPr>
        <p:spPr/>
        <p:txBody>
          <a:bodyPr/>
          <a:lstStyle/>
          <a:p>
            <a:pPr eaLnBrk="1" hangingPunct="1"/>
            <a:r>
              <a:rPr lang="en-US" smtClean="0">
                <a:solidFill>
                  <a:srgbClr val="000000"/>
                </a:solidFill>
                <a:cs typeface="Times New Roman" pitchFamily="18" charset="0"/>
              </a:rPr>
              <a:t>This defines five levels of cable for use with LAN cabling and telecommunications</a:t>
            </a:r>
          </a:p>
          <a:p>
            <a:pPr lvl="1" eaLnBrk="1" hangingPunct="1"/>
            <a:r>
              <a:rPr lang="en-US" smtClean="0">
                <a:solidFill>
                  <a:srgbClr val="000000"/>
                </a:solidFill>
                <a:cs typeface="Times New Roman" pitchFamily="18" charset="0"/>
              </a:rPr>
              <a:t>Plenum Use</a:t>
            </a:r>
          </a:p>
          <a:p>
            <a:pPr lvl="1" eaLnBrk="1" hangingPunct="1"/>
            <a:r>
              <a:rPr lang="en-US" smtClean="0">
                <a:solidFill>
                  <a:srgbClr val="000000"/>
                </a:solidFill>
                <a:cs typeface="Times New Roman" pitchFamily="18" charset="0"/>
              </a:rPr>
              <a:t>Riser</a:t>
            </a:r>
          </a:p>
          <a:p>
            <a:pPr lvl="1" eaLnBrk="1" hangingPunct="1"/>
            <a:r>
              <a:rPr lang="en-US" smtClean="0">
                <a:solidFill>
                  <a:srgbClr val="000000"/>
                </a:solidFill>
                <a:cs typeface="Times New Roman" pitchFamily="18" charset="0"/>
              </a:rPr>
              <a:t>General Purpose</a:t>
            </a:r>
          </a:p>
          <a:p>
            <a:pPr lvl="1" eaLnBrk="1" hangingPunct="1"/>
            <a:r>
              <a:rPr lang="en-US" smtClean="0">
                <a:solidFill>
                  <a:srgbClr val="000000"/>
                </a:solidFill>
                <a:cs typeface="Times New Roman" pitchFamily="18" charset="0"/>
              </a:rPr>
              <a:t>Residential Use</a:t>
            </a:r>
          </a:p>
          <a:p>
            <a:pPr lvl="1" eaLnBrk="1" hangingPunct="1"/>
            <a:r>
              <a:rPr lang="en-US" smtClean="0">
                <a:solidFill>
                  <a:srgbClr val="000000"/>
                </a:solidFill>
                <a:cs typeface="Times New Roman" pitchFamily="18" charset="0"/>
              </a:rPr>
              <a:t>Under-carpet cable</a:t>
            </a:r>
            <a:endParaRPr lang="en-US" smtClean="0"/>
          </a:p>
        </p:txBody>
      </p:sp>
      <p:sp>
        <p:nvSpPr>
          <p:cNvPr id="1546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546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C66BADE-85E4-4758-BF0A-44BC1A332E10}" type="slidenum">
              <a:rPr lang="en-US" smtClean="0"/>
              <a:pPr eaLnBrk="1" hangingPunct="1"/>
              <a:t>149</a:t>
            </a:fld>
            <a:endParaRPr lang="en-US" smtClea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7411" name="Rectangle 2"/>
          <p:cNvSpPr>
            <a:spLocks noGrp="1" noChangeArrowheads="1"/>
          </p:cNvSpPr>
          <p:nvPr>
            <p:ph type="title"/>
          </p:nvPr>
        </p:nvSpPr>
        <p:spPr/>
        <p:txBody>
          <a:bodyPr/>
          <a:lstStyle/>
          <a:p>
            <a:pPr eaLnBrk="1" hangingPunct="1"/>
            <a:r>
              <a:rPr lang="en-US" smtClean="0"/>
              <a:t>Wall Plate in Office</a:t>
            </a:r>
          </a:p>
        </p:txBody>
      </p:sp>
      <p:pic>
        <p:nvPicPr>
          <p:cNvPr id="17412" name="Picture 4" descr="WallPlateLooseFromWall2"/>
          <p:cNvPicPr>
            <a:picLocks noChangeAspect="1" noChangeArrowheads="1"/>
          </p:cNvPicPr>
          <p:nvPr/>
        </p:nvPicPr>
        <p:blipFill>
          <a:blip r:embed="rId2">
            <a:extLst>
              <a:ext uri="{28A0092B-C50C-407E-A947-70E740481C1C}">
                <a14:useLocalDpi xmlns:a14="http://schemas.microsoft.com/office/drawing/2010/main" val="0"/>
              </a:ext>
            </a:extLst>
          </a:blip>
          <a:srcRect t="11111"/>
          <a:stretch>
            <a:fillRect/>
          </a:stretch>
        </p:blipFill>
        <p:spPr bwMode="auto">
          <a:xfrm>
            <a:off x="2819400" y="1600200"/>
            <a:ext cx="34861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6850816-AC06-428F-91FB-D15A0D5CB86F}" type="slidenum">
              <a:rPr lang="en-US" smtClean="0"/>
              <a:pPr eaLnBrk="1" hangingPunct="1"/>
              <a:t>15</a:t>
            </a:fld>
            <a:endParaRPr lang="en-US" smtClean="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55651" name="Rectangle 2"/>
          <p:cNvSpPr>
            <a:spLocks noGrp="1" noChangeArrowheads="1"/>
          </p:cNvSpPr>
          <p:nvPr>
            <p:ph type="title"/>
          </p:nvPr>
        </p:nvSpPr>
        <p:spPr/>
        <p:txBody>
          <a:bodyPr/>
          <a:lstStyle/>
          <a:p>
            <a:pPr eaLnBrk="1" hangingPunct="1"/>
            <a:r>
              <a:rPr lang="en-US" smtClean="0"/>
              <a:t>NEC</a:t>
            </a:r>
          </a:p>
        </p:txBody>
      </p:sp>
      <p:sp>
        <p:nvSpPr>
          <p:cNvPr id="155652" name="Rectangle 3"/>
          <p:cNvSpPr>
            <a:spLocks noGrp="1" noChangeArrowheads="1"/>
          </p:cNvSpPr>
          <p:nvPr>
            <p:ph type="body" idx="1"/>
          </p:nvPr>
        </p:nvSpPr>
        <p:spPr/>
        <p:txBody>
          <a:bodyPr/>
          <a:lstStyle/>
          <a:p>
            <a:pPr eaLnBrk="1" hangingPunct="1"/>
            <a:r>
              <a:rPr lang="en-US" smtClean="0">
                <a:solidFill>
                  <a:srgbClr val="000000"/>
                </a:solidFill>
                <a:cs typeface="Times New Roman" pitchFamily="18" charset="0"/>
              </a:rPr>
              <a:t>The NEC in Articles 770.2, 800.2, and 830.2 also discuss the requirement to remove old cable</a:t>
            </a:r>
          </a:p>
          <a:p>
            <a:pPr eaLnBrk="1" hangingPunct="1"/>
            <a:r>
              <a:rPr lang="en-US" smtClean="0">
                <a:solidFill>
                  <a:srgbClr val="000000"/>
                </a:solidFill>
                <a:cs typeface="Times New Roman" pitchFamily="18" charset="0"/>
              </a:rPr>
              <a:t>Here are some tables from an article in Cabling Installation and Maintenance magazine December 2011 that show where the different types of cables may be used</a:t>
            </a:r>
          </a:p>
        </p:txBody>
      </p:sp>
      <p:sp>
        <p:nvSpPr>
          <p:cNvPr id="1556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B995391-6C63-4BF1-AA17-751DF770EC74}" type="slidenum">
              <a:rPr lang="en-US" smtClean="0"/>
              <a:pPr eaLnBrk="1" hangingPunct="1"/>
              <a:t>150</a:t>
            </a:fld>
            <a:endParaRPr lang="en-US" smtClean="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pPr eaLnBrk="1" hangingPunct="1"/>
            <a:r>
              <a:rPr lang="en-US" smtClean="0">
                <a:solidFill>
                  <a:srgbClr val="000000"/>
                </a:solidFill>
                <a:cs typeface="Times New Roman" pitchFamily="18" charset="0"/>
              </a:rPr>
              <a:t>NEC</a:t>
            </a:r>
            <a:endParaRPr lang="en-US" smtClean="0"/>
          </a:p>
        </p:txBody>
      </p:sp>
      <p:sp>
        <p:nvSpPr>
          <p:cNvPr id="156675" name="Content Placeholder 2"/>
          <p:cNvSpPr>
            <a:spLocks noGrp="1"/>
          </p:cNvSpPr>
          <p:nvPr>
            <p:ph idx="1"/>
          </p:nvPr>
        </p:nvSpPr>
        <p:spPr/>
        <p:txBody>
          <a:bodyPr/>
          <a:lstStyle/>
          <a:p>
            <a:endParaRPr lang="en-US" smtClean="0"/>
          </a:p>
        </p:txBody>
      </p:sp>
      <p:sp>
        <p:nvSpPr>
          <p:cNvPr id="1566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566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27BB9AE-0A77-4504-B4C5-965911D204BD}" type="slidenum">
              <a:rPr lang="en-US" smtClean="0"/>
              <a:pPr eaLnBrk="1" hangingPunct="1"/>
              <a:t>151</a:t>
            </a:fld>
            <a:endParaRPr lang="en-US" smtClean="0"/>
          </a:p>
        </p:txBody>
      </p:sp>
      <p:pic>
        <p:nvPicPr>
          <p:cNvPr id="156678" name="Picture 2"/>
          <p:cNvPicPr>
            <a:picLocks noChangeAspect="1" noChangeArrowheads="1"/>
          </p:cNvPicPr>
          <p:nvPr/>
        </p:nvPicPr>
        <p:blipFill>
          <a:blip r:embed="rId2">
            <a:extLst>
              <a:ext uri="{28A0092B-C50C-407E-A947-70E740481C1C}">
                <a14:useLocalDpi xmlns:a14="http://schemas.microsoft.com/office/drawing/2010/main" val="0"/>
              </a:ext>
            </a:extLst>
          </a:blip>
          <a:srcRect l="4942" t="22726" r="50000" b="2425"/>
          <a:stretch>
            <a:fillRect/>
          </a:stretch>
        </p:blipFill>
        <p:spPr bwMode="auto">
          <a:xfrm>
            <a:off x="1365250" y="228600"/>
            <a:ext cx="6330950" cy="591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r>
              <a:rPr lang="en-US" smtClean="0"/>
              <a:t>NEC</a:t>
            </a:r>
          </a:p>
        </p:txBody>
      </p:sp>
      <p:sp>
        <p:nvSpPr>
          <p:cNvPr id="157699" name="Content Placeholder 2"/>
          <p:cNvSpPr>
            <a:spLocks noGrp="1"/>
          </p:cNvSpPr>
          <p:nvPr>
            <p:ph idx="1"/>
          </p:nvPr>
        </p:nvSpPr>
        <p:spPr/>
        <p:txBody>
          <a:bodyPr/>
          <a:lstStyle/>
          <a:p>
            <a:endParaRPr lang="en-US" smtClean="0"/>
          </a:p>
        </p:txBody>
      </p:sp>
      <p:sp>
        <p:nvSpPr>
          <p:cNvPr id="1577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577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11C8012-493E-45E8-9003-4974F502D7A6}" type="slidenum">
              <a:rPr lang="en-US" smtClean="0"/>
              <a:pPr eaLnBrk="1" hangingPunct="1"/>
              <a:t>152</a:t>
            </a:fld>
            <a:endParaRPr lang="en-US" smtClean="0"/>
          </a:p>
        </p:txBody>
      </p:sp>
      <p:pic>
        <p:nvPicPr>
          <p:cNvPr id="157702" name="Picture 2"/>
          <p:cNvPicPr>
            <a:picLocks noChangeAspect="1" noChangeArrowheads="1"/>
          </p:cNvPicPr>
          <p:nvPr/>
        </p:nvPicPr>
        <p:blipFill>
          <a:blip r:embed="rId2">
            <a:extLst>
              <a:ext uri="{28A0092B-C50C-407E-A947-70E740481C1C}">
                <a14:useLocalDpi xmlns:a14="http://schemas.microsoft.com/office/drawing/2010/main" val="0"/>
              </a:ext>
            </a:extLst>
          </a:blip>
          <a:srcRect l="52669" t="23334" r="2670"/>
          <a:stretch>
            <a:fillRect/>
          </a:stretch>
        </p:blipFill>
        <p:spPr bwMode="auto">
          <a:xfrm>
            <a:off x="1468438" y="228600"/>
            <a:ext cx="6075362"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nvPr>
        </p:nvSpPr>
        <p:spPr/>
        <p:txBody>
          <a:bodyPr/>
          <a:lstStyle/>
          <a:p>
            <a:r>
              <a:rPr lang="en-US" smtClean="0"/>
              <a:t>NEC</a:t>
            </a:r>
          </a:p>
        </p:txBody>
      </p:sp>
      <p:sp>
        <p:nvSpPr>
          <p:cNvPr id="158723" name="Content Placeholder 2"/>
          <p:cNvSpPr>
            <a:spLocks noGrp="1"/>
          </p:cNvSpPr>
          <p:nvPr>
            <p:ph idx="1"/>
          </p:nvPr>
        </p:nvSpPr>
        <p:spPr/>
        <p:txBody>
          <a:bodyPr/>
          <a:lstStyle/>
          <a:p>
            <a:r>
              <a:rPr lang="en-US" smtClean="0"/>
              <a:t>Here is a table from the January 2012 issue of Cabling Installation and Maintenance that shows what cable types are covered by what part of the NEC</a:t>
            </a:r>
          </a:p>
        </p:txBody>
      </p:sp>
      <p:sp>
        <p:nvSpPr>
          <p:cNvPr id="1587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587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0B675DA-0425-48C3-9E98-4D96468AEE39}" type="slidenum">
              <a:rPr lang="en-US" smtClean="0"/>
              <a:pPr eaLnBrk="1" hangingPunct="1"/>
              <a:t>153</a:t>
            </a:fld>
            <a:endParaRPr lang="en-US" smtClean="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smtClean="0"/>
              <a:t>NEC</a:t>
            </a:r>
          </a:p>
        </p:txBody>
      </p:sp>
      <p:sp>
        <p:nvSpPr>
          <p:cNvPr id="159747" name="Content Placeholder 2"/>
          <p:cNvSpPr>
            <a:spLocks noGrp="1"/>
          </p:cNvSpPr>
          <p:nvPr>
            <p:ph idx="1"/>
          </p:nvPr>
        </p:nvSpPr>
        <p:spPr/>
        <p:txBody>
          <a:bodyPr/>
          <a:lstStyle/>
          <a:p>
            <a:endParaRPr lang="en-US" smtClean="0"/>
          </a:p>
        </p:txBody>
      </p:sp>
      <p:sp>
        <p:nvSpPr>
          <p:cNvPr id="1597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597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F2B4541-52E1-4B5C-83E2-C6B527BE8670}" type="slidenum">
              <a:rPr lang="en-US" smtClean="0"/>
              <a:pPr eaLnBrk="1" hangingPunct="1"/>
              <a:t>154</a:t>
            </a:fld>
            <a:endParaRPr lang="en-US" smtClean="0"/>
          </a:p>
        </p:txBody>
      </p:sp>
      <p:pic>
        <p:nvPicPr>
          <p:cNvPr id="159750" name="Picture 2"/>
          <p:cNvPicPr>
            <a:picLocks noChangeAspect="1" noChangeArrowheads="1"/>
          </p:cNvPicPr>
          <p:nvPr/>
        </p:nvPicPr>
        <p:blipFill>
          <a:blip r:embed="rId2">
            <a:extLst>
              <a:ext uri="{28A0092B-C50C-407E-A947-70E740481C1C}">
                <a14:useLocalDpi xmlns:a14="http://schemas.microsoft.com/office/drawing/2010/main" val="0"/>
              </a:ext>
            </a:extLst>
          </a:blip>
          <a:srcRect l="7344" t="27222" r="14375" b="11945"/>
          <a:stretch>
            <a:fillRect/>
          </a:stretch>
        </p:blipFill>
        <p:spPr bwMode="auto">
          <a:xfrm>
            <a:off x="457200" y="1600200"/>
            <a:ext cx="8229600"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lstStyle/>
          <a:p>
            <a:r>
              <a:rPr lang="en-US" smtClean="0"/>
              <a:t>NEC</a:t>
            </a:r>
          </a:p>
        </p:txBody>
      </p:sp>
      <p:sp>
        <p:nvSpPr>
          <p:cNvPr id="160771" name="Content Placeholder 2"/>
          <p:cNvSpPr>
            <a:spLocks noGrp="1"/>
          </p:cNvSpPr>
          <p:nvPr>
            <p:ph idx="1"/>
          </p:nvPr>
        </p:nvSpPr>
        <p:spPr/>
        <p:txBody>
          <a:bodyPr/>
          <a:lstStyle/>
          <a:p>
            <a:r>
              <a:rPr lang="en-US" smtClean="0"/>
              <a:t>The NEC also has a section on computer rooms and data centers that is specific to those spaces</a:t>
            </a:r>
          </a:p>
          <a:p>
            <a:r>
              <a:rPr lang="en-US" smtClean="0"/>
              <a:t>It is Article 645</a:t>
            </a:r>
          </a:p>
          <a:p>
            <a:r>
              <a:rPr lang="en-US" smtClean="0"/>
              <a:t>Here is a summary table that shows what it covers from the February 2012 issue of Cabling and Installation magazine</a:t>
            </a:r>
          </a:p>
        </p:txBody>
      </p:sp>
      <p:sp>
        <p:nvSpPr>
          <p:cNvPr id="1607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607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F03D141-2764-487D-8C4A-1C346AC9C406}" type="slidenum">
              <a:rPr lang="en-US" smtClean="0"/>
              <a:pPr eaLnBrk="1" hangingPunct="1"/>
              <a:t>155</a:t>
            </a:fld>
            <a:endParaRPr lang="en-US" smtClean="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smtClean="0"/>
              <a:t>NEC</a:t>
            </a:r>
          </a:p>
        </p:txBody>
      </p:sp>
      <p:sp>
        <p:nvSpPr>
          <p:cNvPr id="161795" name="Content Placeholder 2"/>
          <p:cNvSpPr>
            <a:spLocks noGrp="1"/>
          </p:cNvSpPr>
          <p:nvPr>
            <p:ph idx="1"/>
          </p:nvPr>
        </p:nvSpPr>
        <p:spPr/>
        <p:txBody>
          <a:bodyPr/>
          <a:lstStyle/>
          <a:p>
            <a:endParaRPr lang="en-US" smtClean="0"/>
          </a:p>
        </p:txBody>
      </p:sp>
      <p:sp>
        <p:nvSpPr>
          <p:cNvPr id="1617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617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8B8D18D-3637-47D2-8F4C-AB9A4868C688}" type="slidenum">
              <a:rPr lang="en-US" smtClean="0"/>
              <a:pPr eaLnBrk="1" hangingPunct="1"/>
              <a:t>156</a:t>
            </a:fld>
            <a:endParaRPr lang="en-US" smtClean="0"/>
          </a:p>
        </p:txBody>
      </p:sp>
      <p:pic>
        <p:nvPicPr>
          <p:cNvPr id="161798" name="Picture 2"/>
          <p:cNvPicPr>
            <a:picLocks noChangeAspect="1" noChangeArrowheads="1"/>
          </p:cNvPicPr>
          <p:nvPr/>
        </p:nvPicPr>
        <p:blipFill>
          <a:blip r:embed="rId2">
            <a:extLst>
              <a:ext uri="{28A0092B-C50C-407E-A947-70E740481C1C}">
                <a14:useLocalDpi xmlns:a14="http://schemas.microsoft.com/office/drawing/2010/main" val="0"/>
              </a:ext>
            </a:extLst>
          </a:blip>
          <a:srcRect l="25626" t="29723" r="14688" b="12500"/>
          <a:stretch>
            <a:fillRect/>
          </a:stretch>
        </p:blipFill>
        <p:spPr bwMode="auto">
          <a:xfrm>
            <a:off x="457200" y="1600200"/>
            <a:ext cx="8296275" cy="451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p:txBody>
          <a:bodyPr/>
          <a:lstStyle/>
          <a:p>
            <a:r>
              <a:rPr lang="en-US" smtClean="0"/>
              <a:t>Local Codes</a:t>
            </a:r>
          </a:p>
        </p:txBody>
      </p:sp>
      <p:sp>
        <p:nvSpPr>
          <p:cNvPr id="162819" name="Content Placeholder 2"/>
          <p:cNvSpPr>
            <a:spLocks noGrp="1"/>
          </p:cNvSpPr>
          <p:nvPr>
            <p:ph idx="1"/>
          </p:nvPr>
        </p:nvSpPr>
        <p:spPr/>
        <p:txBody>
          <a:bodyPr/>
          <a:lstStyle/>
          <a:p>
            <a:pPr eaLnBrk="1" hangingPunct="1"/>
            <a:r>
              <a:rPr lang="en-US" smtClean="0">
                <a:solidFill>
                  <a:srgbClr val="000000"/>
                </a:solidFill>
                <a:cs typeface="Times New Roman" pitchFamily="18" charset="0"/>
              </a:rPr>
              <a:t>In addition, pay attention to any local codes</a:t>
            </a:r>
          </a:p>
          <a:p>
            <a:pPr eaLnBrk="1" hangingPunct="1"/>
            <a:r>
              <a:rPr lang="en-US" smtClean="0">
                <a:solidFill>
                  <a:srgbClr val="000000"/>
                </a:solidFill>
                <a:cs typeface="Times New Roman" pitchFamily="18" charset="0"/>
              </a:rPr>
              <a:t>Usually these local codes will refer back to the NEC</a:t>
            </a:r>
            <a:endParaRPr lang="en-US" smtClean="0"/>
          </a:p>
        </p:txBody>
      </p:sp>
      <p:sp>
        <p:nvSpPr>
          <p:cNvPr id="1628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628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B5CB488-308E-4623-ADE8-2ED14C5BF6E9}" type="slidenum">
              <a:rPr lang="en-US" smtClean="0"/>
              <a:pPr eaLnBrk="1" hangingPunct="1"/>
              <a:t>157</a:t>
            </a:fld>
            <a:endParaRPr lang="en-US" smtClean="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63843" name="Rectangle 2"/>
          <p:cNvSpPr>
            <a:spLocks noGrp="1" noChangeArrowheads="1"/>
          </p:cNvSpPr>
          <p:nvPr>
            <p:ph type="title"/>
          </p:nvPr>
        </p:nvSpPr>
        <p:spPr/>
        <p:txBody>
          <a:bodyPr/>
          <a:lstStyle/>
          <a:p>
            <a:pPr eaLnBrk="1" hangingPunct="1"/>
            <a:r>
              <a:rPr lang="en-US" smtClean="0"/>
              <a:t>Other Standards</a:t>
            </a:r>
          </a:p>
        </p:txBody>
      </p:sp>
      <p:sp>
        <p:nvSpPr>
          <p:cNvPr id="163844" name="Rectangle 3"/>
          <p:cNvSpPr>
            <a:spLocks noGrp="1" noChangeArrowheads="1"/>
          </p:cNvSpPr>
          <p:nvPr>
            <p:ph type="body" idx="1"/>
          </p:nvPr>
        </p:nvSpPr>
        <p:spPr/>
        <p:txBody>
          <a:bodyPr/>
          <a:lstStyle/>
          <a:p>
            <a:pPr eaLnBrk="1" hangingPunct="1"/>
            <a:r>
              <a:rPr lang="en-US" smtClean="0"/>
              <a:t>BICSI is the organization that certifies cable system designers and installers</a:t>
            </a:r>
          </a:p>
          <a:p>
            <a:pPr eaLnBrk="1" hangingPunct="1"/>
            <a:r>
              <a:rPr lang="en-US" smtClean="0"/>
              <a:t>They use all of these standards just discussed as well as some of their own</a:t>
            </a:r>
          </a:p>
          <a:p>
            <a:pPr eaLnBrk="1" hangingPunct="1"/>
            <a:r>
              <a:rPr lang="en-US" smtClean="0"/>
              <a:t>These are in their manuals, which may be purchased at www.bicsi.org</a:t>
            </a:r>
          </a:p>
        </p:txBody>
      </p:sp>
      <p:sp>
        <p:nvSpPr>
          <p:cNvPr id="1638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F049E0E-915C-43A1-9284-682E89FCB153}" type="slidenum">
              <a:rPr lang="en-US" smtClean="0"/>
              <a:pPr eaLnBrk="1" hangingPunct="1"/>
              <a:t>158</a:t>
            </a:fld>
            <a:endParaRPr lang="en-US" smtClean="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64867" name="Rectangle 2"/>
          <p:cNvSpPr>
            <a:spLocks noGrp="1" noChangeArrowheads="1"/>
          </p:cNvSpPr>
          <p:nvPr>
            <p:ph type="title"/>
          </p:nvPr>
        </p:nvSpPr>
        <p:spPr/>
        <p:txBody>
          <a:bodyPr/>
          <a:lstStyle/>
          <a:p>
            <a:pPr eaLnBrk="1" hangingPunct="1"/>
            <a:r>
              <a:rPr lang="en-US" smtClean="0"/>
              <a:t>Standards from Other Places</a:t>
            </a:r>
          </a:p>
        </p:txBody>
      </p:sp>
      <p:sp>
        <p:nvSpPr>
          <p:cNvPr id="164868" name="Rectangle 3"/>
          <p:cNvSpPr>
            <a:spLocks noGrp="1" noChangeArrowheads="1"/>
          </p:cNvSpPr>
          <p:nvPr>
            <p:ph type="body" idx="1"/>
          </p:nvPr>
        </p:nvSpPr>
        <p:spPr/>
        <p:txBody>
          <a:bodyPr/>
          <a:lstStyle/>
          <a:p>
            <a:pPr eaLnBrk="1" hangingPunct="1"/>
            <a:r>
              <a:rPr lang="en-US" smtClean="0"/>
              <a:t>Other countries have their own standards that may or may not be the same as the ones discussed here that apply to the United States</a:t>
            </a:r>
          </a:p>
        </p:txBody>
      </p:sp>
      <p:sp>
        <p:nvSpPr>
          <p:cNvPr id="1648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98F1A15-A347-402A-8955-3492C1D6AAB1}" type="slidenum">
              <a:rPr lang="en-US" smtClean="0"/>
              <a:pPr eaLnBrk="1" hangingPunct="1"/>
              <a:t>159</a:t>
            </a:fld>
            <a:endParaRPr lang="en-US"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8435" name="Rectangle 2"/>
          <p:cNvSpPr>
            <a:spLocks noGrp="1" noChangeArrowheads="1"/>
          </p:cNvSpPr>
          <p:nvPr>
            <p:ph type="title"/>
          </p:nvPr>
        </p:nvSpPr>
        <p:spPr/>
        <p:txBody>
          <a:bodyPr/>
          <a:lstStyle/>
          <a:p>
            <a:pPr eaLnBrk="1" hangingPunct="1"/>
            <a:r>
              <a:rPr lang="en-US" smtClean="0"/>
              <a:t>Box</a:t>
            </a:r>
          </a:p>
        </p:txBody>
      </p:sp>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l="31143" t="30508" r="54761" b="49174"/>
          <a:stretch>
            <a:fillRect/>
          </a:stretch>
        </p:blipFill>
        <p:spPr bwMode="auto">
          <a:xfrm>
            <a:off x="3048000" y="1600200"/>
            <a:ext cx="30305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562ECBB-197A-49CB-AFF6-C3C6B407E05B}" type="slidenum">
              <a:rPr lang="en-US" smtClean="0"/>
              <a:pPr eaLnBrk="1" hangingPunct="1"/>
              <a:t>16</a:t>
            </a:fld>
            <a:endParaRPr lang="en-US" smtClean="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65891" name="Rectangle 2"/>
          <p:cNvSpPr>
            <a:spLocks noGrp="1" noChangeArrowheads="1"/>
          </p:cNvSpPr>
          <p:nvPr>
            <p:ph type="title"/>
          </p:nvPr>
        </p:nvSpPr>
        <p:spPr/>
        <p:txBody>
          <a:bodyPr/>
          <a:lstStyle/>
          <a:p>
            <a:pPr eaLnBrk="1" hangingPunct="1"/>
            <a:r>
              <a:rPr lang="en-US" smtClean="0"/>
              <a:t>Standards from Other Places</a:t>
            </a:r>
          </a:p>
        </p:txBody>
      </p:sp>
      <p:sp>
        <p:nvSpPr>
          <p:cNvPr id="165892" name="Rectangle 3"/>
          <p:cNvSpPr>
            <a:spLocks noGrp="1" noChangeArrowheads="1"/>
          </p:cNvSpPr>
          <p:nvPr>
            <p:ph type="body" idx="1"/>
          </p:nvPr>
        </p:nvSpPr>
        <p:spPr/>
        <p:txBody>
          <a:bodyPr/>
          <a:lstStyle/>
          <a:p>
            <a:pPr eaLnBrk="1" hangingPunct="1"/>
            <a:r>
              <a:rPr lang="en-US" smtClean="0"/>
              <a:t>For example consult these sources for other standards</a:t>
            </a:r>
          </a:p>
          <a:p>
            <a:pPr lvl="1" eaLnBrk="1" hangingPunct="1"/>
            <a:r>
              <a:rPr lang="en-US" smtClean="0"/>
              <a:t>Canadian Standards Association</a:t>
            </a:r>
          </a:p>
          <a:p>
            <a:pPr lvl="1" eaLnBrk="1" hangingPunct="1"/>
            <a:r>
              <a:rPr lang="en-US" smtClean="0"/>
              <a:t>European Committee for Eletrotechnical Standardization</a:t>
            </a:r>
          </a:p>
          <a:p>
            <a:pPr lvl="1" eaLnBrk="1" hangingPunct="1"/>
            <a:r>
              <a:rPr lang="en-US" smtClean="0"/>
              <a:t>Japanese Industrial Standards Committee</a:t>
            </a:r>
          </a:p>
        </p:txBody>
      </p:sp>
      <p:sp>
        <p:nvSpPr>
          <p:cNvPr id="1658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62524E8-0AE4-422F-B985-69E7BC094290}" type="slidenum">
              <a:rPr lang="en-US" smtClean="0"/>
              <a:pPr eaLnBrk="1" hangingPunct="1"/>
              <a:t>160</a:t>
            </a:fld>
            <a:endParaRPr lang="en-US" smtClean="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66915" name="Rectangle 2"/>
          <p:cNvSpPr>
            <a:spLocks noGrp="1" noChangeArrowheads="1"/>
          </p:cNvSpPr>
          <p:nvPr>
            <p:ph type="title"/>
          </p:nvPr>
        </p:nvSpPr>
        <p:spPr/>
        <p:txBody>
          <a:bodyPr/>
          <a:lstStyle/>
          <a:p>
            <a:pPr eaLnBrk="1" hangingPunct="1"/>
            <a:r>
              <a:rPr lang="en-US" smtClean="0"/>
              <a:t>Standards from Other Places</a:t>
            </a:r>
          </a:p>
        </p:txBody>
      </p:sp>
      <p:pic>
        <p:nvPicPr>
          <p:cNvPr id="166916" name="Picture 4"/>
          <p:cNvPicPr>
            <a:picLocks noChangeAspect="1" noChangeArrowheads="1"/>
          </p:cNvPicPr>
          <p:nvPr/>
        </p:nvPicPr>
        <p:blipFill>
          <a:blip r:embed="rId2">
            <a:extLst>
              <a:ext uri="{28A0092B-C50C-407E-A947-70E740481C1C}">
                <a14:useLocalDpi xmlns:a14="http://schemas.microsoft.com/office/drawing/2010/main" val="0"/>
              </a:ext>
            </a:extLst>
          </a:blip>
          <a:srcRect l="7001" t="34000" r="8000" b="16667"/>
          <a:stretch>
            <a:fillRect/>
          </a:stretch>
        </p:blipFill>
        <p:spPr bwMode="auto">
          <a:xfrm>
            <a:off x="1295400" y="1600200"/>
            <a:ext cx="6477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7"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E2E4B94-A4FE-45B0-AC8E-44CF0BB6AB18}" type="slidenum">
              <a:rPr lang="en-US" smtClean="0"/>
              <a:pPr eaLnBrk="1" hangingPunct="1"/>
              <a:t>161</a:t>
            </a:fld>
            <a:endParaRPr lang="en-US" smtClean="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67939" name="Rectangle 2"/>
          <p:cNvSpPr>
            <a:spLocks noGrp="1" noChangeArrowheads="1"/>
          </p:cNvSpPr>
          <p:nvPr>
            <p:ph type="title"/>
          </p:nvPr>
        </p:nvSpPr>
        <p:spPr/>
        <p:txBody>
          <a:bodyPr/>
          <a:lstStyle/>
          <a:p>
            <a:pPr eaLnBrk="1" hangingPunct="1"/>
            <a:r>
              <a:rPr lang="en-US" smtClean="0"/>
              <a:t>The Standards</a:t>
            </a:r>
          </a:p>
        </p:txBody>
      </p:sp>
      <p:sp>
        <p:nvSpPr>
          <p:cNvPr id="167940" name="Rectangle 3"/>
          <p:cNvSpPr>
            <a:spLocks noGrp="1" noChangeArrowheads="1"/>
          </p:cNvSpPr>
          <p:nvPr>
            <p:ph type="body" idx="1"/>
          </p:nvPr>
        </p:nvSpPr>
        <p:spPr/>
        <p:txBody>
          <a:bodyPr/>
          <a:lstStyle/>
          <a:p>
            <a:pPr eaLnBrk="1" hangingPunct="1"/>
            <a:r>
              <a:rPr lang="en-US" smtClean="0"/>
              <a:t>For a very comprehensive look at a listing of these various standards download the sample RFQ document that was provided by the BICSI on their web site</a:t>
            </a:r>
          </a:p>
        </p:txBody>
      </p:sp>
      <p:sp>
        <p:nvSpPr>
          <p:cNvPr id="1679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8DFE8FB-CB0C-46B6-B055-D9B10E3CD52D}" type="slidenum">
              <a:rPr lang="en-US" smtClean="0"/>
              <a:pPr eaLnBrk="1" hangingPunct="1"/>
              <a:t>162</a:t>
            </a:fld>
            <a:endParaRPr lang="en-US" smtClean="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r>
              <a:rPr lang="en-US" smtClean="0"/>
              <a:t>So What</a:t>
            </a:r>
          </a:p>
        </p:txBody>
      </p:sp>
      <p:sp>
        <p:nvSpPr>
          <p:cNvPr id="168963" name="Content Placeholder 2"/>
          <p:cNvSpPr>
            <a:spLocks noGrp="1"/>
          </p:cNvSpPr>
          <p:nvPr>
            <p:ph idx="1"/>
          </p:nvPr>
        </p:nvSpPr>
        <p:spPr/>
        <p:txBody>
          <a:bodyPr/>
          <a:lstStyle/>
          <a:p>
            <a:r>
              <a:rPr lang="en-US" smtClean="0"/>
              <a:t>So what happens if I do not use these standards</a:t>
            </a:r>
          </a:p>
          <a:p>
            <a:r>
              <a:rPr lang="en-US" smtClean="0"/>
              <a:t>Well, in a lightly loaded network not much</a:t>
            </a:r>
          </a:p>
          <a:p>
            <a:r>
              <a:rPr lang="en-US" smtClean="0"/>
              <a:t>It will probably chug along just fine</a:t>
            </a:r>
          </a:p>
          <a:p>
            <a:r>
              <a:rPr lang="en-US" smtClean="0"/>
              <a:t>In a heavily used network the network will become slower and slower due to errors and retransmissions</a:t>
            </a:r>
          </a:p>
        </p:txBody>
      </p:sp>
      <p:sp>
        <p:nvSpPr>
          <p:cNvPr id="16896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6896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BFBA5C8-A6F3-4663-A289-3322D6868A1F}" type="slidenum">
              <a:rPr lang="en-US" smtClean="0"/>
              <a:pPr eaLnBrk="1" hangingPunct="1"/>
              <a:t>163</a:t>
            </a:fld>
            <a:endParaRPr lang="en-US" smtClean="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p:txBody>
          <a:bodyPr/>
          <a:lstStyle/>
          <a:p>
            <a:r>
              <a:rPr lang="en-US" smtClean="0"/>
              <a:t>So What</a:t>
            </a:r>
          </a:p>
        </p:txBody>
      </p:sp>
      <p:sp>
        <p:nvSpPr>
          <p:cNvPr id="169987" name="Content Placeholder 2"/>
          <p:cNvSpPr>
            <a:spLocks noGrp="1"/>
          </p:cNvSpPr>
          <p:nvPr>
            <p:ph idx="1"/>
          </p:nvPr>
        </p:nvSpPr>
        <p:spPr/>
        <p:txBody>
          <a:bodyPr/>
          <a:lstStyle/>
          <a:p>
            <a:r>
              <a:rPr lang="en-US" smtClean="0"/>
              <a:t>The TIA standards do not have the force of law</a:t>
            </a:r>
          </a:p>
          <a:p>
            <a:r>
              <a:rPr lang="en-US" smtClean="0"/>
              <a:t>However, the NEC and its reliance on the UL listing for these cables does have the force of law</a:t>
            </a:r>
          </a:p>
          <a:p>
            <a:r>
              <a:rPr lang="en-US" smtClean="0"/>
              <a:t>There are civil, limited criminal, and tort based remedies you my be subjected to for failure to adhere to these standards and codes</a:t>
            </a:r>
          </a:p>
        </p:txBody>
      </p:sp>
      <p:sp>
        <p:nvSpPr>
          <p:cNvPr id="16998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6998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BD157B1-B43F-484A-88D1-29168B7BE580}" type="slidenum">
              <a:rPr lang="en-US" smtClean="0"/>
              <a:pPr eaLnBrk="1" hangingPunct="1"/>
              <a:t>164</a:t>
            </a:fld>
            <a:endParaRPr lang="en-US" smtClean="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p:txBody>
          <a:bodyPr/>
          <a:lstStyle/>
          <a:p>
            <a:r>
              <a:rPr lang="en-US" smtClean="0"/>
              <a:t>So What</a:t>
            </a:r>
          </a:p>
        </p:txBody>
      </p:sp>
      <p:sp>
        <p:nvSpPr>
          <p:cNvPr id="171011" name="Content Placeholder 2"/>
          <p:cNvSpPr>
            <a:spLocks noGrp="1"/>
          </p:cNvSpPr>
          <p:nvPr>
            <p:ph idx="1"/>
          </p:nvPr>
        </p:nvSpPr>
        <p:spPr/>
        <p:txBody>
          <a:bodyPr/>
          <a:lstStyle/>
          <a:p>
            <a:r>
              <a:rPr lang="en-US" smtClean="0"/>
              <a:t>Cabling Installation and Maintenance magazine presented a webinar on this in February 2012</a:t>
            </a:r>
          </a:p>
          <a:p>
            <a:r>
              <a:rPr lang="en-US" smtClean="0"/>
              <a:t>As one of the presenters stated</a:t>
            </a:r>
          </a:p>
        </p:txBody>
      </p:sp>
      <p:sp>
        <p:nvSpPr>
          <p:cNvPr id="17101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7101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A6F3F45-8C1A-4E89-8FEC-2B38BC7CB81C}" type="slidenum">
              <a:rPr lang="en-US" smtClean="0"/>
              <a:pPr eaLnBrk="1" hangingPunct="1"/>
              <a:t>165</a:t>
            </a:fld>
            <a:endParaRPr lang="en-US" smtClean="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p:txBody>
          <a:bodyPr/>
          <a:lstStyle/>
          <a:p>
            <a:r>
              <a:rPr lang="en-US" smtClean="0"/>
              <a:t>So What</a:t>
            </a:r>
          </a:p>
        </p:txBody>
      </p:sp>
      <p:sp>
        <p:nvSpPr>
          <p:cNvPr id="172035" name="Content Placeholder 2"/>
          <p:cNvSpPr>
            <a:spLocks noGrp="1"/>
          </p:cNvSpPr>
          <p:nvPr>
            <p:ph idx="1"/>
          </p:nvPr>
        </p:nvSpPr>
        <p:spPr/>
        <p:txBody>
          <a:bodyPr/>
          <a:lstStyle/>
          <a:p>
            <a:endParaRPr lang="en-US" smtClean="0"/>
          </a:p>
        </p:txBody>
      </p:sp>
      <p:sp>
        <p:nvSpPr>
          <p:cNvPr id="17203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7203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4EF4D32-4705-45A7-9858-9952AE7C9FC8}" type="slidenum">
              <a:rPr lang="en-US" smtClean="0"/>
              <a:pPr eaLnBrk="1" hangingPunct="1"/>
              <a:t>166</a:t>
            </a:fld>
            <a:endParaRPr lang="en-US" smtClean="0"/>
          </a:p>
        </p:txBody>
      </p:sp>
      <p:pic>
        <p:nvPicPr>
          <p:cNvPr id="172038" name="Picture 5"/>
          <p:cNvPicPr>
            <a:picLocks noChangeAspect="1"/>
          </p:cNvPicPr>
          <p:nvPr/>
        </p:nvPicPr>
        <p:blipFill>
          <a:blip r:embed="rId2">
            <a:extLst>
              <a:ext uri="{28A0092B-C50C-407E-A947-70E740481C1C}">
                <a14:useLocalDpi xmlns:a14="http://schemas.microsoft.com/office/drawing/2010/main" val="0"/>
              </a:ext>
            </a:extLst>
          </a:blip>
          <a:srcRect l="28154" t="32768" r="23232"/>
          <a:stretch>
            <a:fillRect/>
          </a:stretch>
        </p:blipFill>
        <p:spPr bwMode="auto">
          <a:xfrm>
            <a:off x="1582738" y="1600200"/>
            <a:ext cx="5808662"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r>
              <a:rPr lang="en-US" smtClean="0"/>
              <a:t>So What</a:t>
            </a:r>
          </a:p>
        </p:txBody>
      </p:sp>
      <p:sp>
        <p:nvSpPr>
          <p:cNvPr id="173059" name="Content Placeholder 2"/>
          <p:cNvSpPr>
            <a:spLocks noGrp="1"/>
          </p:cNvSpPr>
          <p:nvPr>
            <p:ph idx="1"/>
          </p:nvPr>
        </p:nvSpPr>
        <p:spPr/>
        <p:txBody>
          <a:bodyPr/>
          <a:lstStyle/>
          <a:p>
            <a:r>
              <a:rPr lang="en-US" smtClean="0"/>
              <a:t>Another presenter pointed out the increasing number of cables imported to the US that neither meet the performance requirements specified by the TIA nor the safety standards required by the NEC and by reference the Underwriters Laboratory</a:t>
            </a:r>
          </a:p>
          <a:p>
            <a:r>
              <a:rPr lang="en-US" smtClean="0"/>
              <a:t>Here is what they had to say on this</a:t>
            </a:r>
          </a:p>
        </p:txBody>
      </p:sp>
      <p:sp>
        <p:nvSpPr>
          <p:cNvPr id="17306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7306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F828994-5D71-454F-9C64-614388B02F1C}" type="slidenum">
              <a:rPr lang="en-US" smtClean="0"/>
              <a:pPr eaLnBrk="1" hangingPunct="1"/>
              <a:t>167</a:t>
            </a:fld>
            <a:endParaRPr lang="en-US" smtClean="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r>
              <a:rPr lang="en-US" smtClean="0"/>
              <a:t>So What</a:t>
            </a:r>
          </a:p>
        </p:txBody>
      </p:sp>
      <p:sp>
        <p:nvSpPr>
          <p:cNvPr id="174083" name="Content Placeholder 2"/>
          <p:cNvSpPr>
            <a:spLocks noGrp="1"/>
          </p:cNvSpPr>
          <p:nvPr>
            <p:ph idx="1"/>
          </p:nvPr>
        </p:nvSpPr>
        <p:spPr/>
        <p:txBody>
          <a:bodyPr/>
          <a:lstStyle/>
          <a:p>
            <a:endParaRPr lang="en-US" smtClean="0"/>
          </a:p>
        </p:txBody>
      </p:sp>
      <p:sp>
        <p:nvSpPr>
          <p:cNvPr id="17408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740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DD87D49-089F-4B57-9F69-BFD5D52EB278}" type="slidenum">
              <a:rPr lang="en-US" smtClean="0"/>
              <a:pPr eaLnBrk="1" hangingPunct="1"/>
              <a:t>168</a:t>
            </a:fld>
            <a:endParaRPr lang="en-US" smtClean="0"/>
          </a:p>
        </p:txBody>
      </p:sp>
      <p:pic>
        <p:nvPicPr>
          <p:cNvPr id="174086" name="Picture 5"/>
          <p:cNvPicPr>
            <a:picLocks noChangeAspect="1"/>
          </p:cNvPicPr>
          <p:nvPr/>
        </p:nvPicPr>
        <p:blipFill>
          <a:blip r:embed="rId2">
            <a:extLst>
              <a:ext uri="{28A0092B-C50C-407E-A947-70E740481C1C}">
                <a14:useLocalDpi xmlns:a14="http://schemas.microsoft.com/office/drawing/2010/main" val="0"/>
              </a:ext>
            </a:extLst>
          </a:blip>
          <a:srcRect l="29024" t="28940" r="23232" b="6512"/>
          <a:stretch>
            <a:fillRect/>
          </a:stretch>
        </p:blipFill>
        <p:spPr bwMode="auto">
          <a:xfrm>
            <a:off x="1606550" y="1600200"/>
            <a:ext cx="593725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r>
              <a:rPr lang="en-US" smtClean="0"/>
              <a:t>So What</a:t>
            </a:r>
          </a:p>
        </p:txBody>
      </p:sp>
      <p:sp>
        <p:nvSpPr>
          <p:cNvPr id="175107" name="Content Placeholder 2"/>
          <p:cNvSpPr>
            <a:spLocks noGrp="1"/>
          </p:cNvSpPr>
          <p:nvPr>
            <p:ph idx="1"/>
          </p:nvPr>
        </p:nvSpPr>
        <p:spPr/>
        <p:txBody>
          <a:bodyPr/>
          <a:lstStyle/>
          <a:p>
            <a:endParaRPr lang="en-US" smtClean="0"/>
          </a:p>
        </p:txBody>
      </p:sp>
      <p:sp>
        <p:nvSpPr>
          <p:cNvPr id="1751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751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5F78BA1-82FA-41B6-8600-1C64397B9AF4}" type="slidenum">
              <a:rPr lang="en-US" smtClean="0"/>
              <a:pPr eaLnBrk="1" hangingPunct="1"/>
              <a:t>169</a:t>
            </a:fld>
            <a:endParaRPr lang="en-US" smtClean="0"/>
          </a:p>
        </p:txBody>
      </p:sp>
      <p:pic>
        <p:nvPicPr>
          <p:cNvPr id="175110" name="Picture 5"/>
          <p:cNvPicPr>
            <a:picLocks noChangeAspect="1"/>
          </p:cNvPicPr>
          <p:nvPr/>
        </p:nvPicPr>
        <p:blipFill>
          <a:blip r:embed="rId2">
            <a:extLst>
              <a:ext uri="{28A0092B-C50C-407E-A947-70E740481C1C}">
                <a14:useLocalDpi xmlns:a14="http://schemas.microsoft.com/office/drawing/2010/main" val="0"/>
              </a:ext>
            </a:extLst>
          </a:blip>
          <a:srcRect l="28461" t="28940" r="23232" b="7060"/>
          <a:stretch>
            <a:fillRect/>
          </a:stretch>
        </p:blipFill>
        <p:spPr bwMode="auto">
          <a:xfrm>
            <a:off x="1612900" y="1655763"/>
            <a:ext cx="60071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9459" name="Rectangle 2"/>
          <p:cNvSpPr>
            <a:spLocks noGrp="1" noChangeArrowheads="1"/>
          </p:cNvSpPr>
          <p:nvPr>
            <p:ph type="title"/>
          </p:nvPr>
        </p:nvSpPr>
        <p:spPr/>
        <p:txBody>
          <a:bodyPr/>
          <a:lstStyle/>
          <a:p>
            <a:pPr eaLnBrk="1" hangingPunct="1"/>
            <a:r>
              <a:rPr lang="en-US" smtClean="0"/>
              <a:t>Sheet Metal Screws</a:t>
            </a:r>
          </a:p>
        </p:txBody>
      </p:sp>
      <p:pic>
        <p:nvPicPr>
          <p:cNvPr id="19460" name="Picture 4" descr="SheetMetalScrew"/>
          <p:cNvPicPr>
            <a:picLocks noChangeAspect="1" noChangeArrowheads="1"/>
          </p:cNvPicPr>
          <p:nvPr/>
        </p:nvPicPr>
        <p:blipFill>
          <a:blip r:embed="rId2">
            <a:extLst>
              <a:ext uri="{28A0092B-C50C-407E-A947-70E740481C1C}">
                <a14:useLocalDpi xmlns:a14="http://schemas.microsoft.com/office/drawing/2010/main" val="0"/>
              </a:ext>
            </a:extLst>
          </a:blip>
          <a:srcRect l="11905" r="11905" b="3439"/>
          <a:stretch>
            <a:fillRect/>
          </a:stretch>
        </p:blipFill>
        <p:spPr bwMode="auto">
          <a:xfrm>
            <a:off x="3352800" y="1600200"/>
            <a:ext cx="24050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8FB88DE-2563-4A9E-80A1-FF76E530ADF9}" type="slidenum">
              <a:rPr lang="en-US" smtClean="0"/>
              <a:pPr eaLnBrk="1" hangingPunct="1"/>
              <a:t>17</a:t>
            </a:fld>
            <a:endParaRPr lang="en-US" smtClean="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p:txBody>
          <a:bodyPr/>
          <a:lstStyle/>
          <a:p>
            <a:r>
              <a:rPr lang="en-US" smtClean="0"/>
              <a:t>So What</a:t>
            </a:r>
          </a:p>
        </p:txBody>
      </p:sp>
      <p:sp>
        <p:nvSpPr>
          <p:cNvPr id="176131" name="Content Placeholder 2"/>
          <p:cNvSpPr>
            <a:spLocks noGrp="1"/>
          </p:cNvSpPr>
          <p:nvPr>
            <p:ph idx="1"/>
          </p:nvPr>
        </p:nvSpPr>
        <p:spPr/>
        <p:txBody>
          <a:bodyPr/>
          <a:lstStyle/>
          <a:p>
            <a:r>
              <a:rPr lang="en-US" smtClean="0"/>
              <a:t>Here is an example of the type of safety related problem being found</a:t>
            </a:r>
          </a:p>
          <a:p>
            <a:r>
              <a:rPr lang="en-US" smtClean="0"/>
              <a:t>The cable tested was said to meet the UL standards for flame and smoke production</a:t>
            </a:r>
          </a:p>
          <a:p>
            <a:r>
              <a:rPr lang="en-US" smtClean="0"/>
              <a:t>But as these photographs show it did not</a:t>
            </a:r>
          </a:p>
        </p:txBody>
      </p:sp>
      <p:sp>
        <p:nvSpPr>
          <p:cNvPr id="1761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761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6F49170-E26D-495E-ABF5-8DC18F851481}" type="slidenum">
              <a:rPr lang="en-US" smtClean="0"/>
              <a:pPr eaLnBrk="1" hangingPunct="1"/>
              <a:t>170</a:t>
            </a:fld>
            <a:endParaRPr lang="en-US" smtClean="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r>
              <a:rPr lang="en-US" smtClean="0"/>
              <a:t>So What</a:t>
            </a:r>
          </a:p>
        </p:txBody>
      </p:sp>
      <p:sp>
        <p:nvSpPr>
          <p:cNvPr id="177155" name="Content Placeholder 2"/>
          <p:cNvSpPr>
            <a:spLocks noGrp="1"/>
          </p:cNvSpPr>
          <p:nvPr>
            <p:ph idx="1"/>
          </p:nvPr>
        </p:nvSpPr>
        <p:spPr/>
        <p:txBody>
          <a:bodyPr/>
          <a:lstStyle/>
          <a:p>
            <a:endParaRPr lang="en-US" smtClean="0"/>
          </a:p>
        </p:txBody>
      </p:sp>
      <p:sp>
        <p:nvSpPr>
          <p:cNvPr id="1771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771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B97371B-F4F4-4BD1-A8A5-B7AE56928472}" type="slidenum">
              <a:rPr lang="en-US" smtClean="0"/>
              <a:pPr eaLnBrk="1" hangingPunct="1"/>
              <a:t>171</a:t>
            </a:fld>
            <a:endParaRPr lang="en-US" smtClean="0"/>
          </a:p>
        </p:txBody>
      </p:sp>
      <p:pic>
        <p:nvPicPr>
          <p:cNvPr id="177158" name="Picture 5"/>
          <p:cNvPicPr>
            <a:picLocks noChangeAspect="1"/>
          </p:cNvPicPr>
          <p:nvPr/>
        </p:nvPicPr>
        <p:blipFill>
          <a:blip r:embed="rId2">
            <a:extLst>
              <a:ext uri="{28A0092B-C50C-407E-A947-70E740481C1C}">
                <a14:useLocalDpi xmlns:a14="http://schemas.microsoft.com/office/drawing/2010/main" val="0"/>
              </a:ext>
            </a:extLst>
          </a:blip>
          <a:srcRect l="28769" t="28394" r="22923" b="6512"/>
          <a:stretch>
            <a:fillRect/>
          </a:stretch>
        </p:blipFill>
        <p:spPr bwMode="auto">
          <a:xfrm>
            <a:off x="1595438" y="1619250"/>
            <a:ext cx="5948362"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r>
              <a:rPr lang="en-US" smtClean="0"/>
              <a:t>So What</a:t>
            </a:r>
          </a:p>
        </p:txBody>
      </p:sp>
      <p:sp>
        <p:nvSpPr>
          <p:cNvPr id="178179" name="Content Placeholder 2"/>
          <p:cNvSpPr>
            <a:spLocks noGrp="1"/>
          </p:cNvSpPr>
          <p:nvPr>
            <p:ph idx="1"/>
          </p:nvPr>
        </p:nvSpPr>
        <p:spPr/>
        <p:txBody>
          <a:bodyPr/>
          <a:lstStyle/>
          <a:p>
            <a:r>
              <a:rPr lang="en-US" smtClean="0"/>
              <a:t>The so what is if you install that cabling and the building burns you could be subject to civil and criminal penalties in addition to being liable for damages</a:t>
            </a:r>
          </a:p>
          <a:p>
            <a:r>
              <a:rPr lang="en-US" smtClean="0"/>
              <a:t>Performance problems are seen when the cable is not constructed as called for</a:t>
            </a:r>
          </a:p>
          <a:p>
            <a:r>
              <a:rPr lang="en-US" smtClean="0"/>
              <a:t>For example, this photograph shows cable that is made of aluminum wire with only a thin coating of copper over it</a:t>
            </a:r>
          </a:p>
        </p:txBody>
      </p:sp>
      <p:sp>
        <p:nvSpPr>
          <p:cNvPr id="1781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781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372E5A-D011-4115-BBCB-F2B9585DF580}" type="slidenum">
              <a:rPr lang="en-US" smtClean="0"/>
              <a:pPr eaLnBrk="1" hangingPunct="1"/>
              <a:t>172</a:t>
            </a:fld>
            <a:endParaRPr lang="en-US" smtClean="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p:txBody>
          <a:bodyPr/>
          <a:lstStyle/>
          <a:p>
            <a:r>
              <a:rPr lang="en-US" smtClean="0"/>
              <a:t>So What</a:t>
            </a:r>
          </a:p>
        </p:txBody>
      </p:sp>
      <p:sp>
        <p:nvSpPr>
          <p:cNvPr id="179203" name="Content Placeholder 2"/>
          <p:cNvSpPr>
            <a:spLocks noGrp="1"/>
          </p:cNvSpPr>
          <p:nvPr>
            <p:ph idx="1"/>
          </p:nvPr>
        </p:nvSpPr>
        <p:spPr/>
        <p:txBody>
          <a:bodyPr/>
          <a:lstStyle/>
          <a:p>
            <a:endParaRPr lang="en-US" smtClean="0"/>
          </a:p>
        </p:txBody>
      </p:sp>
      <p:sp>
        <p:nvSpPr>
          <p:cNvPr id="1792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792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4061EEF-5302-4B29-91B9-63E95FE99632}" type="slidenum">
              <a:rPr lang="en-US" smtClean="0"/>
              <a:pPr eaLnBrk="1" hangingPunct="1"/>
              <a:t>173</a:t>
            </a:fld>
            <a:endParaRPr lang="en-US" smtClean="0"/>
          </a:p>
        </p:txBody>
      </p:sp>
      <p:pic>
        <p:nvPicPr>
          <p:cNvPr id="179206" name="Picture 5"/>
          <p:cNvPicPr>
            <a:picLocks noChangeAspect="1"/>
          </p:cNvPicPr>
          <p:nvPr/>
        </p:nvPicPr>
        <p:blipFill>
          <a:blip r:embed="rId2">
            <a:extLst>
              <a:ext uri="{28A0092B-C50C-407E-A947-70E740481C1C}">
                <a14:useLocalDpi xmlns:a14="http://schemas.microsoft.com/office/drawing/2010/main" val="0"/>
              </a:ext>
            </a:extLst>
          </a:blip>
          <a:srcRect l="27846" t="28940" r="22923" b="6512"/>
          <a:stretch>
            <a:fillRect/>
          </a:stretch>
        </p:blipFill>
        <p:spPr bwMode="auto">
          <a:xfrm>
            <a:off x="1524000" y="1646238"/>
            <a:ext cx="6122988"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p:txBody>
          <a:bodyPr/>
          <a:lstStyle/>
          <a:p>
            <a:r>
              <a:rPr lang="en-US" smtClean="0"/>
              <a:t>So What</a:t>
            </a:r>
          </a:p>
        </p:txBody>
      </p:sp>
      <p:sp>
        <p:nvSpPr>
          <p:cNvPr id="180227" name="Content Placeholder 2"/>
          <p:cNvSpPr>
            <a:spLocks noGrp="1"/>
          </p:cNvSpPr>
          <p:nvPr>
            <p:ph idx="1"/>
          </p:nvPr>
        </p:nvSpPr>
        <p:spPr/>
        <p:txBody>
          <a:bodyPr/>
          <a:lstStyle/>
          <a:p>
            <a:r>
              <a:rPr lang="en-US" smtClean="0"/>
              <a:t>How do you know you are using the proper cable</a:t>
            </a:r>
          </a:p>
          <a:p>
            <a:r>
              <a:rPr lang="en-US" smtClean="0"/>
              <a:t>For the performance requirements about all you can do is to use cabling produced by a well known manufacturer</a:t>
            </a:r>
          </a:p>
          <a:p>
            <a:r>
              <a:rPr lang="en-US" smtClean="0"/>
              <a:t>Also be wary of a price that is too good to be true</a:t>
            </a:r>
          </a:p>
          <a:p>
            <a:r>
              <a:rPr lang="en-US" smtClean="0"/>
              <a:t>For safety requirements the UL labeling is what to check for</a:t>
            </a:r>
          </a:p>
        </p:txBody>
      </p:sp>
      <p:sp>
        <p:nvSpPr>
          <p:cNvPr id="1802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802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1BD390C-BB01-49CE-AE41-2FAB07CDB6C1}" type="slidenum">
              <a:rPr lang="en-US" smtClean="0"/>
              <a:pPr eaLnBrk="1" hangingPunct="1"/>
              <a:t>174</a:t>
            </a:fld>
            <a:endParaRPr lang="en-US" smtClean="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r>
              <a:rPr lang="en-US" smtClean="0"/>
              <a:t>So What</a:t>
            </a:r>
          </a:p>
        </p:txBody>
      </p:sp>
      <p:sp>
        <p:nvSpPr>
          <p:cNvPr id="181251" name="Content Placeholder 2"/>
          <p:cNvSpPr>
            <a:spLocks noGrp="1"/>
          </p:cNvSpPr>
          <p:nvPr>
            <p:ph idx="1"/>
          </p:nvPr>
        </p:nvSpPr>
        <p:spPr/>
        <p:txBody>
          <a:bodyPr/>
          <a:lstStyle/>
          <a:p>
            <a:r>
              <a:rPr lang="en-US" smtClean="0"/>
              <a:t>Unfortunately this involves more than just looking for UL somewhere as counterfeiting is becoming harder and harder to uncover even with cabling</a:t>
            </a:r>
          </a:p>
          <a:p>
            <a:r>
              <a:rPr lang="en-US" smtClean="0"/>
              <a:t>The UL suggests these steps to be sure it is UL listed</a:t>
            </a:r>
          </a:p>
        </p:txBody>
      </p:sp>
      <p:sp>
        <p:nvSpPr>
          <p:cNvPr id="18125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8125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2CFDE93-2436-4A42-9F9E-65E7438A4ADB}" type="slidenum">
              <a:rPr lang="en-US" smtClean="0"/>
              <a:pPr eaLnBrk="1" hangingPunct="1"/>
              <a:t>175</a:t>
            </a:fld>
            <a:endParaRPr lang="en-US" smtClean="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p:txBody>
          <a:bodyPr/>
          <a:lstStyle/>
          <a:p>
            <a:r>
              <a:rPr lang="en-US" smtClean="0"/>
              <a:t>So What</a:t>
            </a:r>
          </a:p>
        </p:txBody>
      </p:sp>
      <p:sp>
        <p:nvSpPr>
          <p:cNvPr id="182275" name="Content Placeholder 2"/>
          <p:cNvSpPr>
            <a:spLocks noGrp="1"/>
          </p:cNvSpPr>
          <p:nvPr>
            <p:ph idx="1"/>
          </p:nvPr>
        </p:nvSpPr>
        <p:spPr/>
        <p:txBody>
          <a:bodyPr/>
          <a:lstStyle/>
          <a:p>
            <a:endParaRPr lang="en-US" smtClean="0"/>
          </a:p>
        </p:txBody>
      </p:sp>
      <p:sp>
        <p:nvSpPr>
          <p:cNvPr id="1822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822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9A18904-4FF8-438C-B003-3840DDB9F447}" type="slidenum">
              <a:rPr lang="en-US" smtClean="0"/>
              <a:pPr eaLnBrk="1" hangingPunct="1"/>
              <a:t>176</a:t>
            </a:fld>
            <a:endParaRPr lang="en-US" smtClean="0"/>
          </a:p>
        </p:txBody>
      </p:sp>
      <p:pic>
        <p:nvPicPr>
          <p:cNvPr id="182278" name="Picture 5"/>
          <p:cNvPicPr>
            <a:picLocks noChangeAspect="1"/>
          </p:cNvPicPr>
          <p:nvPr/>
        </p:nvPicPr>
        <p:blipFill>
          <a:blip r:embed="rId2">
            <a:extLst>
              <a:ext uri="{28A0092B-C50C-407E-A947-70E740481C1C}">
                <a14:useLocalDpi xmlns:a14="http://schemas.microsoft.com/office/drawing/2010/main" val="0"/>
              </a:ext>
            </a:extLst>
          </a:blip>
          <a:srcRect l="28729" t="30035" r="23232" b="7060"/>
          <a:stretch>
            <a:fillRect/>
          </a:stretch>
        </p:blipFill>
        <p:spPr bwMode="auto">
          <a:xfrm>
            <a:off x="1600200" y="1630363"/>
            <a:ext cx="6149975"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p:txBody>
          <a:bodyPr/>
          <a:lstStyle/>
          <a:p>
            <a:r>
              <a:rPr lang="en-US" smtClean="0"/>
              <a:t>So What</a:t>
            </a:r>
          </a:p>
        </p:txBody>
      </p:sp>
      <p:sp>
        <p:nvSpPr>
          <p:cNvPr id="183299" name="Content Placeholder 2"/>
          <p:cNvSpPr>
            <a:spLocks noGrp="1"/>
          </p:cNvSpPr>
          <p:nvPr>
            <p:ph idx="1"/>
          </p:nvPr>
        </p:nvSpPr>
        <p:spPr/>
        <p:txBody>
          <a:bodyPr/>
          <a:lstStyle/>
          <a:p>
            <a:endParaRPr lang="en-US" smtClean="0"/>
          </a:p>
        </p:txBody>
      </p:sp>
      <p:sp>
        <p:nvSpPr>
          <p:cNvPr id="1833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833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2D656A4-4814-4E99-B0AC-83CD1659E70B}" type="slidenum">
              <a:rPr lang="en-US" smtClean="0"/>
              <a:pPr eaLnBrk="1" hangingPunct="1"/>
              <a:t>177</a:t>
            </a:fld>
            <a:endParaRPr lang="en-US" smtClean="0"/>
          </a:p>
        </p:txBody>
      </p:sp>
      <p:pic>
        <p:nvPicPr>
          <p:cNvPr id="183302" name="Picture 5"/>
          <p:cNvPicPr>
            <a:picLocks noChangeAspect="1"/>
          </p:cNvPicPr>
          <p:nvPr/>
        </p:nvPicPr>
        <p:blipFill>
          <a:blip r:embed="rId2">
            <a:extLst>
              <a:ext uri="{28A0092B-C50C-407E-A947-70E740481C1C}">
                <a14:useLocalDpi xmlns:a14="http://schemas.microsoft.com/office/drawing/2010/main" val="0"/>
              </a:ext>
            </a:extLst>
          </a:blip>
          <a:srcRect l="28461" t="28940" r="23538" b="6512"/>
          <a:stretch>
            <a:fillRect/>
          </a:stretch>
        </p:blipFill>
        <p:spPr bwMode="auto">
          <a:xfrm>
            <a:off x="1498600" y="1646238"/>
            <a:ext cx="59690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p:txBody>
          <a:bodyPr/>
          <a:lstStyle/>
          <a:p>
            <a:r>
              <a:rPr lang="en-US" smtClean="0"/>
              <a:t>So What</a:t>
            </a:r>
          </a:p>
        </p:txBody>
      </p:sp>
      <p:sp>
        <p:nvSpPr>
          <p:cNvPr id="184323" name="Content Placeholder 2"/>
          <p:cNvSpPr>
            <a:spLocks noGrp="1"/>
          </p:cNvSpPr>
          <p:nvPr>
            <p:ph idx="1"/>
          </p:nvPr>
        </p:nvSpPr>
        <p:spPr/>
        <p:txBody>
          <a:bodyPr/>
          <a:lstStyle/>
          <a:p>
            <a:r>
              <a:rPr lang="en-US" smtClean="0"/>
              <a:t>New box labels are now required that include holographic images that can be verified with a credit card sized authenticator available from the UL</a:t>
            </a:r>
          </a:p>
        </p:txBody>
      </p:sp>
      <p:sp>
        <p:nvSpPr>
          <p:cNvPr id="1843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843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960650A-2F26-4527-B5E7-F777E2B7C206}" type="slidenum">
              <a:rPr lang="en-US" smtClean="0"/>
              <a:pPr eaLnBrk="1" hangingPunct="1"/>
              <a:t>178</a:t>
            </a:fld>
            <a:endParaRPr lang="en-US" smtClean="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p:txBody>
          <a:bodyPr/>
          <a:lstStyle/>
          <a:p>
            <a:r>
              <a:rPr lang="en-US" smtClean="0"/>
              <a:t>So What</a:t>
            </a:r>
          </a:p>
        </p:txBody>
      </p:sp>
      <p:sp>
        <p:nvSpPr>
          <p:cNvPr id="185347" name="Content Placeholder 2"/>
          <p:cNvSpPr>
            <a:spLocks noGrp="1"/>
          </p:cNvSpPr>
          <p:nvPr>
            <p:ph idx="1"/>
          </p:nvPr>
        </p:nvSpPr>
        <p:spPr/>
        <p:txBody>
          <a:bodyPr/>
          <a:lstStyle/>
          <a:p>
            <a:endParaRPr lang="en-US" smtClean="0"/>
          </a:p>
        </p:txBody>
      </p:sp>
      <p:sp>
        <p:nvSpPr>
          <p:cNvPr id="1853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853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C42FEA8-92DB-44C2-972D-CDD678FE630A}" type="slidenum">
              <a:rPr lang="en-US" smtClean="0"/>
              <a:pPr eaLnBrk="1" hangingPunct="1"/>
              <a:t>179</a:t>
            </a:fld>
            <a:endParaRPr lang="en-US" smtClean="0"/>
          </a:p>
        </p:txBody>
      </p:sp>
      <p:pic>
        <p:nvPicPr>
          <p:cNvPr id="185350" name="Picture 5"/>
          <p:cNvPicPr>
            <a:picLocks noChangeAspect="1"/>
          </p:cNvPicPr>
          <p:nvPr/>
        </p:nvPicPr>
        <p:blipFill>
          <a:blip r:embed="rId2">
            <a:extLst>
              <a:ext uri="{28A0092B-C50C-407E-A947-70E740481C1C}">
                <a14:useLocalDpi xmlns:a14="http://schemas.microsoft.com/office/drawing/2010/main" val="0"/>
              </a:ext>
            </a:extLst>
          </a:blip>
          <a:srcRect l="27846" t="28940" r="23232" b="5966"/>
          <a:stretch>
            <a:fillRect/>
          </a:stretch>
        </p:blipFill>
        <p:spPr bwMode="auto">
          <a:xfrm>
            <a:off x="1460500" y="1636713"/>
            <a:ext cx="60833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20483" name="Rectangle 2"/>
          <p:cNvSpPr>
            <a:spLocks noGrp="1" noChangeArrowheads="1"/>
          </p:cNvSpPr>
          <p:nvPr>
            <p:ph type="title"/>
          </p:nvPr>
        </p:nvSpPr>
        <p:spPr/>
        <p:txBody>
          <a:bodyPr/>
          <a:lstStyle/>
          <a:p>
            <a:pPr eaLnBrk="1" hangingPunct="1"/>
            <a:r>
              <a:rPr lang="en-US" smtClean="0"/>
              <a:t>Jack</a:t>
            </a:r>
          </a:p>
        </p:txBody>
      </p:sp>
      <p:pic>
        <p:nvPicPr>
          <p:cNvPr id="20484" name="Picture 4" descr="J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600200"/>
            <a:ext cx="4953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29ADC0C-A3FD-4553-B8A7-3736E076DE4E}" type="slidenum">
              <a:rPr lang="en-US" smtClean="0"/>
              <a:pPr eaLnBrk="1" hangingPunct="1"/>
              <a:t>18</a:t>
            </a:fld>
            <a:endParaRPr lang="en-US" smtClean="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a:lstStyle/>
          <a:p>
            <a:r>
              <a:rPr lang="en-US" smtClean="0"/>
              <a:t>So What</a:t>
            </a:r>
          </a:p>
        </p:txBody>
      </p:sp>
      <p:sp>
        <p:nvSpPr>
          <p:cNvPr id="186371" name="Content Placeholder 2"/>
          <p:cNvSpPr>
            <a:spLocks noGrp="1"/>
          </p:cNvSpPr>
          <p:nvPr>
            <p:ph idx="1"/>
          </p:nvPr>
        </p:nvSpPr>
        <p:spPr/>
        <p:txBody>
          <a:bodyPr/>
          <a:lstStyle/>
          <a:p>
            <a:endParaRPr lang="en-US" smtClean="0"/>
          </a:p>
        </p:txBody>
      </p:sp>
      <p:sp>
        <p:nvSpPr>
          <p:cNvPr id="1863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863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83DA398-5467-4349-8451-827EC6A0F302}" type="slidenum">
              <a:rPr lang="en-US" smtClean="0"/>
              <a:pPr eaLnBrk="1" hangingPunct="1"/>
              <a:t>180</a:t>
            </a:fld>
            <a:endParaRPr lang="en-US" smtClean="0"/>
          </a:p>
        </p:txBody>
      </p:sp>
      <p:pic>
        <p:nvPicPr>
          <p:cNvPr id="186374" name="Picture 5"/>
          <p:cNvPicPr>
            <a:picLocks noChangeAspect="1"/>
          </p:cNvPicPr>
          <p:nvPr/>
        </p:nvPicPr>
        <p:blipFill>
          <a:blip r:embed="rId2">
            <a:extLst>
              <a:ext uri="{28A0092B-C50C-407E-A947-70E740481C1C}">
                <a14:useLocalDpi xmlns:a14="http://schemas.microsoft.com/office/drawing/2010/main" val="0"/>
              </a:ext>
            </a:extLst>
          </a:blip>
          <a:srcRect l="28154" t="29488" r="23540" b="6512"/>
          <a:stretch>
            <a:fillRect/>
          </a:stretch>
        </p:blipFill>
        <p:spPr bwMode="auto">
          <a:xfrm>
            <a:off x="1595438" y="1663700"/>
            <a:ext cx="5948362"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r>
              <a:rPr lang="en-US" smtClean="0"/>
              <a:t>So What</a:t>
            </a:r>
          </a:p>
        </p:txBody>
      </p:sp>
      <p:sp>
        <p:nvSpPr>
          <p:cNvPr id="187395" name="Content Placeholder 2"/>
          <p:cNvSpPr>
            <a:spLocks noGrp="1"/>
          </p:cNvSpPr>
          <p:nvPr>
            <p:ph idx="1"/>
          </p:nvPr>
        </p:nvSpPr>
        <p:spPr/>
        <p:txBody>
          <a:bodyPr/>
          <a:lstStyle/>
          <a:p>
            <a:endParaRPr lang="en-US" smtClean="0"/>
          </a:p>
        </p:txBody>
      </p:sp>
      <p:sp>
        <p:nvSpPr>
          <p:cNvPr id="1873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873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4384C7B-8AA8-447A-9BD7-BAF333128B09}" type="slidenum">
              <a:rPr lang="en-US" smtClean="0"/>
              <a:pPr eaLnBrk="1" hangingPunct="1"/>
              <a:t>181</a:t>
            </a:fld>
            <a:endParaRPr lang="en-US" smtClean="0"/>
          </a:p>
        </p:txBody>
      </p:sp>
      <p:pic>
        <p:nvPicPr>
          <p:cNvPr id="187398" name="Picture 5"/>
          <p:cNvPicPr>
            <a:picLocks noChangeAspect="1"/>
          </p:cNvPicPr>
          <p:nvPr/>
        </p:nvPicPr>
        <p:blipFill>
          <a:blip r:embed="rId2">
            <a:extLst>
              <a:ext uri="{28A0092B-C50C-407E-A947-70E740481C1C}">
                <a14:useLocalDpi xmlns:a14="http://schemas.microsoft.com/office/drawing/2010/main" val="0"/>
              </a:ext>
            </a:extLst>
          </a:blip>
          <a:srcRect l="28154" t="28940" r="23540" b="6512"/>
          <a:stretch>
            <a:fillRect/>
          </a:stretch>
        </p:blipFill>
        <p:spPr bwMode="auto">
          <a:xfrm>
            <a:off x="1536700" y="1600200"/>
            <a:ext cx="60071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p:txBody>
          <a:bodyPr/>
          <a:lstStyle/>
          <a:p>
            <a:r>
              <a:rPr lang="en-US" smtClean="0"/>
              <a:t>So What</a:t>
            </a:r>
          </a:p>
        </p:txBody>
      </p:sp>
      <p:sp>
        <p:nvSpPr>
          <p:cNvPr id="188419" name="Content Placeholder 2"/>
          <p:cNvSpPr>
            <a:spLocks noGrp="1"/>
          </p:cNvSpPr>
          <p:nvPr>
            <p:ph idx="1"/>
          </p:nvPr>
        </p:nvSpPr>
        <p:spPr/>
        <p:txBody>
          <a:bodyPr/>
          <a:lstStyle/>
          <a:p>
            <a:endParaRPr lang="en-US" smtClean="0"/>
          </a:p>
        </p:txBody>
      </p:sp>
      <p:sp>
        <p:nvSpPr>
          <p:cNvPr id="18842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8842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565B15F-EC17-435C-851B-F3DA3242E6E0}" type="slidenum">
              <a:rPr lang="en-US" smtClean="0"/>
              <a:pPr eaLnBrk="1" hangingPunct="1"/>
              <a:t>182</a:t>
            </a:fld>
            <a:endParaRPr lang="en-US" smtClean="0"/>
          </a:p>
        </p:txBody>
      </p:sp>
      <p:pic>
        <p:nvPicPr>
          <p:cNvPr id="188422" name="Picture 5"/>
          <p:cNvPicPr>
            <a:picLocks noChangeAspect="1"/>
          </p:cNvPicPr>
          <p:nvPr/>
        </p:nvPicPr>
        <p:blipFill>
          <a:blip r:embed="rId2">
            <a:extLst>
              <a:ext uri="{28A0092B-C50C-407E-A947-70E740481C1C}">
                <a14:useLocalDpi xmlns:a14="http://schemas.microsoft.com/office/drawing/2010/main" val="0"/>
              </a:ext>
            </a:extLst>
          </a:blip>
          <a:srcRect l="28461" t="28940" r="23232" b="5966"/>
          <a:stretch>
            <a:fillRect/>
          </a:stretch>
        </p:blipFill>
        <p:spPr bwMode="auto">
          <a:xfrm>
            <a:off x="1536700" y="1600200"/>
            <a:ext cx="60071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smtClean="0"/>
              <a:t>So What</a:t>
            </a:r>
          </a:p>
        </p:txBody>
      </p:sp>
      <p:sp>
        <p:nvSpPr>
          <p:cNvPr id="189443" name="Content Placeholder 2"/>
          <p:cNvSpPr>
            <a:spLocks noGrp="1"/>
          </p:cNvSpPr>
          <p:nvPr>
            <p:ph idx="1"/>
          </p:nvPr>
        </p:nvSpPr>
        <p:spPr/>
        <p:txBody>
          <a:bodyPr/>
          <a:lstStyle/>
          <a:p>
            <a:endParaRPr lang="en-US" smtClean="0"/>
          </a:p>
        </p:txBody>
      </p:sp>
      <p:sp>
        <p:nvSpPr>
          <p:cNvPr id="18944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8944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F880E8C-CC62-4A00-9FE5-ED407BC9F605}" type="slidenum">
              <a:rPr lang="en-US" smtClean="0"/>
              <a:pPr eaLnBrk="1" hangingPunct="1"/>
              <a:t>183</a:t>
            </a:fld>
            <a:endParaRPr lang="en-US" smtClean="0"/>
          </a:p>
        </p:txBody>
      </p:sp>
      <p:pic>
        <p:nvPicPr>
          <p:cNvPr id="189446" name="Picture 5"/>
          <p:cNvPicPr>
            <a:picLocks noChangeAspect="1"/>
          </p:cNvPicPr>
          <p:nvPr/>
        </p:nvPicPr>
        <p:blipFill>
          <a:blip r:embed="rId2">
            <a:extLst>
              <a:ext uri="{28A0092B-C50C-407E-A947-70E740481C1C}">
                <a14:useLocalDpi xmlns:a14="http://schemas.microsoft.com/office/drawing/2010/main" val="0"/>
              </a:ext>
            </a:extLst>
          </a:blip>
          <a:srcRect l="28154" t="30035" r="23232" b="5966"/>
          <a:stretch>
            <a:fillRect/>
          </a:stretch>
        </p:blipFill>
        <p:spPr bwMode="auto">
          <a:xfrm>
            <a:off x="1447800" y="1600200"/>
            <a:ext cx="6105525"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p:cNvSpPr>
            <a:spLocks noGrp="1"/>
          </p:cNvSpPr>
          <p:nvPr>
            <p:ph type="title"/>
          </p:nvPr>
        </p:nvSpPr>
        <p:spPr/>
        <p:txBody>
          <a:bodyPr/>
          <a:lstStyle/>
          <a:p>
            <a:r>
              <a:rPr lang="en-US" smtClean="0"/>
              <a:t>So What</a:t>
            </a:r>
          </a:p>
        </p:txBody>
      </p:sp>
      <p:sp>
        <p:nvSpPr>
          <p:cNvPr id="190467" name="Content Placeholder 2"/>
          <p:cNvSpPr>
            <a:spLocks noGrp="1"/>
          </p:cNvSpPr>
          <p:nvPr>
            <p:ph idx="1"/>
          </p:nvPr>
        </p:nvSpPr>
        <p:spPr/>
        <p:txBody>
          <a:bodyPr/>
          <a:lstStyle/>
          <a:p>
            <a:endParaRPr lang="en-US" smtClean="0"/>
          </a:p>
        </p:txBody>
      </p:sp>
      <p:sp>
        <p:nvSpPr>
          <p:cNvPr id="1904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904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CC4594B-914C-494D-932B-36A402718EF7}" type="slidenum">
              <a:rPr lang="en-US" smtClean="0"/>
              <a:pPr eaLnBrk="1" hangingPunct="1"/>
              <a:t>184</a:t>
            </a:fld>
            <a:endParaRPr lang="en-US" smtClean="0"/>
          </a:p>
        </p:txBody>
      </p:sp>
      <p:pic>
        <p:nvPicPr>
          <p:cNvPr id="190470" name="Picture 5"/>
          <p:cNvPicPr>
            <a:picLocks noChangeAspect="1"/>
          </p:cNvPicPr>
          <p:nvPr/>
        </p:nvPicPr>
        <p:blipFill>
          <a:blip r:embed="rId2">
            <a:extLst>
              <a:ext uri="{28A0092B-C50C-407E-A947-70E740481C1C}">
                <a14:useLocalDpi xmlns:a14="http://schemas.microsoft.com/office/drawing/2010/main" val="0"/>
              </a:ext>
            </a:extLst>
          </a:blip>
          <a:srcRect l="29076" t="30035" r="23232" b="6512"/>
          <a:stretch>
            <a:fillRect/>
          </a:stretch>
        </p:blipFill>
        <p:spPr bwMode="auto">
          <a:xfrm>
            <a:off x="1524000" y="1600200"/>
            <a:ext cx="604678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p:txBody>
          <a:bodyPr/>
          <a:lstStyle/>
          <a:p>
            <a:r>
              <a:rPr lang="en-US" smtClean="0"/>
              <a:t>So What</a:t>
            </a:r>
          </a:p>
        </p:txBody>
      </p:sp>
      <p:sp>
        <p:nvSpPr>
          <p:cNvPr id="191491" name="Content Placeholder 2"/>
          <p:cNvSpPr>
            <a:spLocks noGrp="1"/>
          </p:cNvSpPr>
          <p:nvPr>
            <p:ph idx="1"/>
          </p:nvPr>
        </p:nvSpPr>
        <p:spPr/>
        <p:txBody>
          <a:bodyPr/>
          <a:lstStyle/>
          <a:p>
            <a:r>
              <a:rPr lang="en-US" smtClean="0"/>
              <a:t>So be sure you get what you expect</a:t>
            </a:r>
          </a:p>
        </p:txBody>
      </p:sp>
      <p:sp>
        <p:nvSpPr>
          <p:cNvPr id="1914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914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898CBDE-456D-47CB-9868-DAF5C35951BD}" type="slidenum">
              <a:rPr lang="en-US" smtClean="0"/>
              <a:pPr eaLnBrk="1" hangingPunct="1"/>
              <a:t>185</a:t>
            </a:fld>
            <a:endParaRPr lang="en-US"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21507" name="Rectangle 2"/>
          <p:cNvSpPr>
            <a:spLocks noGrp="1" noChangeArrowheads="1"/>
          </p:cNvSpPr>
          <p:nvPr>
            <p:ph type="title"/>
          </p:nvPr>
        </p:nvSpPr>
        <p:spPr/>
        <p:txBody>
          <a:bodyPr/>
          <a:lstStyle/>
          <a:p>
            <a:pPr eaLnBrk="1" hangingPunct="1"/>
            <a:r>
              <a:rPr lang="en-US" smtClean="0"/>
              <a:t>Wall Plate</a:t>
            </a:r>
          </a:p>
        </p:txBody>
      </p:sp>
      <p:pic>
        <p:nvPicPr>
          <p:cNvPr id="21508" name="Picture 4" descr="WallPlate"/>
          <p:cNvPicPr>
            <a:picLocks noChangeAspect="1" noChangeArrowheads="1"/>
          </p:cNvPicPr>
          <p:nvPr/>
        </p:nvPicPr>
        <p:blipFill>
          <a:blip r:embed="rId2">
            <a:extLst>
              <a:ext uri="{28A0092B-C50C-407E-A947-70E740481C1C}">
                <a14:useLocalDpi xmlns:a14="http://schemas.microsoft.com/office/drawing/2010/main" val="0"/>
              </a:ext>
            </a:extLst>
          </a:blip>
          <a:srcRect l="18462" r="20000"/>
          <a:stretch>
            <a:fillRect/>
          </a:stretch>
        </p:blipFill>
        <p:spPr bwMode="auto">
          <a:xfrm>
            <a:off x="3082925" y="1600200"/>
            <a:ext cx="2860675"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60A6505-5E3D-4FEE-9114-A82D0C11F09B}" type="slidenum">
              <a:rPr lang="en-US" smtClean="0"/>
              <a:pPr eaLnBrk="1" hangingPunct="1"/>
              <a:t>19</a:t>
            </a:fld>
            <a:endParaRPr lang="en-US"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4099" name="Rectangle 2"/>
          <p:cNvSpPr>
            <a:spLocks noGrp="1" noChangeArrowheads="1"/>
          </p:cNvSpPr>
          <p:nvPr>
            <p:ph type="title"/>
          </p:nvPr>
        </p:nvSpPr>
        <p:spPr/>
        <p:txBody>
          <a:bodyPr/>
          <a:lstStyle/>
          <a:p>
            <a:pPr eaLnBrk="1" hangingPunct="1"/>
            <a:r>
              <a:rPr lang="en-US" smtClean="0"/>
              <a:t>Objectives</a:t>
            </a:r>
          </a:p>
        </p:txBody>
      </p:sp>
      <p:sp>
        <p:nvSpPr>
          <p:cNvPr id="4100" name="Rectangle 3"/>
          <p:cNvSpPr>
            <a:spLocks noGrp="1" noChangeArrowheads="1"/>
          </p:cNvSpPr>
          <p:nvPr>
            <p:ph type="body" idx="1"/>
          </p:nvPr>
        </p:nvSpPr>
        <p:spPr/>
        <p:txBody>
          <a:bodyPr/>
          <a:lstStyle/>
          <a:p>
            <a:pPr eaLnBrk="1" hangingPunct="1"/>
            <a:r>
              <a:rPr lang="en-US" smtClean="0"/>
              <a:t>Learn how to properly install LAN cabling</a:t>
            </a:r>
          </a:p>
        </p:txBody>
      </p:sp>
      <p:sp>
        <p:nvSpPr>
          <p:cNvPr id="41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A91CE36-3FA8-47AB-88FA-A3E61EE54DB0}" type="slidenum">
              <a:rPr lang="en-US" smtClean="0"/>
              <a:pPr eaLnBrk="1" hangingPunct="1"/>
              <a:t>2</a:t>
            </a:fld>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22531" name="Rectangle 2"/>
          <p:cNvSpPr>
            <a:spLocks noGrp="1" noChangeArrowheads="1"/>
          </p:cNvSpPr>
          <p:nvPr>
            <p:ph type="title"/>
          </p:nvPr>
        </p:nvSpPr>
        <p:spPr/>
        <p:txBody>
          <a:bodyPr/>
          <a:lstStyle/>
          <a:p>
            <a:pPr eaLnBrk="1" hangingPunct="1"/>
            <a:r>
              <a:rPr lang="en-US" smtClean="0"/>
              <a:t>Label</a:t>
            </a:r>
          </a:p>
        </p:txBody>
      </p:sp>
      <p:pic>
        <p:nvPicPr>
          <p:cNvPr id="22532" name="Picture 4" descr="WallPlate24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7692" t="17325" r="36923" b="45717"/>
          <a:stretch>
            <a:fillRect/>
          </a:stretch>
        </p:blipFill>
        <p:spPr>
          <a:xfrm>
            <a:off x="1143000" y="1600200"/>
            <a:ext cx="6858000" cy="4387850"/>
          </a:xfrm>
        </p:spPr>
      </p:pic>
      <p:sp>
        <p:nvSpPr>
          <p:cNvPr id="225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CD286B2-9E5C-4691-AEC9-91D314E1DB7E}" type="slidenum">
              <a:rPr lang="en-US" smtClean="0"/>
              <a:pPr eaLnBrk="1" hangingPunct="1"/>
              <a:t>20</a:t>
            </a:fld>
            <a:endParaRPr lang="en-US"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23555" name="Rectangle 2"/>
          <p:cNvSpPr>
            <a:spLocks noGrp="1" noChangeArrowheads="1"/>
          </p:cNvSpPr>
          <p:nvPr>
            <p:ph type="title"/>
          </p:nvPr>
        </p:nvSpPr>
        <p:spPr/>
        <p:txBody>
          <a:bodyPr/>
          <a:lstStyle/>
          <a:p>
            <a:pPr eaLnBrk="1" hangingPunct="1"/>
            <a:r>
              <a:rPr lang="en-US" smtClean="0"/>
              <a:t>In the Walls and Ceiling</a:t>
            </a:r>
          </a:p>
        </p:txBody>
      </p:sp>
      <p:sp>
        <p:nvSpPr>
          <p:cNvPr id="23556" name="Rectangle 3"/>
          <p:cNvSpPr>
            <a:spLocks noGrp="1" noChangeArrowheads="1"/>
          </p:cNvSpPr>
          <p:nvPr>
            <p:ph type="body" idx="1"/>
          </p:nvPr>
        </p:nvSpPr>
        <p:spPr/>
        <p:txBody>
          <a:bodyPr/>
          <a:lstStyle/>
          <a:p>
            <a:pPr eaLnBrk="1" hangingPunct="1"/>
            <a:r>
              <a:rPr lang="en-US" smtClean="0"/>
              <a:t>Wire</a:t>
            </a:r>
          </a:p>
          <a:p>
            <a:pPr lvl="1" eaLnBrk="1" hangingPunct="1"/>
            <a:r>
              <a:rPr lang="en-US" smtClean="0"/>
              <a:t>What carries the signal from the work area to the LAN room</a:t>
            </a:r>
          </a:p>
        </p:txBody>
      </p:sp>
      <p:sp>
        <p:nvSpPr>
          <p:cNvPr id="235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28AE47B-83F6-4E0C-BF71-7A4D109DF406}" type="slidenum">
              <a:rPr lang="en-US" smtClean="0"/>
              <a:pPr eaLnBrk="1" hangingPunct="1"/>
              <a:t>21</a:t>
            </a:fld>
            <a:endParaRPr lang="en-US"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24579" name="Rectangle 2"/>
          <p:cNvSpPr>
            <a:spLocks noGrp="1" noChangeArrowheads="1"/>
          </p:cNvSpPr>
          <p:nvPr>
            <p:ph type="title"/>
          </p:nvPr>
        </p:nvSpPr>
        <p:spPr/>
        <p:txBody>
          <a:bodyPr/>
          <a:lstStyle/>
          <a:p>
            <a:pPr eaLnBrk="1" hangingPunct="1"/>
            <a:r>
              <a:rPr lang="en-US" smtClean="0"/>
              <a:t>Wire Run Up Wall in Office</a:t>
            </a:r>
          </a:p>
        </p:txBody>
      </p:sp>
      <p:pic>
        <p:nvPicPr>
          <p:cNvPr id="24580" name="Picture 4" descr="WallPlateOpe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28775"/>
            <a:ext cx="693420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103F207-DEF7-4BD9-9798-6FA493FF1A3A}" type="slidenum">
              <a:rPr lang="en-US" smtClean="0"/>
              <a:pPr eaLnBrk="1" hangingPunct="1"/>
              <a:t>22</a:t>
            </a:fld>
            <a:endParaRPr lang="en-U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25603" name="Rectangle 2"/>
          <p:cNvSpPr>
            <a:spLocks noGrp="1" noChangeArrowheads="1"/>
          </p:cNvSpPr>
          <p:nvPr>
            <p:ph type="title"/>
          </p:nvPr>
        </p:nvSpPr>
        <p:spPr/>
        <p:txBody>
          <a:bodyPr/>
          <a:lstStyle/>
          <a:p>
            <a:pPr eaLnBrk="1" hangingPunct="1"/>
            <a:r>
              <a:rPr lang="en-US" smtClean="0"/>
              <a:t>Cable Plenum Space</a:t>
            </a:r>
          </a:p>
        </p:txBody>
      </p:sp>
      <p:pic>
        <p:nvPicPr>
          <p:cNvPr id="25604" name="Picture 4" descr="CableInCeilin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50988"/>
            <a:ext cx="6934200"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62B2B5F-5FF0-46BF-B006-D0D3E5F19328}" type="slidenum">
              <a:rPr lang="en-US" smtClean="0"/>
              <a:pPr eaLnBrk="1" hangingPunct="1"/>
              <a:t>23</a:t>
            </a:fld>
            <a:endParaRPr lang="en-US"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26627" name="Rectangle 2"/>
          <p:cNvSpPr>
            <a:spLocks noGrp="1" noChangeArrowheads="1"/>
          </p:cNvSpPr>
          <p:nvPr>
            <p:ph type="title"/>
          </p:nvPr>
        </p:nvSpPr>
        <p:spPr/>
        <p:txBody>
          <a:bodyPr/>
          <a:lstStyle/>
          <a:p>
            <a:pPr eaLnBrk="1" hangingPunct="1"/>
            <a:r>
              <a:rPr lang="en-US" smtClean="0"/>
              <a:t>Cable Plenum Space</a:t>
            </a:r>
          </a:p>
        </p:txBody>
      </p:sp>
      <p:pic>
        <p:nvPicPr>
          <p:cNvPr id="26628" name="Picture 4" descr="CableInCeilin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49400"/>
            <a:ext cx="6938963"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76AF20E-01ED-4AFD-A575-62BD74CDA4B5}" type="slidenum">
              <a:rPr lang="en-US" smtClean="0"/>
              <a:pPr eaLnBrk="1" hangingPunct="1"/>
              <a:t>24</a:t>
            </a:fld>
            <a:endParaRPr lang="en-US"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27651" name="Rectangle 2"/>
          <p:cNvSpPr>
            <a:spLocks noGrp="1" noChangeArrowheads="1"/>
          </p:cNvSpPr>
          <p:nvPr>
            <p:ph type="title"/>
          </p:nvPr>
        </p:nvSpPr>
        <p:spPr/>
        <p:txBody>
          <a:bodyPr/>
          <a:lstStyle/>
          <a:p>
            <a:pPr eaLnBrk="1" hangingPunct="1"/>
            <a:r>
              <a:rPr lang="en-US" smtClean="0"/>
              <a:t>Cable Into the LAN Room</a:t>
            </a:r>
          </a:p>
        </p:txBody>
      </p:sp>
      <p:pic>
        <p:nvPicPr>
          <p:cNvPr id="27652" name="Picture 4" descr="CableInCeiling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473200"/>
            <a:ext cx="6938962"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0B5E7F9-A846-4C39-A0F3-711830B44D77}" type="slidenum">
              <a:rPr lang="en-US" smtClean="0"/>
              <a:pPr eaLnBrk="1" hangingPunct="1"/>
              <a:t>25</a:t>
            </a:fld>
            <a:endParaRPr 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28675" name="Rectangle 2"/>
          <p:cNvSpPr>
            <a:spLocks noGrp="1" noChangeArrowheads="1"/>
          </p:cNvSpPr>
          <p:nvPr>
            <p:ph type="title"/>
          </p:nvPr>
        </p:nvSpPr>
        <p:spPr/>
        <p:txBody>
          <a:bodyPr/>
          <a:lstStyle/>
          <a:p>
            <a:pPr eaLnBrk="1" hangingPunct="1"/>
            <a:r>
              <a:rPr lang="en-US" smtClean="0"/>
              <a:t>Cable Into the LAN Room</a:t>
            </a:r>
          </a:p>
        </p:txBody>
      </p:sp>
      <p:pic>
        <p:nvPicPr>
          <p:cNvPr id="28676" name="Picture 4" descr="CableThroughW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49400"/>
            <a:ext cx="6938963"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B95462-25D2-443C-8E3B-560F5496A9E1}" type="slidenum">
              <a:rPr lang="en-US" smtClean="0"/>
              <a:pPr eaLnBrk="1" hangingPunct="1"/>
              <a:t>26</a:t>
            </a:fld>
            <a:endParaRPr lang="en-US"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29699" name="Rectangle 2"/>
          <p:cNvSpPr>
            <a:spLocks noGrp="1" noChangeArrowheads="1"/>
          </p:cNvSpPr>
          <p:nvPr>
            <p:ph type="title"/>
          </p:nvPr>
        </p:nvSpPr>
        <p:spPr/>
        <p:txBody>
          <a:bodyPr/>
          <a:lstStyle/>
          <a:p>
            <a:pPr eaLnBrk="1" hangingPunct="1"/>
            <a:r>
              <a:rPr lang="en-US" smtClean="0"/>
              <a:t>In the LAN Room</a:t>
            </a:r>
          </a:p>
        </p:txBody>
      </p:sp>
      <p:sp>
        <p:nvSpPr>
          <p:cNvPr id="29700" name="Rectangle 3"/>
          <p:cNvSpPr>
            <a:spLocks noGrp="1" noChangeArrowheads="1"/>
          </p:cNvSpPr>
          <p:nvPr>
            <p:ph type="body" idx="1"/>
          </p:nvPr>
        </p:nvSpPr>
        <p:spPr/>
        <p:txBody>
          <a:bodyPr/>
          <a:lstStyle/>
          <a:p>
            <a:pPr eaLnBrk="1" hangingPunct="1"/>
            <a:r>
              <a:rPr lang="en-US" smtClean="0"/>
              <a:t>Relay Rack</a:t>
            </a:r>
          </a:p>
          <a:p>
            <a:pPr lvl="1" eaLnBrk="1" hangingPunct="1"/>
            <a:r>
              <a:rPr lang="en-US" smtClean="0"/>
              <a:t>Holds all of the cabling stuff</a:t>
            </a:r>
          </a:p>
          <a:p>
            <a:pPr eaLnBrk="1" hangingPunct="1"/>
            <a:r>
              <a:rPr lang="en-US" smtClean="0"/>
              <a:t>Concrete Anchors</a:t>
            </a:r>
          </a:p>
          <a:p>
            <a:pPr lvl="1" eaLnBrk="1" hangingPunct="1"/>
            <a:r>
              <a:rPr lang="en-US" smtClean="0"/>
              <a:t>Used to hold the bolts, which hold the rack to the floor</a:t>
            </a:r>
          </a:p>
          <a:p>
            <a:pPr eaLnBrk="1" hangingPunct="1"/>
            <a:r>
              <a:rPr lang="en-US" smtClean="0"/>
              <a:t>Concrete Anchor Bolts</a:t>
            </a:r>
          </a:p>
          <a:p>
            <a:pPr lvl="1" eaLnBrk="1" hangingPunct="1"/>
            <a:r>
              <a:rPr lang="en-US" smtClean="0"/>
              <a:t>Used to attach the relay rack to the floor</a:t>
            </a:r>
          </a:p>
          <a:p>
            <a:pPr eaLnBrk="1" hangingPunct="1"/>
            <a:r>
              <a:rPr lang="en-US" smtClean="0"/>
              <a:t>Ladder Rack</a:t>
            </a:r>
          </a:p>
          <a:p>
            <a:pPr lvl="1" eaLnBrk="1" hangingPunct="1"/>
            <a:r>
              <a:rPr lang="en-US" smtClean="0"/>
              <a:t>Braces the Relay Rack to the wall</a:t>
            </a:r>
          </a:p>
        </p:txBody>
      </p:sp>
      <p:sp>
        <p:nvSpPr>
          <p:cNvPr id="297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80E986B-9480-40AC-93E5-8A3796A50814}" type="slidenum">
              <a:rPr lang="en-US" smtClean="0"/>
              <a:pPr eaLnBrk="1" hangingPunct="1"/>
              <a:t>27</a:t>
            </a:fld>
            <a:endParaRPr lang="en-US"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30723" name="Rectangle 2"/>
          <p:cNvSpPr>
            <a:spLocks noGrp="1" noChangeArrowheads="1"/>
          </p:cNvSpPr>
          <p:nvPr>
            <p:ph type="title"/>
          </p:nvPr>
        </p:nvSpPr>
        <p:spPr/>
        <p:txBody>
          <a:bodyPr/>
          <a:lstStyle/>
          <a:p>
            <a:pPr eaLnBrk="1" hangingPunct="1"/>
            <a:r>
              <a:rPr lang="en-US" smtClean="0"/>
              <a:t>In the LAN Room</a:t>
            </a:r>
          </a:p>
        </p:txBody>
      </p:sp>
      <p:sp>
        <p:nvSpPr>
          <p:cNvPr id="30724" name="Rectangle 3"/>
          <p:cNvSpPr>
            <a:spLocks noGrp="1" noChangeArrowheads="1"/>
          </p:cNvSpPr>
          <p:nvPr>
            <p:ph type="body" idx="1"/>
          </p:nvPr>
        </p:nvSpPr>
        <p:spPr/>
        <p:txBody>
          <a:bodyPr/>
          <a:lstStyle/>
          <a:p>
            <a:pPr eaLnBrk="1" hangingPunct="1"/>
            <a:r>
              <a:rPr lang="en-US" smtClean="0"/>
              <a:t>Patch Panel</a:t>
            </a:r>
          </a:p>
          <a:p>
            <a:pPr lvl="1" eaLnBrk="1" hangingPunct="1"/>
            <a:r>
              <a:rPr lang="en-US" smtClean="0"/>
              <a:t>Used to terminate the wiring in the LAN room</a:t>
            </a:r>
          </a:p>
          <a:p>
            <a:pPr eaLnBrk="1" hangingPunct="1"/>
            <a:r>
              <a:rPr lang="en-US" smtClean="0"/>
              <a:t>Jack</a:t>
            </a:r>
          </a:p>
          <a:p>
            <a:pPr lvl="1" eaLnBrk="1" hangingPunct="1"/>
            <a:r>
              <a:rPr lang="en-US" smtClean="0"/>
              <a:t>What the cable is plugged into</a:t>
            </a:r>
          </a:p>
          <a:p>
            <a:pPr eaLnBrk="1" hangingPunct="1"/>
            <a:r>
              <a:rPr lang="en-US" smtClean="0"/>
              <a:t>Label</a:t>
            </a:r>
          </a:p>
          <a:p>
            <a:pPr lvl="1" eaLnBrk="1" hangingPunct="1"/>
            <a:r>
              <a:rPr lang="en-US" smtClean="0"/>
              <a:t>Placed on the patch panel so you can find the other end</a:t>
            </a:r>
          </a:p>
          <a:p>
            <a:pPr eaLnBrk="1" hangingPunct="1"/>
            <a:r>
              <a:rPr lang="en-US" smtClean="0"/>
              <a:t>Switch</a:t>
            </a:r>
          </a:p>
          <a:p>
            <a:pPr lvl="1" eaLnBrk="1" hangingPunct="1"/>
            <a:r>
              <a:rPr lang="en-US" smtClean="0"/>
              <a:t>Used to allow stuff to talk to each other</a:t>
            </a:r>
          </a:p>
        </p:txBody>
      </p:sp>
      <p:sp>
        <p:nvSpPr>
          <p:cNvPr id="307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A6835D5-73BD-4904-B9B3-D06C6B3F1702}" type="slidenum">
              <a:rPr lang="en-US" smtClean="0"/>
              <a:pPr eaLnBrk="1" hangingPunct="1"/>
              <a:t>28</a:t>
            </a:fld>
            <a:endParaRPr lang="en-US"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31747" name="Rectangle 2"/>
          <p:cNvSpPr>
            <a:spLocks noGrp="1" noChangeArrowheads="1"/>
          </p:cNvSpPr>
          <p:nvPr>
            <p:ph type="title"/>
          </p:nvPr>
        </p:nvSpPr>
        <p:spPr/>
        <p:txBody>
          <a:bodyPr/>
          <a:lstStyle/>
          <a:p>
            <a:pPr eaLnBrk="1" hangingPunct="1"/>
            <a:r>
              <a:rPr lang="en-US" smtClean="0"/>
              <a:t>In the LAN Room</a:t>
            </a:r>
          </a:p>
        </p:txBody>
      </p:sp>
      <p:sp>
        <p:nvSpPr>
          <p:cNvPr id="31748" name="Rectangle 3"/>
          <p:cNvSpPr>
            <a:spLocks noGrp="1" noChangeArrowheads="1"/>
          </p:cNvSpPr>
          <p:nvPr>
            <p:ph type="body" idx="1"/>
          </p:nvPr>
        </p:nvSpPr>
        <p:spPr/>
        <p:txBody>
          <a:bodyPr/>
          <a:lstStyle/>
          <a:p>
            <a:pPr eaLnBrk="1" hangingPunct="1"/>
            <a:r>
              <a:rPr lang="en-US" smtClean="0"/>
              <a:t>Machine Screws</a:t>
            </a:r>
          </a:p>
          <a:p>
            <a:pPr lvl="1" eaLnBrk="1" hangingPunct="1"/>
            <a:r>
              <a:rPr lang="en-US" smtClean="0"/>
              <a:t>Holds the stuff to the relay rack</a:t>
            </a:r>
          </a:p>
          <a:p>
            <a:pPr eaLnBrk="1" hangingPunct="1"/>
            <a:r>
              <a:rPr lang="en-US" smtClean="0"/>
              <a:t>Patch Cable</a:t>
            </a:r>
          </a:p>
          <a:p>
            <a:pPr lvl="1" eaLnBrk="1" hangingPunct="1"/>
            <a:r>
              <a:rPr lang="en-US" smtClean="0"/>
              <a:t>Attaches the patch panel to the switch</a:t>
            </a:r>
          </a:p>
        </p:txBody>
      </p:sp>
      <p:sp>
        <p:nvSpPr>
          <p:cNvPr id="317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6C6A1E7-3029-4F15-8D31-607A44264602}" type="slidenum">
              <a:rPr lang="en-US" smtClean="0"/>
              <a:pPr eaLnBrk="1" hangingPunct="1"/>
              <a:t>29</a:t>
            </a:fld>
            <a:endParaRPr lang="en-US"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5123" name="Rectangle 2"/>
          <p:cNvSpPr>
            <a:spLocks noGrp="1" noChangeArrowheads="1"/>
          </p:cNvSpPr>
          <p:nvPr>
            <p:ph type="title"/>
          </p:nvPr>
        </p:nvSpPr>
        <p:spPr/>
        <p:txBody>
          <a:bodyPr/>
          <a:lstStyle/>
          <a:p>
            <a:pPr eaLnBrk="1" hangingPunct="1"/>
            <a:r>
              <a:rPr lang="en-US" smtClean="0"/>
              <a:t>Before We Begin</a:t>
            </a:r>
          </a:p>
        </p:txBody>
      </p:sp>
      <p:sp>
        <p:nvSpPr>
          <p:cNvPr id="5124" name="Rectangle 3"/>
          <p:cNvSpPr>
            <a:spLocks noGrp="1" noChangeArrowheads="1"/>
          </p:cNvSpPr>
          <p:nvPr>
            <p:ph type="body" idx="1"/>
          </p:nvPr>
        </p:nvSpPr>
        <p:spPr/>
        <p:txBody>
          <a:bodyPr/>
          <a:lstStyle/>
          <a:p>
            <a:pPr eaLnBrk="1" hangingPunct="1"/>
            <a:r>
              <a:rPr lang="en-US" smtClean="0"/>
              <a:t>This is a complex topic</a:t>
            </a:r>
          </a:p>
          <a:p>
            <a:pPr eaLnBrk="1" hangingPunct="1"/>
            <a:r>
              <a:rPr lang="en-US" smtClean="0"/>
              <a:t>What is discussed here is merely an introduction</a:t>
            </a:r>
          </a:p>
          <a:p>
            <a:pPr eaLnBrk="1" hangingPunct="1"/>
            <a:r>
              <a:rPr lang="en-US" smtClean="0"/>
              <a:t>That is why you should hire someone that does this for a living to do this type of work for you</a:t>
            </a:r>
          </a:p>
          <a:p>
            <a:pPr eaLnBrk="1" hangingPunct="1"/>
            <a:r>
              <a:rPr lang="en-US" smtClean="0"/>
              <a:t>This is not a useful expenditure of your time as a manager</a:t>
            </a:r>
          </a:p>
        </p:txBody>
      </p:sp>
      <p:sp>
        <p:nvSpPr>
          <p:cNvPr id="51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6A2D4BF-B998-435A-ABEF-0199CA8D6B3A}" type="slidenum">
              <a:rPr lang="en-US" smtClean="0"/>
              <a:pPr eaLnBrk="1" hangingPunct="1"/>
              <a:t>3</a:t>
            </a:fld>
            <a:endParaRPr lang="en-US"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32771" name="Rectangle 2"/>
          <p:cNvSpPr>
            <a:spLocks noGrp="1" noChangeArrowheads="1"/>
          </p:cNvSpPr>
          <p:nvPr>
            <p:ph type="title"/>
          </p:nvPr>
        </p:nvSpPr>
        <p:spPr/>
        <p:txBody>
          <a:bodyPr/>
          <a:lstStyle/>
          <a:p>
            <a:pPr eaLnBrk="1" hangingPunct="1"/>
            <a:r>
              <a:rPr lang="en-US" smtClean="0"/>
              <a:t>Across to the Relay Rack</a:t>
            </a:r>
          </a:p>
        </p:txBody>
      </p:sp>
      <p:pic>
        <p:nvPicPr>
          <p:cNvPr id="32772" name="Picture 4" descr="CableTray"/>
          <p:cNvPicPr>
            <a:picLocks noChangeAspect="1" noChangeArrowheads="1"/>
          </p:cNvPicPr>
          <p:nvPr/>
        </p:nvPicPr>
        <p:blipFill>
          <a:blip r:embed="rId2">
            <a:extLst>
              <a:ext uri="{28A0092B-C50C-407E-A947-70E740481C1C}">
                <a14:useLocalDpi xmlns:a14="http://schemas.microsoft.com/office/drawing/2010/main" val="0"/>
              </a:ext>
            </a:extLst>
          </a:blip>
          <a:srcRect l="1065" t="2301" r="3139"/>
          <a:stretch>
            <a:fillRect/>
          </a:stretch>
        </p:blipFill>
        <p:spPr bwMode="auto">
          <a:xfrm>
            <a:off x="1066800" y="1600200"/>
            <a:ext cx="6858000"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735E0DE-8293-4016-88D3-96A6D9335F48}" type="slidenum">
              <a:rPr lang="en-US" smtClean="0"/>
              <a:pPr eaLnBrk="1" hangingPunct="1"/>
              <a:t>30</a:t>
            </a:fld>
            <a:endParaRPr lang="en-US"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33795" name="Rectangle 2"/>
          <p:cNvSpPr>
            <a:spLocks noGrp="1" noChangeArrowheads="1"/>
          </p:cNvSpPr>
          <p:nvPr>
            <p:ph type="title"/>
          </p:nvPr>
        </p:nvSpPr>
        <p:spPr/>
        <p:txBody>
          <a:bodyPr/>
          <a:lstStyle/>
          <a:p>
            <a:pPr eaLnBrk="1" hangingPunct="1"/>
            <a:r>
              <a:rPr lang="en-US" smtClean="0"/>
              <a:t>Across to the Relay Rack</a:t>
            </a:r>
          </a:p>
        </p:txBody>
      </p:sp>
      <p:pic>
        <p:nvPicPr>
          <p:cNvPr id="33796" name="Picture 4" descr="CeilingToLad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25600"/>
            <a:ext cx="6938963"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4B95F30-9FC5-40E7-B4F9-1038E5169DD4}" type="slidenum">
              <a:rPr lang="en-US" smtClean="0"/>
              <a:pPr eaLnBrk="1" hangingPunct="1"/>
              <a:t>31</a:t>
            </a:fld>
            <a:endParaRPr lang="en-US"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34819" name="Rectangle 2"/>
          <p:cNvSpPr>
            <a:spLocks noGrp="1" noChangeArrowheads="1"/>
          </p:cNvSpPr>
          <p:nvPr>
            <p:ph type="title"/>
          </p:nvPr>
        </p:nvSpPr>
        <p:spPr/>
        <p:txBody>
          <a:bodyPr/>
          <a:lstStyle/>
          <a:p>
            <a:pPr eaLnBrk="1" hangingPunct="1"/>
            <a:r>
              <a:rPr lang="en-US" smtClean="0"/>
              <a:t>Relay Rack</a:t>
            </a:r>
          </a:p>
        </p:txBody>
      </p:sp>
      <p:pic>
        <p:nvPicPr>
          <p:cNvPr id="34820" name="Picture 3" descr="RelayRack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22663" y="1600200"/>
            <a:ext cx="1890712" cy="4094163"/>
          </a:xfrm>
        </p:spPr>
      </p:pic>
      <p:sp>
        <p:nvSpPr>
          <p:cNvPr id="348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97F621C-3E25-43A5-BFFB-A769A8AF911D}" type="slidenum">
              <a:rPr lang="en-US" smtClean="0"/>
              <a:pPr eaLnBrk="1" hangingPunct="1"/>
              <a:t>32</a:t>
            </a:fld>
            <a:endParaRPr lang="en-US"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35843" name="Rectangle 2"/>
          <p:cNvSpPr>
            <a:spLocks noGrp="1" noChangeArrowheads="1"/>
          </p:cNvSpPr>
          <p:nvPr>
            <p:ph type="title"/>
          </p:nvPr>
        </p:nvSpPr>
        <p:spPr/>
        <p:txBody>
          <a:bodyPr/>
          <a:lstStyle/>
          <a:p>
            <a:pPr eaLnBrk="1" hangingPunct="1"/>
            <a:r>
              <a:rPr lang="en-US" smtClean="0"/>
              <a:t>The Relay Rack</a:t>
            </a:r>
          </a:p>
        </p:txBody>
      </p:sp>
      <p:pic>
        <p:nvPicPr>
          <p:cNvPr id="35844" name="Picture 4" descr="RelayRack"/>
          <p:cNvPicPr>
            <a:picLocks noChangeAspect="1" noChangeArrowheads="1"/>
          </p:cNvPicPr>
          <p:nvPr/>
        </p:nvPicPr>
        <p:blipFill>
          <a:blip r:embed="rId2">
            <a:extLst>
              <a:ext uri="{28A0092B-C50C-407E-A947-70E740481C1C}">
                <a14:useLocalDpi xmlns:a14="http://schemas.microsoft.com/office/drawing/2010/main" val="0"/>
              </a:ext>
            </a:extLst>
          </a:blip>
          <a:srcRect l="2513" t="4718" r="12303"/>
          <a:stretch>
            <a:fillRect/>
          </a:stretch>
        </p:blipFill>
        <p:spPr bwMode="auto">
          <a:xfrm>
            <a:off x="3124200" y="1616075"/>
            <a:ext cx="2765425"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79FEA62-FC17-43D8-B16C-43B1CB1B9E69}" type="slidenum">
              <a:rPr lang="en-US" smtClean="0"/>
              <a:pPr eaLnBrk="1" hangingPunct="1"/>
              <a:t>33</a:t>
            </a:fld>
            <a:endParaRPr lang="en-US"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36867" name="Rectangle 2"/>
          <p:cNvSpPr>
            <a:spLocks noGrp="1" noChangeArrowheads="1"/>
          </p:cNvSpPr>
          <p:nvPr>
            <p:ph type="title"/>
          </p:nvPr>
        </p:nvSpPr>
        <p:spPr/>
        <p:txBody>
          <a:bodyPr/>
          <a:lstStyle/>
          <a:p>
            <a:pPr eaLnBrk="1" hangingPunct="1"/>
            <a:r>
              <a:rPr lang="en-US" smtClean="0"/>
              <a:t>The Relay Rack</a:t>
            </a:r>
          </a:p>
        </p:txBody>
      </p:sp>
      <p:pic>
        <p:nvPicPr>
          <p:cNvPr id="36868" name="Picture 4" descr="RelayRackSide"/>
          <p:cNvPicPr>
            <a:picLocks noChangeAspect="1" noChangeArrowheads="1"/>
          </p:cNvPicPr>
          <p:nvPr/>
        </p:nvPicPr>
        <p:blipFill>
          <a:blip r:embed="rId2">
            <a:extLst>
              <a:ext uri="{28A0092B-C50C-407E-A947-70E740481C1C}">
                <a14:useLocalDpi xmlns:a14="http://schemas.microsoft.com/office/drawing/2010/main" val="0"/>
              </a:ext>
            </a:extLst>
          </a:blip>
          <a:srcRect t="3041" r="17329"/>
          <a:stretch>
            <a:fillRect/>
          </a:stretch>
        </p:blipFill>
        <p:spPr bwMode="auto">
          <a:xfrm>
            <a:off x="3276600" y="1616075"/>
            <a:ext cx="2636838"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CD3AB84-7B81-420C-8C8D-A8BECEBF628C}" type="slidenum">
              <a:rPr lang="en-US" smtClean="0"/>
              <a:pPr eaLnBrk="1" hangingPunct="1"/>
              <a:t>34</a:t>
            </a:fld>
            <a:endParaRPr lang="en-US"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37891" name="Rectangle 2"/>
          <p:cNvSpPr>
            <a:spLocks noGrp="1" noChangeArrowheads="1"/>
          </p:cNvSpPr>
          <p:nvPr>
            <p:ph type="title"/>
          </p:nvPr>
        </p:nvSpPr>
        <p:spPr/>
        <p:txBody>
          <a:bodyPr/>
          <a:lstStyle/>
          <a:p>
            <a:pPr eaLnBrk="1" hangingPunct="1"/>
            <a:r>
              <a:rPr lang="en-US" smtClean="0"/>
              <a:t>Relay Rack Bolted to the Floor</a:t>
            </a:r>
          </a:p>
        </p:txBody>
      </p:sp>
      <p:pic>
        <p:nvPicPr>
          <p:cNvPr id="37892" name="Picture 4" descr="RelayRackBol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00200"/>
            <a:ext cx="693420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C5065ED-F511-401D-B005-DBD3E174BFCD}" type="slidenum">
              <a:rPr lang="en-US" smtClean="0"/>
              <a:pPr eaLnBrk="1" hangingPunct="1"/>
              <a:t>35</a:t>
            </a:fld>
            <a:endParaRPr lang="en-US"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38915" name="Rectangle 2"/>
          <p:cNvSpPr>
            <a:spLocks noGrp="1" noChangeArrowheads="1"/>
          </p:cNvSpPr>
          <p:nvPr>
            <p:ph type="title"/>
          </p:nvPr>
        </p:nvSpPr>
        <p:spPr/>
        <p:txBody>
          <a:bodyPr/>
          <a:lstStyle/>
          <a:p>
            <a:pPr eaLnBrk="1" hangingPunct="1"/>
            <a:r>
              <a:rPr lang="en-US" smtClean="0"/>
              <a:t>Concrete Anchor</a:t>
            </a:r>
          </a:p>
        </p:txBody>
      </p:sp>
      <p:pic>
        <p:nvPicPr>
          <p:cNvPr id="38916" name="Picture 3" descr="ConcreteAnch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41388" y="1600200"/>
            <a:ext cx="7180262" cy="4378325"/>
          </a:xfrm>
        </p:spPr>
      </p:pic>
      <p:sp>
        <p:nvSpPr>
          <p:cNvPr id="389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8D4E708-3882-438B-8317-D6AF37272976}" type="slidenum">
              <a:rPr lang="en-US" smtClean="0"/>
              <a:pPr eaLnBrk="1" hangingPunct="1"/>
              <a:t>36</a:t>
            </a:fld>
            <a:endParaRPr lang="en-US"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39939" name="Rectangle 2"/>
          <p:cNvSpPr>
            <a:spLocks noGrp="1" noChangeArrowheads="1"/>
          </p:cNvSpPr>
          <p:nvPr>
            <p:ph type="title"/>
          </p:nvPr>
        </p:nvSpPr>
        <p:spPr/>
        <p:txBody>
          <a:bodyPr/>
          <a:lstStyle/>
          <a:p>
            <a:pPr eaLnBrk="1" hangingPunct="1"/>
            <a:r>
              <a:rPr lang="en-US" smtClean="0"/>
              <a:t>Concrete Anchor With Bolt</a:t>
            </a:r>
          </a:p>
        </p:txBody>
      </p:sp>
      <p:pic>
        <p:nvPicPr>
          <p:cNvPr id="39940" name="Picture 3" descr="ConcreteBol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8750"/>
          <a:stretch>
            <a:fillRect/>
          </a:stretch>
        </p:blipFill>
        <p:spPr>
          <a:xfrm>
            <a:off x="2590800" y="1562100"/>
            <a:ext cx="3906838" cy="4762500"/>
          </a:xfrm>
        </p:spPr>
      </p:pic>
      <p:sp>
        <p:nvSpPr>
          <p:cNvPr id="399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5299161-55A9-4713-BEA9-E8E63B855B08}" type="slidenum">
              <a:rPr lang="en-US" smtClean="0"/>
              <a:pPr eaLnBrk="1" hangingPunct="1"/>
              <a:t>37</a:t>
            </a:fld>
            <a:endParaRPr lang="en-US"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40963" name="Rectangle 2"/>
          <p:cNvSpPr>
            <a:spLocks noGrp="1" noChangeArrowheads="1"/>
          </p:cNvSpPr>
          <p:nvPr>
            <p:ph type="title"/>
          </p:nvPr>
        </p:nvSpPr>
        <p:spPr/>
        <p:txBody>
          <a:bodyPr/>
          <a:lstStyle/>
          <a:p>
            <a:pPr eaLnBrk="1" hangingPunct="1"/>
            <a:r>
              <a:rPr lang="en-US" smtClean="0"/>
              <a:t>Ladder Rack</a:t>
            </a:r>
          </a:p>
        </p:txBody>
      </p:sp>
      <p:pic>
        <p:nvPicPr>
          <p:cNvPr id="40964" name="Picture 4" descr="LadderRack"/>
          <p:cNvPicPr>
            <a:picLocks noChangeAspect="1" noChangeArrowheads="1"/>
          </p:cNvPicPr>
          <p:nvPr/>
        </p:nvPicPr>
        <p:blipFill>
          <a:blip r:embed="rId2">
            <a:extLst>
              <a:ext uri="{28A0092B-C50C-407E-A947-70E740481C1C}">
                <a14:useLocalDpi xmlns:a14="http://schemas.microsoft.com/office/drawing/2010/main" val="0"/>
              </a:ext>
            </a:extLst>
          </a:blip>
          <a:srcRect l="1486" t="1604" r="3398" b="2202"/>
          <a:stretch>
            <a:fillRect/>
          </a:stretch>
        </p:blipFill>
        <p:spPr bwMode="auto">
          <a:xfrm>
            <a:off x="2133600" y="1603375"/>
            <a:ext cx="4876800"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75DEF5B-7293-45ED-AC48-FF918746F4CE}" type="slidenum">
              <a:rPr lang="en-US" smtClean="0"/>
              <a:pPr eaLnBrk="1" hangingPunct="1"/>
              <a:t>38</a:t>
            </a:fld>
            <a:endParaRPr lang="en-US"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41987" name="Rectangle 2"/>
          <p:cNvSpPr>
            <a:spLocks noGrp="1" noChangeArrowheads="1"/>
          </p:cNvSpPr>
          <p:nvPr>
            <p:ph type="title"/>
          </p:nvPr>
        </p:nvSpPr>
        <p:spPr/>
        <p:txBody>
          <a:bodyPr/>
          <a:lstStyle/>
          <a:p>
            <a:pPr eaLnBrk="1" hangingPunct="1"/>
            <a:r>
              <a:rPr lang="en-US" smtClean="0"/>
              <a:t>Terminated in the Patch Panel</a:t>
            </a:r>
          </a:p>
        </p:txBody>
      </p:sp>
      <p:pic>
        <p:nvPicPr>
          <p:cNvPr id="41988" name="Picture 4" descr="PatchPanelBack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1549400"/>
            <a:ext cx="6938962"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AB459DA-0DDD-43F3-B81E-C5608426C345}" type="slidenum">
              <a:rPr lang="en-US" smtClean="0"/>
              <a:pPr eaLnBrk="1" hangingPunct="1"/>
              <a:t>39</a:t>
            </a:fld>
            <a:endParaRPr lang="en-US"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6147" name="Rectangle 2"/>
          <p:cNvSpPr>
            <a:spLocks noGrp="1" noChangeArrowheads="1"/>
          </p:cNvSpPr>
          <p:nvPr>
            <p:ph type="title"/>
          </p:nvPr>
        </p:nvSpPr>
        <p:spPr/>
        <p:txBody>
          <a:bodyPr/>
          <a:lstStyle/>
          <a:p>
            <a:pPr eaLnBrk="1" hangingPunct="1"/>
            <a:r>
              <a:rPr lang="en-US" smtClean="0"/>
              <a:t>Before We Begin</a:t>
            </a:r>
          </a:p>
        </p:txBody>
      </p:sp>
      <p:sp>
        <p:nvSpPr>
          <p:cNvPr id="6148" name="Rectangle 3"/>
          <p:cNvSpPr>
            <a:spLocks noGrp="1" noChangeArrowheads="1"/>
          </p:cNvSpPr>
          <p:nvPr>
            <p:ph type="body" idx="1"/>
          </p:nvPr>
        </p:nvSpPr>
        <p:spPr/>
        <p:txBody>
          <a:bodyPr/>
          <a:lstStyle/>
          <a:p>
            <a:pPr eaLnBrk="1" hangingPunct="1"/>
            <a:r>
              <a:rPr lang="en-US" smtClean="0"/>
              <a:t>However, as you will have to check up on who you select, and as you may occasionally have to install a few cables, here are some things to understand and keep in mind</a:t>
            </a:r>
          </a:p>
          <a:p>
            <a:pPr eaLnBrk="1" hangingPunct="1"/>
            <a:r>
              <a:rPr lang="en-US" smtClean="0"/>
              <a:t>If you need to know more, check the end of this presentation for places to look</a:t>
            </a:r>
          </a:p>
        </p:txBody>
      </p:sp>
      <p:sp>
        <p:nvSpPr>
          <p:cNvPr id="61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0A6C220-9751-47F2-83DC-6ECE9D8FBC4F}" type="slidenum">
              <a:rPr lang="en-US" smtClean="0"/>
              <a:pPr eaLnBrk="1" hangingPunct="1"/>
              <a:t>4</a:t>
            </a:fld>
            <a:endParaRPr lang="en-US"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43011" name="Rectangle 2"/>
          <p:cNvSpPr>
            <a:spLocks noGrp="1" noChangeArrowheads="1"/>
          </p:cNvSpPr>
          <p:nvPr>
            <p:ph type="title"/>
          </p:nvPr>
        </p:nvSpPr>
        <p:spPr/>
        <p:txBody>
          <a:bodyPr/>
          <a:lstStyle/>
          <a:p>
            <a:pPr eaLnBrk="1" hangingPunct="1"/>
            <a:r>
              <a:rPr lang="en-US" smtClean="0"/>
              <a:t>Terminated in the Patch Panel</a:t>
            </a:r>
          </a:p>
        </p:txBody>
      </p:sp>
      <p:pic>
        <p:nvPicPr>
          <p:cNvPr id="43012" name="Picture 4" descr="PatchPanelBack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038" y="1574800"/>
            <a:ext cx="7015162"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4EFE96E-E4AB-470A-9E1D-57502C2A60E3}" type="slidenum">
              <a:rPr lang="en-US" smtClean="0"/>
              <a:pPr eaLnBrk="1" hangingPunct="1"/>
              <a:t>40</a:t>
            </a:fld>
            <a:endParaRPr lang="en-US"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44035" name="Rectangle 2"/>
          <p:cNvSpPr>
            <a:spLocks noGrp="1" noChangeArrowheads="1"/>
          </p:cNvSpPr>
          <p:nvPr>
            <p:ph type="title"/>
          </p:nvPr>
        </p:nvSpPr>
        <p:spPr/>
        <p:txBody>
          <a:bodyPr/>
          <a:lstStyle/>
          <a:p>
            <a:pPr eaLnBrk="1" hangingPunct="1"/>
            <a:r>
              <a:rPr lang="en-US" smtClean="0"/>
              <a:t>The Patch Panel</a:t>
            </a:r>
          </a:p>
        </p:txBody>
      </p:sp>
      <p:pic>
        <p:nvPicPr>
          <p:cNvPr id="44036" name="Picture 4" descr="PatchPan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00200"/>
            <a:ext cx="7015163"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F0FF476-B288-46AC-8041-1AEFA13AEEA3}" type="slidenum">
              <a:rPr lang="en-US" smtClean="0"/>
              <a:pPr eaLnBrk="1" hangingPunct="1"/>
              <a:t>41</a:t>
            </a:fld>
            <a:endParaRPr lang="en-US"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45059" name="Rectangle 2"/>
          <p:cNvSpPr>
            <a:spLocks noGrp="1" noChangeArrowheads="1"/>
          </p:cNvSpPr>
          <p:nvPr>
            <p:ph type="title"/>
          </p:nvPr>
        </p:nvSpPr>
        <p:spPr/>
        <p:txBody>
          <a:bodyPr/>
          <a:lstStyle/>
          <a:p>
            <a:pPr eaLnBrk="1" hangingPunct="1"/>
            <a:r>
              <a:rPr lang="en-US" smtClean="0"/>
              <a:t>The Patch Panel</a:t>
            </a:r>
          </a:p>
        </p:txBody>
      </p:sp>
      <p:pic>
        <p:nvPicPr>
          <p:cNvPr id="45060" name="Picture 4" descr="PatchPanelPort2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038" y="1574800"/>
            <a:ext cx="7015162"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006A15F-117E-48BF-BA9D-3FDBF77E8FB0}" type="slidenum">
              <a:rPr lang="en-US" smtClean="0"/>
              <a:pPr eaLnBrk="1" hangingPunct="1"/>
              <a:t>42</a:t>
            </a:fld>
            <a:endParaRPr lang="en-US"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46083" name="Rectangle 2"/>
          <p:cNvSpPr>
            <a:spLocks noGrp="1" noChangeArrowheads="1"/>
          </p:cNvSpPr>
          <p:nvPr>
            <p:ph type="title"/>
          </p:nvPr>
        </p:nvSpPr>
        <p:spPr/>
        <p:txBody>
          <a:bodyPr/>
          <a:lstStyle/>
          <a:p>
            <a:pPr eaLnBrk="1" hangingPunct="1"/>
            <a:r>
              <a:rPr lang="en-US" smtClean="0"/>
              <a:t>Jack</a:t>
            </a:r>
          </a:p>
        </p:txBody>
      </p:sp>
      <p:pic>
        <p:nvPicPr>
          <p:cNvPr id="46084" name="Picture 4" descr="J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619250"/>
            <a:ext cx="4953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0CB251C-EF8D-4317-B9F6-5A5933E34433}" type="slidenum">
              <a:rPr lang="en-US" smtClean="0"/>
              <a:pPr eaLnBrk="1" hangingPunct="1"/>
              <a:t>43</a:t>
            </a:fld>
            <a:endParaRPr lang="en-US"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47107" name="Rectangle 2"/>
          <p:cNvSpPr>
            <a:spLocks noGrp="1" noChangeArrowheads="1"/>
          </p:cNvSpPr>
          <p:nvPr>
            <p:ph type="title"/>
          </p:nvPr>
        </p:nvSpPr>
        <p:spPr/>
        <p:txBody>
          <a:bodyPr/>
          <a:lstStyle/>
          <a:p>
            <a:pPr eaLnBrk="1" hangingPunct="1"/>
            <a:r>
              <a:rPr lang="en-US" smtClean="0"/>
              <a:t>Label</a:t>
            </a:r>
          </a:p>
        </p:txBody>
      </p:sp>
      <p:pic>
        <p:nvPicPr>
          <p:cNvPr id="47108" name="Picture 4" descr="PatchPanelPort245"/>
          <p:cNvPicPr>
            <a:picLocks noChangeAspect="1" noChangeArrowheads="1"/>
          </p:cNvPicPr>
          <p:nvPr/>
        </p:nvPicPr>
        <p:blipFill>
          <a:blip r:embed="rId2">
            <a:extLst>
              <a:ext uri="{28A0092B-C50C-407E-A947-70E740481C1C}">
                <a14:useLocalDpi xmlns:a14="http://schemas.microsoft.com/office/drawing/2010/main" val="0"/>
              </a:ext>
            </a:extLst>
          </a:blip>
          <a:srcRect l="16293" t="34239" b="23369"/>
          <a:stretch>
            <a:fillRect/>
          </a:stretch>
        </p:blipFill>
        <p:spPr bwMode="auto">
          <a:xfrm>
            <a:off x="757238" y="1619250"/>
            <a:ext cx="7624762"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B0785C1-C465-48F7-B2A8-F2C951722AA4}" type="slidenum">
              <a:rPr lang="en-US" smtClean="0"/>
              <a:pPr eaLnBrk="1" hangingPunct="1"/>
              <a:t>44</a:t>
            </a:fld>
            <a:endParaRPr lang="en-US"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48131" name="Rectangle 2"/>
          <p:cNvSpPr>
            <a:spLocks noGrp="1" noChangeArrowheads="1"/>
          </p:cNvSpPr>
          <p:nvPr>
            <p:ph type="title"/>
          </p:nvPr>
        </p:nvSpPr>
        <p:spPr/>
        <p:txBody>
          <a:bodyPr/>
          <a:lstStyle/>
          <a:p>
            <a:pPr eaLnBrk="1" hangingPunct="1"/>
            <a:r>
              <a:rPr lang="en-US" smtClean="0"/>
              <a:t>Switches in the Relay Rack</a:t>
            </a:r>
          </a:p>
        </p:txBody>
      </p:sp>
      <p:pic>
        <p:nvPicPr>
          <p:cNvPr id="48132" name="Picture 4" descr="Switches"/>
          <p:cNvPicPr>
            <a:picLocks noChangeAspect="1" noChangeArrowheads="1"/>
          </p:cNvPicPr>
          <p:nvPr/>
        </p:nvPicPr>
        <p:blipFill>
          <a:blip r:embed="rId2">
            <a:extLst>
              <a:ext uri="{28A0092B-C50C-407E-A947-70E740481C1C}">
                <a14:useLocalDpi xmlns:a14="http://schemas.microsoft.com/office/drawing/2010/main" val="0"/>
              </a:ext>
            </a:extLst>
          </a:blip>
          <a:srcRect r="12016"/>
          <a:stretch>
            <a:fillRect/>
          </a:stretch>
        </p:blipFill>
        <p:spPr bwMode="auto">
          <a:xfrm>
            <a:off x="1447800" y="1600200"/>
            <a:ext cx="60960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9D7CB86-7DDC-43C7-BBCF-EEC90539EB52}" type="slidenum">
              <a:rPr lang="en-US" smtClean="0"/>
              <a:pPr eaLnBrk="1" hangingPunct="1"/>
              <a:t>45</a:t>
            </a:fld>
            <a:endParaRPr lang="en-US"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49155" name="Rectangle 2"/>
          <p:cNvSpPr>
            <a:spLocks noGrp="1" noChangeArrowheads="1"/>
          </p:cNvSpPr>
          <p:nvPr>
            <p:ph type="title"/>
          </p:nvPr>
        </p:nvSpPr>
        <p:spPr/>
        <p:txBody>
          <a:bodyPr/>
          <a:lstStyle/>
          <a:p>
            <a:pPr eaLnBrk="1" hangingPunct="1"/>
            <a:r>
              <a:rPr lang="en-US" smtClean="0"/>
              <a:t>PC Port in the Switch</a:t>
            </a:r>
          </a:p>
        </p:txBody>
      </p:sp>
      <p:pic>
        <p:nvPicPr>
          <p:cNvPr id="49156" name="Picture 4" descr="SwitchPort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25600"/>
            <a:ext cx="6938963"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FD8A857-590D-44DB-BC5A-D5A6E3167E65}" type="slidenum">
              <a:rPr lang="en-US" smtClean="0"/>
              <a:pPr eaLnBrk="1" hangingPunct="1"/>
              <a:t>46</a:t>
            </a:fld>
            <a:endParaRPr lang="en-US"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50179" name="Rectangle 2"/>
          <p:cNvSpPr>
            <a:spLocks noGrp="1" noChangeArrowheads="1"/>
          </p:cNvSpPr>
          <p:nvPr>
            <p:ph type="title"/>
          </p:nvPr>
        </p:nvSpPr>
        <p:spPr/>
        <p:txBody>
          <a:bodyPr/>
          <a:lstStyle/>
          <a:p>
            <a:pPr eaLnBrk="1" hangingPunct="1"/>
            <a:r>
              <a:rPr lang="en-US" smtClean="0"/>
              <a:t>Switch Ports for LAN Equipment</a:t>
            </a:r>
          </a:p>
        </p:txBody>
      </p:sp>
      <p:pic>
        <p:nvPicPr>
          <p:cNvPr id="50180" name="Picture 4" descr="SwitchPorts1"/>
          <p:cNvPicPr>
            <a:picLocks noChangeAspect="1" noChangeArrowheads="1"/>
          </p:cNvPicPr>
          <p:nvPr/>
        </p:nvPicPr>
        <p:blipFill>
          <a:blip r:embed="rId2">
            <a:extLst>
              <a:ext uri="{28A0092B-C50C-407E-A947-70E740481C1C}">
                <a14:useLocalDpi xmlns:a14="http://schemas.microsoft.com/office/drawing/2010/main" val="0"/>
              </a:ext>
            </a:extLst>
          </a:blip>
          <a:srcRect r="2220"/>
          <a:stretch>
            <a:fillRect/>
          </a:stretch>
        </p:blipFill>
        <p:spPr bwMode="auto">
          <a:xfrm>
            <a:off x="1219200" y="1603375"/>
            <a:ext cx="6705600" cy="456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91D19EB-68A8-4A87-9FB1-19EC7AC51093}" type="slidenum">
              <a:rPr lang="en-US" smtClean="0"/>
              <a:pPr eaLnBrk="1" hangingPunct="1"/>
              <a:t>47</a:t>
            </a:fld>
            <a:endParaRPr lang="en-US"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51203" name="Rectangle 2"/>
          <p:cNvSpPr>
            <a:spLocks noGrp="1" noChangeArrowheads="1"/>
          </p:cNvSpPr>
          <p:nvPr>
            <p:ph type="title"/>
          </p:nvPr>
        </p:nvSpPr>
        <p:spPr/>
        <p:txBody>
          <a:bodyPr/>
          <a:lstStyle/>
          <a:p>
            <a:pPr eaLnBrk="1" hangingPunct="1"/>
            <a:r>
              <a:rPr lang="en-US" smtClean="0"/>
              <a:t>Server Port in the Switch</a:t>
            </a:r>
          </a:p>
        </p:txBody>
      </p:sp>
      <p:pic>
        <p:nvPicPr>
          <p:cNvPr id="51204" name="Picture 4" descr="SwitchPortRedC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00200"/>
            <a:ext cx="68627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D781895-88F9-4D51-A9E6-01EC6B9CE478}" type="slidenum">
              <a:rPr lang="en-US" smtClean="0"/>
              <a:pPr eaLnBrk="1" hangingPunct="1"/>
              <a:t>48</a:t>
            </a:fld>
            <a:endParaRPr lang="en-US"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52227" name="Rectangle 2"/>
          <p:cNvSpPr>
            <a:spLocks noGrp="1" noChangeArrowheads="1"/>
          </p:cNvSpPr>
          <p:nvPr>
            <p:ph type="title"/>
          </p:nvPr>
        </p:nvSpPr>
        <p:spPr/>
        <p:txBody>
          <a:bodyPr/>
          <a:lstStyle/>
          <a:p>
            <a:pPr eaLnBrk="1" hangingPunct="1"/>
            <a:r>
              <a:rPr lang="en-US" smtClean="0"/>
              <a:t>Machine Screws</a:t>
            </a:r>
          </a:p>
        </p:txBody>
      </p:sp>
      <p:pic>
        <p:nvPicPr>
          <p:cNvPr id="52228" name="Picture 4" descr="PanHead"/>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6995" t="2040" r="24464"/>
          <a:stretch>
            <a:fillRect/>
          </a:stretch>
        </p:blipFill>
        <p:spPr>
          <a:xfrm>
            <a:off x="914400" y="4343400"/>
            <a:ext cx="2362200" cy="1828800"/>
          </a:xfrm>
        </p:spPr>
      </p:pic>
      <p:pic>
        <p:nvPicPr>
          <p:cNvPr id="52229" name="Picture 6" descr="LANRackScrew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743200" y="1600200"/>
            <a:ext cx="3657600" cy="2438400"/>
          </a:xfrm>
        </p:spPr>
      </p:pic>
      <p:pic>
        <p:nvPicPr>
          <p:cNvPr id="52230" name="Picture 8" descr="MachineScrew"/>
          <p:cNvPicPr>
            <a:picLocks noChangeAspect="1" noChangeArrowheads="1"/>
          </p:cNvPicPr>
          <p:nvPr/>
        </p:nvPicPr>
        <p:blipFill>
          <a:blip r:embed="rId4">
            <a:extLst>
              <a:ext uri="{28A0092B-C50C-407E-A947-70E740481C1C}">
                <a14:useLocalDpi xmlns:a14="http://schemas.microsoft.com/office/drawing/2010/main" val="0"/>
              </a:ext>
            </a:extLst>
          </a:blip>
          <a:srcRect l="3439" t="7672" r="3439" b="7672"/>
          <a:stretch>
            <a:fillRect/>
          </a:stretch>
        </p:blipFill>
        <p:spPr bwMode="auto">
          <a:xfrm>
            <a:off x="6172200" y="4343400"/>
            <a:ext cx="2057400"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Rectangle 9"/>
          <p:cNvSpPr>
            <a:spLocks noGrp="1" noChangeArrowheads="1"/>
          </p:cNvSpPr>
          <p:nvPr>
            <p:ph type="body" idx="4294967295"/>
          </p:nvPr>
        </p:nvSpPr>
        <p:spPr/>
        <p:txBody>
          <a:bodyPr/>
          <a:lstStyle/>
          <a:p>
            <a:pPr eaLnBrk="1" hangingPunct="1">
              <a:buFontTx/>
              <a:buNone/>
            </a:pPr>
            <a:endParaRPr lang="en-US" smtClean="0"/>
          </a:p>
          <a:p>
            <a:pPr eaLnBrk="1" hangingPunct="1">
              <a:buFontTx/>
              <a:buNone/>
            </a:pPr>
            <a:endParaRPr lang="en-US" smtClean="0"/>
          </a:p>
          <a:p>
            <a:pPr eaLnBrk="1" hangingPunct="1">
              <a:buFontTx/>
              <a:buNone/>
            </a:pPr>
            <a:endParaRPr lang="en-US" smtClean="0"/>
          </a:p>
          <a:p>
            <a:pPr eaLnBrk="1" hangingPunct="1">
              <a:buFontTx/>
              <a:buNone/>
            </a:pPr>
            <a:endParaRPr lang="en-US" smtClean="0"/>
          </a:p>
          <a:p>
            <a:pPr eaLnBrk="1" hangingPunct="1">
              <a:buFontTx/>
              <a:buNone/>
            </a:pPr>
            <a:endParaRPr lang="en-US" smtClean="0"/>
          </a:p>
          <a:p>
            <a:pPr eaLnBrk="1" hangingPunct="1">
              <a:buFontTx/>
              <a:buNone/>
            </a:pPr>
            <a:r>
              <a:rPr lang="en-US" smtClean="0"/>
              <a:t>                                   </a:t>
            </a:r>
          </a:p>
          <a:p>
            <a:pPr eaLnBrk="1" hangingPunct="1">
              <a:buFontTx/>
              <a:buNone/>
            </a:pPr>
            <a:r>
              <a:rPr lang="en-US" smtClean="0"/>
              <a:t>                                  or</a:t>
            </a:r>
          </a:p>
        </p:txBody>
      </p:sp>
      <p:sp>
        <p:nvSpPr>
          <p:cNvPr id="52232"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DB9385B-68F7-46FD-8685-CF809B5B217E}" type="slidenum">
              <a:rPr lang="en-US" smtClean="0"/>
              <a:pPr eaLnBrk="1" hangingPunct="1"/>
              <a:t>49</a:t>
            </a:fld>
            <a:endParaRPr lang="en-US"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7171" name="Rectangle 2"/>
          <p:cNvSpPr>
            <a:spLocks noGrp="1" noChangeArrowheads="1"/>
          </p:cNvSpPr>
          <p:nvPr>
            <p:ph type="title"/>
          </p:nvPr>
        </p:nvSpPr>
        <p:spPr/>
        <p:txBody>
          <a:bodyPr/>
          <a:lstStyle/>
          <a:p>
            <a:pPr eaLnBrk="1" hangingPunct="1"/>
            <a:r>
              <a:rPr lang="en-US" smtClean="0"/>
              <a:t>What is LAN Cabling</a:t>
            </a:r>
          </a:p>
        </p:txBody>
      </p:sp>
      <p:sp>
        <p:nvSpPr>
          <p:cNvPr id="7172" name="Rectangle 3"/>
          <p:cNvSpPr>
            <a:spLocks noGrp="1" noChangeArrowheads="1"/>
          </p:cNvSpPr>
          <p:nvPr>
            <p:ph type="body" idx="1"/>
          </p:nvPr>
        </p:nvSpPr>
        <p:spPr/>
        <p:txBody>
          <a:bodyPr/>
          <a:lstStyle/>
          <a:p>
            <a:pPr eaLnBrk="1" hangingPunct="1"/>
            <a:r>
              <a:rPr lang="en-US" smtClean="0"/>
              <a:t>First, let’s look at a sample medium size LAN to first see all of the parts required to build such a thing</a:t>
            </a:r>
          </a:p>
          <a:p>
            <a:pPr eaLnBrk="1" hangingPunct="1"/>
            <a:r>
              <a:rPr lang="en-US" smtClean="0"/>
              <a:t>Keep in mind that there are many ways to do this type of job, in terms of the exact parts and methods used, this is just one example</a:t>
            </a:r>
          </a:p>
          <a:p>
            <a:pPr eaLnBrk="1" hangingPunct="1"/>
            <a:r>
              <a:rPr lang="en-US" smtClean="0"/>
              <a:t>Then we will concentrate on just the cabling</a:t>
            </a:r>
          </a:p>
        </p:txBody>
      </p:sp>
      <p:sp>
        <p:nvSpPr>
          <p:cNvPr id="71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9BE209E-564F-4764-992B-6E57C7DC9CA7}" type="slidenum">
              <a:rPr lang="en-US" smtClean="0"/>
              <a:pPr eaLnBrk="1" hangingPunct="1"/>
              <a:t>5</a:t>
            </a:fld>
            <a:endParaRPr 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53251" name="Rectangle 2"/>
          <p:cNvSpPr>
            <a:spLocks noGrp="1" noChangeArrowheads="1"/>
          </p:cNvSpPr>
          <p:nvPr>
            <p:ph type="title"/>
          </p:nvPr>
        </p:nvSpPr>
        <p:spPr/>
        <p:txBody>
          <a:bodyPr/>
          <a:lstStyle/>
          <a:p>
            <a:pPr eaLnBrk="1" hangingPunct="1"/>
            <a:r>
              <a:rPr lang="en-US" smtClean="0"/>
              <a:t>Patch Cable to Server</a:t>
            </a:r>
          </a:p>
        </p:txBody>
      </p:sp>
      <p:pic>
        <p:nvPicPr>
          <p:cNvPr id="53252" name="Picture 4" descr="CableFromPatchPanelToSer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038" y="1574800"/>
            <a:ext cx="7015162"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129E229-A49B-4716-9A54-C158D1CDB84F}" type="slidenum">
              <a:rPr lang="en-US" smtClean="0"/>
              <a:pPr eaLnBrk="1" hangingPunct="1"/>
              <a:t>50</a:t>
            </a:fld>
            <a:endParaRPr lang="en-US"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54275" name="Rectangle 2"/>
          <p:cNvSpPr>
            <a:spLocks noGrp="1" noChangeArrowheads="1"/>
          </p:cNvSpPr>
          <p:nvPr>
            <p:ph type="title"/>
          </p:nvPr>
        </p:nvSpPr>
        <p:spPr/>
        <p:txBody>
          <a:bodyPr/>
          <a:lstStyle/>
          <a:p>
            <a:pPr eaLnBrk="1" hangingPunct="1"/>
            <a:r>
              <a:rPr lang="en-US" smtClean="0"/>
              <a:t>The Server</a:t>
            </a:r>
          </a:p>
        </p:txBody>
      </p:sp>
      <p:pic>
        <p:nvPicPr>
          <p:cNvPr id="54276" name="Picture 4" descr="ServerInContext"/>
          <p:cNvPicPr>
            <a:picLocks noChangeAspect="1" noChangeArrowheads="1"/>
          </p:cNvPicPr>
          <p:nvPr/>
        </p:nvPicPr>
        <p:blipFill>
          <a:blip r:embed="rId2">
            <a:extLst>
              <a:ext uri="{28A0092B-C50C-407E-A947-70E740481C1C}">
                <a14:useLocalDpi xmlns:a14="http://schemas.microsoft.com/office/drawing/2010/main" val="0"/>
              </a:ext>
            </a:extLst>
          </a:blip>
          <a:srcRect l="2911" t="1666" r="2235"/>
          <a:stretch>
            <a:fillRect/>
          </a:stretch>
        </p:blipFill>
        <p:spPr bwMode="auto">
          <a:xfrm>
            <a:off x="3048000" y="1600200"/>
            <a:ext cx="2895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A8F78F0-E81D-4113-9003-D225C768DA2C}" type="slidenum">
              <a:rPr lang="en-US" smtClean="0"/>
              <a:pPr eaLnBrk="1" hangingPunct="1"/>
              <a:t>51</a:t>
            </a:fld>
            <a:endParaRPr lang="en-US"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55299" name="Rectangle 2"/>
          <p:cNvSpPr>
            <a:spLocks noGrp="1" noChangeArrowheads="1"/>
          </p:cNvSpPr>
          <p:nvPr>
            <p:ph type="title"/>
          </p:nvPr>
        </p:nvSpPr>
        <p:spPr/>
        <p:txBody>
          <a:bodyPr/>
          <a:lstStyle/>
          <a:p>
            <a:pPr eaLnBrk="1" hangingPunct="1"/>
            <a:r>
              <a:rPr lang="en-US" smtClean="0"/>
              <a:t>The Server</a:t>
            </a:r>
          </a:p>
        </p:txBody>
      </p:sp>
      <p:pic>
        <p:nvPicPr>
          <p:cNvPr id="55300" name="Picture 4" descr="ServerFro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0" y="1600200"/>
            <a:ext cx="31035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815A925-3820-4BC6-B547-5D3F4CC9BEE0}" type="slidenum">
              <a:rPr lang="en-US" smtClean="0"/>
              <a:pPr eaLnBrk="1" hangingPunct="1"/>
              <a:t>52</a:t>
            </a:fld>
            <a:endParaRPr lang="en-US"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56323" name="Rectangle 2"/>
          <p:cNvSpPr>
            <a:spLocks noGrp="1" noChangeArrowheads="1"/>
          </p:cNvSpPr>
          <p:nvPr>
            <p:ph type="title"/>
          </p:nvPr>
        </p:nvSpPr>
        <p:spPr/>
        <p:txBody>
          <a:bodyPr/>
          <a:lstStyle/>
          <a:p>
            <a:pPr eaLnBrk="1" hangingPunct="1"/>
            <a:r>
              <a:rPr lang="en-US" smtClean="0"/>
              <a:t>NIC in the Server</a:t>
            </a:r>
          </a:p>
        </p:txBody>
      </p:sp>
      <p:pic>
        <p:nvPicPr>
          <p:cNvPr id="56324" name="Picture 4" descr="ServerBack"/>
          <p:cNvPicPr>
            <a:picLocks noChangeAspect="1" noChangeArrowheads="1"/>
          </p:cNvPicPr>
          <p:nvPr/>
        </p:nvPicPr>
        <p:blipFill>
          <a:blip r:embed="rId2">
            <a:extLst>
              <a:ext uri="{28A0092B-C50C-407E-A947-70E740481C1C}">
                <a14:useLocalDpi xmlns:a14="http://schemas.microsoft.com/office/drawing/2010/main" val="0"/>
              </a:ext>
            </a:extLst>
          </a:blip>
          <a:srcRect l="2846" t="4968" r="2794" b="1633"/>
          <a:stretch>
            <a:fillRect/>
          </a:stretch>
        </p:blipFill>
        <p:spPr bwMode="auto">
          <a:xfrm>
            <a:off x="2971800" y="1600200"/>
            <a:ext cx="31019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2266FDF-33C3-49D3-B98B-791DC38178D4}" type="slidenum">
              <a:rPr lang="en-US" smtClean="0"/>
              <a:pPr eaLnBrk="1" hangingPunct="1"/>
              <a:t>53</a:t>
            </a:fld>
            <a:endParaRPr lang="en-US"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57347" name="Rectangle 2"/>
          <p:cNvSpPr>
            <a:spLocks noGrp="1" noChangeArrowheads="1"/>
          </p:cNvSpPr>
          <p:nvPr>
            <p:ph type="title"/>
          </p:nvPr>
        </p:nvSpPr>
        <p:spPr/>
        <p:txBody>
          <a:bodyPr/>
          <a:lstStyle/>
          <a:p>
            <a:pPr eaLnBrk="1" hangingPunct="1"/>
            <a:r>
              <a:rPr lang="en-US" smtClean="0"/>
              <a:t>WAN Access Can Be Shared</a:t>
            </a:r>
          </a:p>
        </p:txBody>
      </p:sp>
      <p:pic>
        <p:nvPicPr>
          <p:cNvPr id="57348" name="Picture 4" descr="RouterInContext1"/>
          <p:cNvPicPr>
            <a:picLocks noChangeAspect="1" noChangeArrowheads="1"/>
          </p:cNvPicPr>
          <p:nvPr/>
        </p:nvPicPr>
        <p:blipFill>
          <a:blip r:embed="rId2">
            <a:extLst>
              <a:ext uri="{28A0092B-C50C-407E-A947-70E740481C1C}">
                <a14:useLocalDpi xmlns:a14="http://schemas.microsoft.com/office/drawing/2010/main" val="0"/>
              </a:ext>
            </a:extLst>
          </a:blip>
          <a:srcRect r="21312"/>
          <a:stretch>
            <a:fillRect/>
          </a:stretch>
        </p:blipFill>
        <p:spPr bwMode="auto">
          <a:xfrm>
            <a:off x="1828800" y="1604963"/>
            <a:ext cx="5486400"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991CDD6-DCA6-4175-B92F-6EDDC846633A}" type="slidenum">
              <a:rPr lang="en-US" smtClean="0"/>
              <a:pPr eaLnBrk="1" hangingPunct="1"/>
              <a:t>54</a:t>
            </a:fld>
            <a:endParaRPr lang="en-US"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58371" name="Rectangle 2"/>
          <p:cNvSpPr>
            <a:spLocks noGrp="1" noChangeArrowheads="1"/>
          </p:cNvSpPr>
          <p:nvPr>
            <p:ph type="title"/>
          </p:nvPr>
        </p:nvSpPr>
        <p:spPr/>
        <p:txBody>
          <a:bodyPr/>
          <a:lstStyle/>
          <a:p>
            <a:pPr eaLnBrk="1" hangingPunct="1"/>
            <a:r>
              <a:rPr lang="en-US" smtClean="0"/>
              <a:t>WAN Access Can Be Shared</a:t>
            </a:r>
          </a:p>
        </p:txBody>
      </p:sp>
      <p:pic>
        <p:nvPicPr>
          <p:cNvPr id="58372" name="Picture 4" descr="RouterInContext2"/>
          <p:cNvPicPr>
            <a:picLocks noChangeAspect="1" noChangeArrowheads="1"/>
          </p:cNvPicPr>
          <p:nvPr/>
        </p:nvPicPr>
        <p:blipFill>
          <a:blip r:embed="rId2">
            <a:extLst>
              <a:ext uri="{28A0092B-C50C-407E-A947-70E740481C1C}">
                <a14:useLocalDpi xmlns:a14="http://schemas.microsoft.com/office/drawing/2010/main" val="0"/>
              </a:ext>
            </a:extLst>
          </a:blip>
          <a:srcRect r="15726"/>
          <a:stretch>
            <a:fillRect/>
          </a:stretch>
        </p:blipFill>
        <p:spPr bwMode="auto">
          <a:xfrm>
            <a:off x="1676400" y="1600200"/>
            <a:ext cx="5791200"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72F70C7-EA01-43CC-A8FA-9927CD712E75}" type="slidenum">
              <a:rPr lang="en-US" smtClean="0"/>
              <a:pPr eaLnBrk="1" hangingPunct="1"/>
              <a:t>55</a:t>
            </a:fld>
            <a:endParaRPr lang="en-US"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59395" name="Rectangle 2"/>
          <p:cNvSpPr>
            <a:spLocks noGrp="1" noChangeArrowheads="1"/>
          </p:cNvSpPr>
          <p:nvPr>
            <p:ph type="title"/>
          </p:nvPr>
        </p:nvSpPr>
        <p:spPr/>
        <p:txBody>
          <a:bodyPr/>
          <a:lstStyle/>
          <a:p>
            <a:pPr eaLnBrk="1" hangingPunct="1"/>
            <a:r>
              <a:rPr lang="en-US" smtClean="0"/>
              <a:t>WAN Access Can Be Shared</a:t>
            </a:r>
          </a:p>
        </p:txBody>
      </p:sp>
      <p:pic>
        <p:nvPicPr>
          <p:cNvPr id="59396" name="Picture 4" descr="RouterInContex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00200"/>
            <a:ext cx="6938963"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0BE1904-FCF9-4AB2-BC42-3D3A72826E55}" type="slidenum">
              <a:rPr lang="en-US" smtClean="0"/>
              <a:pPr eaLnBrk="1" hangingPunct="1"/>
              <a:t>56</a:t>
            </a:fld>
            <a:endParaRPr lang="en-US"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60419" name="Rectangle 2"/>
          <p:cNvSpPr>
            <a:spLocks noGrp="1" noChangeArrowheads="1"/>
          </p:cNvSpPr>
          <p:nvPr>
            <p:ph type="title"/>
          </p:nvPr>
        </p:nvSpPr>
        <p:spPr/>
        <p:txBody>
          <a:bodyPr/>
          <a:lstStyle/>
          <a:p>
            <a:pPr eaLnBrk="1" hangingPunct="1"/>
            <a:r>
              <a:rPr lang="en-US" smtClean="0"/>
              <a:t>Structured Cabling</a:t>
            </a:r>
          </a:p>
        </p:txBody>
      </p:sp>
      <p:sp>
        <p:nvSpPr>
          <p:cNvPr id="60420" name="Rectangle 3"/>
          <p:cNvSpPr>
            <a:spLocks noGrp="1" noChangeArrowheads="1"/>
          </p:cNvSpPr>
          <p:nvPr>
            <p:ph type="body" idx="1"/>
          </p:nvPr>
        </p:nvSpPr>
        <p:spPr/>
        <p:txBody>
          <a:bodyPr/>
          <a:lstStyle/>
          <a:p>
            <a:pPr eaLnBrk="1" hangingPunct="1"/>
            <a:r>
              <a:rPr lang="en-US" smtClean="0"/>
              <a:t>The proper way to do LAN cabling is to follow the recognized standards that have been agreed on</a:t>
            </a:r>
          </a:p>
          <a:p>
            <a:pPr eaLnBrk="1" hangingPunct="1">
              <a:lnSpc>
                <a:spcPct val="90000"/>
              </a:lnSpc>
            </a:pPr>
            <a:r>
              <a:rPr lang="en-US" smtClean="0">
                <a:solidFill>
                  <a:srgbClr val="000000"/>
                </a:solidFill>
                <a:cs typeface="Times New Roman" pitchFamily="18" charset="0"/>
              </a:rPr>
              <a:t>Standards work when they are adopted by both the cable manufacturers and by the device manufacturers</a:t>
            </a:r>
          </a:p>
        </p:txBody>
      </p:sp>
      <p:sp>
        <p:nvSpPr>
          <p:cNvPr id="604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E23AD33-BF0F-44E9-9D8C-8B4C6BD48B7F}" type="slidenum">
              <a:rPr lang="en-US" smtClean="0"/>
              <a:pPr eaLnBrk="1" hangingPunct="1"/>
              <a:t>57</a:t>
            </a:fld>
            <a:endParaRPr lang="en-US"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61443" name="Rectangle 2"/>
          <p:cNvSpPr>
            <a:spLocks noGrp="1" noChangeArrowheads="1"/>
          </p:cNvSpPr>
          <p:nvPr>
            <p:ph type="title"/>
          </p:nvPr>
        </p:nvSpPr>
        <p:spPr/>
        <p:txBody>
          <a:bodyPr/>
          <a:lstStyle/>
          <a:p>
            <a:pPr eaLnBrk="1" hangingPunct="1"/>
            <a:r>
              <a:rPr lang="en-US" smtClean="0"/>
              <a:t>Structured Cabling</a:t>
            </a:r>
          </a:p>
        </p:txBody>
      </p:sp>
      <p:sp>
        <p:nvSpPr>
          <p:cNvPr id="61444" name="Rectangle 3"/>
          <p:cNvSpPr>
            <a:spLocks noGrp="1" noChangeArrowheads="1"/>
          </p:cNvSpPr>
          <p:nvPr>
            <p:ph type="body" idx="1"/>
          </p:nvPr>
        </p:nvSpPr>
        <p:spPr/>
        <p:txBody>
          <a:bodyPr/>
          <a:lstStyle/>
          <a:p>
            <a:pPr eaLnBrk="1" hangingPunct="1">
              <a:lnSpc>
                <a:spcPct val="90000"/>
              </a:lnSpc>
            </a:pPr>
            <a:r>
              <a:rPr lang="en-US" smtClean="0">
                <a:solidFill>
                  <a:srgbClr val="000000"/>
                </a:solidFill>
                <a:cs typeface="Times New Roman" pitchFamily="18" charset="0"/>
              </a:rPr>
              <a:t>Then if an end-user also follows these same standards, any application, cable, connector, or electronic device built for compliance will work in any system built with such parts</a:t>
            </a:r>
          </a:p>
          <a:p>
            <a:pPr eaLnBrk="1" hangingPunct="1"/>
            <a:r>
              <a:rPr lang="en-US" smtClean="0"/>
              <a:t>This is called Structured Cabling</a:t>
            </a:r>
          </a:p>
          <a:p>
            <a:pPr eaLnBrk="1" hangingPunct="1"/>
            <a:r>
              <a:rPr lang="en-US" smtClean="0"/>
              <a:t>The standards that direct this are those produced by the Telecommunications Industry Association or TIA</a:t>
            </a:r>
          </a:p>
        </p:txBody>
      </p:sp>
      <p:sp>
        <p:nvSpPr>
          <p:cNvPr id="614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49D24B3-CF36-44CA-AE70-DACCD89EF80F}" type="slidenum">
              <a:rPr lang="en-US" smtClean="0"/>
              <a:pPr eaLnBrk="1" hangingPunct="1"/>
              <a:t>58</a:t>
            </a:fld>
            <a:endParaRPr lang="en-US"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62467" name="Rectangle 2"/>
          <p:cNvSpPr>
            <a:spLocks noGrp="1" noChangeArrowheads="1"/>
          </p:cNvSpPr>
          <p:nvPr>
            <p:ph type="title"/>
          </p:nvPr>
        </p:nvSpPr>
        <p:spPr/>
        <p:txBody>
          <a:bodyPr/>
          <a:lstStyle/>
          <a:p>
            <a:pPr eaLnBrk="1" hangingPunct="1"/>
            <a:r>
              <a:rPr lang="en-US" smtClean="0"/>
              <a:t>Structured Cabling</a:t>
            </a:r>
          </a:p>
        </p:txBody>
      </p:sp>
      <p:sp>
        <p:nvSpPr>
          <p:cNvPr id="62468" name="Rectangle 3"/>
          <p:cNvSpPr>
            <a:spLocks noGrp="1" noChangeArrowheads="1"/>
          </p:cNvSpPr>
          <p:nvPr>
            <p:ph type="body" idx="1"/>
          </p:nvPr>
        </p:nvSpPr>
        <p:spPr/>
        <p:txBody>
          <a:bodyPr/>
          <a:lstStyle/>
          <a:p>
            <a:pPr eaLnBrk="1" hangingPunct="1"/>
            <a:r>
              <a:rPr lang="en-US" smtClean="0"/>
              <a:t>As some of these standards were co-developed with the Electronics Industry Alliance or EIA and are recognized by the American National Standards Institute or ANSI, these standards are then often called the EIA/TIA or even the ANSI/EIA/TIA standards</a:t>
            </a:r>
          </a:p>
          <a:p>
            <a:pPr eaLnBrk="1" hangingPunct="1"/>
            <a:r>
              <a:rPr lang="en-US" smtClean="0"/>
              <a:t>As to what you call these, suit yourself, most people say and write TIA</a:t>
            </a:r>
          </a:p>
        </p:txBody>
      </p:sp>
      <p:sp>
        <p:nvSpPr>
          <p:cNvPr id="624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9AFF845-82A2-4118-A4F8-694B49F234BF}" type="slidenum">
              <a:rPr lang="en-US" smtClean="0"/>
              <a:pPr eaLnBrk="1" hangingPunct="1"/>
              <a:t>59</a:t>
            </a:fld>
            <a:endParaRPr lang="en-US"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8195" name="Rectangle 2"/>
          <p:cNvSpPr>
            <a:spLocks noGrp="1" noChangeArrowheads="1"/>
          </p:cNvSpPr>
          <p:nvPr>
            <p:ph type="title"/>
          </p:nvPr>
        </p:nvSpPr>
        <p:spPr/>
        <p:txBody>
          <a:bodyPr/>
          <a:lstStyle/>
          <a:p>
            <a:pPr eaLnBrk="1" hangingPunct="1"/>
            <a:r>
              <a:rPr lang="en-US" smtClean="0"/>
              <a:t>In the Work Area</a:t>
            </a:r>
          </a:p>
        </p:txBody>
      </p:sp>
      <p:sp>
        <p:nvSpPr>
          <p:cNvPr id="8196" name="Rectangle 3"/>
          <p:cNvSpPr>
            <a:spLocks noGrp="1" noChangeArrowheads="1"/>
          </p:cNvSpPr>
          <p:nvPr>
            <p:ph type="body" idx="1"/>
          </p:nvPr>
        </p:nvSpPr>
        <p:spPr/>
        <p:txBody>
          <a:bodyPr/>
          <a:lstStyle/>
          <a:p>
            <a:pPr eaLnBrk="1" hangingPunct="1"/>
            <a:r>
              <a:rPr lang="en-US" smtClean="0"/>
              <a:t>PC</a:t>
            </a:r>
          </a:p>
          <a:p>
            <a:pPr lvl="1" eaLnBrk="1" hangingPunct="1"/>
            <a:r>
              <a:rPr lang="en-US" smtClean="0"/>
              <a:t>So some work can be done</a:t>
            </a:r>
          </a:p>
          <a:p>
            <a:pPr eaLnBrk="1" hangingPunct="1"/>
            <a:r>
              <a:rPr lang="en-US" smtClean="0"/>
              <a:t>NIC</a:t>
            </a:r>
          </a:p>
          <a:p>
            <a:pPr lvl="1" eaLnBrk="1" hangingPunct="1"/>
            <a:r>
              <a:rPr lang="en-US" smtClean="0"/>
              <a:t>To connect the PC to the LAN</a:t>
            </a:r>
          </a:p>
          <a:p>
            <a:pPr eaLnBrk="1" hangingPunct="1"/>
            <a:r>
              <a:rPr lang="en-US" smtClean="0"/>
              <a:t>Patch Cable</a:t>
            </a:r>
          </a:p>
          <a:p>
            <a:pPr lvl="1" eaLnBrk="1" hangingPunct="1"/>
            <a:r>
              <a:rPr lang="en-US" smtClean="0"/>
              <a:t>Attaches the NIC to the wall plate jack</a:t>
            </a:r>
          </a:p>
          <a:p>
            <a:pPr eaLnBrk="1" hangingPunct="1"/>
            <a:r>
              <a:rPr lang="en-US" smtClean="0"/>
              <a:t>Box</a:t>
            </a:r>
          </a:p>
          <a:p>
            <a:pPr lvl="1" eaLnBrk="1" hangingPunct="1"/>
            <a:r>
              <a:rPr lang="en-US" smtClean="0"/>
              <a:t>Holds everything to the hole in the wall</a:t>
            </a:r>
          </a:p>
        </p:txBody>
      </p:sp>
      <p:sp>
        <p:nvSpPr>
          <p:cNvPr id="81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C89C799-1647-4BDB-A403-B357044EBA4B}" type="slidenum">
              <a:rPr lang="en-US" smtClean="0"/>
              <a:pPr eaLnBrk="1" hangingPunct="1"/>
              <a:t>6</a:t>
            </a:fld>
            <a:endParaRPr lang="en-US"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63491" name="Rectangle 2"/>
          <p:cNvSpPr>
            <a:spLocks noGrp="1" noChangeArrowheads="1"/>
          </p:cNvSpPr>
          <p:nvPr>
            <p:ph type="title"/>
          </p:nvPr>
        </p:nvSpPr>
        <p:spPr/>
        <p:txBody>
          <a:bodyPr/>
          <a:lstStyle/>
          <a:p>
            <a:pPr eaLnBrk="1" hangingPunct="1"/>
            <a:r>
              <a:rPr lang="en-US" smtClean="0"/>
              <a:t>What is ANSI</a:t>
            </a:r>
          </a:p>
        </p:txBody>
      </p:sp>
      <p:sp>
        <p:nvSpPr>
          <p:cNvPr id="63492" name="Rectangle 3"/>
          <p:cNvSpPr>
            <a:spLocks noGrp="1" noChangeArrowheads="1"/>
          </p:cNvSpPr>
          <p:nvPr>
            <p:ph type="body" idx="1"/>
          </p:nvPr>
        </p:nvSpPr>
        <p:spPr/>
        <p:txBody>
          <a:bodyPr/>
          <a:lstStyle/>
          <a:p>
            <a:pPr eaLnBrk="1" hangingPunct="1"/>
            <a:r>
              <a:rPr lang="en-US" smtClean="0"/>
              <a:t>As the ANSI web site says</a:t>
            </a:r>
          </a:p>
          <a:p>
            <a:pPr lvl="1" eaLnBrk="1" hangingPunct="1"/>
            <a:r>
              <a:rPr lang="en-US" smtClean="0"/>
              <a:t>ANSI is a private, non-profit organization (501(c)3) that administers and coordinates the U.S. voluntary standardization and conformity assessment system.</a:t>
            </a:r>
          </a:p>
        </p:txBody>
      </p:sp>
      <p:sp>
        <p:nvSpPr>
          <p:cNvPr id="6349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9DB0640-A3F4-425E-9779-D66AE8696958}" type="slidenum">
              <a:rPr lang="en-US" smtClean="0"/>
              <a:pPr eaLnBrk="1" hangingPunct="1"/>
              <a:t>60</a:t>
            </a:fld>
            <a:endParaRPr lang="en-US"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64515" name="Rectangle 2"/>
          <p:cNvSpPr>
            <a:spLocks noGrp="1" noChangeArrowheads="1"/>
          </p:cNvSpPr>
          <p:nvPr>
            <p:ph type="title"/>
          </p:nvPr>
        </p:nvSpPr>
        <p:spPr/>
        <p:txBody>
          <a:bodyPr/>
          <a:lstStyle/>
          <a:p>
            <a:pPr eaLnBrk="1" hangingPunct="1"/>
            <a:r>
              <a:rPr lang="en-US" smtClean="0"/>
              <a:t>What is the EIA</a:t>
            </a:r>
          </a:p>
        </p:txBody>
      </p:sp>
      <p:sp>
        <p:nvSpPr>
          <p:cNvPr id="64516" name="Rectangle 3"/>
          <p:cNvSpPr>
            <a:spLocks noGrp="1" noChangeArrowheads="1"/>
          </p:cNvSpPr>
          <p:nvPr>
            <p:ph type="body" idx="1"/>
          </p:nvPr>
        </p:nvSpPr>
        <p:spPr/>
        <p:txBody>
          <a:bodyPr/>
          <a:lstStyle/>
          <a:p>
            <a:pPr eaLnBrk="1" hangingPunct="1"/>
            <a:r>
              <a:rPr lang="en-US" smtClean="0"/>
              <a:t>As the EIA web site says</a:t>
            </a:r>
          </a:p>
          <a:p>
            <a:pPr lvl="1" eaLnBrk="1" hangingPunct="1"/>
            <a:r>
              <a:rPr lang="en-US" smtClean="0"/>
              <a:t>The Alliance is a partnership of electronic and high-tech associations and companies whose mission is promoting the market development and competitiveness of the U.S. high-tech industry …more than 2,300 member companies whose products and services range from the smallest electronic components to the most complex systems …</a:t>
            </a:r>
          </a:p>
        </p:txBody>
      </p:sp>
      <p:sp>
        <p:nvSpPr>
          <p:cNvPr id="645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5DE7A2B-D57C-45CC-8729-9BCC366058AF}" type="slidenum">
              <a:rPr lang="en-US" smtClean="0"/>
              <a:pPr eaLnBrk="1" hangingPunct="1"/>
              <a:t>61</a:t>
            </a:fld>
            <a:endParaRPr lang="en-US"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65539" name="Rectangle 2"/>
          <p:cNvSpPr>
            <a:spLocks noGrp="1" noChangeArrowheads="1"/>
          </p:cNvSpPr>
          <p:nvPr>
            <p:ph type="title"/>
          </p:nvPr>
        </p:nvSpPr>
        <p:spPr/>
        <p:txBody>
          <a:bodyPr/>
          <a:lstStyle/>
          <a:p>
            <a:pPr eaLnBrk="1" hangingPunct="1"/>
            <a:r>
              <a:rPr lang="en-US" smtClean="0"/>
              <a:t>What is the TIA</a:t>
            </a:r>
          </a:p>
        </p:txBody>
      </p:sp>
      <p:sp>
        <p:nvSpPr>
          <p:cNvPr id="65540" name="Rectangle 3"/>
          <p:cNvSpPr>
            <a:spLocks noGrp="1" noChangeArrowheads="1"/>
          </p:cNvSpPr>
          <p:nvPr>
            <p:ph type="body" idx="1"/>
          </p:nvPr>
        </p:nvSpPr>
        <p:spPr/>
        <p:txBody>
          <a:bodyPr/>
          <a:lstStyle/>
          <a:p>
            <a:pPr eaLnBrk="1" hangingPunct="1">
              <a:lnSpc>
                <a:spcPct val="90000"/>
              </a:lnSpc>
            </a:pPr>
            <a:r>
              <a:rPr lang="en-US" smtClean="0"/>
              <a:t>As the TIA web site says</a:t>
            </a:r>
          </a:p>
          <a:p>
            <a:pPr lvl="1" eaLnBrk="1" hangingPunct="1">
              <a:lnSpc>
                <a:spcPct val="90000"/>
              </a:lnSpc>
            </a:pPr>
            <a:r>
              <a:rPr lang="en-US" smtClean="0"/>
              <a:t>The Telecommunications Industry Association (TIA) is the leading non-profit trade association in the communications and information technology industry …standards development …. TIA provides a market-focused forum for its 1,100 member companies that manufacture or supply the products and services used in global communications. </a:t>
            </a:r>
          </a:p>
        </p:txBody>
      </p:sp>
      <p:sp>
        <p:nvSpPr>
          <p:cNvPr id="655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2747D3F-84CA-4110-B219-D0701D6B6390}" type="slidenum">
              <a:rPr lang="en-US" smtClean="0"/>
              <a:pPr eaLnBrk="1" hangingPunct="1"/>
              <a:t>62</a:t>
            </a:fld>
            <a:endParaRPr lang="en-US"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66563" name="Rectangle 2"/>
          <p:cNvSpPr>
            <a:spLocks noGrp="1" noChangeArrowheads="1"/>
          </p:cNvSpPr>
          <p:nvPr>
            <p:ph type="title"/>
          </p:nvPr>
        </p:nvSpPr>
        <p:spPr/>
        <p:txBody>
          <a:bodyPr/>
          <a:lstStyle/>
          <a:p>
            <a:pPr eaLnBrk="1" hangingPunct="1"/>
            <a:r>
              <a:rPr lang="en-US" smtClean="0"/>
              <a:t>What is the Relationship</a:t>
            </a:r>
          </a:p>
        </p:txBody>
      </p:sp>
      <p:sp>
        <p:nvSpPr>
          <p:cNvPr id="66564" name="Rectangle 3"/>
          <p:cNvSpPr>
            <a:spLocks noGrp="1" noChangeArrowheads="1"/>
          </p:cNvSpPr>
          <p:nvPr>
            <p:ph type="body" idx="1"/>
          </p:nvPr>
        </p:nvSpPr>
        <p:spPr/>
        <p:txBody>
          <a:bodyPr/>
          <a:lstStyle/>
          <a:p>
            <a:pPr eaLnBrk="1" hangingPunct="1"/>
            <a:r>
              <a:rPr lang="en-US" smtClean="0"/>
              <a:t>So what is the relationship in terms of structured cabling for all of these organizations</a:t>
            </a:r>
          </a:p>
          <a:p>
            <a:pPr lvl="1" eaLnBrk="1" hangingPunct="1"/>
            <a:r>
              <a:rPr lang="en-US" smtClean="0"/>
              <a:t>TIA develops the standards</a:t>
            </a:r>
          </a:p>
          <a:p>
            <a:pPr lvl="1" eaLnBrk="1" hangingPunct="1"/>
            <a:r>
              <a:rPr lang="en-US" smtClean="0"/>
              <a:t>EIA recognizes the standards as valid since TIA is one of the organizations that belong to the umbrella EIA</a:t>
            </a:r>
          </a:p>
          <a:p>
            <a:pPr lvl="1" eaLnBrk="1" hangingPunct="1"/>
            <a:r>
              <a:rPr lang="en-US" smtClean="0"/>
              <a:t>The standards are then recognized by ANSI as the American coordinating body</a:t>
            </a:r>
          </a:p>
        </p:txBody>
      </p:sp>
      <p:sp>
        <p:nvSpPr>
          <p:cNvPr id="665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1C8475E-C319-4ECF-B05B-C6A57F2B8C70}" type="slidenum">
              <a:rPr lang="en-US" smtClean="0"/>
              <a:pPr eaLnBrk="1" hangingPunct="1"/>
              <a:t>63</a:t>
            </a:fld>
            <a:endParaRPr lang="en-US" smtClean="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67587" name="Rectangle 2"/>
          <p:cNvSpPr>
            <a:spLocks noGrp="1" noChangeArrowheads="1"/>
          </p:cNvSpPr>
          <p:nvPr>
            <p:ph type="title"/>
          </p:nvPr>
        </p:nvSpPr>
        <p:spPr/>
        <p:txBody>
          <a:bodyPr/>
          <a:lstStyle/>
          <a:p>
            <a:pPr eaLnBrk="1" hangingPunct="1"/>
            <a:r>
              <a:rPr lang="en-US" smtClean="0"/>
              <a:t>What Structured Cabling Is Not</a:t>
            </a:r>
          </a:p>
        </p:txBody>
      </p:sp>
      <p:sp>
        <p:nvSpPr>
          <p:cNvPr id="67588" name="Rectangle 3"/>
          <p:cNvSpPr>
            <a:spLocks noGrp="1" noChangeArrowheads="1"/>
          </p:cNvSpPr>
          <p:nvPr>
            <p:ph type="body" idx="1"/>
          </p:nvPr>
        </p:nvSpPr>
        <p:spPr/>
        <p:txBody>
          <a:bodyPr/>
          <a:lstStyle/>
          <a:p>
            <a:pPr eaLnBrk="1" hangingPunct="1"/>
            <a:r>
              <a:rPr lang="en-US" smtClean="0"/>
              <a:t>Keep in mind that cables do not have to be installed according to the standards in order to work</a:t>
            </a:r>
          </a:p>
          <a:p>
            <a:pPr eaLnBrk="1" hangingPunct="1"/>
            <a:r>
              <a:rPr lang="en-US" smtClean="0"/>
              <a:t>Many cable installations use a mixture of parts that meet no standard or the parts are installed in a haphazard method</a:t>
            </a:r>
          </a:p>
          <a:p>
            <a:pPr eaLnBrk="1" hangingPunct="1"/>
            <a:r>
              <a:rPr lang="en-US" smtClean="0"/>
              <a:t>Many of these installations work for years</a:t>
            </a:r>
          </a:p>
        </p:txBody>
      </p:sp>
      <p:sp>
        <p:nvSpPr>
          <p:cNvPr id="675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FEDA929-3A0D-4137-991B-01CA49000F4A}" type="slidenum">
              <a:rPr lang="en-US" smtClean="0"/>
              <a:pPr eaLnBrk="1" hangingPunct="1"/>
              <a:t>64</a:t>
            </a:fld>
            <a:endParaRPr lang="en-US"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68611" name="Rectangle 2"/>
          <p:cNvSpPr>
            <a:spLocks noGrp="1" noChangeArrowheads="1"/>
          </p:cNvSpPr>
          <p:nvPr>
            <p:ph type="title"/>
          </p:nvPr>
        </p:nvSpPr>
        <p:spPr/>
        <p:txBody>
          <a:bodyPr/>
          <a:lstStyle/>
          <a:p>
            <a:pPr eaLnBrk="1" hangingPunct="1"/>
            <a:r>
              <a:rPr lang="en-US" smtClean="0"/>
              <a:t>What Structured Cabling Is Not</a:t>
            </a:r>
          </a:p>
        </p:txBody>
      </p:sp>
      <p:sp>
        <p:nvSpPr>
          <p:cNvPr id="68612" name="Rectangle 3"/>
          <p:cNvSpPr>
            <a:spLocks noGrp="1" noChangeArrowheads="1"/>
          </p:cNvSpPr>
          <p:nvPr>
            <p:ph type="body" idx="1"/>
          </p:nvPr>
        </p:nvSpPr>
        <p:spPr/>
        <p:txBody>
          <a:bodyPr/>
          <a:lstStyle/>
          <a:p>
            <a:pPr eaLnBrk="1" hangingPunct="1"/>
            <a:r>
              <a:rPr lang="en-US" smtClean="0"/>
              <a:t>However these installations are difficult to troubleshoot and repair and these installations fail when placed under a load</a:t>
            </a:r>
          </a:p>
        </p:txBody>
      </p:sp>
      <p:sp>
        <p:nvSpPr>
          <p:cNvPr id="686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5309B0F-D1AD-458A-B6F7-533339F675D5}" type="slidenum">
              <a:rPr lang="en-US" smtClean="0"/>
              <a:pPr eaLnBrk="1" hangingPunct="1"/>
              <a:t>65</a:t>
            </a:fld>
            <a:endParaRPr lang="en-US"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69635" name="Rectangle 2"/>
          <p:cNvSpPr>
            <a:spLocks noGrp="1" noChangeArrowheads="1"/>
          </p:cNvSpPr>
          <p:nvPr>
            <p:ph type="title"/>
          </p:nvPr>
        </p:nvSpPr>
        <p:spPr/>
        <p:txBody>
          <a:bodyPr/>
          <a:lstStyle/>
          <a:p>
            <a:pPr eaLnBrk="1" hangingPunct="1"/>
            <a:r>
              <a:rPr lang="en-US" smtClean="0"/>
              <a:t>This is Not Structured Cabling</a:t>
            </a:r>
          </a:p>
        </p:txBody>
      </p:sp>
      <p:pic>
        <p:nvPicPr>
          <p:cNvPr id="69636" name="Picture 3" descr="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0638" y="1600200"/>
            <a:ext cx="6562725" cy="4525963"/>
          </a:xfrm>
        </p:spPr>
      </p:pic>
      <p:sp>
        <p:nvSpPr>
          <p:cNvPr id="696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B9BD26E-AAD4-49BC-8DFA-D31BEC078CEA}" type="slidenum">
              <a:rPr lang="en-US" smtClean="0"/>
              <a:pPr eaLnBrk="1" hangingPunct="1"/>
              <a:t>66</a:t>
            </a:fld>
            <a:endParaRPr lang="en-US"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70659" name="Rectangle 2"/>
          <p:cNvSpPr>
            <a:spLocks noGrp="1" noChangeArrowheads="1"/>
          </p:cNvSpPr>
          <p:nvPr>
            <p:ph type="title"/>
          </p:nvPr>
        </p:nvSpPr>
        <p:spPr/>
        <p:txBody>
          <a:bodyPr/>
          <a:lstStyle/>
          <a:p>
            <a:pPr eaLnBrk="1" hangingPunct="1"/>
            <a:r>
              <a:rPr lang="en-US" smtClean="0"/>
              <a:t>Nor Is This</a:t>
            </a:r>
          </a:p>
        </p:txBody>
      </p:sp>
      <p:sp>
        <p:nvSpPr>
          <p:cNvPr id="70660" name="Rectangle 3"/>
          <p:cNvSpPr>
            <a:spLocks noGrp="1" noChangeArrowheads="1"/>
          </p:cNvSpPr>
          <p:nvPr>
            <p:ph type="body" idx="1"/>
          </p:nvPr>
        </p:nvSpPr>
        <p:spPr/>
        <p:txBody>
          <a:bodyPr/>
          <a:lstStyle/>
          <a:p>
            <a:pPr eaLnBrk="1" hangingPunct="1"/>
            <a:endParaRPr lang="en-US" smtClean="0"/>
          </a:p>
        </p:txBody>
      </p:sp>
      <p:pic>
        <p:nvPicPr>
          <p:cNvPr id="70661" name="Picture 4" descr="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11313"/>
            <a:ext cx="7162800" cy="448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7DA6162-1701-4872-BA4C-EE2E2F530B1B}" type="slidenum">
              <a:rPr lang="en-US" smtClean="0"/>
              <a:pPr eaLnBrk="1" hangingPunct="1"/>
              <a:t>67</a:t>
            </a:fld>
            <a:endParaRPr lang="en-US"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71683" name="Rectangle 2"/>
          <p:cNvSpPr>
            <a:spLocks noGrp="1" noChangeArrowheads="1"/>
          </p:cNvSpPr>
          <p:nvPr>
            <p:ph type="title"/>
          </p:nvPr>
        </p:nvSpPr>
        <p:spPr/>
        <p:txBody>
          <a:bodyPr/>
          <a:lstStyle/>
          <a:p>
            <a:pPr eaLnBrk="1" hangingPunct="1"/>
            <a:r>
              <a:rPr lang="en-US" smtClean="0"/>
              <a:t>Nor This</a:t>
            </a:r>
          </a:p>
        </p:txBody>
      </p:sp>
      <p:sp>
        <p:nvSpPr>
          <p:cNvPr id="71684" name="Rectangle 3"/>
          <p:cNvSpPr>
            <a:spLocks noGrp="1" noChangeArrowheads="1"/>
          </p:cNvSpPr>
          <p:nvPr>
            <p:ph type="body" idx="1"/>
          </p:nvPr>
        </p:nvSpPr>
        <p:spPr/>
        <p:txBody>
          <a:bodyPr/>
          <a:lstStyle/>
          <a:p>
            <a:pPr eaLnBrk="1" hangingPunct="1"/>
            <a:endParaRPr lang="en-US" smtClean="0"/>
          </a:p>
        </p:txBody>
      </p:sp>
      <p:pic>
        <p:nvPicPr>
          <p:cNvPr id="71685" name="Picture 4" descr="3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71625"/>
            <a:ext cx="6400800"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2D15DF0-BEFB-4705-B5F2-94BEC3F24F28}" type="slidenum">
              <a:rPr lang="en-US" smtClean="0"/>
              <a:pPr eaLnBrk="1" hangingPunct="1"/>
              <a:t>68</a:t>
            </a:fld>
            <a:endParaRPr lang="en-US"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72707" name="Rectangle 2"/>
          <p:cNvSpPr>
            <a:spLocks noGrp="1" noChangeArrowheads="1"/>
          </p:cNvSpPr>
          <p:nvPr>
            <p:ph type="title"/>
          </p:nvPr>
        </p:nvSpPr>
        <p:spPr/>
        <p:txBody>
          <a:bodyPr/>
          <a:lstStyle/>
          <a:p>
            <a:pPr eaLnBrk="1" hangingPunct="1"/>
            <a:r>
              <a:rPr lang="en-US" smtClean="0"/>
              <a:t>The Standards</a:t>
            </a:r>
          </a:p>
        </p:txBody>
      </p:sp>
      <p:sp>
        <p:nvSpPr>
          <p:cNvPr id="72708" name="Rectangle 3"/>
          <p:cNvSpPr>
            <a:spLocks noGrp="1" noChangeArrowheads="1"/>
          </p:cNvSpPr>
          <p:nvPr>
            <p:ph type="body" idx="1"/>
          </p:nvPr>
        </p:nvSpPr>
        <p:spPr/>
        <p:txBody>
          <a:bodyPr/>
          <a:lstStyle/>
          <a:p>
            <a:pPr eaLnBrk="1" hangingPunct="1"/>
            <a:r>
              <a:rPr lang="en-US" smtClean="0"/>
              <a:t>So if those pictures do not show structured cabling, what does it look like, how do you create such a thing</a:t>
            </a:r>
          </a:p>
          <a:p>
            <a:pPr eaLnBrk="1" hangingPunct="1"/>
            <a:r>
              <a:rPr lang="en-US" smtClean="0"/>
              <a:t>By following the standards</a:t>
            </a:r>
          </a:p>
          <a:p>
            <a:pPr eaLnBrk="1" hangingPunct="1"/>
            <a:r>
              <a:rPr lang="en-US" smtClean="0"/>
              <a:t>What standards are we talking about</a:t>
            </a:r>
          </a:p>
        </p:txBody>
      </p:sp>
      <p:sp>
        <p:nvSpPr>
          <p:cNvPr id="7270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60A0542-D9F4-4037-9508-8F9359C5AABB}" type="slidenum">
              <a:rPr lang="en-US" smtClean="0"/>
              <a:pPr eaLnBrk="1" hangingPunct="1"/>
              <a:t>69</a:t>
            </a:fld>
            <a:endParaRPr lang="en-US"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9219" name="Rectangle 2"/>
          <p:cNvSpPr>
            <a:spLocks noGrp="1" noChangeArrowheads="1"/>
          </p:cNvSpPr>
          <p:nvPr>
            <p:ph type="title"/>
          </p:nvPr>
        </p:nvSpPr>
        <p:spPr/>
        <p:txBody>
          <a:bodyPr/>
          <a:lstStyle/>
          <a:p>
            <a:pPr eaLnBrk="1" hangingPunct="1"/>
            <a:r>
              <a:rPr lang="en-US" smtClean="0"/>
              <a:t>In the Work Area</a:t>
            </a:r>
          </a:p>
        </p:txBody>
      </p:sp>
      <p:sp>
        <p:nvSpPr>
          <p:cNvPr id="9220" name="Rectangle 3"/>
          <p:cNvSpPr>
            <a:spLocks noGrp="1" noChangeArrowheads="1"/>
          </p:cNvSpPr>
          <p:nvPr>
            <p:ph type="body" idx="1"/>
          </p:nvPr>
        </p:nvSpPr>
        <p:spPr/>
        <p:txBody>
          <a:bodyPr/>
          <a:lstStyle/>
          <a:p>
            <a:pPr eaLnBrk="1" hangingPunct="1"/>
            <a:r>
              <a:rPr lang="en-US" smtClean="0"/>
              <a:t>Sheet Metal Screws</a:t>
            </a:r>
          </a:p>
          <a:p>
            <a:pPr lvl="1" eaLnBrk="1" hangingPunct="1"/>
            <a:r>
              <a:rPr lang="en-US" smtClean="0"/>
              <a:t>Attaches the box to the metal wall stud</a:t>
            </a:r>
          </a:p>
          <a:p>
            <a:pPr eaLnBrk="1" hangingPunct="1"/>
            <a:r>
              <a:rPr lang="en-US" smtClean="0"/>
              <a:t>Jack</a:t>
            </a:r>
          </a:p>
          <a:p>
            <a:pPr lvl="1" eaLnBrk="1" hangingPunct="1"/>
            <a:r>
              <a:rPr lang="en-US" smtClean="0"/>
              <a:t>What the cable is plugged into</a:t>
            </a:r>
          </a:p>
          <a:p>
            <a:pPr eaLnBrk="1" hangingPunct="1"/>
            <a:r>
              <a:rPr lang="en-US" smtClean="0"/>
              <a:t>Wall Plate and Mounting Screws</a:t>
            </a:r>
          </a:p>
          <a:p>
            <a:pPr lvl="1" eaLnBrk="1" hangingPunct="1"/>
            <a:r>
              <a:rPr lang="en-US" smtClean="0"/>
              <a:t>Covers the hole in the wall</a:t>
            </a:r>
          </a:p>
          <a:p>
            <a:pPr eaLnBrk="1" hangingPunct="1"/>
            <a:r>
              <a:rPr lang="en-US" smtClean="0"/>
              <a:t>Label</a:t>
            </a:r>
          </a:p>
          <a:p>
            <a:pPr lvl="1" eaLnBrk="1" hangingPunct="1"/>
            <a:r>
              <a:rPr lang="en-US" smtClean="0"/>
              <a:t>Placed on the wall plate so you can find the other end</a:t>
            </a:r>
          </a:p>
        </p:txBody>
      </p:sp>
      <p:sp>
        <p:nvSpPr>
          <p:cNvPr id="92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AD5EC2B-4446-4EBE-A68D-194D47968EE6}" type="slidenum">
              <a:rPr lang="en-US" smtClean="0"/>
              <a:pPr eaLnBrk="1" hangingPunct="1"/>
              <a:t>7</a:t>
            </a:fld>
            <a:endParaRPr lang="en-US"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73731" name="Rectangle 2"/>
          <p:cNvSpPr>
            <a:spLocks noGrp="1" noChangeArrowheads="1"/>
          </p:cNvSpPr>
          <p:nvPr>
            <p:ph type="title"/>
          </p:nvPr>
        </p:nvSpPr>
        <p:spPr/>
        <p:txBody>
          <a:bodyPr/>
          <a:lstStyle/>
          <a:p>
            <a:pPr eaLnBrk="1" hangingPunct="1"/>
            <a:r>
              <a:rPr lang="en-US" smtClean="0"/>
              <a:t>The Former Standards</a:t>
            </a:r>
          </a:p>
        </p:txBody>
      </p:sp>
      <p:sp>
        <p:nvSpPr>
          <p:cNvPr id="73732" name="Rectangle 3"/>
          <p:cNvSpPr>
            <a:spLocks noGrp="1" noChangeArrowheads="1"/>
          </p:cNvSpPr>
          <p:nvPr>
            <p:ph type="body" idx="1"/>
          </p:nvPr>
        </p:nvSpPr>
        <p:spPr/>
        <p:txBody>
          <a:bodyPr/>
          <a:lstStyle/>
          <a:p>
            <a:pPr eaLnBrk="1" hangingPunct="1">
              <a:lnSpc>
                <a:spcPct val="90000"/>
              </a:lnSpc>
            </a:pPr>
            <a:r>
              <a:rPr lang="en-US" smtClean="0">
                <a:solidFill>
                  <a:srgbClr val="000000"/>
                </a:solidFill>
                <a:cs typeface="Times New Roman" pitchFamily="18" charset="0"/>
              </a:rPr>
              <a:t>TIA-568-A.5</a:t>
            </a:r>
          </a:p>
          <a:p>
            <a:pPr lvl="1" eaLnBrk="1" hangingPunct="1">
              <a:lnSpc>
                <a:spcPct val="90000"/>
              </a:lnSpc>
            </a:pPr>
            <a:r>
              <a:rPr lang="en-US" smtClean="0">
                <a:solidFill>
                  <a:srgbClr val="000000"/>
                </a:solidFill>
                <a:cs typeface="Times New Roman" pitchFamily="18" charset="0"/>
              </a:rPr>
              <a:t>Commercial Building Telecommunications Cabling Standard</a:t>
            </a:r>
          </a:p>
          <a:p>
            <a:pPr eaLnBrk="1" hangingPunct="1">
              <a:lnSpc>
                <a:spcPct val="90000"/>
              </a:lnSpc>
            </a:pPr>
            <a:r>
              <a:rPr lang="en-US" smtClean="0">
                <a:solidFill>
                  <a:srgbClr val="000000"/>
                </a:solidFill>
                <a:cs typeface="Times New Roman" pitchFamily="18" charset="0"/>
              </a:rPr>
              <a:t>Up until Spring of 2002 this was the main standard</a:t>
            </a:r>
          </a:p>
        </p:txBody>
      </p:sp>
      <p:sp>
        <p:nvSpPr>
          <p:cNvPr id="737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1994922-A114-492C-A609-F5FAFCD637FD}" type="slidenum">
              <a:rPr lang="en-US" smtClean="0"/>
              <a:pPr eaLnBrk="1" hangingPunct="1"/>
              <a:t>70</a:t>
            </a:fld>
            <a:endParaRPr lang="en-US" smtClean="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74755" name="Rectangle 2"/>
          <p:cNvSpPr>
            <a:spLocks noGrp="1" noChangeArrowheads="1"/>
          </p:cNvSpPr>
          <p:nvPr>
            <p:ph type="title"/>
          </p:nvPr>
        </p:nvSpPr>
        <p:spPr/>
        <p:txBody>
          <a:bodyPr/>
          <a:lstStyle/>
          <a:p>
            <a:pPr eaLnBrk="1" hangingPunct="1"/>
            <a:r>
              <a:rPr lang="en-US" smtClean="0"/>
              <a:t>The Former Standards</a:t>
            </a:r>
          </a:p>
        </p:txBody>
      </p:sp>
      <p:sp>
        <p:nvSpPr>
          <p:cNvPr id="74756" name="Rectangle 3"/>
          <p:cNvSpPr>
            <a:spLocks noGrp="1" noChangeArrowheads="1"/>
          </p:cNvSpPr>
          <p:nvPr>
            <p:ph type="body" idx="1"/>
          </p:nvPr>
        </p:nvSpPr>
        <p:spPr/>
        <p:txBody>
          <a:bodyPr/>
          <a:lstStyle/>
          <a:p>
            <a:pPr eaLnBrk="1" hangingPunct="1">
              <a:lnSpc>
                <a:spcPct val="90000"/>
              </a:lnSpc>
            </a:pPr>
            <a:r>
              <a:rPr lang="en-US" smtClean="0"/>
              <a:t>After the A version came</a:t>
            </a:r>
          </a:p>
          <a:p>
            <a:pPr lvl="1" eaLnBrk="1" hangingPunct="1">
              <a:lnSpc>
                <a:spcPct val="90000"/>
              </a:lnSpc>
            </a:pPr>
            <a:r>
              <a:rPr lang="en-US" smtClean="0"/>
              <a:t>TIA-568-B.1</a:t>
            </a:r>
          </a:p>
          <a:p>
            <a:pPr lvl="2" eaLnBrk="1" hangingPunct="1">
              <a:lnSpc>
                <a:spcPct val="90000"/>
              </a:lnSpc>
            </a:pPr>
            <a:r>
              <a:rPr lang="en-US" smtClean="0"/>
              <a:t>Commercial Building Telecommunications Cabling Standard – Generic Requirements</a:t>
            </a:r>
          </a:p>
          <a:p>
            <a:pPr lvl="1" eaLnBrk="1" hangingPunct="1">
              <a:lnSpc>
                <a:spcPct val="90000"/>
              </a:lnSpc>
            </a:pPr>
            <a:r>
              <a:rPr lang="en-US" smtClean="0"/>
              <a:t>TIA/-568-B.2</a:t>
            </a:r>
          </a:p>
          <a:p>
            <a:pPr lvl="2" eaLnBrk="1" hangingPunct="1">
              <a:lnSpc>
                <a:spcPct val="90000"/>
              </a:lnSpc>
            </a:pPr>
            <a:r>
              <a:rPr lang="en-US" smtClean="0"/>
              <a:t>Commercial Building Telecommunications Cabling Standard – Connecting Hardware and Components</a:t>
            </a:r>
          </a:p>
          <a:p>
            <a:pPr lvl="1" eaLnBrk="1" hangingPunct="1">
              <a:lnSpc>
                <a:spcPct val="90000"/>
              </a:lnSpc>
            </a:pPr>
            <a:r>
              <a:rPr lang="en-US" smtClean="0"/>
              <a:t>TIA-568-B.3</a:t>
            </a:r>
          </a:p>
          <a:p>
            <a:pPr lvl="2" eaLnBrk="1" hangingPunct="1">
              <a:lnSpc>
                <a:spcPct val="90000"/>
              </a:lnSpc>
            </a:pPr>
            <a:r>
              <a:rPr lang="en-US" smtClean="0"/>
              <a:t>Commercial Building Telecommunications Cabling Standard – Optical Fiber Cabling</a:t>
            </a:r>
          </a:p>
        </p:txBody>
      </p:sp>
      <p:sp>
        <p:nvSpPr>
          <p:cNvPr id="747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EA4C4A3-7B1C-4B2A-8E88-430158921DF8}" type="slidenum">
              <a:rPr lang="en-US" smtClean="0"/>
              <a:pPr eaLnBrk="1" hangingPunct="1"/>
              <a:t>71</a:t>
            </a:fld>
            <a:endParaRPr lang="en-US"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smtClean="0"/>
              <a:t>The Current Standard</a:t>
            </a:r>
          </a:p>
        </p:txBody>
      </p:sp>
      <p:sp>
        <p:nvSpPr>
          <p:cNvPr id="75779" name="Content Placeholder 2"/>
          <p:cNvSpPr>
            <a:spLocks noGrp="1"/>
          </p:cNvSpPr>
          <p:nvPr>
            <p:ph idx="1"/>
          </p:nvPr>
        </p:nvSpPr>
        <p:spPr/>
        <p:txBody>
          <a:bodyPr/>
          <a:lstStyle/>
          <a:p>
            <a:r>
              <a:rPr lang="en-US" smtClean="0"/>
              <a:t>After B comes C</a:t>
            </a:r>
          </a:p>
          <a:p>
            <a:r>
              <a:rPr lang="en-US" smtClean="0"/>
              <a:t>It arrived in March 2009</a:t>
            </a:r>
          </a:p>
          <a:p>
            <a:r>
              <a:rPr lang="en-US" smtClean="0"/>
              <a:t>It is now in four parts</a:t>
            </a:r>
          </a:p>
          <a:p>
            <a:pPr lvl="1"/>
            <a:r>
              <a:rPr lang="en-US" smtClean="0"/>
              <a:t>TIA-568-C.0</a:t>
            </a:r>
          </a:p>
          <a:p>
            <a:pPr lvl="2"/>
            <a:r>
              <a:rPr lang="en-US" smtClean="0"/>
              <a:t>Generic Telecommunications Cabling for Customer Premises</a:t>
            </a:r>
          </a:p>
          <a:p>
            <a:pPr lvl="1"/>
            <a:r>
              <a:rPr lang="en-US" smtClean="0"/>
              <a:t>TIA-568-C.1</a:t>
            </a:r>
          </a:p>
          <a:p>
            <a:pPr lvl="2"/>
            <a:r>
              <a:rPr lang="en-US" smtClean="0"/>
              <a:t>Commercial Building Telecommunications Cabling Standard</a:t>
            </a:r>
          </a:p>
        </p:txBody>
      </p:sp>
      <p:sp>
        <p:nvSpPr>
          <p:cNvPr id="757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757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D0498-4F0C-4B0D-8073-6485D6AD705B}" type="slidenum">
              <a:rPr lang="en-US" smtClean="0"/>
              <a:pPr eaLnBrk="1" hangingPunct="1"/>
              <a:t>72</a:t>
            </a:fld>
            <a:endParaRPr lang="en-US"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smtClean="0"/>
              <a:t>The Current Standard</a:t>
            </a:r>
          </a:p>
        </p:txBody>
      </p:sp>
      <p:sp>
        <p:nvSpPr>
          <p:cNvPr id="76803" name="Content Placeholder 2"/>
          <p:cNvSpPr>
            <a:spLocks noGrp="1"/>
          </p:cNvSpPr>
          <p:nvPr>
            <p:ph idx="1"/>
          </p:nvPr>
        </p:nvSpPr>
        <p:spPr/>
        <p:txBody>
          <a:bodyPr/>
          <a:lstStyle/>
          <a:p>
            <a:pPr lvl="1"/>
            <a:r>
              <a:rPr lang="en-US" smtClean="0"/>
              <a:t>TIA-568-C.2</a:t>
            </a:r>
          </a:p>
          <a:p>
            <a:pPr lvl="2"/>
            <a:r>
              <a:rPr lang="en-US" smtClean="0"/>
              <a:t>Balanced Twisted-Pair Telecommunications Cabling and Components Standard</a:t>
            </a:r>
          </a:p>
          <a:p>
            <a:pPr lvl="1"/>
            <a:r>
              <a:rPr lang="en-US" smtClean="0"/>
              <a:t>TIA-568-C.3</a:t>
            </a:r>
          </a:p>
          <a:p>
            <a:pPr lvl="2"/>
            <a:r>
              <a:rPr lang="en-US" smtClean="0"/>
              <a:t>Optical Fiber Cabling Components Standard</a:t>
            </a:r>
          </a:p>
        </p:txBody>
      </p:sp>
      <p:sp>
        <p:nvSpPr>
          <p:cNvPr id="768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768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4C88945-CCDA-4BB1-9D10-A2344CEE1B4F}" type="slidenum">
              <a:rPr lang="en-US" smtClean="0"/>
              <a:pPr eaLnBrk="1" hangingPunct="1"/>
              <a:t>73</a:t>
            </a:fld>
            <a:endParaRPr lang="en-US"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77827" name="Rectangle 2"/>
          <p:cNvSpPr>
            <a:spLocks noGrp="1" noChangeArrowheads="1"/>
          </p:cNvSpPr>
          <p:nvPr>
            <p:ph type="title"/>
          </p:nvPr>
        </p:nvSpPr>
        <p:spPr/>
        <p:txBody>
          <a:bodyPr/>
          <a:lstStyle/>
          <a:p>
            <a:pPr eaLnBrk="1" hangingPunct="1"/>
            <a:r>
              <a:rPr lang="en-US" smtClean="0"/>
              <a:t>The Standards</a:t>
            </a:r>
          </a:p>
        </p:txBody>
      </p:sp>
      <p:sp>
        <p:nvSpPr>
          <p:cNvPr id="77828" name="Rectangle 3"/>
          <p:cNvSpPr>
            <a:spLocks noGrp="1" noChangeArrowheads="1"/>
          </p:cNvSpPr>
          <p:nvPr>
            <p:ph type="body" idx="1"/>
          </p:nvPr>
        </p:nvSpPr>
        <p:spPr/>
        <p:txBody>
          <a:bodyPr/>
          <a:lstStyle/>
          <a:p>
            <a:pPr eaLnBrk="1" hangingPunct="1">
              <a:lnSpc>
                <a:spcPct val="90000"/>
              </a:lnSpc>
            </a:pPr>
            <a:r>
              <a:rPr lang="en-US" smtClean="0">
                <a:solidFill>
                  <a:srgbClr val="000000"/>
                </a:solidFill>
                <a:cs typeface="Times New Roman" pitchFamily="18" charset="0"/>
              </a:rPr>
              <a:t>In addition the following standards are used as well</a:t>
            </a:r>
          </a:p>
          <a:p>
            <a:pPr eaLnBrk="1" hangingPunct="1">
              <a:lnSpc>
                <a:spcPct val="90000"/>
              </a:lnSpc>
            </a:pPr>
            <a:r>
              <a:rPr lang="en-US" smtClean="0">
                <a:solidFill>
                  <a:srgbClr val="000000"/>
                </a:solidFill>
                <a:cs typeface="Times New Roman" pitchFamily="18" charset="0"/>
              </a:rPr>
              <a:t>TIA-569-A</a:t>
            </a:r>
          </a:p>
          <a:p>
            <a:pPr lvl="1" eaLnBrk="1" hangingPunct="1">
              <a:lnSpc>
                <a:spcPct val="90000"/>
              </a:lnSpc>
            </a:pPr>
            <a:r>
              <a:rPr lang="en-US" smtClean="0">
                <a:solidFill>
                  <a:srgbClr val="000000"/>
                </a:solidFill>
                <a:cs typeface="Times New Roman" pitchFamily="18" charset="0"/>
              </a:rPr>
              <a:t>Commercial Building Standard for Telecommunications Pathways and Spaceways</a:t>
            </a:r>
          </a:p>
          <a:p>
            <a:pPr eaLnBrk="1" hangingPunct="1">
              <a:lnSpc>
                <a:spcPct val="90000"/>
              </a:lnSpc>
            </a:pPr>
            <a:r>
              <a:rPr lang="en-US" smtClean="0">
                <a:solidFill>
                  <a:srgbClr val="000000"/>
                </a:solidFill>
                <a:cs typeface="Times New Roman" pitchFamily="18" charset="0"/>
              </a:rPr>
              <a:t>TIA-606-B</a:t>
            </a:r>
          </a:p>
          <a:p>
            <a:pPr lvl="1" eaLnBrk="1" hangingPunct="1">
              <a:lnSpc>
                <a:spcPct val="90000"/>
              </a:lnSpc>
            </a:pPr>
            <a:r>
              <a:rPr lang="en-US" smtClean="0">
                <a:solidFill>
                  <a:srgbClr val="000000"/>
                </a:solidFill>
                <a:cs typeface="Times New Roman" pitchFamily="18" charset="0"/>
              </a:rPr>
              <a:t>Administration Standard for the Telecommunications Infrastructure of Commercial Buildings</a:t>
            </a:r>
          </a:p>
        </p:txBody>
      </p:sp>
      <p:sp>
        <p:nvSpPr>
          <p:cNvPr id="7782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1CD3367-1866-4B11-82B6-B1357D8036D8}" type="slidenum">
              <a:rPr lang="en-US" smtClean="0"/>
              <a:pPr eaLnBrk="1" hangingPunct="1"/>
              <a:t>74</a:t>
            </a:fld>
            <a:endParaRPr lang="en-US"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78851"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The Standards</a:t>
            </a:r>
          </a:p>
        </p:txBody>
      </p:sp>
      <p:sp>
        <p:nvSpPr>
          <p:cNvPr id="78852" name="Rectangle 3"/>
          <p:cNvSpPr>
            <a:spLocks noGrp="1" noChangeArrowheads="1"/>
          </p:cNvSpPr>
          <p:nvPr>
            <p:ph type="body" idx="1"/>
          </p:nvPr>
        </p:nvSpPr>
        <p:spPr/>
        <p:txBody>
          <a:bodyPr/>
          <a:lstStyle/>
          <a:p>
            <a:pPr eaLnBrk="1" hangingPunct="1"/>
            <a:r>
              <a:rPr lang="en-US" smtClean="0">
                <a:solidFill>
                  <a:srgbClr val="000000"/>
                </a:solidFill>
                <a:cs typeface="Times New Roman" pitchFamily="18" charset="0"/>
              </a:rPr>
              <a:t>TIA-607-B and NECA/BICSI-607-2011</a:t>
            </a:r>
          </a:p>
          <a:p>
            <a:pPr lvl="1" eaLnBrk="1" hangingPunct="1"/>
            <a:r>
              <a:rPr lang="en-US" smtClean="0">
                <a:solidFill>
                  <a:srgbClr val="000000"/>
                </a:solidFill>
                <a:cs typeface="Times New Roman" pitchFamily="18" charset="0"/>
              </a:rPr>
              <a:t>Generic Telecommunications Bonding and Grounding for Customer Premises</a:t>
            </a:r>
          </a:p>
          <a:p>
            <a:pPr eaLnBrk="1" hangingPunct="1"/>
            <a:r>
              <a:rPr lang="en-US" smtClean="0">
                <a:solidFill>
                  <a:srgbClr val="000000"/>
                </a:solidFill>
                <a:cs typeface="Times New Roman" pitchFamily="18" charset="0"/>
              </a:rPr>
              <a:t>TIA-758</a:t>
            </a:r>
          </a:p>
          <a:p>
            <a:pPr lvl="1" eaLnBrk="1" hangingPunct="1"/>
            <a:r>
              <a:rPr lang="en-US" smtClean="0">
                <a:solidFill>
                  <a:srgbClr val="000000"/>
                </a:solidFill>
                <a:cs typeface="Times New Roman" pitchFamily="18" charset="0"/>
              </a:rPr>
              <a:t>Customer Owned Outside Plant</a:t>
            </a:r>
          </a:p>
          <a:p>
            <a:pPr eaLnBrk="1" hangingPunct="1"/>
            <a:r>
              <a:rPr lang="en-US" smtClean="0">
                <a:solidFill>
                  <a:srgbClr val="000000"/>
                </a:solidFill>
                <a:cs typeface="Times New Roman" pitchFamily="18" charset="0"/>
              </a:rPr>
              <a:t>TIA-942 and BICSI-002</a:t>
            </a:r>
          </a:p>
          <a:p>
            <a:pPr lvl="1" eaLnBrk="1" hangingPunct="1"/>
            <a:r>
              <a:rPr lang="en-US" smtClean="0">
                <a:solidFill>
                  <a:srgbClr val="000000"/>
                </a:solidFill>
                <a:cs typeface="Times New Roman" pitchFamily="18" charset="0"/>
              </a:rPr>
              <a:t>Data Centers</a:t>
            </a:r>
          </a:p>
        </p:txBody>
      </p:sp>
      <p:sp>
        <p:nvSpPr>
          <p:cNvPr id="788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DC0B7F0-E12F-4465-A086-591E6884DCCC}" type="slidenum">
              <a:rPr lang="en-US" smtClean="0"/>
              <a:pPr eaLnBrk="1" hangingPunct="1"/>
              <a:t>75</a:t>
            </a:fld>
            <a:endParaRPr lang="en-US"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smtClean="0"/>
              <a:t>Standards Revision</a:t>
            </a:r>
          </a:p>
        </p:txBody>
      </p:sp>
      <p:sp>
        <p:nvSpPr>
          <p:cNvPr id="79875" name="Content Placeholder 2"/>
          <p:cNvSpPr>
            <a:spLocks noGrp="1"/>
          </p:cNvSpPr>
          <p:nvPr>
            <p:ph idx="1"/>
          </p:nvPr>
        </p:nvSpPr>
        <p:spPr/>
        <p:txBody>
          <a:bodyPr/>
          <a:lstStyle/>
          <a:p>
            <a:r>
              <a:rPr lang="en-US" smtClean="0"/>
              <a:t>Each of these standards is under more or less constant examination by various TIA TR-42 committees</a:t>
            </a:r>
          </a:p>
          <a:p>
            <a:r>
              <a:rPr lang="en-US" smtClean="0"/>
              <a:t>When circumstances in the industry call for a revision or just an amendment these committees produce these</a:t>
            </a:r>
          </a:p>
          <a:p>
            <a:r>
              <a:rPr lang="en-US" smtClean="0"/>
              <a:t>Regardless of any changes each standard must be revised or just reissued once every five years as required by ANSI</a:t>
            </a:r>
          </a:p>
        </p:txBody>
      </p:sp>
      <p:sp>
        <p:nvSpPr>
          <p:cNvPr id="798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798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6702C0-7DFC-4FDF-A961-E07A44ED2AB9}" type="slidenum">
              <a:rPr lang="en-US" smtClean="0"/>
              <a:pPr eaLnBrk="1" hangingPunct="1"/>
              <a:t>76</a:t>
            </a:fld>
            <a:endParaRPr lang="en-US"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smtClean="0"/>
              <a:t>Standards Revision</a:t>
            </a:r>
          </a:p>
        </p:txBody>
      </p:sp>
      <p:sp>
        <p:nvSpPr>
          <p:cNvPr id="80899" name="Content Placeholder 2"/>
          <p:cNvSpPr>
            <a:spLocks noGrp="1"/>
          </p:cNvSpPr>
          <p:nvPr>
            <p:ph idx="1"/>
          </p:nvPr>
        </p:nvSpPr>
        <p:spPr/>
        <p:txBody>
          <a:bodyPr/>
          <a:lstStyle/>
          <a:p>
            <a:r>
              <a:rPr lang="en-US" smtClean="0"/>
              <a:t>It is not unusual to see a set of amendments issued over the intervening years to correct or add small additions to the various standards</a:t>
            </a:r>
          </a:p>
          <a:p>
            <a:r>
              <a:rPr lang="en-US" smtClean="0"/>
              <a:t>If something that was not discussed at all in the standard arises, the a TSB – Telecommunications Services Bulletin is issued to add that</a:t>
            </a:r>
          </a:p>
        </p:txBody>
      </p:sp>
      <p:sp>
        <p:nvSpPr>
          <p:cNvPr id="809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809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23582A1-BD4F-4587-9EAA-1921A3C73FC1}" type="slidenum">
              <a:rPr lang="en-US" smtClean="0"/>
              <a:pPr eaLnBrk="1" hangingPunct="1"/>
              <a:t>77</a:t>
            </a:fld>
            <a:endParaRPr lang="en-US"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smtClean="0"/>
              <a:t>Standards Revision</a:t>
            </a:r>
          </a:p>
        </p:txBody>
      </p:sp>
      <p:sp>
        <p:nvSpPr>
          <p:cNvPr id="3" name="Content Placeholder 2"/>
          <p:cNvSpPr>
            <a:spLocks noGrp="1"/>
          </p:cNvSpPr>
          <p:nvPr>
            <p:ph idx="1"/>
          </p:nvPr>
        </p:nvSpPr>
        <p:spPr/>
        <p:txBody>
          <a:bodyPr/>
          <a:lstStyle/>
          <a:p>
            <a:pPr>
              <a:defRPr/>
            </a:pPr>
            <a:r>
              <a:rPr lang="en-US" dirty="0" smtClean="0"/>
              <a:t>Here is what the TIA says about these two types of changes made to a standard in between major revisions</a:t>
            </a:r>
          </a:p>
          <a:p>
            <a:pPr lvl="1">
              <a:defRPr/>
            </a:pPr>
            <a:r>
              <a:rPr lang="en-US" sz="2400" dirty="0" smtClean="0">
                <a:ea typeface="+mn-ea"/>
                <a:cs typeface="+mn-cs"/>
              </a:rPr>
              <a:t>A TSB is a Telecommunications Services Bulletin</a:t>
            </a:r>
          </a:p>
          <a:p>
            <a:pPr lvl="1">
              <a:defRPr/>
            </a:pPr>
            <a:r>
              <a:rPr lang="en-US" sz="2400" dirty="0" smtClean="0">
                <a:ea typeface="+mn-ea"/>
                <a:cs typeface="+mn-cs"/>
              </a:rPr>
              <a:t>It is purely informational: we might look at a subject, collect information and share it with the industry</a:t>
            </a:r>
          </a:p>
          <a:p>
            <a:pPr lvl="1">
              <a:defRPr/>
            </a:pPr>
            <a:r>
              <a:rPr lang="en-US" sz="2400" dirty="0" smtClean="0">
                <a:ea typeface="+mn-ea"/>
                <a:cs typeface="+mn-cs"/>
              </a:rPr>
              <a:t>There is no normative information, - no "shall" statements</a:t>
            </a:r>
          </a:p>
          <a:p>
            <a:pPr lvl="1">
              <a:defRPr/>
            </a:pPr>
            <a:r>
              <a:rPr lang="en-US" sz="2400" dirty="0" smtClean="0">
                <a:ea typeface="+mn-ea"/>
                <a:cs typeface="+mn-cs"/>
              </a:rPr>
              <a:t>TSBs are often stepping stones in the standards process as we start to explore topics that might become part of a standard</a:t>
            </a:r>
          </a:p>
        </p:txBody>
      </p:sp>
      <p:sp>
        <p:nvSpPr>
          <p:cNvPr id="8192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8192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3D52FCB-7EAB-4F0A-AC74-742039A38B8B}" type="slidenum">
              <a:rPr lang="en-US" smtClean="0"/>
              <a:pPr eaLnBrk="1" hangingPunct="1"/>
              <a:t>78</a:t>
            </a:fld>
            <a:endParaRPr lang="en-US" smtClean="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smtClean="0"/>
              <a:t>Standards Revision</a:t>
            </a:r>
          </a:p>
        </p:txBody>
      </p:sp>
      <p:sp>
        <p:nvSpPr>
          <p:cNvPr id="3" name="Content Placeholder 2"/>
          <p:cNvSpPr>
            <a:spLocks noGrp="1"/>
          </p:cNvSpPr>
          <p:nvPr>
            <p:ph idx="1"/>
          </p:nvPr>
        </p:nvSpPr>
        <p:spPr/>
        <p:txBody>
          <a:bodyPr/>
          <a:lstStyle/>
          <a:p>
            <a:pPr lvl="1">
              <a:defRPr/>
            </a:pPr>
            <a:r>
              <a:rPr lang="en-US" sz="2400" smtClean="0">
                <a:ea typeface="+mn-ea"/>
                <a:cs typeface="+mn-cs"/>
              </a:rPr>
              <a:t>In fact, a TSB can be referenced by a standard</a:t>
            </a:r>
          </a:p>
          <a:p>
            <a:pPr lvl="1">
              <a:defRPr/>
            </a:pPr>
            <a:r>
              <a:rPr lang="en-US" sz="2400" smtClean="0">
                <a:ea typeface="+mn-ea"/>
                <a:cs typeface="+mn-cs"/>
              </a:rPr>
              <a:t>An addendum is an official addition to a publish standard</a:t>
            </a:r>
          </a:p>
          <a:p>
            <a:pPr lvl="1">
              <a:defRPr/>
            </a:pPr>
            <a:r>
              <a:rPr lang="en-US" sz="2400" smtClean="0">
                <a:ea typeface="+mn-ea"/>
                <a:cs typeface="+mn-cs"/>
              </a:rPr>
              <a:t>Anything in the addendum has the same enforcement as a full, published standard</a:t>
            </a:r>
          </a:p>
          <a:p>
            <a:pPr lvl="1">
              <a:defRPr/>
            </a:pPr>
            <a:r>
              <a:rPr lang="en-US" sz="2400" smtClean="0">
                <a:ea typeface="+mn-ea"/>
                <a:cs typeface="+mn-cs"/>
              </a:rPr>
              <a:t>The contents can be normative or informative depending on the content and how the engineering committee positions the material as an addendum</a:t>
            </a:r>
            <a:endParaRPr lang="en-US"/>
          </a:p>
        </p:txBody>
      </p:sp>
      <p:sp>
        <p:nvSpPr>
          <p:cNvPr id="829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829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379F707-950A-4145-B379-EFCB925F7441}" type="slidenum">
              <a:rPr lang="en-US" smtClean="0"/>
              <a:pPr eaLnBrk="1" hangingPunct="1"/>
              <a:t>79</a:t>
            </a:fld>
            <a:endParaRPr lang="en-US"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0243" name="Rectangle 2"/>
          <p:cNvSpPr>
            <a:spLocks noGrp="1" noChangeArrowheads="1"/>
          </p:cNvSpPr>
          <p:nvPr>
            <p:ph type="title"/>
          </p:nvPr>
        </p:nvSpPr>
        <p:spPr/>
        <p:txBody>
          <a:bodyPr/>
          <a:lstStyle/>
          <a:p>
            <a:pPr eaLnBrk="1" hangingPunct="1"/>
            <a:r>
              <a:rPr lang="en-US" smtClean="0"/>
              <a:t>PC</a:t>
            </a:r>
          </a:p>
        </p:txBody>
      </p:sp>
      <p:pic>
        <p:nvPicPr>
          <p:cNvPr id="10244" name="Picture 4" descr="ATTComputerAll"/>
          <p:cNvPicPr>
            <a:picLocks noChangeAspect="1" noChangeArrowheads="1"/>
          </p:cNvPicPr>
          <p:nvPr/>
        </p:nvPicPr>
        <p:blipFill>
          <a:blip r:embed="rId2">
            <a:extLst>
              <a:ext uri="{28A0092B-C50C-407E-A947-70E740481C1C}">
                <a14:useLocalDpi xmlns:a14="http://schemas.microsoft.com/office/drawing/2010/main" val="0"/>
              </a:ext>
            </a:extLst>
          </a:blip>
          <a:srcRect l="13034" t="3259" r="8757"/>
          <a:stretch>
            <a:fillRect/>
          </a:stretch>
        </p:blipFill>
        <p:spPr bwMode="auto">
          <a:xfrm>
            <a:off x="1752600" y="1612900"/>
            <a:ext cx="57150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E59617D-818C-4BD2-A77D-130F31FEC307}" type="slidenum">
              <a:rPr lang="en-US" smtClean="0"/>
              <a:pPr eaLnBrk="1" hangingPunct="1"/>
              <a:t>8</a:t>
            </a:fld>
            <a:endParaRPr lang="en-US"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smtClean="0"/>
              <a:t>Standards Revision</a:t>
            </a:r>
          </a:p>
        </p:txBody>
      </p:sp>
      <p:sp>
        <p:nvSpPr>
          <p:cNvPr id="83971" name="Content Placeholder 2"/>
          <p:cNvSpPr>
            <a:spLocks noGrp="1"/>
          </p:cNvSpPr>
          <p:nvPr>
            <p:ph idx="1"/>
          </p:nvPr>
        </p:nvSpPr>
        <p:spPr/>
        <p:txBody>
          <a:bodyPr/>
          <a:lstStyle/>
          <a:p>
            <a:r>
              <a:rPr lang="en-US" smtClean="0"/>
              <a:t>These then must be considered in addition to the standard itself</a:t>
            </a:r>
          </a:p>
          <a:p>
            <a:r>
              <a:rPr lang="en-US" smtClean="0"/>
              <a:t>Here is the process the committees follow to do this</a:t>
            </a:r>
          </a:p>
        </p:txBody>
      </p:sp>
      <p:sp>
        <p:nvSpPr>
          <p:cNvPr id="8397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8397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21F1F1F-F046-4530-9F35-8A25A9C1A536}" type="slidenum">
              <a:rPr lang="en-US" smtClean="0"/>
              <a:pPr eaLnBrk="1" hangingPunct="1"/>
              <a:t>80</a:t>
            </a:fld>
            <a:endParaRPr lang="en-US" smtClean="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smtClean="0"/>
              <a:t>Standards Revision</a:t>
            </a:r>
          </a:p>
        </p:txBody>
      </p:sp>
      <p:sp>
        <p:nvSpPr>
          <p:cNvPr id="84995" name="Content Placeholder 2"/>
          <p:cNvSpPr>
            <a:spLocks noGrp="1"/>
          </p:cNvSpPr>
          <p:nvPr>
            <p:ph idx="1"/>
          </p:nvPr>
        </p:nvSpPr>
        <p:spPr/>
        <p:txBody>
          <a:bodyPr/>
          <a:lstStyle/>
          <a:p>
            <a:endParaRPr lang="en-US" smtClean="0"/>
          </a:p>
        </p:txBody>
      </p:sp>
      <p:sp>
        <p:nvSpPr>
          <p:cNvPr id="849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849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435F659-0F8D-448D-B532-7704CD0D6C64}" type="slidenum">
              <a:rPr lang="en-US" smtClean="0"/>
              <a:pPr eaLnBrk="1" hangingPunct="1"/>
              <a:t>81</a:t>
            </a:fld>
            <a:endParaRPr lang="en-US" smtClean="0"/>
          </a:p>
        </p:txBody>
      </p:sp>
      <p:pic>
        <p:nvPicPr>
          <p:cNvPr id="84998" name="Picture 5"/>
          <p:cNvPicPr>
            <a:picLocks noChangeAspect="1"/>
          </p:cNvPicPr>
          <p:nvPr/>
        </p:nvPicPr>
        <p:blipFill>
          <a:blip r:embed="rId2">
            <a:extLst>
              <a:ext uri="{28A0092B-C50C-407E-A947-70E740481C1C}">
                <a14:useLocalDpi xmlns:a14="http://schemas.microsoft.com/office/drawing/2010/main" val="0"/>
              </a:ext>
            </a:extLst>
          </a:blip>
          <a:srcRect l="29488" t="29568" r="23077" b="9135"/>
          <a:stretch>
            <a:fillRect/>
          </a:stretch>
        </p:blipFill>
        <p:spPr bwMode="auto">
          <a:xfrm>
            <a:off x="1600200" y="1600200"/>
            <a:ext cx="6145213"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86019" name="Rectangle 2"/>
          <p:cNvSpPr>
            <a:spLocks noGrp="1" noChangeArrowheads="1"/>
          </p:cNvSpPr>
          <p:nvPr>
            <p:ph type="title"/>
          </p:nvPr>
        </p:nvSpPr>
        <p:spPr/>
        <p:txBody>
          <a:bodyPr/>
          <a:lstStyle/>
          <a:p>
            <a:pPr eaLnBrk="1" hangingPunct="1"/>
            <a:r>
              <a:rPr lang="en-US" smtClean="0"/>
              <a:t>Acquiring the Standards</a:t>
            </a:r>
          </a:p>
        </p:txBody>
      </p:sp>
      <p:sp>
        <p:nvSpPr>
          <p:cNvPr id="86020" name="Rectangle 3"/>
          <p:cNvSpPr>
            <a:spLocks noGrp="1" noChangeArrowheads="1"/>
          </p:cNvSpPr>
          <p:nvPr>
            <p:ph type="body" idx="1"/>
          </p:nvPr>
        </p:nvSpPr>
        <p:spPr/>
        <p:txBody>
          <a:bodyPr/>
          <a:lstStyle/>
          <a:p>
            <a:pPr eaLnBrk="1" hangingPunct="1"/>
            <a:r>
              <a:rPr lang="en-US" smtClean="0"/>
              <a:t>These standards can be ordered through the TIA</a:t>
            </a:r>
          </a:p>
          <a:p>
            <a:pPr eaLnBrk="1" hangingPunct="1"/>
            <a:r>
              <a:rPr lang="en-US" smtClean="0"/>
              <a:t>Right now the easiest way is to go to tiaonline.org</a:t>
            </a:r>
          </a:p>
        </p:txBody>
      </p:sp>
      <p:sp>
        <p:nvSpPr>
          <p:cNvPr id="860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1B0F937-9C32-42D7-A826-E18B723A09E3}" type="slidenum">
              <a:rPr lang="en-US" smtClean="0"/>
              <a:pPr eaLnBrk="1" hangingPunct="1"/>
              <a:t>82</a:t>
            </a:fld>
            <a:endParaRPr lang="en-US"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87043" name="Rectangle 2"/>
          <p:cNvSpPr>
            <a:spLocks noGrp="1" noChangeArrowheads="1"/>
          </p:cNvSpPr>
          <p:nvPr>
            <p:ph type="title"/>
          </p:nvPr>
        </p:nvSpPr>
        <p:spPr/>
        <p:txBody>
          <a:bodyPr/>
          <a:lstStyle/>
          <a:p>
            <a:pPr eaLnBrk="1" hangingPunct="1"/>
            <a:r>
              <a:rPr lang="en-US" smtClean="0"/>
              <a:t>The Standards</a:t>
            </a:r>
          </a:p>
        </p:txBody>
      </p:sp>
      <p:sp>
        <p:nvSpPr>
          <p:cNvPr id="87044" name="Rectangle 3"/>
          <p:cNvSpPr>
            <a:spLocks noGrp="1" noChangeArrowheads="1"/>
          </p:cNvSpPr>
          <p:nvPr>
            <p:ph type="body" idx="1"/>
          </p:nvPr>
        </p:nvSpPr>
        <p:spPr/>
        <p:txBody>
          <a:bodyPr/>
          <a:lstStyle/>
          <a:p>
            <a:pPr eaLnBrk="1" hangingPunct="1"/>
            <a:r>
              <a:rPr lang="en-US" smtClean="0">
                <a:solidFill>
                  <a:srgbClr val="000000"/>
                </a:solidFill>
                <a:cs typeface="Times New Roman" pitchFamily="18" charset="0"/>
              </a:rPr>
              <a:t>Besides the standards produced by TIA at least two other sets of standards must be adhered to</a:t>
            </a:r>
          </a:p>
          <a:p>
            <a:pPr lvl="1" eaLnBrk="1" hangingPunct="1"/>
            <a:r>
              <a:rPr lang="en-US" smtClean="0">
                <a:solidFill>
                  <a:srgbClr val="000000"/>
                </a:solidFill>
                <a:cs typeface="Times New Roman" pitchFamily="18" charset="0"/>
              </a:rPr>
              <a:t>The NEC -  U.S National Electric Code Chapter 8 Communications Systems</a:t>
            </a:r>
          </a:p>
          <a:p>
            <a:pPr lvl="1" eaLnBrk="1" hangingPunct="1"/>
            <a:r>
              <a:rPr lang="en-US" smtClean="0">
                <a:solidFill>
                  <a:srgbClr val="000000"/>
                </a:solidFill>
                <a:cs typeface="Times New Roman" pitchFamily="18" charset="0"/>
              </a:rPr>
              <a:t>All local codes and standards related to building construction</a:t>
            </a:r>
          </a:p>
        </p:txBody>
      </p:sp>
      <p:sp>
        <p:nvSpPr>
          <p:cNvPr id="870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5DA28D8-2210-45C2-9EEC-81E491E0A1C4}" type="slidenum">
              <a:rPr lang="en-US" smtClean="0"/>
              <a:pPr eaLnBrk="1" hangingPunct="1"/>
              <a:t>83</a:t>
            </a:fld>
            <a:endParaRPr lang="en-US" smtClean="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smtClean="0"/>
              <a:t>Relationship of the Standards</a:t>
            </a:r>
          </a:p>
        </p:txBody>
      </p:sp>
      <p:sp>
        <p:nvSpPr>
          <p:cNvPr id="88067" name="Content Placeholder 2"/>
          <p:cNvSpPr>
            <a:spLocks noGrp="1"/>
          </p:cNvSpPr>
          <p:nvPr>
            <p:ph idx="1"/>
          </p:nvPr>
        </p:nvSpPr>
        <p:spPr/>
        <p:txBody>
          <a:bodyPr/>
          <a:lstStyle/>
          <a:p>
            <a:r>
              <a:rPr lang="en-US" smtClean="0"/>
              <a:t>Here is a nice graphic from the Siemens web site that shows how the standards relate to each other</a:t>
            </a:r>
          </a:p>
        </p:txBody>
      </p:sp>
      <p:sp>
        <p:nvSpPr>
          <p:cNvPr id="8806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8806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B3B85D9-C398-4C02-8039-468AF45A2798}" type="slidenum">
              <a:rPr lang="en-US" smtClean="0"/>
              <a:pPr eaLnBrk="1" hangingPunct="1"/>
              <a:t>84</a:t>
            </a:fld>
            <a:endParaRPr lang="en-US"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smtClean="0"/>
              <a:t>Relationship of the Standards</a:t>
            </a:r>
          </a:p>
        </p:txBody>
      </p:sp>
      <p:pic>
        <p:nvPicPr>
          <p:cNvPr id="89091"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52725" y="1600200"/>
            <a:ext cx="3638550" cy="4525963"/>
          </a:xfrm>
        </p:spPr>
      </p:pic>
      <p:sp>
        <p:nvSpPr>
          <p:cNvPr id="8909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8909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585A96A-ACFF-4D97-A06E-54DC3756FDF5}" type="slidenum">
              <a:rPr lang="en-US" smtClean="0"/>
              <a:pPr eaLnBrk="1" hangingPunct="1"/>
              <a:t>85</a:t>
            </a:fld>
            <a:endParaRPr lang="en-US" smtClean="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90115" name="Rectangle 2"/>
          <p:cNvSpPr>
            <a:spLocks noGrp="1" noChangeArrowheads="1"/>
          </p:cNvSpPr>
          <p:nvPr>
            <p:ph type="title"/>
          </p:nvPr>
        </p:nvSpPr>
        <p:spPr/>
        <p:txBody>
          <a:bodyPr/>
          <a:lstStyle/>
          <a:p>
            <a:pPr eaLnBrk="1" hangingPunct="1"/>
            <a:r>
              <a:rPr lang="en-US" smtClean="0"/>
              <a:t>Specifics on These Standards</a:t>
            </a:r>
          </a:p>
        </p:txBody>
      </p:sp>
      <p:sp>
        <p:nvSpPr>
          <p:cNvPr id="90116" name="Rectangle 3"/>
          <p:cNvSpPr>
            <a:spLocks noGrp="1" noChangeArrowheads="1"/>
          </p:cNvSpPr>
          <p:nvPr>
            <p:ph type="body" idx="1"/>
          </p:nvPr>
        </p:nvSpPr>
        <p:spPr/>
        <p:txBody>
          <a:bodyPr/>
          <a:lstStyle/>
          <a:p>
            <a:pPr eaLnBrk="1" hangingPunct="1"/>
            <a:r>
              <a:rPr lang="en-US" smtClean="0"/>
              <a:t>Let’s go over each of these in more detail</a:t>
            </a:r>
          </a:p>
        </p:txBody>
      </p:sp>
      <p:sp>
        <p:nvSpPr>
          <p:cNvPr id="9011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5F3C469-452E-45B0-91D4-A7B18305283B}" type="slidenum">
              <a:rPr lang="en-US" smtClean="0"/>
              <a:pPr eaLnBrk="1" hangingPunct="1"/>
              <a:t>86</a:t>
            </a:fld>
            <a:endParaRPr lang="en-US"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91139" name="Rectangle 2"/>
          <p:cNvSpPr>
            <a:spLocks noGrp="1" noChangeArrowheads="1"/>
          </p:cNvSpPr>
          <p:nvPr>
            <p:ph type="title"/>
          </p:nvPr>
        </p:nvSpPr>
        <p:spPr/>
        <p:txBody>
          <a:bodyPr/>
          <a:lstStyle/>
          <a:p>
            <a:pPr eaLnBrk="1" hangingPunct="1"/>
            <a:r>
              <a:rPr lang="en-US" smtClean="0">
                <a:solidFill>
                  <a:srgbClr val="000000"/>
                </a:solidFill>
                <a:cs typeface="Times New Roman" pitchFamily="18" charset="0"/>
              </a:rPr>
              <a:t>TIA-568-A</a:t>
            </a:r>
          </a:p>
        </p:txBody>
      </p:sp>
      <p:sp>
        <p:nvSpPr>
          <p:cNvPr id="91140" name="Rectangle 3"/>
          <p:cNvSpPr>
            <a:spLocks noGrp="1" noChangeArrowheads="1"/>
          </p:cNvSpPr>
          <p:nvPr>
            <p:ph type="body" idx="1"/>
          </p:nvPr>
        </p:nvSpPr>
        <p:spPr/>
        <p:txBody>
          <a:bodyPr/>
          <a:lstStyle/>
          <a:p>
            <a:pPr eaLnBrk="1" hangingPunct="1"/>
            <a:r>
              <a:rPr lang="en-US" smtClean="0">
                <a:solidFill>
                  <a:srgbClr val="000000"/>
                </a:solidFill>
                <a:cs typeface="Times New Roman" pitchFamily="18" charset="0"/>
              </a:rPr>
              <a:t>The main standard was</a:t>
            </a:r>
          </a:p>
          <a:p>
            <a:pPr lvl="1" eaLnBrk="1" hangingPunct="1"/>
            <a:r>
              <a:rPr lang="en-US" smtClean="0">
                <a:solidFill>
                  <a:srgbClr val="000000"/>
                </a:solidFill>
                <a:cs typeface="Times New Roman" pitchFamily="18" charset="0"/>
              </a:rPr>
              <a:t>TIA-568-A.5</a:t>
            </a:r>
          </a:p>
          <a:p>
            <a:pPr lvl="2" eaLnBrk="1" hangingPunct="1"/>
            <a:r>
              <a:rPr lang="en-US" smtClean="0">
                <a:solidFill>
                  <a:srgbClr val="000000"/>
                </a:solidFill>
                <a:cs typeface="Times New Roman" pitchFamily="18" charset="0"/>
              </a:rPr>
              <a:t>Commercial Building Telecommunications Cabling Standard</a:t>
            </a:r>
          </a:p>
          <a:p>
            <a:pPr eaLnBrk="1" hangingPunct="1"/>
            <a:r>
              <a:rPr lang="en-US" smtClean="0">
                <a:solidFill>
                  <a:srgbClr val="000000"/>
                </a:solidFill>
                <a:cs typeface="Times New Roman" pitchFamily="18" charset="0"/>
              </a:rPr>
              <a:t>This is from 1995</a:t>
            </a:r>
          </a:p>
          <a:p>
            <a:pPr eaLnBrk="1" hangingPunct="1"/>
            <a:r>
              <a:rPr lang="en-US" smtClean="0">
                <a:solidFill>
                  <a:srgbClr val="000000"/>
                </a:solidFill>
                <a:cs typeface="Times New Roman" pitchFamily="18" charset="0"/>
              </a:rPr>
              <a:t>As stated before it was replaced in early 2002</a:t>
            </a:r>
          </a:p>
          <a:p>
            <a:pPr eaLnBrk="1" hangingPunct="1"/>
            <a:r>
              <a:rPr lang="en-US" smtClean="0">
                <a:solidFill>
                  <a:srgbClr val="000000"/>
                </a:solidFill>
                <a:cs typeface="Times New Roman" pitchFamily="18" charset="0"/>
              </a:rPr>
              <a:t>The replacement was TIA-568-B</a:t>
            </a:r>
          </a:p>
        </p:txBody>
      </p:sp>
      <p:sp>
        <p:nvSpPr>
          <p:cNvPr id="9114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46432CA-5C12-429C-944F-AFE3C90F77FA}" type="slidenum">
              <a:rPr lang="en-US" smtClean="0"/>
              <a:pPr eaLnBrk="1" hangingPunct="1"/>
              <a:t>87</a:t>
            </a:fld>
            <a:endParaRPr lang="en-US"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92163" name="Rectangle 2"/>
          <p:cNvSpPr>
            <a:spLocks noGrp="1" noChangeArrowheads="1"/>
          </p:cNvSpPr>
          <p:nvPr>
            <p:ph type="title"/>
          </p:nvPr>
        </p:nvSpPr>
        <p:spPr/>
        <p:txBody>
          <a:bodyPr/>
          <a:lstStyle/>
          <a:p>
            <a:pPr eaLnBrk="1" hangingPunct="1"/>
            <a:r>
              <a:rPr lang="en-US" smtClean="0"/>
              <a:t>TIA-568-B</a:t>
            </a:r>
          </a:p>
        </p:txBody>
      </p:sp>
      <p:sp>
        <p:nvSpPr>
          <p:cNvPr id="92164" name="Rectangle 3"/>
          <p:cNvSpPr>
            <a:spLocks noGrp="1" noChangeArrowheads="1"/>
          </p:cNvSpPr>
          <p:nvPr>
            <p:ph type="body" idx="1"/>
          </p:nvPr>
        </p:nvSpPr>
        <p:spPr/>
        <p:txBody>
          <a:bodyPr/>
          <a:lstStyle/>
          <a:p>
            <a:pPr eaLnBrk="1" hangingPunct="1"/>
            <a:r>
              <a:rPr lang="en-US" smtClean="0"/>
              <a:t>As stated this standard is actually three standards</a:t>
            </a:r>
          </a:p>
          <a:p>
            <a:pPr lvl="1" eaLnBrk="1" hangingPunct="1"/>
            <a:r>
              <a:rPr lang="en-US" smtClean="0"/>
              <a:t>TIA-568-B.1</a:t>
            </a:r>
          </a:p>
          <a:p>
            <a:pPr lvl="2" eaLnBrk="1" hangingPunct="1"/>
            <a:r>
              <a:rPr lang="en-US" smtClean="0"/>
              <a:t>General requirements</a:t>
            </a:r>
          </a:p>
          <a:p>
            <a:pPr lvl="1" eaLnBrk="1" hangingPunct="1"/>
            <a:r>
              <a:rPr lang="en-US" smtClean="0"/>
              <a:t>TIA-568-B.2</a:t>
            </a:r>
          </a:p>
          <a:p>
            <a:pPr lvl="2" eaLnBrk="1" hangingPunct="1"/>
            <a:r>
              <a:rPr lang="en-US" smtClean="0"/>
              <a:t>Copper cabling specifics</a:t>
            </a:r>
          </a:p>
          <a:p>
            <a:pPr lvl="1" eaLnBrk="1" hangingPunct="1"/>
            <a:r>
              <a:rPr lang="en-US" smtClean="0"/>
              <a:t>TIA-568-B.3</a:t>
            </a:r>
          </a:p>
          <a:p>
            <a:pPr lvl="2" eaLnBrk="1" hangingPunct="1"/>
            <a:r>
              <a:rPr lang="en-US" smtClean="0"/>
              <a:t>Fiber optic cabling specifics</a:t>
            </a:r>
          </a:p>
        </p:txBody>
      </p:sp>
      <p:sp>
        <p:nvSpPr>
          <p:cNvPr id="9216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6E9EDDA-1244-4E66-94B4-CD7520C4D05D}" type="slidenum">
              <a:rPr lang="en-US" smtClean="0"/>
              <a:pPr eaLnBrk="1" hangingPunct="1"/>
              <a:t>88</a:t>
            </a:fld>
            <a:endParaRPr lang="en-US" smtClean="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93187" name="Rectangle 2"/>
          <p:cNvSpPr>
            <a:spLocks noGrp="1" noChangeArrowheads="1"/>
          </p:cNvSpPr>
          <p:nvPr>
            <p:ph type="title"/>
          </p:nvPr>
        </p:nvSpPr>
        <p:spPr/>
        <p:txBody>
          <a:bodyPr/>
          <a:lstStyle/>
          <a:p>
            <a:pPr eaLnBrk="1" hangingPunct="1"/>
            <a:r>
              <a:rPr lang="en-US" smtClean="0"/>
              <a:t>TIA-568-B</a:t>
            </a:r>
          </a:p>
        </p:txBody>
      </p:sp>
      <p:sp>
        <p:nvSpPr>
          <p:cNvPr id="93188" name="Rectangle 3"/>
          <p:cNvSpPr>
            <a:spLocks noGrp="1" noChangeArrowheads="1"/>
          </p:cNvSpPr>
          <p:nvPr>
            <p:ph type="body" idx="1"/>
          </p:nvPr>
        </p:nvSpPr>
        <p:spPr/>
        <p:txBody>
          <a:bodyPr/>
          <a:lstStyle/>
          <a:p>
            <a:pPr eaLnBrk="1" hangingPunct="1"/>
            <a:r>
              <a:rPr lang="en-US" smtClean="0"/>
              <a:t>The major changes included</a:t>
            </a:r>
          </a:p>
          <a:p>
            <a:pPr lvl="1" eaLnBrk="1" hangingPunct="1"/>
            <a:r>
              <a:rPr lang="en-US" smtClean="0"/>
              <a:t>Category 5 is no longer recognized, Category 5E must be used at a minimum</a:t>
            </a:r>
          </a:p>
          <a:p>
            <a:pPr lvl="1" eaLnBrk="1" hangingPunct="1"/>
            <a:r>
              <a:rPr lang="en-US" smtClean="0"/>
              <a:t>Performance specifications are included for Category 5E</a:t>
            </a:r>
          </a:p>
          <a:p>
            <a:pPr lvl="1" eaLnBrk="1" hangingPunct="1"/>
            <a:r>
              <a:rPr lang="en-US" smtClean="0"/>
              <a:t>50 micron fiber optic cable is included in addition to the more common 62.5</a:t>
            </a:r>
          </a:p>
          <a:p>
            <a:pPr lvl="1" eaLnBrk="1" hangingPunct="1"/>
            <a:r>
              <a:rPr lang="en-US" smtClean="0"/>
              <a:t>Smaller connectors for fiber optic cable are recognized</a:t>
            </a:r>
          </a:p>
        </p:txBody>
      </p:sp>
      <p:sp>
        <p:nvSpPr>
          <p:cNvPr id="931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242A0CE-4160-41A1-A69A-B1B2B24AAE84}" type="slidenum">
              <a:rPr lang="en-US" smtClean="0"/>
              <a:pPr eaLnBrk="1" hangingPunct="1"/>
              <a:t>89</a:t>
            </a:fld>
            <a:endParaRPr lang="en-US"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1267" name="Rectangle 2"/>
          <p:cNvSpPr>
            <a:spLocks noGrp="1" noChangeArrowheads="1"/>
          </p:cNvSpPr>
          <p:nvPr>
            <p:ph type="title"/>
          </p:nvPr>
        </p:nvSpPr>
        <p:spPr/>
        <p:txBody>
          <a:bodyPr/>
          <a:lstStyle/>
          <a:p>
            <a:pPr eaLnBrk="1" hangingPunct="1"/>
            <a:r>
              <a:rPr lang="en-US" smtClean="0"/>
              <a:t>NIC</a:t>
            </a:r>
          </a:p>
        </p:txBody>
      </p:sp>
      <p:pic>
        <p:nvPicPr>
          <p:cNvPr id="11268" name="Picture 6" descr="PCIBu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378" t="7594" r="3510" b="1382"/>
          <a:stretch>
            <a:fillRect/>
          </a:stretch>
        </p:blipFill>
        <p:spPr>
          <a:xfrm>
            <a:off x="2057400" y="1571625"/>
            <a:ext cx="5257800" cy="4600575"/>
          </a:xfrm>
        </p:spPr>
      </p:pic>
      <p:sp>
        <p:nvSpPr>
          <p:cNvPr id="112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E20AC5D-C49B-4D7F-A2E7-901A59D38F92}" type="slidenum">
              <a:rPr lang="en-US" smtClean="0"/>
              <a:pPr eaLnBrk="1" hangingPunct="1"/>
              <a:t>9</a:t>
            </a:fld>
            <a:endParaRPr lang="en-US"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94211" name="Rectangle 2"/>
          <p:cNvSpPr>
            <a:spLocks noGrp="1" noChangeArrowheads="1"/>
          </p:cNvSpPr>
          <p:nvPr>
            <p:ph type="title"/>
          </p:nvPr>
        </p:nvSpPr>
        <p:spPr/>
        <p:txBody>
          <a:bodyPr/>
          <a:lstStyle/>
          <a:p>
            <a:pPr eaLnBrk="1" hangingPunct="1"/>
            <a:r>
              <a:rPr lang="en-US" smtClean="0"/>
              <a:t>TSBs</a:t>
            </a:r>
          </a:p>
        </p:txBody>
      </p:sp>
      <p:sp>
        <p:nvSpPr>
          <p:cNvPr id="94212" name="Rectangle 3"/>
          <p:cNvSpPr>
            <a:spLocks noGrp="1" noChangeArrowheads="1"/>
          </p:cNvSpPr>
          <p:nvPr>
            <p:ph type="body" idx="1"/>
          </p:nvPr>
        </p:nvSpPr>
        <p:spPr/>
        <p:txBody>
          <a:bodyPr/>
          <a:lstStyle/>
          <a:p>
            <a:pPr eaLnBrk="1" hangingPunct="1"/>
            <a:r>
              <a:rPr lang="en-US" smtClean="0"/>
              <a:t>In between the EIA/TIA-568-A standard and the 568-B standard things changed</a:t>
            </a:r>
          </a:p>
          <a:p>
            <a:pPr eaLnBrk="1" hangingPunct="1"/>
            <a:r>
              <a:rPr lang="en-US" smtClean="0"/>
              <a:t>To address these changes TSBs –Telecommunications Service Bulletins were issued</a:t>
            </a:r>
          </a:p>
          <a:p>
            <a:pPr eaLnBrk="1" hangingPunct="1"/>
            <a:r>
              <a:rPr lang="en-US" smtClean="0"/>
              <a:t>These disappeared with the publication of 568-B</a:t>
            </a:r>
          </a:p>
          <a:p>
            <a:pPr eaLnBrk="1" hangingPunct="1"/>
            <a:r>
              <a:rPr lang="en-US" smtClean="0"/>
              <a:t>But people will still refer to these as well for a while</a:t>
            </a:r>
          </a:p>
        </p:txBody>
      </p:sp>
      <p:sp>
        <p:nvSpPr>
          <p:cNvPr id="942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ACDC135-61E0-4FD1-8F34-229107D7EFCE}" type="slidenum">
              <a:rPr lang="en-US" smtClean="0"/>
              <a:pPr eaLnBrk="1" hangingPunct="1"/>
              <a:t>90</a:t>
            </a:fld>
            <a:endParaRPr lang="en-US" smtClean="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95235" name="Rectangle 2"/>
          <p:cNvSpPr>
            <a:spLocks noGrp="1" noChangeArrowheads="1"/>
          </p:cNvSpPr>
          <p:nvPr>
            <p:ph type="title"/>
          </p:nvPr>
        </p:nvSpPr>
        <p:spPr/>
        <p:txBody>
          <a:bodyPr/>
          <a:lstStyle/>
          <a:p>
            <a:pPr eaLnBrk="1" hangingPunct="1"/>
            <a:r>
              <a:rPr lang="en-US" smtClean="0"/>
              <a:t>TSBs</a:t>
            </a:r>
          </a:p>
        </p:txBody>
      </p:sp>
      <p:sp>
        <p:nvSpPr>
          <p:cNvPr id="95236" name="Rectangle 3"/>
          <p:cNvSpPr>
            <a:spLocks noGrp="1" noChangeArrowheads="1"/>
          </p:cNvSpPr>
          <p:nvPr>
            <p:ph type="body" idx="1"/>
          </p:nvPr>
        </p:nvSpPr>
        <p:spPr/>
        <p:txBody>
          <a:bodyPr/>
          <a:lstStyle/>
          <a:p>
            <a:pPr eaLnBrk="1" hangingPunct="1"/>
            <a:r>
              <a:rPr lang="en-US" smtClean="0"/>
              <a:t>Commonly referred to TSBs</a:t>
            </a:r>
          </a:p>
          <a:p>
            <a:pPr lvl="1" eaLnBrk="1" hangingPunct="1"/>
            <a:r>
              <a:rPr lang="en-US" smtClean="0"/>
              <a:t>TSB67</a:t>
            </a:r>
          </a:p>
          <a:p>
            <a:pPr lvl="2" eaLnBrk="1" hangingPunct="1"/>
            <a:r>
              <a:rPr lang="en-US" smtClean="0"/>
              <a:t>Testing guidelines</a:t>
            </a:r>
          </a:p>
          <a:p>
            <a:pPr lvl="1" eaLnBrk="1" hangingPunct="1"/>
            <a:r>
              <a:rPr lang="en-US" smtClean="0"/>
              <a:t>TSB75</a:t>
            </a:r>
          </a:p>
          <a:p>
            <a:pPr lvl="2" eaLnBrk="1" hangingPunct="1"/>
            <a:r>
              <a:rPr lang="en-US" smtClean="0"/>
              <a:t>Open Office cabling</a:t>
            </a:r>
          </a:p>
          <a:p>
            <a:pPr lvl="1" eaLnBrk="1" hangingPunct="1"/>
            <a:r>
              <a:rPr lang="en-US" smtClean="0"/>
              <a:t>TSB95</a:t>
            </a:r>
          </a:p>
          <a:p>
            <a:pPr lvl="2" eaLnBrk="1" hangingPunct="1"/>
            <a:r>
              <a:rPr lang="en-US" smtClean="0"/>
              <a:t>Higher speed testing guidelines</a:t>
            </a:r>
          </a:p>
        </p:txBody>
      </p:sp>
      <p:sp>
        <p:nvSpPr>
          <p:cNvPr id="9523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E4AA973-4BAA-4CE3-A60B-E716A38FCFB8}" type="slidenum">
              <a:rPr lang="en-US" smtClean="0"/>
              <a:pPr eaLnBrk="1" hangingPunct="1"/>
              <a:t>91</a:t>
            </a:fld>
            <a:endParaRPr lang="en-US" smtClean="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96259" name="Rectangle 2"/>
          <p:cNvSpPr>
            <a:spLocks noGrp="1" noChangeArrowheads="1"/>
          </p:cNvSpPr>
          <p:nvPr>
            <p:ph type="title"/>
          </p:nvPr>
        </p:nvSpPr>
        <p:spPr/>
        <p:txBody>
          <a:bodyPr/>
          <a:lstStyle/>
          <a:p>
            <a:pPr eaLnBrk="1" hangingPunct="1"/>
            <a:r>
              <a:rPr lang="en-US" smtClean="0"/>
              <a:t>Addendums</a:t>
            </a:r>
          </a:p>
        </p:txBody>
      </p:sp>
      <p:sp>
        <p:nvSpPr>
          <p:cNvPr id="96260" name="Rectangle 3"/>
          <p:cNvSpPr>
            <a:spLocks noGrp="1" noChangeArrowheads="1"/>
          </p:cNvSpPr>
          <p:nvPr>
            <p:ph type="body" idx="1"/>
          </p:nvPr>
        </p:nvSpPr>
        <p:spPr/>
        <p:txBody>
          <a:bodyPr/>
          <a:lstStyle/>
          <a:p>
            <a:pPr eaLnBrk="1" hangingPunct="1"/>
            <a:r>
              <a:rPr lang="en-US" smtClean="0"/>
              <a:t>In addition to the TSBs, 568-A itself was amended</a:t>
            </a:r>
          </a:p>
          <a:p>
            <a:pPr eaLnBrk="1" hangingPunct="1"/>
            <a:r>
              <a:rPr lang="en-US" smtClean="0"/>
              <a:t>These too disappeared with the publication of 568-B</a:t>
            </a:r>
          </a:p>
          <a:p>
            <a:pPr eaLnBrk="1" hangingPunct="1"/>
            <a:r>
              <a:rPr lang="en-US" smtClean="0"/>
              <a:t>568-A addendums include</a:t>
            </a:r>
          </a:p>
          <a:p>
            <a:pPr lvl="1" eaLnBrk="1" hangingPunct="1"/>
            <a:r>
              <a:rPr lang="en-US" smtClean="0"/>
              <a:t>A-1 through A-5</a:t>
            </a:r>
          </a:p>
        </p:txBody>
      </p:sp>
      <p:sp>
        <p:nvSpPr>
          <p:cNvPr id="962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4834F70-9063-4D5C-AFB4-99C792A84040}" type="slidenum">
              <a:rPr lang="en-US" smtClean="0"/>
              <a:pPr eaLnBrk="1" hangingPunct="1"/>
              <a:t>92</a:t>
            </a:fld>
            <a:endParaRPr lang="en-US"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97283" name="Rectangle 2"/>
          <p:cNvSpPr>
            <a:spLocks noGrp="1" noChangeArrowheads="1"/>
          </p:cNvSpPr>
          <p:nvPr>
            <p:ph type="title"/>
          </p:nvPr>
        </p:nvSpPr>
        <p:spPr/>
        <p:txBody>
          <a:bodyPr/>
          <a:lstStyle/>
          <a:p>
            <a:pPr eaLnBrk="1" hangingPunct="1"/>
            <a:r>
              <a:rPr lang="en-US" smtClean="0"/>
              <a:t>TIA-568-B.1 Addendums</a:t>
            </a:r>
          </a:p>
        </p:txBody>
      </p:sp>
      <p:sp>
        <p:nvSpPr>
          <p:cNvPr id="97284" name="Rectangle 3"/>
          <p:cNvSpPr>
            <a:spLocks noGrp="1" noChangeArrowheads="1"/>
          </p:cNvSpPr>
          <p:nvPr>
            <p:ph type="body" idx="1"/>
          </p:nvPr>
        </p:nvSpPr>
        <p:spPr/>
        <p:txBody>
          <a:bodyPr/>
          <a:lstStyle/>
          <a:p>
            <a:pPr eaLnBrk="1" hangingPunct="1"/>
            <a:r>
              <a:rPr lang="en-US" smtClean="0"/>
              <a:t>As might be expected 568-B was also being amended</a:t>
            </a:r>
          </a:p>
        </p:txBody>
      </p:sp>
      <p:sp>
        <p:nvSpPr>
          <p:cNvPr id="972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9017775-9FC4-4BA8-8DFE-D0C60014407C}" type="slidenum">
              <a:rPr lang="en-US" smtClean="0"/>
              <a:pPr eaLnBrk="1" hangingPunct="1"/>
              <a:t>93</a:t>
            </a:fld>
            <a:endParaRPr lang="en-US"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smtClean="0"/>
              <a:t>TIA-568C</a:t>
            </a:r>
          </a:p>
        </p:txBody>
      </p:sp>
      <p:sp>
        <p:nvSpPr>
          <p:cNvPr id="98307" name="Content Placeholder 2"/>
          <p:cNvSpPr>
            <a:spLocks noGrp="1"/>
          </p:cNvSpPr>
          <p:nvPr>
            <p:ph idx="1"/>
          </p:nvPr>
        </p:nvSpPr>
        <p:spPr/>
        <p:txBody>
          <a:bodyPr/>
          <a:lstStyle/>
          <a:p>
            <a:r>
              <a:rPr lang="en-US" smtClean="0"/>
              <a:t>The current standard as of March 2009 is TIA-568C</a:t>
            </a:r>
          </a:p>
          <a:p>
            <a:r>
              <a:rPr lang="en-US" smtClean="0"/>
              <a:t>This standard is in four parts</a:t>
            </a:r>
          </a:p>
          <a:p>
            <a:pPr lvl="1"/>
            <a:r>
              <a:rPr lang="en-US" smtClean="0"/>
              <a:t>568-C.0</a:t>
            </a:r>
          </a:p>
          <a:p>
            <a:pPr lvl="1"/>
            <a:r>
              <a:rPr lang="en-US" smtClean="0"/>
              <a:t>568-C.1</a:t>
            </a:r>
          </a:p>
          <a:p>
            <a:pPr lvl="1"/>
            <a:r>
              <a:rPr lang="en-US" smtClean="0"/>
              <a:t>568-C.2</a:t>
            </a:r>
          </a:p>
          <a:p>
            <a:pPr lvl="1"/>
            <a:r>
              <a:rPr lang="en-US" smtClean="0"/>
              <a:t>568-C.3</a:t>
            </a:r>
          </a:p>
        </p:txBody>
      </p:sp>
      <p:sp>
        <p:nvSpPr>
          <p:cNvPr id="9830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9830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E51B94B-4639-4A2D-B943-FD5F232F9E4C}" type="slidenum">
              <a:rPr lang="en-US" smtClean="0"/>
              <a:pPr eaLnBrk="1" hangingPunct="1"/>
              <a:t>94</a:t>
            </a:fld>
            <a:endParaRPr lang="en-US"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smtClean="0"/>
              <a:t>TIA-568-C.0</a:t>
            </a:r>
          </a:p>
        </p:txBody>
      </p:sp>
      <p:sp>
        <p:nvSpPr>
          <p:cNvPr id="99331" name="Content Placeholder 2"/>
          <p:cNvSpPr>
            <a:spLocks noGrp="1"/>
          </p:cNvSpPr>
          <p:nvPr>
            <p:ph idx="1"/>
          </p:nvPr>
        </p:nvSpPr>
        <p:spPr/>
        <p:txBody>
          <a:bodyPr/>
          <a:lstStyle/>
          <a:p>
            <a:r>
              <a:rPr lang="en-US" smtClean="0"/>
              <a:t>Generic Cabling</a:t>
            </a:r>
          </a:p>
          <a:p>
            <a:pPr lvl="1"/>
            <a:r>
              <a:rPr lang="en-US" smtClean="0"/>
              <a:t>This section includes all of the basic requirements that apply regardless of the type of cable used</a:t>
            </a:r>
          </a:p>
          <a:p>
            <a:pPr lvl="1"/>
            <a:r>
              <a:rPr lang="en-US" smtClean="0"/>
              <a:t>Such as laying the cabling out in a star topology</a:t>
            </a:r>
          </a:p>
        </p:txBody>
      </p:sp>
      <p:sp>
        <p:nvSpPr>
          <p:cNvPr id="99332"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9933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8FBE68-0F72-42AD-9A76-70013D90C291}" type="slidenum">
              <a:rPr lang="en-US" smtClean="0"/>
              <a:pPr eaLnBrk="1" hangingPunct="1"/>
              <a:t>95</a:t>
            </a:fld>
            <a:endParaRPr lang="en-US" smtClean="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smtClean="0"/>
              <a:t>TIA-568-C.1</a:t>
            </a:r>
          </a:p>
        </p:txBody>
      </p:sp>
      <p:sp>
        <p:nvSpPr>
          <p:cNvPr id="100355" name="Content Placeholder 2"/>
          <p:cNvSpPr>
            <a:spLocks noGrp="1"/>
          </p:cNvSpPr>
          <p:nvPr>
            <p:ph idx="1"/>
          </p:nvPr>
        </p:nvSpPr>
        <p:spPr/>
        <p:txBody>
          <a:bodyPr/>
          <a:lstStyle/>
          <a:p>
            <a:r>
              <a:rPr lang="en-US" smtClean="0"/>
              <a:t>This section applies to office oriented cabling systems</a:t>
            </a:r>
          </a:p>
          <a:p>
            <a:r>
              <a:rPr lang="en-US" smtClean="0"/>
              <a:t>This is the most common type of installation</a:t>
            </a:r>
          </a:p>
          <a:p>
            <a:r>
              <a:rPr lang="en-US" smtClean="0"/>
              <a:t>It outlines the allowances and exceptions to the basic 568-C.0 that apply in the office environment</a:t>
            </a:r>
          </a:p>
        </p:txBody>
      </p:sp>
      <p:sp>
        <p:nvSpPr>
          <p:cNvPr id="10035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0035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72BC989-E531-4D4D-9549-B1D58539F123}" type="slidenum">
              <a:rPr lang="en-US" smtClean="0"/>
              <a:pPr eaLnBrk="1" hangingPunct="1"/>
              <a:t>96</a:t>
            </a:fld>
            <a:endParaRPr lang="en-US" smtClean="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smtClean="0"/>
              <a:t>TIA-568-C.2</a:t>
            </a:r>
          </a:p>
        </p:txBody>
      </p:sp>
      <p:sp>
        <p:nvSpPr>
          <p:cNvPr id="101379" name="Content Placeholder 2"/>
          <p:cNvSpPr>
            <a:spLocks noGrp="1"/>
          </p:cNvSpPr>
          <p:nvPr>
            <p:ph idx="1"/>
          </p:nvPr>
        </p:nvSpPr>
        <p:spPr/>
        <p:txBody>
          <a:bodyPr/>
          <a:lstStyle/>
          <a:p>
            <a:r>
              <a:rPr lang="en-US" smtClean="0"/>
              <a:t>The copper cable specific requirements are in this section</a:t>
            </a:r>
          </a:p>
        </p:txBody>
      </p:sp>
      <p:sp>
        <p:nvSpPr>
          <p:cNvPr id="10138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0138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75A52EF-864B-4CCA-9B54-BEFCD8583B18}" type="slidenum">
              <a:rPr lang="en-US" smtClean="0"/>
              <a:pPr eaLnBrk="1" hangingPunct="1"/>
              <a:t>97</a:t>
            </a:fld>
            <a:endParaRPr lang="en-US" smtClean="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US" smtClean="0"/>
              <a:t>TIA-568-C.3</a:t>
            </a:r>
          </a:p>
        </p:txBody>
      </p:sp>
      <p:sp>
        <p:nvSpPr>
          <p:cNvPr id="102403" name="Content Placeholder 2"/>
          <p:cNvSpPr>
            <a:spLocks noGrp="1"/>
          </p:cNvSpPr>
          <p:nvPr>
            <p:ph idx="1"/>
          </p:nvPr>
        </p:nvSpPr>
        <p:spPr/>
        <p:txBody>
          <a:bodyPr/>
          <a:lstStyle/>
          <a:p>
            <a:r>
              <a:rPr lang="en-US" smtClean="0"/>
              <a:t>The fiber optic cable specific requirements are in this section</a:t>
            </a:r>
          </a:p>
        </p:txBody>
      </p:sp>
      <p:sp>
        <p:nvSpPr>
          <p:cNvPr id="102404"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024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E94CD41-AE1E-4174-A212-31E9CBB93BD3}" type="slidenum">
              <a:rPr lang="en-US" smtClean="0"/>
              <a:pPr eaLnBrk="1" hangingPunct="1"/>
              <a:t>98</a:t>
            </a:fld>
            <a:endParaRPr lang="en-US"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smtClean="0"/>
              <a:t>Development of 568 Standard</a:t>
            </a:r>
          </a:p>
        </p:txBody>
      </p:sp>
      <p:sp>
        <p:nvSpPr>
          <p:cNvPr id="103427" name="Content Placeholder 2"/>
          <p:cNvSpPr>
            <a:spLocks noGrp="1"/>
          </p:cNvSpPr>
          <p:nvPr>
            <p:ph idx="1"/>
          </p:nvPr>
        </p:nvSpPr>
        <p:spPr/>
        <p:txBody>
          <a:bodyPr/>
          <a:lstStyle/>
          <a:p>
            <a:r>
              <a:rPr lang="en-US" smtClean="0"/>
              <a:t>Here is a nice summary of the development of this standard over time</a:t>
            </a:r>
          </a:p>
          <a:p>
            <a:r>
              <a:rPr lang="en-US" smtClean="0"/>
              <a:t>It is from a presentation at a BICSI conference in November 2011</a:t>
            </a:r>
          </a:p>
        </p:txBody>
      </p:sp>
      <p:sp>
        <p:nvSpPr>
          <p:cNvPr id="10342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Copyright 2005-2012 Kenneth M. Chipps Ph.D. www.chipps.com</a:t>
            </a:r>
          </a:p>
        </p:txBody>
      </p:sp>
      <p:sp>
        <p:nvSpPr>
          <p:cNvPr id="1034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02D408B-1A2E-42DA-958F-2D24C2073848}" type="slidenum">
              <a:rPr lang="en-US" smtClean="0"/>
              <a:pPr eaLnBrk="1" hangingPunct="1"/>
              <a:t>99</a:t>
            </a:fld>
            <a:endParaRPr lang="en-US"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iscoAcademy">
  <a:themeElements>
    <a:clrScheme name="CiscoAcadem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scoAcadem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iscoAcadem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scoAcadem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scoAcadem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iscoAcadem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iscoAcadem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iscoAcadem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iscoAcadem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iscoAcadem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iscoAcadem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iscoAcadem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iscoAcadem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iscoAcadem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CiscoAcademy</Template>
  <TotalTime>7204</TotalTime>
  <Words>6090</Words>
  <Application>Microsoft Office PowerPoint</Application>
  <PresentationFormat>On-screen Show (4:3)</PresentationFormat>
  <Paragraphs>945</Paragraphs>
  <Slides>185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185</vt:i4>
      </vt:variant>
    </vt:vector>
  </HeadingPairs>
  <TitlesOfParts>
    <vt:vector size="188" baseType="lpstr">
      <vt:lpstr>Arial</vt:lpstr>
      <vt:lpstr>Times New Roman</vt:lpstr>
      <vt:lpstr>CiscoAcademy</vt:lpstr>
      <vt:lpstr>Structured Cabling The Standards Last Update 2012.07.31 1.20.0</vt:lpstr>
      <vt:lpstr>Objectives</vt:lpstr>
      <vt:lpstr>Before We Begin</vt:lpstr>
      <vt:lpstr>Before We Begin</vt:lpstr>
      <vt:lpstr>What is LAN Cabling</vt:lpstr>
      <vt:lpstr>In the Work Area</vt:lpstr>
      <vt:lpstr>In the Work Area</vt:lpstr>
      <vt:lpstr>PC</vt:lpstr>
      <vt:lpstr>NIC</vt:lpstr>
      <vt:lpstr>NIC in the PC</vt:lpstr>
      <vt:lpstr>NIC in the PC</vt:lpstr>
      <vt:lpstr>PC Plugged Into Wall Plug</vt:lpstr>
      <vt:lpstr>Patch Cable</vt:lpstr>
      <vt:lpstr>Wall Plate in Office</vt:lpstr>
      <vt:lpstr>Wall Plate in Office</vt:lpstr>
      <vt:lpstr>Box</vt:lpstr>
      <vt:lpstr>Sheet Metal Screws</vt:lpstr>
      <vt:lpstr>Jack</vt:lpstr>
      <vt:lpstr>Wall Plate</vt:lpstr>
      <vt:lpstr>Label</vt:lpstr>
      <vt:lpstr>In the Walls and Ceiling</vt:lpstr>
      <vt:lpstr>Wire Run Up Wall in Office</vt:lpstr>
      <vt:lpstr>Cable Plenum Space</vt:lpstr>
      <vt:lpstr>Cable Plenum Space</vt:lpstr>
      <vt:lpstr>Cable Into the LAN Room</vt:lpstr>
      <vt:lpstr>Cable Into the LAN Room</vt:lpstr>
      <vt:lpstr>In the LAN Room</vt:lpstr>
      <vt:lpstr>In the LAN Room</vt:lpstr>
      <vt:lpstr>In the LAN Room</vt:lpstr>
      <vt:lpstr>Across to the Relay Rack</vt:lpstr>
      <vt:lpstr>Across to the Relay Rack</vt:lpstr>
      <vt:lpstr>Relay Rack</vt:lpstr>
      <vt:lpstr>The Relay Rack</vt:lpstr>
      <vt:lpstr>The Relay Rack</vt:lpstr>
      <vt:lpstr>Relay Rack Bolted to the Floor</vt:lpstr>
      <vt:lpstr>Concrete Anchor</vt:lpstr>
      <vt:lpstr>Concrete Anchor With Bolt</vt:lpstr>
      <vt:lpstr>Ladder Rack</vt:lpstr>
      <vt:lpstr>Terminated in the Patch Panel</vt:lpstr>
      <vt:lpstr>Terminated in the Patch Panel</vt:lpstr>
      <vt:lpstr>The Patch Panel</vt:lpstr>
      <vt:lpstr>The Patch Panel</vt:lpstr>
      <vt:lpstr>Jack</vt:lpstr>
      <vt:lpstr>Label</vt:lpstr>
      <vt:lpstr>Switches in the Relay Rack</vt:lpstr>
      <vt:lpstr>PC Port in the Switch</vt:lpstr>
      <vt:lpstr>Switch Ports for LAN Equipment</vt:lpstr>
      <vt:lpstr>Server Port in the Switch</vt:lpstr>
      <vt:lpstr>Machine Screws</vt:lpstr>
      <vt:lpstr>Patch Cable to Server</vt:lpstr>
      <vt:lpstr>The Server</vt:lpstr>
      <vt:lpstr>The Server</vt:lpstr>
      <vt:lpstr>NIC in the Server</vt:lpstr>
      <vt:lpstr>WAN Access Can Be Shared</vt:lpstr>
      <vt:lpstr>WAN Access Can Be Shared</vt:lpstr>
      <vt:lpstr>WAN Access Can Be Shared</vt:lpstr>
      <vt:lpstr>Structured Cabling</vt:lpstr>
      <vt:lpstr>Structured Cabling</vt:lpstr>
      <vt:lpstr>Structured Cabling</vt:lpstr>
      <vt:lpstr>What is ANSI</vt:lpstr>
      <vt:lpstr>What is the EIA</vt:lpstr>
      <vt:lpstr>What is the TIA</vt:lpstr>
      <vt:lpstr>What is the Relationship</vt:lpstr>
      <vt:lpstr>What Structured Cabling Is Not</vt:lpstr>
      <vt:lpstr>What Structured Cabling Is Not</vt:lpstr>
      <vt:lpstr>This is Not Structured Cabling</vt:lpstr>
      <vt:lpstr>Nor Is This</vt:lpstr>
      <vt:lpstr>Nor This</vt:lpstr>
      <vt:lpstr>The Standards</vt:lpstr>
      <vt:lpstr>The Former Standards</vt:lpstr>
      <vt:lpstr>The Former Standards</vt:lpstr>
      <vt:lpstr>The Current Standard</vt:lpstr>
      <vt:lpstr>The Current Standard</vt:lpstr>
      <vt:lpstr>The Standards</vt:lpstr>
      <vt:lpstr>The Standards</vt:lpstr>
      <vt:lpstr>Standards Revision</vt:lpstr>
      <vt:lpstr>Standards Revision</vt:lpstr>
      <vt:lpstr>Standards Revision</vt:lpstr>
      <vt:lpstr>Standards Revision</vt:lpstr>
      <vt:lpstr>Standards Revision</vt:lpstr>
      <vt:lpstr>Standards Revision</vt:lpstr>
      <vt:lpstr>Acquiring the Standards</vt:lpstr>
      <vt:lpstr>The Standards</vt:lpstr>
      <vt:lpstr>Relationship of the Standards</vt:lpstr>
      <vt:lpstr>Relationship of the Standards</vt:lpstr>
      <vt:lpstr>Specifics on These Standards</vt:lpstr>
      <vt:lpstr>TIA-568-A</vt:lpstr>
      <vt:lpstr>TIA-568-B</vt:lpstr>
      <vt:lpstr>TIA-568-B</vt:lpstr>
      <vt:lpstr>TSBs</vt:lpstr>
      <vt:lpstr>TSBs</vt:lpstr>
      <vt:lpstr>Addendums</vt:lpstr>
      <vt:lpstr>TIA-568-B.1 Addendums</vt:lpstr>
      <vt:lpstr>TIA-568C</vt:lpstr>
      <vt:lpstr>TIA-568-C.0</vt:lpstr>
      <vt:lpstr>TIA-568-C.1</vt:lpstr>
      <vt:lpstr>TIA-568-C.2</vt:lpstr>
      <vt:lpstr>TIA-568-C.3</vt:lpstr>
      <vt:lpstr>Development of 568 Standard</vt:lpstr>
      <vt:lpstr>Development of 568 Standard</vt:lpstr>
      <vt:lpstr>TIA-569-B</vt:lpstr>
      <vt:lpstr>Star Topology</vt:lpstr>
      <vt:lpstr>Star Topology</vt:lpstr>
      <vt:lpstr>Star Topology</vt:lpstr>
      <vt:lpstr>Star Topology</vt:lpstr>
      <vt:lpstr>Zone Cabinet</vt:lpstr>
      <vt:lpstr>TIA-569-B</vt:lpstr>
      <vt:lpstr>TIA-569-B</vt:lpstr>
      <vt:lpstr>TIA-569-B</vt:lpstr>
      <vt:lpstr>Entrance Facility</vt:lpstr>
      <vt:lpstr>Entrance Facility</vt:lpstr>
      <vt:lpstr>Entrance Facility</vt:lpstr>
      <vt:lpstr>Equipment Room</vt:lpstr>
      <vt:lpstr>Telecommunications Room</vt:lpstr>
      <vt:lpstr>Telecommunications Room</vt:lpstr>
      <vt:lpstr>Telecommunications Enclosure</vt:lpstr>
      <vt:lpstr>Backbone Cabling</vt:lpstr>
      <vt:lpstr>Backbone Cabling</vt:lpstr>
      <vt:lpstr>Horizontal Cabling</vt:lpstr>
      <vt:lpstr>Work Area Components</vt:lpstr>
      <vt:lpstr>Parts Not Included</vt:lpstr>
      <vt:lpstr>TIA-606-B</vt:lpstr>
      <vt:lpstr>Administration Classes</vt:lpstr>
      <vt:lpstr>Administration Classes</vt:lpstr>
      <vt:lpstr>TIA-606-B Labeling</vt:lpstr>
      <vt:lpstr>TIA-606-B Labeling</vt:lpstr>
      <vt:lpstr>TIA-606-B Labeling</vt:lpstr>
      <vt:lpstr>TIA-606-B Labeling</vt:lpstr>
      <vt:lpstr>TIA-606-B Labeling</vt:lpstr>
      <vt:lpstr>TIA-606-B Labeling</vt:lpstr>
      <vt:lpstr>TIA-606-B Labeling</vt:lpstr>
      <vt:lpstr>TIA-606-B Labeling</vt:lpstr>
      <vt:lpstr>TIA-606-B Labeling</vt:lpstr>
      <vt:lpstr>TIA-606-B Labeling</vt:lpstr>
      <vt:lpstr>TIA-606-B Cable Labeling</vt:lpstr>
      <vt:lpstr>TIA-606-B Color Coding</vt:lpstr>
      <vt:lpstr>TIA-606-B Color Coding</vt:lpstr>
      <vt:lpstr>TIA-606-B Color Coding</vt:lpstr>
      <vt:lpstr>TIA-607-B</vt:lpstr>
      <vt:lpstr>NECA/BICSI-607-2011</vt:lpstr>
      <vt:lpstr>TIA-1005</vt:lpstr>
      <vt:lpstr>TIA-1179</vt:lpstr>
      <vt:lpstr>TIA-1179</vt:lpstr>
      <vt:lpstr>TIA-942</vt:lpstr>
      <vt:lpstr>BICSI-002</vt:lpstr>
      <vt:lpstr>TIA-758</vt:lpstr>
      <vt:lpstr>NEC</vt:lpstr>
      <vt:lpstr>NEC</vt:lpstr>
      <vt:lpstr>NEC</vt:lpstr>
      <vt:lpstr>NEC</vt:lpstr>
      <vt:lpstr>NEC</vt:lpstr>
      <vt:lpstr>NEC</vt:lpstr>
      <vt:lpstr>NEC</vt:lpstr>
      <vt:lpstr>NEC</vt:lpstr>
      <vt:lpstr>NEC</vt:lpstr>
      <vt:lpstr>NEC</vt:lpstr>
      <vt:lpstr>Local Codes</vt:lpstr>
      <vt:lpstr>Other Standards</vt:lpstr>
      <vt:lpstr>Standards from Other Places</vt:lpstr>
      <vt:lpstr>Standards from Other Places</vt:lpstr>
      <vt:lpstr>Standards from Other Places</vt:lpstr>
      <vt:lpstr>The Standards</vt:lpstr>
      <vt:lpstr>So What</vt:lpstr>
      <vt:lpstr>So What</vt:lpstr>
      <vt:lpstr>So What</vt:lpstr>
      <vt:lpstr>So What</vt:lpstr>
      <vt:lpstr>So What</vt:lpstr>
      <vt:lpstr>So What</vt:lpstr>
      <vt:lpstr>So What</vt:lpstr>
      <vt:lpstr>So What</vt:lpstr>
      <vt:lpstr>So What</vt:lpstr>
      <vt:lpstr>So What</vt:lpstr>
      <vt:lpstr>So What</vt:lpstr>
      <vt:lpstr>So What</vt:lpstr>
      <vt:lpstr>So What</vt:lpstr>
      <vt:lpstr>So What</vt:lpstr>
      <vt:lpstr>So What</vt:lpstr>
      <vt:lpstr>So What</vt:lpstr>
      <vt:lpstr>So What</vt:lpstr>
      <vt:lpstr>So What</vt:lpstr>
      <vt:lpstr>So What</vt:lpstr>
      <vt:lpstr>So What</vt:lpstr>
      <vt:lpstr>So What</vt:lpstr>
      <vt:lpstr>So What</vt:lpstr>
      <vt:lpstr>So What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Structured Cabling The Standards</dc:title>
  <dc:creator>Kenneth M. Chipps Ph.D.</dc:creator>
  <cp:lastModifiedBy>Kenneth M. Chipps Ph.D.</cp:lastModifiedBy>
  <cp:revision>418</cp:revision>
  <cp:lastPrinted>2011-12-06T03:05:27Z</cp:lastPrinted>
  <dcterms:created xsi:type="dcterms:W3CDTF">2000-09-27T16:26:34Z</dcterms:created>
  <dcterms:modified xsi:type="dcterms:W3CDTF">2012-11-15T23:22:53Z</dcterms:modified>
</cp:coreProperties>
</file>