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54"/>
  </p:notesMasterIdLst>
  <p:handoutMasterIdLst>
    <p:handoutMasterId r:id="rId255"/>
  </p:handoutMasterIdLst>
  <p:sldIdLst>
    <p:sldId id="703" r:id="rId2"/>
    <p:sldId id="260" r:id="rId3"/>
    <p:sldId id="721" r:id="rId4"/>
    <p:sldId id="860" r:id="rId5"/>
    <p:sldId id="722" r:id="rId6"/>
    <p:sldId id="861" r:id="rId7"/>
    <p:sldId id="723" r:id="rId8"/>
    <p:sldId id="724" r:id="rId9"/>
    <p:sldId id="725" r:id="rId10"/>
    <p:sldId id="726" r:id="rId11"/>
    <p:sldId id="727" r:id="rId12"/>
    <p:sldId id="862" r:id="rId13"/>
    <p:sldId id="728" r:id="rId14"/>
    <p:sldId id="729" r:id="rId15"/>
    <p:sldId id="730" r:id="rId16"/>
    <p:sldId id="731" r:id="rId17"/>
    <p:sldId id="732" r:id="rId18"/>
    <p:sldId id="733" r:id="rId19"/>
    <p:sldId id="734" r:id="rId20"/>
    <p:sldId id="735" r:id="rId21"/>
    <p:sldId id="863" r:id="rId22"/>
    <p:sldId id="736" r:id="rId23"/>
    <p:sldId id="737" r:id="rId24"/>
    <p:sldId id="738" r:id="rId25"/>
    <p:sldId id="739" r:id="rId26"/>
    <p:sldId id="740" r:id="rId27"/>
    <p:sldId id="741" r:id="rId28"/>
    <p:sldId id="768" r:id="rId29"/>
    <p:sldId id="864" r:id="rId30"/>
    <p:sldId id="769" r:id="rId31"/>
    <p:sldId id="865" r:id="rId32"/>
    <p:sldId id="770" r:id="rId33"/>
    <p:sldId id="771" r:id="rId34"/>
    <p:sldId id="866" r:id="rId35"/>
    <p:sldId id="1038" r:id="rId36"/>
    <p:sldId id="1039" r:id="rId37"/>
    <p:sldId id="773" r:id="rId38"/>
    <p:sldId id="774" r:id="rId39"/>
    <p:sldId id="1046" r:id="rId40"/>
    <p:sldId id="1047" r:id="rId41"/>
    <p:sldId id="1102" r:id="rId42"/>
    <p:sldId id="1048" r:id="rId43"/>
    <p:sldId id="775" r:id="rId44"/>
    <p:sldId id="776" r:id="rId45"/>
    <p:sldId id="867" r:id="rId46"/>
    <p:sldId id="777" r:id="rId47"/>
    <p:sldId id="868" r:id="rId48"/>
    <p:sldId id="778" r:id="rId49"/>
    <p:sldId id="779" r:id="rId50"/>
    <p:sldId id="780" r:id="rId51"/>
    <p:sldId id="781" r:id="rId52"/>
    <p:sldId id="782" r:id="rId53"/>
    <p:sldId id="783" r:id="rId54"/>
    <p:sldId id="784" r:id="rId55"/>
    <p:sldId id="785" r:id="rId56"/>
    <p:sldId id="786" r:id="rId57"/>
    <p:sldId id="1029" r:id="rId58"/>
    <p:sldId id="787" r:id="rId59"/>
    <p:sldId id="1103" r:id="rId60"/>
    <p:sldId id="1104" r:id="rId61"/>
    <p:sldId id="1105" r:id="rId62"/>
    <p:sldId id="1106" r:id="rId63"/>
    <p:sldId id="1107" r:id="rId64"/>
    <p:sldId id="1028" r:id="rId65"/>
    <p:sldId id="788" r:id="rId66"/>
    <p:sldId id="1036" r:id="rId67"/>
    <p:sldId id="789" r:id="rId68"/>
    <p:sldId id="790" r:id="rId69"/>
    <p:sldId id="791" r:id="rId70"/>
    <p:sldId id="792" r:id="rId71"/>
    <p:sldId id="1002" r:id="rId72"/>
    <p:sldId id="1005" r:id="rId73"/>
    <p:sldId id="1006" r:id="rId74"/>
    <p:sldId id="1007" r:id="rId75"/>
    <p:sldId id="1094" r:id="rId76"/>
    <p:sldId id="1095" r:id="rId77"/>
    <p:sldId id="1012" r:id="rId78"/>
    <p:sldId id="1014" r:id="rId79"/>
    <p:sldId id="1013" r:id="rId80"/>
    <p:sldId id="1011" r:id="rId81"/>
    <p:sldId id="1025" r:id="rId82"/>
    <p:sldId id="1026" r:id="rId83"/>
    <p:sldId id="1098" r:id="rId84"/>
    <p:sldId id="1099" r:id="rId85"/>
    <p:sldId id="1100" r:id="rId86"/>
    <p:sldId id="1101" r:id="rId87"/>
    <p:sldId id="1015" r:id="rId88"/>
    <p:sldId id="1017" r:id="rId89"/>
    <p:sldId id="1018" r:id="rId90"/>
    <p:sldId id="1016" r:id="rId91"/>
    <p:sldId id="1019" r:id="rId92"/>
    <p:sldId id="1097" r:id="rId93"/>
    <p:sldId id="1096" r:id="rId94"/>
    <p:sldId id="793" r:id="rId95"/>
    <p:sldId id="794" r:id="rId96"/>
    <p:sldId id="796" r:id="rId97"/>
    <p:sldId id="797" r:id="rId98"/>
    <p:sldId id="798" r:id="rId99"/>
    <p:sldId id="799" r:id="rId100"/>
    <p:sldId id="800" r:id="rId101"/>
    <p:sldId id="801" r:id="rId102"/>
    <p:sldId id="802" r:id="rId103"/>
    <p:sldId id="803" r:id="rId104"/>
    <p:sldId id="804" r:id="rId105"/>
    <p:sldId id="805" r:id="rId106"/>
    <p:sldId id="812" r:id="rId107"/>
    <p:sldId id="813" r:id="rId108"/>
    <p:sldId id="814" r:id="rId109"/>
    <p:sldId id="815" r:id="rId110"/>
    <p:sldId id="816" r:id="rId111"/>
    <p:sldId id="817" r:id="rId112"/>
    <p:sldId id="818" r:id="rId113"/>
    <p:sldId id="819" r:id="rId114"/>
    <p:sldId id="820" r:id="rId115"/>
    <p:sldId id="821" r:id="rId116"/>
    <p:sldId id="822" r:id="rId117"/>
    <p:sldId id="823" r:id="rId118"/>
    <p:sldId id="1049" r:id="rId119"/>
    <p:sldId id="1085" r:id="rId120"/>
    <p:sldId id="1086" r:id="rId121"/>
    <p:sldId id="1087" r:id="rId122"/>
    <p:sldId id="1088" r:id="rId123"/>
    <p:sldId id="1089" r:id="rId124"/>
    <p:sldId id="1050" r:id="rId125"/>
    <p:sldId id="1051" r:id="rId126"/>
    <p:sldId id="1052" r:id="rId127"/>
    <p:sldId id="1053" r:id="rId128"/>
    <p:sldId id="1054" r:id="rId129"/>
    <p:sldId id="1057" r:id="rId130"/>
    <p:sldId id="1058" r:id="rId131"/>
    <p:sldId id="1020" r:id="rId132"/>
    <p:sldId id="1021" r:id="rId133"/>
    <p:sldId id="1076" r:id="rId134"/>
    <p:sldId id="1077" r:id="rId135"/>
    <p:sldId id="1024" r:id="rId136"/>
    <p:sldId id="1022" r:id="rId137"/>
    <p:sldId id="1023" r:id="rId138"/>
    <p:sldId id="825" r:id="rId139"/>
    <p:sldId id="827" r:id="rId140"/>
    <p:sldId id="1074" r:id="rId141"/>
    <p:sldId id="1075" r:id="rId142"/>
    <p:sldId id="1078" r:id="rId143"/>
    <p:sldId id="1079" r:id="rId144"/>
    <p:sldId id="1080" r:id="rId145"/>
    <p:sldId id="1081" r:id="rId146"/>
    <p:sldId id="1082" r:id="rId147"/>
    <p:sldId id="1083" r:id="rId148"/>
    <p:sldId id="1084" r:id="rId149"/>
    <p:sldId id="1072" r:id="rId150"/>
    <p:sldId id="1060" r:id="rId151"/>
    <p:sldId id="1061" r:id="rId152"/>
    <p:sldId id="1062" r:id="rId153"/>
    <p:sldId id="1063" r:id="rId154"/>
    <p:sldId id="1064" r:id="rId155"/>
    <p:sldId id="1065" r:id="rId156"/>
    <p:sldId id="1067" r:id="rId157"/>
    <p:sldId id="1068" r:id="rId158"/>
    <p:sldId id="1069" r:id="rId159"/>
    <p:sldId id="1070" r:id="rId160"/>
    <p:sldId id="1071" r:id="rId161"/>
    <p:sldId id="828" r:id="rId162"/>
    <p:sldId id="829" r:id="rId163"/>
    <p:sldId id="830" r:id="rId164"/>
    <p:sldId id="831" r:id="rId165"/>
    <p:sldId id="832" r:id="rId166"/>
    <p:sldId id="833" r:id="rId167"/>
    <p:sldId id="869" r:id="rId168"/>
    <p:sldId id="834" r:id="rId169"/>
    <p:sldId id="835" r:id="rId170"/>
    <p:sldId id="836" r:id="rId171"/>
    <p:sldId id="838" r:id="rId172"/>
    <p:sldId id="839" r:id="rId173"/>
    <p:sldId id="840" r:id="rId174"/>
    <p:sldId id="841" r:id="rId175"/>
    <p:sldId id="842" r:id="rId176"/>
    <p:sldId id="888" r:id="rId177"/>
    <p:sldId id="889" r:id="rId178"/>
    <p:sldId id="890" r:id="rId179"/>
    <p:sldId id="992" r:id="rId180"/>
    <p:sldId id="891" r:id="rId181"/>
    <p:sldId id="892" r:id="rId182"/>
    <p:sldId id="893" r:id="rId183"/>
    <p:sldId id="894" r:id="rId184"/>
    <p:sldId id="895" r:id="rId185"/>
    <p:sldId id="896" r:id="rId186"/>
    <p:sldId id="897" r:id="rId187"/>
    <p:sldId id="898" r:id="rId188"/>
    <p:sldId id="899" r:id="rId189"/>
    <p:sldId id="900" r:id="rId190"/>
    <p:sldId id="901" r:id="rId191"/>
    <p:sldId id="902" r:id="rId192"/>
    <p:sldId id="903" r:id="rId193"/>
    <p:sldId id="904" r:id="rId194"/>
    <p:sldId id="905" r:id="rId195"/>
    <p:sldId id="916" r:id="rId196"/>
    <p:sldId id="917" r:id="rId197"/>
    <p:sldId id="918" r:id="rId198"/>
    <p:sldId id="919" r:id="rId199"/>
    <p:sldId id="920" r:id="rId200"/>
    <p:sldId id="921" r:id="rId201"/>
    <p:sldId id="929" r:id="rId202"/>
    <p:sldId id="930" r:id="rId203"/>
    <p:sldId id="932" r:id="rId204"/>
    <p:sldId id="933" r:id="rId205"/>
    <p:sldId id="934" r:id="rId206"/>
    <p:sldId id="935" r:id="rId207"/>
    <p:sldId id="945" r:id="rId208"/>
    <p:sldId id="1035" r:id="rId209"/>
    <p:sldId id="1031" r:id="rId210"/>
    <p:sldId id="1034" r:id="rId211"/>
    <p:sldId id="1033" r:id="rId212"/>
    <p:sldId id="1032" r:id="rId213"/>
    <p:sldId id="1030" r:id="rId214"/>
    <p:sldId id="946" r:id="rId215"/>
    <p:sldId id="947" r:id="rId216"/>
    <p:sldId id="948" r:id="rId217"/>
    <p:sldId id="949" r:id="rId218"/>
    <p:sldId id="993" r:id="rId219"/>
    <p:sldId id="950" r:id="rId220"/>
    <p:sldId id="951" r:id="rId221"/>
    <p:sldId id="952" r:id="rId222"/>
    <p:sldId id="953" r:id="rId223"/>
    <p:sldId id="1090" r:id="rId224"/>
    <p:sldId id="1091" r:id="rId225"/>
    <p:sldId id="994" r:id="rId226"/>
    <p:sldId id="954" r:id="rId227"/>
    <p:sldId id="955" r:id="rId228"/>
    <p:sldId id="956" r:id="rId229"/>
    <p:sldId id="957" r:id="rId230"/>
    <p:sldId id="958" r:id="rId231"/>
    <p:sldId id="959" r:id="rId232"/>
    <p:sldId id="960" r:id="rId233"/>
    <p:sldId id="961" r:id="rId234"/>
    <p:sldId id="962" r:id="rId235"/>
    <p:sldId id="995" r:id="rId236"/>
    <p:sldId id="963" r:id="rId237"/>
    <p:sldId id="964" r:id="rId238"/>
    <p:sldId id="965" r:id="rId239"/>
    <p:sldId id="966" r:id="rId240"/>
    <p:sldId id="1092" r:id="rId241"/>
    <p:sldId id="1093" r:id="rId242"/>
    <p:sldId id="1045" r:id="rId243"/>
    <p:sldId id="967" r:id="rId244"/>
    <p:sldId id="976" r:id="rId245"/>
    <p:sldId id="978" r:id="rId246"/>
    <p:sldId id="979" r:id="rId247"/>
    <p:sldId id="980" r:id="rId248"/>
    <p:sldId id="981" r:id="rId249"/>
    <p:sldId id="982" r:id="rId250"/>
    <p:sldId id="983" r:id="rId251"/>
    <p:sldId id="984" r:id="rId252"/>
    <p:sldId id="985" r:id="rId2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15" autoAdjust="0"/>
    <p:restoredTop sz="86346" autoAdjust="0"/>
  </p:normalViewPr>
  <p:slideViewPr>
    <p:cSldViewPr>
      <p:cViewPr varScale="1">
        <p:scale>
          <a:sx n="58" d="100"/>
          <a:sy n="58" d="100"/>
        </p:scale>
        <p:origin x="-76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notesMaster" Target="notesMasters/notesMaster1.xml"/><Relationship Id="rId259"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handoutMaster" Target="handoutMasters/handout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2253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New Roman" pitchFamily="18" charset="0"/>
                <a:cs typeface="+mn-cs"/>
              </a:defRPr>
            </a:lvl1pPr>
          </a:lstStyle>
          <a:p>
            <a:pPr>
              <a:defRPr/>
            </a:pPr>
            <a:endParaRPr lang="en-US"/>
          </a:p>
        </p:txBody>
      </p:sp>
      <p:sp>
        <p:nvSpPr>
          <p:cNvPr id="2253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2253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BF148564-C3BB-4558-AB78-C401F33F8075}" type="slidenum">
              <a:rPr lang="en-US"/>
              <a:pPr>
                <a:defRPr/>
              </a:pPr>
              <a:t>‹#›</a:t>
            </a:fld>
            <a:endParaRPr lang="en-US" dirty="0"/>
          </a:p>
        </p:txBody>
      </p:sp>
    </p:spTree>
    <p:extLst>
      <p:ext uri="{BB962C8B-B14F-4D97-AF65-F5344CB8AC3E}">
        <p14:creationId xmlns:p14="http://schemas.microsoft.com/office/powerpoint/2010/main" val="3162513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New Roman" pitchFamily="18" charset="0"/>
                <a:cs typeface="+mn-cs"/>
              </a:defRPr>
            </a:lvl1pPr>
          </a:lstStyle>
          <a:p>
            <a:pPr>
              <a:defRPr/>
            </a:pPr>
            <a:endParaRPr lang="en-US"/>
          </a:p>
        </p:txBody>
      </p:sp>
      <p:sp>
        <p:nvSpPr>
          <p:cNvPr id="2385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cs typeface="+mn-cs"/>
              </a:defRPr>
            </a:lvl1pPr>
          </a:lstStyle>
          <a:p>
            <a:pPr>
              <a:defRPr/>
            </a:pPr>
            <a:fld id="{EDAB3DEF-CDCF-4B8B-A62E-56F9F9FC43C1}" type="slidenum">
              <a:rPr lang="en-US"/>
              <a:pPr>
                <a:defRPr/>
              </a:pPr>
              <a:t>‹#›</a:t>
            </a:fld>
            <a:endParaRPr lang="en-US" dirty="0"/>
          </a:p>
        </p:txBody>
      </p:sp>
    </p:spTree>
    <p:extLst>
      <p:ext uri="{BB962C8B-B14F-4D97-AF65-F5344CB8AC3E}">
        <p14:creationId xmlns:p14="http://schemas.microsoft.com/office/powerpoint/2010/main" val="3895263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40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840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590800" y="6245225"/>
            <a:ext cx="3962400" cy="476250"/>
          </a:xfrm>
        </p:spPr>
        <p:txBody>
          <a:bodyPr/>
          <a:lstStyle>
            <a:lvl1pPr>
              <a:defRPr sz="1400" smtClean="0"/>
            </a:lvl1pPr>
          </a:lstStyle>
          <a:p>
            <a:pPr>
              <a:defRPr/>
            </a:pPr>
            <a:r>
              <a:rPr lang="en-US" smtClean="0"/>
              <a:t>Copyright 2005-2014 Kenneth M. Chipps Ph.D. www.chipps.com</a:t>
            </a:r>
            <a:endParaRPr lang="en-US" dirty="0"/>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F3F31532-8FD0-4208-B7F8-F8CE22C9AB87}" type="slidenum">
              <a:rPr lang="en-US"/>
              <a:pPr>
                <a:defRPr/>
              </a:pPr>
              <a:t>‹#›</a:t>
            </a:fld>
            <a:endParaRPr lang="en-US" dirty="0"/>
          </a:p>
        </p:txBody>
      </p:sp>
    </p:spTree>
    <p:extLst>
      <p:ext uri="{BB962C8B-B14F-4D97-AF65-F5344CB8AC3E}">
        <p14:creationId xmlns:p14="http://schemas.microsoft.com/office/powerpoint/2010/main" val="176662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BDAC718-78A7-4C42-B3E0-B78F895E8ACF}" type="slidenum">
              <a:rPr lang="en-US"/>
              <a:pPr>
                <a:defRPr/>
              </a:pPr>
              <a:t>‹#›</a:t>
            </a:fld>
            <a:endParaRPr lang="en-US" dirty="0"/>
          </a:p>
        </p:txBody>
      </p:sp>
    </p:spTree>
    <p:extLst>
      <p:ext uri="{BB962C8B-B14F-4D97-AF65-F5344CB8AC3E}">
        <p14:creationId xmlns:p14="http://schemas.microsoft.com/office/powerpoint/2010/main" val="235955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A2D068E-4018-4130-ABE6-A06119534EAF}" type="slidenum">
              <a:rPr lang="en-US"/>
              <a:pPr>
                <a:defRPr/>
              </a:pPr>
              <a:t>‹#›</a:t>
            </a:fld>
            <a:endParaRPr lang="en-US" dirty="0"/>
          </a:p>
        </p:txBody>
      </p:sp>
    </p:spTree>
    <p:extLst>
      <p:ext uri="{BB962C8B-B14F-4D97-AF65-F5344CB8AC3E}">
        <p14:creationId xmlns:p14="http://schemas.microsoft.com/office/powerpoint/2010/main" val="306115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AAD5CD3-6B96-440B-A09B-8F3FC47193D3}" type="slidenum">
              <a:rPr lang="en-US"/>
              <a:pPr>
                <a:defRPr/>
              </a:pPr>
              <a:t>‹#›</a:t>
            </a:fld>
            <a:endParaRPr lang="en-US" dirty="0"/>
          </a:p>
        </p:txBody>
      </p:sp>
    </p:spTree>
    <p:extLst>
      <p:ext uri="{BB962C8B-B14F-4D97-AF65-F5344CB8AC3E}">
        <p14:creationId xmlns:p14="http://schemas.microsoft.com/office/powerpoint/2010/main" val="3224757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33D1A2F-4482-4B38-B5BC-62198A8476D9}" type="slidenum">
              <a:rPr lang="en-US"/>
              <a:pPr>
                <a:defRPr/>
              </a:pPr>
              <a:t>‹#›</a:t>
            </a:fld>
            <a:endParaRPr lang="en-US" dirty="0"/>
          </a:p>
        </p:txBody>
      </p:sp>
    </p:spTree>
    <p:extLst>
      <p:ext uri="{BB962C8B-B14F-4D97-AF65-F5344CB8AC3E}">
        <p14:creationId xmlns:p14="http://schemas.microsoft.com/office/powerpoint/2010/main" val="2455104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D0CDABA-005C-443F-96B0-54463C134A20}" type="slidenum">
              <a:rPr lang="en-US"/>
              <a:pPr>
                <a:defRPr/>
              </a:pPr>
              <a:t>‹#›</a:t>
            </a:fld>
            <a:endParaRPr lang="en-US" dirty="0"/>
          </a:p>
        </p:txBody>
      </p:sp>
    </p:spTree>
    <p:extLst>
      <p:ext uri="{BB962C8B-B14F-4D97-AF65-F5344CB8AC3E}">
        <p14:creationId xmlns:p14="http://schemas.microsoft.com/office/powerpoint/2010/main" val="373891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D1CDCC9E-6DE2-43DB-AE1F-9B2ABA481398}" type="slidenum">
              <a:rPr lang="en-US"/>
              <a:pPr>
                <a:defRPr/>
              </a:pPr>
              <a:t>‹#›</a:t>
            </a:fld>
            <a:endParaRPr lang="en-US" dirty="0"/>
          </a:p>
        </p:txBody>
      </p:sp>
    </p:spTree>
    <p:extLst>
      <p:ext uri="{BB962C8B-B14F-4D97-AF65-F5344CB8AC3E}">
        <p14:creationId xmlns:p14="http://schemas.microsoft.com/office/powerpoint/2010/main" val="149423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0798166-65BB-4057-98BE-638082695C75}" type="slidenum">
              <a:rPr lang="en-US"/>
              <a:pPr>
                <a:defRPr/>
              </a:pPr>
              <a:t>‹#›</a:t>
            </a:fld>
            <a:endParaRPr lang="en-US" dirty="0"/>
          </a:p>
        </p:txBody>
      </p:sp>
    </p:spTree>
    <p:extLst>
      <p:ext uri="{BB962C8B-B14F-4D97-AF65-F5344CB8AC3E}">
        <p14:creationId xmlns:p14="http://schemas.microsoft.com/office/powerpoint/2010/main" val="1743221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E1B2B9E-85DD-4975-B51A-0436942C64A0}" type="slidenum">
              <a:rPr lang="en-US"/>
              <a:pPr>
                <a:defRPr/>
              </a:pPr>
              <a:t>‹#›</a:t>
            </a:fld>
            <a:endParaRPr lang="en-US" dirty="0"/>
          </a:p>
        </p:txBody>
      </p:sp>
    </p:spTree>
    <p:extLst>
      <p:ext uri="{BB962C8B-B14F-4D97-AF65-F5344CB8AC3E}">
        <p14:creationId xmlns:p14="http://schemas.microsoft.com/office/powerpoint/2010/main" val="4237180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60EA3C0-1036-4BB0-A808-19B66095F15A}" type="slidenum">
              <a:rPr lang="en-US"/>
              <a:pPr>
                <a:defRPr/>
              </a:pPr>
              <a:t>‹#›</a:t>
            </a:fld>
            <a:endParaRPr lang="en-US" dirty="0"/>
          </a:p>
        </p:txBody>
      </p:sp>
    </p:spTree>
    <p:extLst>
      <p:ext uri="{BB962C8B-B14F-4D97-AF65-F5344CB8AC3E}">
        <p14:creationId xmlns:p14="http://schemas.microsoft.com/office/powerpoint/2010/main" val="265979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Copyright 2005-2014 Kenneth M. Chipps Ph.D. www.chipps.com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414EDB2-7138-409D-BE56-A29138D3A713}" type="slidenum">
              <a:rPr lang="en-US"/>
              <a:pPr>
                <a:defRPr/>
              </a:pPr>
              <a:t>‹#›</a:t>
            </a:fld>
            <a:endParaRPr lang="en-US" dirty="0"/>
          </a:p>
        </p:txBody>
      </p:sp>
    </p:spTree>
    <p:extLst>
      <p:ext uri="{BB962C8B-B14F-4D97-AF65-F5344CB8AC3E}">
        <p14:creationId xmlns:p14="http://schemas.microsoft.com/office/powerpoint/2010/main" val="277169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charset="0"/>
                <a:cs typeface="+mn-cs"/>
              </a:defRPr>
            </a:lvl1pPr>
          </a:lstStyle>
          <a:p>
            <a:pPr>
              <a:defRPr/>
            </a:pPr>
            <a:endParaRPr lang="en-US"/>
          </a:p>
        </p:txBody>
      </p:sp>
      <p:sp>
        <p:nvSpPr>
          <p:cNvPr id="839685"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atin typeface="Arial" charset="0"/>
                <a:cs typeface="+mn-cs"/>
              </a:defRPr>
            </a:lvl1pPr>
          </a:lstStyle>
          <a:p>
            <a:pPr>
              <a:defRPr/>
            </a:pPr>
            <a:r>
              <a:rPr lang="en-US" smtClean="0"/>
              <a:t>Copyright 2005-2014 Kenneth M. Chipps Ph.D. www.chipps.com</a:t>
            </a:r>
            <a:endParaRPr lang="en-US" dirty="0"/>
          </a:p>
        </p:txBody>
      </p:sp>
      <p:sp>
        <p:nvSpPr>
          <p:cNvPr id="839686"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30D628CD-C17F-4498-9D67-577B83912A3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075" name="Rectangle 2"/>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en-US" altLang="en-US" sz="3200"/>
          </a:p>
        </p:txBody>
      </p:sp>
      <p:sp>
        <p:nvSpPr>
          <p:cNvPr id="3076" name="Rectangle 3"/>
          <p:cNvSpPr>
            <a:spLocks noGrp="1" noChangeArrowheads="1"/>
          </p:cNvSpPr>
          <p:nvPr>
            <p:ph type="ctrTitle"/>
          </p:nvPr>
        </p:nvSpPr>
        <p:spPr/>
        <p:txBody>
          <a:bodyPr/>
          <a:lstStyle/>
          <a:p>
            <a:pPr eaLnBrk="1" hangingPunct="1"/>
            <a:r>
              <a:rPr lang="en-US" altLang="en-US" dirty="0" smtClean="0"/>
              <a:t>Structured Cabling</a:t>
            </a:r>
            <a:br>
              <a:rPr lang="en-US" altLang="en-US" dirty="0" smtClean="0"/>
            </a:br>
            <a:r>
              <a:rPr lang="en-US" altLang="en-US" dirty="0" smtClean="0"/>
              <a:t>Implementation</a:t>
            </a:r>
            <a:br>
              <a:rPr lang="en-US" altLang="en-US" dirty="0" smtClean="0"/>
            </a:br>
            <a:r>
              <a:rPr lang="en-US" sz="2400" dirty="0" smtClean="0"/>
              <a:t>Last </a:t>
            </a:r>
            <a:r>
              <a:rPr lang="en-US" sz="2400" smtClean="0"/>
              <a:t>Update </a:t>
            </a:r>
            <a:r>
              <a:rPr lang="en-US" sz="2400" smtClean="0"/>
              <a:t>2014.10.01</a:t>
            </a:r>
            <a:r>
              <a:rPr lang="en-US" sz="2400" smtClean="0"/>
              <a:t/>
            </a:r>
            <a:br>
              <a:rPr lang="en-US" sz="2400" smtClean="0"/>
            </a:br>
            <a:r>
              <a:rPr lang="en-US" sz="2400" dirty="0" smtClean="0"/>
              <a:t>1.19.0</a:t>
            </a:r>
            <a:endParaRPr lang="en-US" sz="2400" dirty="0" smtClean="0"/>
          </a:p>
        </p:txBody>
      </p:sp>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B976F0-C4FB-402C-8374-916B683EB2B8}"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291" name="Rectangle 2"/>
          <p:cNvSpPr>
            <a:spLocks noGrp="1" noChangeArrowheads="1"/>
          </p:cNvSpPr>
          <p:nvPr>
            <p:ph type="title"/>
          </p:nvPr>
        </p:nvSpPr>
        <p:spPr/>
        <p:txBody>
          <a:bodyPr/>
          <a:lstStyle/>
          <a:p>
            <a:pPr eaLnBrk="1" hangingPunct="1"/>
            <a:r>
              <a:rPr lang="en-US" dirty="0" smtClean="0"/>
              <a:t>Building Construction</a:t>
            </a:r>
          </a:p>
        </p:txBody>
      </p:sp>
      <p:sp>
        <p:nvSpPr>
          <p:cNvPr id="12292" name="Rectangle 3"/>
          <p:cNvSpPr>
            <a:spLocks noGrp="1" noChangeArrowheads="1"/>
          </p:cNvSpPr>
          <p:nvPr>
            <p:ph type="body" idx="1"/>
          </p:nvPr>
        </p:nvSpPr>
        <p:spPr/>
        <p:txBody>
          <a:bodyPr/>
          <a:lstStyle/>
          <a:p>
            <a:pPr eaLnBrk="1" hangingPunct="1"/>
            <a:r>
              <a:rPr lang="en-US" dirty="0" smtClean="0"/>
              <a:t>By this I mean if you are lucky the building is of modern construction were the ceiling is made of suspended ceiling tiles</a:t>
            </a:r>
          </a:p>
          <a:p>
            <a:pPr eaLnBrk="1" hangingPunct="1"/>
            <a:r>
              <a:rPr lang="en-US" dirty="0" smtClean="0"/>
              <a:t>There is nothing in the space above the tiles, such as insulation</a:t>
            </a:r>
          </a:p>
          <a:p>
            <a:pPr eaLnBrk="1" hangingPunct="1"/>
            <a:r>
              <a:rPr lang="en-US" dirty="0" smtClean="0"/>
              <a:t>The walls are made of wallboard attached to metal studs, with no cross bracing</a:t>
            </a:r>
          </a:p>
          <a:p>
            <a:pPr eaLnBrk="1" hangingPunct="1"/>
            <a:r>
              <a:rPr lang="en-US" dirty="0" smtClean="0"/>
              <a:t>If so, installation will proceed as discussed below</a:t>
            </a:r>
          </a:p>
        </p:txBody>
      </p:sp>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4AE99E-1F08-4643-A0E5-805125B4CEA3}" type="slidenum">
              <a:rPr lang="en-US" smtClean="0"/>
              <a:pPr eaLnBrk="1" hangingPunct="1"/>
              <a:t>10</a:t>
            </a:fld>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1139" name="Rectangle 2"/>
          <p:cNvSpPr>
            <a:spLocks noGrp="1" noChangeArrowheads="1"/>
          </p:cNvSpPr>
          <p:nvPr>
            <p:ph type="title"/>
          </p:nvPr>
        </p:nvSpPr>
        <p:spPr/>
        <p:txBody>
          <a:bodyPr/>
          <a:lstStyle/>
          <a:p>
            <a:pPr eaLnBrk="1" hangingPunct="1"/>
            <a:r>
              <a:rPr lang="en-US" dirty="0" smtClean="0"/>
              <a:t>The Wrong Way</a:t>
            </a:r>
          </a:p>
        </p:txBody>
      </p:sp>
      <p:pic>
        <p:nvPicPr>
          <p:cNvPr id="91140" name="Picture 3" descr="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0638" y="1600200"/>
            <a:ext cx="6562725" cy="4525963"/>
          </a:xfrm>
        </p:spPr>
      </p:pic>
      <p:sp>
        <p:nvSpPr>
          <p:cNvPr id="911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025FB64-F7F7-4E43-9BED-2D11F4612E91}" type="slidenum">
              <a:rPr lang="en-US" smtClean="0"/>
              <a:pPr eaLnBrk="1" hangingPunct="1"/>
              <a:t>100</a:t>
            </a:fld>
            <a:endParaRPr lang="en-US" smtClean="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2163" name="Rectangle 2"/>
          <p:cNvSpPr>
            <a:spLocks noGrp="1" noChangeArrowheads="1"/>
          </p:cNvSpPr>
          <p:nvPr>
            <p:ph type="title"/>
          </p:nvPr>
        </p:nvSpPr>
        <p:spPr/>
        <p:txBody>
          <a:bodyPr/>
          <a:lstStyle/>
          <a:p>
            <a:pPr eaLnBrk="1" hangingPunct="1"/>
            <a:r>
              <a:rPr lang="en-US" dirty="0" smtClean="0"/>
              <a:t>Into the LAN Room</a:t>
            </a:r>
          </a:p>
        </p:txBody>
      </p:sp>
      <p:sp>
        <p:nvSpPr>
          <p:cNvPr id="92164" name="Rectangle 3"/>
          <p:cNvSpPr>
            <a:spLocks noGrp="1" noChangeArrowheads="1"/>
          </p:cNvSpPr>
          <p:nvPr>
            <p:ph type="body" idx="1"/>
          </p:nvPr>
        </p:nvSpPr>
        <p:spPr/>
        <p:txBody>
          <a:bodyPr/>
          <a:lstStyle/>
          <a:p>
            <a:pPr eaLnBrk="1" hangingPunct="1"/>
            <a:r>
              <a:rPr lang="en-US" dirty="0" smtClean="0"/>
              <a:t>There is the right way</a:t>
            </a:r>
          </a:p>
        </p:txBody>
      </p:sp>
      <p:sp>
        <p:nvSpPr>
          <p:cNvPr id="921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C0657B-4F3A-42C5-B842-69F8F7A5CA6A}" type="slidenum">
              <a:rPr lang="en-US" smtClean="0"/>
              <a:pPr eaLnBrk="1" hangingPunct="1"/>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3187" name="Rectangle 2"/>
          <p:cNvSpPr>
            <a:spLocks noGrp="1" noChangeArrowheads="1"/>
          </p:cNvSpPr>
          <p:nvPr>
            <p:ph type="title"/>
          </p:nvPr>
        </p:nvSpPr>
        <p:spPr/>
        <p:txBody>
          <a:bodyPr/>
          <a:lstStyle/>
          <a:p>
            <a:pPr eaLnBrk="1" hangingPunct="1"/>
            <a:r>
              <a:rPr lang="en-US" dirty="0" smtClean="0"/>
              <a:t>The Right Way</a:t>
            </a:r>
          </a:p>
        </p:txBody>
      </p:sp>
      <p:pic>
        <p:nvPicPr>
          <p:cNvPr id="93188" name="Picture 3" descr="CableInCeiling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654175"/>
            <a:ext cx="6781800" cy="4518025"/>
          </a:xfrm>
        </p:spPr>
      </p:pic>
      <p:sp>
        <p:nvSpPr>
          <p:cNvPr id="931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C64A57-09A3-4949-8C37-F8DD7E2E086A}"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4211" name="Rectangle 2"/>
          <p:cNvSpPr>
            <a:spLocks noGrp="1" noChangeArrowheads="1"/>
          </p:cNvSpPr>
          <p:nvPr>
            <p:ph type="title"/>
          </p:nvPr>
        </p:nvSpPr>
        <p:spPr/>
        <p:txBody>
          <a:bodyPr/>
          <a:lstStyle/>
          <a:p>
            <a:pPr eaLnBrk="1" hangingPunct="1"/>
            <a:r>
              <a:rPr lang="en-US" dirty="0" smtClean="0"/>
              <a:t>The Right Way</a:t>
            </a:r>
          </a:p>
        </p:txBody>
      </p:sp>
      <p:pic>
        <p:nvPicPr>
          <p:cNvPr id="94212" name="Picture 3" descr="CableThrough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625600"/>
            <a:ext cx="693896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12880B4-3A5A-4F3D-85BF-2EB1863FBD53}" type="slidenum">
              <a:rPr lang="en-US" smtClean="0"/>
              <a:pPr eaLnBrk="1" hangingPunct="1"/>
              <a:t>103</a:t>
            </a:fld>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5235" name="Rectangle 2"/>
          <p:cNvSpPr>
            <a:spLocks noGrp="1" noChangeArrowheads="1"/>
          </p:cNvSpPr>
          <p:nvPr>
            <p:ph type="title"/>
          </p:nvPr>
        </p:nvSpPr>
        <p:spPr/>
        <p:txBody>
          <a:bodyPr/>
          <a:lstStyle/>
          <a:p>
            <a:pPr eaLnBrk="1" hangingPunct="1"/>
            <a:r>
              <a:rPr lang="en-US" dirty="0" smtClean="0"/>
              <a:t>Into the LAN Room</a:t>
            </a:r>
          </a:p>
        </p:txBody>
      </p:sp>
      <p:sp>
        <p:nvSpPr>
          <p:cNvPr id="95236" name="Rectangle 3"/>
          <p:cNvSpPr>
            <a:spLocks noGrp="1" noChangeArrowheads="1"/>
          </p:cNvSpPr>
          <p:nvPr>
            <p:ph type="body" idx="1"/>
          </p:nvPr>
        </p:nvSpPr>
        <p:spPr/>
        <p:txBody>
          <a:bodyPr/>
          <a:lstStyle/>
          <a:p>
            <a:pPr eaLnBrk="1" hangingPunct="1">
              <a:lnSpc>
                <a:spcPct val="90000"/>
              </a:lnSpc>
            </a:pPr>
            <a:r>
              <a:rPr lang="en-US" dirty="0" smtClean="0"/>
              <a:t>Cabling does not have to come through the ceiling</a:t>
            </a:r>
          </a:p>
          <a:p>
            <a:pPr eaLnBrk="1" hangingPunct="1">
              <a:lnSpc>
                <a:spcPct val="90000"/>
              </a:lnSpc>
            </a:pPr>
            <a:r>
              <a:rPr lang="en-US" dirty="0" smtClean="0"/>
              <a:t>In some cases it works best to come up through the floor</a:t>
            </a:r>
          </a:p>
          <a:p>
            <a:pPr eaLnBrk="1" hangingPunct="1">
              <a:lnSpc>
                <a:spcPct val="90000"/>
              </a:lnSpc>
            </a:pPr>
            <a:r>
              <a:rPr lang="en-US" dirty="0" smtClean="0"/>
              <a:t>This looks better than a bunch of poles going from the ceiling to the desks</a:t>
            </a:r>
          </a:p>
          <a:p>
            <a:pPr eaLnBrk="1" hangingPunct="1"/>
            <a:r>
              <a:rPr lang="en-US" dirty="0" smtClean="0"/>
              <a:t>However it requires that you control the space on both floors</a:t>
            </a:r>
          </a:p>
        </p:txBody>
      </p:sp>
      <p:sp>
        <p:nvSpPr>
          <p:cNvPr id="952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E47CE2-4D33-4891-82E3-2F9647FB710A}" type="slidenum">
              <a:rPr lang="en-US" smtClean="0"/>
              <a:pPr eaLnBrk="1" hangingPunct="1"/>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6259" name="Rectangle 2"/>
          <p:cNvSpPr>
            <a:spLocks noGrp="1" noChangeArrowheads="1"/>
          </p:cNvSpPr>
          <p:nvPr>
            <p:ph type="title"/>
          </p:nvPr>
        </p:nvSpPr>
        <p:spPr/>
        <p:txBody>
          <a:bodyPr/>
          <a:lstStyle/>
          <a:p>
            <a:pPr eaLnBrk="1" hangingPunct="1"/>
            <a:r>
              <a:rPr lang="en-US" dirty="0" smtClean="0"/>
              <a:t>Into the LAN Room</a:t>
            </a:r>
          </a:p>
        </p:txBody>
      </p:sp>
      <p:sp>
        <p:nvSpPr>
          <p:cNvPr id="96260" name="Rectangle 3"/>
          <p:cNvSpPr>
            <a:spLocks noGrp="1" noChangeArrowheads="1"/>
          </p:cNvSpPr>
          <p:nvPr>
            <p:ph type="body" idx="1"/>
          </p:nvPr>
        </p:nvSpPr>
        <p:spPr/>
        <p:txBody>
          <a:bodyPr/>
          <a:lstStyle/>
          <a:p>
            <a:pPr eaLnBrk="1" hangingPunct="1"/>
            <a:r>
              <a:rPr lang="en-US" dirty="0" smtClean="0"/>
              <a:t>If the space is part of the slab, then this is considered to be a wet location – due to the nature of concrete and trapped water – the cable must conform to those conditions; which normal cable does not</a:t>
            </a:r>
          </a:p>
          <a:p>
            <a:pPr eaLnBrk="1" hangingPunct="1"/>
            <a:r>
              <a:rPr lang="en-US" dirty="0" smtClean="0"/>
              <a:t>Once the cable is in the room, something must be installed in the room to hold the stuff that will be used to terminate the cable</a:t>
            </a:r>
          </a:p>
        </p:txBody>
      </p:sp>
      <p:sp>
        <p:nvSpPr>
          <p:cNvPr id="962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27ED13A-368A-4C63-9CBB-57E875ECC961}"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7283" name="Rectangle 2"/>
          <p:cNvSpPr>
            <a:spLocks noGrp="1" noChangeArrowheads="1"/>
          </p:cNvSpPr>
          <p:nvPr>
            <p:ph type="title"/>
          </p:nvPr>
        </p:nvSpPr>
        <p:spPr/>
        <p:txBody>
          <a:bodyPr/>
          <a:lstStyle/>
          <a:p>
            <a:pPr eaLnBrk="1" hangingPunct="1"/>
            <a:r>
              <a:rPr lang="en-US" dirty="0" smtClean="0"/>
              <a:t>In the LAN Room</a:t>
            </a:r>
          </a:p>
        </p:txBody>
      </p:sp>
      <p:sp>
        <p:nvSpPr>
          <p:cNvPr id="97284" name="Rectangle 3"/>
          <p:cNvSpPr>
            <a:spLocks noGrp="1" noChangeArrowheads="1"/>
          </p:cNvSpPr>
          <p:nvPr>
            <p:ph type="body" idx="1"/>
          </p:nvPr>
        </p:nvSpPr>
        <p:spPr/>
        <p:txBody>
          <a:bodyPr/>
          <a:lstStyle/>
          <a:p>
            <a:pPr eaLnBrk="1" hangingPunct="1"/>
            <a:r>
              <a:rPr lang="en-US" dirty="0" smtClean="0"/>
              <a:t>In most cases this consists of what is seen next</a:t>
            </a:r>
          </a:p>
        </p:txBody>
      </p:sp>
      <p:sp>
        <p:nvSpPr>
          <p:cNvPr id="972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54CC8F-C00E-46CF-9B8E-428FD59EA18A}" type="slidenum">
              <a:rPr lang="en-US" smtClean="0"/>
              <a:pPr eaLnBrk="1" hangingPunct="1"/>
              <a:t>106</a:t>
            </a:fld>
            <a:endParaRPr 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8307" name="Rectangle 2"/>
          <p:cNvSpPr>
            <a:spLocks noGrp="1" noChangeArrowheads="1"/>
          </p:cNvSpPr>
          <p:nvPr>
            <p:ph type="title"/>
          </p:nvPr>
        </p:nvSpPr>
        <p:spPr/>
        <p:txBody>
          <a:bodyPr/>
          <a:lstStyle/>
          <a:p>
            <a:pPr eaLnBrk="1" hangingPunct="1"/>
            <a:r>
              <a:rPr lang="en-US" dirty="0" smtClean="0"/>
              <a:t>In the LAN Room</a:t>
            </a:r>
          </a:p>
        </p:txBody>
      </p:sp>
      <p:pic>
        <p:nvPicPr>
          <p:cNvPr id="98308" name="Picture 3" descr="RelayRac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1812" t="3709" r="11745" b="3813"/>
          <a:stretch>
            <a:fillRect/>
          </a:stretch>
        </p:blipFill>
        <p:spPr>
          <a:xfrm>
            <a:off x="3505200" y="1600200"/>
            <a:ext cx="2109788" cy="4451350"/>
          </a:xfrm>
        </p:spPr>
      </p:pic>
      <p:sp>
        <p:nvSpPr>
          <p:cNvPr id="983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0CC823-16D7-4F1E-A252-1C19E3FC7172}"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9331" name="Rectangle 2"/>
          <p:cNvSpPr>
            <a:spLocks noGrp="1" noChangeArrowheads="1"/>
          </p:cNvSpPr>
          <p:nvPr>
            <p:ph type="title"/>
          </p:nvPr>
        </p:nvSpPr>
        <p:spPr/>
        <p:txBody>
          <a:bodyPr/>
          <a:lstStyle/>
          <a:p>
            <a:pPr eaLnBrk="1" hangingPunct="1"/>
            <a:r>
              <a:rPr lang="en-US" dirty="0" smtClean="0"/>
              <a:t>In the LAN Room</a:t>
            </a:r>
          </a:p>
        </p:txBody>
      </p:sp>
      <p:sp>
        <p:nvSpPr>
          <p:cNvPr id="99332" name="Rectangle 3"/>
          <p:cNvSpPr>
            <a:spLocks noGrp="1" noChangeArrowheads="1"/>
          </p:cNvSpPr>
          <p:nvPr>
            <p:ph type="body" idx="1"/>
          </p:nvPr>
        </p:nvSpPr>
        <p:spPr/>
        <p:txBody>
          <a:bodyPr/>
          <a:lstStyle/>
          <a:p>
            <a:pPr eaLnBrk="1" hangingPunct="1"/>
            <a:r>
              <a:rPr lang="en-US" dirty="0" smtClean="0"/>
              <a:t>The photograph just shown shows all of the elements required in a LAN room</a:t>
            </a:r>
          </a:p>
          <a:p>
            <a:pPr eaLnBrk="1" hangingPunct="1"/>
            <a:r>
              <a:rPr lang="en-US" dirty="0" smtClean="0"/>
              <a:t>Each of these will be covered in detail next</a:t>
            </a:r>
          </a:p>
          <a:p>
            <a:pPr eaLnBrk="1" hangingPunct="1"/>
            <a:r>
              <a:rPr lang="en-US" dirty="0" smtClean="0"/>
              <a:t>The elements are</a:t>
            </a:r>
          </a:p>
          <a:p>
            <a:pPr lvl="1" eaLnBrk="1" hangingPunct="1"/>
            <a:r>
              <a:rPr lang="en-US" dirty="0" smtClean="0"/>
              <a:t>Relay Rack</a:t>
            </a:r>
          </a:p>
          <a:p>
            <a:pPr lvl="1" eaLnBrk="1" hangingPunct="1"/>
            <a:r>
              <a:rPr lang="en-US" dirty="0" smtClean="0"/>
              <a:t>Patch Panel</a:t>
            </a:r>
          </a:p>
          <a:p>
            <a:pPr lvl="1" eaLnBrk="1" hangingPunct="1"/>
            <a:r>
              <a:rPr lang="en-US" dirty="0" smtClean="0"/>
              <a:t>Cable Management</a:t>
            </a:r>
          </a:p>
        </p:txBody>
      </p:sp>
      <p:sp>
        <p:nvSpPr>
          <p:cNvPr id="993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749701-0EB9-476D-B3E8-077743BD1C90}" type="slidenum">
              <a:rPr lang="en-US" smtClean="0"/>
              <a:pPr eaLnBrk="1" hangingPunct="1"/>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0355" name="Rectangle 2"/>
          <p:cNvSpPr>
            <a:spLocks noGrp="1" noChangeArrowheads="1"/>
          </p:cNvSpPr>
          <p:nvPr>
            <p:ph type="title"/>
          </p:nvPr>
        </p:nvSpPr>
        <p:spPr/>
        <p:txBody>
          <a:bodyPr/>
          <a:lstStyle/>
          <a:p>
            <a:pPr eaLnBrk="1" hangingPunct="1"/>
            <a:r>
              <a:rPr lang="en-US" dirty="0" smtClean="0"/>
              <a:t>Relay Rack</a:t>
            </a:r>
          </a:p>
        </p:txBody>
      </p:sp>
      <p:sp>
        <p:nvSpPr>
          <p:cNvPr id="100356"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The easiest way to keep things straight is to place the equipment and devices in a rack</a:t>
            </a:r>
          </a:p>
          <a:p>
            <a:pPr eaLnBrk="1" hangingPunct="1"/>
            <a:r>
              <a:rPr lang="en-US" dirty="0" smtClean="0">
                <a:solidFill>
                  <a:srgbClr val="000000"/>
                </a:solidFill>
                <a:cs typeface="Times New Roman" pitchFamily="18" charset="0"/>
              </a:rPr>
              <a:t>The most common type is called a Relay Rack</a:t>
            </a:r>
          </a:p>
          <a:p>
            <a:pPr eaLnBrk="1" hangingPunct="1"/>
            <a:r>
              <a:rPr lang="en-US" dirty="0" smtClean="0">
                <a:solidFill>
                  <a:srgbClr val="000000"/>
                </a:solidFill>
                <a:cs typeface="Times New Roman" pitchFamily="18" charset="0"/>
              </a:rPr>
              <a:t>This unit is about seven feet tall and two feet wide</a:t>
            </a:r>
          </a:p>
          <a:p>
            <a:pPr eaLnBrk="1" hangingPunct="1"/>
            <a:r>
              <a:rPr lang="en-US" dirty="0" smtClean="0">
                <a:solidFill>
                  <a:srgbClr val="000000"/>
                </a:solidFill>
                <a:cs typeface="Times New Roman" pitchFamily="18" charset="0"/>
              </a:rPr>
              <a:t>It is attached to the concrete floor with bolts</a:t>
            </a:r>
          </a:p>
        </p:txBody>
      </p:sp>
      <p:sp>
        <p:nvSpPr>
          <p:cNvPr id="1003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3A55B3D-C338-4BC6-B924-AA022986DAFC}"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315" name="Rectangle 2"/>
          <p:cNvSpPr>
            <a:spLocks noGrp="1" noChangeArrowheads="1"/>
          </p:cNvSpPr>
          <p:nvPr>
            <p:ph type="title"/>
          </p:nvPr>
        </p:nvSpPr>
        <p:spPr/>
        <p:txBody>
          <a:bodyPr/>
          <a:lstStyle/>
          <a:p>
            <a:pPr eaLnBrk="1" hangingPunct="1"/>
            <a:r>
              <a:rPr lang="en-US" dirty="0" smtClean="0"/>
              <a:t>Building Construction</a:t>
            </a:r>
          </a:p>
        </p:txBody>
      </p:sp>
      <p:sp>
        <p:nvSpPr>
          <p:cNvPr id="13316" name="Rectangle 3"/>
          <p:cNvSpPr>
            <a:spLocks noGrp="1" noChangeArrowheads="1"/>
          </p:cNvSpPr>
          <p:nvPr>
            <p:ph type="body" idx="1"/>
          </p:nvPr>
        </p:nvSpPr>
        <p:spPr/>
        <p:txBody>
          <a:bodyPr/>
          <a:lstStyle/>
          <a:p>
            <a:pPr eaLnBrk="1" hangingPunct="1"/>
            <a:r>
              <a:rPr lang="en-US" dirty="0" smtClean="0"/>
              <a:t>If not, well that’s why they invented outsourcing</a:t>
            </a:r>
          </a:p>
          <a:p>
            <a:pPr eaLnBrk="1" hangingPunct="1"/>
            <a:r>
              <a:rPr lang="en-US" dirty="0" smtClean="0"/>
              <a:t>Potential problems include</a:t>
            </a:r>
          </a:p>
          <a:p>
            <a:pPr lvl="1" eaLnBrk="1" hangingPunct="1"/>
            <a:r>
              <a:rPr lang="en-US" dirty="0" smtClean="0"/>
              <a:t>Solid concrete walls</a:t>
            </a:r>
          </a:p>
          <a:p>
            <a:pPr lvl="1" eaLnBrk="1" hangingPunct="1"/>
            <a:r>
              <a:rPr lang="en-US" dirty="0" smtClean="0"/>
              <a:t>Granite walls, as in the lobby of an office building</a:t>
            </a:r>
          </a:p>
          <a:p>
            <a:pPr lvl="1" eaLnBrk="1" hangingPunct="1"/>
            <a:r>
              <a:rPr lang="en-US" dirty="0" smtClean="0"/>
              <a:t>No false ceiling</a:t>
            </a:r>
          </a:p>
        </p:txBody>
      </p:sp>
      <p:sp>
        <p:nvSpPr>
          <p:cNvPr id="133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22DC38E-8F2C-4AA6-A348-6DCE7ADF03F8}" type="slidenum">
              <a:rPr lang="en-US" smtClean="0"/>
              <a:pPr eaLnBrk="1" hangingPunct="1"/>
              <a:t>11</a:t>
            </a:fld>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1379"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Relay Rack</a:t>
            </a:r>
          </a:p>
        </p:txBody>
      </p:sp>
      <p:sp>
        <p:nvSpPr>
          <p:cNvPr id="101380"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It is braced to the wall using a piece commonly called a ladder rack</a:t>
            </a:r>
          </a:p>
          <a:p>
            <a:pPr eaLnBrk="1" hangingPunct="1"/>
            <a:r>
              <a:rPr lang="en-US" dirty="0" smtClean="0">
                <a:solidFill>
                  <a:srgbClr val="000000"/>
                </a:solidFill>
                <a:cs typeface="Times New Roman" pitchFamily="18" charset="0"/>
              </a:rPr>
              <a:t>Equipment is attached to the rack with machine screws</a:t>
            </a:r>
          </a:p>
        </p:txBody>
      </p:sp>
      <p:sp>
        <p:nvSpPr>
          <p:cNvPr id="1013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7DCB4-E986-4B5E-BFEC-00B239DA71BF}" type="slidenum">
              <a:rPr lang="en-US" smtClean="0"/>
              <a:pPr eaLnBrk="1" hangingPunct="1"/>
              <a:t>110</a:t>
            </a:fld>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2403" name="Rectangle 2"/>
          <p:cNvSpPr>
            <a:spLocks noGrp="1" noChangeArrowheads="1"/>
          </p:cNvSpPr>
          <p:nvPr>
            <p:ph type="title"/>
          </p:nvPr>
        </p:nvSpPr>
        <p:spPr/>
        <p:txBody>
          <a:bodyPr/>
          <a:lstStyle/>
          <a:p>
            <a:pPr eaLnBrk="1" hangingPunct="1"/>
            <a:r>
              <a:rPr lang="en-US" dirty="0" smtClean="0"/>
              <a:t>Relay Rack</a:t>
            </a:r>
          </a:p>
        </p:txBody>
      </p:sp>
      <p:pic>
        <p:nvPicPr>
          <p:cNvPr id="102404" name="Picture 3" descr="RelayRack"/>
          <p:cNvPicPr>
            <a:picLocks noChangeAspect="1" noChangeArrowheads="1"/>
          </p:cNvPicPr>
          <p:nvPr/>
        </p:nvPicPr>
        <p:blipFill>
          <a:blip r:embed="rId2" cstate="print">
            <a:extLst>
              <a:ext uri="{28A0092B-C50C-407E-A947-70E740481C1C}">
                <a14:useLocalDpi xmlns:a14="http://schemas.microsoft.com/office/drawing/2010/main" val="0"/>
              </a:ext>
            </a:extLst>
          </a:blip>
          <a:srcRect l="12740" t="3358" r="10817" b="2623"/>
          <a:stretch>
            <a:fillRect/>
          </a:stretch>
        </p:blipFill>
        <p:spPr bwMode="auto">
          <a:xfrm>
            <a:off x="3505200" y="1600200"/>
            <a:ext cx="19907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4C52EF-A702-4AC8-8384-1035EA87D4A4}" type="slidenum">
              <a:rPr lang="en-US" smtClean="0"/>
              <a:pPr eaLnBrk="1" hangingPunct="1"/>
              <a:t>111</a:t>
            </a:fld>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3427" name="Rectangle 2"/>
          <p:cNvSpPr>
            <a:spLocks noGrp="1" noChangeArrowheads="1"/>
          </p:cNvSpPr>
          <p:nvPr>
            <p:ph type="title"/>
          </p:nvPr>
        </p:nvSpPr>
        <p:spPr/>
        <p:txBody>
          <a:bodyPr/>
          <a:lstStyle/>
          <a:p>
            <a:pPr eaLnBrk="1" hangingPunct="1"/>
            <a:r>
              <a:rPr lang="en-US" dirty="0" smtClean="0"/>
              <a:t>Relay Rack Bolted to Floor</a:t>
            </a:r>
          </a:p>
        </p:txBody>
      </p:sp>
      <p:pic>
        <p:nvPicPr>
          <p:cNvPr id="103428" name="Picture 3" descr="RelayRackBo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8775"/>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B4AF8B-D22D-4795-8511-660C4F5ADF9A}" type="slidenum">
              <a:rPr lang="en-US" smtClean="0"/>
              <a:pPr eaLnBrk="1" hangingPunct="1"/>
              <a:t>112</a:t>
            </a:fld>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4451" name="Rectangle 2"/>
          <p:cNvSpPr>
            <a:spLocks noGrp="1" noChangeArrowheads="1"/>
          </p:cNvSpPr>
          <p:nvPr>
            <p:ph type="title"/>
          </p:nvPr>
        </p:nvSpPr>
        <p:spPr/>
        <p:txBody>
          <a:bodyPr/>
          <a:lstStyle/>
          <a:p>
            <a:pPr eaLnBrk="1" hangingPunct="1"/>
            <a:r>
              <a:rPr lang="en-US" dirty="0" smtClean="0"/>
              <a:t>Concrete Anchor</a:t>
            </a:r>
          </a:p>
        </p:txBody>
      </p:sp>
      <p:pic>
        <p:nvPicPr>
          <p:cNvPr id="104452" name="Picture 3" descr="ConcreteAnc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1388" y="1600200"/>
            <a:ext cx="7180262" cy="4378325"/>
          </a:xfrm>
        </p:spPr>
      </p:pic>
      <p:sp>
        <p:nvSpPr>
          <p:cNvPr id="1044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3F1E5D-262B-463A-8274-1AC5B76F8400}" type="slidenum">
              <a:rPr lang="en-US" smtClean="0"/>
              <a:pPr eaLnBrk="1" hangingPunct="1"/>
              <a:t>113</a:t>
            </a:fld>
            <a:endParaRPr 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5475" name="Rectangle 2"/>
          <p:cNvSpPr>
            <a:spLocks noGrp="1" noChangeArrowheads="1"/>
          </p:cNvSpPr>
          <p:nvPr>
            <p:ph type="title"/>
          </p:nvPr>
        </p:nvSpPr>
        <p:spPr/>
        <p:txBody>
          <a:bodyPr/>
          <a:lstStyle/>
          <a:p>
            <a:pPr eaLnBrk="1" hangingPunct="1"/>
            <a:r>
              <a:rPr lang="en-US" dirty="0" smtClean="0"/>
              <a:t>Concrete Anchor With Bolt</a:t>
            </a:r>
          </a:p>
        </p:txBody>
      </p:sp>
      <p:pic>
        <p:nvPicPr>
          <p:cNvPr id="105476" name="Picture 3" descr="ConcreteBol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750"/>
          <a:stretch>
            <a:fillRect/>
          </a:stretch>
        </p:blipFill>
        <p:spPr>
          <a:xfrm>
            <a:off x="2590800" y="1562100"/>
            <a:ext cx="3906838" cy="4762500"/>
          </a:xfrm>
        </p:spPr>
      </p:pic>
      <p:sp>
        <p:nvSpPr>
          <p:cNvPr id="105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3C6344-A7B5-48C1-A52A-119D4C2C3D8B}" type="slidenum">
              <a:rPr lang="en-US" smtClean="0"/>
              <a:pPr eaLnBrk="1" hangingPunct="1"/>
              <a:t>114</a:t>
            </a:fld>
            <a:endParaRPr lang="en-US"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6499" name="Rectangle 2"/>
          <p:cNvSpPr>
            <a:spLocks noGrp="1" noChangeArrowheads="1"/>
          </p:cNvSpPr>
          <p:nvPr>
            <p:ph type="title"/>
          </p:nvPr>
        </p:nvSpPr>
        <p:spPr/>
        <p:txBody>
          <a:bodyPr/>
          <a:lstStyle/>
          <a:p>
            <a:pPr eaLnBrk="1" hangingPunct="1"/>
            <a:r>
              <a:rPr lang="en-US" dirty="0" smtClean="0"/>
              <a:t>Concrete Anchor Installation</a:t>
            </a:r>
          </a:p>
        </p:txBody>
      </p:sp>
      <p:pic>
        <p:nvPicPr>
          <p:cNvPr id="106500" name="Picture 3" descr="ConcreteAnc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1600200"/>
            <a:ext cx="4806950" cy="4451350"/>
          </a:xfrm>
        </p:spPr>
      </p:pic>
      <p:sp>
        <p:nvSpPr>
          <p:cNvPr id="1065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36B5434-195D-4764-81F2-5594BCF2D8D3}" type="slidenum">
              <a:rPr lang="en-US" smtClean="0"/>
              <a:pPr eaLnBrk="1" hangingPunct="1"/>
              <a:t>115</a:t>
            </a:fld>
            <a:endParaRPr 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7523" name="Rectangle 2"/>
          <p:cNvSpPr>
            <a:spLocks noGrp="1" noChangeArrowheads="1"/>
          </p:cNvSpPr>
          <p:nvPr>
            <p:ph type="title"/>
          </p:nvPr>
        </p:nvSpPr>
        <p:spPr/>
        <p:txBody>
          <a:bodyPr/>
          <a:lstStyle/>
          <a:p>
            <a:pPr eaLnBrk="1" hangingPunct="1"/>
            <a:r>
              <a:rPr lang="en-US" dirty="0" smtClean="0"/>
              <a:t>Concrete Anchor Installation</a:t>
            </a:r>
          </a:p>
        </p:txBody>
      </p:sp>
      <p:sp>
        <p:nvSpPr>
          <p:cNvPr id="107524" name="Rectangle 3"/>
          <p:cNvSpPr>
            <a:spLocks noGrp="1" noChangeArrowheads="1"/>
          </p:cNvSpPr>
          <p:nvPr>
            <p:ph type="body" idx="1"/>
          </p:nvPr>
        </p:nvSpPr>
        <p:spPr/>
        <p:txBody>
          <a:bodyPr/>
          <a:lstStyle/>
          <a:p>
            <a:pPr eaLnBrk="1" hangingPunct="1"/>
            <a:r>
              <a:rPr lang="en-US" dirty="0" smtClean="0"/>
              <a:t>For this lag shield type, drill a hole for the anchor, tap the anchor into the hole, position the relay rack, and install the lag screw to fasten the relay rack to the floor</a:t>
            </a:r>
          </a:p>
          <a:p>
            <a:pPr eaLnBrk="1" hangingPunct="1"/>
            <a:r>
              <a:rPr lang="en-US" dirty="0" smtClean="0"/>
              <a:t>Hold the rack tight against the floor and tighten the fastener until it is fully seated against the rack and secure in the hole</a:t>
            </a:r>
          </a:p>
          <a:p>
            <a:pPr eaLnBrk="1" hangingPunct="1"/>
            <a:r>
              <a:rPr lang="en-US" dirty="0" smtClean="0"/>
              <a:t>Don't over tighten it, or you may either break the fastener or ruin the anchor bond</a:t>
            </a:r>
          </a:p>
        </p:txBody>
      </p:sp>
      <p:sp>
        <p:nvSpPr>
          <p:cNvPr id="1075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E6F95A-A47E-48B9-909C-06265C50585E}" type="slidenum">
              <a:rPr lang="en-US" smtClean="0"/>
              <a:pPr eaLnBrk="1" hangingPunct="1"/>
              <a:t>116</a:t>
            </a:fld>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8547" name="Rectangle 2"/>
          <p:cNvSpPr>
            <a:spLocks noGrp="1" noChangeArrowheads="1"/>
          </p:cNvSpPr>
          <p:nvPr>
            <p:ph type="title"/>
          </p:nvPr>
        </p:nvSpPr>
        <p:spPr/>
        <p:txBody>
          <a:bodyPr/>
          <a:lstStyle/>
          <a:p>
            <a:pPr eaLnBrk="1" hangingPunct="1"/>
            <a:r>
              <a:rPr lang="en-US" dirty="0" smtClean="0"/>
              <a:t>Ladder Rack Bracing</a:t>
            </a:r>
          </a:p>
        </p:txBody>
      </p:sp>
      <p:pic>
        <p:nvPicPr>
          <p:cNvPr id="108548" name="Picture 3" descr="LadderRack"/>
          <p:cNvPicPr>
            <a:picLocks noChangeAspect="1" noChangeArrowheads="1"/>
          </p:cNvPicPr>
          <p:nvPr/>
        </p:nvPicPr>
        <p:blipFill>
          <a:blip r:embed="rId2">
            <a:extLst>
              <a:ext uri="{28A0092B-C50C-407E-A947-70E740481C1C}">
                <a14:useLocalDpi xmlns:a14="http://schemas.microsoft.com/office/drawing/2010/main" val="0"/>
              </a:ext>
            </a:extLst>
          </a:blip>
          <a:srcRect l="1486" t="1604" r="3398" b="2202"/>
          <a:stretch>
            <a:fillRect/>
          </a:stretch>
        </p:blipFill>
        <p:spPr bwMode="auto">
          <a:xfrm>
            <a:off x="2057400" y="1603375"/>
            <a:ext cx="48768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5166149-3E91-4B42-AE36-1A1845EB6183}" type="slidenum">
              <a:rPr lang="en-US" smtClean="0"/>
              <a:pPr eaLnBrk="1" hangingPunct="1"/>
              <a:t>117</a:t>
            </a:fld>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dirty="0" smtClean="0"/>
              <a:t>Bonding and Grounding</a:t>
            </a:r>
          </a:p>
        </p:txBody>
      </p:sp>
      <p:sp>
        <p:nvSpPr>
          <p:cNvPr id="109571" name="Content Placeholder 2"/>
          <p:cNvSpPr>
            <a:spLocks noGrp="1"/>
          </p:cNvSpPr>
          <p:nvPr>
            <p:ph idx="1"/>
          </p:nvPr>
        </p:nvSpPr>
        <p:spPr/>
        <p:txBody>
          <a:bodyPr/>
          <a:lstStyle/>
          <a:p>
            <a:r>
              <a:rPr lang="en-US" dirty="0" smtClean="0"/>
              <a:t>To ensure the safety of the equipment and the personnel working with the equipment and to draw off noise from the transmission systems bonding and grounding must be done</a:t>
            </a:r>
          </a:p>
          <a:p>
            <a:r>
              <a:rPr lang="en-US" dirty="0" smtClean="0"/>
              <a:t>These are two separate things done for different purposes</a:t>
            </a:r>
          </a:p>
        </p:txBody>
      </p:sp>
      <p:sp>
        <p:nvSpPr>
          <p:cNvPr id="1095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95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AB8EA6-D053-479B-AC64-6B348ACB260E}" type="slidenum">
              <a:rPr lang="en-US" smtClean="0"/>
              <a:pPr eaLnBrk="1" hangingPunct="1"/>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Bonding and Grounding</a:t>
            </a:r>
            <a:endParaRPr lang="en-US" dirty="0"/>
          </a:p>
        </p:txBody>
      </p:sp>
      <p:sp>
        <p:nvSpPr>
          <p:cNvPr id="3" name="Content Placeholder 2"/>
          <p:cNvSpPr>
            <a:spLocks noGrp="1"/>
          </p:cNvSpPr>
          <p:nvPr>
            <p:ph idx="1"/>
          </p:nvPr>
        </p:nvSpPr>
        <p:spPr/>
        <p:txBody>
          <a:bodyPr/>
          <a:lstStyle/>
          <a:p>
            <a:r>
              <a:rPr lang="en-US" dirty="0" smtClean="0"/>
              <a:t>The procedure as explained</a:t>
            </a:r>
            <a:r>
              <a:rPr lang="en-US" baseline="0" dirty="0" smtClean="0"/>
              <a:t> by Panduit is to</a:t>
            </a:r>
          </a:p>
          <a:p>
            <a:pPr lvl="1"/>
            <a:r>
              <a:rPr lang="en-US" dirty="0" smtClean="0"/>
              <a:t>Bond the equipment to</a:t>
            </a:r>
            <a:r>
              <a:rPr lang="en-US" baseline="0" dirty="0" smtClean="0"/>
              <a:t> the rack</a:t>
            </a:r>
          </a:p>
          <a:p>
            <a:pPr lvl="1"/>
            <a:r>
              <a:rPr lang="en-US" baseline="0" dirty="0" smtClean="0"/>
              <a:t>Ensure the racks have electrical continuity</a:t>
            </a:r>
          </a:p>
          <a:p>
            <a:pPr lvl="1"/>
            <a:r>
              <a:rPr lang="en-US" baseline="0" dirty="0" smtClean="0"/>
              <a:t>Bond the racks to the building grounding system</a:t>
            </a:r>
          </a:p>
          <a:p>
            <a:pPr lvl="0"/>
            <a:r>
              <a:rPr lang="en-US" baseline="0" dirty="0" smtClean="0"/>
              <a:t>For example</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119</a:t>
            </a:fld>
            <a:endParaRPr lang="en-US" dirty="0"/>
          </a:p>
        </p:txBody>
      </p:sp>
    </p:spTree>
    <p:extLst>
      <p:ext uri="{BB962C8B-B14F-4D97-AF65-F5344CB8AC3E}">
        <p14:creationId xmlns:p14="http://schemas.microsoft.com/office/powerpoint/2010/main" val="1865670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339" name="Rectangle 2"/>
          <p:cNvSpPr>
            <a:spLocks noGrp="1" noChangeArrowheads="1"/>
          </p:cNvSpPr>
          <p:nvPr>
            <p:ph type="title"/>
          </p:nvPr>
        </p:nvSpPr>
        <p:spPr/>
        <p:txBody>
          <a:bodyPr/>
          <a:lstStyle/>
          <a:p>
            <a:pPr eaLnBrk="1" hangingPunct="1"/>
            <a:r>
              <a:rPr lang="en-US" dirty="0" smtClean="0"/>
              <a:t>Building Construction</a:t>
            </a:r>
          </a:p>
        </p:txBody>
      </p:sp>
      <p:sp>
        <p:nvSpPr>
          <p:cNvPr id="14340" name="Rectangle 3"/>
          <p:cNvSpPr>
            <a:spLocks noGrp="1" noChangeArrowheads="1"/>
          </p:cNvSpPr>
          <p:nvPr>
            <p:ph type="body" idx="1"/>
          </p:nvPr>
        </p:nvSpPr>
        <p:spPr/>
        <p:txBody>
          <a:bodyPr/>
          <a:lstStyle/>
          <a:p>
            <a:pPr eaLnBrk="1" hangingPunct="1"/>
            <a:r>
              <a:rPr lang="en-US" dirty="0" smtClean="0"/>
              <a:t>There are ways around all of these problems, but none look very good and all raise the cost</a:t>
            </a:r>
          </a:p>
          <a:p>
            <a:pPr eaLnBrk="1" hangingPunct="1"/>
            <a:r>
              <a:rPr lang="en-US" dirty="0" smtClean="0"/>
              <a:t>The point is check for these potential problems first</a:t>
            </a:r>
          </a:p>
          <a:p>
            <a:pPr eaLnBrk="1" hangingPunct="1"/>
            <a:r>
              <a:rPr lang="en-US" dirty="0" smtClean="0"/>
              <a:t>Lets Look at some examples of common problems</a:t>
            </a:r>
          </a:p>
        </p:txBody>
      </p:sp>
      <p:sp>
        <p:nvSpPr>
          <p:cNvPr id="143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58E139-3AE7-473E-8132-78F1270DADF8}" type="slidenum">
              <a:rPr lang="en-US" smtClean="0"/>
              <a:pPr eaLnBrk="1" hangingPunct="1"/>
              <a:t>12</a:t>
            </a:fld>
            <a:endParaRPr lang="en-US"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120</a:t>
            </a:fld>
            <a:endParaRPr lang="en-US" dirty="0"/>
          </a:p>
        </p:txBody>
      </p:sp>
      <p:pic>
        <p:nvPicPr>
          <p:cNvPr id="6" name="Picture 5"/>
          <p:cNvPicPr>
            <a:picLocks noChangeAspect="1"/>
          </p:cNvPicPr>
          <p:nvPr/>
        </p:nvPicPr>
        <p:blipFill rotWithShape="1">
          <a:blip r:embed="rId2"/>
          <a:srcRect l="45693" t="29936" r="22391" b="21886"/>
          <a:stretch/>
        </p:blipFill>
        <p:spPr>
          <a:xfrm>
            <a:off x="1524000" y="1600201"/>
            <a:ext cx="5992368" cy="4508740"/>
          </a:xfrm>
          <a:prstGeom prst="rect">
            <a:avLst/>
          </a:prstGeom>
        </p:spPr>
      </p:pic>
    </p:spTree>
    <p:extLst>
      <p:ext uri="{BB962C8B-B14F-4D97-AF65-F5344CB8AC3E}">
        <p14:creationId xmlns:p14="http://schemas.microsoft.com/office/powerpoint/2010/main" val="12778019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121</a:t>
            </a:fld>
            <a:endParaRPr lang="en-US" dirty="0"/>
          </a:p>
        </p:txBody>
      </p:sp>
      <p:pic>
        <p:nvPicPr>
          <p:cNvPr id="6" name="Picture 5"/>
          <p:cNvPicPr>
            <a:picLocks noChangeAspect="1"/>
          </p:cNvPicPr>
          <p:nvPr/>
        </p:nvPicPr>
        <p:blipFill rotWithShape="1">
          <a:blip r:embed="rId2"/>
          <a:srcRect l="24154" t="20058" r="25693" b="9563"/>
          <a:stretch/>
        </p:blipFill>
        <p:spPr>
          <a:xfrm>
            <a:off x="1413160" y="1676402"/>
            <a:ext cx="6359240" cy="4447973"/>
          </a:xfrm>
          <a:prstGeom prst="rect">
            <a:avLst/>
          </a:prstGeom>
        </p:spPr>
      </p:pic>
    </p:spTree>
    <p:extLst>
      <p:ext uri="{BB962C8B-B14F-4D97-AF65-F5344CB8AC3E}">
        <p14:creationId xmlns:p14="http://schemas.microsoft.com/office/powerpoint/2010/main" val="41100543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Racks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122</a:t>
            </a:fld>
            <a:endParaRPr lang="en-US" dirty="0"/>
          </a:p>
        </p:txBody>
      </p:sp>
      <p:pic>
        <p:nvPicPr>
          <p:cNvPr id="6" name="Picture 5"/>
          <p:cNvPicPr>
            <a:picLocks noChangeAspect="1"/>
          </p:cNvPicPr>
          <p:nvPr/>
        </p:nvPicPr>
        <p:blipFill rotWithShape="1">
          <a:blip r:embed="rId2"/>
          <a:srcRect l="25313" t="21292" r="25384" b="13884"/>
          <a:stretch/>
        </p:blipFill>
        <p:spPr>
          <a:xfrm>
            <a:off x="1064647" y="1676400"/>
            <a:ext cx="6860153" cy="4495800"/>
          </a:xfrm>
          <a:prstGeom prst="rect">
            <a:avLst/>
          </a:prstGeom>
        </p:spPr>
      </p:pic>
    </p:spTree>
    <p:extLst>
      <p:ext uri="{BB962C8B-B14F-4D97-AF65-F5344CB8AC3E}">
        <p14:creationId xmlns:p14="http://schemas.microsoft.com/office/powerpoint/2010/main" val="14170099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Ground System</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123</a:t>
            </a:fld>
            <a:endParaRPr lang="en-US" dirty="0"/>
          </a:p>
        </p:txBody>
      </p:sp>
      <p:pic>
        <p:nvPicPr>
          <p:cNvPr id="6" name="Picture 5"/>
          <p:cNvPicPr>
            <a:picLocks noChangeAspect="1"/>
          </p:cNvPicPr>
          <p:nvPr/>
        </p:nvPicPr>
        <p:blipFill rotWithShape="1">
          <a:blip r:embed="rId2"/>
          <a:srcRect l="24462" t="19441" r="25692" b="9563"/>
          <a:stretch/>
        </p:blipFill>
        <p:spPr>
          <a:xfrm>
            <a:off x="1363444" y="1600200"/>
            <a:ext cx="6332756" cy="4495800"/>
          </a:xfrm>
          <a:prstGeom prst="rect">
            <a:avLst/>
          </a:prstGeom>
        </p:spPr>
      </p:pic>
    </p:spTree>
    <p:extLst>
      <p:ext uri="{BB962C8B-B14F-4D97-AF65-F5344CB8AC3E}">
        <p14:creationId xmlns:p14="http://schemas.microsoft.com/office/powerpoint/2010/main" val="21463457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dirty="0" smtClean="0"/>
              <a:t>Bonding</a:t>
            </a:r>
          </a:p>
        </p:txBody>
      </p:sp>
      <p:sp>
        <p:nvSpPr>
          <p:cNvPr id="110595" name="Content Placeholder 2"/>
          <p:cNvSpPr>
            <a:spLocks noGrp="1"/>
          </p:cNvSpPr>
          <p:nvPr>
            <p:ph idx="1"/>
          </p:nvPr>
        </p:nvSpPr>
        <p:spPr/>
        <p:txBody>
          <a:bodyPr/>
          <a:lstStyle/>
          <a:p>
            <a:r>
              <a:rPr lang="en-US" dirty="0" smtClean="0"/>
              <a:t>Here are some slides on this from a webinar in August 2012 by Cabling and Installation and Maintenance magazine</a:t>
            </a:r>
          </a:p>
        </p:txBody>
      </p:sp>
      <p:sp>
        <p:nvSpPr>
          <p:cNvPr id="1105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05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51C95BE-8827-4ED2-9CD6-3030F3846992}" type="slidenum">
              <a:rPr lang="en-US" smtClean="0"/>
              <a:pPr eaLnBrk="1" hangingPunct="1"/>
              <a:t>124</a:t>
            </a:fld>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dirty="0" smtClean="0"/>
              <a:t>Bonding</a:t>
            </a:r>
          </a:p>
        </p:txBody>
      </p:sp>
      <p:sp>
        <p:nvSpPr>
          <p:cNvPr id="111619" name="Content Placeholder 2"/>
          <p:cNvSpPr>
            <a:spLocks noGrp="1"/>
          </p:cNvSpPr>
          <p:nvPr>
            <p:ph idx="1"/>
          </p:nvPr>
        </p:nvSpPr>
        <p:spPr/>
        <p:txBody>
          <a:bodyPr/>
          <a:lstStyle/>
          <a:p>
            <a:endParaRPr lang="en-US" smtClean="0"/>
          </a:p>
        </p:txBody>
      </p:sp>
      <p:sp>
        <p:nvSpPr>
          <p:cNvPr id="1116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16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FD20BC-3258-4D7A-9231-4C6D0A130858}" type="slidenum">
              <a:rPr lang="en-US" smtClean="0"/>
              <a:pPr eaLnBrk="1" hangingPunct="1"/>
              <a:t>125</a:t>
            </a:fld>
            <a:endParaRPr lang="en-US" smtClean="0"/>
          </a:p>
        </p:txBody>
      </p:sp>
      <p:pic>
        <p:nvPicPr>
          <p:cNvPr id="111622" name="Picture 5"/>
          <p:cNvPicPr>
            <a:picLocks noChangeAspect="1"/>
          </p:cNvPicPr>
          <p:nvPr/>
        </p:nvPicPr>
        <p:blipFill>
          <a:blip r:embed="rId2">
            <a:extLst>
              <a:ext uri="{28A0092B-C50C-407E-A947-70E740481C1C}">
                <a14:useLocalDpi xmlns:a14="http://schemas.microsoft.com/office/drawing/2010/main" val="0"/>
              </a:ext>
            </a:extLst>
          </a:blip>
          <a:srcRect l="25320" t="20952" r="26442" b="5466"/>
          <a:stretch>
            <a:fillRect/>
          </a:stretch>
        </p:blipFill>
        <p:spPr bwMode="auto">
          <a:xfrm>
            <a:off x="1600200" y="1638300"/>
            <a:ext cx="5881688"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Grounding</a:t>
            </a:r>
          </a:p>
        </p:txBody>
      </p:sp>
      <p:sp>
        <p:nvSpPr>
          <p:cNvPr id="112643" name="Content Placeholder 2"/>
          <p:cNvSpPr>
            <a:spLocks noGrp="1"/>
          </p:cNvSpPr>
          <p:nvPr>
            <p:ph idx="1"/>
          </p:nvPr>
        </p:nvSpPr>
        <p:spPr/>
        <p:txBody>
          <a:bodyPr/>
          <a:lstStyle/>
          <a:p>
            <a:endParaRPr lang="en-US" smtClean="0"/>
          </a:p>
        </p:txBody>
      </p:sp>
      <p:sp>
        <p:nvSpPr>
          <p:cNvPr id="1126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26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FBD25F-B5DD-47EC-A1CD-F23F24957196}" type="slidenum">
              <a:rPr lang="en-US" smtClean="0"/>
              <a:pPr eaLnBrk="1" hangingPunct="1"/>
              <a:t>126</a:t>
            </a:fld>
            <a:endParaRPr lang="en-US" smtClean="0"/>
          </a:p>
        </p:txBody>
      </p:sp>
      <p:pic>
        <p:nvPicPr>
          <p:cNvPr id="112646" name="Picture 5"/>
          <p:cNvPicPr>
            <a:picLocks noChangeAspect="1"/>
          </p:cNvPicPr>
          <p:nvPr/>
        </p:nvPicPr>
        <p:blipFill>
          <a:blip r:embed="rId2">
            <a:extLst>
              <a:ext uri="{28A0092B-C50C-407E-A947-70E740481C1C}">
                <a14:useLocalDpi xmlns:a14="http://schemas.microsoft.com/office/drawing/2010/main" val="0"/>
              </a:ext>
            </a:extLst>
          </a:blip>
          <a:srcRect l="24680" t="20630" r="25961" b="5467"/>
          <a:stretch>
            <a:fillRect/>
          </a:stretch>
        </p:blipFill>
        <p:spPr bwMode="auto">
          <a:xfrm>
            <a:off x="1524000" y="1619250"/>
            <a:ext cx="6078538"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dirty="0" smtClean="0"/>
              <a:t>Bonding and Grounding</a:t>
            </a:r>
          </a:p>
        </p:txBody>
      </p:sp>
      <p:sp>
        <p:nvSpPr>
          <p:cNvPr id="113667" name="Content Placeholder 2"/>
          <p:cNvSpPr>
            <a:spLocks noGrp="1"/>
          </p:cNvSpPr>
          <p:nvPr>
            <p:ph idx="1"/>
          </p:nvPr>
        </p:nvSpPr>
        <p:spPr/>
        <p:txBody>
          <a:bodyPr/>
          <a:lstStyle/>
          <a:p>
            <a:endParaRPr lang="en-US" smtClean="0"/>
          </a:p>
        </p:txBody>
      </p:sp>
      <p:sp>
        <p:nvSpPr>
          <p:cNvPr id="1136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36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0BF97B4-E724-4BE6-AAF7-07877507C362}" type="slidenum">
              <a:rPr lang="en-US" smtClean="0"/>
              <a:pPr eaLnBrk="1" hangingPunct="1"/>
              <a:t>127</a:t>
            </a:fld>
            <a:endParaRPr lang="en-US" smtClean="0"/>
          </a:p>
        </p:txBody>
      </p:sp>
      <p:pic>
        <p:nvPicPr>
          <p:cNvPr id="113670" name="Picture 5"/>
          <p:cNvPicPr>
            <a:picLocks noChangeAspect="1"/>
          </p:cNvPicPr>
          <p:nvPr/>
        </p:nvPicPr>
        <p:blipFill>
          <a:blip r:embed="rId2">
            <a:extLst>
              <a:ext uri="{28A0092B-C50C-407E-A947-70E740481C1C}">
                <a14:useLocalDpi xmlns:a14="http://schemas.microsoft.com/office/drawing/2010/main" val="0"/>
              </a:ext>
            </a:extLst>
          </a:blip>
          <a:srcRect l="25000" t="18971" r="25642" b="4501"/>
          <a:stretch>
            <a:fillRect/>
          </a:stretch>
        </p:blipFill>
        <p:spPr bwMode="auto">
          <a:xfrm>
            <a:off x="1524000" y="1600200"/>
            <a:ext cx="5897563"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dirty="0" smtClean="0"/>
              <a:t>Bonding and Grounding</a:t>
            </a:r>
          </a:p>
        </p:txBody>
      </p:sp>
      <p:sp>
        <p:nvSpPr>
          <p:cNvPr id="114691" name="Content Placeholder 2"/>
          <p:cNvSpPr>
            <a:spLocks noGrp="1"/>
          </p:cNvSpPr>
          <p:nvPr>
            <p:ph idx="1"/>
          </p:nvPr>
        </p:nvSpPr>
        <p:spPr/>
        <p:txBody>
          <a:bodyPr/>
          <a:lstStyle/>
          <a:p>
            <a:r>
              <a:rPr lang="en-US" dirty="0" smtClean="0"/>
              <a:t>In short the lack of bonding is a safety concern as you may become the path to earth producing a shock when touching the unbounded components</a:t>
            </a:r>
          </a:p>
          <a:p>
            <a:r>
              <a:rPr lang="en-US" dirty="0" smtClean="0"/>
              <a:t>Whereas grounding is to remove noise and also for safety as it drains away transient currents</a:t>
            </a:r>
          </a:p>
        </p:txBody>
      </p:sp>
      <p:sp>
        <p:nvSpPr>
          <p:cNvPr id="1146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46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2DC8B1-69FF-4B87-8AE2-FB2412443238}" type="slidenum">
              <a:rPr lang="en-US" smtClean="0"/>
              <a:pPr eaLnBrk="1" hangingPunct="1"/>
              <a:t>128</a:t>
            </a:fld>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dirty="0" smtClean="0"/>
              <a:t>Bonding and Grounding</a:t>
            </a:r>
          </a:p>
        </p:txBody>
      </p:sp>
      <p:sp>
        <p:nvSpPr>
          <p:cNvPr id="115715" name="Content Placeholder 2"/>
          <p:cNvSpPr>
            <a:spLocks noGrp="1"/>
          </p:cNvSpPr>
          <p:nvPr>
            <p:ph idx="1"/>
          </p:nvPr>
        </p:nvSpPr>
        <p:spPr/>
        <p:txBody>
          <a:bodyPr/>
          <a:lstStyle/>
          <a:p>
            <a:endParaRPr lang="en-US" smtClean="0"/>
          </a:p>
        </p:txBody>
      </p:sp>
      <p:sp>
        <p:nvSpPr>
          <p:cNvPr id="1157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57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405BD3-9D8B-4F2D-811E-45EFEBEA50BE}" type="slidenum">
              <a:rPr lang="en-US" smtClean="0"/>
              <a:pPr eaLnBrk="1" hangingPunct="1"/>
              <a:t>129</a:t>
            </a:fld>
            <a:endParaRPr lang="en-US" smtClean="0"/>
          </a:p>
        </p:txBody>
      </p:sp>
      <p:pic>
        <p:nvPicPr>
          <p:cNvPr id="115718" name="Picture 5"/>
          <p:cNvPicPr>
            <a:picLocks noChangeAspect="1"/>
          </p:cNvPicPr>
          <p:nvPr/>
        </p:nvPicPr>
        <p:blipFill>
          <a:blip r:embed="rId2">
            <a:extLst>
              <a:ext uri="{28A0092B-C50C-407E-A947-70E740481C1C}">
                <a14:useLocalDpi xmlns:a14="http://schemas.microsoft.com/office/drawing/2010/main" val="0"/>
              </a:ext>
            </a:extLst>
          </a:blip>
          <a:srcRect l="24519" t="19614" r="25803" b="5145"/>
          <a:stretch>
            <a:fillRect/>
          </a:stretch>
        </p:blipFill>
        <p:spPr bwMode="auto">
          <a:xfrm>
            <a:off x="1563688" y="1600200"/>
            <a:ext cx="60563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363" name="Rectangle 2"/>
          <p:cNvSpPr>
            <a:spLocks noGrp="1" noChangeArrowheads="1"/>
          </p:cNvSpPr>
          <p:nvPr>
            <p:ph type="title"/>
          </p:nvPr>
        </p:nvSpPr>
        <p:spPr/>
        <p:txBody>
          <a:bodyPr/>
          <a:lstStyle/>
          <a:p>
            <a:pPr eaLnBrk="1" hangingPunct="1"/>
            <a:r>
              <a:rPr lang="en-US" dirty="0" smtClean="0"/>
              <a:t>Solid Concrete Wall</a:t>
            </a:r>
          </a:p>
        </p:txBody>
      </p:sp>
      <p:pic>
        <p:nvPicPr>
          <p:cNvPr id="15364" name="Picture 3" descr="ConcreteWa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2688" y="1600200"/>
            <a:ext cx="6535737" cy="4006850"/>
          </a:xfrm>
        </p:spPr>
      </p:pic>
      <p:sp>
        <p:nvSpPr>
          <p:cNvPr id="153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64C0EF2-0F8B-4B23-A27E-D7747024C930}" type="slidenum">
              <a:rPr lang="en-US" smtClean="0"/>
              <a:pPr eaLnBrk="1" hangingPunct="1"/>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dirty="0" smtClean="0"/>
              <a:t>Bonding and Grounding</a:t>
            </a:r>
          </a:p>
        </p:txBody>
      </p:sp>
      <p:sp>
        <p:nvSpPr>
          <p:cNvPr id="116739" name="Content Placeholder 2"/>
          <p:cNvSpPr>
            <a:spLocks noGrp="1"/>
          </p:cNvSpPr>
          <p:nvPr>
            <p:ph idx="1"/>
          </p:nvPr>
        </p:nvSpPr>
        <p:spPr/>
        <p:txBody>
          <a:bodyPr/>
          <a:lstStyle/>
          <a:p>
            <a:endParaRPr lang="en-US" smtClean="0"/>
          </a:p>
        </p:txBody>
      </p:sp>
      <p:sp>
        <p:nvSpPr>
          <p:cNvPr id="1167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67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AB67D2-0D2F-4EDA-A206-FC95E9173423}" type="slidenum">
              <a:rPr lang="en-US" smtClean="0"/>
              <a:pPr eaLnBrk="1" hangingPunct="1"/>
              <a:t>130</a:t>
            </a:fld>
            <a:endParaRPr lang="en-US" smtClean="0"/>
          </a:p>
        </p:txBody>
      </p:sp>
      <p:pic>
        <p:nvPicPr>
          <p:cNvPr id="116742" name="Picture 5"/>
          <p:cNvPicPr>
            <a:picLocks noChangeAspect="1"/>
          </p:cNvPicPr>
          <p:nvPr/>
        </p:nvPicPr>
        <p:blipFill>
          <a:blip r:embed="rId2">
            <a:extLst>
              <a:ext uri="{28A0092B-C50C-407E-A947-70E740481C1C}">
                <a14:useLocalDpi xmlns:a14="http://schemas.microsoft.com/office/drawing/2010/main" val="0"/>
              </a:ext>
            </a:extLst>
          </a:blip>
          <a:srcRect l="24680" t="20580" r="25641" b="6430"/>
          <a:stretch>
            <a:fillRect/>
          </a:stretch>
        </p:blipFill>
        <p:spPr bwMode="auto">
          <a:xfrm>
            <a:off x="1441450" y="1600200"/>
            <a:ext cx="61785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dirty="0" smtClean="0"/>
              <a:t>Bonding</a:t>
            </a:r>
          </a:p>
        </p:txBody>
      </p:sp>
      <p:sp>
        <p:nvSpPr>
          <p:cNvPr id="117763" name="Content Placeholder 2"/>
          <p:cNvSpPr>
            <a:spLocks noGrp="1"/>
          </p:cNvSpPr>
          <p:nvPr>
            <p:ph idx="1"/>
          </p:nvPr>
        </p:nvSpPr>
        <p:spPr/>
        <p:txBody>
          <a:bodyPr/>
          <a:lstStyle/>
          <a:p>
            <a:r>
              <a:rPr lang="en-US" dirty="0" smtClean="0"/>
              <a:t>Let’s see how this is done</a:t>
            </a:r>
          </a:p>
          <a:p>
            <a:r>
              <a:rPr lang="en-US" dirty="0" smtClean="0"/>
              <a:t>All conduits, cable trays, ladder racks, equipment racks and all other non-current carrying hardware should be bonded together at the TGB - Telecommunications Grounding Bulbar or TMGB - Telecommunications Main Grounding Bulbar</a:t>
            </a:r>
          </a:p>
        </p:txBody>
      </p:sp>
      <p:sp>
        <p:nvSpPr>
          <p:cNvPr id="1177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77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902FE51-D297-4739-93CB-999A37B0E960}" type="slidenum">
              <a:rPr lang="en-US" smtClean="0"/>
              <a:pPr eaLnBrk="1" hangingPunct="1"/>
              <a:t>131</a:t>
            </a:fld>
            <a:endParaRPr lang="en-US"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dirty="0" smtClean="0"/>
              <a:t>Bonding</a:t>
            </a:r>
          </a:p>
        </p:txBody>
      </p:sp>
      <p:sp>
        <p:nvSpPr>
          <p:cNvPr id="118787" name="Content Placeholder 2"/>
          <p:cNvSpPr>
            <a:spLocks noGrp="1"/>
          </p:cNvSpPr>
          <p:nvPr>
            <p:ph idx="1"/>
          </p:nvPr>
        </p:nvSpPr>
        <p:spPr/>
        <p:txBody>
          <a:bodyPr/>
          <a:lstStyle/>
          <a:p>
            <a:r>
              <a:rPr lang="en-US" dirty="0" smtClean="0"/>
              <a:t>The TMGB must be grounded to the equipment ground bulbar in the main electrical panel or to an approved building grounding electrode system</a:t>
            </a:r>
          </a:p>
          <a:p>
            <a:r>
              <a:rPr lang="en-US" dirty="0" smtClean="0"/>
              <a:t>Refer to ANSI-J-STD-607-A for details on how to perform these activities</a:t>
            </a:r>
          </a:p>
        </p:txBody>
      </p:sp>
      <p:sp>
        <p:nvSpPr>
          <p:cNvPr id="1187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87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A567E2-351E-4229-9366-51BA918A4FC0}" type="slidenum">
              <a:rPr lang="en-US" smtClean="0"/>
              <a:pPr eaLnBrk="1" hangingPunct="1"/>
              <a:t>132</a:t>
            </a:fld>
            <a:endParaRPr lang="en-US"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dirty="0" smtClean="0"/>
              <a:t>Bonding and Grounding</a:t>
            </a:r>
          </a:p>
        </p:txBody>
      </p:sp>
      <p:sp>
        <p:nvSpPr>
          <p:cNvPr id="119811" name="Content Placeholder 2"/>
          <p:cNvSpPr>
            <a:spLocks noGrp="1"/>
          </p:cNvSpPr>
          <p:nvPr>
            <p:ph idx="1"/>
          </p:nvPr>
        </p:nvSpPr>
        <p:spPr/>
        <p:txBody>
          <a:bodyPr/>
          <a:lstStyle/>
          <a:p>
            <a:r>
              <a:rPr lang="en-US" dirty="0" smtClean="0"/>
              <a:t>All parts of the system must be bonded together</a:t>
            </a:r>
          </a:p>
          <a:p>
            <a:r>
              <a:rPr lang="en-US" dirty="0" smtClean="0"/>
              <a:t>This bonding does not mean to just bolt the parts to each other</a:t>
            </a:r>
          </a:p>
          <a:p>
            <a:r>
              <a:rPr lang="en-US" dirty="0" smtClean="0"/>
              <a:t>Each connection between components must have a suitable ground connection such as a jumper as shown below from it to the bulbar</a:t>
            </a:r>
          </a:p>
        </p:txBody>
      </p:sp>
      <p:sp>
        <p:nvSpPr>
          <p:cNvPr id="1198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B1ABDD-6A7A-4A98-8B57-B3F53922F37A}" type="slidenum">
              <a:rPr lang="en-US" smtClean="0"/>
              <a:pPr eaLnBrk="1" hangingPunct="1"/>
              <a:t>133</a:t>
            </a:fld>
            <a:endParaRPr lang="en-US"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dirty="0" smtClean="0"/>
              <a:t>Bonding and Grounding</a:t>
            </a:r>
          </a:p>
        </p:txBody>
      </p:sp>
      <p:sp>
        <p:nvSpPr>
          <p:cNvPr id="120835" name="Content Placeholder 2"/>
          <p:cNvSpPr>
            <a:spLocks noGrp="1"/>
          </p:cNvSpPr>
          <p:nvPr>
            <p:ph idx="1"/>
          </p:nvPr>
        </p:nvSpPr>
        <p:spPr/>
        <p:txBody>
          <a:bodyPr/>
          <a:lstStyle/>
          <a:p>
            <a:pPr eaLnBrk="1" hangingPunct="1"/>
            <a:endParaRPr lang="en-US" smtClean="0"/>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08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F0B1AA-94B8-4511-BCD7-787D424D0DFD}" type="slidenum">
              <a:rPr lang="en-US" smtClean="0"/>
              <a:pPr eaLnBrk="1" hangingPunct="1"/>
              <a:t>134</a:t>
            </a:fld>
            <a:endParaRPr lang="en-US" smtClean="0"/>
          </a:p>
        </p:txBody>
      </p:sp>
      <p:pic>
        <p:nvPicPr>
          <p:cNvPr id="120838" name="Picture 5"/>
          <p:cNvPicPr>
            <a:picLocks noChangeAspect="1"/>
          </p:cNvPicPr>
          <p:nvPr/>
        </p:nvPicPr>
        <p:blipFill>
          <a:blip r:embed="rId2">
            <a:extLst>
              <a:ext uri="{28A0092B-C50C-407E-A947-70E740481C1C}">
                <a14:useLocalDpi xmlns:a14="http://schemas.microsoft.com/office/drawing/2010/main" val="0"/>
              </a:ext>
            </a:extLst>
          </a:blip>
          <a:srcRect l="24838" t="19292" r="25481" b="4823"/>
          <a:stretch>
            <a:fillRect/>
          </a:stretch>
        </p:blipFill>
        <p:spPr bwMode="auto">
          <a:xfrm>
            <a:off x="1608138" y="1600200"/>
            <a:ext cx="5935662"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dirty="0" smtClean="0"/>
              <a:t>Data Center Bonding</a:t>
            </a:r>
          </a:p>
        </p:txBody>
      </p:sp>
      <p:pic>
        <p:nvPicPr>
          <p:cNvPr id="121859" name="Content Placeholder 6" descr="091903-5.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68575" y="1346200"/>
            <a:ext cx="3908425" cy="4749800"/>
          </a:xfrm>
        </p:spPr>
      </p:pic>
      <p:sp>
        <p:nvSpPr>
          <p:cNvPr id="1218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18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12183F-308B-4D89-9530-1E780A7A4822}" type="slidenum">
              <a:rPr lang="en-US" smtClean="0"/>
              <a:pPr eaLnBrk="1" hangingPunct="1"/>
              <a:t>135</a:t>
            </a:fld>
            <a:endParaRPr lang="en-US" smtClean="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dirty="0" smtClean="0"/>
              <a:t>Data Center Bonding</a:t>
            </a:r>
          </a:p>
        </p:txBody>
      </p:sp>
      <p:sp>
        <p:nvSpPr>
          <p:cNvPr id="1228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28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43830C-5A66-4946-953F-D029ED2936BC}" type="slidenum">
              <a:rPr lang="en-US" smtClean="0"/>
              <a:pPr eaLnBrk="1" hangingPunct="1"/>
              <a:t>136</a:t>
            </a:fld>
            <a:endParaRPr lang="en-US" smtClean="0"/>
          </a:p>
        </p:txBody>
      </p:sp>
      <p:pic>
        <p:nvPicPr>
          <p:cNvPr id="122885" name="Picture 2"/>
          <p:cNvPicPr>
            <a:picLocks noChangeAspect="1" noChangeArrowheads="1"/>
          </p:cNvPicPr>
          <p:nvPr/>
        </p:nvPicPr>
        <p:blipFill>
          <a:blip r:embed="rId2">
            <a:extLst>
              <a:ext uri="{28A0092B-C50C-407E-A947-70E740481C1C}">
                <a14:useLocalDpi xmlns:a14="http://schemas.microsoft.com/office/drawing/2010/main" val="0"/>
              </a:ext>
            </a:extLst>
          </a:blip>
          <a:srcRect l="17500" t="14583" r="17500" b="6250"/>
          <a:stretch>
            <a:fillRect/>
          </a:stretch>
        </p:blipFill>
        <p:spPr bwMode="auto">
          <a:xfrm>
            <a:off x="1447800" y="1600200"/>
            <a:ext cx="62563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dirty="0" smtClean="0"/>
              <a:t>Bus bars in Data Center</a:t>
            </a:r>
          </a:p>
        </p:txBody>
      </p:sp>
      <p:sp>
        <p:nvSpPr>
          <p:cNvPr id="12390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390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191D2F-98D6-4F70-B5B9-3DB799E14D7B}" type="slidenum">
              <a:rPr lang="en-US" smtClean="0"/>
              <a:pPr eaLnBrk="1" hangingPunct="1"/>
              <a:t>137</a:t>
            </a:fld>
            <a:endParaRPr lang="en-US" smtClean="0"/>
          </a:p>
        </p:txBody>
      </p:sp>
      <p:pic>
        <p:nvPicPr>
          <p:cNvPr id="123909" name="Picture 2"/>
          <p:cNvPicPr>
            <a:picLocks noChangeAspect="1" noChangeArrowheads="1"/>
          </p:cNvPicPr>
          <p:nvPr/>
        </p:nvPicPr>
        <p:blipFill>
          <a:blip r:embed="rId2">
            <a:extLst>
              <a:ext uri="{28A0092B-C50C-407E-A947-70E740481C1C}">
                <a14:useLocalDpi xmlns:a14="http://schemas.microsoft.com/office/drawing/2010/main" val="0"/>
              </a:ext>
            </a:extLst>
          </a:blip>
          <a:srcRect l="18124" t="14583" r="17500" b="6250"/>
          <a:stretch>
            <a:fillRect/>
          </a:stretch>
        </p:blipFill>
        <p:spPr bwMode="auto">
          <a:xfrm>
            <a:off x="1524000" y="1600200"/>
            <a:ext cx="61722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rot="5400000" flipH="1" flipV="1">
            <a:off x="2133600" y="2743200"/>
            <a:ext cx="2743200" cy="16764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4931" name="Rectangle 2"/>
          <p:cNvSpPr>
            <a:spLocks noGrp="1" noChangeArrowheads="1"/>
          </p:cNvSpPr>
          <p:nvPr>
            <p:ph type="title"/>
          </p:nvPr>
        </p:nvSpPr>
        <p:spPr/>
        <p:txBody>
          <a:bodyPr/>
          <a:lstStyle/>
          <a:p>
            <a:pPr eaLnBrk="1" hangingPunct="1"/>
            <a:r>
              <a:rPr lang="en-US" dirty="0" smtClean="0"/>
              <a:t>Relay Rack Bonding</a:t>
            </a:r>
          </a:p>
        </p:txBody>
      </p:sp>
      <p:pic>
        <p:nvPicPr>
          <p:cNvPr id="124932" name="Picture 3" descr="RelayRackGroun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4013"/>
            <a:ext cx="6938963"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CBC882-E78F-40BD-820D-7323A4C2DD18}" type="slidenum">
              <a:rPr lang="en-US" smtClean="0"/>
              <a:pPr eaLnBrk="1" hangingPunct="1"/>
              <a:t>138</a:t>
            </a:fld>
            <a:endParaRPr lang="en-US"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5955" name="Rectangle 2"/>
          <p:cNvSpPr>
            <a:spLocks noGrp="1" noChangeArrowheads="1"/>
          </p:cNvSpPr>
          <p:nvPr>
            <p:ph type="title"/>
          </p:nvPr>
        </p:nvSpPr>
        <p:spPr/>
        <p:txBody>
          <a:bodyPr/>
          <a:lstStyle/>
          <a:p>
            <a:pPr eaLnBrk="1" hangingPunct="1"/>
            <a:r>
              <a:rPr lang="en-US" dirty="0" smtClean="0"/>
              <a:t>Relay Rack Bonding</a:t>
            </a:r>
          </a:p>
        </p:txBody>
      </p:sp>
      <p:pic>
        <p:nvPicPr>
          <p:cNvPr id="125956" name="Picture 3" descr="RelayRackGroun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76388"/>
            <a:ext cx="7015163"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D7D6DFF-D7C8-45FA-995B-645617B9694E}" type="slidenum">
              <a:rPr lang="en-US" smtClean="0"/>
              <a:pPr eaLnBrk="1" hangingPunct="1"/>
              <a:t>139</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387" name="Rectangle 2"/>
          <p:cNvSpPr>
            <a:spLocks noGrp="1" noChangeArrowheads="1"/>
          </p:cNvSpPr>
          <p:nvPr>
            <p:ph type="title"/>
          </p:nvPr>
        </p:nvSpPr>
        <p:spPr/>
        <p:txBody>
          <a:bodyPr/>
          <a:lstStyle/>
          <a:p>
            <a:pPr eaLnBrk="1" hangingPunct="1"/>
            <a:r>
              <a:rPr lang="en-US" dirty="0" smtClean="0"/>
              <a:t>Ceiling Full of Insulation</a:t>
            </a:r>
          </a:p>
        </p:txBody>
      </p:sp>
      <p:pic>
        <p:nvPicPr>
          <p:cNvPr id="16388" name="Picture 3" descr="InsulationInCeil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63650" y="1600200"/>
            <a:ext cx="6697663" cy="4105275"/>
          </a:xfrm>
        </p:spPr>
      </p:pic>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A92B3FE-57B5-41B7-A760-A907E911C562}" type="slidenum">
              <a:rPr lang="en-US" smtClean="0"/>
              <a:pPr eaLnBrk="1" hangingPunct="1"/>
              <a:t>14</a:t>
            </a:fld>
            <a:endParaRPr 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r>
              <a:rPr lang="en-US" dirty="0" smtClean="0"/>
              <a:t>Ladder Racks and Cable Trays</a:t>
            </a:r>
          </a:p>
        </p:txBody>
      </p:sp>
      <p:sp>
        <p:nvSpPr>
          <p:cNvPr id="126979" name="Content Placeholder 2"/>
          <p:cNvSpPr>
            <a:spLocks noGrp="1"/>
          </p:cNvSpPr>
          <p:nvPr>
            <p:ph idx="1"/>
          </p:nvPr>
        </p:nvSpPr>
        <p:spPr/>
        <p:txBody>
          <a:bodyPr/>
          <a:lstStyle/>
          <a:p>
            <a:r>
              <a:rPr lang="en-US" dirty="0" smtClean="0"/>
              <a:t>These requirements apply to any ladder racks and cable trays used to carry cables around the data center</a:t>
            </a:r>
          </a:p>
          <a:p>
            <a:r>
              <a:rPr lang="en-US" dirty="0" smtClean="0"/>
              <a:t>As the NEC says</a:t>
            </a:r>
          </a:p>
        </p:txBody>
      </p:sp>
      <p:sp>
        <p:nvSpPr>
          <p:cNvPr id="1269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69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2031EE8-4F08-416A-9437-306780B4E8D5}" type="slidenum">
              <a:rPr lang="en-US" smtClean="0"/>
              <a:pPr eaLnBrk="1" hangingPunct="1"/>
              <a:t>140</a:t>
            </a:fld>
            <a:endParaRPr lang="en-US"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dirty="0" smtClean="0"/>
              <a:t>Ladder Racks and Cable Trays</a:t>
            </a:r>
          </a:p>
        </p:txBody>
      </p:sp>
      <p:sp>
        <p:nvSpPr>
          <p:cNvPr id="128003" name="Content Placeholder 2"/>
          <p:cNvSpPr>
            <a:spLocks noGrp="1"/>
          </p:cNvSpPr>
          <p:nvPr>
            <p:ph idx="1"/>
          </p:nvPr>
        </p:nvSpPr>
        <p:spPr/>
        <p:txBody>
          <a:bodyPr/>
          <a:lstStyle/>
          <a:p>
            <a:endParaRPr lang="en-US" smtClean="0"/>
          </a:p>
        </p:txBody>
      </p:sp>
      <p:sp>
        <p:nvSpPr>
          <p:cNvPr id="1280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80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E8E207A-27FF-4694-A159-57E365406793}" type="slidenum">
              <a:rPr lang="en-US" smtClean="0"/>
              <a:pPr eaLnBrk="1" hangingPunct="1"/>
              <a:t>141</a:t>
            </a:fld>
            <a:endParaRPr lang="en-US" smtClean="0"/>
          </a:p>
        </p:txBody>
      </p:sp>
      <p:pic>
        <p:nvPicPr>
          <p:cNvPr id="128006" name="Picture 5"/>
          <p:cNvPicPr>
            <a:picLocks noChangeAspect="1"/>
          </p:cNvPicPr>
          <p:nvPr/>
        </p:nvPicPr>
        <p:blipFill>
          <a:blip r:embed="rId2">
            <a:extLst>
              <a:ext uri="{28A0092B-C50C-407E-A947-70E740481C1C}">
                <a14:useLocalDpi xmlns:a14="http://schemas.microsoft.com/office/drawing/2010/main" val="0"/>
              </a:ext>
            </a:extLst>
          </a:blip>
          <a:srcRect l="24840" t="20578" r="25641" b="5145"/>
          <a:stretch>
            <a:fillRect/>
          </a:stretch>
        </p:blipFill>
        <p:spPr bwMode="auto">
          <a:xfrm>
            <a:off x="1490663" y="1673225"/>
            <a:ext cx="59769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dirty="0" smtClean="0"/>
              <a:t>Bonding</a:t>
            </a:r>
          </a:p>
        </p:txBody>
      </p:sp>
      <p:sp>
        <p:nvSpPr>
          <p:cNvPr id="12902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290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BB74A8-ADE9-4031-B2B5-EC2196421987}" type="slidenum">
              <a:rPr lang="en-US" smtClean="0"/>
              <a:pPr eaLnBrk="1" hangingPunct="1"/>
              <a:t>142</a:t>
            </a:fld>
            <a:endParaRPr lang="en-US" smtClean="0"/>
          </a:p>
        </p:txBody>
      </p:sp>
      <p:pic>
        <p:nvPicPr>
          <p:cNvPr id="129029" name="Picture 5" descr="DSC_03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9725"/>
            <a:ext cx="59436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dirty="0" smtClean="0"/>
              <a:t>Bonding</a:t>
            </a:r>
          </a:p>
        </p:txBody>
      </p:sp>
      <p:sp>
        <p:nvSpPr>
          <p:cNvPr id="13005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00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868415-4268-4BAF-8BF5-A9802F222E16}" type="slidenum">
              <a:rPr lang="en-US" smtClean="0"/>
              <a:pPr eaLnBrk="1" hangingPunct="1"/>
              <a:t>143</a:t>
            </a:fld>
            <a:endParaRPr lang="en-US" smtClean="0"/>
          </a:p>
        </p:txBody>
      </p:sp>
      <p:pic>
        <p:nvPicPr>
          <p:cNvPr id="130053" name="Picture 5" descr="DSC_03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00200"/>
            <a:ext cx="59436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r>
              <a:rPr lang="en-US" dirty="0" smtClean="0"/>
              <a:t>Equipment</a:t>
            </a:r>
          </a:p>
        </p:txBody>
      </p:sp>
      <p:sp>
        <p:nvSpPr>
          <p:cNvPr id="131075" name="Content Placeholder 2"/>
          <p:cNvSpPr>
            <a:spLocks noGrp="1"/>
          </p:cNvSpPr>
          <p:nvPr>
            <p:ph idx="1"/>
          </p:nvPr>
        </p:nvSpPr>
        <p:spPr/>
        <p:txBody>
          <a:bodyPr/>
          <a:lstStyle/>
          <a:p>
            <a:r>
              <a:rPr lang="en-US" dirty="0" smtClean="0"/>
              <a:t>Each piece of equipment needs to be attached to the same grounding system as directed in the user manual for it</a:t>
            </a:r>
          </a:p>
          <a:p>
            <a:r>
              <a:rPr lang="en-US" dirty="0" smtClean="0"/>
              <a:t>For example</a:t>
            </a:r>
          </a:p>
          <a:p>
            <a:pPr lvl="1"/>
            <a:r>
              <a:rPr lang="en-US" dirty="0" smtClean="0"/>
              <a:t>The Gateway Series appliance must be properly earth grounded for safety reasons</a:t>
            </a:r>
          </a:p>
          <a:p>
            <a:pPr lvl="1"/>
            <a:r>
              <a:rPr lang="en-US" dirty="0" smtClean="0"/>
              <a:t>If the unit is not properly earth grounded, the unit and/or other equipment connected to the unit could be damaged</a:t>
            </a:r>
          </a:p>
        </p:txBody>
      </p:sp>
      <p:sp>
        <p:nvSpPr>
          <p:cNvPr id="131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1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7EBF18C-1DF6-4908-AF72-8F90FB48383D}" type="slidenum">
              <a:rPr lang="en-US" smtClean="0"/>
              <a:pPr eaLnBrk="1" hangingPunct="1"/>
              <a:t>144</a:t>
            </a:fld>
            <a:endParaRPr lang="en-US"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dirty="0" smtClean="0"/>
              <a:t>Equipment</a:t>
            </a:r>
          </a:p>
        </p:txBody>
      </p:sp>
      <p:sp>
        <p:nvSpPr>
          <p:cNvPr id="132099" name="Content Placeholder 2"/>
          <p:cNvSpPr>
            <a:spLocks noGrp="1"/>
          </p:cNvSpPr>
          <p:nvPr>
            <p:ph idx="1"/>
          </p:nvPr>
        </p:nvSpPr>
        <p:spPr/>
        <p:txBody>
          <a:bodyPr/>
          <a:lstStyle/>
          <a:p>
            <a:pPr lvl="1"/>
            <a:r>
              <a:rPr lang="en-US" dirty="0" smtClean="0"/>
              <a:t>If a Gateway Series appliance is damaged while it is improperly grounded, the warranty on the Gateway Series appliance is void</a:t>
            </a:r>
          </a:p>
          <a:p>
            <a:pPr lvl="1"/>
            <a:r>
              <a:rPr lang="en-US" dirty="0" smtClean="0"/>
              <a:t>A ground lug is located on the opposite side from the front panel of a Gateway Series appliance</a:t>
            </a:r>
          </a:p>
          <a:p>
            <a:pPr lvl="1"/>
            <a:r>
              <a:rPr lang="en-US" dirty="0" smtClean="0"/>
              <a:t>Attach an appropriate length and gauge of wire to the double-crimp ground ring terminal</a:t>
            </a:r>
          </a:p>
        </p:txBody>
      </p:sp>
      <p:sp>
        <p:nvSpPr>
          <p:cNvPr id="132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2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581B8E-853E-4B4F-AF97-DF3020CC422D}" type="slidenum">
              <a:rPr lang="en-US" smtClean="0"/>
              <a:pPr eaLnBrk="1" hangingPunct="1"/>
              <a:t>145</a:t>
            </a:fld>
            <a:endParaRPr lang="en-US"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dirty="0" smtClean="0"/>
              <a:t>Equipment</a:t>
            </a:r>
          </a:p>
        </p:txBody>
      </p:sp>
      <p:sp>
        <p:nvSpPr>
          <p:cNvPr id="133123" name="Content Placeholder 2"/>
          <p:cNvSpPr>
            <a:spLocks noGrp="1"/>
          </p:cNvSpPr>
          <p:nvPr>
            <p:ph idx="1"/>
          </p:nvPr>
        </p:nvSpPr>
        <p:spPr/>
        <p:txBody>
          <a:bodyPr/>
          <a:lstStyle/>
          <a:p>
            <a:pPr lvl="1"/>
            <a:r>
              <a:rPr lang="en-US" dirty="0" smtClean="0"/>
              <a:t>The wire length should be as short as possible, and gauge should be 18 AWG or greater</a:t>
            </a:r>
          </a:p>
          <a:p>
            <a:pPr lvl="1"/>
            <a:r>
              <a:rPr lang="en-US" dirty="0" smtClean="0"/>
              <a:t>Stranded or solid wire is acceptable</a:t>
            </a:r>
          </a:p>
          <a:p>
            <a:pPr lvl="1"/>
            <a:r>
              <a:rPr lang="en-US" dirty="0" smtClean="0"/>
              <a:t>Wire is not provided with the Gateway Series appliance</a:t>
            </a:r>
          </a:p>
          <a:p>
            <a:pPr lvl="1"/>
            <a:r>
              <a:rPr lang="en-US" dirty="0" smtClean="0"/>
              <a:t>Double crimp the ground ring terminal to the wire</a:t>
            </a:r>
          </a:p>
        </p:txBody>
      </p:sp>
      <p:sp>
        <p:nvSpPr>
          <p:cNvPr id="1331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31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0445CB-BEA7-4D8C-85C8-AB0F93385261}" type="slidenum">
              <a:rPr lang="en-US" smtClean="0"/>
              <a:pPr eaLnBrk="1" hangingPunct="1"/>
              <a:t>146</a:t>
            </a:fld>
            <a:endParaRPr lang="en-US"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dirty="0" smtClean="0"/>
              <a:t>Equipment</a:t>
            </a:r>
          </a:p>
        </p:txBody>
      </p:sp>
      <p:sp>
        <p:nvSpPr>
          <p:cNvPr id="134147" name="Content Placeholder 2"/>
          <p:cNvSpPr>
            <a:spLocks noGrp="1"/>
          </p:cNvSpPr>
          <p:nvPr>
            <p:ph idx="1"/>
          </p:nvPr>
        </p:nvSpPr>
        <p:spPr/>
        <p:txBody>
          <a:bodyPr/>
          <a:lstStyle/>
          <a:p>
            <a:pPr lvl="1"/>
            <a:r>
              <a:rPr lang="en-US" dirty="0" smtClean="0"/>
              <a:t>Next, slide the ground ring terminal over the ground lug</a:t>
            </a:r>
          </a:p>
          <a:p>
            <a:pPr lvl="1"/>
            <a:r>
              <a:rPr lang="en-US" dirty="0" smtClean="0"/>
              <a:t>Then fasten the ground ring terminal to the ground lug using the ground nut</a:t>
            </a:r>
          </a:p>
          <a:p>
            <a:pPr lvl="1"/>
            <a:r>
              <a:rPr lang="en-US" dirty="0" smtClean="0"/>
              <a:t>The ground nut must be turned clockwise to tighten it onto the ground lug</a:t>
            </a:r>
          </a:p>
          <a:p>
            <a:pPr lvl="1"/>
            <a:r>
              <a:rPr lang="en-US" dirty="0" smtClean="0"/>
              <a:t>The opposite end of the wire that is connected to the ground ring terminal should be securely fastened to an unpainted metallic section of a properly earth grounded equipment rack</a:t>
            </a:r>
          </a:p>
        </p:txBody>
      </p:sp>
      <p:sp>
        <p:nvSpPr>
          <p:cNvPr id="134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4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5DFF92A-0CE8-4502-9A6C-DFD577100D45}" type="slidenum">
              <a:rPr lang="en-US" smtClean="0"/>
              <a:pPr eaLnBrk="1" hangingPunct="1"/>
              <a:t>147</a:t>
            </a:fld>
            <a:endParaRPr lang="en-US"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dirty="0" smtClean="0"/>
              <a:t>Equipment</a:t>
            </a:r>
          </a:p>
        </p:txBody>
      </p:sp>
      <p:sp>
        <p:nvSpPr>
          <p:cNvPr id="135171" name="Content Placeholder 2"/>
          <p:cNvSpPr>
            <a:spLocks noGrp="1"/>
          </p:cNvSpPr>
          <p:nvPr>
            <p:ph idx="1"/>
          </p:nvPr>
        </p:nvSpPr>
        <p:spPr/>
        <p:txBody>
          <a:bodyPr/>
          <a:lstStyle/>
          <a:p>
            <a:pPr lvl="1"/>
            <a:r>
              <a:rPr lang="en-US" dirty="0" smtClean="0"/>
              <a:t>A connector for the opposite end of the wire is not provided with the Gateway Series appliance</a:t>
            </a:r>
          </a:p>
          <a:p>
            <a:pPr lvl="1"/>
            <a:r>
              <a:rPr lang="en-US" dirty="0" smtClean="0"/>
              <a:t>Note: Taking into consideration the requirements of all equipment that is connected to or sharing the rack, the equipment rack should be properly earth grounded</a:t>
            </a:r>
          </a:p>
          <a:p>
            <a:pPr lvl="1"/>
            <a:r>
              <a:rPr lang="en-US" dirty="0" smtClean="0"/>
              <a:t>Refer to the manufacturer of the rack for instructions on how to properly earth ground the rack</a:t>
            </a:r>
          </a:p>
        </p:txBody>
      </p:sp>
      <p:sp>
        <p:nvSpPr>
          <p:cNvPr id="1351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51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F35725-B416-4543-8125-4A95E0E6D1CD}" type="slidenum">
              <a:rPr lang="en-US" smtClean="0"/>
              <a:pPr eaLnBrk="1" hangingPunct="1"/>
              <a:t>148</a:t>
            </a:fld>
            <a:endParaRPr lang="en-US" smtClean="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dirty="0" smtClean="0"/>
              <a:t>Connect to the Building System</a:t>
            </a:r>
          </a:p>
        </p:txBody>
      </p:sp>
      <p:sp>
        <p:nvSpPr>
          <p:cNvPr id="136195" name="Content Placeholder 2"/>
          <p:cNvSpPr>
            <a:spLocks noGrp="1"/>
          </p:cNvSpPr>
          <p:nvPr>
            <p:ph idx="1"/>
          </p:nvPr>
        </p:nvSpPr>
        <p:spPr/>
        <p:txBody>
          <a:bodyPr/>
          <a:lstStyle/>
          <a:p>
            <a:endParaRPr lang="en-US" smtClean="0"/>
          </a:p>
        </p:txBody>
      </p:sp>
      <p:sp>
        <p:nvSpPr>
          <p:cNvPr id="136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6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7E6B96-BAA2-4458-BDEB-195D78D86E29}" type="slidenum">
              <a:rPr lang="en-US" smtClean="0"/>
              <a:pPr eaLnBrk="1" hangingPunct="1"/>
              <a:t>149</a:t>
            </a:fld>
            <a:endParaRPr lang="en-US" smtClean="0"/>
          </a:p>
        </p:txBody>
      </p:sp>
      <p:pic>
        <p:nvPicPr>
          <p:cNvPr id="136198" name="Picture 2"/>
          <p:cNvPicPr>
            <a:picLocks noChangeAspect="1" noChangeArrowheads="1"/>
          </p:cNvPicPr>
          <p:nvPr/>
        </p:nvPicPr>
        <p:blipFill>
          <a:blip r:embed="rId2">
            <a:extLst>
              <a:ext uri="{28A0092B-C50C-407E-A947-70E740481C1C}">
                <a14:useLocalDpi xmlns:a14="http://schemas.microsoft.com/office/drawing/2010/main" val="0"/>
              </a:ext>
            </a:extLst>
          </a:blip>
          <a:srcRect l="6250" t="11665" r="50000" b="16112"/>
          <a:stretch>
            <a:fillRect/>
          </a:stretch>
        </p:blipFill>
        <p:spPr bwMode="auto">
          <a:xfrm>
            <a:off x="2027238" y="1600200"/>
            <a:ext cx="4906962" cy="455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411" name="Rectangle 2"/>
          <p:cNvSpPr>
            <a:spLocks noGrp="1" noChangeArrowheads="1"/>
          </p:cNvSpPr>
          <p:nvPr>
            <p:ph type="title"/>
          </p:nvPr>
        </p:nvSpPr>
        <p:spPr/>
        <p:txBody>
          <a:bodyPr/>
          <a:lstStyle/>
          <a:p>
            <a:pPr eaLnBrk="1" hangingPunct="1"/>
            <a:r>
              <a:rPr lang="en-US" dirty="0" smtClean="0"/>
              <a:t>Sheetrock on Metal Studs</a:t>
            </a:r>
          </a:p>
        </p:txBody>
      </p:sp>
      <p:sp>
        <p:nvSpPr>
          <p:cNvPr id="17412" name="Rectangle 3"/>
          <p:cNvSpPr>
            <a:spLocks noGrp="1" noChangeArrowheads="1"/>
          </p:cNvSpPr>
          <p:nvPr>
            <p:ph type="body" idx="1"/>
          </p:nvPr>
        </p:nvSpPr>
        <p:spPr/>
        <p:txBody>
          <a:bodyPr/>
          <a:lstStyle/>
          <a:p>
            <a:pPr eaLnBrk="1" hangingPunct="1"/>
            <a:r>
              <a:rPr lang="en-US" dirty="0" smtClean="0"/>
              <a:t>The easiest type of construction to cable in is sheetrock covered walls built with metal studs</a:t>
            </a:r>
          </a:p>
          <a:p>
            <a:pPr eaLnBrk="1" hangingPunct="1"/>
            <a:r>
              <a:rPr lang="en-US" dirty="0" smtClean="0"/>
              <a:t>These do not require any cross bracing between the studs</a:t>
            </a:r>
          </a:p>
          <a:p>
            <a:pPr eaLnBrk="1" hangingPunct="1"/>
            <a:r>
              <a:rPr lang="en-US" dirty="0" smtClean="0"/>
              <a:t>This makes dropping or placing the cable much easier</a:t>
            </a:r>
          </a:p>
          <a:p>
            <a:pPr eaLnBrk="1" hangingPunct="1"/>
            <a:r>
              <a:rPr lang="en-US" dirty="0" smtClean="0"/>
              <a:t>For example</a:t>
            </a: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98AE91-0395-499B-A8F0-0EAAC43608DA}" type="slidenum">
              <a:rPr lang="en-US" smtClean="0"/>
              <a:pPr eaLnBrk="1" hangingPunct="1"/>
              <a:t>15</a:t>
            </a:fld>
            <a:endParaRPr 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dirty="0" smtClean="0"/>
              <a:t>Draining Currents to Earth</a:t>
            </a:r>
          </a:p>
        </p:txBody>
      </p:sp>
      <p:sp>
        <p:nvSpPr>
          <p:cNvPr id="137219" name="Content Placeholder 2"/>
          <p:cNvSpPr>
            <a:spLocks noGrp="1"/>
          </p:cNvSpPr>
          <p:nvPr>
            <p:ph idx="1"/>
          </p:nvPr>
        </p:nvSpPr>
        <p:spPr/>
        <p:txBody>
          <a:bodyPr/>
          <a:lstStyle/>
          <a:p>
            <a:r>
              <a:rPr lang="en-US" dirty="0" smtClean="0"/>
              <a:t>Once these transient currents are captured they must be effectively drained to the earth</a:t>
            </a:r>
          </a:p>
          <a:p>
            <a:r>
              <a:rPr lang="en-US" dirty="0" smtClean="0"/>
              <a:t>This requires that the building grounding system to which the telecommunications grounding system is attached be connected to a properly designed ground field</a:t>
            </a:r>
          </a:p>
        </p:txBody>
      </p:sp>
      <p:sp>
        <p:nvSpPr>
          <p:cNvPr id="1372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72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085650-87F6-4486-9C2C-EE4E3995A473}" type="slidenum">
              <a:rPr lang="en-US" smtClean="0"/>
              <a:pPr eaLnBrk="1" hangingPunct="1"/>
              <a:t>150</a:t>
            </a:fld>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dirty="0" smtClean="0"/>
              <a:t>Ground Resistance</a:t>
            </a:r>
          </a:p>
        </p:txBody>
      </p:sp>
      <p:sp>
        <p:nvSpPr>
          <p:cNvPr id="138243" name="Content Placeholder 2"/>
          <p:cNvSpPr>
            <a:spLocks noGrp="1"/>
          </p:cNvSpPr>
          <p:nvPr>
            <p:ph idx="1"/>
          </p:nvPr>
        </p:nvSpPr>
        <p:spPr/>
        <p:txBody>
          <a:bodyPr/>
          <a:lstStyle/>
          <a:p>
            <a:r>
              <a:rPr lang="en-US" dirty="0" smtClean="0"/>
              <a:t>This is determined by the ground resistance</a:t>
            </a:r>
          </a:p>
        </p:txBody>
      </p:sp>
      <p:sp>
        <p:nvSpPr>
          <p:cNvPr id="1382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82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06AD1C-6DB1-4452-917C-81A48ED668E8}" type="slidenum">
              <a:rPr lang="en-US" smtClean="0"/>
              <a:pPr eaLnBrk="1" hangingPunct="1"/>
              <a:t>151</a:t>
            </a:fld>
            <a:endParaRPr lang="en-US"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dirty="0" smtClean="0"/>
              <a:t>Ground Resistance</a:t>
            </a:r>
          </a:p>
        </p:txBody>
      </p:sp>
      <p:sp>
        <p:nvSpPr>
          <p:cNvPr id="139267" name="Content Placeholder 2"/>
          <p:cNvSpPr>
            <a:spLocks noGrp="1"/>
          </p:cNvSpPr>
          <p:nvPr>
            <p:ph idx="1"/>
          </p:nvPr>
        </p:nvSpPr>
        <p:spPr/>
        <p:txBody>
          <a:bodyPr/>
          <a:lstStyle/>
          <a:p>
            <a:endParaRPr lang="en-US" smtClean="0"/>
          </a:p>
        </p:txBody>
      </p:sp>
      <p:sp>
        <p:nvSpPr>
          <p:cNvPr id="139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39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C73073-6D28-47AF-B332-0F72770EB1D7}" type="slidenum">
              <a:rPr lang="en-US" smtClean="0"/>
              <a:pPr eaLnBrk="1" hangingPunct="1"/>
              <a:t>152</a:t>
            </a:fld>
            <a:endParaRPr lang="en-US" smtClean="0"/>
          </a:p>
        </p:txBody>
      </p:sp>
      <p:pic>
        <p:nvPicPr>
          <p:cNvPr id="139270" name="Picture 5"/>
          <p:cNvPicPr>
            <a:picLocks noChangeAspect="1"/>
          </p:cNvPicPr>
          <p:nvPr/>
        </p:nvPicPr>
        <p:blipFill>
          <a:blip r:embed="rId2">
            <a:extLst>
              <a:ext uri="{28A0092B-C50C-407E-A947-70E740481C1C}">
                <a14:useLocalDpi xmlns:a14="http://schemas.microsoft.com/office/drawing/2010/main" val="0"/>
              </a:ext>
            </a:extLst>
          </a:blip>
          <a:srcRect l="25504" t="19292" r="25481" b="5788"/>
          <a:stretch>
            <a:fillRect/>
          </a:stretch>
        </p:blipFill>
        <p:spPr bwMode="auto">
          <a:xfrm>
            <a:off x="1627188" y="1600200"/>
            <a:ext cx="5916612"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dirty="0" smtClean="0"/>
              <a:t>Ground Resistance</a:t>
            </a:r>
          </a:p>
        </p:txBody>
      </p:sp>
      <p:sp>
        <p:nvSpPr>
          <p:cNvPr id="140291" name="Content Placeholder 2"/>
          <p:cNvSpPr>
            <a:spLocks noGrp="1"/>
          </p:cNvSpPr>
          <p:nvPr>
            <p:ph idx="1"/>
          </p:nvPr>
        </p:nvSpPr>
        <p:spPr/>
        <p:txBody>
          <a:bodyPr/>
          <a:lstStyle/>
          <a:p>
            <a:r>
              <a:rPr lang="en-US" dirty="0" smtClean="0"/>
              <a:t>Ground resistance can be measured by an electrician using a test such as this</a:t>
            </a:r>
          </a:p>
        </p:txBody>
      </p:sp>
      <p:sp>
        <p:nvSpPr>
          <p:cNvPr id="140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0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31547D2-3E52-4FC1-B75C-F5BFA335CD09}" type="slidenum">
              <a:rPr lang="en-US" smtClean="0"/>
              <a:pPr eaLnBrk="1" hangingPunct="1"/>
              <a:t>153</a:t>
            </a:fld>
            <a:endParaRPr lang="en-US"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dirty="0" smtClean="0"/>
              <a:t>Ground Resistance</a:t>
            </a:r>
          </a:p>
        </p:txBody>
      </p:sp>
      <p:sp>
        <p:nvSpPr>
          <p:cNvPr id="141315" name="Content Placeholder 2"/>
          <p:cNvSpPr>
            <a:spLocks noGrp="1"/>
          </p:cNvSpPr>
          <p:nvPr>
            <p:ph idx="1"/>
          </p:nvPr>
        </p:nvSpPr>
        <p:spPr/>
        <p:txBody>
          <a:bodyPr/>
          <a:lstStyle/>
          <a:p>
            <a:endParaRPr lang="en-US" smtClean="0"/>
          </a:p>
        </p:txBody>
      </p:sp>
      <p:sp>
        <p:nvSpPr>
          <p:cNvPr id="1413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13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38D040-D6D7-4F5B-B079-79F1B63B859E}" type="slidenum">
              <a:rPr lang="en-US" smtClean="0"/>
              <a:pPr eaLnBrk="1" hangingPunct="1"/>
              <a:t>154</a:t>
            </a:fld>
            <a:endParaRPr lang="en-US" smtClean="0"/>
          </a:p>
        </p:txBody>
      </p:sp>
      <p:pic>
        <p:nvPicPr>
          <p:cNvPr id="141318" name="Picture 5"/>
          <p:cNvPicPr>
            <a:picLocks noChangeAspect="1"/>
          </p:cNvPicPr>
          <p:nvPr/>
        </p:nvPicPr>
        <p:blipFill>
          <a:blip r:embed="rId2">
            <a:extLst>
              <a:ext uri="{28A0092B-C50C-407E-A947-70E740481C1C}">
                <a14:useLocalDpi xmlns:a14="http://schemas.microsoft.com/office/drawing/2010/main" val="0"/>
              </a:ext>
            </a:extLst>
          </a:blip>
          <a:srcRect l="24680" t="20580" r="25803" b="5144"/>
          <a:stretch>
            <a:fillRect/>
          </a:stretch>
        </p:blipFill>
        <p:spPr bwMode="auto">
          <a:xfrm>
            <a:off x="1600200" y="1673225"/>
            <a:ext cx="5916613"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dirty="0" smtClean="0"/>
              <a:t>Ground Resistance</a:t>
            </a:r>
          </a:p>
        </p:txBody>
      </p:sp>
      <p:sp>
        <p:nvSpPr>
          <p:cNvPr id="142339" name="Content Placeholder 2"/>
          <p:cNvSpPr>
            <a:spLocks noGrp="1"/>
          </p:cNvSpPr>
          <p:nvPr>
            <p:ph idx="1"/>
          </p:nvPr>
        </p:nvSpPr>
        <p:spPr/>
        <p:txBody>
          <a:bodyPr/>
          <a:lstStyle/>
          <a:p>
            <a:r>
              <a:rPr lang="en-US" dirty="0" smtClean="0"/>
              <a:t>The ground resistance is determined by several factors some of which can be adjusted when the initial test shows the round resistance is not suitable, such as</a:t>
            </a:r>
          </a:p>
          <a:p>
            <a:pPr lvl="1"/>
            <a:r>
              <a:rPr lang="en-US" dirty="0" smtClean="0"/>
              <a:t>Size and depth of ground rods</a:t>
            </a:r>
          </a:p>
          <a:p>
            <a:pPr lvl="1"/>
            <a:r>
              <a:rPr lang="en-US" dirty="0" smtClean="0"/>
              <a:t>Type of soil</a:t>
            </a:r>
          </a:p>
          <a:p>
            <a:pPr lvl="1"/>
            <a:r>
              <a:rPr lang="en-US" dirty="0" smtClean="0"/>
              <a:t>Amount of moisture in the soil</a:t>
            </a:r>
          </a:p>
          <a:p>
            <a:pPr lvl="1"/>
            <a:r>
              <a:rPr lang="en-US" dirty="0" smtClean="0"/>
              <a:t>Temperature</a:t>
            </a:r>
          </a:p>
          <a:p>
            <a:pPr lvl="1"/>
            <a:r>
              <a:rPr lang="en-US" dirty="0" smtClean="0"/>
              <a:t>Salts in the soil</a:t>
            </a:r>
          </a:p>
        </p:txBody>
      </p:sp>
      <p:sp>
        <p:nvSpPr>
          <p:cNvPr id="14234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234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D883A4-0172-479E-B7C7-2411FEA130A9}" type="slidenum">
              <a:rPr lang="en-US" smtClean="0"/>
              <a:pPr eaLnBrk="1" hangingPunct="1"/>
              <a:t>155</a:t>
            </a:fld>
            <a:endParaRPr lang="en-US"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dirty="0" smtClean="0"/>
              <a:t>Ground Rod</a:t>
            </a:r>
          </a:p>
        </p:txBody>
      </p:sp>
      <p:sp>
        <p:nvSpPr>
          <p:cNvPr id="143363" name="Content Placeholder 2"/>
          <p:cNvSpPr>
            <a:spLocks noGrp="1"/>
          </p:cNvSpPr>
          <p:nvPr>
            <p:ph idx="1"/>
          </p:nvPr>
        </p:nvSpPr>
        <p:spPr/>
        <p:txBody>
          <a:bodyPr/>
          <a:lstStyle/>
          <a:p>
            <a:endParaRPr lang="en-US" smtClean="0"/>
          </a:p>
        </p:txBody>
      </p:sp>
      <p:sp>
        <p:nvSpPr>
          <p:cNvPr id="1433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33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79C5E1-7DDC-41D5-A9FA-57C12CF13229}" type="slidenum">
              <a:rPr lang="en-US" smtClean="0"/>
              <a:pPr eaLnBrk="1" hangingPunct="1"/>
              <a:t>156</a:t>
            </a:fld>
            <a:endParaRPr lang="en-US" smtClean="0"/>
          </a:p>
        </p:txBody>
      </p:sp>
      <p:pic>
        <p:nvPicPr>
          <p:cNvPr id="143366" name="Picture 5"/>
          <p:cNvPicPr>
            <a:picLocks noChangeAspect="1"/>
          </p:cNvPicPr>
          <p:nvPr/>
        </p:nvPicPr>
        <p:blipFill>
          <a:blip r:embed="rId2">
            <a:extLst>
              <a:ext uri="{28A0092B-C50C-407E-A947-70E740481C1C}">
                <a14:useLocalDpi xmlns:a14="http://schemas.microsoft.com/office/drawing/2010/main" val="0"/>
              </a:ext>
            </a:extLst>
          </a:blip>
          <a:srcRect l="24359" t="20258" r="25641" b="4823"/>
          <a:stretch>
            <a:fillRect/>
          </a:stretch>
        </p:blipFill>
        <p:spPr bwMode="auto">
          <a:xfrm>
            <a:off x="1660525" y="1600200"/>
            <a:ext cx="6035675"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dirty="0" smtClean="0"/>
              <a:t>Soil Type</a:t>
            </a:r>
          </a:p>
        </p:txBody>
      </p:sp>
      <p:sp>
        <p:nvSpPr>
          <p:cNvPr id="144387" name="Content Placeholder 2"/>
          <p:cNvSpPr>
            <a:spLocks noGrp="1"/>
          </p:cNvSpPr>
          <p:nvPr>
            <p:ph idx="1"/>
          </p:nvPr>
        </p:nvSpPr>
        <p:spPr/>
        <p:txBody>
          <a:bodyPr/>
          <a:lstStyle/>
          <a:p>
            <a:endParaRPr lang="en-US" smtClean="0"/>
          </a:p>
        </p:txBody>
      </p:sp>
      <p:sp>
        <p:nvSpPr>
          <p:cNvPr id="144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4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C80511-CDA7-467A-A4E3-78F308B85441}" type="slidenum">
              <a:rPr lang="en-US" smtClean="0"/>
              <a:pPr eaLnBrk="1" hangingPunct="1"/>
              <a:t>157</a:t>
            </a:fld>
            <a:endParaRPr lang="en-US" smtClean="0"/>
          </a:p>
        </p:txBody>
      </p:sp>
      <p:pic>
        <p:nvPicPr>
          <p:cNvPr id="144390" name="Picture 5"/>
          <p:cNvPicPr>
            <a:picLocks noChangeAspect="1"/>
          </p:cNvPicPr>
          <p:nvPr/>
        </p:nvPicPr>
        <p:blipFill>
          <a:blip r:embed="rId2">
            <a:extLst>
              <a:ext uri="{28A0092B-C50C-407E-A947-70E740481C1C}">
                <a14:useLocalDpi xmlns:a14="http://schemas.microsoft.com/office/drawing/2010/main" val="0"/>
              </a:ext>
            </a:extLst>
          </a:blip>
          <a:srcRect l="24519" t="19614" r="25641" b="5145"/>
          <a:stretch>
            <a:fillRect/>
          </a:stretch>
        </p:blipFill>
        <p:spPr bwMode="auto">
          <a:xfrm>
            <a:off x="1528763" y="1646238"/>
            <a:ext cx="601503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dirty="0" smtClean="0"/>
              <a:t>Moisture Level</a:t>
            </a:r>
          </a:p>
        </p:txBody>
      </p:sp>
      <p:sp>
        <p:nvSpPr>
          <p:cNvPr id="145411" name="Content Placeholder 2"/>
          <p:cNvSpPr>
            <a:spLocks noGrp="1"/>
          </p:cNvSpPr>
          <p:nvPr>
            <p:ph idx="1"/>
          </p:nvPr>
        </p:nvSpPr>
        <p:spPr/>
        <p:txBody>
          <a:bodyPr/>
          <a:lstStyle/>
          <a:p>
            <a:endParaRPr lang="en-US" smtClean="0"/>
          </a:p>
        </p:txBody>
      </p:sp>
      <p:sp>
        <p:nvSpPr>
          <p:cNvPr id="145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5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8C204AF-7367-4133-826C-7791173A8CEE}" type="slidenum">
              <a:rPr lang="en-US" smtClean="0"/>
              <a:pPr eaLnBrk="1" hangingPunct="1"/>
              <a:t>158</a:t>
            </a:fld>
            <a:endParaRPr lang="en-US" smtClean="0"/>
          </a:p>
        </p:txBody>
      </p:sp>
      <p:pic>
        <p:nvPicPr>
          <p:cNvPr id="145414" name="Picture 5"/>
          <p:cNvPicPr>
            <a:picLocks noChangeAspect="1"/>
          </p:cNvPicPr>
          <p:nvPr/>
        </p:nvPicPr>
        <p:blipFill>
          <a:blip r:embed="rId2">
            <a:extLst>
              <a:ext uri="{28A0092B-C50C-407E-A947-70E740481C1C}">
                <a14:useLocalDpi xmlns:a14="http://schemas.microsoft.com/office/drawing/2010/main" val="0"/>
              </a:ext>
            </a:extLst>
          </a:blip>
          <a:srcRect l="24840" t="19936" r="25641" b="6430"/>
          <a:stretch>
            <a:fillRect/>
          </a:stretch>
        </p:blipFill>
        <p:spPr bwMode="auto">
          <a:xfrm>
            <a:off x="1566863" y="1665288"/>
            <a:ext cx="5976937"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dirty="0" smtClean="0"/>
              <a:t>Temperature</a:t>
            </a:r>
          </a:p>
        </p:txBody>
      </p:sp>
      <p:sp>
        <p:nvSpPr>
          <p:cNvPr id="146435" name="Content Placeholder 2"/>
          <p:cNvSpPr>
            <a:spLocks noGrp="1"/>
          </p:cNvSpPr>
          <p:nvPr>
            <p:ph idx="1"/>
          </p:nvPr>
        </p:nvSpPr>
        <p:spPr/>
        <p:txBody>
          <a:bodyPr/>
          <a:lstStyle/>
          <a:p>
            <a:endParaRPr lang="en-US" smtClean="0"/>
          </a:p>
        </p:txBody>
      </p:sp>
      <p:sp>
        <p:nvSpPr>
          <p:cNvPr id="146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6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484AEA-AD3C-46BB-A4E5-E0C0B45EACFA}" type="slidenum">
              <a:rPr lang="en-US" smtClean="0"/>
              <a:pPr eaLnBrk="1" hangingPunct="1"/>
              <a:t>159</a:t>
            </a:fld>
            <a:endParaRPr lang="en-US" smtClean="0"/>
          </a:p>
        </p:txBody>
      </p:sp>
      <p:pic>
        <p:nvPicPr>
          <p:cNvPr id="146438" name="Picture 5"/>
          <p:cNvPicPr>
            <a:picLocks noChangeAspect="1"/>
          </p:cNvPicPr>
          <p:nvPr/>
        </p:nvPicPr>
        <p:blipFill>
          <a:blip r:embed="rId2">
            <a:extLst>
              <a:ext uri="{28A0092B-C50C-407E-A947-70E740481C1C}">
                <a14:useLocalDpi xmlns:a14="http://schemas.microsoft.com/office/drawing/2010/main" val="0"/>
              </a:ext>
            </a:extLst>
          </a:blip>
          <a:srcRect l="24840" t="19614" r="25482" b="5788"/>
          <a:stretch>
            <a:fillRect/>
          </a:stretch>
        </p:blipFill>
        <p:spPr bwMode="auto">
          <a:xfrm>
            <a:off x="1547813" y="1600200"/>
            <a:ext cx="5995987"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435" name="Rectangle 2"/>
          <p:cNvSpPr>
            <a:spLocks noGrp="1" noChangeArrowheads="1"/>
          </p:cNvSpPr>
          <p:nvPr>
            <p:ph type="title"/>
          </p:nvPr>
        </p:nvSpPr>
        <p:spPr/>
        <p:txBody>
          <a:bodyPr/>
          <a:lstStyle/>
          <a:p>
            <a:pPr eaLnBrk="1" hangingPunct="1"/>
            <a:r>
              <a:rPr lang="en-US" dirty="0" smtClean="0"/>
              <a:t>Sheetrock on Metal Studs</a:t>
            </a:r>
          </a:p>
        </p:txBody>
      </p:sp>
      <p:pic>
        <p:nvPicPr>
          <p:cNvPr id="18436" name="Picture 3" descr="WallShowingMetalStud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90638" y="1600200"/>
            <a:ext cx="6562725" cy="4525963"/>
          </a:xfrm>
        </p:spPr>
      </p:pic>
      <p:sp>
        <p:nvSpPr>
          <p:cNvPr id="184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BD3E70-8E75-49EA-BD56-C9C9A71A9909}" type="slidenum">
              <a:rPr lang="en-US" smtClean="0"/>
              <a:pPr eaLnBrk="1" hangingPunct="1"/>
              <a:t>16</a:t>
            </a:fld>
            <a:endParaRPr 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dirty="0" smtClean="0"/>
              <a:t>Salts</a:t>
            </a:r>
          </a:p>
        </p:txBody>
      </p:sp>
      <p:sp>
        <p:nvSpPr>
          <p:cNvPr id="147459" name="Content Placeholder 2"/>
          <p:cNvSpPr>
            <a:spLocks noGrp="1"/>
          </p:cNvSpPr>
          <p:nvPr>
            <p:ph idx="1"/>
          </p:nvPr>
        </p:nvSpPr>
        <p:spPr/>
        <p:txBody>
          <a:bodyPr/>
          <a:lstStyle/>
          <a:p>
            <a:endParaRPr lang="en-US" smtClean="0"/>
          </a:p>
        </p:txBody>
      </p:sp>
      <p:sp>
        <p:nvSpPr>
          <p:cNvPr id="147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7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C1A93-4E5C-47DA-9671-F8EBBD58BFF3}" type="slidenum">
              <a:rPr lang="en-US" smtClean="0"/>
              <a:pPr eaLnBrk="1" hangingPunct="1"/>
              <a:t>160</a:t>
            </a:fld>
            <a:endParaRPr lang="en-US" smtClean="0"/>
          </a:p>
        </p:txBody>
      </p:sp>
      <p:pic>
        <p:nvPicPr>
          <p:cNvPr id="147462" name="Picture 5"/>
          <p:cNvPicPr>
            <a:picLocks noChangeAspect="1"/>
          </p:cNvPicPr>
          <p:nvPr/>
        </p:nvPicPr>
        <p:blipFill>
          <a:blip r:embed="rId2">
            <a:extLst>
              <a:ext uri="{28A0092B-C50C-407E-A947-70E740481C1C}">
                <a14:useLocalDpi xmlns:a14="http://schemas.microsoft.com/office/drawing/2010/main" val="0"/>
              </a:ext>
            </a:extLst>
          </a:blip>
          <a:srcRect l="24680" t="19614" r="25641" b="4823"/>
          <a:stretch>
            <a:fillRect/>
          </a:stretch>
        </p:blipFill>
        <p:spPr bwMode="auto">
          <a:xfrm>
            <a:off x="1471613" y="1600200"/>
            <a:ext cx="5995987"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8483" name="Rectangle 2"/>
          <p:cNvSpPr>
            <a:spLocks noGrp="1" noChangeArrowheads="1"/>
          </p:cNvSpPr>
          <p:nvPr>
            <p:ph type="title"/>
          </p:nvPr>
        </p:nvSpPr>
        <p:spPr/>
        <p:txBody>
          <a:bodyPr/>
          <a:lstStyle/>
          <a:p>
            <a:pPr eaLnBrk="1" hangingPunct="1"/>
            <a:r>
              <a:rPr lang="en-US" dirty="0" smtClean="0"/>
              <a:t>Mounting Stuff</a:t>
            </a:r>
          </a:p>
        </p:txBody>
      </p:sp>
      <p:sp>
        <p:nvSpPr>
          <p:cNvPr id="148484" name="Rectangle 3"/>
          <p:cNvSpPr>
            <a:spLocks noGrp="1" noChangeArrowheads="1"/>
          </p:cNvSpPr>
          <p:nvPr>
            <p:ph type="body" idx="1"/>
          </p:nvPr>
        </p:nvSpPr>
        <p:spPr/>
        <p:txBody>
          <a:bodyPr/>
          <a:lstStyle/>
          <a:p>
            <a:pPr eaLnBrk="1" hangingPunct="1"/>
            <a:r>
              <a:rPr lang="en-US" dirty="0" smtClean="0"/>
              <a:t>Things are mounted to a relay rack using Pan Head Machine Screws</a:t>
            </a:r>
          </a:p>
          <a:p>
            <a:pPr lvl="1" eaLnBrk="1" hangingPunct="1"/>
            <a:r>
              <a:rPr lang="en-US" dirty="0" smtClean="0"/>
              <a:t>Of course any head style will work</a:t>
            </a:r>
          </a:p>
          <a:p>
            <a:pPr eaLnBrk="1" hangingPunct="1"/>
            <a:r>
              <a:rPr lang="en-US" dirty="0" smtClean="0"/>
              <a:t>The size is either a 10-32 or a 12-24 depending on the rack</a:t>
            </a:r>
          </a:p>
          <a:p>
            <a:pPr lvl="1" eaLnBrk="1" hangingPunct="1"/>
            <a:r>
              <a:rPr lang="en-US" dirty="0" smtClean="0"/>
              <a:t>This refers to the diameter and thread pitch</a:t>
            </a:r>
          </a:p>
          <a:p>
            <a:pPr eaLnBrk="1" hangingPunct="1"/>
            <a:r>
              <a:rPr lang="en-US" dirty="0" smtClean="0"/>
              <a:t>They are ½” to ¾” long</a:t>
            </a:r>
          </a:p>
          <a:p>
            <a:pPr eaLnBrk="1" hangingPunct="1"/>
            <a:endParaRPr lang="en-US" dirty="0" smtClean="0"/>
          </a:p>
        </p:txBody>
      </p:sp>
      <p:sp>
        <p:nvSpPr>
          <p:cNvPr id="148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625096-A9F8-44E7-88F6-D62873E74929}" type="slidenum">
              <a:rPr lang="en-US" smtClean="0"/>
              <a:pPr eaLnBrk="1" hangingPunct="1"/>
              <a:t>161</a:t>
            </a:fld>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49507" name="Rectangle 2"/>
          <p:cNvSpPr>
            <a:spLocks noGrp="1" noChangeArrowheads="1"/>
          </p:cNvSpPr>
          <p:nvPr>
            <p:ph type="title"/>
          </p:nvPr>
        </p:nvSpPr>
        <p:spPr/>
        <p:txBody>
          <a:bodyPr/>
          <a:lstStyle/>
          <a:p>
            <a:pPr eaLnBrk="1" hangingPunct="1"/>
            <a:r>
              <a:rPr lang="en-US" dirty="0" smtClean="0"/>
              <a:t>Mounting Stuff</a:t>
            </a:r>
          </a:p>
        </p:txBody>
      </p:sp>
      <p:pic>
        <p:nvPicPr>
          <p:cNvPr id="149508" name="Picture 3" descr="LANRackScr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7015163"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C15A4A-79BF-42BE-9796-27D072669C44}" type="slidenum">
              <a:rPr lang="en-US" smtClean="0"/>
              <a:pPr eaLnBrk="1" hangingPunct="1"/>
              <a:t>162</a:t>
            </a:fld>
            <a:endParaRPr lang="en-US"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0531"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Relay Rack</a:t>
            </a:r>
          </a:p>
        </p:txBody>
      </p:sp>
      <p:sp>
        <p:nvSpPr>
          <p:cNvPr id="150532"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The width inside the rack where the equipment is mounted is usually 19 inches</a:t>
            </a:r>
          </a:p>
          <a:p>
            <a:pPr eaLnBrk="1" hangingPunct="1"/>
            <a:r>
              <a:rPr lang="en-US" dirty="0" smtClean="0">
                <a:solidFill>
                  <a:srgbClr val="000000"/>
                </a:solidFill>
                <a:cs typeface="Times New Roman" pitchFamily="18" charset="0"/>
              </a:rPr>
              <a:t>Some racks are 23 inches wide, especially those used with high price WAN equipment</a:t>
            </a:r>
          </a:p>
          <a:p>
            <a:pPr eaLnBrk="1" hangingPunct="1"/>
            <a:r>
              <a:rPr lang="en-US" dirty="0" smtClean="0">
                <a:solidFill>
                  <a:srgbClr val="000000"/>
                </a:solidFill>
                <a:cs typeface="Times New Roman" pitchFamily="18" charset="0"/>
              </a:rPr>
              <a:t>Check the size of the equipment before having the rack installed</a:t>
            </a:r>
          </a:p>
        </p:txBody>
      </p:sp>
      <p:sp>
        <p:nvSpPr>
          <p:cNvPr id="1505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3A0601A-48E3-4CC9-B7D8-8FA40195414C}" type="slidenum">
              <a:rPr lang="en-US" smtClean="0"/>
              <a:pPr eaLnBrk="1" hangingPunct="1"/>
              <a:t>163</a:t>
            </a:fld>
            <a:endParaRPr lang="en-US"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1555"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Relay Rack</a:t>
            </a:r>
          </a:p>
        </p:txBody>
      </p:sp>
      <p:sp>
        <p:nvSpPr>
          <p:cNvPr id="151556"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It is a good idea to document the layout of the boards in the switches and other configuration information</a:t>
            </a:r>
          </a:p>
          <a:p>
            <a:pPr eaLnBrk="1" hangingPunct="1"/>
            <a:r>
              <a:rPr lang="en-US" dirty="0" smtClean="0">
                <a:solidFill>
                  <a:srgbClr val="000000"/>
                </a:solidFill>
                <a:cs typeface="Times New Roman" pitchFamily="18" charset="0"/>
              </a:rPr>
              <a:t>A copy of the manuals, especially the quick setup manual, should be stored here also</a:t>
            </a:r>
          </a:p>
          <a:p>
            <a:pPr eaLnBrk="1" hangingPunct="1"/>
            <a:r>
              <a:rPr lang="en-US" dirty="0" smtClean="0">
                <a:solidFill>
                  <a:srgbClr val="000000"/>
                </a:solidFill>
                <a:cs typeface="Times New Roman" pitchFamily="18" charset="0"/>
              </a:rPr>
              <a:t>These can be stored on the Relay Rack itself</a:t>
            </a:r>
          </a:p>
        </p:txBody>
      </p:sp>
      <p:sp>
        <p:nvSpPr>
          <p:cNvPr id="151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D65EE9-8A66-4550-94F1-C212E382A6E7}" type="slidenum">
              <a:rPr lang="en-US" smtClean="0"/>
              <a:pPr eaLnBrk="1" hangingPunct="1"/>
              <a:t>164</a:t>
            </a:fld>
            <a:endParaRPr lang="en-US"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2579" name="Rectangle 2"/>
          <p:cNvSpPr>
            <a:spLocks noGrp="1" noChangeArrowheads="1"/>
          </p:cNvSpPr>
          <p:nvPr>
            <p:ph type="title"/>
          </p:nvPr>
        </p:nvSpPr>
        <p:spPr/>
        <p:txBody>
          <a:bodyPr/>
          <a:lstStyle/>
          <a:p>
            <a:pPr eaLnBrk="1" hangingPunct="1"/>
            <a:r>
              <a:rPr lang="en-US" dirty="0" smtClean="0"/>
              <a:t>Relay Rack</a:t>
            </a:r>
          </a:p>
        </p:txBody>
      </p:sp>
      <p:pic>
        <p:nvPicPr>
          <p:cNvPr id="152580" name="Picture 3" descr="RackDiagram"/>
          <p:cNvPicPr>
            <a:picLocks noChangeAspect="1" noChangeArrowheads="1"/>
          </p:cNvPicPr>
          <p:nvPr/>
        </p:nvPicPr>
        <p:blipFill>
          <a:blip r:embed="rId2">
            <a:extLst>
              <a:ext uri="{28A0092B-C50C-407E-A947-70E740481C1C}">
                <a14:useLocalDpi xmlns:a14="http://schemas.microsoft.com/office/drawing/2010/main" val="0"/>
              </a:ext>
            </a:extLst>
          </a:blip>
          <a:srcRect l="2164" t="1646" r="2658" b="1234"/>
          <a:stretch>
            <a:fillRect/>
          </a:stretch>
        </p:blipFill>
        <p:spPr bwMode="auto">
          <a:xfrm>
            <a:off x="2895600" y="1600200"/>
            <a:ext cx="335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F256CB-58B5-4ECD-86DB-B9A3A35B029B}" type="slidenum">
              <a:rPr lang="en-US" smtClean="0"/>
              <a:pPr eaLnBrk="1" hangingPunct="1"/>
              <a:t>165</a:t>
            </a:fld>
            <a:endParaRPr lang="en-US"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3603" name="Rectangle 2"/>
          <p:cNvSpPr>
            <a:spLocks noGrp="1" noChangeArrowheads="1"/>
          </p:cNvSpPr>
          <p:nvPr>
            <p:ph type="title"/>
          </p:nvPr>
        </p:nvSpPr>
        <p:spPr/>
        <p:txBody>
          <a:bodyPr/>
          <a:lstStyle/>
          <a:p>
            <a:pPr eaLnBrk="1" hangingPunct="1"/>
            <a:r>
              <a:rPr lang="en-US" dirty="0" smtClean="0"/>
              <a:t>Relay Rack - Wall Mount</a:t>
            </a:r>
          </a:p>
        </p:txBody>
      </p:sp>
      <p:sp>
        <p:nvSpPr>
          <p:cNvPr id="15360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Relay racks need not be seven feet tall and bolted to the floor</a:t>
            </a:r>
          </a:p>
          <a:p>
            <a:pPr eaLnBrk="1" hangingPunct="1"/>
            <a:r>
              <a:rPr lang="en-US" dirty="0" smtClean="0">
                <a:solidFill>
                  <a:srgbClr val="000000"/>
                </a:solidFill>
                <a:cs typeface="Times New Roman" pitchFamily="18" charset="0"/>
              </a:rPr>
              <a:t>They can be any size</a:t>
            </a:r>
          </a:p>
          <a:p>
            <a:pPr eaLnBrk="1" hangingPunct="1"/>
            <a:r>
              <a:rPr lang="en-US" dirty="0" smtClean="0">
                <a:solidFill>
                  <a:srgbClr val="000000"/>
                </a:solidFill>
                <a:cs typeface="Times New Roman" pitchFamily="18" charset="0"/>
              </a:rPr>
              <a:t>If they are shorter than seven feet, then they are usually bolted to a wall and swing out for access</a:t>
            </a:r>
            <a:endParaRPr lang="en-US" dirty="0" smtClean="0"/>
          </a:p>
        </p:txBody>
      </p:sp>
      <p:sp>
        <p:nvSpPr>
          <p:cNvPr id="153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A89B29-695C-4EEF-89D8-8A87D7EB0C1A}" type="slidenum">
              <a:rPr lang="en-US" smtClean="0"/>
              <a:pPr eaLnBrk="1" hangingPunct="1"/>
              <a:t>166</a:t>
            </a:fld>
            <a:endParaRPr lang="en-US"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4627" name="Rectangle 2"/>
          <p:cNvSpPr>
            <a:spLocks noGrp="1" noChangeArrowheads="1"/>
          </p:cNvSpPr>
          <p:nvPr>
            <p:ph type="title"/>
          </p:nvPr>
        </p:nvSpPr>
        <p:spPr/>
        <p:txBody>
          <a:bodyPr/>
          <a:lstStyle/>
          <a:p>
            <a:pPr eaLnBrk="1" hangingPunct="1"/>
            <a:r>
              <a:rPr lang="en-US" dirty="0" smtClean="0"/>
              <a:t>Relay Rack - Wall Mount</a:t>
            </a:r>
          </a:p>
        </p:txBody>
      </p:sp>
      <p:pic>
        <p:nvPicPr>
          <p:cNvPr id="154628" name="Picture 4" descr="WallMountR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16E20B-AFD2-4B88-B519-F161C56D8199}" type="slidenum">
              <a:rPr lang="en-US" smtClean="0"/>
              <a:pPr eaLnBrk="1" hangingPunct="1"/>
              <a:t>167</a:t>
            </a:fld>
            <a:endParaRPr lang="en-US"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5651" name="Rectangle 2"/>
          <p:cNvSpPr>
            <a:spLocks noGrp="1" noChangeArrowheads="1"/>
          </p:cNvSpPr>
          <p:nvPr>
            <p:ph type="title"/>
          </p:nvPr>
        </p:nvSpPr>
        <p:spPr/>
        <p:txBody>
          <a:bodyPr/>
          <a:lstStyle/>
          <a:p>
            <a:pPr eaLnBrk="1" hangingPunct="1"/>
            <a:r>
              <a:rPr lang="en-US" dirty="0" smtClean="0"/>
              <a:t>Patch Panel</a:t>
            </a:r>
          </a:p>
        </p:txBody>
      </p:sp>
      <p:sp>
        <p:nvSpPr>
          <p:cNvPr id="155652" name="Rectangle 3"/>
          <p:cNvSpPr>
            <a:spLocks noGrp="1" noChangeArrowheads="1"/>
          </p:cNvSpPr>
          <p:nvPr>
            <p:ph type="body" idx="1"/>
          </p:nvPr>
        </p:nvSpPr>
        <p:spPr/>
        <p:txBody>
          <a:bodyPr/>
          <a:lstStyle/>
          <a:p>
            <a:pPr eaLnBrk="1" hangingPunct="1"/>
            <a:r>
              <a:rPr lang="en-US" dirty="0" smtClean="0"/>
              <a:t>The cables themselves are terminated in the LAN room to the back of a board that has female RJ-45 jacks built into it or as modules that are plugged into it, after the cable is terminated into the modules</a:t>
            </a:r>
          </a:p>
          <a:p>
            <a:pPr eaLnBrk="1" hangingPunct="1"/>
            <a:r>
              <a:rPr lang="en-US" dirty="0" smtClean="0"/>
              <a:t>This board is called a patch panel</a:t>
            </a:r>
          </a:p>
          <a:p>
            <a:pPr eaLnBrk="1" hangingPunct="1"/>
            <a:r>
              <a:rPr lang="en-US" dirty="0" smtClean="0"/>
              <a:t>For example</a:t>
            </a:r>
          </a:p>
        </p:txBody>
      </p:sp>
      <p:sp>
        <p:nvSpPr>
          <p:cNvPr id="155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072800D-F8D6-4C9B-9B6A-1CD2A00E93F8}" type="slidenum">
              <a:rPr lang="en-US" smtClean="0"/>
              <a:pPr eaLnBrk="1" hangingPunct="1"/>
              <a:t>168</a:t>
            </a:fld>
            <a:endParaRPr lang="en-US"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6675" name="Rectangle 2"/>
          <p:cNvSpPr>
            <a:spLocks noGrp="1" noChangeArrowheads="1"/>
          </p:cNvSpPr>
          <p:nvPr>
            <p:ph type="title"/>
          </p:nvPr>
        </p:nvSpPr>
        <p:spPr/>
        <p:txBody>
          <a:bodyPr/>
          <a:lstStyle/>
          <a:p>
            <a:pPr eaLnBrk="1" hangingPunct="1"/>
            <a:r>
              <a:rPr lang="en-US" dirty="0" smtClean="0"/>
              <a:t>Patch Panel Front</a:t>
            </a:r>
          </a:p>
        </p:txBody>
      </p:sp>
      <p:pic>
        <p:nvPicPr>
          <p:cNvPr id="156676" name="Picture 3" descr="PatchPane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600200"/>
            <a:ext cx="7010400" cy="4670425"/>
          </a:xfrm>
        </p:spPr>
      </p:pic>
      <p:sp>
        <p:nvSpPr>
          <p:cNvPr id="1566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A5792D-9E7B-4E54-8F69-8DDBD0ACF553}" type="slidenum">
              <a:rPr lang="en-US" smtClean="0"/>
              <a:pPr eaLnBrk="1" hangingPunct="1"/>
              <a:t>169</a:t>
            </a:fld>
            <a:endParaRPr lang="en-US"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459" name="Rectangle 2"/>
          <p:cNvSpPr>
            <a:spLocks noGrp="1" noChangeArrowheads="1"/>
          </p:cNvSpPr>
          <p:nvPr>
            <p:ph type="title"/>
          </p:nvPr>
        </p:nvSpPr>
        <p:spPr/>
        <p:txBody>
          <a:bodyPr/>
          <a:lstStyle/>
          <a:p>
            <a:pPr eaLnBrk="1" hangingPunct="1"/>
            <a:r>
              <a:rPr lang="en-US" dirty="0" smtClean="0"/>
              <a:t>Top Plate</a:t>
            </a:r>
          </a:p>
        </p:txBody>
      </p:sp>
      <p:pic>
        <p:nvPicPr>
          <p:cNvPr id="19460" name="Picture 3" descr="WallShowingTopPl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0638" y="1600200"/>
            <a:ext cx="6562725" cy="4525963"/>
          </a:xfrm>
        </p:spPr>
      </p:pic>
      <p:sp>
        <p:nvSpPr>
          <p:cNvPr id="194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E0B076-F511-44CE-8CCB-4B6C5A5AC532}" type="slidenum">
              <a:rPr lang="en-US" smtClean="0"/>
              <a:pPr eaLnBrk="1" hangingPunct="1"/>
              <a:t>17</a:t>
            </a:fld>
            <a:endParaRPr lang="en-US"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7699" name="Rectangle 2"/>
          <p:cNvSpPr>
            <a:spLocks noGrp="1" noChangeArrowheads="1"/>
          </p:cNvSpPr>
          <p:nvPr>
            <p:ph type="title"/>
          </p:nvPr>
        </p:nvSpPr>
        <p:spPr/>
        <p:txBody>
          <a:bodyPr/>
          <a:lstStyle/>
          <a:p>
            <a:pPr eaLnBrk="1" hangingPunct="1"/>
            <a:r>
              <a:rPr lang="en-US" dirty="0" smtClean="0"/>
              <a:t>Patch Panel Front</a:t>
            </a:r>
          </a:p>
        </p:txBody>
      </p:sp>
      <p:pic>
        <p:nvPicPr>
          <p:cNvPr id="157700" name="Picture 3" descr="PatchPanelPort24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603375"/>
            <a:ext cx="6858000" cy="4568825"/>
          </a:xfrm>
        </p:spPr>
      </p:pic>
      <p:sp>
        <p:nvSpPr>
          <p:cNvPr id="157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143E32-10B8-47C9-A60E-A355BBEF6472}" type="slidenum">
              <a:rPr lang="en-US" smtClean="0"/>
              <a:pPr eaLnBrk="1" hangingPunct="1"/>
              <a:t>170</a:t>
            </a:fld>
            <a:endParaRPr lang="en-US"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8723" name="Rectangle 2"/>
          <p:cNvSpPr>
            <a:spLocks noGrp="1" noChangeArrowheads="1"/>
          </p:cNvSpPr>
          <p:nvPr>
            <p:ph type="title"/>
          </p:nvPr>
        </p:nvSpPr>
        <p:spPr/>
        <p:txBody>
          <a:bodyPr/>
          <a:lstStyle/>
          <a:p>
            <a:pPr eaLnBrk="1" hangingPunct="1"/>
            <a:r>
              <a:rPr lang="en-US" dirty="0" smtClean="0"/>
              <a:t>Patch Panel Rear</a:t>
            </a:r>
          </a:p>
        </p:txBody>
      </p:sp>
      <p:pic>
        <p:nvPicPr>
          <p:cNvPr id="158724" name="Picture 3" descr="PatchPanelBack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1600200"/>
            <a:ext cx="7099300" cy="4303713"/>
          </a:xfrm>
        </p:spPr>
      </p:pic>
      <p:sp>
        <p:nvSpPr>
          <p:cNvPr id="158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F96A37A-0A79-4987-BE12-F5C1B3D94CC2}" type="slidenum">
              <a:rPr lang="en-US" smtClean="0"/>
              <a:pPr eaLnBrk="1" hangingPunct="1"/>
              <a:t>171</a:t>
            </a:fld>
            <a:endParaRPr lang="en-US" smtClean="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59747" name="Rectangle 2"/>
          <p:cNvSpPr>
            <a:spLocks noGrp="1" noChangeArrowheads="1"/>
          </p:cNvSpPr>
          <p:nvPr>
            <p:ph type="title"/>
          </p:nvPr>
        </p:nvSpPr>
        <p:spPr/>
        <p:txBody>
          <a:bodyPr/>
          <a:lstStyle/>
          <a:p>
            <a:pPr eaLnBrk="1" hangingPunct="1"/>
            <a:r>
              <a:rPr lang="en-US" dirty="0" smtClean="0"/>
              <a:t>Smaller Patch Panel</a:t>
            </a:r>
          </a:p>
        </p:txBody>
      </p:sp>
      <p:sp>
        <p:nvSpPr>
          <p:cNvPr id="159748" name="Rectangle 3"/>
          <p:cNvSpPr>
            <a:spLocks noGrp="1" noChangeArrowheads="1"/>
          </p:cNvSpPr>
          <p:nvPr>
            <p:ph type="body" idx="1"/>
          </p:nvPr>
        </p:nvSpPr>
        <p:spPr/>
        <p:txBody>
          <a:bodyPr/>
          <a:lstStyle/>
          <a:p>
            <a:pPr eaLnBrk="1" hangingPunct="1"/>
            <a:r>
              <a:rPr lang="en-US" dirty="0" smtClean="0"/>
              <a:t>For a small site a smaller patch panel that does not require a relay rack may be used</a:t>
            </a:r>
          </a:p>
          <a:p>
            <a:pPr eaLnBrk="1" hangingPunct="1"/>
            <a:r>
              <a:rPr lang="en-US" dirty="0" smtClean="0"/>
              <a:t>This type attaches directly to the wall or a shelf as seen in the next slide</a:t>
            </a:r>
          </a:p>
        </p:txBody>
      </p:sp>
      <p:sp>
        <p:nvSpPr>
          <p:cNvPr id="1597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2E28C2D-DAC9-40B0-9558-7D07226E4679}" type="slidenum">
              <a:rPr lang="en-US" smtClean="0"/>
              <a:pPr eaLnBrk="1" hangingPunct="1"/>
              <a:t>172</a:t>
            </a:fld>
            <a:endParaRPr lang="en-US"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0771" name="Rectangle 2"/>
          <p:cNvSpPr>
            <a:spLocks noGrp="1" noChangeArrowheads="1"/>
          </p:cNvSpPr>
          <p:nvPr>
            <p:ph type="title"/>
          </p:nvPr>
        </p:nvSpPr>
        <p:spPr/>
        <p:txBody>
          <a:bodyPr/>
          <a:lstStyle/>
          <a:p>
            <a:pPr eaLnBrk="1" hangingPunct="1"/>
            <a:r>
              <a:rPr lang="en-US" dirty="0" smtClean="0"/>
              <a:t>Smaller Patch Panel</a:t>
            </a:r>
          </a:p>
        </p:txBody>
      </p:sp>
      <p:pic>
        <p:nvPicPr>
          <p:cNvPr id="160772" name="Picture 3" descr="ADSLDemarcF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680" r="1064" b="1736"/>
          <a:stretch>
            <a:fillRect/>
          </a:stretch>
        </p:blipFill>
        <p:spPr>
          <a:xfrm>
            <a:off x="533400" y="1600200"/>
            <a:ext cx="8153400" cy="4038600"/>
          </a:xfrm>
        </p:spPr>
      </p:pic>
      <p:sp>
        <p:nvSpPr>
          <p:cNvPr id="160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63D6DB7-2716-40C0-AD77-589A8EDBB6D6}" type="slidenum">
              <a:rPr lang="en-US" smtClean="0"/>
              <a:pPr eaLnBrk="1" hangingPunct="1"/>
              <a:t>173</a:t>
            </a:fld>
            <a:endParaRPr lang="en-US" smtClean="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1795" name="Rectangle 2"/>
          <p:cNvSpPr>
            <a:spLocks noGrp="1" noChangeArrowheads="1"/>
          </p:cNvSpPr>
          <p:nvPr>
            <p:ph type="title"/>
          </p:nvPr>
        </p:nvSpPr>
        <p:spPr/>
        <p:txBody>
          <a:bodyPr/>
          <a:lstStyle/>
          <a:p>
            <a:pPr eaLnBrk="1" hangingPunct="1"/>
            <a:r>
              <a:rPr lang="en-US" dirty="0" smtClean="0"/>
              <a:t>Patch Panel in Ceiling</a:t>
            </a:r>
          </a:p>
        </p:txBody>
      </p:sp>
      <p:pic>
        <p:nvPicPr>
          <p:cNvPr id="161796" name="Picture 3" descr="NCICZC2X2E2"/>
          <p:cNvPicPr>
            <a:picLocks noChangeAspect="1" noChangeArrowheads="1"/>
          </p:cNvPicPr>
          <p:nvPr/>
        </p:nvPicPr>
        <p:blipFill>
          <a:blip r:embed="rId2">
            <a:extLst>
              <a:ext uri="{28A0092B-C50C-407E-A947-70E740481C1C}">
                <a14:useLocalDpi xmlns:a14="http://schemas.microsoft.com/office/drawing/2010/main" val="0"/>
              </a:ext>
            </a:extLst>
          </a:blip>
          <a:srcRect t="1666"/>
          <a:stretch>
            <a:fillRect/>
          </a:stretch>
        </p:blipFill>
        <p:spPr bwMode="auto">
          <a:xfrm>
            <a:off x="2286000" y="1600200"/>
            <a:ext cx="4572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B0A6E5-0151-4CC5-9424-1AC4BC9082FD}" type="slidenum">
              <a:rPr lang="en-US" smtClean="0"/>
              <a:pPr eaLnBrk="1" hangingPunct="1"/>
              <a:t>174</a:t>
            </a:fld>
            <a:endParaRPr lang="en-US"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2819" name="Rectangle 2"/>
          <p:cNvSpPr>
            <a:spLocks noGrp="1" noChangeArrowheads="1"/>
          </p:cNvSpPr>
          <p:nvPr>
            <p:ph type="title"/>
          </p:nvPr>
        </p:nvSpPr>
        <p:spPr/>
        <p:txBody>
          <a:bodyPr/>
          <a:lstStyle/>
          <a:p>
            <a:pPr eaLnBrk="1" hangingPunct="1"/>
            <a:r>
              <a:rPr lang="en-US" dirty="0" smtClean="0"/>
              <a:t>UTP Wiring Schemes</a:t>
            </a:r>
          </a:p>
        </p:txBody>
      </p:sp>
      <p:sp>
        <p:nvSpPr>
          <p:cNvPr id="162820" name="Rectangle 3"/>
          <p:cNvSpPr>
            <a:spLocks noGrp="1" noChangeArrowheads="1"/>
          </p:cNvSpPr>
          <p:nvPr>
            <p:ph type="body" idx="1"/>
          </p:nvPr>
        </p:nvSpPr>
        <p:spPr/>
        <p:txBody>
          <a:bodyPr/>
          <a:lstStyle/>
          <a:p>
            <a:pPr eaLnBrk="1" hangingPunct="1"/>
            <a:r>
              <a:rPr lang="en-US" dirty="0" smtClean="0"/>
              <a:t>The next step is to terminate the cable</a:t>
            </a:r>
          </a:p>
          <a:p>
            <a:pPr eaLnBrk="1" hangingPunct="1"/>
            <a:r>
              <a:rPr lang="en-US" dirty="0" smtClean="0"/>
              <a:t>As discussed before recall that you must decide what wiring scheme to use</a:t>
            </a:r>
          </a:p>
          <a:p>
            <a:pPr eaLnBrk="1" hangingPunct="1"/>
            <a:r>
              <a:rPr lang="en-US" dirty="0" smtClean="0"/>
              <a:t>There are two schemes</a:t>
            </a:r>
          </a:p>
          <a:p>
            <a:pPr lvl="1" eaLnBrk="1" hangingPunct="1"/>
            <a:r>
              <a:rPr lang="en-US" dirty="0" smtClean="0"/>
              <a:t>568A</a:t>
            </a:r>
          </a:p>
          <a:p>
            <a:pPr lvl="1" eaLnBrk="1" hangingPunct="1"/>
            <a:r>
              <a:rPr lang="en-US" dirty="0" smtClean="0"/>
              <a:t>568B</a:t>
            </a:r>
          </a:p>
        </p:txBody>
      </p:sp>
      <p:sp>
        <p:nvSpPr>
          <p:cNvPr id="162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598928-E632-4BE1-8790-CFC536D40C59}" type="slidenum">
              <a:rPr lang="en-US" smtClean="0"/>
              <a:pPr eaLnBrk="1" hangingPunct="1"/>
              <a:t>175</a:t>
            </a:fld>
            <a:endParaRPr lang="en-US"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3843"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Management</a:t>
            </a:r>
          </a:p>
        </p:txBody>
      </p:sp>
      <p:sp>
        <p:nvSpPr>
          <p:cNvPr id="16384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Once the cable has been installed and terminated, it needs to be managed, because cable management keeps termination fields neat and orderly, and provides strain relief for the cable</a:t>
            </a:r>
          </a:p>
          <a:p>
            <a:pPr eaLnBrk="1" hangingPunct="1"/>
            <a:r>
              <a:rPr lang="en-US" dirty="0" smtClean="0">
                <a:solidFill>
                  <a:srgbClr val="000000"/>
                </a:solidFill>
                <a:cs typeface="Times New Roman" pitchFamily="18" charset="0"/>
              </a:rPr>
              <a:t>Strain relief transfers the weight of the cable from the cable itself to some sort of supporting hardware</a:t>
            </a:r>
          </a:p>
        </p:txBody>
      </p:sp>
      <p:sp>
        <p:nvSpPr>
          <p:cNvPr id="163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CA9D581-704D-4669-92E7-F2B572FA456A}" type="slidenum">
              <a:rPr lang="en-US" smtClean="0"/>
              <a:pPr eaLnBrk="1" hangingPunct="1"/>
              <a:t>176</a:t>
            </a:fld>
            <a:endParaRPr lang="en-US"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4867"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Management</a:t>
            </a:r>
          </a:p>
        </p:txBody>
      </p:sp>
      <p:sp>
        <p:nvSpPr>
          <p:cNvPr id="164868"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Without strain relief, the weight of the cable will cause it to sag and eventually pull away from its termination</a:t>
            </a:r>
          </a:p>
          <a:p>
            <a:pPr eaLnBrk="1" hangingPunct="1"/>
            <a:r>
              <a:rPr lang="en-US" dirty="0" smtClean="0">
                <a:solidFill>
                  <a:srgbClr val="000000"/>
                </a:solidFill>
                <a:cs typeface="Times New Roman" pitchFamily="18" charset="0"/>
              </a:rPr>
              <a:t>Cable ties are the most popular method of attaching cables to support hardware</a:t>
            </a:r>
          </a:p>
          <a:p>
            <a:pPr eaLnBrk="1" hangingPunct="1"/>
            <a:r>
              <a:rPr lang="en-US" dirty="0" smtClean="0">
                <a:solidFill>
                  <a:srgbClr val="000000"/>
                </a:solidFill>
                <a:cs typeface="Times New Roman" pitchFamily="18" charset="0"/>
              </a:rPr>
              <a:t>These thin plastic strips are looped around a bundle of cables and cinched tight enough to support the cables</a:t>
            </a:r>
          </a:p>
        </p:txBody>
      </p:sp>
      <p:sp>
        <p:nvSpPr>
          <p:cNvPr id="1648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242CD4-027E-4EA5-A1A0-F7AC78E6C52D}" type="slidenum">
              <a:rPr lang="en-US" smtClean="0"/>
              <a:pPr eaLnBrk="1" hangingPunct="1"/>
              <a:t>177</a:t>
            </a:fld>
            <a:endParaRPr lang="en-US" smtClean="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5891"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Management</a:t>
            </a:r>
          </a:p>
        </p:txBody>
      </p:sp>
      <p:sp>
        <p:nvSpPr>
          <p:cNvPr id="165892"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Cable ties also make large bundles of cables more manageable and give the installation a neat appearance</a:t>
            </a:r>
          </a:p>
          <a:p>
            <a:pPr eaLnBrk="1" hangingPunct="1"/>
            <a:r>
              <a:rPr lang="en-US" dirty="0" smtClean="0">
                <a:solidFill>
                  <a:srgbClr val="000000"/>
                </a:solidFill>
                <a:cs typeface="Times New Roman" pitchFamily="18" charset="0"/>
              </a:rPr>
              <a:t>But over-cinching of cable ties has the same effect as tight bends</a:t>
            </a:r>
          </a:p>
          <a:p>
            <a:pPr eaLnBrk="1" hangingPunct="1"/>
            <a:r>
              <a:rPr lang="en-US" dirty="0" smtClean="0">
                <a:solidFill>
                  <a:srgbClr val="000000"/>
                </a:solidFill>
                <a:cs typeface="Times New Roman" pitchFamily="18" charset="0"/>
              </a:rPr>
              <a:t>The conductors of the outermost cables in the bundle tend to become flattened</a:t>
            </a:r>
          </a:p>
        </p:txBody>
      </p:sp>
      <p:sp>
        <p:nvSpPr>
          <p:cNvPr id="1658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D6289F-BD33-4DCF-85CA-F0076B829DCA}" type="slidenum">
              <a:rPr lang="en-US" smtClean="0"/>
              <a:pPr eaLnBrk="1" hangingPunct="1"/>
              <a:t>178</a:t>
            </a:fld>
            <a:endParaRPr lang="en-US"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6915"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Management</a:t>
            </a:r>
          </a:p>
        </p:txBody>
      </p:sp>
      <p:sp>
        <p:nvSpPr>
          <p:cNvPr id="166916"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A proper cinch of a cable tie will allow the cables to slide easily back and forth within its loop</a:t>
            </a:r>
          </a:p>
          <a:p>
            <a:pPr eaLnBrk="1" hangingPunct="1"/>
            <a:r>
              <a:rPr lang="en-US" dirty="0" smtClean="0">
                <a:solidFill>
                  <a:srgbClr val="000000"/>
                </a:solidFill>
                <a:cs typeface="Times New Roman" pitchFamily="18" charset="0"/>
              </a:rPr>
              <a:t>Staples are not recommended for Category 5 and above installations</a:t>
            </a:r>
          </a:p>
          <a:p>
            <a:pPr eaLnBrk="1" hangingPunct="1"/>
            <a:r>
              <a:rPr lang="en-US" dirty="0" smtClean="0"/>
              <a:t>Cable management can also be done by attaching plastic channels with or without covers to the relay rack as seen above</a:t>
            </a:r>
          </a:p>
        </p:txBody>
      </p:sp>
      <p:sp>
        <p:nvSpPr>
          <p:cNvPr id="1669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8C97B2-87C3-4C14-A94B-3DF424B5AF1D}" type="slidenum">
              <a:rPr lang="en-US" smtClean="0"/>
              <a:pPr eaLnBrk="1" hangingPunct="1"/>
              <a:t>179</a:t>
            </a:fld>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483" name="Rectangle 2"/>
          <p:cNvSpPr>
            <a:spLocks noGrp="1" noChangeArrowheads="1"/>
          </p:cNvSpPr>
          <p:nvPr>
            <p:ph type="title"/>
          </p:nvPr>
        </p:nvSpPr>
        <p:spPr/>
        <p:txBody>
          <a:bodyPr/>
          <a:lstStyle/>
          <a:p>
            <a:pPr eaLnBrk="1" hangingPunct="1"/>
            <a:r>
              <a:rPr lang="en-US" dirty="0" smtClean="0"/>
              <a:t>Hole</a:t>
            </a:r>
          </a:p>
        </p:txBody>
      </p:sp>
      <p:pic>
        <p:nvPicPr>
          <p:cNvPr id="20484" name="Picture 3" descr="WallHoleInSheetroc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4016" t="16394" r="20493" b="14754"/>
          <a:stretch>
            <a:fillRect/>
          </a:stretch>
        </p:blipFill>
        <p:spPr>
          <a:xfrm>
            <a:off x="3119438" y="1600200"/>
            <a:ext cx="2986087" cy="3116263"/>
          </a:xfrm>
        </p:spPr>
      </p:pic>
      <p:sp>
        <p:nvSpPr>
          <p:cNvPr id="20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C72F26-45C6-4B32-ACD0-CC7D3CE2F71C}" type="slidenum">
              <a:rPr lang="en-US" smtClean="0"/>
              <a:pPr eaLnBrk="1" hangingPunct="1"/>
              <a:t>18</a:t>
            </a:fld>
            <a:endParaRPr lang="en-US"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7939" name="Rectangle 2"/>
          <p:cNvSpPr>
            <a:spLocks noGrp="1" noChangeArrowheads="1"/>
          </p:cNvSpPr>
          <p:nvPr>
            <p:ph type="title"/>
          </p:nvPr>
        </p:nvSpPr>
        <p:spPr/>
        <p:txBody>
          <a:bodyPr/>
          <a:lstStyle/>
          <a:p>
            <a:pPr eaLnBrk="1" hangingPunct="1"/>
            <a:r>
              <a:rPr lang="en-US" dirty="0" smtClean="0"/>
              <a:t>Terminating in the Work Space</a:t>
            </a:r>
          </a:p>
        </p:txBody>
      </p:sp>
      <p:sp>
        <p:nvSpPr>
          <p:cNvPr id="167940" name="Rectangle 3"/>
          <p:cNvSpPr>
            <a:spLocks noGrp="1" noChangeArrowheads="1"/>
          </p:cNvSpPr>
          <p:nvPr>
            <p:ph type="body" idx="1"/>
          </p:nvPr>
        </p:nvSpPr>
        <p:spPr/>
        <p:txBody>
          <a:bodyPr/>
          <a:lstStyle/>
          <a:p>
            <a:pPr eaLnBrk="1" hangingPunct="1"/>
            <a:r>
              <a:rPr lang="en-US" dirty="0" smtClean="0"/>
              <a:t>The next step is to terminate the cable in each work space area</a:t>
            </a:r>
          </a:p>
          <a:p>
            <a:pPr eaLnBrk="1" hangingPunct="1"/>
            <a:r>
              <a:rPr lang="en-US" dirty="0" smtClean="0"/>
              <a:t>There are two main ways to attach the jack used to terminate the cable in the work area</a:t>
            </a:r>
          </a:p>
          <a:p>
            <a:pPr lvl="1" eaLnBrk="1" hangingPunct="1"/>
            <a:r>
              <a:rPr lang="en-US" dirty="0" smtClean="0"/>
              <a:t>Flush Mount</a:t>
            </a:r>
          </a:p>
          <a:p>
            <a:pPr lvl="1" eaLnBrk="1" hangingPunct="1"/>
            <a:r>
              <a:rPr lang="en-US" dirty="0" smtClean="0"/>
              <a:t>Surface Mount</a:t>
            </a:r>
          </a:p>
        </p:txBody>
      </p:sp>
      <p:sp>
        <p:nvSpPr>
          <p:cNvPr id="167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21708C-A7C4-4206-8D0B-D196CE49BE40}" type="slidenum">
              <a:rPr lang="en-US" smtClean="0"/>
              <a:pPr eaLnBrk="1" hangingPunct="1"/>
              <a:t>180</a:t>
            </a:fld>
            <a:endParaRPr lang="en-US" smtClean="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8963" name="Rectangle 2"/>
          <p:cNvSpPr>
            <a:spLocks noGrp="1" noChangeArrowheads="1"/>
          </p:cNvSpPr>
          <p:nvPr>
            <p:ph type="title"/>
          </p:nvPr>
        </p:nvSpPr>
        <p:spPr/>
        <p:txBody>
          <a:bodyPr/>
          <a:lstStyle/>
          <a:p>
            <a:pPr eaLnBrk="1" hangingPunct="1"/>
            <a:r>
              <a:rPr lang="en-US" dirty="0" smtClean="0"/>
              <a:t>Flush Mount Termination</a:t>
            </a:r>
          </a:p>
        </p:txBody>
      </p:sp>
      <p:sp>
        <p:nvSpPr>
          <p:cNvPr id="168964" name="Rectangle 3"/>
          <p:cNvSpPr>
            <a:spLocks noGrp="1" noChangeArrowheads="1"/>
          </p:cNvSpPr>
          <p:nvPr>
            <p:ph type="body" idx="1"/>
          </p:nvPr>
        </p:nvSpPr>
        <p:spPr/>
        <p:txBody>
          <a:bodyPr/>
          <a:lstStyle/>
          <a:p>
            <a:pPr eaLnBrk="1" hangingPunct="1"/>
            <a:r>
              <a:rPr lang="en-US" dirty="0" smtClean="0"/>
              <a:t>The next set of photographs shows the parts required to do a flush mount termination in the work area and the steps involved</a:t>
            </a:r>
          </a:p>
          <a:p>
            <a:pPr eaLnBrk="1" hangingPunct="1"/>
            <a:r>
              <a:rPr lang="en-US" dirty="0" smtClean="0"/>
              <a:t>This is only one of many ways to do this</a:t>
            </a:r>
          </a:p>
        </p:txBody>
      </p:sp>
      <p:sp>
        <p:nvSpPr>
          <p:cNvPr id="1689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FEDD460-CCAB-4377-833A-8A4318574065}" type="slidenum">
              <a:rPr lang="en-US" smtClean="0"/>
              <a:pPr eaLnBrk="1" hangingPunct="1"/>
              <a:t>181</a:t>
            </a:fld>
            <a:endParaRPr lang="en-US"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69987" name="Rectangle 2"/>
          <p:cNvSpPr>
            <a:spLocks noGrp="1" noChangeArrowheads="1"/>
          </p:cNvSpPr>
          <p:nvPr>
            <p:ph type="title"/>
          </p:nvPr>
        </p:nvSpPr>
        <p:spPr/>
        <p:txBody>
          <a:bodyPr/>
          <a:lstStyle/>
          <a:p>
            <a:pPr eaLnBrk="1" hangingPunct="1"/>
            <a:r>
              <a:rPr lang="en-US" dirty="0" smtClean="0"/>
              <a:t>PC Plugged Into Wall Plug</a:t>
            </a:r>
          </a:p>
        </p:txBody>
      </p:sp>
      <p:pic>
        <p:nvPicPr>
          <p:cNvPr id="169988" name="Picture 3" descr="ComputerPluggedInto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002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B2761A7-B1CA-4AFD-8AFA-55182A6DE106}" type="slidenum">
              <a:rPr lang="en-US" smtClean="0"/>
              <a:pPr eaLnBrk="1" hangingPunct="1"/>
              <a:t>182</a:t>
            </a:fld>
            <a:endParaRPr lang="en-US" smtClean="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1011" name="Rectangle 2"/>
          <p:cNvSpPr>
            <a:spLocks noGrp="1" noChangeArrowheads="1"/>
          </p:cNvSpPr>
          <p:nvPr>
            <p:ph type="title"/>
          </p:nvPr>
        </p:nvSpPr>
        <p:spPr/>
        <p:txBody>
          <a:bodyPr/>
          <a:lstStyle/>
          <a:p>
            <a:pPr eaLnBrk="1" hangingPunct="1"/>
            <a:r>
              <a:rPr lang="en-US" dirty="0" smtClean="0"/>
              <a:t>Wall Plate in Office</a:t>
            </a:r>
          </a:p>
        </p:txBody>
      </p:sp>
      <p:pic>
        <p:nvPicPr>
          <p:cNvPr id="171012" name="Picture 3" descr="WallPlate245"/>
          <p:cNvPicPr>
            <a:picLocks noChangeAspect="1" noChangeArrowheads="1"/>
          </p:cNvPicPr>
          <p:nvPr/>
        </p:nvPicPr>
        <p:blipFill>
          <a:blip r:embed="rId2">
            <a:extLst>
              <a:ext uri="{28A0092B-C50C-407E-A947-70E740481C1C}">
                <a14:useLocalDpi xmlns:a14="http://schemas.microsoft.com/office/drawing/2010/main" val="0"/>
              </a:ext>
            </a:extLst>
          </a:blip>
          <a:srcRect l="12318" r="21985"/>
          <a:stretch>
            <a:fillRect/>
          </a:stretch>
        </p:blipFill>
        <p:spPr bwMode="auto">
          <a:xfrm>
            <a:off x="2209800" y="1600200"/>
            <a:ext cx="4584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76590E-6696-4D83-AF36-821EAA9E0817}" type="slidenum">
              <a:rPr lang="en-US" smtClean="0"/>
              <a:pPr eaLnBrk="1" hangingPunct="1"/>
              <a:t>183</a:t>
            </a:fld>
            <a:endParaRPr lang="en-US"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2035" name="Rectangle 2"/>
          <p:cNvSpPr>
            <a:spLocks noGrp="1" noChangeArrowheads="1"/>
          </p:cNvSpPr>
          <p:nvPr>
            <p:ph type="title"/>
          </p:nvPr>
        </p:nvSpPr>
        <p:spPr/>
        <p:txBody>
          <a:bodyPr/>
          <a:lstStyle/>
          <a:p>
            <a:pPr eaLnBrk="1" hangingPunct="1"/>
            <a:r>
              <a:rPr lang="en-US" dirty="0" smtClean="0"/>
              <a:t>Wall Plate in Office</a:t>
            </a:r>
          </a:p>
        </p:txBody>
      </p:sp>
      <p:pic>
        <p:nvPicPr>
          <p:cNvPr id="172036" name="Picture 3" descr="WallPlateLooseFromWall2"/>
          <p:cNvPicPr>
            <a:picLocks noChangeAspect="1" noChangeArrowheads="1"/>
          </p:cNvPicPr>
          <p:nvPr/>
        </p:nvPicPr>
        <p:blipFill>
          <a:blip r:embed="rId2">
            <a:extLst>
              <a:ext uri="{28A0092B-C50C-407E-A947-70E740481C1C}">
                <a14:useLocalDpi xmlns:a14="http://schemas.microsoft.com/office/drawing/2010/main" val="0"/>
              </a:ext>
            </a:extLst>
          </a:blip>
          <a:srcRect t="11111"/>
          <a:stretch>
            <a:fillRect/>
          </a:stretch>
        </p:blipFill>
        <p:spPr bwMode="auto">
          <a:xfrm>
            <a:off x="2819400" y="1600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B74971-2BAF-4E69-8F6D-5E531B31CB20}" type="slidenum">
              <a:rPr lang="en-US" smtClean="0"/>
              <a:pPr eaLnBrk="1" hangingPunct="1"/>
              <a:t>184</a:t>
            </a:fld>
            <a:endParaRPr lang="en-US"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3059" name="Rectangle 2"/>
          <p:cNvSpPr>
            <a:spLocks noGrp="1" noChangeArrowheads="1"/>
          </p:cNvSpPr>
          <p:nvPr>
            <p:ph type="title"/>
          </p:nvPr>
        </p:nvSpPr>
        <p:spPr/>
        <p:txBody>
          <a:bodyPr/>
          <a:lstStyle/>
          <a:p>
            <a:pPr eaLnBrk="1" hangingPunct="1"/>
            <a:r>
              <a:rPr lang="en-US" dirty="0" smtClean="0"/>
              <a:t>Wall Box</a:t>
            </a:r>
          </a:p>
        </p:txBody>
      </p:sp>
      <p:pic>
        <p:nvPicPr>
          <p:cNvPr id="173060" name="Picture 3" descr="MetalBox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4" t="4861" b="2083"/>
          <a:stretch>
            <a:fillRect/>
          </a:stretch>
        </p:blipFill>
        <p:spPr>
          <a:xfrm>
            <a:off x="3276600" y="1600200"/>
            <a:ext cx="2679700" cy="4724400"/>
          </a:xfrm>
        </p:spPr>
      </p:pic>
      <p:sp>
        <p:nvSpPr>
          <p:cNvPr id="1730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C35EE11-8873-4780-AA4D-D7F6BDB16954}" type="slidenum">
              <a:rPr lang="en-US" smtClean="0"/>
              <a:pPr eaLnBrk="1" hangingPunct="1"/>
              <a:t>185</a:t>
            </a:fld>
            <a:endParaRPr lang="en-US" smtClean="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4083" name="Rectangle 2"/>
          <p:cNvSpPr>
            <a:spLocks noGrp="1" noChangeArrowheads="1"/>
          </p:cNvSpPr>
          <p:nvPr>
            <p:ph type="title"/>
          </p:nvPr>
        </p:nvSpPr>
        <p:spPr/>
        <p:txBody>
          <a:bodyPr/>
          <a:lstStyle/>
          <a:p>
            <a:pPr eaLnBrk="1" hangingPunct="1"/>
            <a:r>
              <a:rPr lang="en-US" dirty="0" smtClean="0"/>
              <a:t>Hole for Wall Box</a:t>
            </a:r>
          </a:p>
        </p:txBody>
      </p:sp>
      <p:pic>
        <p:nvPicPr>
          <p:cNvPr id="174084" name="Picture 3" descr="F10-1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605088" y="1600200"/>
            <a:ext cx="3932237" cy="4525963"/>
          </a:xfrm>
        </p:spPr>
      </p:pic>
      <p:sp>
        <p:nvSpPr>
          <p:cNvPr id="174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BBAD13-F6A8-4001-8015-EBC1E13CD4CA}" type="slidenum">
              <a:rPr lang="en-US" smtClean="0"/>
              <a:pPr eaLnBrk="1" hangingPunct="1"/>
              <a:t>186</a:t>
            </a:fld>
            <a:endParaRPr lang="en-US" smtClean="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5107" name="Rectangle 2"/>
          <p:cNvSpPr>
            <a:spLocks noGrp="1" noChangeArrowheads="1"/>
          </p:cNvSpPr>
          <p:nvPr>
            <p:ph type="title"/>
          </p:nvPr>
        </p:nvSpPr>
        <p:spPr/>
        <p:txBody>
          <a:bodyPr/>
          <a:lstStyle/>
          <a:p>
            <a:pPr eaLnBrk="1" hangingPunct="1"/>
            <a:r>
              <a:rPr lang="en-US" dirty="0" smtClean="0"/>
              <a:t>Wall Box Mounted to Stud</a:t>
            </a:r>
          </a:p>
        </p:txBody>
      </p:sp>
      <p:pic>
        <p:nvPicPr>
          <p:cNvPr id="175108" name="Picture 3" descr="F10-1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41525" y="1600200"/>
            <a:ext cx="5060950" cy="4525963"/>
          </a:xfrm>
        </p:spPr>
      </p:pic>
      <p:sp>
        <p:nvSpPr>
          <p:cNvPr id="175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938532-F69C-4616-A061-24A663D8243A}" type="slidenum">
              <a:rPr lang="en-US" smtClean="0"/>
              <a:pPr eaLnBrk="1" hangingPunct="1"/>
              <a:t>187</a:t>
            </a:fld>
            <a:endParaRPr lang="en-US" smtClean="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6131" name="Rectangle 2"/>
          <p:cNvSpPr>
            <a:spLocks noGrp="1" noChangeArrowheads="1"/>
          </p:cNvSpPr>
          <p:nvPr>
            <p:ph type="title"/>
          </p:nvPr>
        </p:nvSpPr>
        <p:spPr/>
        <p:txBody>
          <a:bodyPr/>
          <a:lstStyle/>
          <a:p>
            <a:pPr eaLnBrk="1" hangingPunct="1"/>
            <a:r>
              <a:rPr lang="en-US" dirty="0" smtClean="0"/>
              <a:t>Wall Box Mounted to Stud</a:t>
            </a:r>
          </a:p>
        </p:txBody>
      </p:sp>
      <p:pic>
        <p:nvPicPr>
          <p:cNvPr id="176132" name="Picture 3" descr="MetalBox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t="3125" r="27777"/>
          <a:stretch>
            <a:fillRect/>
          </a:stretch>
        </p:blipFill>
        <p:spPr>
          <a:xfrm>
            <a:off x="2782888" y="1600200"/>
            <a:ext cx="3725862" cy="4303713"/>
          </a:xfrm>
        </p:spPr>
      </p:pic>
      <p:sp>
        <p:nvSpPr>
          <p:cNvPr id="176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8F7BF4-621A-475E-B13B-E6893DD53EFA}" type="slidenum">
              <a:rPr lang="en-US" smtClean="0"/>
              <a:pPr eaLnBrk="1" hangingPunct="1"/>
              <a:t>188</a:t>
            </a:fld>
            <a:endParaRPr lang="en-US"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7155" name="Rectangle 2"/>
          <p:cNvSpPr>
            <a:spLocks noGrp="1" noChangeArrowheads="1"/>
          </p:cNvSpPr>
          <p:nvPr>
            <p:ph type="title"/>
          </p:nvPr>
        </p:nvSpPr>
        <p:spPr/>
        <p:txBody>
          <a:bodyPr/>
          <a:lstStyle/>
          <a:p>
            <a:pPr eaLnBrk="1" hangingPunct="1"/>
            <a:r>
              <a:rPr lang="en-US" dirty="0" smtClean="0"/>
              <a:t>Wire Run Up Wall in Office</a:t>
            </a:r>
          </a:p>
        </p:txBody>
      </p:sp>
      <p:pic>
        <p:nvPicPr>
          <p:cNvPr id="177156" name="Picture 3" descr="WallPlateOpe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8775"/>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9DE1BF-6C98-4E90-B282-8B7DBBC4CC89}" type="slidenum">
              <a:rPr lang="en-US" smtClean="0"/>
              <a:pPr eaLnBrk="1" hangingPunct="1"/>
              <a:t>189</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507" name="Rectangle 2"/>
          <p:cNvSpPr>
            <a:spLocks noGrp="1" noChangeArrowheads="1"/>
          </p:cNvSpPr>
          <p:nvPr>
            <p:ph type="title"/>
          </p:nvPr>
        </p:nvSpPr>
        <p:spPr/>
        <p:txBody>
          <a:bodyPr/>
          <a:lstStyle/>
          <a:p>
            <a:pPr eaLnBrk="1" hangingPunct="1"/>
            <a:r>
              <a:rPr lang="en-US" dirty="0" smtClean="0"/>
              <a:t>Existing Cable</a:t>
            </a:r>
          </a:p>
        </p:txBody>
      </p:sp>
      <p:sp>
        <p:nvSpPr>
          <p:cNvPr id="21508" name="Rectangle 3"/>
          <p:cNvSpPr>
            <a:spLocks noGrp="1" noChangeArrowheads="1"/>
          </p:cNvSpPr>
          <p:nvPr>
            <p:ph type="body" idx="1"/>
          </p:nvPr>
        </p:nvSpPr>
        <p:spPr/>
        <p:txBody>
          <a:bodyPr/>
          <a:lstStyle/>
          <a:p>
            <a:pPr eaLnBrk="1" hangingPunct="1"/>
            <a:r>
              <a:rPr lang="en-US" dirty="0" smtClean="0"/>
              <a:t>The NEC now calls for unused cabling to be removed whenever new cable is put in</a:t>
            </a:r>
          </a:p>
          <a:p>
            <a:pPr eaLnBrk="1" hangingPunct="1"/>
            <a:r>
              <a:rPr lang="en-US" dirty="0" smtClean="0"/>
              <a:t>This requirement can significantly increase the cost of any cable installation</a:t>
            </a:r>
          </a:p>
          <a:p>
            <a:pPr eaLnBrk="1" hangingPunct="1"/>
            <a:r>
              <a:rPr lang="en-US" dirty="0" smtClean="0">
                <a:solidFill>
                  <a:srgbClr val="000000"/>
                </a:solidFill>
                <a:cs typeface="Times New Roman" pitchFamily="18" charset="0"/>
              </a:rPr>
              <a:t>The NEC in Articles 770.2, 800.2, and 830.2 defines what cable that must be removed constitutes</a:t>
            </a:r>
          </a:p>
        </p:txBody>
      </p:sp>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F1F718D-6FBB-45F1-9967-C850590254D4}" type="slidenum">
              <a:rPr lang="en-US" smtClean="0"/>
              <a:pPr eaLnBrk="1" hangingPunct="1"/>
              <a:t>19</a:t>
            </a:fld>
            <a:endParaRPr lang="en-US"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8179" name="Rectangle 2"/>
          <p:cNvSpPr>
            <a:spLocks noGrp="1" noChangeArrowheads="1"/>
          </p:cNvSpPr>
          <p:nvPr>
            <p:ph type="title"/>
          </p:nvPr>
        </p:nvSpPr>
        <p:spPr/>
        <p:txBody>
          <a:bodyPr/>
          <a:lstStyle/>
          <a:p>
            <a:pPr eaLnBrk="1" hangingPunct="1"/>
            <a:r>
              <a:rPr lang="en-US" dirty="0" smtClean="0"/>
              <a:t>Fold in Plate Wall Box</a:t>
            </a:r>
          </a:p>
        </p:txBody>
      </p:sp>
      <p:pic>
        <p:nvPicPr>
          <p:cNvPr id="178180" name="Picture 3" descr="F10-1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6150" y="1600200"/>
            <a:ext cx="7251700" cy="4525963"/>
          </a:xfrm>
        </p:spPr>
      </p:pic>
      <p:sp>
        <p:nvSpPr>
          <p:cNvPr id="178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978DE1-CDBE-4134-9E13-BE2A6F3CD209}" type="slidenum">
              <a:rPr lang="en-US" smtClean="0"/>
              <a:pPr eaLnBrk="1" hangingPunct="1"/>
              <a:t>190</a:t>
            </a:fld>
            <a:endParaRPr lang="en-US" smtClean="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79203" name="Rectangle 2"/>
          <p:cNvSpPr>
            <a:spLocks noGrp="1" noChangeArrowheads="1"/>
          </p:cNvSpPr>
          <p:nvPr>
            <p:ph type="title"/>
          </p:nvPr>
        </p:nvSpPr>
        <p:spPr/>
        <p:txBody>
          <a:bodyPr/>
          <a:lstStyle/>
          <a:p>
            <a:pPr eaLnBrk="1" hangingPunct="1"/>
            <a:r>
              <a:rPr lang="en-US" dirty="0" smtClean="0"/>
              <a:t>Jack</a:t>
            </a:r>
          </a:p>
        </p:txBody>
      </p:sp>
      <p:sp>
        <p:nvSpPr>
          <p:cNvPr id="179204" name="Rectangle 3"/>
          <p:cNvSpPr>
            <a:spLocks noGrp="1" noChangeArrowheads="1"/>
          </p:cNvSpPr>
          <p:nvPr>
            <p:ph type="body" idx="1"/>
          </p:nvPr>
        </p:nvSpPr>
        <p:spPr/>
        <p:txBody>
          <a:bodyPr/>
          <a:lstStyle/>
          <a:p>
            <a:pPr eaLnBrk="1" hangingPunct="1"/>
            <a:r>
              <a:rPr lang="en-US" dirty="0" smtClean="0"/>
              <a:t>The wire is terminated into a jack of which there are many styles</a:t>
            </a:r>
          </a:p>
          <a:p>
            <a:pPr eaLnBrk="1" hangingPunct="1"/>
            <a:r>
              <a:rPr lang="en-US" dirty="0" smtClean="0"/>
              <a:t>Discussed next are two examples</a:t>
            </a:r>
          </a:p>
        </p:txBody>
      </p:sp>
      <p:sp>
        <p:nvSpPr>
          <p:cNvPr id="179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E840D25-D2C9-4487-9375-09A3E085288A}" type="slidenum">
              <a:rPr lang="en-US" smtClean="0"/>
              <a:pPr eaLnBrk="1" hangingPunct="1"/>
              <a:t>191</a:t>
            </a:fld>
            <a:endParaRPr lang="en-US" smtClean="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0227" name="Rectangle 2"/>
          <p:cNvSpPr>
            <a:spLocks noGrp="1" noChangeArrowheads="1"/>
          </p:cNvSpPr>
          <p:nvPr>
            <p:ph type="title"/>
          </p:nvPr>
        </p:nvSpPr>
        <p:spPr/>
        <p:txBody>
          <a:bodyPr/>
          <a:lstStyle/>
          <a:p>
            <a:pPr eaLnBrk="1" hangingPunct="1"/>
            <a:r>
              <a:rPr lang="en-US" dirty="0" smtClean="0"/>
              <a:t>Jack</a:t>
            </a:r>
          </a:p>
        </p:txBody>
      </p:sp>
      <p:pic>
        <p:nvPicPr>
          <p:cNvPr id="180228" name="Picture 3" descr="JackBa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16667"/>
          <a:stretch>
            <a:fillRect/>
          </a:stretch>
        </p:blipFill>
        <p:spPr>
          <a:xfrm>
            <a:off x="1747838" y="1608138"/>
            <a:ext cx="5808662" cy="4273550"/>
          </a:xfrm>
        </p:spPr>
      </p:pic>
      <p:sp>
        <p:nvSpPr>
          <p:cNvPr id="1802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23F02F-6A5D-485B-B285-74BA005C9E81}" type="slidenum">
              <a:rPr lang="en-US" smtClean="0"/>
              <a:pPr eaLnBrk="1" hangingPunct="1"/>
              <a:t>192</a:t>
            </a:fld>
            <a:endParaRPr lang="en-US" smtClean="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1251" name="Rectangle 2"/>
          <p:cNvSpPr>
            <a:spLocks noGrp="1" noChangeArrowheads="1"/>
          </p:cNvSpPr>
          <p:nvPr>
            <p:ph type="title"/>
          </p:nvPr>
        </p:nvSpPr>
        <p:spPr/>
        <p:txBody>
          <a:bodyPr/>
          <a:lstStyle/>
          <a:p>
            <a:pPr eaLnBrk="1" hangingPunct="1"/>
            <a:r>
              <a:rPr lang="en-US" dirty="0" smtClean="0"/>
              <a:t>Jack</a:t>
            </a:r>
          </a:p>
        </p:txBody>
      </p:sp>
      <p:pic>
        <p:nvPicPr>
          <p:cNvPr id="181252" name="Picture 3" descr="JackFron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2038" y="1600200"/>
            <a:ext cx="6938962" cy="4254500"/>
          </a:xfrm>
        </p:spPr>
      </p:pic>
      <p:sp>
        <p:nvSpPr>
          <p:cNvPr id="181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4B767E-8E4F-49CC-A93F-BD41421E751F}" type="slidenum">
              <a:rPr lang="en-US" smtClean="0"/>
              <a:pPr eaLnBrk="1" hangingPunct="1"/>
              <a:t>193</a:t>
            </a:fld>
            <a:endParaRPr lang="en-US" smtClean="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2275" name="Rectangle 2"/>
          <p:cNvSpPr>
            <a:spLocks noGrp="1" noChangeArrowheads="1"/>
          </p:cNvSpPr>
          <p:nvPr>
            <p:ph type="title"/>
          </p:nvPr>
        </p:nvSpPr>
        <p:spPr/>
        <p:txBody>
          <a:bodyPr/>
          <a:lstStyle/>
          <a:p>
            <a:pPr eaLnBrk="1" hangingPunct="1"/>
            <a:r>
              <a:rPr lang="en-US" dirty="0" smtClean="0"/>
              <a:t>Jack</a:t>
            </a:r>
          </a:p>
        </p:txBody>
      </p:sp>
      <p:pic>
        <p:nvPicPr>
          <p:cNvPr id="182276" name="Picture 3" descr="CrimpWiri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500" r="31944"/>
          <a:stretch>
            <a:fillRect/>
          </a:stretch>
        </p:blipFill>
        <p:spPr>
          <a:xfrm>
            <a:off x="2643188" y="1600200"/>
            <a:ext cx="3833812" cy="4229100"/>
          </a:xfrm>
        </p:spPr>
      </p:pic>
      <p:sp>
        <p:nvSpPr>
          <p:cNvPr id="1822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1D7B194-081A-40DC-BE0A-4FEB5EFE879E}" type="slidenum">
              <a:rPr lang="en-US" smtClean="0"/>
              <a:pPr eaLnBrk="1" hangingPunct="1"/>
              <a:t>194</a:t>
            </a:fld>
            <a:endParaRPr lang="en-US" smtClean="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3299" name="Rectangle 2"/>
          <p:cNvSpPr>
            <a:spLocks noGrp="1" noChangeArrowheads="1"/>
          </p:cNvSpPr>
          <p:nvPr>
            <p:ph type="title"/>
          </p:nvPr>
        </p:nvSpPr>
        <p:spPr/>
        <p:txBody>
          <a:bodyPr/>
          <a:lstStyle/>
          <a:p>
            <a:pPr eaLnBrk="1" hangingPunct="1"/>
            <a:r>
              <a:rPr lang="en-US" dirty="0" smtClean="0"/>
              <a:t>Surface Mount Termination</a:t>
            </a:r>
          </a:p>
        </p:txBody>
      </p:sp>
      <p:sp>
        <p:nvSpPr>
          <p:cNvPr id="183300" name="Rectangle 3"/>
          <p:cNvSpPr>
            <a:spLocks noGrp="1" noChangeArrowheads="1"/>
          </p:cNvSpPr>
          <p:nvPr>
            <p:ph type="body" idx="1"/>
          </p:nvPr>
        </p:nvSpPr>
        <p:spPr/>
        <p:txBody>
          <a:bodyPr/>
          <a:lstStyle/>
          <a:p>
            <a:pPr eaLnBrk="1" hangingPunct="1"/>
            <a:r>
              <a:rPr lang="en-US" dirty="0" smtClean="0"/>
              <a:t>The second main way to place the termination point in a work space is by using a box that mounts directly to the wall</a:t>
            </a:r>
          </a:p>
          <a:p>
            <a:pPr eaLnBrk="1" hangingPunct="1"/>
            <a:r>
              <a:rPr lang="en-US" dirty="0" smtClean="0"/>
              <a:t>This avoids the problem of cutting a exact size hole in the wall</a:t>
            </a:r>
          </a:p>
          <a:p>
            <a:pPr eaLnBrk="1" hangingPunct="1"/>
            <a:r>
              <a:rPr lang="en-US" dirty="0" smtClean="0"/>
              <a:t>In some cases this takes too long</a:t>
            </a:r>
          </a:p>
          <a:p>
            <a:pPr eaLnBrk="1" hangingPunct="1"/>
            <a:r>
              <a:rPr lang="en-US" dirty="0" smtClean="0"/>
              <a:t>In other cases the wall is not suitable for this type of cutting</a:t>
            </a:r>
          </a:p>
        </p:txBody>
      </p:sp>
      <p:sp>
        <p:nvSpPr>
          <p:cNvPr id="1833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D7AB213-0842-4ADB-B279-DC7D69A153A7}" type="slidenum">
              <a:rPr lang="en-US" smtClean="0"/>
              <a:pPr eaLnBrk="1" hangingPunct="1"/>
              <a:t>195</a:t>
            </a:fld>
            <a:endParaRPr lang="en-US" smtClean="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4323" name="Rectangle 2"/>
          <p:cNvSpPr>
            <a:spLocks noGrp="1" noChangeArrowheads="1"/>
          </p:cNvSpPr>
          <p:nvPr>
            <p:ph type="title"/>
          </p:nvPr>
        </p:nvSpPr>
        <p:spPr/>
        <p:txBody>
          <a:bodyPr/>
          <a:lstStyle/>
          <a:p>
            <a:pPr eaLnBrk="1" hangingPunct="1"/>
            <a:r>
              <a:rPr lang="en-US" dirty="0" smtClean="0"/>
              <a:t>Surface Mount Box</a:t>
            </a:r>
          </a:p>
        </p:txBody>
      </p:sp>
      <p:pic>
        <p:nvPicPr>
          <p:cNvPr id="184324" name="Picture 3" descr="SurfaceMountBoxRacewayClo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44613" y="1600200"/>
            <a:ext cx="6535737" cy="4006850"/>
          </a:xfrm>
        </p:spPr>
      </p:pic>
      <p:sp>
        <p:nvSpPr>
          <p:cNvPr id="1843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00BEB7-DB96-4B34-B966-3AAE65E0A195}" type="slidenum">
              <a:rPr lang="en-US" smtClean="0"/>
              <a:pPr eaLnBrk="1" hangingPunct="1"/>
              <a:t>196</a:t>
            </a:fld>
            <a:endParaRPr lang="en-US" smtClean="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5347" name="Rectangle 2"/>
          <p:cNvSpPr>
            <a:spLocks noGrp="1" noChangeArrowheads="1"/>
          </p:cNvSpPr>
          <p:nvPr>
            <p:ph type="title"/>
          </p:nvPr>
        </p:nvSpPr>
        <p:spPr/>
        <p:txBody>
          <a:bodyPr/>
          <a:lstStyle/>
          <a:p>
            <a:pPr eaLnBrk="1" hangingPunct="1"/>
            <a:r>
              <a:rPr lang="en-US" dirty="0" smtClean="0"/>
              <a:t>Raceway</a:t>
            </a:r>
          </a:p>
        </p:txBody>
      </p:sp>
      <p:sp>
        <p:nvSpPr>
          <p:cNvPr id="185348" name="Rectangle 3"/>
          <p:cNvSpPr>
            <a:spLocks noGrp="1" noChangeArrowheads="1"/>
          </p:cNvSpPr>
          <p:nvPr>
            <p:ph type="body" idx="1"/>
          </p:nvPr>
        </p:nvSpPr>
        <p:spPr/>
        <p:txBody>
          <a:bodyPr/>
          <a:lstStyle/>
          <a:p>
            <a:pPr eaLnBrk="1" hangingPunct="1"/>
            <a:r>
              <a:rPr lang="en-US" dirty="0" smtClean="0"/>
              <a:t>The wire going to a surface mount box can be just dropped out of the ceiling as seen in the next slide</a:t>
            </a:r>
          </a:p>
          <a:p>
            <a:pPr eaLnBrk="1" hangingPunct="1"/>
            <a:r>
              <a:rPr lang="en-US" dirty="0" smtClean="0"/>
              <a:t>But do not do this, It looks awful</a:t>
            </a:r>
          </a:p>
          <a:p>
            <a:pPr eaLnBrk="1" hangingPunct="1"/>
            <a:r>
              <a:rPr lang="en-US" dirty="0" smtClean="0"/>
              <a:t>Instead use raceway as shown below</a:t>
            </a:r>
          </a:p>
        </p:txBody>
      </p:sp>
      <p:sp>
        <p:nvSpPr>
          <p:cNvPr id="1853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38AA6F-C4E1-4C76-8871-48A3FFEE4C61}" type="slidenum">
              <a:rPr lang="en-US" smtClean="0"/>
              <a:pPr eaLnBrk="1" hangingPunct="1"/>
              <a:t>197</a:t>
            </a:fld>
            <a:endParaRPr lang="en-US" smtClean="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6371" name="Rectangle 2"/>
          <p:cNvSpPr>
            <a:spLocks noGrp="1" noChangeArrowheads="1"/>
          </p:cNvSpPr>
          <p:nvPr>
            <p:ph type="title"/>
          </p:nvPr>
        </p:nvSpPr>
        <p:spPr/>
        <p:txBody>
          <a:bodyPr/>
          <a:lstStyle/>
          <a:p>
            <a:pPr eaLnBrk="1" hangingPunct="1"/>
            <a:r>
              <a:rPr lang="en-US" dirty="0" smtClean="0"/>
              <a:t>Wire Dropped From Ceiling</a:t>
            </a:r>
          </a:p>
        </p:txBody>
      </p:sp>
      <p:pic>
        <p:nvPicPr>
          <p:cNvPr id="186372" name="Picture 3" descr="CableDroppedDownWal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38475" y="1600200"/>
            <a:ext cx="3227388" cy="4378325"/>
          </a:xfrm>
        </p:spPr>
      </p:pic>
      <p:sp>
        <p:nvSpPr>
          <p:cNvPr id="1863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CE180B-6C2B-4373-91D9-14E5D719F6D8}" type="slidenum">
              <a:rPr lang="en-US" smtClean="0"/>
              <a:pPr eaLnBrk="1" hangingPunct="1"/>
              <a:t>198</a:t>
            </a:fld>
            <a:endParaRPr lang="en-US"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7395" name="Rectangle 2"/>
          <p:cNvSpPr>
            <a:spLocks noGrp="1" noChangeArrowheads="1"/>
          </p:cNvSpPr>
          <p:nvPr>
            <p:ph type="title"/>
          </p:nvPr>
        </p:nvSpPr>
        <p:spPr/>
        <p:txBody>
          <a:bodyPr/>
          <a:lstStyle/>
          <a:p>
            <a:pPr eaLnBrk="1" hangingPunct="1"/>
            <a:r>
              <a:rPr lang="en-US" dirty="0" smtClean="0"/>
              <a:t>Raceway</a:t>
            </a:r>
          </a:p>
        </p:txBody>
      </p:sp>
      <p:pic>
        <p:nvPicPr>
          <p:cNvPr id="187396" name="Picture 3" descr="SurfaceMountBoxRacewayF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639" r="22917"/>
          <a:stretch>
            <a:fillRect/>
          </a:stretch>
        </p:blipFill>
        <p:spPr>
          <a:xfrm>
            <a:off x="3236913" y="1600200"/>
            <a:ext cx="2625725" cy="4340225"/>
          </a:xfrm>
        </p:spPr>
      </p:pic>
      <p:sp>
        <p:nvSpPr>
          <p:cNvPr id="1873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2C76F6-CC70-497E-9C09-CDA8931A6806}" type="slidenum">
              <a:rPr lang="en-US" smtClean="0"/>
              <a:pPr eaLnBrk="1" hangingPunct="1"/>
              <a:t>199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099" name="Rectangle 2"/>
          <p:cNvSpPr>
            <a:spLocks noGrp="1" noChangeArrowheads="1"/>
          </p:cNvSpPr>
          <p:nvPr>
            <p:ph type="title"/>
          </p:nvPr>
        </p:nvSpPr>
        <p:spPr/>
        <p:txBody>
          <a:bodyPr/>
          <a:lstStyle/>
          <a:p>
            <a:pPr eaLnBrk="1" hangingPunct="1"/>
            <a:r>
              <a:rPr lang="en-US" dirty="0" smtClean="0"/>
              <a:t>Objectives</a:t>
            </a:r>
          </a:p>
        </p:txBody>
      </p:sp>
      <p:sp>
        <p:nvSpPr>
          <p:cNvPr id="4100" name="Rectangle 3"/>
          <p:cNvSpPr>
            <a:spLocks noGrp="1" noChangeArrowheads="1"/>
          </p:cNvSpPr>
          <p:nvPr>
            <p:ph type="body" idx="1"/>
          </p:nvPr>
        </p:nvSpPr>
        <p:spPr/>
        <p:txBody>
          <a:bodyPr/>
          <a:lstStyle/>
          <a:p>
            <a:pPr eaLnBrk="1" hangingPunct="1"/>
            <a:r>
              <a:rPr lang="en-US" dirty="0" smtClean="0"/>
              <a:t>Learn how to properly install LAN cabling</a:t>
            </a:r>
          </a:p>
        </p:txBody>
      </p:sp>
      <p:sp>
        <p:nvSpPr>
          <p:cNvPr id="41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C6F104-5275-45A3-96F2-E239A8244F47}"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531" name="Rectangle 2"/>
          <p:cNvSpPr>
            <a:spLocks noGrp="1" noChangeArrowheads="1"/>
          </p:cNvSpPr>
          <p:nvPr>
            <p:ph type="title"/>
          </p:nvPr>
        </p:nvSpPr>
        <p:spPr/>
        <p:txBody>
          <a:bodyPr/>
          <a:lstStyle/>
          <a:p>
            <a:pPr eaLnBrk="1" hangingPunct="1"/>
            <a:r>
              <a:rPr lang="en-US" dirty="0" smtClean="0"/>
              <a:t>Existing Cable</a:t>
            </a:r>
          </a:p>
        </p:txBody>
      </p:sp>
      <p:sp>
        <p:nvSpPr>
          <p:cNvPr id="22532"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Each of these sections discusses a different kind of cable, with 800 being the most relevant</a:t>
            </a:r>
          </a:p>
          <a:p>
            <a:pPr eaLnBrk="1" hangingPunct="1"/>
            <a:r>
              <a:rPr lang="en-US" dirty="0" smtClean="0">
                <a:solidFill>
                  <a:srgbClr val="000000"/>
                </a:solidFill>
                <a:cs typeface="Times New Roman" pitchFamily="18" charset="0"/>
              </a:rPr>
              <a:t>Basically NEC 800.2 says that any cable that is unterminated and not marked as being for future use must be removed</a:t>
            </a:r>
          </a:p>
          <a:p>
            <a:pPr eaLnBrk="1" hangingPunct="1"/>
            <a:r>
              <a:rPr lang="en-US" dirty="0" smtClean="0"/>
              <a:t>But removed only from those spaces that are accessible without damage to the building structure or finish</a:t>
            </a:r>
          </a:p>
        </p:txBody>
      </p:sp>
      <p:sp>
        <p:nvSpPr>
          <p:cNvPr id="225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763B3C-C312-449D-8584-EBA97E113D44}" type="slidenum">
              <a:rPr lang="en-US" smtClean="0"/>
              <a:pPr eaLnBrk="1" hangingPunct="1"/>
              <a:t>20</a:t>
            </a:fld>
            <a:endParaRPr lang="en-US" smtClean="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8419" name="Rectangle 2"/>
          <p:cNvSpPr>
            <a:spLocks noGrp="1" noChangeArrowheads="1"/>
          </p:cNvSpPr>
          <p:nvPr>
            <p:ph type="title"/>
          </p:nvPr>
        </p:nvSpPr>
        <p:spPr/>
        <p:txBody>
          <a:bodyPr/>
          <a:lstStyle/>
          <a:p>
            <a:pPr eaLnBrk="1" hangingPunct="1"/>
            <a:r>
              <a:rPr lang="en-US" dirty="0" smtClean="0"/>
              <a:t>Raceway</a:t>
            </a:r>
          </a:p>
        </p:txBody>
      </p:sp>
      <p:pic>
        <p:nvPicPr>
          <p:cNvPr id="188420" name="Picture 3" descr="Racewa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889" r="31250"/>
          <a:stretch>
            <a:fillRect/>
          </a:stretch>
        </p:blipFill>
        <p:spPr>
          <a:xfrm>
            <a:off x="3276600" y="1600200"/>
            <a:ext cx="2514600" cy="4724400"/>
          </a:xfrm>
        </p:spPr>
      </p:pic>
      <p:sp>
        <p:nvSpPr>
          <p:cNvPr id="1884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0FE424-028C-45D1-8F4A-583ABBAC8DFF}" type="slidenum">
              <a:rPr lang="en-US" smtClean="0"/>
              <a:pPr eaLnBrk="1" hangingPunct="1"/>
              <a:t>200</a:t>
            </a:fld>
            <a:endParaRPr lang="en-US" smtClean="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89443" name="Rectangle 2"/>
          <p:cNvSpPr>
            <a:spLocks noGrp="1" noChangeArrowheads="1"/>
          </p:cNvSpPr>
          <p:nvPr>
            <p:ph type="title"/>
          </p:nvPr>
        </p:nvSpPr>
        <p:spPr/>
        <p:txBody>
          <a:bodyPr/>
          <a:lstStyle/>
          <a:p>
            <a:pPr eaLnBrk="1" hangingPunct="1"/>
            <a:r>
              <a:rPr lang="en-US" dirty="0" smtClean="0"/>
              <a:t>Switched Jacks</a:t>
            </a:r>
          </a:p>
        </p:txBody>
      </p:sp>
      <p:sp>
        <p:nvSpPr>
          <p:cNvPr id="189444" name="Rectangle 3"/>
          <p:cNvSpPr>
            <a:spLocks noGrp="1" noChangeArrowheads="1"/>
          </p:cNvSpPr>
          <p:nvPr>
            <p:ph type="body" idx="1"/>
          </p:nvPr>
        </p:nvSpPr>
        <p:spPr/>
        <p:txBody>
          <a:bodyPr/>
          <a:lstStyle/>
          <a:p>
            <a:pPr eaLnBrk="1" hangingPunct="1"/>
            <a:r>
              <a:rPr lang="en-US" dirty="0" smtClean="0"/>
              <a:t>When you find you do not have enough ports in an area an easy way to add more is a switched jack</a:t>
            </a:r>
          </a:p>
          <a:p>
            <a:pPr eaLnBrk="1" hangingPunct="1"/>
            <a:r>
              <a:rPr lang="en-US" dirty="0" smtClean="0"/>
              <a:t>The one from 3Com looks like this</a:t>
            </a:r>
          </a:p>
          <a:p>
            <a:pPr eaLnBrk="1" hangingPunct="1"/>
            <a:r>
              <a:rPr lang="en-US" dirty="0" smtClean="0"/>
              <a:t>Power to this switch is through Poe</a:t>
            </a:r>
          </a:p>
          <a:p>
            <a:pPr eaLnBrk="1" hangingPunct="1"/>
            <a:r>
              <a:rPr lang="en-US" dirty="0" smtClean="0"/>
              <a:t>This might be a way to expand a cabling installation, without adding cable</a:t>
            </a:r>
          </a:p>
        </p:txBody>
      </p:sp>
      <p:sp>
        <p:nvSpPr>
          <p:cNvPr id="1894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76E961E-4896-49C7-A066-30D7A96BE08F}" type="slidenum">
              <a:rPr lang="en-US" smtClean="0"/>
              <a:pPr eaLnBrk="1" hangingPunct="1"/>
              <a:t>201</a:t>
            </a:fld>
            <a:endParaRPr lang="en-US"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0467" name="Rectangle 2"/>
          <p:cNvSpPr>
            <a:spLocks noGrp="1" noChangeArrowheads="1"/>
          </p:cNvSpPr>
          <p:nvPr>
            <p:ph type="title"/>
          </p:nvPr>
        </p:nvSpPr>
        <p:spPr/>
        <p:txBody>
          <a:bodyPr/>
          <a:lstStyle/>
          <a:p>
            <a:pPr eaLnBrk="1" hangingPunct="1"/>
            <a:r>
              <a:rPr lang="en-US" dirty="0" smtClean="0"/>
              <a:t>Switched Jacks</a:t>
            </a:r>
          </a:p>
        </p:txBody>
      </p:sp>
      <p:pic>
        <p:nvPicPr>
          <p:cNvPr id="190468" name="Picture 3" descr="3COMNJ20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600200"/>
            <a:ext cx="2895600" cy="3932238"/>
          </a:xfrm>
        </p:spPr>
      </p:pic>
      <p:sp>
        <p:nvSpPr>
          <p:cNvPr id="1904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EA9B66-70CB-48E0-842B-13486F93130E}" type="slidenum">
              <a:rPr lang="en-US" smtClean="0"/>
              <a:pPr eaLnBrk="1" hangingPunct="1"/>
              <a:t>202</a:t>
            </a:fld>
            <a:endParaRPr lang="en-US" smtClean="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1491" name="Rectangle 2"/>
          <p:cNvSpPr>
            <a:spLocks noGrp="1" noChangeArrowheads="1"/>
          </p:cNvSpPr>
          <p:nvPr>
            <p:ph type="title"/>
          </p:nvPr>
        </p:nvSpPr>
        <p:spPr/>
        <p:txBody>
          <a:bodyPr/>
          <a:lstStyle/>
          <a:p>
            <a:pPr eaLnBrk="1" hangingPunct="1"/>
            <a:r>
              <a:rPr lang="en-US" dirty="0" smtClean="0"/>
              <a:t>Wall Plate</a:t>
            </a:r>
          </a:p>
        </p:txBody>
      </p:sp>
      <p:sp>
        <p:nvSpPr>
          <p:cNvPr id="191492" name="Rectangle 3"/>
          <p:cNvSpPr>
            <a:spLocks noGrp="1" noChangeArrowheads="1"/>
          </p:cNvSpPr>
          <p:nvPr>
            <p:ph type="body" idx="1"/>
          </p:nvPr>
        </p:nvSpPr>
        <p:spPr/>
        <p:txBody>
          <a:bodyPr/>
          <a:lstStyle/>
          <a:p>
            <a:pPr eaLnBrk="1" hangingPunct="1"/>
            <a:r>
              <a:rPr lang="en-US" dirty="0" smtClean="0"/>
              <a:t>The box opening is covered with a plate</a:t>
            </a:r>
          </a:p>
          <a:p>
            <a:pPr eaLnBrk="1" hangingPunct="1"/>
            <a:r>
              <a:rPr lang="en-US" dirty="0" smtClean="0"/>
              <a:t>Which is attached by screws as shown</a:t>
            </a:r>
          </a:p>
        </p:txBody>
      </p:sp>
      <p:sp>
        <p:nvSpPr>
          <p:cNvPr id="191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FF17B8E-4328-4B98-A488-B9CFC6C0A787}" type="slidenum">
              <a:rPr lang="en-US" smtClean="0"/>
              <a:pPr eaLnBrk="1" hangingPunct="1"/>
              <a:t>203</a:t>
            </a:fld>
            <a:endParaRPr lang="en-US" smtClean="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2515" name="Rectangle 2"/>
          <p:cNvSpPr>
            <a:spLocks noGrp="1" noChangeArrowheads="1"/>
          </p:cNvSpPr>
          <p:nvPr>
            <p:ph type="title"/>
          </p:nvPr>
        </p:nvSpPr>
        <p:spPr/>
        <p:txBody>
          <a:bodyPr/>
          <a:lstStyle/>
          <a:p>
            <a:pPr eaLnBrk="1" hangingPunct="1"/>
            <a:r>
              <a:rPr lang="en-US" dirty="0" smtClean="0"/>
              <a:t>Wall Plate</a:t>
            </a:r>
          </a:p>
        </p:txBody>
      </p:sp>
      <p:pic>
        <p:nvPicPr>
          <p:cNvPr id="192516" name="Picture 3" descr="BoxFaceplateScrew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92450" y="1600200"/>
            <a:ext cx="3254375" cy="4489450"/>
          </a:xfrm>
        </p:spPr>
      </p:pic>
      <p:sp>
        <p:nvSpPr>
          <p:cNvPr id="1925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D06C84-925A-4B1F-B2A3-AB3360315BE2}" type="slidenum">
              <a:rPr lang="en-US" smtClean="0"/>
              <a:pPr eaLnBrk="1" hangingPunct="1"/>
              <a:t>204</a:t>
            </a:fld>
            <a:endParaRPr lang="en-US"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3539" name="Rectangle 2"/>
          <p:cNvSpPr>
            <a:spLocks noGrp="1" noChangeArrowheads="1"/>
          </p:cNvSpPr>
          <p:nvPr>
            <p:ph type="title"/>
          </p:nvPr>
        </p:nvSpPr>
        <p:spPr/>
        <p:txBody>
          <a:bodyPr/>
          <a:lstStyle/>
          <a:p>
            <a:pPr eaLnBrk="1" hangingPunct="1"/>
            <a:r>
              <a:rPr lang="en-US" dirty="0" smtClean="0"/>
              <a:t>Labeling</a:t>
            </a:r>
          </a:p>
        </p:txBody>
      </p:sp>
      <p:sp>
        <p:nvSpPr>
          <p:cNvPr id="193540" name="Rectangle 3"/>
          <p:cNvSpPr>
            <a:spLocks noGrp="1" noChangeArrowheads="1"/>
          </p:cNvSpPr>
          <p:nvPr>
            <p:ph type="body" idx="1"/>
          </p:nvPr>
        </p:nvSpPr>
        <p:spPr/>
        <p:txBody>
          <a:bodyPr/>
          <a:lstStyle/>
          <a:p>
            <a:pPr eaLnBrk="1" hangingPunct="1"/>
            <a:r>
              <a:rPr lang="en-US" dirty="0" smtClean="0"/>
              <a:t>Finally the outlet is labeled to correspond to the other end</a:t>
            </a:r>
          </a:p>
        </p:txBody>
      </p:sp>
      <p:sp>
        <p:nvSpPr>
          <p:cNvPr id="1935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DC901C9-4A1B-4C45-AC20-FDBB2CCDB0D5}" type="slidenum">
              <a:rPr lang="en-US" smtClean="0"/>
              <a:pPr eaLnBrk="1" hangingPunct="1"/>
              <a:t>205</a:t>
            </a:fld>
            <a:endParaRPr lang="en-US" smtClean="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4563" name="Rectangle 2"/>
          <p:cNvSpPr>
            <a:spLocks noGrp="1" noChangeArrowheads="1"/>
          </p:cNvSpPr>
          <p:nvPr>
            <p:ph type="title"/>
          </p:nvPr>
        </p:nvSpPr>
        <p:spPr/>
        <p:txBody>
          <a:bodyPr/>
          <a:lstStyle/>
          <a:p>
            <a:pPr eaLnBrk="1" hangingPunct="1"/>
            <a:r>
              <a:rPr lang="en-US" dirty="0" smtClean="0"/>
              <a:t>Labeling</a:t>
            </a:r>
          </a:p>
        </p:txBody>
      </p:sp>
      <p:pic>
        <p:nvPicPr>
          <p:cNvPr id="194564" name="Picture 3" descr="LabelOnBox"/>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444" t="17708" r="29167" b="13542"/>
          <a:stretch>
            <a:fillRect/>
          </a:stretch>
        </p:blipFill>
        <p:spPr>
          <a:xfrm>
            <a:off x="1990725" y="1600200"/>
            <a:ext cx="5083175" cy="4168775"/>
          </a:xfrm>
        </p:spPr>
      </p:pic>
      <p:sp>
        <p:nvSpPr>
          <p:cNvPr id="194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61E23A-EF31-447D-94BF-6B1F1D99B06A}" type="slidenum">
              <a:rPr lang="en-US" smtClean="0"/>
              <a:pPr eaLnBrk="1" hangingPunct="1"/>
              <a:t>206</a:t>
            </a:fld>
            <a:endParaRPr lang="en-US" smtClean="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5587" name="Rectangle 2"/>
          <p:cNvSpPr>
            <a:spLocks noGrp="1" noChangeArrowheads="1"/>
          </p:cNvSpPr>
          <p:nvPr>
            <p:ph type="title"/>
          </p:nvPr>
        </p:nvSpPr>
        <p:spPr/>
        <p:txBody>
          <a:bodyPr/>
          <a:lstStyle/>
          <a:p>
            <a:pPr eaLnBrk="1" hangingPunct="1"/>
            <a:r>
              <a:rPr lang="en-US" dirty="0" smtClean="0"/>
              <a:t>Industrial Environments</a:t>
            </a:r>
          </a:p>
        </p:txBody>
      </p:sp>
      <p:sp>
        <p:nvSpPr>
          <p:cNvPr id="195588" name="Rectangle 3"/>
          <p:cNvSpPr>
            <a:spLocks noGrp="1" noChangeArrowheads="1"/>
          </p:cNvSpPr>
          <p:nvPr>
            <p:ph type="body" idx="1"/>
          </p:nvPr>
        </p:nvSpPr>
        <p:spPr/>
        <p:txBody>
          <a:bodyPr/>
          <a:lstStyle/>
          <a:p>
            <a:pPr eaLnBrk="1" hangingPunct="1"/>
            <a:r>
              <a:rPr lang="en-US" dirty="0" smtClean="0"/>
              <a:t>Ethernet based networks have not been used on the factory floor due to an inability to predict and control latency</a:t>
            </a:r>
          </a:p>
          <a:p>
            <a:pPr eaLnBrk="1" hangingPunct="1"/>
            <a:r>
              <a:rPr lang="en-US" dirty="0" smtClean="0"/>
              <a:t>This lack of low latency is due to Ethernet not being a deterministic network</a:t>
            </a:r>
          </a:p>
          <a:p>
            <a:pPr eaLnBrk="1" hangingPunct="1"/>
            <a:r>
              <a:rPr lang="en-US" dirty="0" smtClean="0"/>
              <a:t>However with increases of speed to 100 Mbps and above latency values are now in the microsecond range, which is sufficient for factory floor operations</a:t>
            </a:r>
          </a:p>
        </p:txBody>
      </p:sp>
      <p:sp>
        <p:nvSpPr>
          <p:cNvPr id="195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E4473D-EB64-4626-920C-A0E3B9508217}" type="slidenum">
              <a:rPr lang="en-US" smtClean="0"/>
              <a:pPr eaLnBrk="1" hangingPunct="1"/>
              <a:t>207</a:t>
            </a:fld>
            <a:endParaRPr lang="en-US" smtClean="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dirty="0" smtClean="0"/>
              <a:t>Industrial Environments</a:t>
            </a:r>
          </a:p>
        </p:txBody>
      </p:sp>
      <p:sp>
        <p:nvSpPr>
          <p:cNvPr id="196611" name="Content Placeholder 2"/>
          <p:cNvSpPr>
            <a:spLocks noGrp="1"/>
          </p:cNvSpPr>
          <p:nvPr>
            <p:ph idx="1"/>
          </p:nvPr>
        </p:nvSpPr>
        <p:spPr/>
        <p:txBody>
          <a:bodyPr/>
          <a:lstStyle/>
          <a:p>
            <a:r>
              <a:rPr lang="en-US" dirty="0" smtClean="0"/>
              <a:t>In the office a latency of 5 seconds or 500 milliseconds does not matter</a:t>
            </a:r>
          </a:p>
          <a:p>
            <a:r>
              <a:rPr lang="en-US" dirty="0" smtClean="0"/>
              <a:t>However milliseconds count on the shop floor</a:t>
            </a:r>
          </a:p>
          <a:p>
            <a:r>
              <a:rPr lang="en-US" dirty="0" smtClean="0"/>
              <a:t>A lack of timing creates defects and compromises safety</a:t>
            </a:r>
          </a:p>
          <a:p>
            <a:r>
              <a:rPr lang="en-US" dirty="0" smtClean="0"/>
              <a:t>2 to 5 mms is required for this</a:t>
            </a:r>
          </a:p>
        </p:txBody>
      </p:sp>
      <p:sp>
        <p:nvSpPr>
          <p:cNvPr id="1966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66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075D15-AA70-4DBD-9738-BDCF4FFA5F61}" type="slidenum">
              <a:rPr lang="en-US" smtClean="0"/>
              <a:pPr eaLnBrk="1" hangingPunct="1"/>
              <a:t>208</a:t>
            </a:fld>
            <a:endParaRPr lang="en-US" smtClean="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dirty="0" smtClean="0"/>
              <a:t>Industrial Environments</a:t>
            </a:r>
          </a:p>
        </p:txBody>
      </p:sp>
      <p:sp>
        <p:nvSpPr>
          <p:cNvPr id="197635" name="Content Placeholder 2"/>
          <p:cNvSpPr>
            <a:spLocks noGrp="1"/>
          </p:cNvSpPr>
          <p:nvPr>
            <p:ph idx="1"/>
          </p:nvPr>
        </p:nvSpPr>
        <p:spPr/>
        <p:txBody>
          <a:bodyPr/>
          <a:lstStyle/>
          <a:p>
            <a:r>
              <a:rPr lang="en-US" dirty="0" smtClean="0"/>
              <a:t>The increasing interest in Ethernet is due to a desire to reduce cost</a:t>
            </a:r>
          </a:p>
          <a:p>
            <a:r>
              <a:rPr lang="en-US" dirty="0" smtClean="0"/>
              <a:t>Common industrial network access methods such as Modbus, Profibus, ControlNet and DeviceNet are proprietary, and therefore expensive</a:t>
            </a:r>
          </a:p>
          <a:p>
            <a:r>
              <a:rPr lang="en-US" dirty="0" smtClean="0"/>
              <a:t>Ethernet is a standard and much lower in cost</a:t>
            </a:r>
          </a:p>
        </p:txBody>
      </p:sp>
      <p:sp>
        <p:nvSpPr>
          <p:cNvPr id="1976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76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2886C7-50F3-469D-A794-47D3FDFAFE2F}" type="slidenum">
              <a:rPr lang="en-US" smtClean="0"/>
              <a:pPr eaLnBrk="1" hangingPunct="1"/>
              <a:t>209</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555" name="Rectangle 2"/>
          <p:cNvSpPr>
            <a:spLocks noGrp="1" noChangeArrowheads="1"/>
          </p:cNvSpPr>
          <p:nvPr>
            <p:ph type="title"/>
          </p:nvPr>
        </p:nvSpPr>
        <p:spPr/>
        <p:txBody>
          <a:bodyPr/>
          <a:lstStyle/>
          <a:p>
            <a:pPr eaLnBrk="1" hangingPunct="1"/>
            <a:r>
              <a:rPr lang="en-US" dirty="0" smtClean="0"/>
              <a:t>Existing Cable</a:t>
            </a:r>
          </a:p>
        </p:txBody>
      </p:sp>
      <p:sp>
        <p:nvSpPr>
          <p:cNvPr id="23556" name="Rectangle 3"/>
          <p:cNvSpPr>
            <a:spLocks noGrp="1" noChangeArrowheads="1"/>
          </p:cNvSpPr>
          <p:nvPr>
            <p:ph type="body" idx="1"/>
          </p:nvPr>
        </p:nvSpPr>
        <p:spPr/>
        <p:txBody>
          <a:bodyPr/>
          <a:lstStyle/>
          <a:p>
            <a:pPr eaLnBrk="1" hangingPunct="1"/>
            <a:r>
              <a:rPr lang="en-US" dirty="0" smtClean="0"/>
              <a:t>The thrust seems to be removing this cabling only when renovation is going on</a:t>
            </a:r>
          </a:p>
          <a:p>
            <a:pPr eaLnBrk="1" hangingPunct="1"/>
            <a:r>
              <a:rPr lang="en-US" dirty="0" smtClean="0"/>
              <a:t>But watch the interpretation of this as it develops</a:t>
            </a:r>
          </a:p>
          <a:p>
            <a:pPr eaLnBrk="1" hangingPunct="1"/>
            <a:r>
              <a:rPr lang="en-US" dirty="0" smtClean="0"/>
              <a:t>The cost of this can be quite high</a:t>
            </a: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03377F-6337-4876-99A1-3FCE4EE0BC74}" type="slidenum">
              <a:rPr lang="en-US" smtClean="0"/>
              <a:pPr eaLnBrk="1" hangingPunct="1"/>
              <a:t>21</a:t>
            </a:fld>
            <a:endParaRPr lang="en-US"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dirty="0" smtClean="0"/>
              <a:t>Industrial Environments</a:t>
            </a:r>
          </a:p>
        </p:txBody>
      </p:sp>
      <p:sp>
        <p:nvSpPr>
          <p:cNvPr id="198659" name="Content Placeholder 2"/>
          <p:cNvSpPr>
            <a:spLocks noGrp="1"/>
          </p:cNvSpPr>
          <p:nvPr>
            <p:ph idx="1"/>
          </p:nvPr>
        </p:nvSpPr>
        <p:spPr/>
        <p:txBody>
          <a:bodyPr/>
          <a:lstStyle/>
          <a:p>
            <a:r>
              <a:rPr lang="en-US" dirty="0" smtClean="0"/>
              <a:t>To work in an industrial environment Ethernet equipment must be more robust for the harsher environment seen on the industrial floor</a:t>
            </a:r>
          </a:p>
          <a:p>
            <a:r>
              <a:rPr lang="en-US" dirty="0" smtClean="0"/>
              <a:t>The ability to prioritize traffic is important as well</a:t>
            </a:r>
          </a:p>
        </p:txBody>
      </p:sp>
      <p:sp>
        <p:nvSpPr>
          <p:cNvPr id="1986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86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C0F322E-B088-4CE3-8918-66E89FF2B11A}" type="slidenum">
              <a:rPr lang="en-US" smtClean="0"/>
              <a:pPr eaLnBrk="1" hangingPunct="1"/>
              <a:t>210</a:t>
            </a:fld>
            <a:endParaRPr lang="en-US" smtClean="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dirty="0" smtClean="0"/>
              <a:t>Industrial Environments</a:t>
            </a:r>
          </a:p>
        </p:txBody>
      </p:sp>
      <p:sp>
        <p:nvSpPr>
          <p:cNvPr id="199683" name="Content Placeholder 2"/>
          <p:cNvSpPr>
            <a:spLocks noGrp="1"/>
          </p:cNvSpPr>
          <p:nvPr>
            <p:ph idx="1"/>
          </p:nvPr>
        </p:nvSpPr>
        <p:spPr/>
        <p:txBody>
          <a:bodyPr/>
          <a:lstStyle/>
          <a:p>
            <a:r>
              <a:rPr lang="en-US" dirty="0" smtClean="0"/>
              <a:t>STP is typically too slow for the shop floor</a:t>
            </a:r>
          </a:p>
          <a:p>
            <a:r>
              <a:rPr lang="en-US" dirty="0" smtClean="0"/>
              <a:t>Rapid STP is better</a:t>
            </a:r>
          </a:p>
        </p:txBody>
      </p:sp>
      <p:sp>
        <p:nvSpPr>
          <p:cNvPr id="1996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996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55F0D3-36A1-4E1B-A0D0-CCE15982EA0B}" type="slidenum">
              <a:rPr lang="en-US" smtClean="0"/>
              <a:pPr eaLnBrk="1" hangingPunct="1"/>
              <a:t>211</a:t>
            </a:fld>
            <a:endParaRPr lang="en-US" smtClean="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dirty="0" smtClean="0"/>
              <a:t>Industrial Ethernet</a:t>
            </a:r>
          </a:p>
        </p:txBody>
      </p:sp>
      <p:sp>
        <p:nvSpPr>
          <p:cNvPr id="200707" name="Content Placeholder 2"/>
          <p:cNvSpPr>
            <a:spLocks noGrp="1"/>
          </p:cNvSpPr>
          <p:nvPr>
            <p:ph idx="1"/>
          </p:nvPr>
        </p:nvSpPr>
        <p:spPr/>
        <p:txBody>
          <a:bodyPr/>
          <a:lstStyle/>
          <a:p>
            <a:r>
              <a:rPr lang="en-US" dirty="0" smtClean="0"/>
              <a:t>One of the primary differences in the equipment</a:t>
            </a:r>
          </a:p>
          <a:p>
            <a:r>
              <a:rPr lang="en-US" dirty="0" smtClean="0"/>
              <a:t>Commonly this includes</a:t>
            </a:r>
          </a:p>
          <a:p>
            <a:pPr lvl="1"/>
            <a:r>
              <a:rPr lang="en-US" dirty="0" smtClean="0"/>
              <a:t>Harsh environment equipment</a:t>
            </a:r>
          </a:p>
          <a:p>
            <a:pPr lvl="2"/>
            <a:r>
              <a:rPr lang="en-US" dirty="0" smtClean="0"/>
              <a:t>Temperature from -40C to +70C</a:t>
            </a:r>
          </a:p>
          <a:p>
            <a:pPr lvl="2"/>
            <a:r>
              <a:rPr lang="en-US" dirty="0" smtClean="0"/>
              <a:t>95% non-condensing humidity</a:t>
            </a:r>
          </a:p>
          <a:p>
            <a:pPr lvl="1"/>
            <a:r>
              <a:rPr lang="en-US" dirty="0" smtClean="0"/>
              <a:t>Convection cooling</a:t>
            </a:r>
          </a:p>
          <a:p>
            <a:pPr lvl="1"/>
            <a:r>
              <a:rPr lang="en-US" dirty="0" smtClean="0"/>
              <a:t>Relay output signaling</a:t>
            </a:r>
          </a:p>
          <a:p>
            <a:pPr lvl="1"/>
            <a:r>
              <a:rPr lang="en-US" dirty="0" smtClean="0"/>
              <a:t>24 volt DC power</a:t>
            </a:r>
          </a:p>
        </p:txBody>
      </p:sp>
      <p:sp>
        <p:nvSpPr>
          <p:cNvPr id="2007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07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9B66D4-A910-4209-B21C-B2B3B4A42DDA}" type="slidenum">
              <a:rPr lang="en-US" smtClean="0"/>
              <a:pPr eaLnBrk="1" hangingPunct="1"/>
              <a:t>212</a:t>
            </a:fld>
            <a:endParaRPr lang="en-US" smtClean="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smtClean="0"/>
              <a:t>Industrial Environments</a:t>
            </a:r>
          </a:p>
        </p:txBody>
      </p:sp>
      <p:sp>
        <p:nvSpPr>
          <p:cNvPr id="201731" name="Content Placeholder 2"/>
          <p:cNvSpPr>
            <a:spLocks noGrp="1"/>
          </p:cNvSpPr>
          <p:nvPr>
            <p:ph idx="1"/>
          </p:nvPr>
        </p:nvSpPr>
        <p:spPr/>
        <p:txBody>
          <a:bodyPr/>
          <a:lstStyle/>
          <a:p>
            <a:pPr eaLnBrk="1" hangingPunct="1"/>
            <a:r>
              <a:rPr lang="en-US" dirty="0" smtClean="0"/>
              <a:t>Installing equipment on a plant floor produces special problems</a:t>
            </a:r>
          </a:p>
          <a:p>
            <a:pPr eaLnBrk="1" hangingPunct="1"/>
            <a:r>
              <a:rPr lang="en-US" dirty="0" smtClean="0"/>
              <a:t>Most of these are related to the environment found there</a:t>
            </a:r>
          </a:p>
        </p:txBody>
      </p:sp>
      <p:sp>
        <p:nvSpPr>
          <p:cNvPr id="201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1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F19F2C4-C3C4-478D-A0DC-388044F97369}" type="slidenum">
              <a:rPr lang="en-US" smtClean="0"/>
              <a:pPr eaLnBrk="1" hangingPunct="1"/>
              <a:t>213</a:t>
            </a:fld>
            <a:endParaRPr lang="en-US"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2755" name="Rectangle 2"/>
          <p:cNvSpPr>
            <a:spLocks noGrp="1" noChangeArrowheads="1"/>
          </p:cNvSpPr>
          <p:nvPr>
            <p:ph type="title"/>
          </p:nvPr>
        </p:nvSpPr>
        <p:spPr/>
        <p:txBody>
          <a:bodyPr/>
          <a:lstStyle/>
          <a:p>
            <a:pPr eaLnBrk="1" hangingPunct="1"/>
            <a:r>
              <a:rPr lang="en-US" dirty="0" smtClean="0"/>
              <a:t>Industrial Environments</a:t>
            </a:r>
          </a:p>
        </p:txBody>
      </p:sp>
      <p:sp>
        <p:nvSpPr>
          <p:cNvPr id="202756" name="Rectangle 3"/>
          <p:cNvSpPr>
            <a:spLocks noGrp="1" noChangeArrowheads="1"/>
          </p:cNvSpPr>
          <p:nvPr>
            <p:ph type="body" idx="1"/>
          </p:nvPr>
        </p:nvSpPr>
        <p:spPr/>
        <p:txBody>
          <a:bodyPr/>
          <a:lstStyle/>
          <a:p>
            <a:pPr eaLnBrk="1" hangingPunct="1"/>
            <a:r>
              <a:rPr lang="en-US" dirty="0" smtClean="0"/>
              <a:t>The main problems are related to</a:t>
            </a:r>
          </a:p>
          <a:p>
            <a:pPr lvl="1" eaLnBrk="1" hangingPunct="1"/>
            <a:r>
              <a:rPr lang="en-US" dirty="0" smtClean="0"/>
              <a:t>Dirt and dust</a:t>
            </a:r>
          </a:p>
          <a:p>
            <a:pPr lvl="1" eaLnBrk="1" hangingPunct="1"/>
            <a:r>
              <a:rPr lang="en-US" dirty="0" smtClean="0"/>
              <a:t>Electrical noise</a:t>
            </a:r>
          </a:p>
          <a:p>
            <a:pPr lvl="1" eaLnBrk="1" hangingPunct="1"/>
            <a:r>
              <a:rPr lang="en-US" dirty="0" smtClean="0"/>
              <a:t>Contaminants</a:t>
            </a:r>
          </a:p>
          <a:p>
            <a:pPr lvl="1" eaLnBrk="1" hangingPunct="1"/>
            <a:r>
              <a:rPr lang="en-US" dirty="0" smtClean="0"/>
              <a:t>Temperature</a:t>
            </a:r>
          </a:p>
          <a:p>
            <a:pPr lvl="1" eaLnBrk="1" hangingPunct="1"/>
            <a:r>
              <a:rPr lang="en-US" dirty="0" smtClean="0"/>
              <a:t>Moisture</a:t>
            </a:r>
          </a:p>
          <a:p>
            <a:pPr lvl="1" eaLnBrk="1" hangingPunct="1"/>
            <a:r>
              <a:rPr lang="en-US" dirty="0" smtClean="0"/>
              <a:t>Vibration</a:t>
            </a:r>
          </a:p>
          <a:p>
            <a:pPr lvl="1" eaLnBrk="1" hangingPunct="1"/>
            <a:r>
              <a:rPr lang="en-US" dirty="0" smtClean="0"/>
              <a:t>Crush</a:t>
            </a:r>
          </a:p>
        </p:txBody>
      </p:sp>
      <p:sp>
        <p:nvSpPr>
          <p:cNvPr id="2027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EBFB9B-5087-4D93-9DBB-673C1409BBEB}" type="slidenum">
              <a:rPr lang="en-US" smtClean="0"/>
              <a:pPr eaLnBrk="1" hangingPunct="1"/>
              <a:t>214</a:t>
            </a:fld>
            <a:endParaRPr lang="en-US" smtClean="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3779" name="Rectangle 2"/>
          <p:cNvSpPr>
            <a:spLocks noGrp="1" noChangeArrowheads="1"/>
          </p:cNvSpPr>
          <p:nvPr>
            <p:ph type="title"/>
          </p:nvPr>
        </p:nvSpPr>
        <p:spPr/>
        <p:txBody>
          <a:bodyPr/>
          <a:lstStyle/>
          <a:p>
            <a:pPr eaLnBrk="1" hangingPunct="1"/>
            <a:r>
              <a:rPr lang="en-US" dirty="0" smtClean="0"/>
              <a:t>Industrial Environments</a:t>
            </a:r>
          </a:p>
        </p:txBody>
      </p:sp>
      <p:sp>
        <p:nvSpPr>
          <p:cNvPr id="203780" name="Rectangle 3"/>
          <p:cNvSpPr>
            <a:spLocks noGrp="1" noChangeArrowheads="1"/>
          </p:cNvSpPr>
          <p:nvPr>
            <p:ph type="body" idx="1"/>
          </p:nvPr>
        </p:nvSpPr>
        <p:spPr/>
        <p:txBody>
          <a:bodyPr/>
          <a:lstStyle/>
          <a:p>
            <a:pPr eaLnBrk="1" hangingPunct="1"/>
            <a:r>
              <a:rPr lang="en-US" dirty="0" smtClean="0"/>
              <a:t>In general the higher the data rate the more susceptible to noise a data channel is</a:t>
            </a:r>
          </a:p>
          <a:p>
            <a:pPr eaLnBrk="1" hangingPunct="1"/>
            <a:r>
              <a:rPr lang="en-US" dirty="0" smtClean="0"/>
              <a:t>Dirt and Dust</a:t>
            </a:r>
          </a:p>
          <a:p>
            <a:pPr lvl="1" eaLnBrk="1" hangingPunct="1"/>
            <a:r>
              <a:rPr lang="en-US" dirty="0" smtClean="0"/>
              <a:t>This is always present in a shop environment</a:t>
            </a:r>
          </a:p>
          <a:p>
            <a:pPr lvl="1" eaLnBrk="1" hangingPunct="1"/>
            <a:r>
              <a:rPr lang="en-US" dirty="0" smtClean="0"/>
              <a:t>The common RJ-45 connector will not keep this type of material out</a:t>
            </a:r>
          </a:p>
        </p:txBody>
      </p:sp>
      <p:sp>
        <p:nvSpPr>
          <p:cNvPr id="2037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EFF15B6-829D-4DA1-B845-963E402423E9}" type="slidenum">
              <a:rPr lang="en-US" smtClean="0"/>
              <a:pPr eaLnBrk="1" hangingPunct="1"/>
              <a:t>215</a:t>
            </a:fld>
            <a:endParaRPr lang="en-US" smtClean="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4803" name="Rectangle 2"/>
          <p:cNvSpPr>
            <a:spLocks noGrp="1" noChangeArrowheads="1"/>
          </p:cNvSpPr>
          <p:nvPr>
            <p:ph type="title"/>
          </p:nvPr>
        </p:nvSpPr>
        <p:spPr/>
        <p:txBody>
          <a:bodyPr/>
          <a:lstStyle/>
          <a:p>
            <a:pPr eaLnBrk="1" hangingPunct="1"/>
            <a:r>
              <a:rPr lang="en-US" dirty="0" smtClean="0"/>
              <a:t>Industrial Environments</a:t>
            </a:r>
          </a:p>
        </p:txBody>
      </p:sp>
      <p:sp>
        <p:nvSpPr>
          <p:cNvPr id="204804" name="Rectangle 3"/>
          <p:cNvSpPr>
            <a:spLocks noGrp="1" noChangeArrowheads="1"/>
          </p:cNvSpPr>
          <p:nvPr>
            <p:ph type="body" idx="1"/>
          </p:nvPr>
        </p:nvSpPr>
        <p:spPr/>
        <p:txBody>
          <a:bodyPr/>
          <a:lstStyle/>
          <a:p>
            <a:pPr eaLnBrk="1" hangingPunct="1"/>
            <a:r>
              <a:rPr lang="en-US" dirty="0" smtClean="0"/>
              <a:t>Electrical Noise</a:t>
            </a:r>
          </a:p>
          <a:p>
            <a:pPr lvl="1" eaLnBrk="1" hangingPunct="1"/>
            <a:r>
              <a:rPr lang="en-US" dirty="0" smtClean="0"/>
              <a:t>This comes from the plant floor equipment</a:t>
            </a:r>
          </a:p>
          <a:p>
            <a:pPr lvl="1" eaLnBrk="1" hangingPunct="1"/>
            <a:r>
              <a:rPr lang="en-US" dirty="0" smtClean="0"/>
              <a:t>In general this is produced as EMI – Electro Magnetic Interference by devices such as arc welders</a:t>
            </a:r>
          </a:p>
          <a:p>
            <a:pPr lvl="1" eaLnBrk="1" hangingPunct="1"/>
            <a:r>
              <a:rPr lang="en-US" dirty="0" smtClean="0"/>
              <a:t>And RF – Radio Frequency</a:t>
            </a:r>
          </a:p>
          <a:p>
            <a:pPr lvl="1" eaLnBrk="1" hangingPunct="1"/>
            <a:r>
              <a:rPr lang="en-US" dirty="0" smtClean="0"/>
              <a:t>It is especially important to separate data cables from other cables in their own raceway</a:t>
            </a:r>
          </a:p>
        </p:txBody>
      </p:sp>
      <p:sp>
        <p:nvSpPr>
          <p:cNvPr id="2048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2C13BA-5DA0-416A-AA89-23139383CF9C}" type="slidenum">
              <a:rPr lang="en-US" smtClean="0"/>
              <a:pPr eaLnBrk="1" hangingPunct="1"/>
              <a:t>216</a:t>
            </a:fld>
            <a:endParaRPr lang="en-US" smtClean="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5827" name="Rectangle 2"/>
          <p:cNvSpPr>
            <a:spLocks noGrp="1" noChangeArrowheads="1"/>
          </p:cNvSpPr>
          <p:nvPr>
            <p:ph type="title"/>
          </p:nvPr>
        </p:nvSpPr>
        <p:spPr/>
        <p:txBody>
          <a:bodyPr/>
          <a:lstStyle/>
          <a:p>
            <a:pPr eaLnBrk="1" hangingPunct="1"/>
            <a:r>
              <a:rPr lang="en-US" dirty="0" smtClean="0"/>
              <a:t>Industrial Environments</a:t>
            </a:r>
          </a:p>
        </p:txBody>
      </p:sp>
      <p:sp>
        <p:nvSpPr>
          <p:cNvPr id="205828" name="Rectangle 3"/>
          <p:cNvSpPr>
            <a:spLocks noGrp="1" noChangeArrowheads="1"/>
          </p:cNvSpPr>
          <p:nvPr>
            <p:ph type="body" idx="1"/>
          </p:nvPr>
        </p:nvSpPr>
        <p:spPr/>
        <p:txBody>
          <a:bodyPr/>
          <a:lstStyle/>
          <a:p>
            <a:pPr lvl="1" eaLnBrk="1" hangingPunct="1"/>
            <a:r>
              <a:rPr lang="en-US" dirty="0" smtClean="0"/>
              <a:t>These cables must be kept at least 1.5 to 3 inches from sources of interference, even in a raceway</a:t>
            </a:r>
          </a:p>
          <a:p>
            <a:pPr lvl="1" eaLnBrk="1" hangingPunct="1"/>
            <a:r>
              <a:rPr lang="en-US" dirty="0" smtClean="0"/>
              <a:t>A balanced cable provides very good immunity to noise</a:t>
            </a:r>
          </a:p>
          <a:p>
            <a:pPr lvl="1" eaLnBrk="1" hangingPunct="1"/>
            <a:r>
              <a:rPr lang="en-US" dirty="0" smtClean="0"/>
              <a:t>When balanced each consecutive half-twist of the cable is in the opposite direction in terms of which wire is on top of the twisted pair</a:t>
            </a:r>
          </a:p>
          <a:p>
            <a:pPr lvl="1" eaLnBrk="1" hangingPunct="1"/>
            <a:r>
              <a:rPr lang="en-US" dirty="0" smtClean="0"/>
              <a:t>This helps to cancel out noise coupled on the pair</a:t>
            </a:r>
          </a:p>
        </p:txBody>
      </p:sp>
      <p:sp>
        <p:nvSpPr>
          <p:cNvPr id="205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ACD2F1-4DCD-41DC-A561-4D8359D16007}" type="slidenum">
              <a:rPr lang="en-US" smtClean="0"/>
              <a:pPr eaLnBrk="1" hangingPunct="1"/>
              <a:t>217</a:t>
            </a:fld>
            <a:endParaRPr lang="en-US" smtClean="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6851" name="Rectangle 2"/>
          <p:cNvSpPr>
            <a:spLocks noGrp="1" noChangeArrowheads="1"/>
          </p:cNvSpPr>
          <p:nvPr>
            <p:ph type="title"/>
          </p:nvPr>
        </p:nvSpPr>
        <p:spPr/>
        <p:txBody>
          <a:bodyPr/>
          <a:lstStyle/>
          <a:p>
            <a:pPr eaLnBrk="1" hangingPunct="1"/>
            <a:r>
              <a:rPr lang="en-US" dirty="0" smtClean="0"/>
              <a:t>Industrial Environments</a:t>
            </a:r>
          </a:p>
        </p:txBody>
      </p:sp>
      <p:sp>
        <p:nvSpPr>
          <p:cNvPr id="206852" name="Rectangle 3"/>
          <p:cNvSpPr>
            <a:spLocks noGrp="1" noChangeArrowheads="1"/>
          </p:cNvSpPr>
          <p:nvPr>
            <p:ph type="body" idx="1"/>
          </p:nvPr>
        </p:nvSpPr>
        <p:spPr/>
        <p:txBody>
          <a:bodyPr/>
          <a:lstStyle/>
          <a:p>
            <a:pPr lvl="1" eaLnBrk="1" hangingPunct="1"/>
            <a:r>
              <a:rPr lang="en-US" dirty="0" smtClean="0"/>
              <a:t>It is best to use a bonded cable where the pairs of wires are bonded to each other to keep this orientation</a:t>
            </a:r>
          </a:p>
          <a:p>
            <a:pPr lvl="1" eaLnBrk="1" hangingPunct="1"/>
            <a:r>
              <a:rPr lang="en-US" dirty="0" smtClean="0"/>
              <a:t>STP or fiber optic cable must be used in extreme conditions</a:t>
            </a:r>
          </a:p>
        </p:txBody>
      </p:sp>
      <p:sp>
        <p:nvSpPr>
          <p:cNvPr id="2068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1144FFF-09E1-4ED8-9874-6F3D2420D9F7}" type="slidenum">
              <a:rPr lang="en-US" smtClean="0"/>
              <a:pPr eaLnBrk="1" hangingPunct="1"/>
              <a:t>218</a:t>
            </a:fld>
            <a:endParaRPr lang="en-US" smtClean="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7875" name="Rectangle 2"/>
          <p:cNvSpPr>
            <a:spLocks noGrp="1" noChangeArrowheads="1"/>
          </p:cNvSpPr>
          <p:nvPr>
            <p:ph type="title"/>
          </p:nvPr>
        </p:nvSpPr>
        <p:spPr/>
        <p:txBody>
          <a:bodyPr/>
          <a:lstStyle/>
          <a:p>
            <a:pPr eaLnBrk="1" hangingPunct="1"/>
            <a:r>
              <a:rPr lang="en-US" dirty="0" smtClean="0"/>
              <a:t>Industrial Environments</a:t>
            </a:r>
          </a:p>
        </p:txBody>
      </p:sp>
      <p:sp>
        <p:nvSpPr>
          <p:cNvPr id="207876" name="Rectangle 3"/>
          <p:cNvSpPr>
            <a:spLocks noGrp="1" noChangeArrowheads="1"/>
          </p:cNvSpPr>
          <p:nvPr>
            <p:ph type="body" idx="1"/>
          </p:nvPr>
        </p:nvSpPr>
        <p:spPr>
          <a:xfrm>
            <a:off x="685800" y="1295400"/>
            <a:ext cx="7772400" cy="4648200"/>
          </a:xfrm>
        </p:spPr>
        <p:txBody>
          <a:bodyPr/>
          <a:lstStyle/>
          <a:p>
            <a:pPr eaLnBrk="1" hangingPunct="1"/>
            <a:r>
              <a:rPr lang="en-US" dirty="0" smtClean="0"/>
              <a:t>Contaminants</a:t>
            </a:r>
          </a:p>
          <a:p>
            <a:pPr lvl="1" eaLnBrk="1" hangingPunct="1"/>
            <a:r>
              <a:rPr lang="en-US" dirty="0" smtClean="0"/>
              <a:t>These come from the chemicals and fumes commonly used in industrial environments</a:t>
            </a:r>
          </a:p>
          <a:p>
            <a:pPr lvl="1" eaLnBrk="1" hangingPunct="1"/>
            <a:r>
              <a:rPr lang="en-US" dirty="0" smtClean="0"/>
              <a:t>They will degrade components designed for the office environment</a:t>
            </a:r>
          </a:p>
          <a:p>
            <a:pPr lvl="1" eaLnBrk="1" hangingPunct="1"/>
            <a:r>
              <a:rPr lang="en-US" dirty="0" smtClean="0"/>
              <a:t>For example oil causes the jacket to swell and lose its mechanical strength</a:t>
            </a:r>
          </a:p>
          <a:p>
            <a:pPr lvl="1" eaLnBrk="1" hangingPunct="1"/>
            <a:r>
              <a:rPr lang="en-US" dirty="0" smtClean="0"/>
              <a:t>This will increase the chances that contamination will penetrate to the core</a:t>
            </a:r>
          </a:p>
        </p:txBody>
      </p:sp>
      <p:sp>
        <p:nvSpPr>
          <p:cNvPr id="2078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07E1583-81C8-45A2-9B96-B990E0D01237}" type="slidenum">
              <a:rPr lang="en-US" smtClean="0"/>
              <a:pPr eaLnBrk="1" hangingPunct="1"/>
              <a:t>219</a:t>
            </a:fld>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4579" name="Rectangle 2"/>
          <p:cNvSpPr>
            <a:spLocks noGrp="1" noChangeArrowheads="1"/>
          </p:cNvSpPr>
          <p:nvPr>
            <p:ph type="title"/>
          </p:nvPr>
        </p:nvSpPr>
        <p:spPr/>
        <p:txBody>
          <a:bodyPr/>
          <a:lstStyle/>
          <a:p>
            <a:pPr eaLnBrk="1" hangingPunct="1"/>
            <a:r>
              <a:rPr lang="en-US" dirty="0" smtClean="0"/>
              <a:t>Making a Parts List</a:t>
            </a:r>
          </a:p>
        </p:txBody>
      </p:sp>
      <p:sp>
        <p:nvSpPr>
          <p:cNvPr id="24580" name="Rectangle 3"/>
          <p:cNvSpPr>
            <a:spLocks noGrp="1" noChangeArrowheads="1"/>
          </p:cNvSpPr>
          <p:nvPr>
            <p:ph type="body" idx="1"/>
          </p:nvPr>
        </p:nvSpPr>
        <p:spPr/>
        <p:txBody>
          <a:bodyPr/>
          <a:lstStyle/>
          <a:p>
            <a:pPr eaLnBrk="1" hangingPunct="1"/>
            <a:r>
              <a:rPr lang="en-US" dirty="0" smtClean="0"/>
              <a:t>From the site survey list all of the parts needed</a:t>
            </a:r>
          </a:p>
          <a:p>
            <a:pPr eaLnBrk="1" hangingPunct="1"/>
            <a:r>
              <a:rPr lang="en-US" dirty="0" smtClean="0"/>
              <a:t>The parts are discussed in detail later in this presentation</a:t>
            </a:r>
          </a:p>
        </p:txBody>
      </p:sp>
      <p:sp>
        <p:nvSpPr>
          <p:cNvPr id="24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6E0907-9019-43B0-B8BD-494CDDEB2455}" type="slidenum">
              <a:rPr lang="en-US" smtClean="0"/>
              <a:pPr eaLnBrk="1" hangingPunct="1"/>
              <a:t>22</a:t>
            </a:fld>
            <a:endParaRPr lang="en-US" smtClean="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8899" name="Rectangle 2"/>
          <p:cNvSpPr>
            <a:spLocks noGrp="1" noChangeArrowheads="1"/>
          </p:cNvSpPr>
          <p:nvPr>
            <p:ph type="title"/>
          </p:nvPr>
        </p:nvSpPr>
        <p:spPr/>
        <p:txBody>
          <a:bodyPr/>
          <a:lstStyle/>
          <a:p>
            <a:pPr eaLnBrk="1" hangingPunct="1"/>
            <a:r>
              <a:rPr lang="en-US" dirty="0" smtClean="0"/>
              <a:t>Industrial Environments</a:t>
            </a:r>
          </a:p>
        </p:txBody>
      </p:sp>
      <p:sp>
        <p:nvSpPr>
          <p:cNvPr id="208900" name="Rectangle 3"/>
          <p:cNvSpPr>
            <a:spLocks noGrp="1" noChangeArrowheads="1"/>
          </p:cNvSpPr>
          <p:nvPr>
            <p:ph type="body" idx="1"/>
          </p:nvPr>
        </p:nvSpPr>
        <p:spPr/>
        <p:txBody>
          <a:bodyPr/>
          <a:lstStyle/>
          <a:p>
            <a:pPr eaLnBrk="1" hangingPunct="1"/>
            <a:r>
              <a:rPr lang="en-US" dirty="0" smtClean="0"/>
              <a:t>Temperature</a:t>
            </a:r>
          </a:p>
          <a:p>
            <a:pPr lvl="1" eaLnBrk="1" hangingPunct="1"/>
            <a:r>
              <a:rPr lang="en-US" dirty="0" smtClean="0"/>
              <a:t>High temperatures will change the DC resistance</a:t>
            </a:r>
          </a:p>
          <a:p>
            <a:pPr lvl="1" eaLnBrk="1" hangingPunct="1"/>
            <a:r>
              <a:rPr lang="en-US" dirty="0" smtClean="0"/>
              <a:t>This in turn increases the attenuation</a:t>
            </a:r>
          </a:p>
          <a:p>
            <a:pPr lvl="1" eaLnBrk="1" hangingPunct="1"/>
            <a:r>
              <a:rPr lang="en-US" dirty="0" smtClean="0"/>
              <a:t>Common inside UTP cable rate of attenuation will increase at a rate of 0.4% per degree Celsius above 20 degrees C, and at 60 degrees C the attenuation can increase by 16%</a:t>
            </a:r>
          </a:p>
        </p:txBody>
      </p:sp>
      <p:sp>
        <p:nvSpPr>
          <p:cNvPr id="2089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316CD1C-5EEF-4C19-BC35-BFB94432EC4C}" type="slidenum">
              <a:rPr lang="en-US" smtClean="0"/>
              <a:pPr eaLnBrk="1" hangingPunct="1"/>
              <a:t>220</a:t>
            </a:fld>
            <a:endParaRPr lang="en-US" smtClean="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09923" name="Rectangle 2"/>
          <p:cNvSpPr>
            <a:spLocks noGrp="1" noChangeArrowheads="1"/>
          </p:cNvSpPr>
          <p:nvPr>
            <p:ph type="title"/>
          </p:nvPr>
        </p:nvSpPr>
        <p:spPr/>
        <p:txBody>
          <a:bodyPr/>
          <a:lstStyle/>
          <a:p>
            <a:pPr eaLnBrk="1" hangingPunct="1"/>
            <a:r>
              <a:rPr lang="en-US" dirty="0" smtClean="0"/>
              <a:t>Industrial Environments</a:t>
            </a:r>
          </a:p>
        </p:txBody>
      </p:sp>
      <p:sp>
        <p:nvSpPr>
          <p:cNvPr id="209924" name="Rectangle 3"/>
          <p:cNvSpPr>
            <a:spLocks noGrp="1" noChangeArrowheads="1"/>
          </p:cNvSpPr>
          <p:nvPr>
            <p:ph type="body" idx="1"/>
          </p:nvPr>
        </p:nvSpPr>
        <p:spPr/>
        <p:txBody>
          <a:bodyPr/>
          <a:lstStyle/>
          <a:p>
            <a:pPr eaLnBrk="1" hangingPunct="1"/>
            <a:r>
              <a:rPr lang="en-US" dirty="0" smtClean="0"/>
              <a:t>Moisture</a:t>
            </a:r>
          </a:p>
          <a:p>
            <a:pPr lvl="1" eaLnBrk="1" hangingPunct="1"/>
            <a:r>
              <a:rPr lang="en-US" dirty="0" smtClean="0"/>
              <a:t>This can be from ambient conditions</a:t>
            </a:r>
          </a:p>
          <a:p>
            <a:pPr lvl="1" eaLnBrk="1" hangingPunct="1"/>
            <a:r>
              <a:rPr lang="en-US" dirty="0" smtClean="0"/>
              <a:t>It can also come from pressure washing of equipment on the shop floor</a:t>
            </a:r>
          </a:p>
          <a:p>
            <a:pPr eaLnBrk="1" hangingPunct="1"/>
            <a:r>
              <a:rPr lang="en-US" dirty="0" smtClean="0"/>
              <a:t>Vibration</a:t>
            </a:r>
          </a:p>
          <a:p>
            <a:pPr lvl="1" eaLnBrk="1" hangingPunct="1"/>
            <a:r>
              <a:rPr lang="en-US" dirty="0" smtClean="0"/>
              <a:t>Office components do not have connectors designed for the high levels of vibration seen in industrial equipment in many cases</a:t>
            </a:r>
          </a:p>
        </p:txBody>
      </p:sp>
      <p:sp>
        <p:nvSpPr>
          <p:cNvPr id="2099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313C6D6-30B7-49BD-9719-F1F9DD8158D2}" type="slidenum">
              <a:rPr lang="en-US" smtClean="0"/>
              <a:pPr eaLnBrk="1" hangingPunct="1"/>
              <a:t>221</a:t>
            </a:fld>
            <a:endParaRPr lang="en-US" smtClean="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0947" name="Rectangle 2"/>
          <p:cNvSpPr>
            <a:spLocks noGrp="1" noChangeArrowheads="1"/>
          </p:cNvSpPr>
          <p:nvPr>
            <p:ph type="title"/>
          </p:nvPr>
        </p:nvSpPr>
        <p:spPr/>
        <p:txBody>
          <a:bodyPr/>
          <a:lstStyle/>
          <a:p>
            <a:pPr eaLnBrk="1" hangingPunct="1"/>
            <a:r>
              <a:rPr lang="en-US" dirty="0" smtClean="0"/>
              <a:t>Industrial Environments</a:t>
            </a:r>
          </a:p>
        </p:txBody>
      </p:sp>
      <p:sp>
        <p:nvSpPr>
          <p:cNvPr id="210948" name="Rectangle 3"/>
          <p:cNvSpPr>
            <a:spLocks noGrp="1" noChangeArrowheads="1"/>
          </p:cNvSpPr>
          <p:nvPr>
            <p:ph type="body" idx="1"/>
          </p:nvPr>
        </p:nvSpPr>
        <p:spPr/>
        <p:txBody>
          <a:bodyPr/>
          <a:lstStyle/>
          <a:p>
            <a:pPr eaLnBrk="1" hangingPunct="1"/>
            <a:r>
              <a:rPr lang="en-US" dirty="0" smtClean="0"/>
              <a:t>Crush</a:t>
            </a:r>
          </a:p>
          <a:p>
            <a:pPr lvl="1" eaLnBrk="1" hangingPunct="1"/>
            <a:r>
              <a:rPr lang="en-US" dirty="0" smtClean="0"/>
              <a:t>People walk on cables, vehicles drive over cables</a:t>
            </a:r>
          </a:p>
          <a:p>
            <a:pPr lvl="1" eaLnBrk="1" hangingPunct="1"/>
            <a:r>
              <a:rPr lang="en-US" dirty="0" smtClean="0"/>
              <a:t>None of this is very good for the cable</a:t>
            </a:r>
          </a:p>
          <a:p>
            <a:pPr lvl="1" eaLnBrk="1" hangingPunct="1"/>
            <a:r>
              <a:rPr lang="en-US" dirty="0" smtClean="0"/>
              <a:t>Install the cables in cable trays above the equipment or in extreme cases use metal or plastic conduit</a:t>
            </a:r>
          </a:p>
          <a:p>
            <a:pPr eaLnBrk="1" hangingPunct="1"/>
            <a:r>
              <a:rPr lang="en-US" dirty="0" smtClean="0"/>
              <a:t>Some of this information came from a study done by Rockwell Automation and Anixter</a:t>
            </a:r>
          </a:p>
        </p:txBody>
      </p:sp>
      <p:sp>
        <p:nvSpPr>
          <p:cNvPr id="2109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81A95D-2DFD-4701-B9AF-DD8E1D7E3DEF}" type="slidenum">
              <a:rPr lang="en-US" smtClean="0"/>
              <a:pPr eaLnBrk="1" hangingPunct="1"/>
              <a:t>222</a:t>
            </a:fld>
            <a:endParaRPr lang="en-US" smtClean="0"/>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 Environments</a:t>
            </a:r>
          </a:p>
        </p:txBody>
      </p:sp>
      <p:sp>
        <p:nvSpPr>
          <p:cNvPr id="3" name="Content Placeholder 2"/>
          <p:cNvSpPr>
            <a:spLocks noGrp="1"/>
          </p:cNvSpPr>
          <p:nvPr>
            <p:ph idx="1"/>
          </p:nvPr>
        </p:nvSpPr>
        <p:spPr/>
        <p:txBody>
          <a:bodyPr/>
          <a:lstStyle/>
          <a:p>
            <a:r>
              <a:rPr lang="en-US" dirty="0" smtClean="0"/>
              <a:t>Here is a summary table from a Belden webinar from</a:t>
            </a:r>
            <a:r>
              <a:rPr lang="en-US" baseline="0" dirty="0" smtClean="0"/>
              <a:t> July 2013 </a:t>
            </a:r>
            <a:r>
              <a:rPr lang="en-US" dirty="0" smtClean="0"/>
              <a:t>of these problems</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223</a:t>
            </a:fld>
            <a:endParaRPr lang="en-US" dirty="0"/>
          </a:p>
        </p:txBody>
      </p:sp>
    </p:spTree>
    <p:extLst>
      <p:ext uri="{BB962C8B-B14F-4D97-AF65-F5344CB8AC3E}">
        <p14:creationId xmlns:p14="http://schemas.microsoft.com/office/powerpoint/2010/main" val="36050900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 Environments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224</a:t>
            </a:fld>
            <a:endParaRPr lang="en-US" dirty="0"/>
          </a:p>
        </p:txBody>
      </p:sp>
      <p:pic>
        <p:nvPicPr>
          <p:cNvPr id="6" name="Picture 5"/>
          <p:cNvPicPr>
            <a:picLocks noChangeAspect="1"/>
          </p:cNvPicPr>
          <p:nvPr/>
        </p:nvPicPr>
        <p:blipFill rotWithShape="1">
          <a:blip r:embed="rId2"/>
          <a:srcRect l="21385" t="13884" r="22307"/>
          <a:stretch/>
        </p:blipFill>
        <p:spPr>
          <a:xfrm>
            <a:off x="1639839" y="1640010"/>
            <a:ext cx="5903961" cy="4500574"/>
          </a:xfrm>
          <a:prstGeom prst="rect">
            <a:avLst/>
          </a:prstGeom>
        </p:spPr>
      </p:pic>
    </p:spTree>
    <p:extLst>
      <p:ext uri="{BB962C8B-B14F-4D97-AF65-F5344CB8AC3E}">
        <p14:creationId xmlns:p14="http://schemas.microsoft.com/office/powerpoint/2010/main" val="45484373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1971" name="Rectangle 2"/>
          <p:cNvSpPr>
            <a:spLocks noGrp="1" noChangeArrowheads="1"/>
          </p:cNvSpPr>
          <p:nvPr>
            <p:ph type="title"/>
          </p:nvPr>
        </p:nvSpPr>
        <p:spPr/>
        <p:txBody>
          <a:bodyPr/>
          <a:lstStyle/>
          <a:p>
            <a:pPr eaLnBrk="1" hangingPunct="1"/>
            <a:r>
              <a:rPr lang="en-US" dirty="0" smtClean="0"/>
              <a:t>Industrial Environments</a:t>
            </a:r>
          </a:p>
        </p:txBody>
      </p:sp>
      <p:sp>
        <p:nvSpPr>
          <p:cNvPr id="211972" name="Rectangle 3"/>
          <p:cNvSpPr>
            <a:spLocks noGrp="1" noChangeArrowheads="1"/>
          </p:cNvSpPr>
          <p:nvPr>
            <p:ph type="body" idx="1"/>
          </p:nvPr>
        </p:nvSpPr>
        <p:spPr/>
        <p:txBody>
          <a:bodyPr/>
          <a:lstStyle/>
          <a:p>
            <a:pPr eaLnBrk="1" hangingPunct="1">
              <a:lnSpc>
                <a:spcPct val="90000"/>
              </a:lnSpc>
            </a:pPr>
            <a:r>
              <a:rPr lang="en-US" dirty="0" smtClean="0"/>
              <a:t>Other than the cable, discussed below, the connector is the main problem in this type of environment</a:t>
            </a:r>
          </a:p>
          <a:p>
            <a:pPr eaLnBrk="1" hangingPunct="1">
              <a:lnSpc>
                <a:spcPct val="90000"/>
              </a:lnSpc>
            </a:pPr>
            <a:r>
              <a:rPr lang="en-US" dirty="0" smtClean="0"/>
              <a:t>The standard RJ-45 connector will allow all of this crud in</a:t>
            </a:r>
          </a:p>
          <a:p>
            <a:pPr eaLnBrk="1" hangingPunct="1">
              <a:lnSpc>
                <a:spcPct val="90000"/>
              </a:lnSpc>
            </a:pPr>
            <a:r>
              <a:rPr lang="en-US" dirty="0" smtClean="0"/>
              <a:t>A sealed connector works better</a:t>
            </a:r>
          </a:p>
          <a:p>
            <a:pPr eaLnBrk="1" hangingPunct="1">
              <a:lnSpc>
                <a:spcPct val="90000"/>
              </a:lnSpc>
            </a:pPr>
            <a:r>
              <a:rPr lang="en-US" dirty="0" smtClean="0"/>
              <a:t>For example, this photograph from Siemon’s shows the effect of high moisture on a standard RJ-45 connector</a:t>
            </a:r>
          </a:p>
        </p:txBody>
      </p:sp>
      <p:sp>
        <p:nvSpPr>
          <p:cNvPr id="2119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4E4770-0249-4F12-8CCD-92E71335CD9F}" type="slidenum">
              <a:rPr lang="en-US" smtClean="0"/>
              <a:pPr eaLnBrk="1" hangingPunct="1"/>
              <a:t>225</a:t>
            </a:fld>
            <a:endParaRPr lang="en-US" smtClean="0"/>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2995" name="Rectangle 2"/>
          <p:cNvSpPr>
            <a:spLocks noGrp="1" noChangeArrowheads="1"/>
          </p:cNvSpPr>
          <p:nvPr>
            <p:ph type="title"/>
          </p:nvPr>
        </p:nvSpPr>
        <p:spPr/>
        <p:txBody>
          <a:bodyPr/>
          <a:lstStyle/>
          <a:p>
            <a:pPr eaLnBrk="1" hangingPunct="1"/>
            <a:r>
              <a:rPr lang="en-US" dirty="0" smtClean="0"/>
              <a:t>Industrial Environments</a:t>
            </a:r>
          </a:p>
        </p:txBody>
      </p:sp>
      <p:pic>
        <p:nvPicPr>
          <p:cNvPr id="212996" name="Picture 3" descr="RJ45andMois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2988" y="1600200"/>
            <a:ext cx="4522787" cy="4229100"/>
          </a:xfrm>
        </p:spPr>
      </p:pic>
      <p:sp>
        <p:nvSpPr>
          <p:cNvPr id="2129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D1DDBF-B871-4FE0-8EB2-78B573080DE0}" type="slidenum">
              <a:rPr lang="en-US" smtClean="0"/>
              <a:pPr eaLnBrk="1" hangingPunct="1"/>
              <a:t>226</a:t>
            </a:fld>
            <a:endParaRPr lang="en-US" smtClean="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4019" name="Rectangle 2"/>
          <p:cNvSpPr>
            <a:spLocks noGrp="1" noChangeArrowheads="1"/>
          </p:cNvSpPr>
          <p:nvPr>
            <p:ph type="title"/>
          </p:nvPr>
        </p:nvSpPr>
        <p:spPr/>
        <p:txBody>
          <a:bodyPr/>
          <a:lstStyle/>
          <a:p>
            <a:pPr eaLnBrk="1" hangingPunct="1"/>
            <a:r>
              <a:rPr lang="en-US" dirty="0" smtClean="0"/>
              <a:t>Industrial Environments</a:t>
            </a:r>
          </a:p>
        </p:txBody>
      </p:sp>
      <p:sp>
        <p:nvSpPr>
          <p:cNvPr id="214020" name="Rectangle 3"/>
          <p:cNvSpPr>
            <a:spLocks noGrp="1" noChangeArrowheads="1"/>
          </p:cNvSpPr>
          <p:nvPr>
            <p:ph type="body" idx="1"/>
          </p:nvPr>
        </p:nvSpPr>
        <p:spPr/>
        <p:txBody>
          <a:bodyPr/>
          <a:lstStyle/>
          <a:p>
            <a:pPr eaLnBrk="1" hangingPunct="1"/>
            <a:r>
              <a:rPr lang="en-US" dirty="0" smtClean="0"/>
              <a:t>To combat this, Siemons at least, recommends a more sealed connector, such as the Siemon Industrial MAX</a:t>
            </a:r>
          </a:p>
          <a:p>
            <a:pPr eaLnBrk="1" hangingPunct="1"/>
            <a:r>
              <a:rPr lang="en-US" dirty="0" smtClean="0"/>
              <a:t>This looks like</a:t>
            </a:r>
          </a:p>
        </p:txBody>
      </p:sp>
      <p:sp>
        <p:nvSpPr>
          <p:cNvPr id="2140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2733EA-0ECF-4758-B300-C4C7A98EA824}" type="slidenum">
              <a:rPr lang="en-US" smtClean="0"/>
              <a:pPr eaLnBrk="1" hangingPunct="1"/>
              <a:t>227</a:t>
            </a:fld>
            <a:endParaRPr lang="en-US" smtClean="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5043" name="Rectangle 2"/>
          <p:cNvSpPr>
            <a:spLocks noGrp="1" noChangeArrowheads="1"/>
          </p:cNvSpPr>
          <p:nvPr>
            <p:ph type="title"/>
          </p:nvPr>
        </p:nvSpPr>
        <p:spPr/>
        <p:txBody>
          <a:bodyPr/>
          <a:lstStyle/>
          <a:p>
            <a:pPr eaLnBrk="1" hangingPunct="1"/>
            <a:r>
              <a:rPr lang="en-US" dirty="0" smtClean="0"/>
              <a:t>Industrial Environments</a:t>
            </a:r>
          </a:p>
        </p:txBody>
      </p:sp>
      <p:pic>
        <p:nvPicPr>
          <p:cNvPr id="215044" name="Picture 3" descr="SiemonMax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1603375"/>
            <a:ext cx="3389313" cy="2295525"/>
          </a:xfrm>
        </p:spPr>
      </p:pic>
      <p:pic>
        <p:nvPicPr>
          <p:cNvPr id="215045" name="Picture 4" descr="SiemonMax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21175" y="1600200"/>
            <a:ext cx="3954463" cy="2320925"/>
          </a:xfrm>
        </p:spPr>
      </p:pic>
      <p:sp>
        <p:nvSpPr>
          <p:cNvPr id="2150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1C6E5CD-3323-4078-9EEE-9F52447C7477}" type="slidenum">
              <a:rPr lang="en-US" smtClean="0"/>
              <a:pPr eaLnBrk="1" hangingPunct="1"/>
              <a:t>228</a:t>
            </a:fld>
            <a:endParaRPr lang="en-US" smtClean="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6067" name="Rectangle 2"/>
          <p:cNvSpPr>
            <a:spLocks noGrp="1" noChangeArrowheads="1"/>
          </p:cNvSpPr>
          <p:nvPr>
            <p:ph type="title"/>
          </p:nvPr>
        </p:nvSpPr>
        <p:spPr/>
        <p:txBody>
          <a:bodyPr/>
          <a:lstStyle/>
          <a:p>
            <a:pPr eaLnBrk="1" hangingPunct="1"/>
            <a:r>
              <a:rPr lang="en-US" dirty="0" smtClean="0"/>
              <a:t>Industrial Environments</a:t>
            </a:r>
          </a:p>
        </p:txBody>
      </p:sp>
      <p:pic>
        <p:nvPicPr>
          <p:cNvPr id="216068" name="Picture 3" descr="HarshEnvironmentPlu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1600200"/>
            <a:ext cx="7099300" cy="4403725"/>
          </a:xfrm>
        </p:spPr>
      </p:pic>
      <p:sp>
        <p:nvSpPr>
          <p:cNvPr id="2160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3ADF4D-4F3B-4140-AD38-47E75D9ADF96}" type="slidenum">
              <a:rPr lang="en-US" smtClean="0"/>
              <a:pPr eaLnBrk="1" hangingPunct="1"/>
              <a:t>229</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5603" name="Rectangle 2"/>
          <p:cNvSpPr>
            <a:spLocks noGrp="1" noChangeArrowheads="1"/>
          </p:cNvSpPr>
          <p:nvPr>
            <p:ph type="title"/>
          </p:nvPr>
        </p:nvSpPr>
        <p:spPr/>
        <p:txBody>
          <a:bodyPr/>
          <a:lstStyle/>
          <a:p>
            <a:pPr eaLnBrk="1" hangingPunct="1"/>
            <a:r>
              <a:rPr lang="en-US" dirty="0" smtClean="0"/>
              <a:t>Making a Tools List</a:t>
            </a:r>
          </a:p>
        </p:txBody>
      </p:sp>
      <p:sp>
        <p:nvSpPr>
          <p:cNvPr id="25604" name="Rectangle 3"/>
          <p:cNvSpPr>
            <a:spLocks noGrp="1" noChangeArrowheads="1"/>
          </p:cNvSpPr>
          <p:nvPr>
            <p:ph type="body" idx="1"/>
          </p:nvPr>
        </p:nvSpPr>
        <p:spPr/>
        <p:txBody>
          <a:bodyPr/>
          <a:lstStyle/>
          <a:p>
            <a:pPr eaLnBrk="1" hangingPunct="1"/>
            <a:r>
              <a:rPr lang="en-US" dirty="0" smtClean="0"/>
              <a:t>Based on the nature of the building and the staff available make a list of the tools required to install, terminate, and test the cable</a:t>
            </a:r>
          </a:p>
          <a:p>
            <a:pPr eaLnBrk="1" hangingPunct="1"/>
            <a:r>
              <a:rPr lang="en-US" dirty="0" smtClean="0"/>
              <a:t>For example</a:t>
            </a:r>
          </a:p>
          <a:p>
            <a:pPr lvl="1" eaLnBrk="1" hangingPunct="1"/>
            <a:r>
              <a:rPr lang="en-US" dirty="0" smtClean="0"/>
              <a:t>Ladders</a:t>
            </a:r>
          </a:p>
          <a:p>
            <a:pPr lvl="1" eaLnBrk="1" hangingPunct="1"/>
            <a:r>
              <a:rPr lang="en-US" dirty="0" smtClean="0"/>
              <a:t>Cable pulling poles</a:t>
            </a:r>
          </a:p>
          <a:p>
            <a:pPr lvl="1" eaLnBrk="1" hangingPunct="1"/>
            <a:r>
              <a:rPr lang="en-US" dirty="0" smtClean="0"/>
              <a:t>Safety equipment</a:t>
            </a:r>
          </a:p>
          <a:p>
            <a:pPr lvl="1" eaLnBrk="1" hangingPunct="1"/>
            <a:r>
              <a:rPr lang="en-US" dirty="0" smtClean="0"/>
              <a:t>And so forth</a:t>
            </a:r>
          </a:p>
        </p:txBody>
      </p:sp>
      <p:sp>
        <p:nvSpPr>
          <p:cNvPr id="25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4840C5B-09F7-4CFC-8195-D0ADBAF13821}" type="slidenum">
              <a:rPr lang="en-US" smtClean="0"/>
              <a:pPr eaLnBrk="1" hangingPunct="1"/>
              <a:t>23</a:t>
            </a:fld>
            <a:endParaRPr lang="en-US" smtClean="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7091" name="Rectangle 2"/>
          <p:cNvSpPr>
            <a:spLocks noGrp="1" noChangeArrowheads="1"/>
          </p:cNvSpPr>
          <p:nvPr>
            <p:ph type="title"/>
          </p:nvPr>
        </p:nvSpPr>
        <p:spPr/>
        <p:txBody>
          <a:bodyPr/>
          <a:lstStyle/>
          <a:p>
            <a:pPr eaLnBrk="1" hangingPunct="1"/>
            <a:r>
              <a:rPr lang="en-US" dirty="0" smtClean="0"/>
              <a:t>Industrial Environments</a:t>
            </a:r>
          </a:p>
        </p:txBody>
      </p:sp>
      <p:sp>
        <p:nvSpPr>
          <p:cNvPr id="217092" name="Rectangle 3"/>
          <p:cNvSpPr>
            <a:spLocks noGrp="1" noChangeArrowheads="1"/>
          </p:cNvSpPr>
          <p:nvPr>
            <p:ph type="body" idx="1"/>
          </p:nvPr>
        </p:nvSpPr>
        <p:spPr/>
        <p:txBody>
          <a:bodyPr/>
          <a:lstStyle/>
          <a:p>
            <a:pPr eaLnBrk="1" hangingPunct="1"/>
            <a:r>
              <a:rPr lang="en-US" dirty="0" smtClean="0"/>
              <a:t>Here’s what the Hubbell version looks like</a:t>
            </a:r>
          </a:p>
        </p:txBody>
      </p:sp>
      <p:sp>
        <p:nvSpPr>
          <p:cNvPr id="2170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39E7E4-AE52-4F64-8163-9BD7A2495F92}" type="slidenum">
              <a:rPr lang="en-US" smtClean="0"/>
              <a:pPr eaLnBrk="1" hangingPunct="1"/>
              <a:t>230</a:t>
            </a:fld>
            <a:endParaRPr lang="en-US" smtClean="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8115" name="Rectangle 2"/>
          <p:cNvSpPr>
            <a:spLocks noGrp="1" noChangeArrowheads="1"/>
          </p:cNvSpPr>
          <p:nvPr>
            <p:ph type="title"/>
          </p:nvPr>
        </p:nvSpPr>
        <p:spPr/>
        <p:txBody>
          <a:bodyPr/>
          <a:lstStyle/>
          <a:p>
            <a:pPr eaLnBrk="1" hangingPunct="1"/>
            <a:r>
              <a:rPr lang="en-US" dirty="0" smtClean="0"/>
              <a:t>Industrial Environments</a:t>
            </a:r>
          </a:p>
        </p:txBody>
      </p:sp>
      <p:pic>
        <p:nvPicPr>
          <p:cNvPr id="21811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04" t="1639" r="3278" b="1639"/>
          <a:stretch>
            <a:fillRect/>
          </a:stretch>
        </p:blipFill>
        <p:spPr>
          <a:xfrm>
            <a:off x="1506538" y="1600200"/>
            <a:ext cx="6130925" cy="4376738"/>
          </a:xfrm>
        </p:spPr>
      </p:pic>
      <p:sp>
        <p:nvSpPr>
          <p:cNvPr id="218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66522F-0169-4B5D-9F1D-4F83F49A6B0D}" type="slidenum">
              <a:rPr lang="en-US" smtClean="0"/>
              <a:pPr eaLnBrk="1" hangingPunct="1"/>
              <a:t>231</a:t>
            </a:fld>
            <a:endParaRPr lang="en-US" smtClean="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19139" name="Rectangle 2"/>
          <p:cNvSpPr>
            <a:spLocks noGrp="1" noChangeArrowheads="1"/>
          </p:cNvSpPr>
          <p:nvPr>
            <p:ph type="title"/>
          </p:nvPr>
        </p:nvSpPr>
        <p:spPr/>
        <p:txBody>
          <a:bodyPr/>
          <a:lstStyle/>
          <a:p>
            <a:pPr eaLnBrk="1" hangingPunct="1"/>
            <a:r>
              <a:rPr lang="en-US" dirty="0" smtClean="0"/>
              <a:t>Industrial Environments</a:t>
            </a:r>
          </a:p>
        </p:txBody>
      </p:sp>
      <p:sp>
        <p:nvSpPr>
          <p:cNvPr id="219140" name="Rectangle 3"/>
          <p:cNvSpPr>
            <a:spLocks noGrp="1" noChangeArrowheads="1"/>
          </p:cNvSpPr>
          <p:nvPr>
            <p:ph type="body" idx="1"/>
          </p:nvPr>
        </p:nvSpPr>
        <p:spPr/>
        <p:txBody>
          <a:bodyPr/>
          <a:lstStyle/>
          <a:p>
            <a:pPr eaLnBrk="1" hangingPunct="1"/>
            <a:r>
              <a:rPr lang="en-US" dirty="0" smtClean="0"/>
              <a:t>The idea here is this style of connector will keep out most of the moisture and resist loosening from vibration</a:t>
            </a:r>
          </a:p>
          <a:p>
            <a:pPr eaLnBrk="1" hangingPunct="1"/>
            <a:r>
              <a:rPr lang="en-US" dirty="0" smtClean="0"/>
              <a:t>The TIA-1005 standard covers industrial environments</a:t>
            </a:r>
          </a:p>
          <a:p>
            <a:pPr eaLnBrk="1" hangingPunct="1"/>
            <a:r>
              <a:rPr lang="en-US" dirty="0" smtClean="0"/>
              <a:t>The thrust of this effort is to meet one of the IP – International Protection levels that have been defined by the IEC for connectors</a:t>
            </a:r>
          </a:p>
        </p:txBody>
      </p:sp>
      <p:sp>
        <p:nvSpPr>
          <p:cNvPr id="2191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F80738-AF59-4A99-9664-14EC0F20DE62}" type="slidenum">
              <a:rPr lang="en-US" smtClean="0"/>
              <a:pPr eaLnBrk="1" hangingPunct="1"/>
              <a:t>232</a:t>
            </a:fld>
            <a:endParaRPr lang="en-US" smtClean="0"/>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0163" name="Rectangle 2"/>
          <p:cNvSpPr>
            <a:spLocks noGrp="1" noChangeArrowheads="1"/>
          </p:cNvSpPr>
          <p:nvPr>
            <p:ph type="title"/>
          </p:nvPr>
        </p:nvSpPr>
        <p:spPr/>
        <p:txBody>
          <a:bodyPr/>
          <a:lstStyle/>
          <a:p>
            <a:pPr eaLnBrk="1" hangingPunct="1"/>
            <a:r>
              <a:rPr lang="en-US" dirty="0" smtClean="0"/>
              <a:t>Industrial Environments</a:t>
            </a:r>
          </a:p>
        </p:txBody>
      </p:sp>
      <p:sp>
        <p:nvSpPr>
          <p:cNvPr id="220164" name="Rectangle 3"/>
          <p:cNvSpPr>
            <a:spLocks noGrp="1" noChangeArrowheads="1"/>
          </p:cNvSpPr>
          <p:nvPr>
            <p:ph type="body" idx="1"/>
          </p:nvPr>
        </p:nvSpPr>
        <p:spPr/>
        <p:txBody>
          <a:bodyPr/>
          <a:lstStyle/>
          <a:p>
            <a:pPr eaLnBrk="1" hangingPunct="1"/>
            <a:r>
              <a:rPr lang="en-US" dirty="0" smtClean="0"/>
              <a:t>IP is also used to stand for Ingress Protection as these standards are primarily concerned with preventing the entry of things from the outside world</a:t>
            </a:r>
          </a:p>
          <a:p>
            <a:pPr eaLnBrk="1" hangingPunct="1"/>
            <a:r>
              <a:rPr lang="en-US" dirty="0" smtClean="0"/>
              <a:t>The IP rating will be used to indicate the degree of protection afforded by the device</a:t>
            </a:r>
          </a:p>
        </p:txBody>
      </p:sp>
      <p:sp>
        <p:nvSpPr>
          <p:cNvPr id="2201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4C469A-8D71-461C-A964-E2D5C741BE7E}" type="slidenum">
              <a:rPr lang="en-US" smtClean="0"/>
              <a:pPr eaLnBrk="1" hangingPunct="1"/>
              <a:t>233</a:t>
            </a:fld>
            <a:endParaRPr lang="en-US" smtClean="0"/>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1187" name="Rectangle 2"/>
          <p:cNvSpPr>
            <a:spLocks noGrp="1" noChangeArrowheads="1"/>
          </p:cNvSpPr>
          <p:nvPr>
            <p:ph type="title"/>
          </p:nvPr>
        </p:nvSpPr>
        <p:spPr/>
        <p:txBody>
          <a:bodyPr/>
          <a:lstStyle/>
          <a:p>
            <a:pPr eaLnBrk="1" hangingPunct="1"/>
            <a:r>
              <a:rPr lang="en-US" dirty="0" smtClean="0"/>
              <a:t>Industrial Environments</a:t>
            </a:r>
          </a:p>
        </p:txBody>
      </p:sp>
      <p:sp>
        <p:nvSpPr>
          <p:cNvPr id="221188" name="Rectangle 3"/>
          <p:cNvSpPr>
            <a:spLocks noGrp="1" noChangeArrowheads="1"/>
          </p:cNvSpPr>
          <p:nvPr>
            <p:ph type="body" idx="1"/>
          </p:nvPr>
        </p:nvSpPr>
        <p:spPr/>
        <p:txBody>
          <a:bodyPr/>
          <a:lstStyle/>
          <a:p>
            <a:pPr eaLnBrk="1" hangingPunct="1"/>
            <a:r>
              <a:rPr lang="en-US" dirty="0" smtClean="0"/>
              <a:t>This will not only be connectors, but all of the other parts required for a complete cabling solution</a:t>
            </a:r>
          </a:p>
          <a:p>
            <a:pPr eaLnBrk="1" hangingPunct="1">
              <a:lnSpc>
                <a:spcPct val="90000"/>
              </a:lnSpc>
            </a:pPr>
            <a:r>
              <a:rPr lang="en-US" dirty="0" smtClean="0"/>
              <a:t>For example a rating of IP67 would indicate by the first number the amount of protection provided to the users from hazardous parts inside the enclosure and the protection provided to the parts inside against ingress of solid objects</a:t>
            </a:r>
          </a:p>
        </p:txBody>
      </p:sp>
      <p:sp>
        <p:nvSpPr>
          <p:cNvPr id="2211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9E98AD-AC66-461D-98FD-C8D7C0C116DC}" type="slidenum">
              <a:rPr lang="en-US" smtClean="0"/>
              <a:pPr eaLnBrk="1" hangingPunct="1"/>
              <a:t>234</a:t>
            </a:fld>
            <a:endParaRPr lang="en-US" smtClean="0"/>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2211" name="Rectangle 2"/>
          <p:cNvSpPr>
            <a:spLocks noGrp="1" noChangeArrowheads="1"/>
          </p:cNvSpPr>
          <p:nvPr>
            <p:ph type="title"/>
          </p:nvPr>
        </p:nvSpPr>
        <p:spPr/>
        <p:txBody>
          <a:bodyPr/>
          <a:lstStyle/>
          <a:p>
            <a:pPr eaLnBrk="1" hangingPunct="1"/>
            <a:r>
              <a:rPr lang="en-US" dirty="0" smtClean="0"/>
              <a:t>Industrial Environments</a:t>
            </a:r>
          </a:p>
        </p:txBody>
      </p:sp>
      <p:sp>
        <p:nvSpPr>
          <p:cNvPr id="222212" name="Rectangle 3"/>
          <p:cNvSpPr>
            <a:spLocks noGrp="1" noChangeArrowheads="1"/>
          </p:cNvSpPr>
          <p:nvPr>
            <p:ph type="body" idx="1"/>
          </p:nvPr>
        </p:nvSpPr>
        <p:spPr/>
        <p:txBody>
          <a:bodyPr/>
          <a:lstStyle/>
          <a:p>
            <a:pPr eaLnBrk="1" hangingPunct="1">
              <a:lnSpc>
                <a:spcPct val="90000"/>
              </a:lnSpc>
            </a:pPr>
            <a:r>
              <a:rPr lang="en-US" dirty="0" smtClean="0"/>
              <a:t>The second number is the degree of protection from water entering the device</a:t>
            </a:r>
          </a:p>
          <a:p>
            <a:pPr eaLnBrk="1" hangingPunct="1">
              <a:lnSpc>
                <a:spcPct val="90000"/>
              </a:lnSpc>
            </a:pPr>
            <a:r>
              <a:rPr lang="en-US" dirty="0" smtClean="0"/>
              <a:t>Here are the suggested ratings</a:t>
            </a:r>
          </a:p>
        </p:txBody>
      </p:sp>
      <p:sp>
        <p:nvSpPr>
          <p:cNvPr id="2222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F7FDA2-7BA9-4602-A07B-C11B4A26B1C5}" type="slidenum">
              <a:rPr lang="en-US" smtClean="0"/>
              <a:pPr eaLnBrk="1" hangingPunct="1"/>
              <a:t>235</a:t>
            </a:fld>
            <a:endParaRPr lang="en-US" smtClean="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3235" name="Rectangle 2"/>
          <p:cNvSpPr>
            <a:spLocks noGrp="1" noChangeArrowheads="1"/>
          </p:cNvSpPr>
          <p:nvPr>
            <p:ph type="title"/>
          </p:nvPr>
        </p:nvSpPr>
        <p:spPr/>
        <p:txBody>
          <a:bodyPr/>
          <a:lstStyle/>
          <a:p>
            <a:pPr eaLnBrk="1" hangingPunct="1"/>
            <a:r>
              <a:rPr lang="en-US" dirty="0" smtClean="0"/>
              <a:t>Industrial Environments</a:t>
            </a:r>
          </a:p>
        </p:txBody>
      </p:sp>
      <p:pic>
        <p:nvPicPr>
          <p:cNvPr id="22323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04" t="1639" r="3278" b="1639"/>
          <a:stretch>
            <a:fillRect/>
          </a:stretch>
        </p:blipFill>
        <p:spPr>
          <a:xfrm>
            <a:off x="1506538" y="1643063"/>
            <a:ext cx="6130925" cy="4376737"/>
          </a:xfrm>
        </p:spPr>
      </p:pic>
      <p:sp>
        <p:nvSpPr>
          <p:cNvPr id="2232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3C7B64-168B-4513-BCB4-D19644A25D9D}" type="slidenum">
              <a:rPr lang="en-US" smtClean="0"/>
              <a:pPr eaLnBrk="1" hangingPunct="1"/>
              <a:t>236</a:t>
            </a:fld>
            <a:endParaRPr lang="en-US" smtClean="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4259" name="Rectangle 2"/>
          <p:cNvSpPr>
            <a:spLocks noGrp="1" noChangeArrowheads="1"/>
          </p:cNvSpPr>
          <p:nvPr>
            <p:ph type="title"/>
          </p:nvPr>
        </p:nvSpPr>
        <p:spPr/>
        <p:txBody>
          <a:bodyPr/>
          <a:lstStyle/>
          <a:p>
            <a:pPr eaLnBrk="1" hangingPunct="1"/>
            <a:r>
              <a:rPr lang="en-US" dirty="0" smtClean="0"/>
              <a:t>Industrial Environments</a:t>
            </a:r>
          </a:p>
        </p:txBody>
      </p:sp>
      <p:sp>
        <p:nvSpPr>
          <p:cNvPr id="224260" name="Rectangle 3"/>
          <p:cNvSpPr>
            <a:spLocks noGrp="1" noChangeArrowheads="1"/>
          </p:cNvSpPr>
          <p:nvPr>
            <p:ph type="body" idx="1"/>
          </p:nvPr>
        </p:nvSpPr>
        <p:spPr/>
        <p:txBody>
          <a:bodyPr/>
          <a:lstStyle/>
          <a:p>
            <a:pPr eaLnBrk="1" hangingPunct="1"/>
            <a:r>
              <a:rPr lang="en-US" dirty="0" smtClean="0"/>
              <a:t>There is some resistance to this effort to introduce Ethernet connectors to the plant floor</a:t>
            </a:r>
          </a:p>
          <a:p>
            <a:pPr eaLnBrk="1" hangingPunct="1"/>
            <a:r>
              <a:rPr lang="en-US" dirty="0" smtClean="0"/>
              <a:t>The traditional connector for these applications is the M12</a:t>
            </a:r>
          </a:p>
          <a:p>
            <a:pPr eaLnBrk="1" hangingPunct="1"/>
            <a:r>
              <a:rPr lang="en-US" dirty="0" smtClean="0"/>
              <a:t>Many users prefer to stay with some style of this connector</a:t>
            </a:r>
          </a:p>
        </p:txBody>
      </p:sp>
      <p:sp>
        <p:nvSpPr>
          <p:cNvPr id="2242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EC3265-B5FE-45F4-B98F-A499D2025B38}" type="slidenum">
              <a:rPr lang="en-US" smtClean="0"/>
              <a:pPr eaLnBrk="1" hangingPunct="1"/>
              <a:t>237</a:t>
            </a:fld>
            <a:endParaRPr lang="en-US" smtClean="0"/>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5283" name="Rectangle 2"/>
          <p:cNvSpPr>
            <a:spLocks noGrp="1" noChangeArrowheads="1"/>
          </p:cNvSpPr>
          <p:nvPr>
            <p:ph type="title"/>
          </p:nvPr>
        </p:nvSpPr>
        <p:spPr/>
        <p:txBody>
          <a:bodyPr/>
          <a:lstStyle/>
          <a:p>
            <a:pPr eaLnBrk="1" hangingPunct="1"/>
            <a:r>
              <a:rPr lang="en-US" dirty="0" smtClean="0"/>
              <a:t>Industrial Environments</a:t>
            </a:r>
          </a:p>
        </p:txBody>
      </p:sp>
      <p:pic>
        <p:nvPicPr>
          <p:cNvPr id="22528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04" t="1639" r="3278" b="1639"/>
          <a:stretch>
            <a:fillRect/>
          </a:stretch>
        </p:blipFill>
        <p:spPr>
          <a:xfrm>
            <a:off x="1506538" y="1600200"/>
            <a:ext cx="6130925" cy="4376738"/>
          </a:xfrm>
        </p:spPr>
      </p:pic>
      <p:sp>
        <p:nvSpPr>
          <p:cNvPr id="2252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55F2A-97D9-432F-BA0B-D7DDCAA64966}" type="slidenum">
              <a:rPr lang="en-US" smtClean="0"/>
              <a:pPr eaLnBrk="1" hangingPunct="1"/>
              <a:t>238</a:t>
            </a:fld>
            <a:endParaRPr lang="en-US" smtClean="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6307" name="Rectangle 2"/>
          <p:cNvSpPr>
            <a:spLocks noGrp="1" noChangeArrowheads="1"/>
          </p:cNvSpPr>
          <p:nvPr>
            <p:ph type="title"/>
          </p:nvPr>
        </p:nvSpPr>
        <p:spPr/>
        <p:txBody>
          <a:bodyPr/>
          <a:lstStyle/>
          <a:p>
            <a:pPr eaLnBrk="1" hangingPunct="1"/>
            <a:r>
              <a:rPr lang="en-US" dirty="0" smtClean="0"/>
              <a:t>Industrial Environments</a:t>
            </a:r>
          </a:p>
        </p:txBody>
      </p:sp>
      <p:pic>
        <p:nvPicPr>
          <p:cNvPr id="22630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04" t="1639" r="2049" b="1639"/>
          <a:stretch>
            <a:fillRect/>
          </a:stretch>
        </p:blipFill>
        <p:spPr>
          <a:xfrm>
            <a:off x="1447800" y="1600200"/>
            <a:ext cx="6211888" cy="4376738"/>
          </a:xfrm>
        </p:spPr>
      </p:pic>
      <p:sp>
        <p:nvSpPr>
          <p:cNvPr id="2263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42B426-340A-4AF8-A725-2189C7C11078}" type="slidenum">
              <a:rPr lang="en-US" smtClean="0"/>
              <a:pPr eaLnBrk="1" hangingPunct="1"/>
              <a:t>239</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6627" name="Rectangle 2"/>
          <p:cNvSpPr>
            <a:spLocks noGrp="1" noChangeArrowheads="1"/>
          </p:cNvSpPr>
          <p:nvPr>
            <p:ph type="title"/>
          </p:nvPr>
        </p:nvSpPr>
        <p:spPr/>
        <p:txBody>
          <a:bodyPr/>
          <a:lstStyle/>
          <a:p>
            <a:pPr eaLnBrk="1" hangingPunct="1"/>
            <a:r>
              <a:rPr lang="en-US" dirty="0" smtClean="0"/>
              <a:t>Ordering Stuff</a:t>
            </a:r>
          </a:p>
        </p:txBody>
      </p:sp>
      <p:sp>
        <p:nvSpPr>
          <p:cNvPr id="26628" name="Rectangle 3"/>
          <p:cNvSpPr>
            <a:spLocks noGrp="1" noChangeArrowheads="1"/>
          </p:cNvSpPr>
          <p:nvPr>
            <p:ph type="body" idx="1"/>
          </p:nvPr>
        </p:nvSpPr>
        <p:spPr/>
        <p:txBody>
          <a:bodyPr/>
          <a:lstStyle/>
          <a:p>
            <a:pPr eaLnBrk="1" hangingPunct="1"/>
            <a:r>
              <a:rPr lang="en-US" dirty="0" smtClean="0"/>
              <a:t>Local suppliers can be found in the Yellow Pages</a:t>
            </a:r>
          </a:p>
          <a:p>
            <a:pPr eaLnBrk="1" hangingPunct="1"/>
            <a:r>
              <a:rPr lang="en-US" dirty="0" smtClean="0"/>
              <a:t>Even places like Lowes and Home Depot are beginning to stock some of these parts</a:t>
            </a:r>
          </a:p>
          <a:p>
            <a:pPr eaLnBrk="1" hangingPunct="1"/>
            <a:r>
              <a:rPr lang="en-US" dirty="0" smtClean="0"/>
              <a:t>Mail order suppliers vary, search the web or check the ads in the major trade publications</a:t>
            </a:r>
          </a:p>
        </p:txBody>
      </p:sp>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CF9761-789F-4E7F-956E-4BE0E8A01C83}" type="slidenum">
              <a:rPr lang="en-US" smtClean="0"/>
              <a:pPr eaLnBrk="1" hangingPunct="1"/>
              <a:t>24</a:t>
            </a:fld>
            <a:endParaRPr lang="en-US" smtClean="0"/>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Environments</a:t>
            </a:r>
            <a:endParaRPr lang="en-US" dirty="0"/>
          </a:p>
        </p:txBody>
      </p:sp>
      <p:sp>
        <p:nvSpPr>
          <p:cNvPr id="3" name="Content Placeholder 2"/>
          <p:cNvSpPr>
            <a:spLocks noGrp="1"/>
          </p:cNvSpPr>
          <p:nvPr>
            <p:ph idx="1"/>
          </p:nvPr>
        </p:nvSpPr>
        <p:spPr/>
        <p:txBody>
          <a:bodyPr/>
          <a:lstStyle/>
          <a:p>
            <a:r>
              <a:rPr lang="en-US" dirty="0" smtClean="0"/>
              <a:t>In the same Belden webinar</a:t>
            </a:r>
            <a:r>
              <a:rPr lang="en-US" baseline="0" dirty="0" smtClean="0"/>
              <a:t> from July 2013 they pointed out the advantage of using bonded cable pairs inside the UTP cable to lessen noise problems</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240</a:t>
            </a:fld>
            <a:endParaRPr lang="en-US" dirty="0"/>
          </a:p>
        </p:txBody>
      </p:sp>
    </p:spTree>
    <p:extLst>
      <p:ext uri="{BB962C8B-B14F-4D97-AF65-F5344CB8AC3E}">
        <p14:creationId xmlns:p14="http://schemas.microsoft.com/office/powerpoint/2010/main" val="300572918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 Environments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241</a:t>
            </a:fld>
            <a:endParaRPr lang="en-US" dirty="0"/>
          </a:p>
        </p:txBody>
      </p:sp>
      <p:pic>
        <p:nvPicPr>
          <p:cNvPr id="6" name="Picture 5"/>
          <p:cNvPicPr>
            <a:picLocks noChangeAspect="1"/>
          </p:cNvPicPr>
          <p:nvPr/>
        </p:nvPicPr>
        <p:blipFill rotWithShape="1">
          <a:blip r:embed="rId2"/>
          <a:srcRect l="21076" t="15737" r="22616"/>
          <a:stretch/>
        </p:blipFill>
        <p:spPr>
          <a:xfrm>
            <a:off x="1502538" y="1600195"/>
            <a:ext cx="6041262" cy="4506146"/>
          </a:xfrm>
          <a:prstGeom prst="rect">
            <a:avLst/>
          </a:prstGeom>
        </p:spPr>
      </p:pic>
    </p:spTree>
    <p:extLst>
      <p:ext uri="{BB962C8B-B14F-4D97-AF65-F5344CB8AC3E}">
        <p14:creationId xmlns:p14="http://schemas.microsoft.com/office/powerpoint/2010/main" val="184872904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p:nvPr>
        </p:nvSpPr>
        <p:spPr/>
        <p:txBody>
          <a:bodyPr/>
          <a:lstStyle/>
          <a:p>
            <a:r>
              <a:rPr lang="en-US" dirty="0" smtClean="0"/>
              <a:t>Industrial Environments</a:t>
            </a:r>
          </a:p>
        </p:txBody>
      </p:sp>
      <p:sp>
        <p:nvSpPr>
          <p:cNvPr id="227331" name="Content Placeholder 2"/>
          <p:cNvSpPr>
            <a:spLocks noGrp="1"/>
          </p:cNvSpPr>
          <p:nvPr>
            <p:ph idx="1"/>
          </p:nvPr>
        </p:nvSpPr>
        <p:spPr/>
        <p:txBody>
          <a:bodyPr/>
          <a:lstStyle/>
          <a:p>
            <a:r>
              <a:rPr lang="en-US" dirty="0" smtClean="0"/>
              <a:t>Good practice is to change components such as patch cables that are exposed on a scheduled basis just in case</a:t>
            </a:r>
          </a:p>
        </p:txBody>
      </p:sp>
      <p:sp>
        <p:nvSpPr>
          <p:cNvPr id="227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7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8C3FD2-A509-4EFD-9332-C7687858CFD7}" type="slidenum">
              <a:rPr lang="en-US" smtClean="0"/>
              <a:pPr eaLnBrk="1" hangingPunct="1"/>
              <a:t>242</a:t>
            </a:fld>
            <a:endParaRPr lang="en-US" smtClean="0"/>
          </a:p>
        </p:txBody>
      </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8355" name="Rectangle 2"/>
          <p:cNvSpPr>
            <a:spLocks noGrp="1" noChangeArrowheads="1"/>
          </p:cNvSpPr>
          <p:nvPr>
            <p:ph type="title"/>
          </p:nvPr>
        </p:nvSpPr>
        <p:spPr/>
        <p:txBody>
          <a:bodyPr/>
          <a:lstStyle/>
          <a:p>
            <a:pPr eaLnBrk="1" hangingPunct="1"/>
            <a:r>
              <a:rPr lang="en-US" dirty="0" smtClean="0"/>
              <a:t>ScTP</a:t>
            </a:r>
          </a:p>
        </p:txBody>
      </p:sp>
      <p:sp>
        <p:nvSpPr>
          <p:cNvPr id="228356" name="Rectangle 3"/>
          <p:cNvSpPr>
            <a:spLocks noGrp="1" noChangeArrowheads="1"/>
          </p:cNvSpPr>
          <p:nvPr>
            <p:ph type="body" idx="1"/>
          </p:nvPr>
        </p:nvSpPr>
        <p:spPr/>
        <p:txBody>
          <a:bodyPr/>
          <a:lstStyle/>
          <a:p>
            <a:pPr eaLnBrk="1" hangingPunct="1"/>
            <a:r>
              <a:rPr lang="en-US" dirty="0" smtClean="0"/>
              <a:t>ScTP – Screened Twisted Pair cable is sometimes used in manufacturing and industrial environments in the US</a:t>
            </a:r>
          </a:p>
          <a:p>
            <a:pPr eaLnBrk="1" hangingPunct="1"/>
            <a:r>
              <a:rPr lang="en-US" dirty="0" smtClean="0"/>
              <a:t>This cable was discussed previously</a:t>
            </a:r>
          </a:p>
        </p:txBody>
      </p:sp>
      <p:sp>
        <p:nvSpPr>
          <p:cNvPr id="2283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BC2F052-3B3C-4A3B-A51C-BB6FB8C665F1}" type="slidenum">
              <a:rPr lang="en-US" smtClean="0"/>
              <a:pPr eaLnBrk="1" hangingPunct="1"/>
              <a:t>243</a:t>
            </a:fld>
            <a:endParaRPr lang="en-US" smtClean="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29379"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Cabling Security</a:t>
            </a:r>
          </a:p>
        </p:txBody>
      </p:sp>
      <p:sp>
        <p:nvSpPr>
          <p:cNvPr id="229380"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Security for the cabling system may be a consideration as well</a:t>
            </a:r>
          </a:p>
          <a:p>
            <a:pPr eaLnBrk="1" hangingPunct="1"/>
            <a:r>
              <a:rPr lang="en-US" dirty="0" smtClean="0">
                <a:solidFill>
                  <a:srgbClr val="000000"/>
                </a:solidFill>
                <a:cs typeface="Times New Roman" pitchFamily="18" charset="0"/>
              </a:rPr>
              <a:t>Cables can be tapped physically or by sensing the EMI they put off</a:t>
            </a:r>
          </a:p>
          <a:p>
            <a:pPr eaLnBrk="1" hangingPunct="1"/>
            <a:r>
              <a:rPr lang="en-US" dirty="0" smtClean="0">
                <a:solidFill>
                  <a:srgbClr val="000000"/>
                </a:solidFill>
                <a:cs typeface="Times New Roman" pitchFamily="18" charset="0"/>
              </a:rPr>
              <a:t>Conduit may be run throughout the building to help prevent this</a:t>
            </a:r>
          </a:p>
          <a:p>
            <a:pPr eaLnBrk="1" hangingPunct="1"/>
            <a:r>
              <a:rPr lang="en-US" dirty="0" smtClean="0">
                <a:solidFill>
                  <a:srgbClr val="000000"/>
                </a:solidFill>
                <a:cs typeface="Times New Roman" pitchFamily="18" charset="0"/>
              </a:rPr>
              <a:t>However, this is quite expensive</a:t>
            </a:r>
          </a:p>
        </p:txBody>
      </p:sp>
      <p:sp>
        <p:nvSpPr>
          <p:cNvPr id="2293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D6025F-023B-48B1-90BF-C5A5C0552A9C}" type="slidenum">
              <a:rPr lang="en-US" smtClean="0"/>
              <a:pPr eaLnBrk="1" hangingPunct="1"/>
              <a:t>244</a:t>
            </a:fld>
            <a:endParaRPr lang="en-US" smtClean="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0403" name="Rectangle 2"/>
          <p:cNvSpPr>
            <a:spLocks noGrp="1" noChangeArrowheads="1"/>
          </p:cNvSpPr>
          <p:nvPr>
            <p:ph type="title"/>
          </p:nvPr>
        </p:nvSpPr>
        <p:spPr/>
        <p:txBody>
          <a:bodyPr/>
          <a:lstStyle/>
          <a:p>
            <a:pPr eaLnBrk="1" hangingPunct="1"/>
            <a:r>
              <a:rPr lang="en-US" dirty="0" smtClean="0"/>
              <a:t>Cost of Installation</a:t>
            </a:r>
          </a:p>
        </p:txBody>
      </p:sp>
      <p:sp>
        <p:nvSpPr>
          <p:cNvPr id="230404" name="Rectangle 3"/>
          <p:cNvSpPr>
            <a:spLocks noGrp="1" noChangeArrowheads="1"/>
          </p:cNvSpPr>
          <p:nvPr>
            <p:ph type="body" idx="1"/>
          </p:nvPr>
        </p:nvSpPr>
        <p:spPr/>
        <p:txBody>
          <a:bodyPr/>
          <a:lstStyle/>
          <a:p>
            <a:pPr eaLnBrk="1" hangingPunct="1"/>
            <a:r>
              <a:rPr lang="en-US" dirty="0" smtClean="0"/>
              <a:t>The cost of any cable installation will vary depending on the particular environment encountered</a:t>
            </a:r>
          </a:p>
          <a:p>
            <a:pPr eaLnBrk="1" hangingPunct="1"/>
            <a:r>
              <a:rPr lang="en-US" dirty="0" smtClean="0"/>
              <a:t>In general it takes, for initial installation of many cables at one time, the following times for each single cable installation, termination, and test</a:t>
            </a:r>
          </a:p>
          <a:p>
            <a:pPr lvl="1" eaLnBrk="1" hangingPunct="1"/>
            <a:r>
              <a:rPr lang="en-US" dirty="0" smtClean="0"/>
              <a:t>Placement of 150 feet of cable – 30 minutes</a:t>
            </a:r>
          </a:p>
          <a:p>
            <a:pPr lvl="1" eaLnBrk="1" hangingPunct="1"/>
            <a:r>
              <a:rPr lang="en-US" dirty="0" smtClean="0"/>
              <a:t>Work area termination – 15 minutes</a:t>
            </a:r>
          </a:p>
        </p:txBody>
      </p:sp>
      <p:sp>
        <p:nvSpPr>
          <p:cNvPr id="2304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8CEE48-42BD-41EE-959F-FA194BDA68EF}" type="slidenum">
              <a:rPr lang="en-US" smtClean="0"/>
              <a:pPr eaLnBrk="1" hangingPunct="1"/>
              <a:t>245</a:t>
            </a:fld>
            <a:endParaRPr lang="en-US" smtClean="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1427" name="Rectangle 2"/>
          <p:cNvSpPr>
            <a:spLocks noGrp="1" noChangeArrowheads="1"/>
          </p:cNvSpPr>
          <p:nvPr>
            <p:ph type="title"/>
          </p:nvPr>
        </p:nvSpPr>
        <p:spPr/>
        <p:txBody>
          <a:bodyPr/>
          <a:lstStyle/>
          <a:p>
            <a:pPr eaLnBrk="1" hangingPunct="1"/>
            <a:r>
              <a:rPr lang="en-US" dirty="0" smtClean="0"/>
              <a:t>Cost of Installation</a:t>
            </a:r>
          </a:p>
        </p:txBody>
      </p:sp>
      <p:sp>
        <p:nvSpPr>
          <p:cNvPr id="231428" name="Rectangle 3"/>
          <p:cNvSpPr>
            <a:spLocks noGrp="1" noChangeArrowheads="1"/>
          </p:cNvSpPr>
          <p:nvPr>
            <p:ph type="body" idx="1"/>
          </p:nvPr>
        </p:nvSpPr>
        <p:spPr/>
        <p:txBody>
          <a:bodyPr/>
          <a:lstStyle/>
          <a:p>
            <a:pPr lvl="1" eaLnBrk="1" hangingPunct="1"/>
            <a:r>
              <a:rPr lang="en-US" dirty="0" smtClean="0"/>
              <a:t>Patch Panel termination – 30 minutes</a:t>
            </a:r>
          </a:p>
          <a:p>
            <a:pPr lvl="1" eaLnBrk="1" hangingPunct="1"/>
            <a:r>
              <a:rPr lang="en-US" dirty="0" smtClean="0"/>
              <a:t>Labeling and testing – 15 minutes</a:t>
            </a:r>
          </a:p>
          <a:p>
            <a:pPr lvl="1" eaLnBrk="1" hangingPunct="1"/>
            <a:r>
              <a:rPr lang="en-US" dirty="0" smtClean="0"/>
              <a:t>For a total of 90 minutes for a typical horizontal cable installation on average when many are done for a single job</a:t>
            </a:r>
          </a:p>
          <a:p>
            <a:pPr eaLnBrk="1" hangingPunct="1"/>
            <a:r>
              <a:rPr lang="en-US" dirty="0" smtClean="0"/>
              <a:t>Times and costs are higher when only a single cable is being installed</a:t>
            </a:r>
          </a:p>
          <a:p>
            <a:pPr eaLnBrk="1" hangingPunct="1"/>
            <a:r>
              <a:rPr lang="en-US" dirty="0" smtClean="0"/>
              <a:t>In this case</a:t>
            </a:r>
          </a:p>
          <a:p>
            <a:pPr lvl="1" eaLnBrk="1" hangingPunct="1"/>
            <a:r>
              <a:rPr lang="en-US" dirty="0" smtClean="0"/>
              <a:t>Placement of 150 feet of cable – 60 minutes</a:t>
            </a:r>
          </a:p>
        </p:txBody>
      </p:sp>
      <p:sp>
        <p:nvSpPr>
          <p:cNvPr id="2314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5091B63-D730-44B8-84B8-C9CC79392604}" type="slidenum">
              <a:rPr lang="en-US" smtClean="0"/>
              <a:pPr eaLnBrk="1" hangingPunct="1"/>
              <a:t>246</a:t>
            </a:fld>
            <a:endParaRPr lang="en-US" smtClean="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2451" name="Rectangle 2"/>
          <p:cNvSpPr>
            <a:spLocks noGrp="1" noChangeArrowheads="1"/>
          </p:cNvSpPr>
          <p:nvPr>
            <p:ph type="title"/>
          </p:nvPr>
        </p:nvSpPr>
        <p:spPr/>
        <p:txBody>
          <a:bodyPr/>
          <a:lstStyle/>
          <a:p>
            <a:pPr eaLnBrk="1" hangingPunct="1"/>
            <a:r>
              <a:rPr lang="en-US" dirty="0" smtClean="0"/>
              <a:t>Cost of Installation</a:t>
            </a:r>
          </a:p>
        </p:txBody>
      </p:sp>
      <p:sp>
        <p:nvSpPr>
          <p:cNvPr id="232452" name="Rectangle 3"/>
          <p:cNvSpPr>
            <a:spLocks noGrp="1" noChangeArrowheads="1"/>
          </p:cNvSpPr>
          <p:nvPr>
            <p:ph type="body" idx="1"/>
          </p:nvPr>
        </p:nvSpPr>
        <p:spPr/>
        <p:txBody>
          <a:bodyPr/>
          <a:lstStyle/>
          <a:p>
            <a:pPr lvl="1" eaLnBrk="1" hangingPunct="1"/>
            <a:r>
              <a:rPr lang="en-US" dirty="0" smtClean="0"/>
              <a:t>Work area termination – 20 minutes</a:t>
            </a:r>
          </a:p>
          <a:p>
            <a:pPr lvl="1" eaLnBrk="1" hangingPunct="1"/>
            <a:r>
              <a:rPr lang="en-US" dirty="0" smtClean="0"/>
              <a:t>Patch Panel termination – 30 minutes</a:t>
            </a:r>
          </a:p>
          <a:p>
            <a:pPr lvl="1" eaLnBrk="1" hangingPunct="1"/>
            <a:r>
              <a:rPr lang="en-US" dirty="0" smtClean="0"/>
              <a:t>Labeling and testing – 15 minutes</a:t>
            </a:r>
          </a:p>
          <a:p>
            <a:pPr lvl="1" eaLnBrk="1" hangingPunct="1"/>
            <a:r>
              <a:rPr lang="en-US" dirty="0" smtClean="0"/>
              <a:t>This totals 120 minutes for an added cable to an existing installation</a:t>
            </a:r>
          </a:p>
        </p:txBody>
      </p:sp>
      <p:sp>
        <p:nvSpPr>
          <p:cNvPr id="2324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2D5A5A-BF0C-4345-A7DC-A96725EFC2E9}" type="slidenum">
              <a:rPr lang="en-US" smtClean="0"/>
              <a:pPr eaLnBrk="1" hangingPunct="1"/>
              <a:t>247</a:t>
            </a:fld>
            <a:endParaRPr lang="en-US" smtClean="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3475" name="Rectangle 2"/>
          <p:cNvSpPr>
            <a:spLocks noGrp="1" noChangeArrowheads="1"/>
          </p:cNvSpPr>
          <p:nvPr>
            <p:ph type="title"/>
          </p:nvPr>
        </p:nvSpPr>
        <p:spPr/>
        <p:txBody>
          <a:bodyPr/>
          <a:lstStyle/>
          <a:p>
            <a:pPr eaLnBrk="1" hangingPunct="1"/>
            <a:r>
              <a:rPr lang="en-US" dirty="0" smtClean="0"/>
              <a:t>Putting the Project Out for Bid</a:t>
            </a:r>
          </a:p>
        </p:txBody>
      </p:sp>
      <p:sp>
        <p:nvSpPr>
          <p:cNvPr id="233476" name="Rectangle 3"/>
          <p:cNvSpPr>
            <a:spLocks noGrp="1" noChangeArrowheads="1"/>
          </p:cNvSpPr>
          <p:nvPr>
            <p:ph type="body" idx="1"/>
          </p:nvPr>
        </p:nvSpPr>
        <p:spPr/>
        <p:txBody>
          <a:bodyPr/>
          <a:lstStyle/>
          <a:p>
            <a:pPr eaLnBrk="1" hangingPunct="1"/>
            <a:r>
              <a:rPr lang="en-US" dirty="0" smtClean="0"/>
              <a:t>If you decide that all of this is too much trouble, which it is, then you may want to hire someone who knows what they are doing to install the cable for you</a:t>
            </a:r>
          </a:p>
          <a:p>
            <a:pPr eaLnBrk="1" hangingPunct="1"/>
            <a:r>
              <a:rPr lang="en-US" dirty="0" smtClean="0"/>
              <a:t>A excellent way to do this is to have several companies bid on the job</a:t>
            </a:r>
          </a:p>
          <a:p>
            <a:pPr eaLnBrk="1" hangingPunct="1"/>
            <a:r>
              <a:rPr lang="en-US" dirty="0" smtClean="0"/>
              <a:t>The BICSI has a document on their web site which can be adapted for this purpose</a:t>
            </a:r>
          </a:p>
          <a:p>
            <a:pPr eaLnBrk="1" hangingPunct="1"/>
            <a:r>
              <a:rPr lang="en-US" dirty="0" smtClean="0"/>
              <a:t>It is quite comprehensive</a:t>
            </a:r>
          </a:p>
        </p:txBody>
      </p:sp>
      <p:sp>
        <p:nvSpPr>
          <p:cNvPr id="233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D0F2570-6310-42D2-8CEE-41985EFF26BD}" type="slidenum">
              <a:rPr lang="en-US" smtClean="0"/>
              <a:pPr eaLnBrk="1" hangingPunct="1"/>
              <a:t>248</a:t>
            </a:fld>
            <a:endParaRPr lang="en-US" smtClean="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4499" name="Rectangle 2"/>
          <p:cNvSpPr>
            <a:spLocks noGrp="1" noChangeArrowheads="1"/>
          </p:cNvSpPr>
          <p:nvPr>
            <p:ph type="title"/>
          </p:nvPr>
        </p:nvSpPr>
        <p:spPr/>
        <p:txBody>
          <a:bodyPr/>
          <a:lstStyle/>
          <a:p>
            <a:pPr eaLnBrk="1" hangingPunct="1"/>
            <a:r>
              <a:rPr lang="en-US" dirty="0" smtClean="0"/>
              <a:t>Putting the Project Out for Bid</a:t>
            </a:r>
          </a:p>
        </p:txBody>
      </p:sp>
      <p:sp>
        <p:nvSpPr>
          <p:cNvPr id="234500" name="Rectangle 3"/>
          <p:cNvSpPr>
            <a:spLocks noGrp="1" noChangeArrowheads="1"/>
          </p:cNvSpPr>
          <p:nvPr>
            <p:ph type="body" idx="1"/>
          </p:nvPr>
        </p:nvSpPr>
        <p:spPr/>
        <p:txBody>
          <a:bodyPr/>
          <a:lstStyle/>
          <a:p>
            <a:pPr eaLnBrk="1" hangingPunct="1"/>
            <a:r>
              <a:rPr lang="en-US" dirty="0" smtClean="0"/>
              <a:t>Even if you do not plan to put a job out for bid, I recommend you read through it just for the information included in it concerning cabling</a:t>
            </a:r>
          </a:p>
        </p:txBody>
      </p:sp>
      <p:sp>
        <p:nvSpPr>
          <p:cNvPr id="2345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9B9B335-D2E8-4286-A1AD-E755B89AF285}" type="slidenum">
              <a:rPr lang="en-US" smtClean="0"/>
              <a:pPr eaLnBrk="1" hangingPunct="1"/>
              <a:t>249</a:t>
            </a:fld>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7651" name="Rectangle 2"/>
          <p:cNvSpPr>
            <a:spLocks noGrp="1" noChangeArrowheads="1"/>
          </p:cNvSpPr>
          <p:nvPr>
            <p:ph type="title"/>
          </p:nvPr>
        </p:nvSpPr>
        <p:spPr/>
        <p:txBody>
          <a:bodyPr/>
          <a:lstStyle/>
          <a:p>
            <a:pPr eaLnBrk="1" hangingPunct="1"/>
            <a:r>
              <a:rPr lang="en-US" dirty="0" smtClean="0"/>
              <a:t>Checking Stuff</a:t>
            </a:r>
          </a:p>
        </p:txBody>
      </p:sp>
      <p:sp>
        <p:nvSpPr>
          <p:cNvPr id="27652" name="Rectangle 3"/>
          <p:cNvSpPr>
            <a:spLocks noGrp="1" noChangeArrowheads="1"/>
          </p:cNvSpPr>
          <p:nvPr>
            <p:ph type="body" idx="1"/>
          </p:nvPr>
        </p:nvSpPr>
        <p:spPr/>
        <p:txBody>
          <a:bodyPr/>
          <a:lstStyle/>
          <a:p>
            <a:pPr eaLnBrk="1" hangingPunct="1"/>
            <a:r>
              <a:rPr lang="en-US" dirty="0" smtClean="0"/>
              <a:t>When everything arrives, check it</a:t>
            </a:r>
          </a:p>
          <a:p>
            <a:pPr lvl="1" eaLnBrk="1" hangingPunct="1"/>
            <a:r>
              <a:rPr lang="en-US" dirty="0" smtClean="0"/>
              <a:t>Is it what was ordered</a:t>
            </a:r>
          </a:p>
          <a:p>
            <a:pPr lvl="1" eaLnBrk="1" hangingPunct="1"/>
            <a:r>
              <a:rPr lang="en-US" dirty="0" smtClean="0"/>
              <a:t>Was everything included</a:t>
            </a:r>
          </a:p>
          <a:p>
            <a:pPr lvl="1" eaLnBrk="1" hangingPunct="1"/>
            <a:r>
              <a:rPr lang="en-US" dirty="0" smtClean="0"/>
              <a:t>Is anything broken</a:t>
            </a:r>
          </a:p>
        </p:txBody>
      </p:sp>
      <p:sp>
        <p:nvSpPr>
          <p:cNvPr id="27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356A9E-FAC2-438B-9CA6-C10F0B73F27B}" type="slidenum">
              <a:rPr lang="en-US" smtClean="0"/>
              <a:pPr eaLnBrk="1" hangingPunct="1"/>
              <a:t>25</a:t>
            </a:fld>
            <a:endParaRPr lang="en-US" smtClean="0"/>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5523" name="Rectangle 2"/>
          <p:cNvSpPr>
            <a:spLocks noGrp="1" noChangeArrowheads="1"/>
          </p:cNvSpPr>
          <p:nvPr>
            <p:ph type="title"/>
          </p:nvPr>
        </p:nvSpPr>
        <p:spPr/>
        <p:txBody>
          <a:bodyPr/>
          <a:lstStyle/>
          <a:p>
            <a:pPr eaLnBrk="1" hangingPunct="1"/>
            <a:r>
              <a:rPr lang="en-US" dirty="0" smtClean="0"/>
              <a:t>Sources</a:t>
            </a:r>
          </a:p>
        </p:txBody>
      </p:sp>
      <p:sp>
        <p:nvSpPr>
          <p:cNvPr id="235524" name="Rectangle 3"/>
          <p:cNvSpPr>
            <a:spLocks noGrp="1" noChangeArrowheads="1"/>
          </p:cNvSpPr>
          <p:nvPr>
            <p:ph type="body" idx="1"/>
          </p:nvPr>
        </p:nvSpPr>
        <p:spPr/>
        <p:txBody>
          <a:bodyPr/>
          <a:lstStyle/>
          <a:p>
            <a:pPr eaLnBrk="1" hangingPunct="1"/>
            <a:r>
              <a:rPr lang="en-US" dirty="0" smtClean="0"/>
              <a:t>Some of the photographs used are from the L-com catalog with their permission</a:t>
            </a:r>
          </a:p>
        </p:txBody>
      </p:sp>
      <p:sp>
        <p:nvSpPr>
          <p:cNvPr id="2355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5554A58-0D22-47D8-84B3-944FC9701F35}" type="slidenum">
              <a:rPr lang="en-US" smtClean="0"/>
              <a:pPr eaLnBrk="1" hangingPunct="1"/>
              <a:t>250</a:t>
            </a:fld>
            <a:endParaRPr lang="en-US" smtClean="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6547" name="Rectangle 2"/>
          <p:cNvSpPr>
            <a:spLocks noGrp="1" noChangeArrowheads="1"/>
          </p:cNvSpPr>
          <p:nvPr>
            <p:ph type="title"/>
          </p:nvPr>
        </p:nvSpPr>
        <p:spPr/>
        <p:txBody>
          <a:bodyPr/>
          <a:lstStyle/>
          <a:p>
            <a:pPr eaLnBrk="1" hangingPunct="1"/>
            <a:r>
              <a:rPr lang="en-US" dirty="0" smtClean="0"/>
              <a:t>For More Information</a:t>
            </a:r>
          </a:p>
        </p:txBody>
      </p:sp>
      <p:sp>
        <p:nvSpPr>
          <p:cNvPr id="236548" name="Rectangle 3"/>
          <p:cNvSpPr>
            <a:spLocks noGrp="1" noChangeArrowheads="1"/>
          </p:cNvSpPr>
          <p:nvPr>
            <p:ph type="body" idx="1"/>
          </p:nvPr>
        </p:nvSpPr>
        <p:spPr/>
        <p:txBody>
          <a:bodyPr/>
          <a:lstStyle/>
          <a:p>
            <a:pPr eaLnBrk="1" hangingPunct="1">
              <a:lnSpc>
                <a:spcPct val="90000"/>
              </a:lnSpc>
            </a:pPr>
            <a:r>
              <a:rPr lang="en-US" dirty="0" smtClean="0"/>
              <a:t>Network Cabling</a:t>
            </a:r>
          </a:p>
          <a:p>
            <a:pPr lvl="1" eaLnBrk="1" hangingPunct="1">
              <a:lnSpc>
                <a:spcPct val="90000"/>
              </a:lnSpc>
            </a:pPr>
            <a:r>
              <a:rPr lang="en-US" dirty="0" smtClean="0"/>
              <a:t>Chris Clark</a:t>
            </a:r>
          </a:p>
          <a:p>
            <a:pPr lvl="1" eaLnBrk="1" hangingPunct="1">
              <a:lnSpc>
                <a:spcPct val="90000"/>
              </a:lnSpc>
            </a:pPr>
            <a:r>
              <a:rPr lang="en-US" dirty="0" smtClean="0"/>
              <a:t>ISBN 0072132337</a:t>
            </a:r>
          </a:p>
          <a:p>
            <a:pPr eaLnBrk="1" hangingPunct="1">
              <a:lnSpc>
                <a:spcPct val="90000"/>
              </a:lnSpc>
            </a:pPr>
            <a:r>
              <a:rPr lang="en-US" dirty="0" smtClean="0"/>
              <a:t>Cabling: The Complete Guide to Network Wiring</a:t>
            </a:r>
          </a:p>
          <a:p>
            <a:pPr lvl="1" eaLnBrk="1" hangingPunct="1">
              <a:lnSpc>
                <a:spcPct val="90000"/>
              </a:lnSpc>
            </a:pPr>
            <a:r>
              <a:rPr lang="en-US" dirty="0" smtClean="0"/>
              <a:t>David </a:t>
            </a:r>
            <a:r>
              <a:rPr lang="en-US" dirty="0" err="1" smtClean="0"/>
              <a:t>Groth</a:t>
            </a:r>
            <a:r>
              <a:rPr lang="en-US" dirty="0" smtClean="0"/>
              <a:t> and Jim </a:t>
            </a:r>
            <a:r>
              <a:rPr lang="en-US" dirty="0" err="1" smtClean="0"/>
              <a:t>McBee</a:t>
            </a:r>
            <a:endParaRPr lang="en-US" dirty="0" smtClean="0"/>
          </a:p>
          <a:p>
            <a:pPr lvl="1" eaLnBrk="1" hangingPunct="1">
              <a:lnSpc>
                <a:spcPct val="90000"/>
              </a:lnSpc>
            </a:pPr>
            <a:r>
              <a:rPr lang="en-US" dirty="0" smtClean="0"/>
              <a:t>ISBN 0782126456</a:t>
            </a:r>
          </a:p>
          <a:p>
            <a:pPr eaLnBrk="1" hangingPunct="1">
              <a:lnSpc>
                <a:spcPct val="90000"/>
              </a:lnSpc>
            </a:pPr>
            <a:r>
              <a:rPr lang="en-US" dirty="0" smtClean="0"/>
              <a:t>The Cabling Handbook - 2nd Edition</a:t>
            </a:r>
          </a:p>
          <a:p>
            <a:pPr lvl="1" eaLnBrk="1" hangingPunct="1">
              <a:lnSpc>
                <a:spcPct val="90000"/>
              </a:lnSpc>
            </a:pPr>
            <a:r>
              <a:rPr lang="en-US" dirty="0" smtClean="0"/>
              <a:t>John R. </a:t>
            </a:r>
            <a:r>
              <a:rPr lang="en-US" dirty="0" err="1" smtClean="0"/>
              <a:t>Vacca</a:t>
            </a:r>
            <a:endParaRPr lang="en-US" dirty="0" smtClean="0"/>
          </a:p>
          <a:p>
            <a:pPr lvl="1" eaLnBrk="1" hangingPunct="1">
              <a:lnSpc>
                <a:spcPct val="90000"/>
              </a:lnSpc>
            </a:pPr>
            <a:r>
              <a:rPr lang="en-US" dirty="0" smtClean="0"/>
              <a:t>ISBN 0130883174</a:t>
            </a:r>
          </a:p>
        </p:txBody>
      </p:sp>
      <p:sp>
        <p:nvSpPr>
          <p:cNvPr id="2365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26BEF1-F930-44A6-BA8F-C819D7B1833B}" type="slidenum">
              <a:rPr lang="en-US" smtClean="0"/>
              <a:pPr eaLnBrk="1" hangingPunct="1"/>
              <a:t>251</a:t>
            </a:fld>
            <a:endParaRPr lang="en-US" smtClean="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37571" name="Rectangle 2"/>
          <p:cNvSpPr>
            <a:spLocks noGrp="1" noChangeArrowheads="1"/>
          </p:cNvSpPr>
          <p:nvPr>
            <p:ph type="title"/>
          </p:nvPr>
        </p:nvSpPr>
        <p:spPr/>
        <p:txBody>
          <a:bodyPr/>
          <a:lstStyle/>
          <a:p>
            <a:pPr eaLnBrk="1" hangingPunct="1"/>
            <a:r>
              <a:rPr lang="en-US" smtClean="0"/>
              <a:t>For More Information</a:t>
            </a:r>
          </a:p>
        </p:txBody>
      </p:sp>
      <p:sp>
        <p:nvSpPr>
          <p:cNvPr id="237572" name="Rectangle 3"/>
          <p:cNvSpPr>
            <a:spLocks noGrp="1" noChangeArrowheads="1"/>
          </p:cNvSpPr>
          <p:nvPr>
            <p:ph type="body" idx="1"/>
          </p:nvPr>
        </p:nvSpPr>
        <p:spPr/>
        <p:txBody>
          <a:bodyPr/>
          <a:lstStyle/>
          <a:p>
            <a:pPr eaLnBrk="1" hangingPunct="1">
              <a:lnSpc>
                <a:spcPct val="90000"/>
              </a:lnSpc>
            </a:pPr>
            <a:r>
              <a:rPr lang="en-US" dirty="0" smtClean="0"/>
              <a:t>The Telecommunications Industry Association</a:t>
            </a:r>
          </a:p>
          <a:p>
            <a:pPr lvl="1" eaLnBrk="1" hangingPunct="1">
              <a:lnSpc>
                <a:spcPct val="90000"/>
              </a:lnSpc>
            </a:pPr>
            <a:r>
              <a:rPr lang="en-US" dirty="0" smtClean="0"/>
              <a:t>http://www.tiaonline.org/index.cfm</a:t>
            </a:r>
          </a:p>
        </p:txBody>
      </p:sp>
      <p:sp>
        <p:nvSpPr>
          <p:cNvPr id="2375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29894C-AD5A-428F-9E92-F5686CB86703}" type="slidenum">
              <a:rPr lang="en-US" smtClean="0"/>
              <a:pPr eaLnBrk="1" hangingPunct="1"/>
              <a:t>252</a:t>
            </a:fld>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8675" name="Rectangle 2"/>
          <p:cNvSpPr>
            <a:spLocks noGrp="1" noChangeArrowheads="1"/>
          </p:cNvSpPr>
          <p:nvPr>
            <p:ph type="title"/>
          </p:nvPr>
        </p:nvSpPr>
        <p:spPr/>
        <p:txBody>
          <a:bodyPr/>
          <a:lstStyle/>
          <a:p>
            <a:pPr eaLnBrk="1" hangingPunct="1"/>
            <a:r>
              <a:rPr lang="en-US" dirty="0" smtClean="0"/>
              <a:t>Steps in Cable Installation</a:t>
            </a:r>
          </a:p>
        </p:txBody>
      </p:sp>
      <p:sp>
        <p:nvSpPr>
          <p:cNvPr id="28676" name="Rectangle 3"/>
          <p:cNvSpPr>
            <a:spLocks noGrp="1" noChangeArrowheads="1"/>
          </p:cNvSpPr>
          <p:nvPr>
            <p:ph type="body" idx="1"/>
          </p:nvPr>
        </p:nvSpPr>
        <p:spPr/>
        <p:txBody>
          <a:bodyPr/>
          <a:lstStyle/>
          <a:p>
            <a:pPr eaLnBrk="1" hangingPunct="1"/>
            <a:r>
              <a:rPr lang="en-US" dirty="0" smtClean="0"/>
              <a:t>The next step is to actually install the cabling system</a:t>
            </a:r>
          </a:p>
          <a:p>
            <a:pPr eaLnBrk="1" hangingPunct="1"/>
            <a:r>
              <a:rPr lang="en-US" dirty="0" smtClean="0"/>
              <a:t>A typical job involves these basic steps</a:t>
            </a:r>
          </a:p>
          <a:p>
            <a:pPr lvl="1" eaLnBrk="1" hangingPunct="1"/>
            <a:r>
              <a:rPr lang="en-US" dirty="0" smtClean="0"/>
              <a:t>Install the cables in the ceilings and walls</a:t>
            </a:r>
          </a:p>
          <a:p>
            <a:pPr lvl="1" eaLnBrk="1" hangingPunct="1"/>
            <a:r>
              <a:rPr lang="en-US" dirty="0" smtClean="0"/>
              <a:t>Install the stuff needed to terminate the cable in the LAN room</a:t>
            </a:r>
          </a:p>
          <a:p>
            <a:pPr lvl="1" eaLnBrk="1" hangingPunct="1"/>
            <a:r>
              <a:rPr lang="en-US" dirty="0" smtClean="0"/>
              <a:t>Terminate the cable in the LAN room</a:t>
            </a:r>
          </a:p>
          <a:p>
            <a:pPr lvl="1" eaLnBrk="1" hangingPunct="1"/>
            <a:r>
              <a:rPr lang="en-US" dirty="0" smtClean="0"/>
              <a:t>Terminate the cable in each workspace</a:t>
            </a:r>
          </a:p>
          <a:p>
            <a:pPr lvl="1" eaLnBrk="1" hangingPunct="1"/>
            <a:r>
              <a:rPr lang="en-US" dirty="0" smtClean="0"/>
              <a:t>Test it</a:t>
            </a:r>
          </a:p>
        </p:txBody>
      </p:sp>
      <p:sp>
        <p:nvSpPr>
          <p:cNvPr id="286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7FD0FD-EFD7-4B2D-96A4-893A5306E8BC}" type="slidenum">
              <a:rPr lang="en-US" smtClean="0"/>
              <a:pPr eaLnBrk="1" hangingPunct="1"/>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29699" name="Rectangle 2"/>
          <p:cNvSpPr>
            <a:spLocks noGrp="1" noChangeArrowheads="1"/>
          </p:cNvSpPr>
          <p:nvPr>
            <p:ph type="title"/>
          </p:nvPr>
        </p:nvSpPr>
        <p:spPr/>
        <p:txBody>
          <a:bodyPr/>
          <a:lstStyle/>
          <a:p>
            <a:pPr eaLnBrk="1" hangingPunct="1"/>
            <a:r>
              <a:rPr lang="en-US" dirty="0" smtClean="0"/>
              <a:t>Installing the Cables</a:t>
            </a:r>
          </a:p>
        </p:txBody>
      </p:sp>
      <p:sp>
        <p:nvSpPr>
          <p:cNvPr id="29700" name="Rectangle 3"/>
          <p:cNvSpPr>
            <a:spLocks noGrp="1" noChangeArrowheads="1"/>
          </p:cNvSpPr>
          <p:nvPr>
            <p:ph type="body" idx="1"/>
          </p:nvPr>
        </p:nvSpPr>
        <p:spPr/>
        <p:txBody>
          <a:bodyPr/>
          <a:lstStyle/>
          <a:p>
            <a:pPr eaLnBrk="1" hangingPunct="1"/>
            <a:r>
              <a:rPr lang="en-US" dirty="0" smtClean="0"/>
              <a:t>Selecting and installing cables involves</a:t>
            </a:r>
          </a:p>
          <a:p>
            <a:pPr lvl="1" eaLnBrk="1" hangingPunct="1"/>
            <a:r>
              <a:rPr lang="en-US" dirty="0" smtClean="0"/>
              <a:t>Selecting the correct cable</a:t>
            </a:r>
          </a:p>
          <a:p>
            <a:pPr lvl="2" eaLnBrk="1" hangingPunct="1"/>
            <a:r>
              <a:rPr lang="en-US" dirty="0" smtClean="0"/>
              <a:t>Category of cable</a:t>
            </a:r>
          </a:p>
          <a:p>
            <a:pPr lvl="2" eaLnBrk="1" hangingPunct="1"/>
            <a:r>
              <a:rPr lang="en-US" dirty="0" smtClean="0"/>
              <a:t>Plenum or non plenum cable</a:t>
            </a:r>
          </a:p>
          <a:p>
            <a:pPr lvl="1" eaLnBrk="1" hangingPunct="1"/>
            <a:r>
              <a:rPr lang="en-US" dirty="0" smtClean="0"/>
              <a:t>Installing the cable</a:t>
            </a:r>
          </a:p>
          <a:p>
            <a:pPr lvl="2" eaLnBrk="1" hangingPunct="1"/>
            <a:r>
              <a:rPr lang="en-US" dirty="0" smtClean="0"/>
              <a:t>Methods</a:t>
            </a:r>
          </a:p>
          <a:p>
            <a:pPr lvl="2" eaLnBrk="1" hangingPunct="1"/>
            <a:r>
              <a:rPr lang="en-US" dirty="0" smtClean="0"/>
              <a:t>Precautions</a:t>
            </a: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1DABAD-5570-42AA-9FF9-E77E58CF7E21}" type="slidenum">
              <a:rPr lang="en-US" smtClean="0"/>
              <a:pPr eaLnBrk="1" hangingPunct="1"/>
              <a:t>27</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0723" name="Rectangle 2"/>
          <p:cNvSpPr>
            <a:spLocks noGrp="1" noChangeArrowheads="1"/>
          </p:cNvSpPr>
          <p:nvPr>
            <p:ph type="title"/>
          </p:nvPr>
        </p:nvSpPr>
        <p:spPr/>
        <p:txBody>
          <a:bodyPr/>
          <a:lstStyle/>
          <a:p>
            <a:pPr eaLnBrk="1" hangingPunct="1"/>
            <a:r>
              <a:rPr lang="en-US" dirty="0" smtClean="0"/>
              <a:t>Use the Correct Cable</a:t>
            </a:r>
          </a:p>
        </p:txBody>
      </p:sp>
      <p:sp>
        <p:nvSpPr>
          <p:cNvPr id="30724" name="Rectangle 3"/>
          <p:cNvSpPr>
            <a:spLocks noGrp="1" noChangeArrowheads="1"/>
          </p:cNvSpPr>
          <p:nvPr>
            <p:ph type="body" idx="1"/>
          </p:nvPr>
        </p:nvSpPr>
        <p:spPr/>
        <p:txBody>
          <a:bodyPr/>
          <a:lstStyle/>
          <a:p>
            <a:pPr eaLnBrk="1" hangingPunct="1"/>
            <a:r>
              <a:rPr lang="en-US" dirty="0" smtClean="0"/>
              <a:t>Solid wires are used to connect work areas to the LAN room as stranded wires attenuate faster</a:t>
            </a:r>
          </a:p>
          <a:p>
            <a:pPr eaLnBrk="1" hangingPunct="1"/>
            <a:r>
              <a:rPr lang="en-US" dirty="0" smtClean="0"/>
              <a:t>By solid I mean that each of the eight wires is a single piece</a:t>
            </a:r>
          </a:p>
          <a:p>
            <a:pPr eaLnBrk="1" hangingPunct="1"/>
            <a:r>
              <a:rPr lang="en-US" dirty="0" smtClean="0"/>
              <a:t>Stranded wire is used for patch cables, as it is easier to manage for this use only, where the cables are never very long</a:t>
            </a: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720CEE-4178-41BB-8E45-957324D10037}" type="slidenum">
              <a:rPr lang="en-US" smtClean="0"/>
              <a:pPr eaLnBrk="1" hangingPunct="1"/>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1747" name="Rectangle 2"/>
          <p:cNvSpPr>
            <a:spLocks noGrp="1" noChangeArrowheads="1"/>
          </p:cNvSpPr>
          <p:nvPr>
            <p:ph type="title"/>
          </p:nvPr>
        </p:nvSpPr>
        <p:spPr/>
        <p:txBody>
          <a:bodyPr/>
          <a:lstStyle/>
          <a:p>
            <a:pPr eaLnBrk="1" hangingPunct="1"/>
            <a:r>
              <a:rPr lang="en-US" dirty="0" smtClean="0"/>
              <a:t>Use the Correct Cable</a:t>
            </a:r>
          </a:p>
        </p:txBody>
      </p:sp>
      <p:sp>
        <p:nvSpPr>
          <p:cNvPr id="31748" name="Rectangle 3"/>
          <p:cNvSpPr>
            <a:spLocks noGrp="1" noChangeArrowheads="1"/>
          </p:cNvSpPr>
          <p:nvPr>
            <p:ph type="body" idx="1"/>
          </p:nvPr>
        </p:nvSpPr>
        <p:spPr/>
        <p:txBody>
          <a:bodyPr/>
          <a:lstStyle/>
          <a:p>
            <a:pPr eaLnBrk="1" hangingPunct="1"/>
            <a:r>
              <a:rPr lang="en-US" dirty="0" smtClean="0"/>
              <a:t>By stranded I mean that each of the eight wires is made up of several individual wires, but there are still only eight wires</a:t>
            </a:r>
          </a:p>
        </p:txBody>
      </p:sp>
      <p:sp>
        <p:nvSpPr>
          <p:cNvPr id="317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F550AD-4547-46B9-A230-A6D6C40EFE75}" type="slidenum">
              <a:rPr lang="en-US" smtClean="0"/>
              <a:pPr eaLnBrk="1" hangingPunct="1"/>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123" name="Rectangle 2"/>
          <p:cNvSpPr>
            <a:spLocks noGrp="1" noChangeArrowheads="1"/>
          </p:cNvSpPr>
          <p:nvPr>
            <p:ph type="title"/>
          </p:nvPr>
        </p:nvSpPr>
        <p:spPr/>
        <p:txBody>
          <a:bodyPr/>
          <a:lstStyle/>
          <a:p>
            <a:pPr eaLnBrk="1" hangingPunct="1"/>
            <a:r>
              <a:rPr lang="en-US" dirty="0" smtClean="0"/>
              <a:t>Planning</a:t>
            </a:r>
          </a:p>
        </p:txBody>
      </p:sp>
      <p:sp>
        <p:nvSpPr>
          <p:cNvPr id="5124" name="Rectangle 3"/>
          <p:cNvSpPr>
            <a:spLocks noGrp="1" noChangeArrowheads="1"/>
          </p:cNvSpPr>
          <p:nvPr>
            <p:ph type="body" idx="1"/>
          </p:nvPr>
        </p:nvSpPr>
        <p:spPr/>
        <p:txBody>
          <a:bodyPr/>
          <a:lstStyle/>
          <a:p>
            <a:pPr eaLnBrk="1" hangingPunct="1"/>
            <a:r>
              <a:rPr lang="en-US" dirty="0" smtClean="0"/>
              <a:t>Now being familiar with the basic parts of a LAN</a:t>
            </a:r>
          </a:p>
          <a:p>
            <a:pPr eaLnBrk="1" hangingPunct="1"/>
            <a:r>
              <a:rPr lang="en-US" dirty="0" smtClean="0"/>
              <a:t>As well as having read all of the standards discussed above, you are ready to plan a cabling job</a:t>
            </a: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9D6304-492C-4174-AAAD-D61111C35D46}" type="slidenum">
              <a:rPr lang="en-US" smtClean="0"/>
              <a:pPr eaLnBrk="1" hangingPunct="1"/>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2771" name="Rectangle 2"/>
          <p:cNvSpPr>
            <a:spLocks noGrp="1" noChangeArrowheads="1"/>
          </p:cNvSpPr>
          <p:nvPr>
            <p:ph type="title"/>
          </p:nvPr>
        </p:nvSpPr>
        <p:spPr/>
        <p:txBody>
          <a:bodyPr/>
          <a:lstStyle/>
          <a:p>
            <a:pPr eaLnBrk="1" hangingPunct="1"/>
            <a:r>
              <a:rPr lang="en-US" dirty="0" smtClean="0"/>
              <a:t>Use the Correct Connector</a:t>
            </a:r>
          </a:p>
        </p:txBody>
      </p:sp>
      <p:sp>
        <p:nvSpPr>
          <p:cNvPr id="32772" name="Rectangle 3"/>
          <p:cNvSpPr>
            <a:spLocks noGrp="1" noChangeArrowheads="1"/>
          </p:cNvSpPr>
          <p:nvPr>
            <p:ph type="body" idx="1"/>
          </p:nvPr>
        </p:nvSpPr>
        <p:spPr/>
        <p:txBody>
          <a:bodyPr/>
          <a:lstStyle/>
          <a:p>
            <a:pPr eaLnBrk="1" hangingPunct="1"/>
            <a:r>
              <a:rPr lang="en-US" dirty="0" smtClean="0"/>
              <a:t>In addition to the correct type of cable, use the correct style of connector</a:t>
            </a:r>
          </a:p>
          <a:p>
            <a:pPr eaLnBrk="1" hangingPunct="1"/>
            <a:r>
              <a:rPr lang="en-US" dirty="0" smtClean="0"/>
              <a:t>AMP says</a:t>
            </a:r>
          </a:p>
          <a:p>
            <a:pPr lvl="1" eaLnBrk="1" hangingPunct="1"/>
            <a:r>
              <a:rPr lang="en-US" dirty="0" smtClean="0"/>
              <a:t>The conventional plug has in-line insulation displacement contacts that pierce the middle of the insulation and stranded wire when crimped</a:t>
            </a:r>
          </a:p>
          <a:p>
            <a:pPr lvl="1" eaLnBrk="1" hangingPunct="1"/>
            <a:r>
              <a:rPr lang="en-US" dirty="0" smtClean="0"/>
              <a:t>RJ45 plugs designed for solid conductors have offsetting contacts that straddle and wedge the cable’s solid conductor</a:t>
            </a:r>
          </a:p>
        </p:txBody>
      </p:sp>
      <p:sp>
        <p:nvSpPr>
          <p:cNvPr id="32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D15087-BC76-42D1-BCDA-793FD18F5389}" type="slidenum">
              <a:rPr lang="en-US" smtClean="0"/>
              <a:pPr eaLnBrk="1" hangingPunct="1"/>
              <a:t>30</a:t>
            </a:fld>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3795" name="Rectangle 2"/>
          <p:cNvSpPr>
            <a:spLocks noGrp="1" noChangeArrowheads="1"/>
          </p:cNvSpPr>
          <p:nvPr>
            <p:ph type="title"/>
          </p:nvPr>
        </p:nvSpPr>
        <p:spPr/>
        <p:txBody>
          <a:bodyPr/>
          <a:lstStyle/>
          <a:p>
            <a:pPr eaLnBrk="1" hangingPunct="1"/>
            <a:r>
              <a:rPr lang="en-US" dirty="0" smtClean="0"/>
              <a:t>Use the Correct Connector</a:t>
            </a:r>
          </a:p>
        </p:txBody>
      </p:sp>
      <p:sp>
        <p:nvSpPr>
          <p:cNvPr id="33796" name="Rectangle 3"/>
          <p:cNvSpPr>
            <a:spLocks noGrp="1" noChangeArrowheads="1"/>
          </p:cNvSpPr>
          <p:nvPr>
            <p:ph type="body" idx="1"/>
          </p:nvPr>
        </p:nvSpPr>
        <p:spPr/>
        <p:txBody>
          <a:bodyPr/>
          <a:lstStyle/>
          <a:p>
            <a:pPr lvl="1" eaLnBrk="1" hangingPunct="1"/>
            <a:r>
              <a:rPr lang="en-US" dirty="0" smtClean="0"/>
              <a:t>If a RJ45 plug designed for stranded conductors is crimped onto solid conductors, the blade’s piercing teeth will be deflected and bent by the cable’s center conductors resulting in an intermittent connection</a:t>
            </a:r>
          </a:p>
          <a:p>
            <a:pPr lvl="1" eaLnBrk="1" hangingPunct="1"/>
            <a:r>
              <a:rPr lang="en-US" dirty="0" smtClean="0"/>
              <a:t>However, the newer tri-point plugs are designed for both stranded and solid conductors and will successfully terminate both types of conductors</a:t>
            </a:r>
          </a:p>
        </p:txBody>
      </p:sp>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E487AD-2CE1-4548-8E99-593940901F2B}" type="slidenum">
              <a:rPr lang="en-US" smtClean="0"/>
              <a:pPr eaLnBrk="1" hangingPunct="1"/>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4819" name="Rectangle 2"/>
          <p:cNvSpPr>
            <a:spLocks noGrp="1" noChangeArrowheads="1"/>
          </p:cNvSpPr>
          <p:nvPr>
            <p:ph type="title"/>
          </p:nvPr>
        </p:nvSpPr>
        <p:spPr/>
        <p:txBody>
          <a:bodyPr/>
          <a:lstStyle/>
          <a:p>
            <a:pPr eaLnBrk="1" hangingPunct="1"/>
            <a:r>
              <a:rPr lang="en-US" dirty="0" smtClean="0"/>
              <a:t>Color of Cable</a:t>
            </a:r>
          </a:p>
        </p:txBody>
      </p:sp>
      <p:sp>
        <p:nvSpPr>
          <p:cNvPr id="34820" name="Rectangle 3"/>
          <p:cNvSpPr>
            <a:spLocks noGrp="1" noChangeArrowheads="1"/>
          </p:cNvSpPr>
          <p:nvPr>
            <p:ph type="body" idx="1"/>
          </p:nvPr>
        </p:nvSpPr>
        <p:spPr/>
        <p:txBody>
          <a:bodyPr/>
          <a:lstStyle/>
          <a:p>
            <a:pPr eaLnBrk="1" hangingPunct="1"/>
            <a:r>
              <a:rPr lang="en-US" dirty="0" smtClean="0"/>
              <a:t>It makes no difference what color the cable is that runs through the walls and ceiling</a:t>
            </a:r>
          </a:p>
        </p:txBody>
      </p:sp>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9AD37F3-1973-4F9B-9B24-235C5FB59A5B}" type="slidenum">
              <a:rPr lang="en-US" smtClean="0"/>
              <a:pPr eaLnBrk="1" hangingPunct="1"/>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5843"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Plenum Cables</a:t>
            </a:r>
          </a:p>
        </p:txBody>
      </p:sp>
      <p:sp>
        <p:nvSpPr>
          <p:cNvPr id="3584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Besides the categories cables are also rated based on their flammability, heat resistance, and how much visible smoke </a:t>
            </a:r>
            <a:r>
              <a:rPr lang="en-US" dirty="0" smtClean="0">
                <a:solidFill>
                  <a:srgbClr val="000000"/>
                </a:solidFill>
                <a:latin typeface="Times New Roman" pitchFamily="18" charset="0"/>
                <a:cs typeface="Times New Roman" pitchFamily="18" charset="0"/>
              </a:rPr>
              <a:t>–</a:t>
            </a:r>
            <a:r>
              <a:rPr lang="en-US" dirty="0" smtClean="0">
                <a:solidFill>
                  <a:srgbClr val="000000"/>
                </a:solidFill>
                <a:cs typeface="Times New Roman" pitchFamily="18" charset="0"/>
              </a:rPr>
              <a:t> in the case of plenum rated cable </a:t>
            </a:r>
            <a:r>
              <a:rPr lang="en-US" dirty="0" smtClean="0">
                <a:solidFill>
                  <a:srgbClr val="000000"/>
                </a:solidFill>
                <a:latin typeface="Times New Roman" pitchFamily="18" charset="0"/>
                <a:cs typeface="Times New Roman" pitchFamily="18" charset="0"/>
              </a:rPr>
              <a:t>–</a:t>
            </a:r>
            <a:r>
              <a:rPr lang="en-US" dirty="0" smtClean="0">
                <a:solidFill>
                  <a:srgbClr val="000000"/>
                </a:solidFill>
                <a:cs typeface="Times New Roman" pitchFamily="18" charset="0"/>
              </a:rPr>
              <a:t> they generate when exposed to a flame</a:t>
            </a:r>
          </a:p>
          <a:p>
            <a:pPr eaLnBrk="1" hangingPunct="1"/>
            <a:r>
              <a:rPr lang="en-US" dirty="0" smtClean="0">
                <a:solidFill>
                  <a:srgbClr val="000000"/>
                </a:solidFill>
                <a:cs typeface="Times New Roman" pitchFamily="18" charset="0"/>
              </a:rPr>
              <a:t>Plenum cable may be used in the plenum space and as riser cable</a:t>
            </a:r>
          </a:p>
          <a:p>
            <a:pPr eaLnBrk="1" hangingPunct="1"/>
            <a:r>
              <a:rPr lang="en-US" dirty="0" smtClean="0">
                <a:solidFill>
                  <a:srgbClr val="000000"/>
                </a:solidFill>
                <a:cs typeface="Times New Roman" pitchFamily="18" charset="0"/>
              </a:rPr>
              <a:t>Plenum rating includes any nonmetallic cable ties and other support devices</a:t>
            </a:r>
          </a:p>
        </p:txBody>
      </p:sp>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CFCDD3-98FA-447D-9A82-ECE2EFEAFD2C}" type="slidenum">
              <a:rPr lang="en-US" smtClean="0"/>
              <a:pPr eaLnBrk="1" hangingPunct="1"/>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6867"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Plenum Cables</a:t>
            </a:r>
          </a:p>
        </p:txBody>
      </p:sp>
      <p:sp>
        <p:nvSpPr>
          <p:cNvPr id="36868"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The plenum is the space between the structural ceiling in a building and any false ceiling that may exist, or any other space that holds breathable air</a:t>
            </a:r>
          </a:p>
          <a:p>
            <a:pPr eaLnBrk="1" hangingPunct="1"/>
            <a:r>
              <a:rPr lang="en-US" dirty="0" smtClean="0">
                <a:solidFill>
                  <a:srgbClr val="000000"/>
                </a:solidFill>
                <a:cs typeface="Times New Roman" pitchFamily="18" charset="0"/>
              </a:rPr>
              <a:t>This space is used for air ducts and to carry return air to the HVAC system</a:t>
            </a:r>
          </a:p>
        </p:txBody>
      </p:sp>
      <p:sp>
        <p:nvSpPr>
          <p:cNvPr id="368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ABF2C4-31F8-4572-815E-60B2C26FD266}" type="slidenum">
              <a:rPr lang="en-US" smtClean="0"/>
              <a:pPr eaLnBrk="1" hangingPunct="1"/>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7891" name="Rectangle 2"/>
          <p:cNvSpPr>
            <a:spLocks noGrp="1" noChangeArrowheads="1"/>
          </p:cNvSpPr>
          <p:nvPr>
            <p:ph type="title"/>
          </p:nvPr>
        </p:nvSpPr>
        <p:spPr/>
        <p:txBody>
          <a:bodyPr/>
          <a:lstStyle/>
          <a:p>
            <a:pPr eaLnBrk="1" hangingPunct="1"/>
            <a:r>
              <a:rPr lang="en-US" dirty="0" smtClean="0"/>
              <a:t>Plenum Space</a:t>
            </a:r>
          </a:p>
        </p:txBody>
      </p:sp>
      <p:pic>
        <p:nvPicPr>
          <p:cNvPr id="37892" name="Picture 4" descr="Plenum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33538"/>
            <a:ext cx="54864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9B66C8-74A8-4D98-A0E8-01F02D8EECEC}" type="slidenum">
              <a:rPr lang="en-US" smtClean="0"/>
              <a:pPr eaLnBrk="1" hangingPunct="1"/>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8915" name="Rectangle 2"/>
          <p:cNvSpPr>
            <a:spLocks noGrp="1" noChangeArrowheads="1"/>
          </p:cNvSpPr>
          <p:nvPr>
            <p:ph type="title"/>
          </p:nvPr>
        </p:nvSpPr>
        <p:spPr/>
        <p:txBody>
          <a:bodyPr/>
          <a:lstStyle/>
          <a:p>
            <a:pPr eaLnBrk="1" hangingPunct="1"/>
            <a:r>
              <a:rPr lang="en-US" dirty="0" smtClean="0"/>
              <a:t>Plenum Space</a:t>
            </a:r>
          </a:p>
        </p:txBody>
      </p:sp>
      <p:pic>
        <p:nvPicPr>
          <p:cNvPr id="38916" name="Picture 3" descr="Plenum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14463"/>
            <a:ext cx="6934200"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9521BA-1D56-43A2-9635-60179E89D0A8}" type="slidenum">
              <a:rPr lang="en-US" smtClean="0"/>
              <a:pPr eaLnBrk="1" hangingPunct="1"/>
              <a:t>36</a:t>
            </a:fld>
            <a:endParaRPr lang="en-US" smtClean="0"/>
          </a:p>
        </p:txBody>
      </p:sp>
      <p:cxnSp>
        <p:nvCxnSpPr>
          <p:cNvPr id="38918" name="Straight Arrow Connector 8"/>
          <p:cNvCxnSpPr>
            <a:cxnSpLocks noChangeShapeType="1"/>
          </p:cNvCxnSpPr>
          <p:nvPr/>
        </p:nvCxnSpPr>
        <p:spPr bwMode="auto">
          <a:xfrm rot="5400000">
            <a:off x="5372100" y="4381500"/>
            <a:ext cx="1295400" cy="1219200"/>
          </a:xfrm>
          <a:prstGeom prst="straightConnector1">
            <a:avLst/>
          </a:prstGeom>
          <a:noFill/>
          <a:ln w="25400" algn="ctr">
            <a:solidFill>
              <a:srgbClr val="FF0000"/>
            </a:solidFill>
            <a:round/>
            <a:headEnd/>
            <a:tailEnd type="arrow" w="med" len="med"/>
          </a:ln>
        </p:spPr>
      </p:cxnSp>
      <p:cxnSp>
        <p:nvCxnSpPr>
          <p:cNvPr id="38919" name="Straight Arrow Connector 10"/>
          <p:cNvCxnSpPr>
            <a:cxnSpLocks noChangeShapeType="1"/>
          </p:cNvCxnSpPr>
          <p:nvPr/>
        </p:nvCxnSpPr>
        <p:spPr bwMode="auto">
          <a:xfrm rot="10800000" flipV="1">
            <a:off x="2667000" y="4419600"/>
            <a:ext cx="1371600" cy="1295400"/>
          </a:xfrm>
          <a:prstGeom prst="straightConnector1">
            <a:avLst/>
          </a:prstGeom>
          <a:noFill/>
          <a:ln w="25400" algn="ctr">
            <a:solidFill>
              <a:srgbClr val="FF0000"/>
            </a:solidFill>
            <a:round/>
            <a:headEnd/>
            <a:tailEnd type="arrow" w="med" len="med"/>
          </a:ln>
        </p:spPr>
      </p:cxnSp>
      <p:cxnSp>
        <p:nvCxnSpPr>
          <p:cNvPr id="38920" name="Straight Arrow Connector 12"/>
          <p:cNvCxnSpPr>
            <a:cxnSpLocks noChangeShapeType="1"/>
          </p:cNvCxnSpPr>
          <p:nvPr/>
        </p:nvCxnSpPr>
        <p:spPr bwMode="auto">
          <a:xfrm rot="5400000" flipH="1" flipV="1">
            <a:off x="2552700" y="2552700"/>
            <a:ext cx="1066800" cy="228600"/>
          </a:xfrm>
          <a:prstGeom prst="straightConnector1">
            <a:avLst/>
          </a:prstGeom>
          <a:noFill/>
          <a:ln w="50800" algn="ctr">
            <a:solidFill>
              <a:srgbClr val="FF0000"/>
            </a:solidFill>
            <a:round/>
            <a:headEnd/>
            <a:tailEnd type="arrow" w="med" len="med"/>
          </a:ln>
        </p:spPr>
      </p:cxnSp>
      <p:sp>
        <p:nvSpPr>
          <p:cNvPr id="38921" name="TextBox 13"/>
          <p:cNvSpPr txBox="1">
            <a:spLocks noChangeArrowheads="1"/>
          </p:cNvSpPr>
          <p:nvPr/>
        </p:nvSpPr>
        <p:spPr bwMode="auto">
          <a:xfrm>
            <a:off x="1944688" y="3276600"/>
            <a:ext cx="19415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Structural Ceiling</a:t>
            </a:r>
          </a:p>
        </p:txBody>
      </p:sp>
      <p:sp>
        <p:nvSpPr>
          <p:cNvPr id="38922" name="TextBox 15"/>
          <p:cNvSpPr txBox="1">
            <a:spLocks noChangeArrowheads="1"/>
          </p:cNvSpPr>
          <p:nvPr/>
        </p:nvSpPr>
        <p:spPr bwMode="auto">
          <a:xfrm>
            <a:off x="5602288" y="3897313"/>
            <a:ext cx="21463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Top of Light Fixture</a:t>
            </a:r>
          </a:p>
        </p:txBody>
      </p:sp>
      <p:sp>
        <p:nvSpPr>
          <p:cNvPr id="38923" name="TextBox 16"/>
          <p:cNvSpPr txBox="1">
            <a:spLocks noChangeArrowheads="1"/>
          </p:cNvSpPr>
          <p:nvPr/>
        </p:nvSpPr>
        <p:spPr bwMode="auto">
          <a:xfrm>
            <a:off x="3359150" y="3962400"/>
            <a:ext cx="15176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False Ceiling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39939"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Distance Limitations of Cable</a:t>
            </a:r>
          </a:p>
        </p:txBody>
      </p:sp>
      <p:sp>
        <p:nvSpPr>
          <p:cNvPr id="39940"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For horizontal cable runs from a telecommunications closet to a work-area outlet, the maximum transmission distance allowed for UTP cable is 90 meters or 295 feet</a:t>
            </a:r>
          </a:p>
          <a:p>
            <a:pPr eaLnBrk="1" hangingPunct="1"/>
            <a:r>
              <a:rPr lang="en-US" dirty="0" smtClean="0">
                <a:solidFill>
                  <a:srgbClr val="000000"/>
                </a:solidFill>
                <a:cs typeface="Times New Roman" pitchFamily="18" charset="0"/>
              </a:rPr>
              <a:t>This is from the port in the wall in the work area to the port in the patch panel in the LAN room</a:t>
            </a:r>
          </a:p>
          <a:p>
            <a:pPr eaLnBrk="1" hangingPunct="1"/>
            <a:r>
              <a:rPr lang="en-US" dirty="0" smtClean="0">
                <a:solidFill>
                  <a:srgbClr val="000000"/>
                </a:solidFill>
                <a:cs typeface="Times New Roman" pitchFamily="18" charset="0"/>
              </a:rPr>
              <a:t>This link is called the permanent link</a:t>
            </a:r>
          </a:p>
        </p:txBody>
      </p:sp>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010825B-A6CC-4F60-8A4A-C400C0299E41}" type="slidenum">
              <a:rPr lang="en-US" smtClean="0"/>
              <a:pPr eaLnBrk="1" hangingPunct="1"/>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0963"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Distance Limitations of Cable</a:t>
            </a:r>
          </a:p>
        </p:txBody>
      </p:sp>
      <p:sp>
        <p:nvSpPr>
          <p:cNvPr id="4096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An additional 10 meters or 33 feet provides for patch cords both in the work area and the LAN room</a:t>
            </a:r>
          </a:p>
          <a:p>
            <a:pPr eaLnBrk="1" hangingPunct="1"/>
            <a:r>
              <a:rPr lang="en-US" dirty="0" smtClean="0">
                <a:solidFill>
                  <a:srgbClr val="000000"/>
                </a:solidFill>
                <a:cs typeface="Times New Roman" pitchFamily="18" charset="0"/>
              </a:rPr>
              <a:t>This yields the maximum distance for UTP cable of 100 meters or 328 feet from NIC to switch</a:t>
            </a:r>
          </a:p>
          <a:p>
            <a:pPr eaLnBrk="1" hangingPunct="1"/>
            <a:r>
              <a:rPr lang="en-US" dirty="0" smtClean="0">
                <a:solidFill>
                  <a:srgbClr val="000000"/>
                </a:solidFill>
                <a:cs typeface="Times New Roman" pitchFamily="18" charset="0"/>
              </a:rPr>
              <a:t>This is called the channel</a:t>
            </a:r>
          </a:p>
        </p:txBody>
      </p:sp>
      <p:sp>
        <p:nvSpPr>
          <p:cNvPr id="409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EECF8F-719B-400F-B872-99EABDC6D1B4}" type="slidenum">
              <a:rPr lang="en-US" smtClean="0"/>
              <a:pPr eaLnBrk="1" hangingPunct="1"/>
              <a:t>38</a:t>
            </a:fld>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t>Distance Limitations of Cable</a:t>
            </a:r>
          </a:p>
        </p:txBody>
      </p:sp>
      <p:sp>
        <p:nvSpPr>
          <p:cNvPr id="41987" name="Content Placeholder 2"/>
          <p:cNvSpPr>
            <a:spLocks noGrp="1"/>
          </p:cNvSpPr>
          <p:nvPr>
            <p:ph idx="1"/>
          </p:nvPr>
        </p:nvSpPr>
        <p:spPr/>
        <p:txBody>
          <a:bodyPr/>
          <a:lstStyle/>
          <a:p>
            <a:pPr eaLnBrk="1" hangingPunct="1"/>
            <a:r>
              <a:rPr lang="en-US" dirty="0" smtClean="0">
                <a:solidFill>
                  <a:srgbClr val="000000"/>
                </a:solidFill>
                <a:cs typeface="Times New Roman" pitchFamily="18" charset="0"/>
              </a:rPr>
              <a:t>This distance limitation is due to the attenuation of the signal in the cable due to the twisting of the cable</a:t>
            </a:r>
          </a:p>
          <a:p>
            <a:r>
              <a:rPr lang="en-US" dirty="0" smtClean="0"/>
              <a:t>This total distance of 100 meters was originally created for network control</a:t>
            </a:r>
          </a:p>
          <a:p>
            <a:r>
              <a:rPr lang="en-US" dirty="0" smtClean="0"/>
              <a:t>Half duplex Ethernet relied on collision detection mechanisms to prevent some errors on the shared network</a:t>
            </a:r>
          </a:p>
        </p:txBody>
      </p:sp>
      <p:sp>
        <p:nvSpPr>
          <p:cNvPr id="41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1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861638-F8D6-4521-8169-3C2FE6D1E623}" type="slidenum">
              <a:rPr lang="en-US" smtClean="0"/>
              <a:pPr eaLnBrk="1" hangingPunct="1"/>
              <a:t>39</a:t>
            </a:fld>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147" name="Rectangle 2"/>
          <p:cNvSpPr>
            <a:spLocks noGrp="1" noChangeArrowheads="1"/>
          </p:cNvSpPr>
          <p:nvPr>
            <p:ph type="title"/>
          </p:nvPr>
        </p:nvSpPr>
        <p:spPr/>
        <p:txBody>
          <a:bodyPr/>
          <a:lstStyle/>
          <a:p>
            <a:pPr eaLnBrk="1" hangingPunct="1"/>
            <a:r>
              <a:rPr lang="en-US" dirty="0" smtClean="0"/>
              <a:t>Planning</a:t>
            </a:r>
          </a:p>
        </p:txBody>
      </p:sp>
      <p:sp>
        <p:nvSpPr>
          <p:cNvPr id="6148" name="Rectangle 3"/>
          <p:cNvSpPr>
            <a:spLocks noGrp="1" noChangeArrowheads="1"/>
          </p:cNvSpPr>
          <p:nvPr>
            <p:ph type="body" idx="1"/>
          </p:nvPr>
        </p:nvSpPr>
        <p:spPr/>
        <p:txBody>
          <a:bodyPr/>
          <a:lstStyle/>
          <a:p>
            <a:pPr eaLnBrk="1" hangingPunct="1"/>
            <a:r>
              <a:rPr lang="en-US" dirty="0" smtClean="0"/>
              <a:t>The main steps are</a:t>
            </a:r>
          </a:p>
          <a:p>
            <a:pPr lvl="1" eaLnBrk="1" hangingPunct="1"/>
            <a:r>
              <a:rPr lang="en-US" dirty="0" smtClean="0"/>
              <a:t>Project planning</a:t>
            </a:r>
          </a:p>
          <a:p>
            <a:pPr lvl="1" eaLnBrk="1" hangingPunct="1"/>
            <a:r>
              <a:rPr lang="en-US" dirty="0" smtClean="0"/>
              <a:t>Site survey</a:t>
            </a:r>
          </a:p>
          <a:p>
            <a:pPr lvl="1" eaLnBrk="1" hangingPunct="1"/>
            <a:r>
              <a:rPr lang="en-US" dirty="0" smtClean="0"/>
              <a:t>Making a parts list</a:t>
            </a:r>
          </a:p>
          <a:p>
            <a:pPr lvl="1" eaLnBrk="1" hangingPunct="1"/>
            <a:r>
              <a:rPr lang="en-US" dirty="0" smtClean="0"/>
              <a:t>Making a tools list</a:t>
            </a:r>
          </a:p>
          <a:p>
            <a:pPr lvl="1" eaLnBrk="1" hangingPunct="1"/>
            <a:r>
              <a:rPr lang="en-US" dirty="0" smtClean="0"/>
              <a:t>Ordering and checking parts and tools</a:t>
            </a:r>
          </a:p>
        </p:txBody>
      </p:sp>
      <p:sp>
        <p:nvSpPr>
          <p:cNvPr id="6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4B828E-7732-47A7-AB68-8FA008533674}" type="slidenum">
              <a:rPr lang="en-US" smtClean="0"/>
              <a:pPr eaLnBrk="1" hangingPunct="1"/>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Distance Limitations of Cable</a:t>
            </a:r>
          </a:p>
        </p:txBody>
      </p:sp>
      <p:sp>
        <p:nvSpPr>
          <p:cNvPr id="43011" name="Content Placeholder 2"/>
          <p:cNvSpPr>
            <a:spLocks noGrp="1"/>
          </p:cNvSpPr>
          <p:nvPr>
            <p:ph idx="1"/>
          </p:nvPr>
        </p:nvSpPr>
        <p:spPr/>
        <p:txBody>
          <a:bodyPr/>
          <a:lstStyle/>
          <a:p>
            <a:r>
              <a:rPr lang="en-US" dirty="0" smtClean="0"/>
              <a:t>By limiting the cable to this distance all stations on the shared network were able to hear and recover from collisions</a:t>
            </a:r>
          </a:p>
          <a:p>
            <a:r>
              <a:rPr lang="en-US" dirty="0" smtClean="0"/>
              <a:t>With the advent of full duplex Ethernet this should have gone away</a:t>
            </a:r>
          </a:p>
          <a:p>
            <a:r>
              <a:rPr lang="en-US" dirty="0" smtClean="0"/>
              <a:t>However, NICs were designed to only generate a signal powerful enough to reach 100 meters</a:t>
            </a:r>
          </a:p>
        </p:txBody>
      </p:sp>
      <p:sp>
        <p:nvSpPr>
          <p:cNvPr id="43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3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24D294-FFC4-4CEB-A759-FEA3B4BB8E69}" type="slidenum">
              <a:rPr lang="en-US" smtClean="0"/>
              <a:pPr eaLnBrk="1" hangingPunct="1"/>
              <a:t>40</a:t>
            </a:fld>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Distance Limitations of Cable</a:t>
            </a:r>
            <a:endParaRPr lang="en-US" dirty="0"/>
          </a:p>
        </p:txBody>
      </p:sp>
      <p:sp>
        <p:nvSpPr>
          <p:cNvPr id="3" name="Content Placeholder 2"/>
          <p:cNvSpPr>
            <a:spLocks noGrp="1"/>
          </p:cNvSpPr>
          <p:nvPr>
            <p:ph idx="1"/>
          </p:nvPr>
        </p:nvSpPr>
        <p:spPr/>
        <p:txBody>
          <a:bodyPr/>
          <a:lstStyle/>
          <a:p>
            <a:r>
              <a:rPr lang="en-US" dirty="0" smtClean="0"/>
              <a:t>In addition,</a:t>
            </a:r>
            <a:r>
              <a:rPr lang="en-US" baseline="0" dirty="0" smtClean="0"/>
              <a:t> </a:t>
            </a:r>
            <a:r>
              <a:rPr lang="en-US" dirty="0" smtClean="0"/>
              <a:t>twisted-pair cable is not manufactured to as strict standards as is say coaxial cable.</a:t>
            </a:r>
          </a:p>
          <a:p>
            <a:r>
              <a:rPr lang="en-US" dirty="0" smtClean="0"/>
              <a:t>Sending high-frequency electrical signals over twisted-pair cabling is difficult as the lack of shielding means the signals have to deal with a harsher electrical environment</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41</a:t>
            </a:fld>
            <a:endParaRPr lang="en-US" dirty="0"/>
          </a:p>
        </p:txBody>
      </p:sp>
    </p:spTree>
    <p:extLst>
      <p:ext uri="{BB962C8B-B14F-4D97-AF65-F5344CB8AC3E}">
        <p14:creationId xmlns:p14="http://schemas.microsoft.com/office/powerpoint/2010/main" val="2099146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t>Distance Limitations of Cable</a:t>
            </a:r>
          </a:p>
        </p:txBody>
      </p:sp>
      <p:sp>
        <p:nvSpPr>
          <p:cNvPr id="44035" name="Content Placeholder 2"/>
          <p:cNvSpPr>
            <a:spLocks noGrp="1"/>
          </p:cNvSpPr>
          <p:nvPr>
            <p:ph idx="1"/>
          </p:nvPr>
        </p:nvSpPr>
        <p:spPr/>
        <p:txBody>
          <a:bodyPr/>
          <a:lstStyle/>
          <a:p>
            <a:r>
              <a:rPr lang="en-US" dirty="0" smtClean="0"/>
              <a:t>Increasing the distance would have required changes to the basic design of NIC circuits and a different type</a:t>
            </a:r>
            <a:r>
              <a:rPr lang="en-US" baseline="0" dirty="0" smtClean="0"/>
              <a:t> of cable </a:t>
            </a:r>
            <a:r>
              <a:rPr lang="en-US" dirty="0" smtClean="0"/>
              <a:t>as they were designed to send data up to 328 feet or 100 meters</a:t>
            </a:r>
          </a:p>
          <a:p>
            <a:r>
              <a:rPr lang="en-US" dirty="0" smtClean="0"/>
              <a:t>In addition, the higher power levels were seen to introduce interference on the lines from noise produced at these higher power levels</a:t>
            </a:r>
          </a:p>
        </p:txBody>
      </p:sp>
      <p:sp>
        <p:nvSpPr>
          <p:cNvPr id="44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4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7F3E32-2493-4040-B6B5-3A4BF6C06820}" type="slidenum">
              <a:rPr lang="en-US" smtClean="0"/>
              <a:pPr eaLnBrk="1" hangingPunct="1"/>
              <a:t>42</a:t>
            </a:fld>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5059" name="Rectangle 2"/>
          <p:cNvSpPr>
            <a:spLocks noGrp="1" noChangeArrowheads="1"/>
          </p:cNvSpPr>
          <p:nvPr>
            <p:ph type="title"/>
          </p:nvPr>
        </p:nvSpPr>
        <p:spPr/>
        <p:txBody>
          <a:bodyPr/>
          <a:lstStyle/>
          <a:p>
            <a:pPr eaLnBrk="1" hangingPunct="1"/>
            <a:r>
              <a:rPr lang="en-US" dirty="0" smtClean="0"/>
              <a:t>Distance Limitations of Cable</a:t>
            </a:r>
          </a:p>
        </p:txBody>
      </p:sp>
      <p:sp>
        <p:nvSpPr>
          <p:cNvPr id="45060" name="Rectangle 3"/>
          <p:cNvSpPr>
            <a:spLocks noGrp="1" noChangeArrowheads="1"/>
          </p:cNvSpPr>
          <p:nvPr>
            <p:ph type="body" idx="1"/>
          </p:nvPr>
        </p:nvSpPr>
        <p:spPr/>
        <p:txBody>
          <a:bodyPr/>
          <a:lstStyle/>
          <a:p>
            <a:pPr eaLnBrk="1" hangingPunct="1"/>
            <a:r>
              <a:rPr lang="en-US" dirty="0" smtClean="0"/>
              <a:t>There is a minimum distance for cables, including patch cables, especially for higher speed networks</a:t>
            </a:r>
          </a:p>
          <a:p>
            <a:pPr lvl="1" eaLnBrk="1" hangingPunct="1"/>
            <a:r>
              <a:rPr lang="en-US" dirty="0" smtClean="0"/>
              <a:t>Cable runs must be longer than 20 meters</a:t>
            </a:r>
          </a:p>
          <a:p>
            <a:pPr lvl="1" eaLnBrk="1" hangingPunct="1"/>
            <a:r>
              <a:rPr lang="en-US" dirty="0" smtClean="0"/>
              <a:t>Patch cables should be longer than 8 feet</a:t>
            </a:r>
          </a:p>
          <a:p>
            <a:pPr eaLnBrk="1" hangingPunct="1"/>
            <a:r>
              <a:rPr lang="en-US" dirty="0" smtClean="0"/>
              <a:t>These minimum distances are commonly ignored</a:t>
            </a:r>
          </a:p>
          <a:p>
            <a:pPr eaLnBrk="1" hangingPunct="1"/>
            <a:r>
              <a:rPr lang="en-US" dirty="0" smtClean="0"/>
              <a:t>Two reasons are advanced for these minimum distances</a:t>
            </a:r>
          </a:p>
        </p:txBody>
      </p:sp>
      <p:sp>
        <p:nvSpPr>
          <p:cNvPr id="450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6944A6-C1E1-45CB-8E12-63954F61E1C0}" type="slidenum">
              <a:rPr lang="en-US" smtClean="0"/>
              <a:pPr eaLnBrk="1" hangingPunct="1"/>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6083" name="Rectangle 2"/>
          <p:cNvSpPr>
            <a:spLocks noGrp="1" noChangeArrowheads="1"/>
          </p:cNvSpPr>
          <p:nvPr>
            <p:ph type="title"/>
          </p:nvPr>
        </p:nvSpPr>
        <p:spPr/>
        <p:txBody>
          <a:bodyPr/>
          <a:lstStyle/>
          <a:p>
            <a:pPr eaLnBrk="1" hangingPunct="1"/>
            <a:r>
              <a:rPr lang="en-US" dirty="0" smtClean="0"/>
              <a:t>Distance Limitations of Cable</a:t>
            </a:r>
          </a:p>
        </p:txBody>
      </p:sp>
      <p:sp>
        <p:nvSpPr>
          <p:cNvPr id="46084" name="Rectangle 3"/>
          <p:cNvSpPr>
            <a:spLocks noGrp="1" noChangeArrowheads="1"/>
          </p:cNvSpPr>
          <p:nvPr>
            <p:ph type="body" idx="1"/>
          </p:nvPr>
        </p:nvSpPr>
        <p:spPr/>
        <p:txBody>
          <a:bodyPr/>
          <a:lstStyle/>
          <a:p>
            <a:pPr eaLnBrk="1" hangingPunct="1"/>
            <a:r>
              <a:rPr lang="en-US" dirty="0" smtClean="0"/>
              <a:t>One is due to the restrictions of cable testing equipment</a:t>
            </a:r>
          </a:p>
          <a:p>
            <a:pPr eaLnBrk="1" hangingPunct="1"/>
            <a:r>
              <a:rPr lang="en-US" dirty="0" smtClean="0"/>
              <a:t>This equipment cannot test cable any shorter than this</a:t>
            </a:r>
          </a:p>
          <a:p>
            <a:pPr eaLnBrk="1" hangingPunct="1"/>
            <a:r>
              <a:rPr lang="en-US" dirty="0" smtClean="0"/>
              <a:t>The other is the short link phenomenon</a:t>
            </a:r>
          </a:p>
          <a:p>
            <a:pPr eaLnBrk="1" hangingPunct="1"/>
            <a:r>
              <a:rPr lang="en-US" dirty="0" smtClean="0"/>
              <a:t>Which says that a cable shorter than this can show too much crosstalk</a:t>
            </a:r>
          </a:p>
        </p:txBody>
      </p:sp>
      <p:sp>
        <p:nvSpPr>
          <p:cNvPr id="46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753BFA-B2A0-469D-9F52-4F20901E020F}" type="slidenum">
              <a:rPr lang="en-US" smtClean="0"/>
              <a:pPr eaLnBrk="1" hangingPunct="1"/>
              <a:t>44</a:t>
            </a:fld>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7107" name="Rectangle 2"/>
          <p:cNvSpPr>
            <a:spLocks noGrp="1" noChangeArrowheads="1"/>
          </p:cNvSpPr>
          <p:nvPr>
            <p:ph type="title"/>
          </p:nvPr>
        </p:nvSpPr>
        <p:spPr/>
        <p:txBody>
          <a:bodyPr/>
          <a:lstStyle/>
          <a:p>
            <a:pPr eaLnBrk="1" hangingPunct="1"/>
            <a:r>
              <a:rPr lang="en-US" dirty="0" smtClean="0"/>
              <a:t>Distance Limitations of Cable</a:t>
            </a:r>
          </a:p>
        </p:txBody>
      </p:sp>
      <p:sp>
        <p:nvSpPr>
          <p:cNvPr id="47108" name="Rectangle 3"/>
          <p:cNvSpPr>
            <a:spLocks noGrp="1" noChangeArrowheads="1"/>
          </p:cNvSpPr>
          <p:nvPr>
            <p:ph type="body" idx="1"/>
          </p:nvPr>
        </p:nvSpPr>
        <p:spPr/>
        <p:txBody>
          <a:bodyPr/>
          <a:lstStyle/>
          <a:p>
            <a:pPr eaLnBrk="1" hangingPunct="1"/>
            <a:r>
              <a:rPr lang="en-US" dirty="0" smtClean="0"/>
              <a:t>This is because most crosstalk is generated near the connectors where the cable is untwisted</a:t>
            </a:r>
          </a:p>
          <a:p>
            <a:pPr eaLnBrk="1" hangingPunct="1"/>
            <a:r>
              <a:rPr lang="en-US" dirty="0" smtClean="0"/>
              <a:t>This high level of crosstalk throughout the length of a short cable as opposed to just near the connector, may be interpreted by the electronics as collisions when run at higher loads or speeds</a:t>
            </a:r>
          </a:p>
        </p:txBody>
      </p:sp>
      <p:sp>
        <p:nvSpPr>
          <p:cNvPr id="47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7F38E5-2BD5-4238-9B13-44319F71D888}" type="slidenum">
              <a:rPr lang="en-US" smtClean="0"/>
              <a:pPr eaLnBrk="1" hangingPunct="1"/>
              <a:t>45</a:t>
            </a:fld>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8131"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Installation Precautions</a:t>
            </a:r>
          </a:p>
        </p:txBody>
      </p:sp>
      <p:sp>
        <p:nvSpPr>
          <p:cNvPr id="48132"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It is vital to use proper installation practices to ensure the performance of the entire system is not diminished simply through improper installation</a:t>
            </a:r>
          </a:p>
          <a:p>
            <a:pPr eaLnBrk="1" hangingPunct="1"/>
            <a:r>
              <a:rPr lang="en-US" dirty="0" smtClean="0">
                <a:solidFill>
                  <a:srgbClr val="000000"/>
                </a:solidFill>
                <a:cs typeface="Times New Roman" pitchFamily="18" charset="0"/>
              </a:rPr>
              <a:t>Using a Category 5 system as an example, any one of the following practices may not, by itself, reduce a system below Category 5 compliance</a:t>
            </a:r>
          </a:p>
        </p:txBody>
      </p:sp>
      <p:sp>
        <p:nvSpPr>
          <p:cNvPr id="48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9CC058-BFA0-4C05-A286-4B8FDB1F4A64}" type="slidenum">
              <a:rPr lang="en-US" smtClean="0"/>
              <a:pPr eaLnBrk="1" hangingPunct="1"/>
              <a:t>46</a:t>
            </a:fld>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49155"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Installation Precautions</a:t>
            </a:r>
          </a:p>
        </p:txBody>
      </p:sp>
      <p:sp>
        <p:nvSpPr>
          <p:cNvPr id="49156"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Since many of these items such as pulling cables and untwisting pairs are unavoidable, care must be taken not to allow their combined effect to lower the performance of the system</a:t>
            </a:r>
          </a:p>
        </p:txBody>
      </p:sp>
      <p:sp>
        <p:nvSpPr>
          <p:cNvPr id="491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74D502E-8657-4B8D-9042-BB1378B78076}" type="slidenum">
              <a:rPr lang="en-US" smtClean="0"/>
              <a:pPr eaLnBrk="1" hangingPunct="1"/>
              <a:t>47</a:t>
            </a:fld>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0179"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Pulling on Cable</a:t>
            </a:r>
          </a:p>
        </p:txBody>
      </p:sp>
      <p:sp>
        <p:nvSpPr>
          <p:cNvPr id="50180"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One of the first installation tasks is pulling cables from the telecommunications closet to each outlet location</a:t>
            </a:r>
          </a:p>
          <a:p>
            <a:pPr eaLnBrk="1" hangingPunct="1"/>
            <a:r>
              <a:rPr lang="en-US" dirty="0" smtClean="0">
                <a:solidFill>
                  <a:srgbClr val="000000"/>
                </a:solidFill>
                <a:cs typeface="Times New Roman" pitchFamily="18" charset="0"/>
              </a:rPr>
              <a:t>The maximum pulling tension for Category 5 is 25 lbf</a:t>
            </a:r>
          </a:p>
          <a:p>
            <a:pPr eaLnBrk="1" hangingPunct="1"/>
            <a:r>
              <a:rPr lang="en-US" dirty="0" smtClean="0">
                <a:solidFill>
                  <a:srgbClr val="000000"/>
                </a:solidFill>
                <a:cs typeface="Times New Roman" pitchFamily="18" charset="0"/>
              </a:rPr>
              <a:t>Higher tension on the cable may stretch the twists, or in effect, untwist the pairs</a:t>
            </a:r>
          </a:p>
          <a:p>
            <a:pPr eaLnBrk="1" hangingPunct="1"/>
            <a:r>
              <a:rPr lang="en-US" dirty="0" smtClean="0">
                <a:solidFill>
                  <a:srgbClr val="000000"/>
                </a:solidFill>
                <a:cs typeface="Times New Roman" pitchFamily="18" charset="0"/>
              </a:rPr>
              <a:t>Extreme tension will also increase attenuation</a:t>
            </a:r>
          </a:p>
        </p:txBody>
      </p:sp>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31FD6F-AA1A-42CC-A9DB-3CB981FF5AD2}" type="slidenum">
              <a:rPr lang="en-US" smtClean="0"/>
              <a:pPr eaLnBrk="1" hangingPunct="1"/>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1203"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Pulling on Cable</a:t>
            </a:r>
          </a:p>
        </p:txBody>
      </p:sp>
      <p:sp>
        <p:nvSpPr>
          <p:cNvPr id="5120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Visual inspection of an installed link cannot identify that tension limitations have been exceeded</a:t>
            </a:r>
          </a:p>
          <a:p>
            <a:pPr eaLnBrk="1" hangingPunct="1"/>
            <a:r>
              <a:rPr lang="en-US" dirty="0" smtClean="0">
                <a:solidFill>
                  <a:srgbClr val="000000"/>
                </a:solidFill>
                <a:cs typeface="Times New Roman" pitchFamily="18" charset="0"/>
              </a:rPr>
              <a:t>Using proper pull techniques, pull cords, and cable lubricants will prevent this type of damage</a:t>
            </a:r>
          </a:p>
          <a:p>
            <a:pPr eaLnBrk="1" hangingPunct="1"/>
            <a:r>
              <a:rPr lang="en-US" dirty="0" smtClean="0">
                <a:solidFill>
                  <a:srgbClr val="000000"/>
                </a:solidFill>
                <a:cs typeface="Times New Roman" pitchFamily="18" charset="0"/>
              </a:rPr>
              <a:t>The most common method of pulling a cable is a pole of some sort, such as the following</a:t>
            </a:r>
          </a:p>
        </p:txBody>
      </p:sp>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281464D-4625-4EF9-83E7-55FCB8D700F4}" type="slidenum">
              <a:rPr lang="en-US" smtClean="0"/>
              <a:pPr eaLnBrk="1" hangingPunct="1"/>
              <a:t>49</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171" name="Rectangle 2"/>
          <p:cNvSpPr>
            <a:spLocks noGrp="1" noChangeArrowheads="1"/>
          </p:cNvSpPr>
          <p:nvPr>
            <p:ph type="title"/>
          </p:nvPr>
        </p:nvSpPr>
        <p:spPr/>
        <p:txBody>
          <a:bodyPr/>
          <a:lstStyle/>
          <a:p>
            <a:pPr eaLnBrk="1" hangingPunct="1"/>
            <a:r>
              <a:rPr lang="en-US" dirty="0" smtClean="0"/>
              <a:t>Project Planning</a:t>
            </a:r>
          </a:p>
        </p:txBody>
      </p:sp>
      <p:sp>
        <p:nvSpPr>
          <p:cNvPr id="7172" name="Rectangle 3"/>
          <p:cNvSpPr>
            <a:spLocks noGrp="1" noChangeArrowheads="1"/>
          </p:cNvSpPr>
          <p:nvPr>
            <p:ph type="body" idx="1"/>
          </p:nvPr>
        </p:nvSpPr>
        <p:spPr/>
        <p:txBody>
          <a:bodyPr/>
          <a:lstStyle/>
          <a:p>
            <a:pPr eaLnBrk="1" hangingPunct="1"/>
            <a:r>
              <a:rPr lang="en-US" dirty="0" smtClean="0"/>
              <a:t>The general tasks called for in a cabling project include</a:t>
            </a:r>
          </a:p>
          <a:p>
            <a:pPr lvl="1" eaLnBrk="1" hangingPunct="1"/>
            <a:r>
              <a:rPr lang="en-US" dirty="0" smtClean="0"/>
              <a:t>Decide how to secure the cable for its horizontal runs</a:t>
            </a:r>
          </a:p>
          <a:p>
            <a:pPr lvl="1" eaLnBrk="1" hangingPunct="1"/>
            <a:r>
              <a:rPr lang="en-US" dirty="0" smtClean="0"/>
              <a:t>Make sure the correct length and types of cables are available on site</a:t>
            </a:r>
          </a:p>
          <a:p>
            <a:pPr lvl="1" eaLnBrk="1" hangingPunct="1"/>
            <a:r>
              <a:rPr lang="en-US" dirty="0" smtClean="0"/>
              <a:t>Secure the needed pulling tools, equipment, and supplies</a:t>
            </a:r>
          </a:p>
          <a:p>
            <a:pPr lvl="1" eaLnBrk="1" hangingPunct="1"/>
            <a:r>
              <a:rPr lang="en-US" dirty="0" smtClean="0"/>
              <a:t>Identify the locations to be used to access and pull the cable</a:t>
            </a: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EB18BE-0C09-4665-BCD6-58DDBD300747}" type="slidenum">
              <a:rPr lang="en-US" smtClean="0"/>
              <a:pPr eaLnBrk="1" hangingPunct="1"/>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2227"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Pulling Pole</a:t>
            </a:r>
          </a:p>
        </p:txBody>
      </p:sp>
      <p:pic>
        <p:nvPicPr>
          <p:cNvPr id="5222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762" t="22951" r="3278" b="32787"/>
          <a:stretch>
            <a:fillRect/>
          </a:stretch>
        </p:blipFill>
        <p:spPr>
          <a:xfrm>
            <a:off x="619125" y="1612900"/>
            <a:ext cx="7905750" cy="2654300"/>
          </a:xfrm>
        </p:spPr>
      </p:pic>
      <p:sp>
        <p:nvSpPr>
          <p:cNvPr id="522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51971D-40D8-4E08-8AF8-DB36921A0ABD}" type="slidenum">
              <a:rPr lang="en-US" smtClean="0"/>
              <a:pPr eaLnBrk="1" hangingPunct="1"/>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3251"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Bend Radius</a:t>
            </a:r>
          </a:p>
        </p:txBody>
      </p:sp>
      <p:sp>
        <p:nvSpPr>
          <p:cNvPr id="53252"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Extending a cable from a closet to an outlet may involve going through walls, ceilings, floors, conduits, ducts, raceway, corners, or other bends</a:t>
            </a:r>
          </a:p>
          <a:p>
            <a:pPr eaLnBrk="1" hangingPunct="1"/>
            <a:r>
              <a:rPr lang="en-US" dirty="0" smtClean="0">
                <a:solidFill>
                  <a:srgbClr val="000000"/>
                </a:solidFill>
                <a:cs typeface="Times New Roman" pitchFamily="18" charset="0"/>
              </a:rPr>
              <a:t>It is crucial not to exceed the minimum bend radius of the cable being installed</a:t>
            </a:r>
          </a:p>
          <a:p>
            <a:pPr eaLnBrk="1" hangingPunct="1"/>
            <a:r>
              <a:rPr lang="en-US" dirty="0" smtClean="0">
                <a:solidFill>
                  <a:srgbClr val="000000"/>
                </a:solidFill>
                <a:cs typeface="Times New Roman" pitchFamily="18" charset="0"/>
              </a:rPr>
              <a:t>Four-pair Category 5 cables must keep the bend radius for each turn in excess of one inch</a:t>
            </a:r>
          </a:p>
        </p:txBody>
      </p:sp>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EBAA3C-B798-4382-B2AB-23FBC1C278E5}" type="slidenum">
              <a:rPr lang="en-US" smtClean="0"/>
              <a:pPr eaLnBrk="1" hangingPunct="1"/>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4275"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Cable Bend Radius</a:t>
            </a:r>
          </a:p>
        </p:txBody>
      </p:sp>
      <p:sp>
        <p:nvSpPr>
          <p:cNvPr id="54276"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Multipair Category 5 cables </a:t>
            </a:r>
            <a:r>
              <a:rPr lang="en-US" dirty="0" smtClean="0">
                <a:solidFill>
                  <a:srgbClr val="000000"/>
                </a:solidFill>
                <a:latin typeface="Times New Roman" pitchFamily="18" charset="0"/>
                <a:cs typeface="Times New Roman" pitchFamily="18" charset="0"/>
              </a:rPr>
              <a:t>–</a:t>
            </a:r>
            <a:r>
              <a:rPr lang="en-US" dirty="0" smtClean="0">
                <a:solidFill>
                  <a:srgbClr val="000000"/>
                </a:solidFill>
                <a:cs typeface="Times New Roman" pitchFamily="18" charset="0"/>
              </a:rPr>
              <a:t> those with more than 4-pairs - have a minimum bend radius of 10 times the outside diameter of the cable</a:t>
            </a:r>
          </a:p>
          <a:p>
            <a:pPr eaLnBrk="1" hangingPunct="1"/>
            <a:r>
              <a:rPr lang="en-US" dirty="0" smtClean="0">
                <a:solidFill>
                  <a:srgbClr val="000000"/>
                </a:solidFill>
                <a:cs typeface="Times New Roman" pitchFamily="18" charset="0"/>
              </a:rPr>
              <a:t>Tight bends will force the pairs in a jacket to lay flat, or untwist, which may increase crosstalk at that point</a:t>
            </a:r>
          </a:p>
        </p:txBody>
      </p:sp>
      <p:sp>
        <p:nvSpPr>
          <p:cNvPr id="542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09AA39-228D-486B-B386-600315E8A95E}" type="slidenum">
              <a:rPr lang="en-US" smtClean="0"/>
              <a:pPr eaLnBrk="1" hangingPunct="1"/>
              <a:t>52</a:t>
            </a:fld>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5299" name="Rectangle 2"/>
          <p:cNvSpPr>
            <a:spLocks noGrp="1" noChangeArrowheads="1"/>
          </p:cNvSpPr>
          <p:nvPr>
            <p:ph type="title"/>
          </p:nvPr>
        </p:nvSpPr>
        <p:spPr/>
        <p:txBody>
          <a:bodyPr/>
          <a:lstStyle/>
          <a:p>
            <a:pPr eaLnBrk="1" hangingPunct="1"/>
            <a:r>
              <a:rPr lang="en-US" dirty="0" smtClean="0"/>
              <a:t>Follow These Guidelines</a:t>
            </a:r>
          </a:p>
        </p:txBody>
      </p:sp>
      <p:pic>
        <p:nvPicPr>
          <p:cNvPr id="55300" name="Picture 3" descr="UTPinstall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70050"/>
            <a:ext cx="8148638" cy="4343400"/>
          </a:xfrm>
        </p:spPr>
      </p:pic>
      <p:sp>
        <p:nvSpPr>
          <p:cNvPr id="553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E60EDA-E875-404B-98E8-27B5EAA0BB5F}" type="slidenum">
              <a:rPr lang="en-US" smtClean="0"/>
              <a:pPr eaLnBrk="1" hangingPunct="1"/>
              <a:t>53</a:t>
            </a:fld>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6323"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Interference</a:t>
            </a:r>
          </a:p>
        </p:txBody>
      </p:sp>
      <p:sp>
        <p:nvSpPr>
          <p:cNvPr id="56324"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What the cable encounters in its journey from wiring closet to end user area is also important</a:t>
            </a:r>
          </a:p>
          <a:p>
            <a:pPr eaLnBrk="1" hangingPunct="1"/>
            <a:r>
              <a:rPr lang="en-US" dirty="0" smtClean="0">
                <a:solidFill>
                  <a:srgbClr val="000000"/>
                </a:solidFill>
                <a:cs typeface="Times New Roman" pitchFamily="18" charset="0"/>
              </a:rPr>
              <a:t>Not being shielded UTP cable is susceptible to outside interference such as EMI</a:t>
            </a:r>
          </a:p>
        </p:txBody>
      </p:sp>
      <p:sp>
        <p:nvSpPr>
          <p:cNvPr id="563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338502-AEBA-4110-9678-1F7E1FB85629}" type="slidenum">
              <a:rPr lang="en-US" smtClean="0"/>
              <a:pPr eaLnBrk="1" hangingPunct="1"/>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7347"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Interference</a:t>
            </a:r>
          </a:p>
        </p:txBody>
      </p:sp>
      <p:sp>
        <p:nvSpPr>
          <p:cNvPr id="57348" name="Rectangle 3"/>
          <p:cNvSpPr>
            <a:spLocks noGrp="1" noChangeArrowheads="1"/>
          </p:cNvSpPr>
          <p:nvPr>
            <p:ph type="body" idx="1"/>
          </p:nvPr>
        </p:nvSpPr>
        <p:spPr/>
        <p:txBody>
          <a:bodyPr/>
          <a:lstStyle/>
          <a:p>
            <a:pPr eaLnBrk="1" hangingPunct="1">
              <a:lnSpc>
                <a:spcPct val="90000"/>
              </a:lnSpc>
            </a:pPr>
            <a:r>
              <a:rPr lang="en-US" dirty="0" smtClean="0">
                <a:solidFill>
                  <a:srgbClr val="000000"/>
                </a:solidFill>
                <a:cs typeface="Times New Roman" pitchFamily="18" charset="0"/>
              </a:rPr>
              <a:t>Common sources of EMI in a typical office environment include</a:t>
            </a:r>
          </a:p>
          <a:p>
            <a:pPr lvl="1" eaLnBrk="1" hangingPunct="1">
              <a:lnSpc>
                <a:spcPct val="90000"/>
              </a:lnSpc>
            </a:pPr>
            <a:r>
              <a:rPr lang="en-US" dirty="0" smtClean="0">
                <a:solidFill>
                  <a:srgbClr val="000000"/>
                </a:solidFill>
                <a:cs typeface="Times New Roman" pitchFamily="18" charset="0"/>
              </a:rPr>
              <a:t>Motors</a:t>
            </a:r>
          </a:p>
          <a:p>
            <a:pPr lvl="1" eaLnBrk="1" hangingPunct="1">
              <a:lnSpc>
                <a:spcPct val="90000"/>
              </a:lnSpc>
            </a:pPr>
            <a:r>
              <a:rPr lang="en-US" dirty="0" smtClean="0">
                <a:solidFill>
                  <a:srgbClr val="000000"/>
                </a:solidFill>
                <a:cs typeface="Times New Roman" pitchFamily="18" charset="0"/>
              </a:rPr>
              <a:t>Heating and air conditioning equipment</a:t>
            </a:r>
          </a:p>
          <a:p>
            <a:pPr lvl="1" eaLnBrk="1" hangingPunct="1">
              <a:lnSpc>
                <a:spcPct val="90000"/>
              </a:lnSpc>
            </a:pPr>
            <a:r>
              <a:rPr lang="en-US" dirty="0" smtClean="0">
                <a:solidFill>
                  <a:srgbClr val="000000"/>
                </a:solidFill>
                <a:cs typeface="Times New Roman" pitchFamily="18" charset="0"/>
              </a:rPr>
              <a:t>Fluorescent lights</a:t>
            </a:r>
          </a:p>
          <a:p>
            <a:pPr lvl="1" eaLnBrk="1" hangingPunct="1">
              <a:lnSpc>
                <a:spcPct val="90000"/>
              </a:lnSpc>
            </a:pPr>
            <a:r>
              <a:rPr lang="en-US" dirty="0" smtClean="0">
                <a:solidFill>
                  <a:srgbClr val="000000"/>
                </a:solidFill>
                <a:cs typeface="Times New Roman" pitchFamily="18" charset="0"/>
              </a:rPr>
              <a:t>Photocopiers</a:t>
            </a:r>
          </a:p>
          <a:p>
            <a:pPr lvl="1" eaLnBrk="1" hangingPunct="1">
              <a:lnSpc>
                <a:spcPct val="90000"/>
              </a:lnSpc>
            </a:pPr>
            <a:r>
              <a:rPr lang="en-US" dirty="0" smtClean="0">
                <a:solidFill>
                  <a:srgbClr val="000000"/>
                </a:solidFill>
                <a:cs typeface="Times New Roman" pitchFamily="18" charset="0"/>
              </a:rPr>
              <a:t>Elevators</a:t>
            </a:r>
          </a:p>
          <a:p>
            <a:pPr lvl="1" eaLnBrk="1" hangingPunct="1">
              <a:lnSpc>
                <a:spcPct val="90000"/>
              </a:lnSpc>
            </a:pPr>
            <a:r>
              <a:rPr lang="en-US" dirty="0" smtClean="0">
                <a:solidFill>
                  <a:srgbClr val="000000"/>
                </a:solidFill>
                <a:cs typeface="Times New Roman" pitchFamily="18" charset="0"/>
              </a:rPr>
              <a:t>Electrical wiring</a:t>
            </a:r>
          </a:p>
          <a:p>
            <a:pPr lvl="1" eaLnBrk="1" hangingPunct="1">
              <a:lnSpc>
                <a:spcPct val="90000"/>
              </a:lnSpc>
            </a:pPr>
            <a:r>
              <a:rPr lang="en-US" dirty="0" smtClean="0">
                <a:solidFill>
                  <a:srgbClr val="000000"/>
                </a:solidFill>
                <a:cs typeface="Times New Roman" pitchFamily="18" charset="0"/>
              </a:rPr>
              <a:t>TVs</a:t>
            </a:r>
          </a:p>
          <a:p>
            <a:pPr lvl="1" eaLnBrk="1" hangingPunct="1">
              <a:lnSpc>
                <a:spcPct val="90000"/>
              </a:lnSpc>
            </a:pPr>
            <a:r>
              <a:rPr lang="en-US" dirty="0" smtClean="0">
                <a:solidFill>
                  <a:srgbClr val="000000"/>
                </a:solidFill>
                <a:cs typeface="Times New Roman" pitchFamily="18" charset="0"/>
              </a:rPr>
              <a:t>Some medical equipment</a:t>
            </a:r>
          </a:p>
        </p:txBody>
      </p:sp>
      <p:sp>
        <p:nvSpPr>
          <p:cNvPr id="573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EAC94C-2863-4B9F-B942-A71B285F1E4C}" type="slidenum">
              <a:rPr lang="en-US" smtClean="0"/>
              <a:pPr eaLnBrk="1" hangingPunct="1"/>
              <a:t>55</a:t>
            </a:fld>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8371"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Interference</a:t>
            </a:r>
          </a:p>
        </p:txBody>
      </p:sp>
      <p:sp>
        <p:nvSpPr>
          <p:cNvPr id="58372"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Avoid running the data cables too near these types of devices</a:t>
            </a:r>
          </a:p>
          <a:p>
            <a:pPr eaLnBrk="1" hangingPunct="1"/>
            <a:r>
              <a:rPr lang="en-US" dirty="0" smtClean="0">
                <a:solidFill>
                  <a:srgbClr val="000000"/>
                </a:solidFill>
                <a:cs typeface="Times New Roman" pitchFamily="18" charset="0"/>
              </a:rPr>
              <a:t>The guidelines for the amount of separation are in the NEC and BICSI’s Telecommunications Distribution Methods Manual</a:t>
            </a:r>
            <a:endParaRPr lang="en-US" dirty="0" smtClean="0"/>
          </a:p>
          <a:p>
            <a:pPr eaLnBrk="1" hangingPunct="1"/>
            <a:r>
              <a:rPr lang="en-US" dirty="0" smtClean="0">
                <a:solidFill>
                  <a:srgbClr val="000000"/>
                </a:solidFill>
                <a:cs typeface="Times New Roman" pitchFamily="18" charset="0"/>
              </a:rPr>
              <a:t>Further, the type of device has an impact on the separation required</a:t>
            </a:r>
          </a:p>
        </p:txBody>
      </p:sp>
      <p:sp>
        <p:nvSpPr>
          <p:cNvPr id="583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48873E-A78D-499B-B44D-88D0AD1AB08D}" type="slidenum">
              <a:rPr lang="en-US" smtClean="0"/>
              <a:pPr eaLnBrk="1" hangingPunct="1"/>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smtClean="0"/>
              <a:t>Interference</a:t>
            </a:r>
          </a:p>
        </p:txBody>
      </p:sp>
      <p:sp>
        <p:nvSpPr>
          <p:cNvPr id="59395" name="Content Placeholder 2"/>
          <p:cNvSpPr>
            <a:spLocks noGrp="1"/>
          </p:cNvSpPr>
          <p:nvPr>
            <p:ph idx="1"/>
          </p:nvPr>
        </p:nvSpPr>
        <p:spPr/>
        <p:txBody>
          <a:bodyPr/>
          <a:lstStyle/>
          <a:p>
            <a:pPr eaLnBrk="1" hangingPunct="1"/>
            <a:r>
              <a:rPr lang="en-US" dirty="0" smtClean="0">
                <a:solidFill>
                  <a:srgbClr val="000000"/>
                </a:solidFill>
                <a:cs typeface="Times New Roman" pitchFamily="18" charset="0"/>
              </a:rPr>
              <a:t>Do not place UTP cable in the same raceway </a:t>
            </a:r>
            <a:r>
              <a:rPr lang="en-US" dirty="0" smtClean="0">
                <a:solidFill>
                  <a:srgbClr val="000000"/>
                </a:solidFill>
                <a:cs typeface="Times New Roman" pitchFamily="18" charset="0"/>
              </a:rPr>
              <a:t>or </a:t>
            </a:r>
            <a:r>
              <a:rPr lang="en-US" dirty="0" smtClean="0">
                <a:solidFill>
                  <a:srgbClr val="000000"/>
                </a:solidFill>
                <a:cs typeface="Times New Roman" pitchFamily="18" charset="0"/>
              </a:rPr>
              <a:t>through the same hole in the top plate of a wall as the AC power line is run</a:t>
            </a:r>
          </a:p>
          <a:p>
            <a:pPr eaLnBrk="1" hangingPunct="1"/>
            <a:r>
              <a:rPr lang="en-US" dirty="0" smtClean="0">
                <a:solidFill>
                  <a:srgbClr val="000000"/>
                </a:solidFill>
                <a:cs typeface="Times New Roman" pitchFamily="18" charset="0"/>
              </a:rPr>
              <a:t>When running near or crossing a power wire the separation to maintain depends on the type of circuit</a:t>
            </a:r>
          </a:p>
          <a:p>
            <a:pPr eaLnBrk="1" hangingPunct="1"/>
            <a:r>
              <a:rPr lang="en-US" dirty="0" smtClean="0">
                <a:solidFill>
                  <a:srgbClr val="000000"/>
                </a:solidFill>
                <a:cs typeface="Times New Roman" pitchFamily="18" charset="0"/>
              </a:rPr>
              <a:t>For example a common 120 volt circuit requires </a:t>
            </a:r>
            <a:r>
              <a:rPr lang="en-US" dirty="0" smtClean="0">
                <a:solidFill>
                  <a:srgbClr val="000000"/>
                </a:solidFill>
                <a:cs typeface="Times New Roman" pitchFamily="18" charset="0"/>
              </a:rPr>
              <a:t>2 </a:t>
            </a:r>
            <a:r>
              <a:rPr lang="en-US" dirty="0" smtClean="0">
                <a:solidFill>
                  <a:srgbClr val="000000"/>
                </a:solidFill>
                <a:cs typeface="Times New Roman" pitchFamily="18" charset="0"/>
              </a:rPr>
              <a:t>inches of separation</a:t>
            </a:r>
          </a:p>
        </p:txBody>
      </p:sp>
      <p:sp>
        <p:nvSpPr>
          <p:cNvPr id="59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59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73A3F4-B662-4742-A0BC-62665A5FF5C2}" type="slidenum">
              <a:rPr lang="en-US" smtClean="0"/>
              <a:pPr eaLnBrk="1" hangingPunct="1"/>
              <a:t>57</a:t>
            </a:fld>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0419" name="Rectangle 2"/>
          <p:cNvSpPr>
            <a:spLocks noGrp="1" noChangeArrowheads="1"/>
          </p:cNvSpPr>
          <p:nvPr>
            <p:ph type="title"/>
          </p:nvPr>
        </p:nvSpPr>
        <p:spPr/>
        <p:txBody>
          <a:bodyPr/>
          <a:lstStyle/>
          <a:p>
            <a:pPr eaLnBrk="1" hangingPunct="1"/>
            <a:r>
              <a:rPr lang="en-US" dirty="0" smtClean="0">
                <a:solidFill>
                  <a:srgbClr val="000000"/>
                </a:solidFill>
                <a:cs typeface="Times New Roman" pitchFamily="18" charset="0"/>
              </a:rPr>
              <a:t>Interference</a:t>
            </a:r>
          </a:p>
        </p:txBody>
      </p:sp>
      <p:sp>
        <p:nvSpPr>
          <p:cNvPr id="60420" name="Rectangle 3"/>
          <p:cNvSpPr>
            <a:spLocks noGrp="1" noChangeArrowheads="1"/>
          </p:cNvSpPr>
          <p:nvPr>
            <p:ph type="body" idx="1"/>
          </p:nvPr>
        </p:nvSpPr>
        <p:spPr/>
        <p:txBody>
          <a:bodyPr/>
          <a:lstStyle/>
          <a:p>
            <a:pPr eaLnBrk="1" hangingPunct="1"/>
            <a:r>
              <a:rPr lang="en-US" dirty="0" smtClean="0">
                <a:solidFill>
                  <a:srgbClr val="000000"/>
                </a:solidFill>
                <a:cs typeface="Times New Roman" pitchFamily="18" charset="0"/>
              </a:rPr>
              <a:t>Whereas, 208 volt single phase circuit requires 2 feet of separation</a:t>
            </a:r>
          </a:p>
          <a:p>
            <a:pPr eaLnBrk="1" hangingPunct="1"/>
            <a:r>
              <a:rPr lang="en-US" dirty="0" smtClean="0">
                <a:solidFill>
                  <a:srgbClr val="000000"/>
                </a:solidFill>
                <a:cs typeface="Times New Roman" pitchFamily="18" charset="0"/>
              </a:rPr>
              <a:t>High temperature also causes attenuation to go up</a:t>
            </a:r>
          </a:p>
        </p:txBody>
      </p:sp>
      <p:sp>
        <p:nvSpPr>
          <p:cNvPr id="604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17A3BEE-E8C9-40BA-852C-37864D7A20A3}" type="slidenum">
              <a:rPr lang="en-US" smtClean="0"/>
              <a:pPr eaLnBrk="1" hangingPunct="1"/>
              <a:t>58</a:t>
            </a:fld>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Interference</a:t>
            </a:r>
            <a:endParaRPr lang="en-US" dirty="0"/>
          </a:p>
        </p:txBody>
      </p:sp>
      <p:sp>
        <p:nvSpPr>
          <p:cNvPr id="3" name="Content Placeholder 2"/>
          <p:cNvSpPr>
            <a:spLocks noGrp="1"/>
          </p:cNvSpPr>
          <p:nvPr>
            <p:ph idx="1"/>
          </p:nvPr>
        </p:nvSpPr>
        <p:spPr/>
        <p:txBody>
          <a:bodyPr/>
          <a:lstStyle/>
          <a:p>
            <a:r>
              <a:rPr lang="en-US" dirty="0" smtClean="0"/>
              <a:t>Here are some tables with guidelines on distances from an article from a </a:t>
            </a:r>
            <a:r>
              <a:rPr lang="en-US" dirty="0" err="1" smtClean="0"/>
              <a:t>BICSI</a:t>
            </a:r>
            <a:r>
              <a:rPr lang="en-US" dirty="0" smtClean="0"/>
              <a:t> publication</a:t>
            </a:r>
            <a:r>
              <a:rPr lang="en-US" baseline="0" dirty="0" smtClean="0"/>
              <a:t> from October 2014 by Tim West</a:t>
            </a:r>
          </a:p>
          <a:p>
            <a:r>
              <a:rPr lang="en-US" baseline="0" dirty="0" smtClean="0"/>
              <a:t>The b note in the second table means you need to test for each situation</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59</a:t>
            </a:fld>
            <a:endParaRPr lang="en-US" dirty="0"/>
          </a:p>
        </p:txBody>
      </p:sp>
    </p:spTree>
    <p:extLst>
      <p:ext uri="{BB962C8B-B14F-4D97-AF65-F5344CB8AC3E}">
        <p14:creationId xmlns:p14="http://schemas.microsoft.com/office/powerpoint/2010/main" val="15763461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195" name="Rectangle 2"/>
          <p:cNvSpPr>
            <a:spLocks noGrp="1" noChangeArrowheads="1"/>
          </p:cNvSpPr>
          <p:nvPr>
            <p:ph type="title"/>
          </p:nvPr>
        </p:nvSpPr>
        <p:spPr/>
        <p:txBody>
          <a:bodyPr/>
          <a:lstStyle/>
          <a:p>
            <a:pPr eaLnBrk="1" hangingPunct="1"/>
            <a:r>
              <a:rPr lang="en-US" dirty="0" smtClean="0"/>
              <a:t>Project Planning</a:t>
            </a:r>
          </a:p>
        </p:txBody>
      </p:sp>
      <p:sp>
        <p:nvSpPr>
          <p:cNvPr id="8196" name="Rectangle 3"/>
          <p:cNvSpPr>
            <a:spLocks noGrp="1" noChangeArrowheads="1"/>
          </p:cNvSpPr>
          <p:nvPr>
            <p:ph type="body" idx="1"/>
          </p:nvPr>
        </p:nvSpPr>
        <p:spPr/>
        <p:txBody>
          <a:bodyPr/>
          <a:lstStyle/>
          <a:p>
            <a:pPr lvl="1" eaLnBrk="1" hangingPunct="1"/>
            <a:r>
              <a:rPr lang="en-US" dirty="0" smtClean="0"/>
              <a:t>Obtain equipment to allow communication among those doing the installation</a:t>
            </a:r>
          </a:p>
        </p:txBody>
      </p:sp>
      <p:sp>
        <p:nvSpPr>
          <p:cNvPr id="8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234086C-804E-4564-B0FC-49D6919E0523}" type="slidenum">
              <a:rPr lang="en-US" smtClean="0"/>
              <a:pPr eaLnBrk="1" hangingPunct="1"/>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Interference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60</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79" t="27541" r="10242" b="17610"/>
          <a:stretch/>
        </p:blipFill>
        <p:spPr bwMode="auto">
          <a:xfrm>
            <a:off x="533400" y="1600197"/>
            <a:ext cx="8046420" cy="451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5299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Interference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61</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83" t="26413" r="9033"/>
          <a:stretch/>
        </p:blipFill>
        <p:spPr bwMode="auto">
          <a:xfrm>
            <a:off x="1547780" y="1600200"/>
            <a:ext cx="6072220" cy="451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55974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Interference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62</a:t>
            </a:fld>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26" t="21673" r="26573" b="1178"/>
          <a:stretch/>
        </p:blipFill>
        <p:spPr bwMode="auto">
          <a:xfrm>
            <a:off x="2133600" y="1600199"/>
            <a:ext cx="4633434" cy="4486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4297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Alien Crosstalk Mitigation</a:t>
            </a:r>
            <a:endParaRPr lang="en-US" dirty="0"/>
          </a:p>
        </p:txBody>
      </p:sp>
      <p:sp>
        <p:nvSpPr>
          <p:cNvPr id="3" name="Content Placeholder 2"/>
          <p:cNvSpPr>
            <a:spLocks noGrp="1"/>
          </p:cNvSpPr>
          <p:nvPr>
            <p:ph idx="1"/>
          </p:nvPr>
        </p:nvSpPr>
        <p:spPr/>
        <p:txBody>
          <a:bodyPr/>
          <a:lstStyle/>
          <a:p>
            <a:r>
              <a:rPr lang="en-US" smtClean="0"/>
              <a:t>With the increase in speed over copper cables seen in 1G and 10G networks some are suggesting that the nice, neat installation practices used to date be abandoned</a:t>
            </a:r>
          </a:p>
          <a:p>
            <a:r>
              <a:rPr lang="en-US" smtClean="0"/>
              <a:t>The idea being that this helps to introduce alien crosstalk</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63</a:t>
            </a:fld>
            <a:endParaRPr lang="en-US" dirty="0"/>
          </a:p>
        </p:txBody>
      </p:sp>
    </p:spTree>
    <p:extLst>
      <p:ext uri="{BB962C8B-B14F-4D97-AF65-F5344CB8AC3E}">
        <p14:creationId xmlns:p14="http://schemas.microsoft.com/office/powerpoint/2010/main" val="3119373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dirty="0" smtClean="0"/>
              <a:t>Alien Crosstalk Mitigation</a:t>
            </a:r>
          </a:p>
        </p:txBody>
      </p:sp>
      <p:sp>
        <p:nvSpPr>
          <p:cNvPr id="62467" name="Content Placeholder 2"/>
          <p:cNvSpPr>
            <a:spLocks noGrp="1"/>
          </p:cNvSpPr>
          <p:nvPr>
            <p:ph idx="1"/>
          </p:nvPr>
        </p:nvSpPr>
        <p:spPr/>
        <p:txBody>
          <a:bodyPr/>
          <a:lstStyle/>
          <a:p>
            <a:r>
              <a:rPr lang="en-US" dirty="0" smtClean="0"/>
              <a:t>By laying the cables at random in a cable tray, avoiding nice tight cable ties, and by spreading out the cables this type of interference is mitigated</a:t>
            </a:r>
          </a:p>
          <a:p>
            <a:r>
              <a:rPr lang="en-US" dirty="0" smtClean="0"/>
              <a:t>Maybe, maybe not</a:t>
            </a:r>
          </a:p>
        </p:txBody>
      </p:sp>
      <p:sp>
        <p:nvSpPr>
          <p:cNvPr id="62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2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FB2D09-F4D2-417B-86E9-DE2B0A227978}" type="slidenum">
              <a:rPr lang="en-US" smtClean="0"/>
              <a:pPr eaLnBrk="1" hangingPunct="1"/>
              <a:t>64</a:t>
            </a:fld>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3491" name="Rectangle 2"/>
          <p:cNvSpPr>
            <a:spLocks noGrp="1" noChangeArrowheads="1"/>
          </p:cNvSpPr>
          <p:nvPr>
            <p:ph type="title"/>
          </p:nvPr>
        </p:nvSpPr>
        <p:spPr/>
        <p:txBody>
          <a:bodyPr/>
          <a:lstStyle/>
          <a:p>
            <a:pPr eaLnBrk="1" hangingPunct="1"/>
            <a:r>
              <a:rPr lang="en-US" dirty="0" smtClean="0"/>
              <a:t>Proper Support</a:t>
            </a:r>
          </a:p>
        </p:txBody>
      </p:sp>
      <p:sp>
        <p:nvSpPr>
          <p:cNvPr id="63492" name="Rectangle 3"/>
          <p:cNvSpPr>
            <a:spLocks noGrp="1" noChangeArrowheads="1"/>
          </p:cNvSpPr>
          <p:nvPr>
            <p:ph type="body" idx="1"/>
          </p:nvPr>
        </p:nvSpPr>
        <p:spPr/>
        <p:txBody>
          <a:bodyPr/>
          <a:lstStyle/>
          <a:p>
            <a:pPr eaLnBrk="1" hangingPunct="1"/>
            <a:r>
              <a:rPr lang="en-US" dirty="0" smtClean="0"/>
              <a:t>UTP cable</a:t>
            </a:r>
            <a:r>
              <a:rPr lang="en-US" baseline="0" dirty="0" smtClean="0"/>
              <a:t> should be placed at the top of the plenum space held in place and supported by </a:t>
            </a:r>
            <a:r>
              <a:rPr lang="en-US" dirty="0" smtClean="0"/>
              <a:t>using J hooks, a ladder rack, or any other system that eliminates excessive sag and keeps the cable away from sources of interference</a:t>
            </a:r>
          </a:p>
          <a:p>
            <a:pPr eaLnBrk="1" hangingPunct="1"/>
            <a:r>
              <a:rPr lang="en-US" dirty="0" smtClean="0"/>
              <a:t>Support should be provided every 4 to 5 feet</a:t>
            </a:r>
          </a:p>
        </p:txBody>
      </p:sp>
      <p:sp>
        <p:nvSpPr>
          <p:cNvPr id="63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8CD4E2-B180-4D5A-92AC-434265DE2CD8}" type="slidenum">
              <a:rPr lang="en-US" smtClean="0"/>
              <a:pPr eaLnBrk="1" hangingPunct="1"/>
              <a:t>65</a:t>
            </a:fld>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dirty="0" smtClean="0"/>
              <a:t>Proper Support</a:t>
            </a:r>
          </a:p>
        </p:txBody>
      </p:sp>
      <p:pic>
        <p:nvPicPr>
          <p:cNvPr id="64515" name="Content Placeholder 5" descr="DSC_027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68400" y="1600200"/>
            <a:ext cx="6807200" cy="4525963"/>
          </a:xfrm>
        </p:spPr>
      </p:pic>
      <p:sp>
        <p:nvSpPr>
          <p:cNvPr id="6451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451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C514A1F-020B-489A-92F6-FD0C42C87E6D}" type="slidenum">
              <a:rPr lang="en-US" smtClean="0"/>
              <a:pPr eaLnBrk="1" hangingPunct="1"/>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5539" name="Rectangle 2"/>
          <p:cNvSpPr>
            <a:spLocks noGrp="1" noChangeArrowheads="1"/>
          </p:cNvSpPr>
          <p:nvPr>
            <p:ph type="title"/>
          </p:nvPr>
        </p:nvSpPr>
        <p:spPr/>
        <p:txBody>
          <a:bodyPr/>
          <a:lstStyle/>
          <a:p>
            <a:pPr eaLnBrk="1" hangingPunct="1"/>
            <a:r>
              <a:rPr lang="en-US" dirty="0" smtClean="0"/>
              <a:t>Common Supporting Devices</a:t>
            </a:r>
          </a:p>
        </p:txBody>
      </p:sp>
      <p:pic>
        <p:nvPicPr>
          <p:cNvPr id="6554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678" t="36066" r="15570" b="8197"/>
          <a:stretch>
            <a:fillRect/>
          </a:stretch>
        </p:blipFill>
        <p:spPr>
          <a:xfrm>
            <a:off x="631825" y="1600200"/>
            <a:ext cx="7826375" cy="4078288"/>
          </a:xfrm>
        </p:spPr>
      </p:pic>
      <p:sp>
        <p:nvSpPr>
          <p:cNvPr id="655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3B8D651-B460-4857-B583-AF7F843D08D9}" type="slidenum">
              <a:rPr lang="en-US" smtClean="0"/>
              <a:pPr eaLnBrk="1" hangingPunct="1"/>
              <a:t>67</a:t>
            </a:fld>
            <a:endParaRPr 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6563" name="Rectangle 2"/>
          <p:cNvSpPr>
            <a:spLocks noGrp="1" noChangeArrowheads="1"/>
          </p:cNvSpPr>
          <p:nvPr>
            <p:ph type="title"/>
          </p:nvPr>
        </p:nvSpPr>
        <p:spPr/>
        <p:txBody>
          <a:bodyPr/>
          <a:lstStyle/>
          <a:p>
            <a:pPr eaLnBrk="1" hangingPunct="1"/>
            <a:r>
              <a:rPr lang="en-US" dirty="0" smtClean="0"/>
              <a:t>Firestop</a:t>
            </a:r>
          </a:p>
        </p:txBody>
      </p:sp>
      <p:sp>
        <p:nvSpPr>
          <p:cNvPr id="66564" name="Rectangle 3"/>
          <p:cNvSpPr>
            <a:spLocks noGrp="1" noChangeArrowheads="1"/>
          </p:cNvSpPr>
          <p:nvPr>
            <p:ph type="body" idx="1"/>
          </p:nvPr>
        </p:nvSpPr>
        <p:spPr/>
        <p:txBody>
          <a:bodyPr/>
          <a:lstStyle/>
          <a:p>
            <a:pPr eaLnBrk="1" hangingPunct="1"/>
            <a:r>
              <a:rPr lang="en-US" dirty="0" smtClean="0"/>
              <a:t>A firestop refers to the installation of qualified firestop material in any holes made through fire-rated floors, walls, or ceilings for the penetration cables</a:t>
            </a:r>
          </a:p>
          <a:p>
            <a:pPr eaLnBrk="1" hangingPunct="1"/>
            <a:r>
              <a:rPr lang="en-US" dirty="0" smtClean="0"/>
              <a:t>Firestopping is used to buy time in the event of a fire</a:t>
            </a:r>
          </a:p>
          <a:p>
            <a:pPr eaLnBrk="1" hangingPunct="1"/>
            <a:r>
              <a:rPr lang="en-US" dirty="0" smtClean="0"/>
              <a:t>Most common requirements are for 1, 2 or 3 hour rated materials</a:t>
            </a:r>
          </a:p>
          <a:p>
            <a:pPr eaLnBrk="1" hangingPunct="1"/>
            <a:r>
              <a:rPr lang="en-US" dirty="0" smtClean="0"/>
              <a:t>Firestops can be divided into two types</a:t>
            </a: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0DD5C78-4B27-4766-8078-AC98250BFE55}" type="slidenum">
              <a:rPr lang="en-US" smtClean="0"/>
              <a:pPr eaLnBrk="1" hangingPunct="1"/>
              <a:t>68</a:t>
            </a:fld>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7587" name="Rectangle 2"/>
          <p:cNvSpPr>
            <a:spLocks noGrp="1" noChangeArrowheads="1"/>
          </p:cNvSpPr>
          <p:nvPr>
            <p:ph type="title"/>
          </p:nvPr>
        </p:nvSpPr>
        <p:spPr/>
        <p:txBody>
          <a:bodyPr/>
          <a:lstStyle/>
          <a:p>
            <a:pPr eaLnBrk="1" hangingPunct="1"/>
            <a:r>
              <a:rPr lang="en-US" dirty="0" smtClean="0"/>
              <a:t>Firestop Material</a:t>
            </a:r>
          </a:p>
        </p:txBody>
      </p:sp>
      <p:sp>
        <p:nvSpPr>
          <p:cNvPr id="67588" name="Rectangle 3"/>
          <p:cNvSpPr>
            <a:spLocks noGrp="1" noChangeArrowheads="1"/>
          </p:cNvSpPr>
          <p:nvPr>
            <p:ph type="body" idx="1"/>
          </p:nvPr>
        </p:nvSpPr>
        <p:spPr/>
        <p:txBody>
          <a:bodyPr/>
          <a:lstStyle/>
          <a:p>
            <a:pPr eaLnBrk="1" hangingPunct="1"/>
            <a:r>
              <a:rPr lang="en-US" dirty="0" smtClean="0"/>
              <a:t>Mechanical systems are components pre-sized and shaped to fit around standard cables, tubes, and conduits </a:t>
            </a:r>
          </a:p>
          <a:p>
            <a:pPr eaLnBrk="1" hangingPunct="1"/>
            <a:r>
              <a:rPr lang="en-US" dirty="0" smtClean="0"/>
              <a:t>These products are made of flexible substances that look like rubber</a:t>
            </a:r>
          </a:p>
          <a:p>
            <a:pPr eaLnBrk="1" hangingPunct="1"/>
            <a:r>
              <a:rPr lang="en-US" dirty="0" smtClean="0"/>
              <a:t>This type of system uses mechanical pressure to hold the firestop components in place and provide a tight seal around the cables</a:t>
            </a: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D58F27-1689-477E-B1B7-C0241FC20C47}" type="slidenum">
              <a:rPr lang="en-US" smtClean="0"/>
              <a:pPr eaLnBrk="1" hangingPunct="1"/>
              <a:t>69</a:t>
            </a:fld>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219" name="Rectangle 2"/>
          <p:cNvSpPr>
            <a:spLocks noGrp="1" noChangeArrowheads="1"/>
          </p:cNvSpPr>
          <p:nvPr>
            <p:ph type="title"/>
          </p:nvPr>
        </p:nvSpPr>
        <p:spPr/>
        <p:txBody>
          <a:bodyPr/>
          <a:lstStyle/>
          <a:p>
            <a:pPr eaLnBrk="1" hangingPunct="1"/>
            <a:r>
              <a:rPr lang="en-US" dirty="0" smtClean="0"/>
              <a:t>Site Survey</a:t>
            </a:r>
          </a:p>
        </p:txBody>
      </p:sp>
      <p:sp>
        <p:nvSpPr>
          <p:cNvPr id="9220" name="Rectangle 3"/>
          <p:cNvSpPr>
            <a:spLocks noGrp="1" noChangeArrowheads="1"/>
          </p:cNvSpPr>
          <p:nvPr>
            <p:ph type="body" idx="1"/>
          </p:nvPr>
        </p:nvSpPr>
        <p:spPr/>
        <p:txBody>
          <a:bodyPr/>
          <a:lstStyle/>
          <a:p>
            <a:pPr eaLnBrk="1" hangingPunct="1"/>
            <a:r>
              <a:rPr lang="en-US" dirty="0" smtClean="0"/>
              <a:t>A site survey includes</a:t>
            </a:r>
          </a:p>
          <a:p>
            <a:pPr lvl="1" eaLnBrk="1" hangingPunct="1"/>
            <a:r>
              <a:rPr lang="en-US" dirty="0" smtClean="0"/>
              <a:t>Distances to be covered</a:t>
            </a:r>
          </a:p>
          <a:p>
            <a:pPr lvl="1" eaLnBrk="1" hangingPunct="1"/>
            <a:r>
              <a:rPr lang="en-US" dirty="0" smtClean="0"/>
              <a:t>Nature of the building construction</a:t>
            </a:r>
          </a:p>
          <a:p>
            <a:pPr lvl="1" eaLnBrk="1" hangingPunct="1"/>
            <a:r>
              <a:rPr lang="en-US" dirty="0" smtClean="0"/>
              <a:t>Existing cabling</a:t>
            </a: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86AF0F-0046-4927-BD17-1C614A46660C}" type="slidenum">
              <a:rPr lang="en-US" smtClean="0"/>
              <a:pPr eaLnBrk="1" hangingPunct="1"/>
              <a:t>7</a:t>
            </a:fld>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8611" name="Rectangle 2"/>
          <p:cNvSpPr>
            <a:spLocks noGrp="1" noChangeArrowheads="1"/>
          </p:cNvSpPr>
          <p:nvPr>
            <p:ph type="title"/>
          </p:nvPr>
        </p:nvSpPr>
        <p:spPr/>
        <p:txBody>
          <a:bodyPr/>
          <a:lstStyle/>
          <a:p>
            <a:pPr eaLnBrk="1" hangingPunct="1"/>
            <a:r>
              <a:rPr lang="en-US" dirty="0" smtClean="0"/>
              <a:t>Firestop Material</a:t>
            </a:r>
          </a:p>
        </p:txBody>
      </p:sp>
      <p:sp>
        <p:nvSpPr>
          <p:cNvPr id="68612" name="Rectangle 3"/>
          <p:cNvSpPr>
            <a:spLocks noGrp="1" noChangeArrowheads="1"/>
          </p:cNvSpPr>
          <p:nvPr>
            <p:ph type="body" idx="1"/>
          </p:nvPr>
        </p:nvSpPr>
        <p:spPr/>
        <p:txBody>
          <a:bodyPr/>
          <a:lstStyle/>
          <a:p>
            <a:pPr eaLnBrk="1" hangingPunct="1"/>
            <a:r>
              <a:rPr lang="en-US" dirty="0" smtClean="0"/>
              <a:t>Nonmechanical firestop systems are generally pliable, such as putties, caulks, blankets, silicone foam and other types of materials that can be molded to fit into an opening to seal it</a:t>
            </a: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9369EA-A2B5-4A1C-AB3B-7404C7353930}" type="slidenum">
              <a:rPr lang="en-US" smtClean="0"/>
              <a:pPr eaLnBrk="1" hangingPunct="1"/>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69635" name="Rectangle 2"/>
          <p:cNvSpPr>
            <a:spLocks noGrp="1" noChangeArrowheads="1"/>
          </p:cNvSpPr>
          <p:nvPr>
            <p:ph type="title"/>
          </p:nvPr>
        </p:nvSpPr>
        <p:spPr/>
        <p:txBody>
          <a:bodyPr/>
          <a:lstStyle/>
          <a:p>
            <a:pPr eaLnBrk="1" hangingPunct="1"/>
            <a:r>
              <a:rPr lang="en-US" dirty="0" smtClean="0"/>
              <a:t>Mechanical</a:t>
            </a:r>
          </a:p>
        </p:txBody>
      </p:sp>
      <p:pic>
        <p:nvPicPr>
          <p:cNvPr id="69636" name="Picture 4" descr="firestop_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1534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1DE64C-5F33-47B1-9A33-0524B8939DA8}" type="slidenum">
              <a:rPr lang="en-US" smtClean="0"/>
              <a:pPr eaLnBrk="1" hangingPunct="1"/>
              <a:t>71</a:t>
            </a:fld>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0659" name="Rectangle 2"/>
          <p:cNvSpPr>
            <a:spLocks noGrp="1" noChangeArrowheads="1"/>
          </p:cNvSpPr>
          <p:nvPr>
            <p:ph type="title"/>
          </p:nvPr>
        </p:nvSpPr>
        <p:spPr/>
        <p:txBody>
          <a:bodyPr/>
          <a:lstStyle/>
          <a:p>
            <a:pPr eaLnBrk="1" hangingPunct="1"/>
            <a:r>
              <a:rPr lang="en-US" dirty="0" smtClean="0"/>
              <a:t>Mechanical</a:t>
            </a:r>
          </a:p>
        </p:txBody>
      </p:sp>
      <p:pic>
        <p:nvPicPr>
          <p:cNvPr id="70660" name="Picture 4" descr="img_flame_inst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5053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131C89-59AF-4851-93CD-83CCB9D6F365}" type="slidenum">
              <a:rPr lang="en-US" smtClean="0"/>
              <a:pPr eaLnBrk="1" hangingPunct="1"/>
              <a:t>72</a:t>
            </a:fld>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1683" name="Rectangle 2"/>
          <p:cNvSpPr>
            <a:spLocks noGrp="1" noChangeArrowheads="1"/>
          </p:cNvSpPr>
          <p:nvPr>
            <p:ph type="title"/>
          </p:nvPr>
        </p:nvSpPr>
        <p:spPr/>
        <p:txBody>
          <a:bodyPr/>
          <a:lstStyle/>
          <a:p>
            <a:pPr eaLnBrk="1" hangingPunct="1"/>
            <a:r>
              <a:rPr lang="en-US" dirty="0" smtClean="0"/>
              <a:t>Mechanical</a:t>
            </a:r>
          </a:p>
        </p:txBody>
      </p:sp>
      <p:pic>
        <p:nvPicPr>
          <p:cNvPr id="71684" name="Picture 4" descr="firestop_flamestop_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153400"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7B81AA-543B-44CD-9884-F9CDB2764FB8}" type="slidenum">
              <a:rPr lang="en-US" smtClean="0"/>
              <a:pPr eaLnBrk="1" hangingPunct="1"/>
              <a:t>73</a:t>
            </a:fld>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2707" name="Rectangle 2"/>
          <p:cNvSpPr>
            <a:spLocks noGrp="1" noChangeArrowheads="1"/>
          </p:cNvSpPr>
          <p:nvPr>
            <p:ph type="title"/>
          </p:nvPr>
        </p:nvSpPr>
        <p:spPr/>
        <p:txBody>
          <a:bodyPr/>
          <a:lstStyle/>
          <a:p>
            <a:pPr eaLnBrk="1" hangingPunct="1"/>
            <a:r>
              <a:rPr lang="en-US" dirty="0" smtClean="0"/>
              <a:t>Putty</a:t>
            </a:r>
          </a:p>
        </p:txBody>
      </p:sp>
      <p:pic>
        <p:nvPicPr>
          <p:cNvPr id="72708" name="Picture 3" descr="RiserTubeFrom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9342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2FFB72-42E3-4F0B-BE88-411E5D8E2BB0}" type="slidenum">
              <a:rPr lang="en-US" smtClean="0"/>
              <a:pPr eaLnBrk="1" hangingPunct="1"/>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Will Not Work</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75</a:t>
            </a:fld>
            <a:endParaRPr lang="en-US" dirty="0"/>
          </a:p>
        </p:txBody>
      </p:sp>
    </p:spTree>
    <p:extLst>
      <p:ext uri="{BB962C8B-B14F-4D97-AF65-F5344CB8AC3E}">
        <p14:creationId xmlns:p14="http://schemas.microsoft.com/office/powerpoint/2010/main" val="41977284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Will Not Work</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76</a:t>
            </a:fld>
            <a:endParaRPr lang="en-US" dirty="0"/>
          </a:p>
        </p:txBody>
      </p:sp>
    </p:spTree>
    <p:extLst>
      <p:ext uri="{BB962C8B-B14F-4D97-AF65-F5344CB8AC3E}">
        <p14:creationId xmlns:p14="http://schemas.microsoft.com/office/powerpoint/2010/main" val="38231306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smtClean="0"/>
              <a:t>Firestop Material</a:t>
            </a:r>
          </a:p>
        </p:txBody>
      </p:sp>
      <p:sp>
        <p:nvSpPr>
          <p:cNvPr id="3" name="Content Placeholder 2"/>
          <p:cNvSpPr>
            <a:spLocks noGrp="1"/>
          </p:cNvSpPr>
          <p:nvPr>
            <p:ph idx="1"/>
          </p:nvPr>
        </p:nvSpPr>
        <p:spPr/>
        <p:txBody>
          <a:bodyPr/>
          <a:lstStyle/>
          <a:p>
            <a:pPr>
              <a:defRPr/>
            </a:pPr>
            <a:r>
              <a:rPr lang="en-US" dirty="0" smtClean="0"/>
              <a:t>As an article in the BICSI News says</a:t>
            </a:r>
          </a:p>
          <a:p>
            <a:pPr lvl="1">
              <a:defRPr/>
            </a:pPr>
            <a:r>
              <a:rPr lang="en-US" dirty="0" smtClean="0"/>
              <a:t>Most of today’s firestopping systems </a:t>
            </a:r>
            <a:r>
              <a:rPr lang="en-US" dirty="0" smtClean="0">
                <a:ea typeface="+mn-ea"/>
                <a:cs typeface="+mn-cs"/>
              </a:rPr>
              <a:t>employ intumescent materials that, when exposed to heat, expand to fill a void in the penetration</a:t>
            </a:r>
          </a:p>
          <a:p>
            <a:pPr lvl="1">
              <a:defRPr/>
            </a:pPr>
            <a:r>
              <a:rPr lang="en-US" dirty="0" smtClean="0">
                <a:ea typeface="+mn-ea"/>
                <a:cs typeface="+mn-cs"/>
              </a:rPr>
              <a:t>Mechanical systems such as sleeves will </a:t>
            </a:r>
            <a:r>
              <a:rPr lang="en-US" dirty="0" smtClean="0"/>
              <a:t>contain, control and direct the expansion of this intumescent material</a:t>
            </a:r>
          </a:p>
          <a:p>
            <a:pPr lvl="1">
              <a:defRPr/>
            </a:pPr>
            <a:r>
              <a:rPr lang="en-US" dirty="0" smtClean="0"/>
              <a:t>A series of small holes offer many benefits over one large hole</a:t>
            </a:r>
          </a:p>
        </p:txBody>
      </p:sp>
      <p:sp>
        <p:nvSpPr>
          <p:cNvPr id="737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37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BF0405-740D-4C7E-BAC8-44EF26D1CF41}" type="slidenum">
              <a:rPr lang="en-US" smtClean="0"/>
              <a:pPr eaLnBrk="1" hangingPunct="1"/>
              <a:t>77</a:t>
            </a:fld>
            <a:endParaRPr 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t>Firestop Material</a:t>
            </a:r>
          </a:p>
        </p:txBody>
      </p:sp>
      <p:sp>
        <p:nvSpPr>
          <p:cNvPr id="74755" name="Content Placeholder 2"/>
          <p:cNvSpPr>
            <a:spLocks noGrp="1"/>
          </p:cNvSpPr>
          <p:nvPr>
            <p:ph idx="1"/>
          </p:nvPr>
        </p:nvSpPr>
        <p:spPr/>
        <p:txBody>
          <a:bodyPr/>
          <a:lstStyle/>
          <a:p>
            <a:pPr lvl="1"/>
            <a:r>
              <a:rPr lang="en-US" dirty="0" smtClean="0"/>
              <a:t>Commonly used materials include</a:t>
            </a:r>
          </a:p>
          <a:p>
            <a:pPr lvl="2"/>
            <a:r>
              <a:rPr lang="en-US" dirty="0" smtClean="0"/>
              <a:t>Firestop mortar and caulk are semi-permanent products</a:t>
            </a:r>
          </a:p>
          <a:p>
            <a:pPr lvl="3"/>
            <a:r>
              <a:rPr lang="en-US" dirty="0" smtClean="0"/>
              <a:t>Caulk is applied to the penetration with a caulk gun</a:t>
            </a:r>
          </a:p>
          <a:p>
            <a:pPr lvl="3"/>
            <a:r>
              <a:rPr lang="en-US" dirty="0" smtClean="0"/>
              <a:t>Putty sticks are manually molded around cables, conduit, and pipes</a:t>
            </a:r>
          </a:p>
          <a:p>
            <a:pPr lvl="3"/>
            <a:r>
              <a:rPr lang="en-US" dirty="0" smtClean="0"/>
              <a:t>Putty is the most desirable of the semi-permanent intumescents</a:t>
            </a:r>
          </a:p>
          <a:p>
            <a:pPr lvl="3"/>
            <a:r>
              <a:rPr lang="en-US" dirty="0" smtClean="0"/>
              <a:t>Take care not to contaminate the putty when re-entering a system</a:t>
            </a:r>
          </a:p>
          <a:p>
            <a:pPr lvl="3"/>
            <a:r>
              <a:rPr lang="en-US" dirty="0" smtClean="0"/>
              <a:t>Do not lay it down in the ceiling</a:t>
            </a:r>
          </a:p>
          <a:p>
            <a:pPr lvl="3"/>
            <a:r>
              <a:rPr lang="en-US" dirty="0" smtClean="0"/>
              <a:t>Use a plastic bag and seal it up until you are ready to re-install it</a:t>
            </a:r>
          </a:p>
        </p:txBody>
      </p:sp>
      <p:sp>
        <p:nvSpPr>
          <p:cNvPr id="747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47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9B16504-2C4F-4F5F-91D9-A45DE6054821}" type="slidenum">
              <a:rPr lang="en-US" smtClean="0"/>
              <a:pPr eaLnBrk="1" hangingPunct="1"/>
              <a:t>78</a:t>
            </a:fld>
            <a:endParaRPr lang="en-US"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smtClean="0"/>
              <a:t>Firestop Material</a:t>
            </a:r>
          </a:p>
        </p:txBody>
      </p:sp>
      <p:sp>
        <p:nvSpPr>
          <p:cNvPr id="75779" name="Content Placeholder 2"/>
          <p:cNvSpPr>
            <a:spLocks noGrp="1"/>
          </p:cNvSpPr>
          <p:nvPr>
            <p:ph idx="1"/>
          </p:nvPr>
        </p:nvSpPr>
        <p:spPr/>
        <p:txBody>
          <a:bodyPr/>
          <a:lstStyle/>
          <a:p>
            <a:pPr lvl="3"/>
            <a:r>
              <a:rPr lang="en-US" dirty="0" smtClean="0"/>
              <a:t>Firestop blocks and pillows contain intumescent material and are typically stacked and otherwise fitted into large penetrations</a:t>
            </a:r>
          </a:p>
          <a:p>
            <a:pPr lvl="3"/>
            <a:r>
              <a:rPr lang="en-US" dirty="0" smtClean="0"/>
              <a:t>This method may require the use of chicken wire anchored to the wall to contain and control the expansion of the intumescent</a:t>
            </a:r>
          </a:p>
          <a:p>
            <a:pPr lvl="3"/>
            <a:r>
              <a:rPr lang="en-US" dirty="0" smtClean="0"/>
              <a:t>Compression guidelines should be followed if pillows are removed</a:t>
            </a:r>
          </a:p>
          <a:p>
            <a:pPr lvl="1"/>
            <a:r>
              <a:rPr lang="en-US" sz="2400" dirty="0" smtClean="0"/>
              <a:t>Although the products listed above are effective as firestop materials, moving, adding or changing cables can compromise their effectiveness</a:t>
            </a:r>
          </a:p>
        </p:txBody>
      </p:sp>
      <p:sp>
        <p:nvSpPr>
          <p:cNvPr id="757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5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BE8592-91DC-4A4E-97FB-6FA86A9F6116}" type="slidenum">
              <a:rPr lang="en-US" smtClean="0"/>
              <a:pPr eaLnBrk="1" hangingPunct="1"/>
              <a:t>79</a:t>
            </a:fld>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0243" name="Rectangle 2"/>
          <p:cNvSpPr>
            <a:spLocks noGrp="1" noChangeArrowheads="1"/>
          </p:cNvSpPr>
          <p:nvPr>
            <p:ph type="title"/>
          </p:nvPr>
        </p:nvSpPr>
        <p:spPr/>
        <p:txBody>
          <a:bodyPr/>
          <a:lstStyle/>
          <a:p>
            <a:pPr eaLnBrk="1" hangingPunct="1"/>
            <a:r>
              <a:rPr lang="en-US" dirty="0" smtClean="0"/>
              <a:t>Distances to be Covered</a:t>
            </a:r>
          </a:p>
        </p:txBody>
      </p:sp>
      <p:sp>
        <p:nvSpPr>
          <p:cNvPr id="10244" name="Rectangle 3"/>
          <p:cNvSpPr>
            <a:spLocks noGrp="1" noChangeArrowheads="1"/>
          </p:cNvSpPr>
          <p:nvPr>
            <p:ph type="body" idx="1"/>
          </p:nvPr>
        </p:nvSpPr>
        <p:spPr/>
        <p:txBody>
          <a:bodyPr/>
          <a:lstStyle/>
          <a:p>
            <a:pPr eaLnBrk="1" hangingPunct="1"/>
            <a:r>
              <a:rPr lang="en-US" dirty="0" smtClean="0"/>
              <a:t>Cabling is not terribly expensive these days, but you still do not want to buy more than is required</a:t>
            </a:r>
          </a:p>
          <a:p>
            <a:pPr eaLnBrk="1" hangingPunct="1"/>
            <a:r>
              <a:rPr lang="en-US" dirty="0" smtClean="0"/>
              <a:t>So the first step is to get or create a floor plan of the building to be cabled</a:t>
            </a:r>
          </a:p>
          <a:p>
            <a:pPr eaLnBrk="1" hangingPunct="1"/>
            <a:r>
              <a:rPr lang="en-US" dirty="0" smtClean="0"/>
              <a:t>On this floor plan mark where each device that will be connected to the network will be, as well as the LAN room</a:t>
            </a:r>
          </a:p>
        </p:txBody>
      </p:sp>
      <p:sp>
        <p:nvSpPr>
          <p:cNvPr id="10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C570491-64B8-4C85-BAED-8D76B1277054}" type="slidenum">
              <a:rPr lang="en-US" smtClean="0"/>
              <a:pPr eaLnBrk="1" hangingPunct="1"/>
              <a:t>8</a:t>
            </a:fld>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dirty="0" smtClean="0"/>
              <a:t>Cable Trays and Firestops</a:t>
            </a:r>
          </a:p>
        </p:txBody>
      </p:sp>
      <p:sp>
        <p:nvSpPr>
          <p:cNvPr id="76803" name="Content Placeholder 2"/>
          <p:cNvSpPr>
            <a:spLocks noGrp="1"/>
          </p:cNvSpPr>
          <p:nvPr>
            <p:ph idx="1"/>
          </p:nvPr>
        </p:nvSpPr>
        <p:spPr/>
        <p:txBody>
          <a:bodyPr/>
          <a:lstStyle/>
          <a:p>
            <a:r>
              <a:rPr lang="en-US" dirty="0" smtClean="0"/>
              <a:t>There are two ways to carry wires in cable trays through a firewall</a:t>
            </a:r>
          </a:p>
          <a:p>
            <a:pPr lvl="1"/>
            <a:r>
              <a:rPr lang="en-US" dirty="0" smtClean="0"/>
              <a:t>Stop the tray at the firewall, then use a mechanical sleeve to carry the cables through the wall</a:t>
            </a:r>
          </a:p>
          <a:p>
            <a:pPr lvl="1"/>
            <a:r>
              <a:rPr lang="en-US" dirty="0" smtClean="0"/>
              <a:t>Extend the cable tray through the firewall, then fill the void in the wall with firestop material</a:t>
            </a:r>
          </a:p>
        </p:txBody>
      </p:sp>
      <p:sp>
        <p:nvSpPr>
          <p:cNvPr id="768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54A32F-AF11-4BFA-803D-9F69CD7FA744}" type="slidenum">
              <a:rPr lang="en-US" smtClean="0"/>
              <a:pPr eaLnBrk="1" hangingPunct="1"/>
              <a:t>80</a:t>
            </a:fld>
            <a:endParaRPr lang="en-US" smtClean="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dirty="0" smtClean="0"/>
              <a:t>Cable Trays and Firestops</a:t>
            </a:r>
          </a:p>
        </p:txBody>
      </p:sp>
      <p:sp>
        <p:nvSpPr>
          <p:cNvPr id="77827" name="Content Placeholder 2"/>
          <p:cNvSpPr>
            <a:spLocks noGrp="1"/>
          </p:cNvSpPr>
          <p:nvPr>
            <p:ph idx="1"/>
          </p:nvPr>
        </p:nvSpPr>
        <p:spPr/>
        <p:txBody>
          <a:bodyPr/>
          <a:lstStyle/>
          <a:p>
            <a:r>
              <a:rPr lang="en-US" dirty="0" smtClean="0"/>
              <a:t>As the BICSI newsletter said where high volumes of cables are installed, cable trays are a common method of conveying cables through a facility</a:t>
            </a:r>
          </a:p>
          <a:p>
            <a:r>
              <a:rPr lang="en-US" dirty="0" smtClean="0"/>
              <a:t>Cable trays require relatively large opening and specific firestop solutions</a:t>
            </a:r>
          </a:p>
          <a:p>
            <a:r>
              <a:rPr lang="en-US" dirty="0" smtClean="0"/>
              <a:t>Firestopping pillows are an excellent choice for sealing cable tray penetrations</a:t>
            </a:r>
          </a:p>
        </p:txBody>
      </p:sp>
      <p:sp>
        <p:nvSpPr>
          <p:cNvPr id="778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78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8A1DF5-EEED-4329-980B-C63316BD8696}" type="slidenum">
              <a:rPr lang="en-US" smtClean="0"/>
              <a:pPr eaLnBrk="1" hangingPunct="1"/>
              <a:t>81</a:t>
            </a:fld>
            <a:endParaRPr lang="en-US"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dirty="0" smtClean="0"/>
              <a:t>Cable Trays and Firestops</a:t>
            </a:r>
          </a:p>
        </p:txBody>
      </p:sp>
      <p:sp>
        <p:nvSpPr>
          <p:cNvPr id="78851" name="Content Placeholder 2"/>
          <p:cNvSpPr>
            <a:spLocks noGrp="1"/>
          </p:cNvSpPr>
          <p:nvPr>
            <p:ph idx="1"/>
          </p:nvPr>
        </p:nvSpPr>
        <p:spPr/>
        <p:txBody>
          <a:bodyPr/>
          <a:lstStyle/>
          <a:p>
            <a:r>
              <a:rPr lang="en-US" dirty="0" smtClean="0"/>
              <a:t>They are easy to install and do not require a high degree of skill</a:t>
            </a:r>
          </a:p>
          <a:p>
            <a:r>
              <a:rPr lang="en-US" dirty="0" smtClean="0"/>
              <a:t>Pillows can be easily removed and reinstalled, making cable changes fairly easy</a:t>
            </a:r>
          </a:p>
          <a:p>
            <a:r>
              <a:rPr lang="en-US" dirty="0" smtClean="0"/>
              <a:t>Thin firestopping panels called intumescent composite sheets are also a good choice for sealing off large areas around cable trays</a:t>
            </a:r>
          </a:p>
        </p:txBody>
      </p:sp>
      <p:sp>
        <p:nvSpPr>
          <p:cNvPr id="788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88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824C54-8D55-44A5-9E76-4F8D50C114BB}" type="slidenum">
              <a:rPr lang="en-US" smtClean="0"/>
              <a:pPr eaLnBrk="1" hangingPunct="1"/>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Firestop Options</a:t>
            </a:r>
            <a:endParaRPr lang="en-US" dirty="0"/>
          </a:p>
        </p:txBody>
      </p:sp>
      <p:sp>
        <p:nvSpPr>
          <p:cNvPr id="3" name="Content Placeholder 2"/>
          <p:cNvSpPr>
            <a:spLocks noGrp="1"/>
          </p:cNvSpPr>
          <p:nvPr>
            <p:ph idx="1"/>
          </p:nvPr>
        </p:nvSpPr>
        <p:spPr/>
        <p:txBody>
          <a:bodyPr/>
          <a:lstStyle/>
          <a:p>
            <a:r>
              <a:rPr lang="en-US" dirty="0" smtClean="0"/>
              <a:t>Here is summary table of the possible types of firestops from an article from the BICSI news periodical from May/June 2014</a:t>
            </a:r>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83</a:t>
            </a:fld>
            <a:endParaRPr lang="en-US" dirty="0"/>
          </a:p>
        </p:txBody>
      </p:sp>
    </p:spTree>
    <p:extLst>
      <p:ext uri="{BB962C8B-B14F-4D97-AF65-F5344CB8AC3E}">
        <p14:creationId xmlns:p14="http://schemas.microsoft.com/office/powerpoint/2010/main" val="1880756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Firestop Options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84</a:t>
            </a:fld>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15" t="24733" r="2651"/>
          <a:stretch/>
        </p:blipFill>
        <p:spPr bwMode="auto">
          <a:xfrm>
            <a:off x="609600" y="1628453"/>
            <a:ext cx="7889564" cy="4475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8150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Firestop Options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85</a:t>
            </a:fld>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7842" r="3284" b="7112"/>
          <a:stretch/>
        </p:blipFill>
        <p:spPr bwMode="auto">
          <a:xfrm>
            <a:off x="496424" y="1600200"/>
            <a:ext cx="8190376" cy="403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6997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Firestop Options</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86</a:t>
            </a:fld>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63" t="34321" b="2705"/>
          <a:stretch/>
        </p:blipFill>
        <p:spPr bwMode="auto">
          <a:xfrm>
            <a:off x="533401" y="1676401"/>
            <a:ext cx="8098651" cy="366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5074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dirty="0" smtClean="0"/>
              <a:t>Firestop Categorization</a:t>
            </a:r>
          </a:p>
        </p:txBody>
      </p:sp>
      <p:sp>
        <p:nvSpPr>
          <p:cNvPr id="3" name="Content Placeholder 2"/>
          <p:cNvSpPr>
            <a:spLocks noGrp="1"/>
          </p:cNvSpPr>
          <p:nvPr>
            <p:ph idx="1"/>
          </p:nvPr>
        </p:nvSpPr>
        <p:spPr/>
        <p:txBody>
          <a:bodyPr/>
          <a:lstStyle/>
          <a:p>
            <a:pPr>
              <a:defRPr/>
            </a:pPr>
            <a:r>
              <a:rPr lang="en-US" dirty="0" smtClean="0"/>
              <a:t>Firestopping systems are typically categorized by one or more of the following ratings, according to UL 1479</a:t>
            </a:r>
          </a:p>
          <a:p>
            <a:pPr lvl="1">
              <a:defRPr/>
            </a:pPr>
            <a:r>
              <a:rPr lang="en-US" dirty="0" smtClean="0">
                <a:ea typeface="+mn-ea"/>
                <a:cs typeface="+mn-cs"/>
              </a:rPr>
              <a:t>Flame</a:t>
            </a:r>
          </a:p>
          <a:p>
            <a:pPr lvl="2">
              <a:defRPr/>
            </a:pPr>
            <a:r>
              <a:rPr lang="en-US" dirty="0" smtClean="0">
                <a:ea typeface="+mn-ea"/>
                <a:cs typeface="+mn-cs"/>
              </a:rPr>
              <a:t>The F rating (FH in Canada) is expressed in hours</a:t>
            </a:r>
          </a:p>
          <a:p>
            <a:pPr lvl="2">
              <a:defRPr/>
            </a:pPr>
            <a:r>
              <a:rPr lang="en-US" dirty="0" smtClean="0">
                <a:ea typeface="+mn-ea"/>
                <a:cs typeface="+mn-cs"/>
              </a:rPr>
              <a:t>This number indicates the specific length of time that a barrier can withstand fire before being consumed or before permitting the passage of flame through the opening</a:t>
            </a:r>
          </a:p>
          <a:p>
            <a:pPr lvl="2">
              <a:defRPr/>
            </a:pPr>
            <a:r>
              <a:rPr lang="en-US" dirty="0" smtClean="0">
                <a:ea typeface="+mn-ea"/>
                <a:cs typeface="+mn-cs"/>
              </a:rPr>
              <a:t>This rating was designed to save property</a:t>
            </a:r>
          </a:p>
        </p:txBody>
      </p:sp>
      <p:sp>
        <p:nvSpPr>
          <p:cNvPr id="798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798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9A55F2D-6ACB-4CF7-9B1B-94606179A7D4}" type="slidenum">
              <a:rPr lang="en-US" smtClean="0"/>
              <a:pPr eaLnBrk="1" hangingPunct="1"/>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smtClean="0"/>
              <a:t>Firestop Categorization</a:t>
            </a:r>
          </a:p>
        </p:txBody>
      </p:sp>
      <p:sp>
        <p:nvSpPr>
          <p:cNvPr id="3" name="Content Placeholder 2"/>
          <p:cNvSpPr>
            <a:spLocks noGrp="1"/>
          </p:cNvSpPr>
          <p:nvPr>
            <p:ph idx="1"/>
          </p:nvPr>
        </p:nvSpPr>
        <p:spPr/>
        <p:txBody>
          <a:bodyPr/>
          <a:lstStyle/>
          <a:p>
            <a:pPr lvl="1">
              <a:defRPr/>
            </a:pPr>
            <a:r>
              <a:rPr lang="en-US" dirty="0" smtClean="0">
                <a:ea typeface="+mn-ea"/>
                <a:cs typeface="+mn-cs"/>
              </a:rPr>
              <a:t>Temperature</a:t>
            </a:r>
          </a:p>
          <a:p>
            <a:pPr lvl="2">
              <a:defRPr/>
            </a:pPr>
            <a:r>
              <a:rPr lang="en-US" dirty="0" smtClean="0">
                <a:ea typeface="+mn-ea"/>
                <a:cs typeface="+mn-cs"/>
              </a:rPr>
              <a:t>The T rating (FTH in Canada) is expressed in hours and indicate the length of time that the temperature on the nonfire side of the penetration does not exceed 325 °F above the ambient temperature</a:t>
            </a:r>
          </a:p>
          <a:p>
            <a:pPr lvl="2">
              <a:defRPr/>
            </a:pPr>
            <a:r>
              <a:rPr lang="en-US" dirty="0" smtClean="0">
                <a:ea typeface="+mn-ea"/>
                <a:cs typeface="+mn-cs"/>
              </a:rPr>
              <a:t>This ensures that the temperature on the side of the wall away from the flame does not reach the flash point of any materials on that side of the wall</a:t>
            </a:r>
          </a:p>
          <a:p>
            <a:pPr lvl="2">
              <a:defRPr/>
            </a:pPr>
            <a:r>
              <a:rPr lang="en-US" dirty="0" smtClean="0">
                <a:ea typeface="+mn-ea"/>
                <a:cs typeface="+mn-cs"/>
              </a:rPr>
              <a:t>This rating also is designed to save property</a:t>
            </a:r>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0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38D556C-B957-4A03-B5BC-C98D59496815}" type="slidenum">
              <a:rPr lang="en-US" smtClean="0"/>
              <a:pPr eaLnBrk="1" hangingPunct="1"/>
              <a:t>88</a:t>
            </a:fld>
            <a:endParaRPr 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dirty="0" smtClean="0"/>
              <a:t>Firestop Categorization</a:t>
            </a:r>
          </a:p>
        </p:txBody>
      </p:sp>
      <p:sp>
        <p:nvSpPr>
          <p:cNvPr id="3" name="Content Placeholder 2"/>
          <p:cNvSpPr>
            <a:spLocks noGrp="1"/>
          </p:cNvSpPr>
          <p:nvPr>
            <p:ph idx="1"/>
          </p:nvPr>
        </p:nvSpPr>
        <p:spPr/>
        <p:txBody>
          <a:bodyPr/>
          <a:lstStyle/>
          <a:p>
            <a:pPr lvl="1">
              <a:defRPr/>
            </a:pPr>
            <a:r>
              <a:rPr lang="en-US" dirty="0" smtClean="0">
                <a:ea typeface="+mn-ea"/>
                <a:cs typeface="+mn-cs"/>
              </a:rPr>
              <a:t>Smoke</a:t>
            </a:r>
          </a:p>
          <a:p>
            <a:pPr lvl="2">
              <a:defRPr/>
            </a:pPr>
            <a:r>
              <a:rPr lang="en-US" dirty="0" smtClean="0">
                <a:ea typeface="+mn-ea"/>
                <a:cs typeface="+mn-cs"/>
              </a:rPr>
              <a:t>The L rating (U.S. and Canada) is the amount of air (and thus cold smoke) that can leak through a penetration, measured in cubic feet per minute</a:t>
            </a:r>
          </a:p>
          <a:p>
            <a:pPr lvl="2">
              <a:defRPr/>
            </a:pPr>
            <a:r>
              <a:rPr lang="en-US" dirty="0" smtClean="0">
                <a:ea typeface="+mn-ea"/>
                <a:cs typeface="+mn-cs"/>
              </a:rPr>
              <a:t>The test is administered at ambient temperature and at 400 °F due to the actual performance of firestop materials at different temperatures</a:t>
            </a:r>
          </a:p>
          <a:p>
            <a:pPr lvl="2">
              <a:defRPr/>
            </a:pPr>
            <a:r>
              <a:rPr lang="en-US" dirty="0" smtClean="0">
                <a:ea typeface="+mn-ea"/>
                <a:cs typeface="+mn-cs"/>
              </a:rPr>
              <a:t>While L ratings are currently rarely seen in the field, insurance risk assessments have found leakage to be the single biggest contributor to loss of life in a fire</a:t>
            </a:r>
          </a:p>
          <a:p>
            <a:pPr lvl="2">
              <a:defRPr/>
            </a:pPr>
            <a:r>
              <a:rPr lang="en-US" dirty="0" smtClean="0">
                <a:ea typeface="+mn-ea"/>
                <a:cs typeface="+mn-cs"/>
              </a:rPr>
              <a:t>This rating was designed to save lives</a:t>
            </a:r>
            <a:endParaRPr lang="en-US" dirty="0"/>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8B12200-12E7-4C4A-AC2F-20D663EA32A7}" type="slidenum">
              <a:rPr lang="en-US" smtClean="0"/>
              <a:pPr eaLnBrk="1" hangingPunct="1"/>
              <a:t>89</a:t>
            </a:fld>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11267" name="Rectangle 2"/>
          <p:cNvSpPr>
            <a:spLocks noGrp="1" noChangeArrowheads="1"/>
          </p:cNvSpPr>
          <p:nvPr>
            <p:ph type="title"/>
          </p:nvPr>
        </p:nvSpPr>
        <p:spPr/>
        <p:txBody>
          <a:bodyPr/>
          <a:lstStyle/>
          <a:p>
            <a:pPr eaLnBrk="1" hangingPunct="1"/>
            <a:r>
              <a:rPr lang="en-US" dirty="0" smtClean="0"/>
              <a:t>Distances to be Covered</a:t>
            </a:r>
          </a:p>
        </p:txBody>
      </p:sp>
      <p:sp>
        <p:nvSpPr>
          <p:cNvPr id="11268" name="Rectangle 3"/>
          <p:cNvSpPr>
            <a:spLocks noGrp="1" noChangeArrowheads="1"/>
          </p:cNvSpPr>
          <p:nvPr>
            <p:ph type="body" idx="1"/>
          </p:nvPr>
        </p:nvSpPr>
        <p:spPr/>
        <p:txBody>
          <a:bodyPr/>
          <a:lstStyle/>
          <a:p>
            <a:pPr eaLnBrk="1" hangingPunct="1"/>
            <a:r>
              <a:rPr lang="en-US" dirty="0" smtClean="0"/>
              <a:t>Devices include things like</a:t>
            </a:r>
          </a:p>
          <a:p>
            <a:pPr lvl="1" eaLnBrk="1" hangingPunct="1"/>
            <a:r>
              <a:rPr lang="en-US" dirty="0" smtClean="0"/>
              <a:t>PCs</a:t>
            </a:r>
          </a:p>
          <a:p>
            <a:pPr lvl="1" eaLnBrk="1" hangingPunct="1"/>
            <a:r>
              <a:rPr lang="en-US" dirty="0" smtClean="0"/>
              <a:t>Printers</a:t>
            </a:r>
          </a:p>
          <a:p>
            <a:pPr eaLnBrk="1" hangingPunct="1"/>
            <a:r>
              <a:rPr lang="en-US" dirty="0" smtClean="0"/>
              <a:t>Then measure or estimate the distance of each cable run</a:t>
            </a:r>
          </a:p>
          <a:p>
            <a:pPr eaLnBrk="1" hangingPunct="1"/>
            <a:r>
              <a:rPr lang="en-US" dirty="0" smtClean="0"/>
              <a:t>Also walk through the building to be certain these planned routes will work</a:t>
            </a:r>
          </a:p>
          <a:p>
            <a:pPr eaLnBrk="1" hangingPunct="1"/>
            <a:r>
              <a:rPr lang="en-US" dirty="0" smtClean="0"/>
              <a:t>Things get in the way</a:t>
            </a:r>
          </a:p>
        </p:txBody>
      </p:sp>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71CFAB-BB41-4904-95A6-22638283F903}" type="slidenum">
              <a:rPr lang="en-US" smtClean="0"/>
              <a:pPr eaLnBrk="1" hangingPunct="1"/>
              <a:t>9</a:t>
            </a:fld>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dirty="0" smtClean="0"/>
              <a:t>Firestop Categorization</a:t>
            </a:r>
          </a:p>
        </p:txBody>
      </p:sp>
      <p:sp>
        <p:nvSpPr>
          <p:cNvPr id="82947" name="Content Placeholder 2"/>
          <p:cNvSpPr>
            <a:spLocks noGrp="1"/>
          </p:cNvSpPr>
          <p:nvPr>
            <p:ph idx="1"/>
          </p:nvPr>
        </p:nvSpPr>
        <p:spPr/>
        <p:txBody>
          <a:bodyPr/>
          <a:lstStyle/>
          <a:p>
            <a:r>
              <a:rPr lang="en-US" dirty="0" smtClean="0"/>
              <a:t>Through-wall penetration firestop devices may also be tested to UL 2043 as to their suitability for use in air handling spaces</a:t>
            </a:r>
          </a:p>
          <a:p>
            <a:r>
              <a:rPr lang="en-US" dirty="0" smtClean="0"/>
              <a:t>This test measures the rate of heat release and the optical smoke density of a burning sample</a:t>
            </a:r>
          </a:p>
        </p:txBody>
      </p:sp>
      <p:sp>
        <p:nvSpPr>
          <p:cNvPr id="82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2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A5B2029-8A25-4C61-B779-F3E663C75B52}" type="slidenum">
              <a:rPr lang="en-US" smtClean="0"/>
              <a:pPr eaLnBrk="1" hangingPunct="1"/>
              <a:t>90</a:t>
            </a:fld>
            <a:endParaRPr 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dirty="0" smtClean="0"/>
              <a:t>Firestop Operation</a:t>
            </a:r>
          </a:p>
        </p:txBody>
      </p:sp>
      <p:sp>
        <p:nvSpPr>
          <p:cNvPr id="83971" name="Content Placeholder 2"/>
          <p:cNvSpPr>
            <a:spLocks noGrp="1"/>
          </p:cNvSpPr>
          <p:nvPr>
            <p:ph idx="1"/>
          </p:nvPr>
        </p:nvSpPr>
        <p:spPr/>
        <p:txBody>
          <a:bodyPr/>
          <a:lstStyle/>
          <a:p>
            <a:r>
              <a:rPr lang="en-US" dirty="0" smtClean="0"/>
              <a:t>When the temperature from a fire reaches approximately 375°F, the intumescent material begins to expand</a:t>
            </a:r>
          </a:p>
          <a:p>
            <a:r>
              <a:rPr lang="en-US" dirty="0" smtClean="0"/>
              <a:t>Unrestrained, this material will expand from six to 12 times its initial volume</a:t>
            </a:r>
          </a:p>
          <a:p>
            <a:r>
              <a:rPr lang="en-US" dirty="0" smtClean="0"/>
              <a:t>In an enclosed space, it creates a hard char similar to lava rock that fills the void created when cable jackets burn away, blocking the path of the fire</a:t>
            </a:r>
          </a:p>
        </p:txBody>
      </p:sp>
      <p:sp>
        <p:nvSpPr>
          <p:cNvPr id="83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3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085D3A3-970F-4C22-BAA6-4A2549B32DA2}" type="slidenum">
              <a:rPr lang="en-US" smtClean="0"/>
              <a:pPr eaLnBrk="1" hangingPunct="1"/>
              <a:t>91</a:t>
            </a:fld>
            <a:endParaRPr 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Plastic Sleeves</a:t>
            </a:r>
            <a:endParaRPr lang="en-US" dirty="0"/>
          </a:p>
        </p:txBody>
      </p:sp>
      <p:sp>
        <p:nvSpPr>
          <p:cNvPr id="3" name="Content Placeholder 2"/>
          <p:cNvSpPr>
            <a:spLocks noGrp="1"/>
          </p:cNvSpPr>
          <p:nvPr>
            <p:ph idx="1"/>
          </p:nvPr>
        </p:nvSpPr>
        <p:spPr/>
        <p:txBody>
          <a:bodyPr/>
          <a:lstStyle/>
          <a:p>
            <a:r>
              <a:rPr lang="en-US" dirty="0" smtClean="0"/>
              <a:t>If a plastic sleeve is used</a:t>
            </a:r>
            <a:r>
              <a:rPr lang="en-US" baseline="0" dirty="0" smtClean="0"/>
              <a:t> for the cables, which is a really bad idea, a firestop that will apply pressure to the wall from the outside must be used in order to compensate for the melted plastic sleeve</a:t>
            </a:r>
            <a:endParaRPr lang="en-US" dirty="0"/>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92</a:t>
            </a:fld>
            <a:endParaRPr lang="en-US" dirty="0"/>
          </a:p>
        </p:txBody>
      </p:sp>
    </p:spTree>
    <p:extLst>
      <p:ext uri="{BB962C8B-B14F-4D97-AF65-F5344CB8AC3E}">
        <p14:creationId xmlns:p14="http://schemas.microsoft.com/office/powerpoint/2010/main" val="4094057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Firestop Standards</a:t>
            </a:r>
            <a:endParaRPr lang="en-US" dirty="0"/>
          </a:p>
        </p:txBody>
      </p:sp>
      <p:sp>
        <p:nvSpPr>
          <p:cNvPr id="3" name="Content Placeholder 2"/>
          <p:cNvSpPr>
            <a:spLocks noGrp="1"/>
          </p:cNvSpPr>
          <p:nvPr>
            <p:ph idx="1"/>
          </p:nvPr>
        </p:nvSpPr>
        <p:spPr/>
        <p:txBody>
          <a:bodyPr/>
          <a:lstStyle/>
          <a:p>
            <a:r>
              <a:rPr lang="en-US" dirty="0" smtClean="0"/>
              <a:t>Two standards relate to firestopping</a:t>
            </a:r>
          </a:p>
          <a:p>
            <a:pPr lvl="1"/>
            <a:r>
              <a:rPr lang="en-US" dirty="0" smtClean="0"/>
              <a:t>NFPA 75</a:t>
            </a:r>
          </a:p>
          <a:p>
            <a:pPr lvl="1"/>
            <a:r>
              <a:rPr lang="en-US" dirty="0" smtClean="0"/>
              <a:t>FM Global Property Loss Prevention Data Sheet 5-32 – FM DS5-32</a:t>
            </a:r>
            <a:endParaRPr lang="en-US" dirty="0"/>
          </a:p>
        </p:txBody>
      </p:sp>
      <p:sp>
        <p:nvSpPr>
          <p:cNvPr id="4" name="Footer Placeholder 3"/>
          <p:cNvSpPr>
            <a:spLocks noGrp="1"/>
          </p:cNvSpPr>
          <p:nvPr>
            <p:ph type="ftr" sz="quarter" idx="11"/>
          </p:nvPr>
        </p:nvSpPr>
        <p:spPr/>
        <p:txBody>
          <a:bodyPr/>
          <a:lstStyle/>
          <a:p>
            <a:pPr>
              <a:defRPr/>
            </a:pPr>
            <a:r>
              <a:rPr lang="en-US" smtClean="0"/>
              <a:t>Copyright 2005-2014 Kenneth M. Chipps Ph.D. www.chipps.com</a:t>
            </a:r>
            <a:endParaRPr lang="en-US" dirty="0"/>
          </a:p>
        </p:txBody>
      </p:sp>
      <p:sp>
        <p:nvSpPr>
          <p:cNvPr id="5" name="Slide Number Placeholder 4"/>
          <p:cNvSpPr>
            <a:spLocks noGrp="1"/>
          </p:cNvSpPr>
          <p:nvPr>
            <p:ph type="sldNum" sz="quarter" idx="12"/>
          </p:nvPr>
        </p:nvSpPr>
        <p:spPr/>
        <p:txBody>
          <a:bodyPr/>
          <a:lstStyle/>
          <a:p>
            <a:pPr>
              <a:defRPr/>
            </a:pPr>
            <a:fld id="{CAAD5CD3-6B96-440B-A09B-8F3FC47193D3}" type="slidenum">
              <a:rPr lang="en-US" smtClean="0"/>
              <a:pPr>
                <a:defRPr/>
              </a:pPr>
              <a:t>93</a:t>
            </a:fld>
            <a:endParaRPr lang="en-US" dirty="0"/>
          </a:p>
        </p:txBody>
      </p:sp>
    </p:spTree>
    <p:extLst>
      <p:ext uri="{BB962C8B-B14F-4D97-AF65-F5344CB8AC3E}">
        <p14:creationId xmlns:p14="http://schemas.microsoft.com/office/powerpoint/2010/main" val="1864843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4995" name="Rectangle 2"/>
          <p:cNvSpPr>
            <a:spLocks noGrp="1" noChangeArrowheads="1"/>
          </p:cNvSpPr>
          <p:nvPr>
            <p:ph type="title"/>
          </p:nvPr>
        </p:nvSpPr>
        <p:spPr/>
        <p:txBody>
          <a:bodyPr/>
          <a:lstStyle/>
          <a:p>
            <a:pPr eaLnBrk="1" hangingPunct="1"/>
            <a:r>
              <a:rPr lang="en-US" dirty="0" smtClean="0"/>
              <a:t>Splicing</a:t>
            </a:r>
          </a:p>
        </p:txBody>
      </p:sp>
      <p:sp>
        <p:nvSpPr>
          <p:cNvPr id="84996" name="Rectangle 3"/>
          <p:cNvSpPr>
            <a:spLocks noGrp="1" noChangeArrowheads="1"/>
          </p:cNvSpPr>
          <p:nvPr>
            <p:ph type="body" idx="1"/>
          </p:nvPr>
        </p:nvSpPr>
        <p:spPr/>
        <p:txBody>
          <a:bodyPr/>
          <a:lstStyle/>
          <a:p>
            <a:pPr eaLnBrk="1" hangingPunct="1"/>
            <a:r>
              <a:rPr lang="en-US" dirty="0" smtClean="0"/>
              <a:t>Do not splice a copper cable</a:t>
            </a:r>
          </a:p>
          <a:p>
            <a:pPr eaLnBrk="1" hangingPunct="1"/>
            <a:r>
              <a:rPr lang="en-US" dirty="0" smtClean="0"/>
              <a:t>If a cable is damaged, do not repair it</a:t>
            </a:r>
          </a:p>
          <a:p>
            <a:pPr eaLnBrk="1" hangingPunct="1"/>
            <a:r>
              <a:rPr lang="en-US" dirty="0" smtClean="0"/>
              <a:t>Replace the cable</a:t>
            </a:r>
          </a:p>
          <a:p>
            <a:pPr eaLnBrk="1" hangingPunct="1"/>
            <a:r>
              <a:rPr lang="en-US" dirty="0" smtClean="0"/>
              <a:t>In other words, every cable should be a single, unaltered piece from one end to the other</a:t>
            </a:r>
          </a:p>
          <a:p>
            <a:pPr eaLnBrk="1" hangingPunct="1"/>
            <a:r>
              <a:rPr lang="en-US" dirty="0" smtClean="0"/>
              <a:t>This is especially true of horizontal cables</a:t>
            </a:r>
          </a:p>
        </p:txBody>
      </p:sp>
      <p:sp>
        <p:nvSpPr>
          <p:cNvPr id="849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A2DE3B-7052-4958-8A22-7A367C4CAAC3}" type="slidenum">
              <a:rPr lang="en-US" smtClean="0"/>
              <a:pPr eaLnBrk="1" hangingPunct="1"/>
              <a:t>94</a:t>
            </a:fld>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6019" name="Rectangle 2"/>
          <p:cNvSpPr>
            <a:spLocks noGrp="1" noChangeArrowheads="1"/>
          </p:cNvSpPr>
          <p:nvPr>
            <p:ph type="title"/>
          </p:nvPr>
        </p:nvSpPr>
        <p:spPr/>
        <p:txBody>
          <a:bodyPr/>
          <a:lstStyle/>
          <a:p>
            <a:pPr eaLnBrk="1" hangingPunct="1"/>
            <a:r>
              <a:rPr lang="en-US" dirty="0" smtClean="0"/>
              <a:t>Cable Termination</a:t>
            </a:r>
          </a:p>
        </p:txBody>
      </p:sp>
      <p:sp>
        <p:nvSpPr>
          <p:cNvPr id="86020" name="Rectangle 3"/>
          <p:cNvSpPr>
            <a:spLocks noGrp="1" noChangeArrowheads="1"/>
          </p:cNvSpPr>
          <p:nvPr>
            <p:ph type="body" idx="1"/>
          </p:nvPr>
        </p:nvSpPr>
        <p:spPr/>
        <p:txBody>
          <a:bodyPr/>
          <a:lstStyle/>
          <a:p>
            <a:pPr eaLnBrk="1" hangingPunct="1">
              <a:lnSpc>
                <a:spcPct val="90000"/>
              </a:lnSpc>
            </a:pPr>
            <a:r>
              <a:rPr lang="en-US" dirty="0" smtClean="0"/>
              <a:t>Once the cable is installed it must be terminated</a:t>
            </a:r>
          </a:p>
          <a:p>
            <a:pPr eaLnBrk="1" hangingPunct="1">
              <a:lnSpc>
                <a:spcPct val="90000"/>
              </a:lnSpc>
            </a:pPr>
            <a:r>
              <a:rPr lang="en-US" dirty="0" smtClean="0"/>
              <a:t>This is the process of installing connectors on each end of the cable</a:t>
            </a:r>
          </a:p>
          <a:p>
            <a:pPr eaLnBrk="1" hangingPunct="1">
              <a:lnSpc>
                <a:spcPct val="90000"/>
              </a:lnSpc>
            </a:pPr>
            <a:r>
              <a:rPr lang="en-US" dirty="0" smtClean="0"/>
              <a:t>Yes, it works to just install RJ-45 male connectors on each end of the cable and plug one end into the NIC and the other end into the switch</a:t>
            </a:r>
          </a:p>
          <a:p>
            <a:pPr eaLnBrk="1" hangingPunct="1">
              <a:lnSpc>
                <a:spcPct val="90000"/>
              </a:lnSpc>
            </a:pPr>
            <a:r>
              <a:rPr lang="en-US" dirty="0" smtClean="0"/>
              <a:t>If you do this, do not tell anyone I taught you anything</a:t>
            </a:r>
          </a:p>
        </p:txBody>
      </p:sp>
      <p:sp>
        <p:nvSpPr>
          <p:cNvPr id="860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350501-CAA2-4126-9911-2D961167B182}" type="slidenum">
              <a:rPr lang="en-US" smtClean="0"/>
              <a:pPr eaLnBrk="1" hangingPunct="1"/>
              <a:t>95</a:t>
            </a:fld>
            <a:endParaRPr 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7043" name="Rectangle 2"/>
          <p:cNvSpPr>
            <a:spLocks noGrp="1" noChangeArrowheads="1"/>
          </p:cNvSpPr>
          <p:nvPr>
            <p:ph type="title"/>
          </p:nvPr>
        </p:nvSpPr>
        <p:spPr/>
        <p:txBody>
          <a:bodyPr/>
          <a:lstStyle/>
          <a:p>
            <a:pPr eaLnBrk="1" hangingPunct="1"/>
            <a:r>
              <a:rPr lang="en-US" dirty="0" smtClean="0"/>
              <a:t>Cable Termination</a:t>
            </a:r>
          </a:p>
        </p:txBody>
      </p:sp>
      <p:sp>
        <p:nvSpPr>
          <p:cNvPr id="87044" name="Rectangle 3"/>
          <p:cNvSpPr>
            <a:spLocks noGrp="1" noChangeArrowheads="1"/>
          </p:cNvSpPr>
          <p:nvPr>
            <p:ph type="body" idx="1"/>
          </p:nvPr>
        </p:nvSpPr>
        <p:spPr/>
        <p:txBody>
          <a:bodyPr/>
          <a:lstStyle/>
          <a:p>
            <a:pPr eaLnBrk="1" hangingPunct="1"/>
            <a:r>
              <a:rPr lang="en-US" dirty="0" smtClean="0"/>
              <a:t>Leaving aside the fact that the RJ-45 male connector is designed for stranded, not solid cable, this practice</a:t>
            </a:r>
          </a:p>
          <a:p>
            <a:pPr lvl="1" eaLnBrk="1" hangingPunct="1"/>
            <a:r>
              <a:rPr lang="en-US" dirty="0" smtClean="0"/>
              <a:t>Does not conform to the standards</a:t>
            </a:r>
          </a:p>
          <a:p>
            <a:pPr lvl="1" eaLnBrk="1" hangingPunct="1"/>
            <a:r>
              <a:rPr lang="en-US" dirty="0" smtClean="0"/>
              <a:t>It looks terrible to anyone who knows what they are doing</a:t>
            </a:r>
          </a:p>
          <a:p>
            <a:pPr lvl="1" eaLnBrk="1" hangingPunct="1"/>
            <a:r>
              <a:rPr lang="en-US" dirty="0" smtClean="0"/>
              <a:t>Makes it difficult to label the cable</a:t>
            </a:r>
          </a:p>
          <a:p>
            <a:pPr lvl="1" eaLnBrk="1" hangingPunct="1"/>
            <a:r>
              <a:rPr lang="en-US" dirty="0" smtClean="0"/>
              <a:t>Makes troubleshooting harder</a:t>
            </a:r>
          </a:p>
          <a:p>
            <a:pPr lvl="1" eaLnBrk="1" hangingPunct="1"/>
            <a:r>
              <a:rPr lang="en-US" dirty="0" smtClean="0"/>
              <a:t>So forth, and so on</a:t>
            </a:r>
          </a:p>
        </p:txBody>
      </p:sp>
      <p:sp>
        <p:nvSpPr>
          <p:cNvPr id="870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71672-6A2D-4934-8E87-62F1FA23AB05}" type="slidenum">
              <a:rPr lang="en-US" smtClean="0"/>
              <a:pPr eaLnBrk="1" hangingPunct="1"/>
              <a:t>96</a:t>
            </a:fld>
            <a:endParaRPr 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8067" name="Rectangle 2"/>
          <p:cNvSpPr>
            <a:spLocks noGrp="1" noChangeArrowheads="1"/>
          </p:cNvSpPr>
          <p:nvPr>
            <p:ph type="title"/>
          </p:nvPr>
        </p:nvSpPr>
        <p:spPr/>
        <p:txBody>
          <a:bodyPr/>
          <a:lstStyle/>
          <a:p>
            <a:pPr eaLnBrk="1" hangingPunct="1"/>
            <a:r>
              <a:rPr lang="en-US" dirty="0" smtClean="0"/>
              <a:t>Cable Termination</a:t>
            </a:r>
          </a:p>
        </p:txBody>
      </p:sp>
      <p:sp>
        <p:nvSpPr>
          <p:cNvPr id="88068" name="Rectangle 3"/>
          <p:cNvSpPr>
            <a:spLocks noGrp="1" noChangeArrowheads="1"/>
          </p:cNvSpPr>
          <p:nvPr>
            <p:ph type="body" idx="1"/>
          </p:nvPr>
        </p:nvSpPr>
        <p:spPr/>
        <p:txBody>
          <a:bodyPr/>
          <a:lstStyle/>
          <a:p>
            <a:pPr eaLnBrk="1" hangingPunct="1"/>
            <a:r>
              <a:rPr lang="en-US" dirty="0" smtClean="0"/>
              <a:t>There are two parts to cable termination, or rather two places where it must be done</a:t>
            </a:r>
          </a:p>
          <a:p>
            <a:pPr lvl="1" eaLnBrk="1" hangingPunct="1"/>
            <a:r>
              <a:rPr lang="en-US" dirty="0" smtClean="0"/>
              <a:t>The LAN room</a:t>
            </a:r>
          </a:p>
          <a:p>
            <a:pPr lvl="1" eaLnBrk="1" hangingPunct="1"/>
            <a:r>
              <a:rPr lang="en-US" dirty="0" smtClean="0"/>
              <a:t>In each work space</a:t>
            </a:r>
          </a:p>
          <a:p>
            <a:pPr eaLnBrk="1" hangingPunct="1"/>
            <a:r>
              <a:rPr lang="en-US" dirty="0" smtClean="0"/>
              <a:t>We will discuss the LAN room first</a:t>
            </a:r>
          </a:p>
        </p:txBody>
      </p:sp>
      <p:sp>
        <p:nvSpPr>
          <p:cNvPr id="880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385C9C-BD1C-41E0-B37D-373AB0471655}" type="slidenum">
              <a:rPr lang="en-US" smtClean="0"/>
              <a:pPr eaLnBrk="1" hangingPunct="1"/>
              <a:t>97</a:t>
            </a:fld>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89091" name="Rectangle 2"/>
          <p:cNvSpPr>
            <a:spLocks noGrp="1" noChangeArrowheads="1"/>
          </p:cNvSpPr>
          <p:nvPr>
            <p:ph type="title"/>
          </p:nvPr>
        </p:nvSpPr>
        <p:spPr/>
        <p:txBody>
          <a:bodyPr/>
          <a:lstStyle/>
          <a:p>
            <a:pPr eaLnBrk="1" hangingPunct="1"/>
            <a:r>
              <a:rPr lang="en-US" dirty="0" smtClean="0"/>
              <a:t>LAN Room Cable Termination</a:t>
            </a:r>
          </a:p>
        </p:txBody>
      </p:sp>
      <p:sp>
        <p:nvSpPr>
          <p:cNvPr id="89092" name="Rectangle 3"/>
          <p:cNvSpPr>
            <a:spLocks noGrp="1" noChangeArrowheads="1"/>
          </p:cNvSpPr>
          <p:nvPr>
            <p:ph type="body" idx="1"/>
          </p:nvPr>
        </p:nvSpPr>
        <p:spPr/>
        <p:txBody>
          <a:bodyPr/>
          <a:lstStyle/>
          <a:p>
            <a:pPr eaLnBrk="1" hangingPunct="1"/>
            <a:r>
              <a:rPr lang="en-US" dirty="0" smtClean="0"/>
              <a:t>As shown earlier, cable is typically installed by running it through the space between the false ceiling and the structural ceiling</a:t>
            </a:r>
          </a:p>
          <a:p>
            <a:pPr eaLnBrk="1" hangingPunct="1"/>
            <a:r>
              <a:rPr lang="en-US" dirty="0" smtClean="0"/>
              <a:t>This leaves all of the cables coming down out of the ceiling in a big bunch</a:t>
            </a:r>
          </a:p>
          <a:p>
            <a:pPr eaLnBrk="1" hangingPunct="1"/>
            <a:r>
              <a:rPr lang="en-US" dirty="0" smtClean="0"/>
              <a:t>There are two ways to bring these cables down into the LAN room</a:t>
            </a:r>
          </a:p>
        </p:txBody>
      </p:sp>
      <p:sp>
        <p:nvSpPr>
          <p:cNvPr id="890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AFEE494-3DB3-4183-AED1-67A0AF676466}" type="slidenum">
              <a:rPr lang="en-US" smtClean="0"/>
              <a:pPr eaLnBrk="1" hangingPunct="1"/>
              <a:t>98</a:t>
            </a:fld>
            <a:endParaRPr 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t>Copyright 2005-2014 Kenneth M. Chipps Ph.D. www.chipps.com</a:t>
            </a:r>
            <a:endParaRPr lang="en-US"/>
          </a:p>
        </p:txBody>
      </p:sp>
      <p:sp>
        <p:nvSpPr>
          <p:cNvPr id="90115" name="Rectangle 2"/>
          <p:cNvSpPr>
            <a:spLocks noGrp="1" noChangeArrowheads="1"/>
          </p:cNvSpPr>
          <p:nvPr>
            <p:ph type="title"/>
          </p:nvPr>
        </p:nvSpPr>
        <p:spPr/>
        <p:txBody>
          <a:bodyPr/>
          <a:lstStyle/>
          <a:p>
            <a:pPr eaLnBrk="1" hangingPunct="1"/>
            <a:r>
              <a:rPr lang="en-US" dirty="0" smtClean="0"/>
              <a:t>Into the LAN Room</a:t>
            </a:r>
          </a:p>
        </p:txBody>
      </p:sp>
      <p:sp>
        <p:nvSpPr>
          <p:cNvPr id="90116" name="Rectangle 3"/>
          <p:cNvSpPr>
            <a:spLocks noGrp="1" noChangeArrowheads="1"/>
          </p:cNvSpPr>
          <p:nvPr>
            <p:ph type="body" idx="1"/>
          </p:nvPr>
        </p:nvSpPr>
        <p:spPr/>
        <p:txBody>
          <a:bodyPr/>
          <a:lstStyle/>
          <a:p>
            <a:pPr eaLnBrk="1" hangingPunct="1"/>
            <a:r>
              <a:rPr lang="en-US" dirty="0" smtClean="0"/>
              <a:t>There is the wrong way</a:t>
            </a: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9B7F2C-9585-41BE-B581-C6B8F8F17B4D}"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iscoAcademy">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CiscoAcademy</Template>
  <TotalTime>7326</TotalTime>
  <Words>9439</Words>
  <Application>Microsoft Office PowerPoint</Application>
  <PresentationFormat>On-screen Show (4:3)</PresentationFormat>
  <Paragraphs>1258</Paragraphs>
  <Slides>252</Slides>
  <Notes>0</Notes>
  <HiddenSlides>0</HiddenSlides>
  <MMClips>0</MMClips>
  <ScaleCrop>false</ScaleCrop>
  <HeadingPairs>
    <vt:vector size="4" baseType="variant">
      <vt:variant>
        <vt:lpstr>Theme</vt:lpstr>
      </vt:variant>
      <vt:variant>
        <vt:i4>1</vt:i4>
      </vt:variant>
      <vt:variant>
        <vt:lpstr>Slide Titles</vt:lpstr>
      </vt:variant>
      <vt:variant>
        <vt:i4>252</vt:i4>
      </vt:variant>
    </vt:vector>
  </HeadingPairs>
  <TitlesOfParts>
    <vt:vector size="253" baseType="lpstr">
      <vt:lpstr>CiscoAcademy</vt:lpstr>
      <vt:lpstr>Structured Cabling Implementation Last Update 2014.10.01 1.19.0</vt:lpstr>
      <vt:lpstr>Objectives</vt:lpstr>
      <vt:lpstr>Planning</vt:lpstr>
      <vt:lpstr>Planning</vt:lpstr>
      <vt:lpstr>Project Planning</vt:lpstr>
      <vt:lpstr>Project Planning</vt:lpstr>
      <vt:lpstr>Site Survey</vt:lpstr>
      <vt:lpstr>Distances to be Covered</vt:lpstr>
      <vt:lpstr>Distances to be Covered</vt:lpstr>
      <vt:lpstr>Building Construction</vt:lpstr>
      <vt:lpstr>Building Construction</vt:lpstr>
      <vt:lpstr>Building Construction</vt:lpstr>
      <vt:lpstr>Solid Concrete Wall</vt:lpstr>
      <vt:lpstr>Ceiling Full of Insulation</vt:lpstr>
      <vt:lpstr>Sheetrock on Metal Studs</vt:lpstr>
      <vt:lpstr>Sheetrock on Metal Studs</vt:lpstr>
      <vt:lpstr>Top Plate</vt:lpstr>
      <vt:lpstr>Hole</vt:lpstr>
      <vt:lpstr>Existing Cable</vt:lpstr>
      <vt:lpstr>Existing Cable</vt:lpstr>
      <vt:lpstr>Existing Cable</vt:lpstr>
      <vt:lpstr>Making a Parts List</vt:lpstr>
      <vt:lpstr>Making a Tools List</vt:lpstr>
      <vt:lpstr>Ordering Stuff</vt:lpstr>
      <vt:lpstr>Checking Stuff</vt:lpstr>
      <vt:lpstr>Steps in Cable Installation</vt:lpstr>
      <vt:lpstr>Installing the Cables</vt:lpstr>
      <vt:lpstr>Use the Correct Cable</vt:lpstr>
      <vt:lpstr>Use the Correct Cable</vt:lpstr>
      <vt:lpstr>Use the Correct Connector</vt:lpstr>
      <vt:lpstr>Use the Correct Connector</vt:lpstr>
      <vt:lpstr>Color of Cable</vt:lpstr>
      <vt:lpstr>Plenum Cables</vt:lpstr>
      <vt:lpstr>Plenum Cables</vt:lpstr>
      <vt:lpstr>Plenum Space</vt:lpstr>
      <vt:lpstr>Plenum Space</vt:lpstr>
      <vt:lpstr>Distance Limitations of Cable</vt:lpstr>
      <vt:lpstr>Distance Limitations of Cable</vt:lpstr>
      <vt:lpstr>Distance Limitations of Cable</vt:lpstr>
      <vt:lpstr>Distance Limitations of Cable</vt:lpstr>
      <vt:lpstr>Distance Limitations of Cable</vt:lpstr>
      <vt:lpstr>Distance Limitations of Cable</vt:lpstr>
      <vt:lpstr>Distance Limitations of Cable</vt:lpstr>
      <vt:lpstr>Distance Limitations of Cable</vt:lpstr>
      <vt:lpstr>Distance Limitations of Cable</vt:lpstr>
      <vt:lpstr>Cable Installation Precautions</vt:lpstr>
      <vt:lpstr>Cable Installation Precautions</vt:lpstr>
      <vt:lpstr>Pulling on Cable</vt:lpstr>
      <vt:lpstr>Pulling on Cable</vt:lpstr>
      <vt:lpstr>Cable Pulling Pole</vt:lpstr>
      <vt:lpstr>Cable Bend Radius</vt:lpstr>
      <vt:lpstr>Cable Bend Radius</vt:lpstr>
      <vt:lpstr>Follow These Guidelines</vt:lpstr>
      <vt:lpstr>Interference</vt:lpstr>
      <vt:lpstr>Interference</vt:lpstr>
      <vt:lpstr>Interference</vt:lpstr>
      <vt:lpstr>Interference</vt:lpstr>
      <vt:lpstr>Interference</vt:lpstr>
      <vt:lpstr>Interference</vt:lpstr>
      <vt:lpstr>Interference</vt:lpstr>
      <vt:lpstr>Interference</vt:lpstr>
      <vt:lpstr>Interference</vt:lpstr>
      <vt:lpstr>Alien Crosstalk Mitigation</vt:lpstr>
      <vt:lpstr>Alien Crosstalk Mitigation</vt:lpstr>
      <vt:lpstr>Proper Support</vt:lpstr>
      <vt:lpstr>Proper Support</vt:lpstr>
      <vt:lpstr>Common Supporting Devices</vt:lpstr>
      <vt:lpstr>Firestop</vt:lpstr>
      <vt:lpstr>Firestop Material</vt:lpstr>
      <vt:lpstr>Firestop Material</vt:lpstr>
      <vt:lpstr>Mechanical</vt:lpstr>
      <vt:lpstr>Mechanical</vt:lpstr>
      <vt:lpstr>Mechanical</vt:lpstr>
      <vt:lpstr>Putty</vt:lpstr>
      <vt:lpstr>This Will Not Work</vt:lpstr>
      <vt:lpstr>This Will Not Work</vt:lpstr>
      <vt:lpstr>Firestop Material</vt:lpstr>
      <vt:lpstr>Firestop Material</vt:lpstr>
      <vt:lpstr>Firestop Material</vt:lpstr>
      <vt:lpstr>Cable Trays and Firestops</vt:lpstr>
      <vt:lpstr>Cable Trays and Firestops</vt:lpstr>
      <vt:lpstr>Cable Trays and Firestops</vt:lpstr>
      <vt:lpstr>Firestop Options</vt:lpstr>
      <vt:lpstr>Firestop Options</vt:lpstr>
      <vt:lpstr>Firestop Options</vt:lpstr>
      <vt:lpstr>Firestop Options</vt:lpstr>
      <vt:lpstr>Firestop Categorization</vt:lpstr>
      <vt:lpstr>Firestop Categorization</vt:lpstr>
      <vt:lpstr>Firestop Categorization</vt:lpstr>
      <vt:lpstr>Firestop Categorization</vt:lpstr>
      <vt:lpstr>Firestop Operation</vt:lpstr>
      <vt:lpstr>Plastic Sleeves</vt:lpstr>
      <vt:lpstr>Firestop Standards</vt:lpstr>
      <vt:lpstr>Splicing</vt:lpstr>
      <vt:lpstr>Cable Termination</vt:lpstr>
      <vt:lpstr>Cable Termination</vt:lpstr>
      <vt:lpstr>Cable Termination</vt:lpstr>
      <vt:lpstr>LAN Room Cable Termination</vt:lpstr>
      <vt:lpstr>Into the LAN Room</vt:lpstr>
      <vt:lpstr>The Wrong Way</vt:lpstr>
      <vt:lpstr>Into the LAN Room</vt:lpstr>
      <vt:lpstr>The Right Way</vt:lpstr>
      <vt:lpstr>The Right Way</vt:lpstr>
      <vt:lpstr>Into the LAN Room</vt:lpstr>
      <vt:lpstr>Into the LAN Room</vt:lpstr>
      <vt:lpstr>In the LAN Room</vt:lpstr>
      <vt:lpstr>In the LAN Room</vt:lpstr>
      <vt:lpstr>In the LAN Room</vt:lpstr>
      <vt:lpstr>Relay Rack</vt:lpstr>
      <vt:lpstr>Relay Rack</vt:lpstr>
      <vt:lpstr>Relay Rack</vt:lpstr>
      <vt:lpstr>Relay Rack Bolted to Floor</vt:lpstr>
      <vt:lpstr>Concrete Anchor</vt:lpstr>
      <vt:lpstr>Concrete Anchor With Bolt</vt:lpstr>
      <vt:lpstr>Concrete Anchor Installation</vt:lpstr>
      <vt:lpstr>Concrete Anchor Installation</vt:lpstr>
      <vt:lpstr>Ladder Rack Bracing</vt:lpstr>
      <vt:lpstr>Bonding and Grounding</vt:lpstr>
      <vt:lpstr>Bonding and Grounding</vt:lpstr>
      <vt:lpstr>Equipment</vt:lpstr>
      <vt:lpstr>Racks</vt:lpstr>
      <vt:lpstr>Racks</vt:lpstr>
      <vt:lpstr>Building Ground System</vt:lpstr>
      <vt:lpstr>Bonding</vt:lpstr>
      <vt:lpstr>Bonding</vt:lpstr>
      <vt:lpstr>Grounding</vt:lpstr>
      <vt:lpstr>Bonding and Grounding</vt:lpstr>
      <vt:lpstr>Bonding and Grounding</vt:lpstr>
      <vt:lpstr>Bonding and Grounding</vt:lpstr>
      <vt:lpstr>Bonding and Grounding</vt:lpstr>
      <vt:lpstr>Bonding</vt:lpstr>
      <vt:lpstr>Bonding</vt:lpstr>
      <vt:lpstr>Bonding and Grounding</vt:lpstr>
      <vt:lpstr>Bonding and Grounding</vt:lpstr>
      <vt:lpstr>Data Center Bonding</vt:lpstr>
      <vt:lpstr>Data Center Bonding</vt:lpstr>
      <vt:lpstr>Bus bars in Data Center</vt:lpstr>
      <vt:lpstr>Relay Rack Bonding</vt:lpstr>
      <vt:lpstr>Relay Rack Bonding</vt:lpstr>
      <vt:lpstr>Ladder Racks and Cable Trays</vt:lpstr>
      <vt:lpstr>Ladder Racks and Cable Trays</vt:lpstr>
      <vt:lpstr>Bonding</vt:lpstr>
      <vt:lpstr>Bonding</vt:lpstr>
      <vt:lpstr>Equipment</vt:lpstr>
      <vt:lpstr>Equipment</vt:lpstr>
      <vt:lpstr>Equipment</vt:lpstr>
      <vt:lpstr>Equipment</vt:lpstr>
      <vt:lpstr>Equipment</vt:lpstr>
      <vt:lpstr>Connect to the Building System</vt:lpstr>
      <vt:lpstr>Draining Currents to Earth</vt:lpstr>
      <vt:lpstr>Ground Resistance</vt:lpstr>
      <vt:lpstr>Ground Resistance</vt:lpstr>
      <vt:lpstr>Ground Resistance</vt:lpstr>
      <vt:lpstr>Ground Resistance</vt:lpstr>
      <vt:lpstr>Ground Resistance</vt:lpstr>
      <vt:lpstr>Ground Rod</vt:lpstr>
      <vt:lpstr>Soil Type</vt:lpstr>
      <vt:lpstr>Moisture Level</vt:lpstr>
      <vt:lpstr>Temperature</vt:lpstr>
      <vt:lpstr>Salts</vt:lpstr>
      <vt:lpstr>Mounting Stuff</vt:lpstr>
      <vt:lpstr>Mounting Stuff</vt:lpstr>
      <vt:lpstr>Relay Rack</vt:lpstr>
      <vt:lpstr>Relay Rack</vt:lpstr>
      <vt:lpstr>Relay Rack</vt:lpstr>
      <vt:lpstr>Relay Rack - Wall Mount</vt:lpstr>
      <vt:lpstr>Relay Rack - Wall Mount</vt:lpstr>
      <vt:lpstr>Patch Panel</vt:lpstr>
      <vt:lpstr>Patch Panel Front</vt:lpstr>
      <vt:lpstr>Patch Panel Front</vt:lpstr>
      <vt:lpstr>Patch Panel Rear</vt:lpstr>
      <vt:lpstr>Smaller Patch Panel</vt:lpstr>
      <vt:lpstr>Smaller Patch Panel</vt:lpstr>
      <vt:lpstr>Patch Panel in Ceiling</vt:lpstr>
      <vt:lpstr>UTP Wiring Schemes</vt:lpstr>
      <vt:lpstr>Cable Management</vt:lpstr>
      <vt:lpstr>Cable Management</vt:lpstr>
      <vt:lpstr>Cable Management</vt:lpstr>
      <vt:lpstr>Cable Management</vt:lpstr>
      <vt:lpstr>Terminating in the Work Space</vt:lpstr>
      <vt:lpstr>Flush Mount Termination</vt:lpstr>
      <vt:lpstr>PC Plugged Into Wall Plug</vt:lpstr>
      <vt:lpstr>Wall Plate in Office</vt:lpstr>
      <vt:lpstr>Wall Plate in Office</vt:lpstr>
      <vt:lpstr>Wall Box</vt:lpstr>
      <vt:lpstr>Hole for Wall Box</vt:lpstr>
      <vt:lpstr>Wall Box Mounted to Stud</vt:lpstr>
      <vt:lpstr>Wall Box Mounted to Stud</vt:lpstr>
      <vt:lpstr>Wire Run Up Wall in Office</vt:lpstr>
      <vt:lpstr>Fold in Plate Wall Box</vt:lpstr>
      <vt:lpstr>Jack</vt:lpstr>
      <vt:lpstr>Jack</vt:lpstr>
      <vt:lpstr>Jack</vt:lpstr>
      <vt:lpstr>Jack</vt:lpstr>
      <vt:lpstr>Surface Mount Termination</vt:lpstr>
      <vt:lpstr>Surface Mount Box</vt:lpstr>
      <vt:lpstr>Raceway</vt:lpstr>
      <vt:lpstr>Wire Dropped From Ceiling</vt:lpstr>
      <vt:lpstr>Raceway</vt:lpstr>
      <vt:lpstr>Raceway</vt:lpstr>
      <vt:lpstr>Switched Jacks</vt:lpstr>
      <vt:lpstr>Switched Jacks</vt:lpstr>
      <vt:lpstr>Wall Plate</vt:lpstr>
      <vt:lpstr>Wall Plate</vt:lpstr>
      <vt:lpstr>Labeling</vt:lpstr>
      <vt:lpstr>Labeling</vt:lpstr>
      <vt:lpstr>Industrial Environments</vt:lpstr>
      <vt:lpstr>Industrial Environments</vt:lpstr>
      <vt:lpstr>Industrial Environments</vt:lpstr>
      <vt:lpstr>Industrial Environments</vt:lpstr>
      <vt:lpstr>Industrial Environments</vt:lpstr>
      <vt:lpstr>Industrial Ethernet</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Industrial Environments</vt:lpstr>
      <vt:lpstr>ScTP</vt:lpstr>
      <vt:lpstr>Cabling Security</vt:lpstr>
      <vt:lpstr>Cost of Installation</vt:lpstr>
      <vt:lpstr>Cost of Installation</vt:lpstr>
      <vt:lpstr>Cost of Installation</vt:lpstr>
      <vt:lpstr>Putting the Project Out for Bid</vt:lpstr>
      <vt:lpstr>Putting the Project Out for Bid</vt:lpstr>
      <vt:lpstr>Sources</vt:lpstr>
      <vt:lpstr>For More Information</vt:lpstr>
      <vt:lpstr>For More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Structured Cabling</dc:title>
  <dc:creator>Kenneth M. Chipps Ph.D.</dc:creator>
  <cp:lastModifiedBy>Kenneth M. Chipps Ph.D.</cp:lastModifiedBy>
  <cp:revision>439</cp:revision>
  <dcterms:created xsi:type="dcterms:W3CDTF">2000-09-27T16:26:34Z</dcterms:created>
  <dcterms:modified xsi:type="dcterms:W3CDTF">2014-10-01T15:19:26Z</dcterms:modified>
</cp:coreProperties>
</file>