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87"/>
  </p:notesMasterIdLst>
  <p:handoutMasterIdLst>
    <p:handoutMasterId r:id="rId88"/>
  </p:handoutMasterIdLst>
  <p:sldIdLst>
    <p:sldId id="328" r:id="rId2"/>
    <p:sldId id="372" r:id="rId3"/>
    <p:sldId id="373" r:id="rId4"/>
    <p:sldId id="374" r:id="rId5"/>
    <p:sldId id="375" r:id="rId6"/>
    <p:sldId id="468" r:id="rId7"/>
    <p:sldId id="467" r:id="rId8"/>
    <p:sldId id="437" r:id="rId9"/>
    <p:sldId id="419" r:id="rId10"/>
    <p:sldId id="410" r:id="rId11"/>
    <p:sldId id="499" r:id="rId12"/>
    <p:sldId id="498" r:id="rId13"/>
    <p:sldId id="438" r:id="rId14"/>
    <p:sldId id="471" r:id="rId15"/>
    <p:sldId id="472" r:id="rId16"/>
    <p:sldId id="411" r:id="rId17"/>
    <p:sldId id="417" r:id="rId18"/>
    <p:sldId id="418" r:id="rId19"/>
    <p:sldId id="412" r:id="rId20"/>
    <p:sldId id="413" r:id="rId21"/>
    <p:sldId id="414" r:id="rId22"/>
    <p:sldId id="415" r:id="rId23"/>
    <p:sldId id="420" r:id="rId24"/>
    <p:sldId id="376" r:id="rId25"/>
    <p:sldId id="439" r:id="rId26"/>
    <p:sldId id="469" r:id="rId27"/>
    <p:sldId id="470" r:id="rId28"/>
    <p:sldId id="421" r:id="rId29"/>
    <p:sldId id="425" r:id="rId30"/>
    <p:sldId id="424" r:id="rId31"/>
    <p:sldId id="440" r:id="rId32"/>
    <p:sldId id="422" r:id="rId33"/>
    <p:sldId id="441" r:id="rId34"/>
    <p:sldId id="426" r:id="rId35"/>
    <p:sldId id="474" r:id="rId36"/>
    <p:sldId id="427" r:id="rId37"/>
    <p:sldId id="430" r:id="rId38"/>
    <p:sldId id="475" r:id="rId39"/>
    <p:sldId id="428" r:id="rId40"/>
    <p:sldId id="429" r:id="rId41"/>
    <p:sldId id="379" r:id="rId42"/>
    <p:sldId id="442" r:id="rId43"/>
    <p:sldId id="495" r:id="rId44"/>
    <p:sldId id="443" r:id="rId45"/>
    <p:sldId id="377" r:id="rId46"/>
    <p:sldId id="476" r:id="rId47"/>
    <p:sldId id="477" r:id="rId48"/>
    <p:sldId id="431" r:id="rId49"/>
    <p:sldId id="390" r:id="rId50"/>
    <p:sldId id="393" r:id="rId51"/>
    <p:sldId id="447" r:id="rId52"/>
    <p:sldId id="448" r:id="rId53"/>
    <p:sldId id="464" r:id="rId54"/>
    <p:sldId id="450" r:id="rId55"/>
    <p:sldId id="465" r:id="rId56"/>
    <p:sldId id="451" r:id="rId57"/>
    <p:sldId id="453" r:id="rId58"/>
    <p:sldId id="466" r:id="rId59"/>
    <p:sldId id="454" r:id="rId60"/>
    <p:sldId id="455" r:id="rId61"/>
    <p:sldId id="456" r:id="rId62"/>
    <p:sldId id="458" r:id="rId63"/>
    <p:sldId id="460" r:id="rId64"/>
    <p:sldId id="462" r:id="rId65"/>
    <p:sldId id="461" r:id="rId66"/>
    <p:sldId id="489" r:id="rId67"/>
    <p:sldId id="490" r:id="rId68"/>
    <p:sldId id="491" r:id="rId69"/>
    <p:sldId id="496" r:id="rId70"/>
    <p:sldId id="481" r:id="rId71"/>
    <p:sldId id="494" r:id="rId72"/>
    <p:sldId id="492" r:id="rId73"/>
    <p:sldId id="493" r:id="rId74"/>
    <p:sldId id="482" r:id="rId75"/>
    <p:sldId id="483" r:id="rId76"/>
    <p:sldId id="484" r:id="rId77"/>
    <p:sldId id="485" r:id="rId78"/>
    <p:sldId id="486" r:id="rId79"/>
    <p:sldId id="487" r:id="rId80"/>
    <p:sldId id="446" r:id="rId81"/>
    <p:sldId id="463" r:id="rId82"/>
    <p:sldId id="404" r:id="rId83"/>
    <p:sldId id="405" r:id="rId84"/>
    <p:sldId id="383" r:id="rId85"/>
    <p:sldId id="384" r:id="rId86"/>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86354" autoAdjust="0"/>
  </p:normalViewPr>
  <p:slideViewPr>
    <p:cSldViewPr>
      <p:cViewPr varScale="1">
        <p:scale>
          <a:sx n="58" d="100"/>
          <a:sy n="58" d="100"/>
        </p:scale>
        <p:origin x="-1482" y="-84"/>
      </p:cViewPr>
      <p:guideLst>
        <p:guide orient="horz" pos="1200"/>
        <p:guide pos="2880"/>
      </p:guideLst>
    </p:cSldViewPr>
  </p:slideViewPr>
  <p:outlineViewPr>
    <p:cViewPr>
      <p:scale>
        <a:sx n="33" d="100"/>
        <a:sy n="33" d="100"/>
      </p:scale>
      <p:origin x="0" y="42078"/>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950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14950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14950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14950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ABB4D320-DC98-4BDF-9A97-0C1EA9C711BC}" type="slidenum">
              <a:rPr lang="en-US"/>
              <a:pPr>
                <a:defRPr/>
              </a:pPr>
              <a:t>‹#›</a:t>
            </a:fld>
            <a:endParaRPr lang="en-US" dirty="0"/>
          </a:p>
        </p:txBody>
      </p:sp>
    </p:spTree>
    <p:extLst>
      <p:ext uri="{BB962C8B-B14F-4D97-AF65-F5344CB8AC3E}">
        <p14:creationId xmlns:p14="http://schemas.microsoft.com/office/powerpoint/2010/main" val="3214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148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dirty="0">
                <a:latin typeface="Arial" charset="0"/>
                <a:cs typeface="+mn-cs"/>
              </a:defRPr>
            </a:lvl1pPr>
          </a:lstStyle>
          <a:p>
            <a:pPr>
              <a:defRPr/>
            </a:pPr>
            <a:endParaRPr lang="en-US" dirty="0"/>
          </a:p>
        </p:txBody>
      </p:sp>
      <p:sp>
        <p:nvSpPr>
          <p:cNvPr id="706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8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dirty="0">
                <a:latin typeface="Arial" charset="0"/>
                <a:cs typeface="+mn-cs"/>
              </a:defRPr>
            </a:lvl1pPr>
          </a:lstStyle>
          <a:p>
            <a:pPr>
              <a:defRPr/>
            </a:pPr>
            <a:endParaRPr lang="en-US" dirty="0"/>
          </a:p>
        </p:txBody>
      </p:sp>
      <p:sp>
        <p:nvSpPr>
          <p:cNvPr id="148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cs typeface="+mn-cs"/>
              </a:defRPr>
            </a:lvl1pPr>
          </a:lstStyle>
          <a:p>
            <a:pPr>
              <a:defRPr/>
            </a:pPr>
            <a:fld id="{588C76C4-6FE4-4C1A-8ADB-0398615F2DCF}" type="slidenum">
              <a:rPr lang="en-US"/>
              <a:pPr>
                <a:defRPr/>
              </a:pPr>
              <a:t>‹#›</a:t>
            </a:fld>
            <a:endParaRPr lang="en-US" dirty="0"/>
          </a:p>
        </p:txBody>
      </p:sp>
    </p:spTree>
    <p:extLst>
      <p:ext uri="{BB962C8B-B14F-4D97-AF65-F5344CB8AC3E}">
        <p14:creationId xmlns:p14="http://schemas.microsoft.com/office/powerpoint/2010/main" val="1805332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4" name="Rectangle 4"/>
          <p:cNvSpPr>
            <a:spLocks noGrp="1" noChangeArrowheads="1"/>
          </p:cNvSpPr>
          <p:nvPr>
            <p:ph type="dt" sz="half" idx="10"/>
          </p:nvPr>
        </p:nvSpPr>
        <p:spPr/>
        <p:txBody>
          <a:bodyPr/>
          <a:lstStyle>
            <a:lvl1pPr>
              <a:defRPr dirty="0"/>
            </a:lvl1pPr>
          </a:lstStyle>
          <a:p>
            <a:pPr>
              <a:defRPr/>
            </a:pPr>
            <a:endParaRPr lang="en-US" dirty="0"/>
          </a:p>
        </p:txBody>
      </p:sp>
      <p:sp>
        <p:nvSpPr>
          <p:cNvPr id="5" name="Rectangle 5"/>
          <p:cNvSpPr>
            <a:spLocks noGrp="1" noChangeArrowheads="1"/>
          </p:cNvSpPr>
          <p:nvPr>
            <p:ph type="ftr" sz="quarter" idx="11"/>
          </p:nvPr>
        </p:nvSpPr>
        <p:spPr>
          <a:xfrm>
            <a:off x="2590800" y="6245225"/>
            <a:ext cx="3886200" cy="476250"/>
          </a:xfrm>
        </p:spPr>
        <p:txBody>
          <a:bodyPr/>
          <a:lstStyle>
            <a:lvl1pPr>
              <a:defRPr sz="1400" dirty="0" smtClean="0"/>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xfrm>
            <a:off x="6553200" y="6245225"/>
            <a:ext cx="2133600" cy="476250"/>
          </a:xfrm>
        </p:spPr>
        <p:txBody>
          <a:bodyPr/>
          <a:lstStyle>
            <a:lvl1pPr>
              <a:defRPr/>
            </a:lvl1pPr>
          </a:lstStyle>
          <a:p>
            <a:pPr>
              <a:defRPr/>
            </a:pPr>
            <a:fld id="{56B8C8EA-4865-4BEC-BC23-CCBE338A741A}" type="slidenum">
              <a:rPr lang="en-US"/>
              <a:pPr>
                <a:defRPr/>
              </a:pPr>
              <a:t>‹#›</a:t>
            </a:fld>
            <a:endParaRPr lang="en-US" dirty="0"/>
          </a:p>
        </p:txBody>
      </p:sp>
    </p:spTree>
    <p:extLst>
      <p:ext uri="{BB962C8B-B14F-4D97-AF65-F5344CB8AC3E}">
        <p14:creationId xmlns:p14="http://schemas.microsoft.com/office/powerpoint/2010/main" val="511199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F9A218F-B572-4D1F-A888-CA24F64E9C49}" type="slidenum">
              <a:rPr lang="en-US"/>
              <a:pPr>
                <a:defRPr/>
              </a:pPr>
              <a:t>‹#›</a:t>
            </a:fld>
            <a:endParaRPr lang="en-US" dirty="0"/>
          </a:p>
        </p:txBody>
      </p:sp>
    </p:spTree>
    <p:extLst>
      <p:ext uri="{BB962C8B-B14F-4D97-AF65-F5344CB8AC3E}">
        <p14:creationId xmlns:p14="http://schemas.microsoft.com/office/powerpoint/2010/main" val="180421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5831381-3424-4F0C-B8C0-E0F56FE422BC}" type="slidenum">
              <a:rPr lang="en-US"/>
              <a:pPr>
                <a:defRPr/>
              </a:pPr>
              <a:t>‹#›</a:t>
            </a:fld>
            <a:endParaRPr lang="en-US" dirty="0"/>
          </a:p>
        </p:txBody>
      </p:sp>
    </p:spTree>
    <p:extLst>
      <p:ext uri="{BB962C8B-B14F-4D97-AF65-F5344CB8AC3E}">
        <p14:creationId xmlns:p14="http://schemas.microsoft.com/office/powerpoint/2010/main" val="3330347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7933E79C-F7C8-4477-B858-79C5107D0E0C}" type="slidenum">
              <a:rPr lang="en-US"/>
              <a:pPr>
                <a:defRPr/>
              </a:pPr>
              <a:t>‹#›</a:t>
            </a:fld>
            <a:endParaRPr lang="en-US" dirty="0"/>
          </a:p>
        </p:txBody>
      </p:sp>
    </p:spTree>
    <p:extLst>
      <p:ext uri="{BB962C8B-B14F-4D97-AF65-F5344CB8AC3E}">
        <p14:creationId xmlns:p14="http://schemas.microsoft.com/office/powerpoint/2010/main" val="3515642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E9198EC-A88E-42B4-BAD0-06DD5D76FEBE}" type="slidenum">
              <a:rPr lang="en-US"/>
              <a:pPr>
                <a:defRPr/>
              </a:pPr>
              <a:t>‹#›</a:t>
            </a:fld>
            <a:endParaRPr lang="en-US" dirty="0"/>
          </a:p>
        </p:txBody>
      </p:sp>
    </p:spTree>
    <p:extLst>
      <p:ext uri="{BB962C8B-B14F-4D97-AF65-F5344CB8AC3E}">
        <p14:creationId xmlns:p14="http://schemas.microsoft.com/office/powerpoint/2010/main" val="30338072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A1E55E01-7813-4090-AC82-141957A86064}" type="slidenum">
              <a:rPr lang="en-US"/>
              <a:pPr>
                <a:defRPr/>
              </a:pPr>
              <a:t>‹#›</a:t>
            </a:fld>
            <a:endParaRPr lang="en-US" dirty="0"/>
          </a:p>
        </p:txBody>
      </p:sp>
    </p:spTree>
    <p:extLst>
      <p:ext uri="{BB962C8B-B14F-4D97-AF65-F5344CB8AC3E}">
        <p14:creationId xmlns:p14="http://schemas.microsoft.com/office/powerpoint/2010/main" val="881122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E8763EF-24E8-468B-B01D-B930DD496643}" type="slidenum">
              <a:rPr lang="en-US"/>
              <a:pPr>
                <a:defRPr/>
              </a:pPr>
              <a:t>‹#›</a:t>
            </a:fld>
            <a:endParaRPr lang="en-US" dirty="0"/>
          </a:p>
        </p:txBody>
      </p:sp>
    </p:spTree>
    <p:extLst>
      <p:ext uri="{BB962C8B-B14F-4D97-AF65-F5344CB8AC3E}">
        <p14:creationId xmlns:p14="http://schemas.microsoft.com/office/powerpoint/2010/main" val="2398394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EDD5583A-91F1-430C-85F7-5FBAD9CE4FEA}" type="slidenum">
              <a:rPr lang="en-US"/>
              <a:pPr>
                <a:defRPr/>
              </a:pPr>
              <a:t>‹#›</a:t>
            </a:fld>
            <a:endParaRPr lang="en-US" dirty="0"/>
          </a:p>
        </p:txBody>
      </p:sp>
    </p:spTree>
    <p:extLst>
      <p:ext uri="{BB962C8B-B14F-4D97-AF65-F5344CB8AC3E}">
        <p14:creationId xmlns:p14="http://schemas.microsoft.com/office/powerpoint/2010/main" val="13262278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FC16584F-FF3F-4627-8E00-D4D77B1DA643}" type="slidenum">
              <a:rPr lang="en-US"/>
              <a:pPr>
                <a:defRPr/>
              </a:pPr>
              <a:t>‹#›</a:t>
            </a:fld>
            <a:endParaRPr lang="en-US" dirty="0"/>
          </a:p>
        </p:txBody>
      </p:sp>
    </p:spTree>
    <p:extLst>
      <p:ext uri="{BB962C8B-B14F-4D97-AF65-F5344CB8AC3E}">
        <p14:creationId xmlns:p14="http://schemas.microsoft.com/office/powerpoint/2010/main" val="459709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15DC3185-C636-4D3B-9348-601B7445B1AF}" type="slidenum">
              <a:rPr lang="en-US"/>
              <a:pPr>
                <a:defRPr/>
              </a:pPr>
              <a:t>‹#›</a:t>
            </a:fld>
            <a:endParaRPr lang="en-US" dirty="0"/>
          </a:p>
        </p:txBody>
      </p:sp>
    </p:spTree>
    <p:extLst>
      <p:ext uri="{BB962C8B-B14F-4D97-AF65-F5344CB8AC3E}">
        <p14:creationId xmlns:p14="http://schemas.microsoft.com/office/powerpoint/2010/main" val="20900672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FC5853BE-16D4-44E7-A354-90FA8F155B29}" type="slidenum">
              <a:rPr lang="en-US"/>
              <a:pPr>
                <a:defRPr/>
              </a:pPr>
              <a:t>‹#›</a:t>
            </a:fld>
            <a:endParaRPr lang="en-US" dirty="0"/>
          </a:p>
        </p:txBody>
      </p:sp>
    </p:spTree>
    <p:extLst>
      <p:ext uri="{BB962C8B-B14F-4D97-AF65-F5344CB8AC3E}">
        <p14:creationId xmlns:p14="http://schemas.microsoft.com/office/powerpoint/2010/main" val="823481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CE756058-3C73-4996-8195-5DD40A6CDF51}" type="slidenum">
              <a:rPr lang="en-US"/>
              <a:pPr>
                <a:defRPr/>
              </a:pPr>
              <a:t>‹#›</a:t>
            </a:fld>
            <a:endParaRPr lang="en-US" dirty="0"/>
          </a:p>
        </p:txBody>
      </p:sp>
    </p:spTree>
    <p:extLst>
      <p:ext uri="{BB962C8B-B14F-4D97-AF65-F5344CB8AC3E}">
        <p14:creationId xmlns:p14="http://schemas.microsoft.com/office/powerpoint/2010/main" val="3665201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dirty="0" smtClean="0"/>
              <a:t>Copyright 2008-2013 Kenneth M. Chipps Ph.D. www.chipps.com</a:t>
            </a: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32B8719B-7E80-4FBE-9776-3DB07B8310E1}" type="slidenum">
              <a:rPr lang="en-US"/>
              <a:pPr>
                <a:defRPr/>
              </a:pPr>
              <a:t>‹#›</a:t>
            </a:fld>
            <a:endParaRPr lang="en-US" dirty="0"/>
          </a:p>
        </p:txBody>
      </p:sp>
    </p:spTree>
    <p:extLst>
      <p:ext uri="{BB962C8B-B14F-4D97-AF65-F5344CB8AC3E}">
        <p14:creationId xmlns:p14="http://schemas.microsoft.com/office/powerpoint/2010/main" val="14557223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A6BBF8"/>
            </a:gs>
            <a:gs pos="100000">
              <a:srgbClr val="FFFFF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75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dirty="0">
                <a:latin typeface="Arial" charset="0"/>
                <a:cs typeface="+mn-cs"/>
              </a:defRPr>
            </a:lvl1pPr>
          </a:lstStyle>
          <a:p>
            <a:pPr>
              <a:defRPr/>
            </a:pPr>
            <a:endParaRPr lang="en-US" dirty="0"/>
          </a:p>
        </p:txBody>
      </p:sp>
      <p:sp>
        <p:nvSpPr>
          <p:cNvPr id="107525" name="Rectangle 5"/>
          <p:cNvSpPr>
            <a:spLocks noGrp="1" noChangeArrowheads="1"/>
          </p:cNvSpPr>
          <p:nvPr>
            <p:ph type="ftr" sz="quarter" idx="3"/>
          </p:nvPr>
        </p:nvSpPr>
        <p:spPr bwMode="auto">
          <a:xfrm>
            <a:off x="2743200" y="6245225"/>
            <a:ext cx="3657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dirty="0" smtClean="0">
                <a:latin typeface="Arial" charset="0"/>
                <a:cs typeface="+mn-cs"/>
              </a:defRPr>
            </a:lvl1pPr>
          </a:lstStyle>
          <a:p>
            <a:pPr>
              <a:defRPr/>
            </a:pPr>
            <a:r>
              <a:rPr lang="en-US" dirty="0" smtClean="0"/>
              <a:t>Copyright 2008-2013 Kenneth M. Chipps Ph.D. www.chipps.com</a:t>
            </a:r>
            <a:endParaRPr lang="en-US" dirty="0"/>
          </a:p>
        </p:txBody>
      </p:sp>
      <p:sp>
        <p:nvSpPr>
          <p:cNvPr id="107526" name="Rectangle 6"/>
          <p:cNvSpPr>
            <a:spLocks noGrp="1" noChangeArrowheads="1"/>
          </p:cNvSpPr>
          <p:nvPr>
            <p:ph type="sldNum" sz="quarter" idx="4"/>
          </p:nvPr>
        </p:nvSpPr>
        <p:spPr bwMode="auto">
          <a:xfrm>
            <a:off x="6553200" y="62293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a:defRPr/>
            </a:pPr>
            <a:fld id="{6739A71B-2976-4E03-97CA-69F3F415B5E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4"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5"/>
          <p:cNvSpPr>
            <a:spLocks noGrp="1" noChangeArrowheads="1"/>
          </p:cNvSpPr>
          <p:nvPr>
            <p:ph type="ftr" sz="quarter" idx="11"/>
          </p:nvPr>
        </p:nvSpPr>
        <p:spPr>
          <a:xfrm>
            <a:off x="2590800" y="6245225"/>
            <a:ext cx="39624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075" name="Rectangle 2"/>
          <p:cNvSpPr>
            <a:spLocks noChangeArrowheads="1"/>
          </p:cNvSpPr>
          <p:nvPr/>
        </p:nvSpPr>
        <p:spPr bwMode="auto">
          <a:xfrm>
            <a:off x="1371600" y="3886200"/>
            <a:ext cx="6400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42900" indent="-342900" algn="ctr">
              <a:spcBef>
                <a:spcPct val="20000"/>
              </a:spcBef>
            </a:pPr>
            <a:endParaRPr lang="en-US" altLang="en-US" sz="3200" dirty="0"/>
          </a:p>
        </p:txBody>
      </p:sp>
      <p:sp>
        <p:nvSpPr>
          <p:cNvPr id="3076" name="Rectangle 3"/>
          <p:cNvSpPr>
            <a:spLocks noGrp="1" noChangeArrowheads="1"/>
          </p:cNvSpPr>
          <p:nvPr>
            <p:ph type="ctrTitle"/>
          </p:nvPr>
        </p:nvSpPr>
        <p:spPr/>
        <p:txBody>
          <a:bodyPr/>
          <a:lstStyle/>
          <a:p>
            <a:pPr eaLnBrk="1" hangingPunct="1"/>
            <a:r>
              <a:rPr lang="en-US" altLang="en-US" dirty="0" smtClean="0"/>
              <a:t>How to Use a Fluke DTX Cable Tester</a:t>
            </a:r>
            <a:br>
              <a:rPr lang="en-US" altLang="en-US" dirty="0" smtClean="0"/>
            </a:br>
            <a:r>
              <a:rPr lang="en-US" sz="2400" dirty="0" smtClean="0"/>
              <a:t>Last Update 2013.08.04</a:t>
            </a:r>
            <a:br>
              <a:rPr lang="en-US" sz="2400" dirty="0" smtClean="0"/>
            </a:br>
            <a:r>
              <a:rPr lang="en-US" sz="2400" dirty="0" smtClean="0"/>
              <a:t>2.1.0</a:t>
            </a:r>
          </a:p>
        </p:txBody>
      </p:sp>
      <p:sp>
        <p:nvSpPr>
          <p:cNvPr id="3077"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3BC72BF-3A73-4031-8712-E19A0EC68EAF}" type="slidenum">
              <a:rPr lang="en-US" smtClean="0"/>
              <a:pPr eaLnBrk="1" hangingPunct="1"/>
              <a:t>1</a:t>
            </a:fld>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dirty="0" smtClean="0"/>
              <a:t>Setup for Copper Testing</a:t>
            </a:r>
          </a:p>
        </p:txBody>
      </p:sp>
      <p:sp>
        <p:nvSpPr>
          <p:cNvPr id="13315" name="Content Placeholder 2"/>
          <p:cNvSpPr>
            <a:spLocks noGrp="1"/>
          </p:cNvSpPr>
          <p:nvPr>
            <p:ph idx="1"/>
          </p:nvPr>
        </p:nvSpPr>
        <p:spPr/>
        <p:txBody>
          <a:bodyPr/>
          <a:lstStyle/>
          <a:p>
            <a:r>
              <a:rPr lang="en-US" dirty="0" smtClean="0"/>
              <a:t>Connect the two units to each other as shown here</a:t>
            </a:r>
          </a:p>
        </p:txBody>
      </p:sp>
      <p:sp>
        <p:nvSpPr>
          <p:cNvPr id="133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33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C7D429E-3332-42E8-ACA1-937E567FB4B8}" type="slidenum">
              <a:rPr lang="en-US" smtClean="0"/>
              <a:pPr eaLnBrk="1" hangingPunct="1"/>
              <a:t>10</a:t>
            </a:fld>
            <a:endParaRPr lang="en-US" dirty="0" smtClean="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dirty="0" smtClean="0"/>
              <a:t>Setup for Copper Testing</a:t>
            </a:r>
          </a:p>
        </p:txBody>
      </p:sp>
      <p:sp>
        <p:nvSpPr>
          <p:cNvPr id="122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22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075D72-697A-45AE-A749-D5CC31B51B73}" type="slidenum">
              <a:rPr lang="en-US" smtClean="0"/>
              <a:pPr eaLnBrk="1" hangingPunct="1"/>
              <a:t>11</a:t>
            </a:fld>
            <a:endParaRPr lang="en-US" dirty="0" smtClean="0"/>
          </a:p>
        </p:txBody>
      </p:sp>
      <p:pic>
        <p:nvPicPr>
          <p:cNvPr id="12293" name="Picture 2"/>
          <p:cNvPicPr>
            <a:picLocks noChangeAspect="1" noChangeArrowheads="1"/>
          </p:cNvPicPr>
          <p:nvPr/>
        </p:nvPicPr>
        <p:blipFill>
          <a:blip r:embed="rId2">
            <a:extLst>
              <a:ext uri="{28A0092B-C50C-407E-A947-70E740481C1C}">
                <a14:useLocalDpi xmlns:a14="http://schemas.microsoft.com/office/drawing/2010/main" val="0"/>
              </a:ext>
            </a:extLst>
          </a:blip>
          <a:srcRect l="53125" t="25000" r="15625" b="29167"/>
          <a:stretch>
            <a:fillRect/>
          </a:stretch>
        </p:blipFill>
        <p:spPr bwMode="auto">
          <a:xfrm>
            <a:off x="1981200" y="1600200"/>
            <a:ext cx="5105400" cy="449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386839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Setup for Copper Testing</a:t>
            </a:r>
          </a:p>
        </p:txBody>
      </p:sp>
      <p:sp>
        <p:nvSpPr>
          <p:cNvPr id="3" name="Content Placeholder 2"/>
          <p:cNvSpPr>
            <a:spLocks noGrp="1"/>
          </p:cNvSpPr>
          <p:nvPr>
            <p:ph idx="1"/>
          </p:nvPr>
        </p:nvSpPr>
        <p:spPr/>
        <p:txBody>
          <a:bodyPr/>
          <a:lstStyle/>
          <a:p>
            <a:r>
              <a:rPr lang="en-US" smtClean="0"/>
              <a:t>To setup the CableAnalyzer to test UTP cable to a category’s requirements do the following</a:t>
            </a:r>
          </a:p>
          <a:p>
            <a:pPr lvl="1"/>
            <a:r>
              <a:rPr lang="en-US" smtClean="0"/>
              <a:t>Turn the unit’s selector to</a:t>
            </a:r>
          </a:p>
          <a:p>
            <a:pPr lvl="2"/>
            <a:r>
              <a:rPr lang="en-US" smtClean="0"/>
              <a:t>Setup</a:t>
            </a:r>
          </a:p>
          <a:p>
            <a:pPr lvl="1"/>
            <a:r>
              <a:rPr lang="en-US" smtClean="0"/>
              <a:t>On the screen select</a:t>
            </a:r>
          </a:p>
          <a:p>
            <a:pPr lvl="2"/>
            <a:r>
              <a:rPr lang="en-US" smtClean="0"/>
              <a:t>Twisted Pair</a:t>
            </a:r>
          </a:p>
          <a:p>
            <a:pPr lvl="2"/>
            <a:r>
              <a:rPr lang="en-US" smtClean="0"/>
              <a:t>Test Limit</a:t>
            </a:r>
          </a:p>
          <a:p>
            <a:pPr lvl="3"/>
            <a:r>
              <a:rPr lang="en-US" smtClean="0"/>
              <a:t>Whatever test limit you are testing</a:t>
            </a:r>
            <a:endParaRPr lang="en-US"/>
          </a:p>
        </p:txBody>
      </p:sp>
      <p:sp>
        <p:nvSpPr>
          <p:cNvPr id="4" name="Footer Placeholder 3"/>
          <p:cNvSpPr>
            <a:spLocks noGrp="1"/>
          </p:cNvSpPr>
          <p:nvPr>
            <p:ph type="ftr" sz="quarter" idx="11"/>
          </p:nvPr>
        </p:nvSpPr>
        <p:spPr/>
        <p:txBody>
          <a:bodyPr/>
          <a:lstStyle/>
          <a:p>
            <a:pPr>
              <a:defRPr/>
            </a:pPr>
            <a:r>
              <a:rPr lang="en-US"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12</a:t>
            </a:fld>
            <a:endParaRPr lang="en-US" dirty="0"/>
          </a:p>
        </p:txBody>
      </p:sp>
    </p:spTree>
    <p:extLst>
      <p:ext uri="{BB962C8B-B14F-4D97-AF65-F5344CB8AC3E}">
        <p14:creationId xmlns:p14="http://schemas.microsoft.com/office/powerpoint/2010/main" val="181146639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Setup for Copper Testing</a:t>
            </a:r>
          </a:p>
        </p:txBody>
      </p:sp>
      <p:sp>
        <p:nvSpPr>
          <p:cNvPr id="14339" name="Content Placeholder 2"/>
          <p:cNvSpPr>
            <a:spLocks noGrp="1"/>
          </p:cNvSpPr>
          <p:nvPr>
            <p:ph idx="1"/>
          </p:nvPr>
        </p:nvSpPr>
        <p:spPr/>
        <p:txBody>
          <a:bodyPr/>
          <a:lstStyle/>
          <a:p>
            <a:pPr lvl="2"/>
            <a:r>
              <a:rPr lang="en-US" dirty="0" smtClean="0"/>
              <a:t>Cable Type</a:t>
            </a:r>
          </a:p>
          <a:p>
            <a:pPr lvl="3"/>
            <a:r>
              <a:rPr lang="en-US" dirty="0" smtClean="0"/>
              <a:t>UTP</a:t>
            </a:r>
          </a:p>
          <a:p>
            <a:pPr lvl="3"/>
            <a:r>
              <a:rPr lang="en-US" dirty="0" smtClean="0"/>
              <a:t>Whatever cable type you are testing</a:t>
            </a:r>
          </a:p>
          <a:p>
            <a:pPr lvl="2"/>
            <a:r>
              <a:rPr lang="en-US" dirty="0" smtClean="0"/>
              <a:t>Outlet Configuration</a:t>
            </a:r>
          </a:p>
          <a:p>
            <a:pPr lvl="3"/>
            <a:r>
              <a:rPr lang="en-US" dirty="0" smtClean="0"/>
              <a:t>Whatever outlet configuration you are testing</a:t>
            </a:r>
          </a:p>
        </p:txBody>
      </p:sp>
      <p:sp>
        <p:nvSpPr>
          <p:cNvPr id="143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43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B5D110F-9AD9-4DBF-B6BB-B229EFB3C2E7}" type="slidenum">
              <a:rPr lang="en-US" smtClean="0"/>
              <a:pPr eaLnBrk="1" hangingPunct="1"/>
              <a:t>13</a:t>
            </a:fld>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Set the Reference Level</a:t>
            </a:r>
          </a:p>
        </p:txBody>
      </p:sp>
      <p:sp>
        <p:nvSpPr>
          <p:cNvPr id="10243" name="Content Placeholder 2"/>
          <p:cNvSpPr>
            <a:spLocks noGrp="1"/>
          </p:cNvSpPr>
          <p:nvPr>
            <p:ph idx="1"/>
          </p:nvPr>
        </p:nvSpPr>
        <p:spPr/>
        <p:txBody>
          <a:bodyPr/>
          <a:lstStyle/>
          <a:p>
            <a:r>
              <a:rPr lang="en-US" dirty="0" smtClean="0"/>
              <a:t>Before testing copper cable the reference level should be set between the two CableAnalyzer and the SmartRemote</a:t>
            </a:r>
          </a:p>
          <a:p>
            <a:r>
              <a:rPr lang="en-US" dirty="0" smtClean="0"/>
              <a:t>This sets a zero point to test from</a:t>
            </a:r>
          </a:p>
          <a:p>
            <a:r>
              <a:rPr lang="en-US" dirty="0" smtClean="0"/>
              <a:t>First connect the two units to each other as shown below</a:t>
            </a:r>
          </a:p>
          <a:p>
            <a:r>
              <a:rPr lang="en-US" dirty="0" smtClean="0"/>
              <a:t>Turn on both units</a:t>
            </a:r>
          </a:p>
          <a:p>
            <a:r>
              <a:rPr lang="en-US" dirty="0" smtClean="0"/>
              <a:t>Turn the rotary switch to Special Functions</a:t>
            </a:r>
          </a:p>
        </p:txBody>
      </p:sp>
      <p:sp>
        <p:nvSpPr>
          <p:cNvPr id="1024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024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A5D8592-F9F7-440F-91CE-6E7F5A3FA560}" type="slidenum">
              <a:rPr lang="en-US" smtClean="0"/>
              <a:pPr eaLnBrk="1" hangingPunct="1"/>
              <a:t>14</a:t>
            </a:fld>
            <a:endParaRPr lang="en-US" dirty="0" smtClean="0"/>
          </a:p>
        </p:txBody>
      </p:sp>
    </p:spTree>
    <p:extLst>
      <p:ext uri="{BB962C8B-B14F-4D97-AF65-F5344CB8AC3E}">
        <p14:creationId xmlns:p14="http://schemas.microsoft.com/office/powerpoint/2010/main" val="14227458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dirty="0" smtClean="0"/>
              <a:t>Set the Reference Level</a:t>
            </a:r>
          </a:p>
        </p:txBody>
      </p:sp>
      <p:sp>
        <p:nvSpPr>
          <p:cNvPr id="11267" name="Content Placeholder 2"/>
          <p:cNvSpPr>
            <a:spLocks noGrp="1"/>
          </p:cNvSpPr>
          <p:nvPr>
            <p:ph idx="1"/>
          </p:nvPr>
        </p:nvSpPr>
        <p:spPr/>
        <p:txBody>
          <a:bodyPr/>
          <a:lstStyle/>
          <a:p>
            <a:pPr lvl="1"/>
            <a:r>
              <a:rPr lang="en-US" dirty="0" smtClean="0"/>
              <a:t>Select Set Reference</a:t>
            </a:r>
          </a:p>
          <a:p>
            <a:pPr lvl="1"/>
            <a:r>
              <a:rPr lang="en-US" dirty="0" smtClean="0"/>
              <a:t>Press Enter</a:t>
            </a:r>
          </a:p>
          <a:p>
            <a:pPr lvl="1"/>
            <a:r>
              <a:rPr lang="en-US" dirty="0" smtClean="0"/>
              <a:t>Press Test</a:t>
            </a:r>
          </a:p>
        </p:txBody>
      </p:sp>
      <p:sp>
        <p:nvSpPr>
          <p:cNvPr id="112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12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02D8FBD-6657-40FF-AC29-4603D3B52391}" type="slidenum">
              <a:rPr lang="en-US" smtClean="0"/>
              <a:pPr eaLnBrk="1" hangingPunct="1"/>
              <a:t>15</a:t>
            </a:fld>
            <a:endParaRPr lang="en-US" dirty="0" smtClean="0"/>
          </a:p>
        </p:txBody>
      </p:sp>
    </p:spTree>
    <p:extLst>
      <p:ext uri="{BB962C8B-B14F-4D97-AF65-F5344CB8AC3E}">
        <p14:creationId xmlns:p14="http://schemas.microsoft.com/office/powerpoint/2010/main" val="37796848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r>
              <a:rPr lang="en-US" dirty="0" smtClean="0"/>
              <a:t>Running the Test</a:t>
            </a:r>
          </a:p>
        </p:txBody>
      </p:sp>
      <p:sp>
        <p:nvSpPr>
          <p:cNvPr id="15363" name="Content Placeholder 2"/>
          <p:cNvSpPr>
            <a:spLocks noGrp="1"/>
          </p:cNvSpPr>
          <p:nvPr>
            <p:ph idx="1"/>
          </p:nvPr>
        </p:nvSpPr>
        <p:spPr/>
        <p:txBody>
          <a:bodyPr/>
          <a:lstStyle/>
          <a:p>
            <a:r>
              <a:rPr lang="en-US" dirty="0" smtClean="0"/>
              <a:t>Attach adapters appropriate for the job to the tester and the smart remote</a:t>
            </a:r>
          </a:p>
          <a:p>
            <a:r>
              <a:rPr lang="en-US" dirty="0" smtClean="0"/>
              <a:t>Turn the rotary switch to AutoTest and turn on the smart remote</a:t>
            </a:r>
          </a:p>
          <a:p>
            <a:r>
              <a:rPr lang="en-US" dirty="0" smtClean="0"/>
              <a:t>Connect to the installed cabling, as shown below depending on whether this is a permanent link or a channel</a:t>
            </a:r>
          </a:p>
        </p:txBody>
      </p:sp>
      <p:sp>
        <p:nvSpPr>
          <p:cNvPr id="153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53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205C3F4-7371-48D1-9930-603DAF6B2B98}" type="slidenum">
              <a:rPr lang="en-US" smtClean="0"/>
              <a:pPr eaLnBrk="1" hangingPunct="1"/>
              <a:t>16</a:t>
            </a:fld>
            <a:endParaRPr lang="en-US"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smtClean="0"/>
              <a:t>Running the Test</a:t>
            </a:r>
          </a:p>
        </p:txBody>
      </p:sp>
      <p:sp>
        <p:nvSpPr>
          <p:cNvPr id="3" name="Content Placeholder 2"/>
          <p:cNvSpPr>
            <a:spLocks noGrp="1"/>
          </p:cNvSpPr>
          <p:nvPr>
            <p:ph idx="1"/>
          </p:nvPr>
        </p:nvSpPr>
        <p:spPr/>
        <p:txBody>
          <a:bodyPr/>
          <a:lstStyle/>
          <a:p>
            <a:pPr>
              <a:defRPr/>
            </a:pPr>
            <a:r>
              <a:rPr lang="en-US" dirty="0" smtClean="0"/>
              <a:t>Press Test</a:t>
            </a:r>
          </a:p>
          <a:p>
            <a:pPr lvl="1">
              <a:defRPr/>
            </a:pPr>
            <a:r>
              <a:rPr lang="en-US" dirty="0" smtClean="0">
                <a:ea typeface="+mn-ea"/>
                <a:cs typeface="+mn-cs"/>
              </a:rPr>
              <a:t>To stop the test </a:t>
            </a:r>
            <a:r>
              <a:rPr lang="en-US" sz="3200" dirty="0" smtClean="0">
                <a:ea typeface="+mn-ea"/>
                <a:cs typeface="+mn-cs"/>
              </a:rPr>
              <a:t>at any time, press Exit</a:t>
            </a:r>
          </a:p>
          <a:p>
            <a:pPr>
              <a:defRPr/>
            </a:pPr>
            <a:r>
              <a:rPr lang="en-US" dirty="0" smtClean="0"/>
              <a:t>The tester shows the AutoTest Summary screen when the test is complete</a:t>
            </a:r>
          </a:p>
          <a:p>
            <a:pPr>
              <a:defRPr/>
            </a:pPr>
            <a:r>
              <a:rPr lang="en-US" dirty="0" smtClean="0"/>
              <a:t>To view results for a specific parameter, use the Up and Down Arrow buttons to highlight the parameter, and then press Enter</a:t>
            </a:r>
          </a:p>
        </p:txBody>
      </p:sp>
      <p:sp>
        <p:nvSpPr>
          <p:cNvPr id="163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63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F02F961-4051-4A7A-AD69-E5750793EE35}" type="slidenum">
              <a:rPr lang="en-US" smtClean="0"/>
              <a:pPr eaLnBrk="1" hangingPunct="1"/>
              <a:t>17</a:t>
            </a:fld>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dirty="0" smtClean="0"/>
              <a:t>Running the Test</a:t>
            </a:r>
          </a:p>
        </p:txBody>
      </p:sp>
      <p:sp>
        <p:nvSpPr>
          <p:cNvPr id="17411" name="Content Placeholder 2"/>
          <p:cNvSpPr>
            <a:spLocks noGrp="1"/>
          </p:cNvSpPr>
          <p:nvPr>
            <p:ph idx="1"/>
          </p:nvPr>
        </p:nvSpPr>
        <p:spPr/>
        <p:txBody>
          <a:bodyPr/>
          <a:lstStyle/>
          <a:p>
            <a:r>
              <a:rPr lang="en-US" dirty="0" smtClean="0"/>
              <a:t>If the AutoTest failed, press F1 Fault Info for possible causes of the failure</a:t>
            </a:r>
          </a:p>
        </p:txBody>
      </p:sp>
      <p:sp>
        <p:nvSpPr>
          <p:cNvPr id="174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74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03C444-A174-4934-82CC-D35E172267D7}" type="slidenum">
              <a:rPr lang="en-US" smtClean="0"/>
              <a:pPr eaLnBrk="1" hangingPunct="1"/>
              <a:t>18</a:t>
            </a:fld>
            <a:endParaRPr lang="en-US"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dirty="0" smtClean="0"/>
              <a:t>Permanent Link</a:t>
            </a:r>
          </a:p>
        </p:txBody>
      </p:sp>
      <p:sp>
        <p:nvSpPr>
          <p:cNvPr id="184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84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2BD4879-E97A-47F8-8F07-4F59D0AD3B87}" type="slidenum">
              <a:rPr lang="en-US" smtClean="0"/>
              <a:pPr eaLnBrk="1" hangingPunct="1"/>
              <a:t>19</a:t>
            </a:fld>
            <a:endParaRPr lang="en-US" dirty="0" smtClean="0"/>
          </a:p>
        </p:txBody>
      </p:sp>
      <p:pic>
        <p:nvPicPr>
          <p:cNvPr id="18437"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26042" r="16251" b="11458"/>
          <a:stretch>
            <a:fillRect/>
          </a:stretch>
        </p:blipFill>
        <p:spPr bwMode="auto">
          <a:xfrm>
            <a:off x="762000" y="1600200"/>
            <a:ext cx="769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r>
              <a:rPr lang="en-US" dirty="0" smtClean="0"/>
              <a:t>Objectives</a:t>
            </a:r>
          </a:p>
        </p:txBody>
      </p:sp>
      <p:sp>
        <p:nvSpPr>
          <p:cNvPr id="4099" name="Content Placeholder 2"/>
          <p:cNvSpPr>
            <a:spLocks noGrp="1"/>
          </p:cNvSpPr>
          <p:nvPr>
            <p:ph idx="1"/>
          </p:nvPr>
        </p:nvSpPr>
        <p:spPr/>
        <p:txBody>
          <a:bodyPr/>
          <a:lstStyle/>
          <a:p>
            <a:r>
              <a:rPr lang="en-US" dirty="0" smtClean="0"/>
              <a:t>Learn how to use a Fluke DTX cable tester</a:t>
            </a:r>
          </a:p>
        </p:txBody>
      </p:sp>
      <p:sp>
        <p:nvSpPr>
          <p:cNvPr id="41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1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7E70935-11C7-42E1-A632-75F88B38B36D}" type="slidenum">
              <a:rPr lang="en-US" smtClean="0"/>
              <a:pPr eaLnBrk="1" hangingPunct="1"/>
              <a:t>2</a:t>
            </a:fld>
            <a:endParaRPr lang="en-US"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dirty="0" smtClean="0"/>
              <a:t>Channel</a:t>
            </a:r>
          </a:p>
        </p:txBody>
      </p:sp>
      <p:sp>
        <p:nvSpPr>
          <p:cNvPr id="1945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1946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FC0AAF-FCAF-4B58-8657-EACB92B00B96}" type="slidenum">
              <a:rPr lang="en-US" smtClean="0"/>
              <a:pPr eaLnBrk="1" hangingPunct="1"/>
              <a:t>20</a:t>
            </a:fld>
            <a:endParaRPr lang="en-US" dirty="0" smtClean="0"/>
          </a:p>
        </p:txBody>
      </p:sp>
      <p:pic>
        <p:nvPicPr>
          <p:cNvPr id="19461" name="Picture 2"/>
          <p:cNvPicPr>
            <a:picLocks noChangeAspect="1" noChangeArrowheads="1"/>
          </p:cNvPicPr>
          <p:nvPr/>
        </p:nvPicPr>
        <p:blipFill>
          <a:blip r:embed="rId2">
            <a:extLst>
              <a:ext uri="{28A0092B-C50C-407E-A947-70E740481C1C}">
                <a14:useLocalDpi xmlns:a14="http://schemas.microsoft.com/office/drawing/2010/main" val="0"/>
              </a:ext>
            </a:extLst>
          </a:blip>
          <a:srcRect l="17500" t="26042" r="18750" b="10417"/>
          <a:stretch>
            <a:fillRect/>
          </a:stretch>
        </p:blipFill>
        <p:spPr bwMode="auto">
          <a:xfrm>
            <a:off x="762000" y="1600200"/>
            <a:ext cx="7620000" cy="4557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dirty="0" smtClean="0"/>
              <a:t>UTP Test Results</a:t>
            </a:r>
          </a:p>
        </p:txBody>
      </p:sp>
      <p:sp>
        <p:nvSpPr>
          <p:cNvPr id="2048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048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32CF2C4-E8E2-4E80-874C-1233A3B0592D}" type="slidenum">
              <a:rPr lang="en-US" smtClean="0"/>
              <a:pPr eaLnBrk="1" hangingPunct="1"/>
              <a:t>21</a:t>
            </a:fld>
            <a:endParaRPr lang="en-US" dirty="0" smtClean="0"/>
          </a:p>
        </p:txBody>
      </p:sp>
      <p:pic>
        <p:nvPicPr>
          <p:cNvPr id="20485" name="Picture 2"/>
          <p:cNvPicPr>
            <a:picLocks noChangeAspect="1" noChangeArrowheads="1"/>
          </p:cNvPicPr>
          <p:nvPr/>
        </p:nvPicPr>
        <p:blipFill>
          <a:blip r:embed="rId2">
            <a:extLst>
              <a:ext uri="{28A0092B-C50C-407E-A947-70E740481C1C}">
                <a14:useLocalDpi xmlns:a14="http://schemas.microsoft.com/office/drawing/2010/main" val="0"/>
              </a:ext>
            </a:extLst>
          </a:blip>
          <a:srcRect l="20000" t="25000" r="14999" b="15625"/>
          <a:stretch>
            <a:fillRect/>
          </a:stretch>
        </p:blipFill>
        <p:spPr bwMode="auto">
          <a:xfrm>
            <a:off x="609600" y="1600200"/>
            <a:ext cx="7924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dirty="0" smtClean="0"/>
              <a:t>Failed UTP Test Results</a:t>
            </a:r>
          </a:p>
        </p:txBody>
      </p:sp>
      <p:sp>
        <p:nvSpPr>
          <p:cNvPr id="2150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150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CF5434-105B-4BCF-9C05-72DE14D9A9F3}" type="slidenum">
              <a:rPr lang="en-US" smtClean="0"/>
              <a:pPr eaLnBrk="1" hangingPunct="1"/>
              <a:t>22</a:t>
            </a:fld>
            <a:endParaRPr lang="en-US" dirty="0" smtClean="0"/>
          </a:p>
        </p:txBody>
      </p:sp>
      <p:pic>
        <p:nvPicPr>
          <p:cNvPr id="21509"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25000" r="16251" b="17708"/>
          <a:stretch>
            <a:fillRect/>
          </a:stretch>
        </p:blipFill>
        <p:spPr bwMode="auto">
          <a:xfrm>
            <a:off x="685800" y="1600200"/>
            <a:ext cx="7696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dirty="0" smtClean="0"/>
              <a:t>Testing Fiber Optic Cable</a:t>
            </a:r>
          </a:p>
        </p:txBody>
      </p:sp>
      <p:sp>
        <p:nvSpPr>
          <p:cNvPr id="22531" name="Content Placeholder 2"/>
          <p:cNvSpPr>
            <a:spLocks noGrp="1"/>
          </p:cNvSpPr>
          <p:nvPr>
            <p:ph idx="1"/>
          </p:nvPr>
        </p:nvSpPr>
        <p:spPr/>
        <p:txBody>
          <a:bodyPr/>
          <a:lstStyle/>
          <a:p>
            <a:r>
              <a:rPr lang="en-US" dirty="0" smtClean="0"/>
              <a:t>To test fiber optic cable a module is added to the CableAnalyzer and the SmartRemote</a:t>
            </a:r>
          </a:p>
          <a:p>
            <a:r>
              <a:rPr lang="en-US" dirty="0" smtClean="0"/>
              <a:t>These two units when used together constitute an OLTS – Optical Loss Test Set</a:t>
            </a:r>
          </a:p>
          <a:p>
            <a:r>
              <a:rPr lang="en-US" dirty="0" smtClean="0"/>
              <a:t>or</a:t>
            </a:r>
          </a:p>
          <a:p>
            <a:r>
              <a:rPr lang="en-US" dirty="0" smtClean="0"/>
              <a:t>The unit at the remote end can be a SimpliFiber</a:t>
            </a:r>
            <a:r>
              <a:rPr lang="en-US" baseline="0" dirty="0" smtClean="0"/>
              <a:t> light source</a:t>
            </a:r>
            <a:endParaRPr lang="en-US" dirty="0" smtClean="0"/>
          </a:p>
        </p:txBody>
      </p:sp>
      <p:sp>
        <p:nvSpPr>
          <p:cNvPr id="225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25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B14D9CE-6AC7-4B4B-A12F-92BE18D2EB28}" type="slidenum">
              <a:rPr lang="en-US" smtClean="0"/>
              <a:pPr eaLnBrk="1" hangingPunct="1"/>
              <a:t>23</a:t>
            </a:fld>
            <a:endParaRPr lang="en-US" dirty="0"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smtClean="0"/>
              <a:t>Fiber Module</a:t>
            </a:r>
          </a:p>
        </p:txBody>
      </p:sp>
      <p:sp>
        <p:nvSpPr>
          <p:cNvPr id="23555" name="Content Placeholder 2"/>
          <p:cNvSpPr>
            <a:spLocks noGrp="1"/>
          </p:cNvSpPr>
          <p:nvPr>
            <p:ph idx="1"/>
          </p:nvPr>
        </p:nvSpPr>
        <p:spPr/>
        <p:txBody>
          <a:bodyPr/>
          <a:lstStyle/>
          <a:p>
            <a:r>
              <a:rPr lang="en-US" dirty="0" smtClean="0"/>
              <a:t>The fiber module is used to allow the DTX to test fiber optic cable</a:t>
            </a:r>
          </a:p>
          <a:p>
            <a:r>
              <a:rPr lang="en-US" dirty="0" smtClean="0"/>
              <a:t>This is attached to the back of the main and remote units</a:t>
            </a:r>
          </a:p>
        </p:txBody>
      </p:sp>
      <p:sp>
        <p:nvSpPr>
          <p:cNvPr id="235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35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1CAAD7D-2AFC-402B-A1D3-43F82544E066}" type="slidenum">
              <a:rPr lang="en-US" smtClean="0"/>
              <a:pPr eaLnBrk="1" hangingPunct="1"/>
              <a:t>24</a:t>
            </a:fld>
            <a:endParaRPr lang="en-US" dirty="0" smtClean="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dirty="0" smtClean="0"/>
              <a:t>Fiber Module</a:t>
            </a:r>
          </a:p>
        </p:txBody>
      </p:sp>
      <p:pic>
        <p:nvPicPr>
          <p:cNvPr id="24579"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971800" y="1828800"/>
            <a:ext cx="3581400" cy="3581400"/>
          </a:xfrm>
        </p:spPr>
      </p:pic>
      <p:sp>
        <p:nvSpPr>
          <p:cNvPr id="245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45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BE1AA7F-E668-43A2-A0D6-0A9828CD087B}" type="slidenum">
              <a:rPr lang="en-US" smtClean="0"/>
              <a:pPr eaLnBrk="1" hangingPunct="1"/>
              <a:t>25</a:t>
            </a:fld>
            <a:endParaRPr lang="en-US" dirty="0" smtClean="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SimpliFiber</a:t>
            </a:r>
            <a:endParaRPr lang="en-US" dirty="0"/>
          </a:p>
        </p:txBody>
      </p:sp>
      <p:sp>
        <p:nvSpPr>
          <p:cNvPr id="3" name="Content Placeholder 2"/>
          <p:cNvSpPr>
            <a:spLocks noGrp="1"/>
          </p:cNvSpPr>
          <p:nvPr>
            <p:ph idx="1"/>
          </p:nvPr>
        </p:nvSpPr>
        <p:spPr/>
        <p:txBody>
          <a:bodyPr/>
          <a:lstStyle/>
          <a:p>
            <a:r>
              <a:rPr lang="en-US" dirty="0" smtClean="0"/>
              <a:t>In place of the fiber</a:t>
            </a:r>
            <a:r>
              <a:rPr lang="en-US" baseline="0" dirty="0" smtClean="0"/>
              <a:t> optic cable module attached to the SmartRemote of the DTX system a SimpliFiber end unit can be used</a:t>
            </a:r>
          </a:p>
          <a:p>
            <a:r>
              <a:rPr lang="en-US" baseline="0" dirty="0" smtClean="0"/>
              <a:t>It looks like this</a:t>
            </a:r>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26</a:t>
            </a:fld>
            <a:endParaRPr lang="en-US" dirty="0"/>
          </a:p>
        </p:txBody>
      </p:sp>
    </p:spTree>
    <p:extLst>
      <p:ext uri="{BB962C8B-B14F-4D97-AF65-F5344CB8AC3E}">
        <p14:creationId xmlns:p14="http://schemas.microsoft.com/office/powerpoint/2010/main" val="20270437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SimpliFiber</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27</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0625" t="23668" r="37656" b="6113"/>
          <a:stretch/>
        </p:blipFill>
        <p:spPr bwMode="auto">
          <a:xfrm>
            <a:off x="3124200" y="1600198"/>
            <a:ext cx="2806859" cy="45232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126592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t>Fiber Testing</a:t>
            </a:r>
          </a:p>
        </p:txBody>
      </p:sp>
      <p:sp>
        <p:nvSpPr>
          <p:cNvPr id="25603" name="Content Placeholder 2"/>
          <p:cNvSpPr>
            <a:spLocks noGrp="1"/>
          </p:cNvSpPr>
          <p:nvPr>
            <p:ph idx="1"/>
          </p:nvPr>
        </p:nvSpPr>
        <p:spPr/>
        <p:txBody>
          <a:bodyPr/>
          <a:lstStyle/>
          <a:p>
            <a:r>
              <a:rPr lang="en-US" dirty="0" smtClean="0"/>
              <a:t>The fiber test example presented here is the test used for multimode cable as it is commonly used as a backbone cable inside of a building</a:t>
            </a:r>
          </a:p>
          <a:p>
            <a:r>
              <a:rPr lang="en-US" dirty="0" smtClean="0"/>
              <a:t>This is a simple insertion loss test</a:t>
            </a:r>
          </a:p>
          <a:p>
            <a:r>
              <a:rPr lang="en-US" dirty="0" smtClean="0"/>
              <a:t>The purpose of this test is to determine if any damage occurred during installation or termination</a:t>
            </a:r>
          </a:p>
        </p:txBody>
      </p:sp>
      <p:sp>
        <p:nvSpPr>
          <p:cNvPr id="256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56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664EB54-B575-4519-8F87-FDBE18F81FD0}" type="slidenum">
              <a:rPr lang="en-US" smtClean="0"/>
              <a:pPr eaLnBrk="1" hangingPunct="1"/>
              <a:t>28</a:t>
            </a:fld>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smtClean="0"/>
              <a:t>Fiber Testing</a:t>
            </a:r>
          </a:p>
        </p:txBody>
      </p:sp>
      <p:sp>
        <p:nvSpPr>
          <p:cNvPr id="26627" name="Content Placeholder 2"/>
          <p:cNvSpPr>
            <a:spLocks noGrp="1"/>
          </p:cNvSpPr>
          <p:nvPr>
            <p:ph idx="1"/>
          </p:nvPr>
        </p:nvSpPr>
        <p:spPr/>
        <p:txBody>
          <a:bodyPr/>
          <a:lstStyle/>
          <a:p>
            <a:r>
              <a:rPr lang="en-US" dirty="0" smtClean="0"/>
              <a:t>For example, the cable itself may have micro or macro bends that will cause excessive loss</a:t>
            </a:r>
          </a:p>
          <a:p>
            <a:r>
              <a:rPr lang="en-US" dirty="0" smtClean="0"/>
              <a:t>A connector may not have been properly installed</a:t>
            </a:r>
          </a:p>
          <a:p>
            <a:r>
              <a:rPr lang="en-US" dirty="0" smtClean="0"/>
              <a:t>The cable</a:t>
            </a:r>
            <a:r>
              <a:rPr lang="en-US" baseline="0" dirty="0" smtClean="0"/>
              <a:t> end faces may be too dirty</a:t>
            </a:r>
            <a:endParaRPr lang="en-US" dirty="0" smtClean="0"/>
          </a:p>
        </p:txBody>
      </p:sp>
      <p:sp>
        <p:nvSpPr>
          <p:cNvPr id="266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66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8115E2-7620-494C-9971-FBCE68C292EF}" type="slidenum">
              <a:rPr lang="en-US" smtClean="0"/>
              <a:pPr eaLnBrk="1" hangingPunct="1"/>
              <a:t>29</a:t>
            </a:fld>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dirty="0" smtClean="0"/>
              <a:t>What is a Fluke DTX Test Unit</a:t>
            </a:r>
          </a:p>
        </p:txBody>
      </p:sp>
      <p:sp>
        <p:nvSpPr>
          <p:cNvPr id="5123" name="Content Placeholder 2"/>
          <p:cNvSpPr>
            <a:spLocks noGrp="1"/>
          </p:cNvSpPr>
          <p:nvPr>
            <p:ph idx="1"/>
          </p:nvPr>
        </p:nvSpPr>
        <p:spPr/>
        <p:txBody>
          <a:bodyPr/>
          <a:lstStyle/>
          <a:p>
            <a:r>
              <a:rPr lang="en-US" dirty="0" smtClean="0"/>
              <a:t>The Fluke DTX test unit is used to ensure copper and fiber optic cable and connections have been installed to the category or test level required for an installation</a:t>
            </a:r>
          </a:p>
        </p:txBody>
      </p:sp>
      <p:sp>
        <p:nvSpPr>
          <p:cNvPr id="51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1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11E303A-9A36-4331-BD16-59E1D2A1A223}" type="slidenum">
              <a:rPr lang="en-US" smtClean="0"/>
              <a:pPr eaLnBrk="1" hangingPunct="1"/>
              <a:t>3</a:t>
            </a:fld>
            <a:endParaRPr lang="en-US"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Steps in Fiber Testing</a:t>
            </a:r>
          </a:p>
        </p:txBody>
      </p:sp>
      <p:sp>
        <p:nvSpPr>
          <p:cNvPr id="27651" name="Content Placeholder 2"/>
          <p:cNvSpPr>
            <a:spLocks noGrp="1"/>
          </p:cNvSpPr>
          <p:nvPr>
            <p:ph idx="1"/>
          </p:nvPr>
        </p:nvSpPr>
        <p:spPr/>
        <p:txBody>
          <a:bodyPr/>
          <a:lstStyle/>
          <a:p>
            <a:r>
              <a:rPr lang="en-US" dirty="0" smtClean="0"/>
              <a:t>To perform a fiber optic multimode cable test</a:t>
            </a:r>
          </a:p>
          <a:p>
            <a:pPr lvl="1"/>
            <a:r>
              <a:rPr lang="en-US" dirty="0" smtClean="0"/>
              <a:t>Compute the allowable loss</a:t>
            </a:r>
          </a:p>
          <a:p>
            <a:pPr lvl="1"/>
            <a:r>
              <a:rPr lang="en-US" dirty="0" smtClean="0"/>
              <a:t>Setup the display unit</a:t>
            </a:r>
          </a:p>
          <a:p>
            <a:pPr lvl="1"/>
            <a:r>
              <a:rPr lang="en-US" dirty="0" smtClean="0"/>
              <a:t>Setup the remote light source unit</a:t>
            </a:r>
          </a:p>
          <a:p>
            <a:pPr lvl="1"/>
            <a:r>
              <a:rPr lang="en-US" dirty="0" smtClean="0"/>
              <a:t>Clean the connections</a:t>
            </a:r>
          </a:p>
          <a:p>
            <a:pPr lvl="1"/>
            <a:r>
              <a:rPr lang="en-US" dirty="0" smtClean="0"/>
              <a:t>Set the reference level</a:t>
            </a:r>
          </a:p>
          <a:p>
            <a:pPr lvl="1"/>
            <a:r>
              <a:rPr lang="en-US" dirty="0" smtClean="0"/>
              <a:t>Perform the test</a:t>
            </a:r>
          </a:p>
        </p:txBody>
      </p:sp>
      <p:sp>
        <p:nvSpPr>
          <p:cNvPr id="276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76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991B4D1-111F-4AAD-A300-34F4E878B619}" type="slidenum">
              <a:rPr lang="en-US" smtClean="0"/>
              <a:pPr eaLnBrk="1" hangingPunct="1"/>
              <a:t>30</a:t>
            </a:fld>
            <a:endParaRPr lang="en-US"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US" dirty="0" smtClean="0"/>
              <a:t>Compute the Allowable Loss</a:t>
            </a:r>
          </a:p>
        </p:txBody>
      </p:sp>
      <p:sp>
        <p:nvSpPr>
          <p:cNvPr id="28675" name="Content Placeholder 2"/>
          <p:cNvSpPr>
            <a:spLocks noGrp="1"/>
          </p:cNvSpPr>
          <p:nvPr>
            <p:ph idx="1"/>
          </p:nvPr>
        </p:nvSpPr>
        <p:spPr/>
        <p:txBody>
          <a:bodyPr/>
          <a:lstStyle/>
          <a:p>
            <a:r>
              <a:rPr lang="en-US" dirty="0" smtClean="0"/>
              <a:t>In most </a:t>
            </a:r>
            <a:r>
              <a:rPr lang="en-US" dirty="0" smtClean="0"/>
              <a:t>cases </a:t>
            </a:r>
            <a:r>
              <a:rPr lang="en-US" dirty="0" smtClean="0"/>
              <a:t>the expected loss must be calculated based on the number of connectors, splices, and length of the installed cable, then compared to the actual loss for a pass or fail of the link</a:t>
            </a:r>
          </a:p>
          <a:p>
            <a:r>
              <a:rPr lang="en-US" dirty="0" smtClean="0"/>
              <a:t>The DTX CableAnalyzer will do this for you</a:t>
            </a:r>
          </a:p>
        </p:txBody>
      </p:sp>
      <p:sp>
        <p:nvSpPr>
          <p:cNvPr id="286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86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1161BF8-03D8-4353-BBB2-35D857A0C15C}" type="slidenum">
              <a:rPr lang="en-US" smtClean="0"/>
              <a:pPr eaLnBrk="1" hangingPunct="1"/>
              <a:t>31</a:t>
            </a:fld>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dirty="0" smtClean="0"/>
              <a:t>Compute the Allowable Loss</a:t>
            </a:r>
          </a:p>
        </p:txBody>
      </p:sp>
      <p:sp>
        <p:nvSpPr>
          <p:cNvPr id="29699" name="Content Placeholder 2"/>
          <p:cNvSpPr>
            <a:spLocks noGrp="1"/>
          </p:cNvSpPr>
          <p:nvPr>
            <p:ph idx="1"/>
          </p:nvPr>
        </p:nvSpPr>
        <p:spPr/>
        <p:txBody>
          <a:bodyPr/>
          <a:lstStyle/>
          <a:p>
            <a:r>
              <a:rPr lang="en-US" dirty="0" smtClean="0"/>
              <a:t>Even though it is calculated for us with these units let’s compute the expected loss just to see how it is done</a:t>
            </a:r>
          </a:p>
        </p:txBody>
      </p:sp>
      <p:sp>
        <p:nvSpPr>
          <p:cNvPr id="297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297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A150079-0BC2-48A2-BD16-2D228ECFA74F}" type="slidenum">
              <a:rPr lang="en-US" smtClean="0"/>
              <a:pPr eaLnBrk="1" hangingPunct="1"/>
              <a:t>32</a:t>
            </a:fld>
            <a:endParaRPr lang="en-US" dirty="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dirty="0" smtClean="0"/>
              <a:t>Compute the Allowable Loss</a:t>
            </a:r>
          </a:p>
        </p:txBody>
      </p:sp>
      <p:sp>
        <p:nvSpPr>
          <p:cNvPr id="30723" name="Content Placeholder 2"/>
          <p:cNvSpPr>
            <a:spLocks noGrp="1"/>
          </p:cNvSpPr>
          <p:nvPr>
            <p:ph idx="1"/>
          </p:nvPr>
        </p:nvSpPr>
        <p:spPr/>
        <p:txBody>
          <a:bodyPr/>
          <a:lstStyle/>
          <a:p>
            <a:r>
              <a:rPr lang="en-US" dirty="0" smtClean="0"/>
              <a:t>In this example, which is typical for a multimode fiber backbone cable we have</a:t>
            </a:r>
          </a:p>
          <a:p>
            <a:pPr lvl="1"/>
            <a:r>
              <a:rPr lang="en-US" dirty="0" smtClean="0"/>
              <a:t>Length of cable</a:t>
            </a:r>
          </a:p>
          <a:p>
            <a:pPr lvl="2"/>
            <a:r>
              <a:rPr lang="en-US" dirty="0" smtClean="0"/>
              <a:t>150 feet</a:t>
            </a:r>
          </a:p>
          <a:p>
            <a:pPr lvl="2"/>
            <a:r>
              <a:rPr lang="en-US" dirty="0" smtClean="0"/>
              <a:t>At 0.001067 dB of loss per foot</a:t>
            </a:r>
          </a:p>
          <a:p>
            <a:pPr lvl="1"/>
            <a:r>
              <a:rPr lang="en-US" dirty="0" smtClean="0"/>
              <a:t>Connectors</a:t>
            </a:r>
          </a:p>
          <a:p>
            <a:pPr lvl="2"/>
            <a:r>
              <a:rPr lang="en-US" dirty="0" smtClean="0"/>
              <a:t>One at each end using no polish connectors</a:t>
            </a:r>
          </a:p>
          <a:p>
            <a:pPr lvl="2"/>
            <a:r>
              <a:rPr lang="en-US" dirty="0" smtClean="0"/>
              <a:t>At 0.75 dB of loss per no polish connector</a:t>
            </a:r>
          </a:p>
        </p:txBody>
      </p:sp>
      <p:sp>
        <p:nvSpPr>
          <p:cNvPr id="307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07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3212935-F4AD-4BDC-881A-332653F113CA}" type="slidenum">
              <a:rPr lang="en-US" smtClean="0"/>
              <a:pPr eaLnBrk="1" hangingPunct="1"/>
              <a:t>33</a:t>
            </a:fld>
            <a:endParaRPr lang="en-US" dirty="0" smtClean="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dirty="0" smtClean="0"/>
              <a:t>Compute Allowable Loss</a:t>
            </a:r>
          </a:p>
        </p:txBody>
      </p:sp>
      <p:sp>
        <p:nvSpPr>
          <p:cNvPr id="31747" name="Content Placeholder 2"/>
          <p:cNvSpPr>
            <a:spLocks noGrp="1"/>
          </p:cNvSpPr>
          <p:nvPr>
            <p:ph idx="1"/>
          </p:nvPr>
        </p:nvSpPr>
        <p:spPr/>
        <p:txBody>
          <a:bodyPr/>
          <a:lstStyle/>
          <a:p>
            <a:r>
              <a:rPr lang="en-US" dirty="0" smtClean="0"/>
              <a:t>For this example of 150 feet of cable with a connector at each end</a:t>
            </a:r>
          </a:p>
          <a:p>
            <a:pPr lvl="1"/>
            <a:r>
              <a:rPr lang="en-US" dirty="0" smtClean="0"/>
              <a:t>(0.001067 X 150) + 0.75 + 0.75</a:t>
            </a:r>
          </a:p>
          <a:p>
            <a:pPr lvl="1"/>
            <a:r>
              <a:rPr lang="en-US" dirty="0" smtClean="0"/>
              <a:t>1.66 dB of loss in a perfect installation</a:t>
            </a:r>
          </a:p>
          <a:p>
            <a:r>
              <a:rPr lang="en-US" dirty="0" smtClean="0"/>
              <a:t>Of course this number will vary depending on the characteristics of the actual installation in the field</a:t>
            </a:r>
          </a:p>
          <a:p>
            <a:r>
              <a:rPr lang="en-US" dirty="0" smtClean="0"/>
              <a:t>These values</a:t>
            </a:r>
            <a:r>
              <a:rPr lang="en-US" baseline="0" dirty="0" smtClean="0"/>
              <a:t> for connector loss are also way to high</a:t>
            </a:r>
          </a:p>
        </p:txBody>
      </p:sp>
      <p:sp>
        <p:nvSpPr>
          <p:cNvPr id="317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17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97E4C61-0C29-4517-8641-05C25D0247F2}" type="slidenum">
              <a:rPr lang="en-US" smtClean="0"/>
              <a:pPr eaLnBrk="1" hangingPunct="1"/>
              <a:t>34</a:t>
            </a:fld>
            <a:endParaRPr lang="en-US"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Allowable Loss</a:t>
            </a:r>
            <a:endParaRPr lang="en-US" dirty="0"/>
          </a:p>
        </p:txBody>
      </p:sp>
      <p:sp>
        <p:nvSpPr>
          <p:cNvPr id="3" name="Content Placeholder 2"/>
          <p:cNvSpPr>
            <a:spLocks noGrp="1"/>
          </p:cNvSpPr>
          <p:nvPr>
            <p:ph idx="1"/>
          </p:nvPr>
        </p:nvSpPr>
        <p:spPr/>
        <p:txBody>
          <a:bodyPr/>
          <a:lstStyle/>
          <a:p>
            <a:r>
              <a:rPr lang="en-US" baseline="0" dirty="0" smtClean="0"/>
              <a:t>As most connectors these days have a typical loss of .1 dB and a maximum loss of .5 dB this allowable loss is going to be way high</a:t>
            </a:r>
          </a:p>
          <a:p>
            <a:r>
              <a:rPr lang="en-US" baseline="0" dirty="0" smtClean="0"/>
              <a:t>Still .75 is considered to be the standard loss number used for these types of calculations</a:t>
            </a:r>
          </a:p>
          <a:p>
            <a:r>
              <a:rPr lang="en-US" baseline="0" dirty="0" smtClean="0"/>
              <a:t>It provides an extra margin as well</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35</a:t>
            </a:fld>
            <a:endParaRPr lang="en-US" dirty="0"/>
          </a:p>
        </p:txBody>
      </p:sp>
    </p:spTree>
    <p:extLst>
      <p:ext uri="{BB962C8B-B14F-4D97-AF65-F5344CB8AC3E}">
        <p14:creationId xmlns:p14="http://schemas.microsoft.com/office/powerpoint/2010/main" val="344287814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US" dirty="0" smtClean="0"/>
              <a:t>Compute Allowable Loss</a:t>
            </a:r>
          </a:p>
        </p:txBody>
      </p:sp>
      <p:sp>
        <p:nvSpPr>
          <p:cNvPr id="32771" name="Content Placeholder 2"/>
          <p:cNvSpPr>
            <a:spLocks noGrp="1"/>
          </p:cNvSpPr>
          <p:nvPr>
            <p:ph idx="1"/>
          </p:nvPr>
        </p:nvSpPr>
        <p:spPr/>
        <p:txBody>
          <a:bodyPr/>
          <a:lstStyle/>
          <a:p>
            <a:r>
              <a:rPr lang="en-US" dirty="0" smtClean="0"/>
              <a:t>If you wish to take the belt and suspenders approach you may add the commonly used fudge factor of 3 dB to the computed number to be sure the connection will still work as things deteriorate over time from slight damage and dirty connections</a:t>
            </a:r>
          </a:p>
          <a:p>
            <a:r>
              <a:rPr lang="en-US" dirty="0" smtClean="0"/>
              <a:t>This would make the number to enter 4.66 in this example</a:t>
            </a:r>
          </a:p>
        </p:txBody>
      </p:sp>
      <p:sp>
        <p:nvSpPr>
          <p:cNvPr id="327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27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4A8A899-7E41-4C66-983A-FCCB2845869E}" type="slidenum">
              <a:rPr lang="en-US" smtClean="0"/>
              <a:pPr eaLnBrk="1" hangingPunct="1"/>
              <a:t>36</a:t>
            </a:fld>
            <a:endParaRPr lang="en-US"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dirty="0" smtClean="0"/>
              <a:t>Compute Allowable Loss</a:t>
            </a:r>
          </a:p>
        </p:txBody>
      </p:sp>
      <p:sp>
        <p:nvSpPr>
          <p:cNvPr id="33795" name="Content Placeholder 2"/>
          <p:cNvSpPr>
            <a:spLocks noGrp="1"/>
          </p:cNvSpPr>
          <p:nvPr>
            <p:ph idx="1"/>
          </p:nvPr>
        </p:nvSpPr>
        <p:spPr/>
        <p:txBody>
          <a:bodyPr/>
          <a:lstStyle/>
          <a:p>
            <a:r>
              <a:rPr lang="en-US" dirty="0" smtClean="0"/>
              <a:t>Shown next are tables where the basic numbers are computed for common distances in feet for the two multimode test wavelengths</a:t>
            </a:r>
          </a:p>
          <a:p>
            <a:r>
              <a:rPr lang="en-US" dirty="0" smtClean="0"/>
              <a:t>In</a:t>
            </a:r>
            <a:r>
              <a:rPr lang="en-US" baseline="0" dirty="0" smtClean="0"/>
              <a:t> our case the cable length is 150 feet</a:t>
            </a:r>
          </a:p>
          <a:p>
            <a:r>
              <a:rPr lang="en-US" baseline="0" dirty="0" smtClean="0"/>
              <a:t>The value in the table for 100 feet is 1.6067</a:t>
            </a:r>
          </a:p>
          <a:p>
            <a:r>
              <a:rPr lang="en-US" baseline="0" dirty="0" smtClean="0"/>
              <a:t>The value for 200 feet is 1.7134</a:t>
            </a:r>
          </a:p>
        </p:txBody>
      </p:sp>
      <p:sp>
        <p:nvSpPr>
          <p:cNvPr id="337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37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981920A0-33D6-4E01-B66C-DBB531BE6190}" type="slidenum">
              <a:rPr lang="en-US" smtClean="0"/>
              <a:pPr eaLnBrk="1" hangingPunct="1"/>
              <a:t>37</a:t>
            </a:fld>
            <a:endParaRPr lang="en-US"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Compute Allowable Loss</a:t>
            </a:r>
            <a:endParaRPr lang="en-US" dirty="0"/>
          </a:p>
        </p:txBody>
      </p:sp>
      <p:sp>
        <p:nvSpPr>
          <p:cNvPr id="3" name="Content Placeholder 2"/>
          <p:cNvSpPr>
            <a:spLocks noGrp="1"/>
          </p:cNvSpPr>
          <p:nvPr>
            <p:ph idx="1"/>
          </p:nvPr>
        </p:nvSpPr>
        <p:spPr/>
        <p:txBody>
          <a:bodyPr/>
          <a:lstStyle/>
          <a:p>
            <a:r>
              <a:rPr lang="en-US" dirty="0" smtClean="0"/>
              <a:t>So the table value for 150 feet is 1.66</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38</a:t>
            </a:fld>
            <a:endParaRPr lang="en-US" dirty="0"/>
          </a:p>
        </p:txBody>
      </p:sp>
    </p:spTree>
    <p:extLst>
      <p:ext uri="{BB962C8B-B14F-4D97-AF65-F5344CB8AC3E}">
        <p14:creationId xmlns:p14="http://schemas.microsoft.com/office/powerpoint/2010/main" val="3133976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dirty="0" smtClean="0"/>
              <a:t>Compute Allowable Loss</a:t>
            </a:r>
          </a:p>
        </p:txBody>
      </p:sp>
      <p:sp>
        <p:nvSpPr>
          <p:cNvPr id="34819"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4820"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6F7F515-45A9-47A5-A683-83B9BCF564A9}" type="slidenum">
              <a:rPr lang="en-US" smtClean="0"/>
              <a:pPr eaLnBrk="1" hangingPunct="1"/>
              <a:t>39</a:t>
            </a:fld>
            <a:endParaRPr lang="en-US" dirty="0" smtClean="0"/>
          </a:p>
        </p:txBody>
      </p:sp>
      <p:pic>
        <p:nvPicPr>
          <p:cNvPr id="34821" name="Picture 2"/>
          <p:cNvPicPr>
            <a:picLocks noChangeAspect="1" noChangeArrowheads="1"/>
          </p:cNvPicPr>
          <p:nvPr/>
        </p:nvPicPr>
        <p:blipFill>
          <a:blip r:embed="rId2">
            <a:extLst>
              <a:ext uri="{28A0092B-C50C-407E-A947-70E740481C1C}">
                <a14:useLocalDpi xmlns:a14="http://schemas.microsoft.com/office/drawing/2010/main" val="0"/>
              </a:ext>
            </a:extLst>
          </a:blip>
          <a:srcRect l="11874" t="29167" r="39375" b="8333"/>
          <a:stretch>
            <a:fillRect/>
          </a:stretch>
        </p:blipFill>
        <p:spPr bwMode="auto">
          <a:xfrm>
            <a:off x="1600200" y="1600200"/>
            <a:ext cx="5884863"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dirty="0" smtClean="0"/>
              <a:t>Uses</a:t>
            </a:r>
          </a:p>
        </p:txBody>
      </p:sp>
      <p:sp>
        <p:nvSpPr>
          <p:cNvPr id="6147" name="Content Placeholder 2"/>
          <p:cNvSpPr>
            <a:spLocks noGrp="1"/>
          </p:cNvSpPr>
          <p:nvPr>
            <p:ph idx="1"/>
          </p:nvPr>
        </p:nvSpPr>
        <p:spPr/>
        <p:txBody>
          <a:bodyPr/>
          <a:lstStyle/>
          <a:p>
            <a:r>
              <a:rPr lang="en-US" dirty="0" smtClean="0"/>
              <a:t>This tester can be used to test</a:t>
            </a:r>
          </a:p>
          <a:p>
            <a:pPr lvl="1"/>
            <a:r>
              <a:rPr lang="en-US" dirty="0" smtClean="0"/>
              <a:t>Copper Cable</a:t>
            </a:r>
          </a:p>
          <a:p>
            <a:pPr lvl="2"/>
            <a:r>
              <a:rPr lang="en-US" dirty="0" smtClean="0"/>
              <a:t>UTP</a:t>
            </a:r>
          </a:p>
          <a:p>
            <a:pPr lvl="2"/>
            <a:r>
              <a:rPr lang="en-US" dirty="0" smtClean="0"/>
              <a:t>Coaxial</a:t>
            </a:r>
          </a:p>
          <a:p>
            <a:pPr lvl="1"/>
            <a:r>
              <a:rPr lang="en-US" dirty="0" smtClean="0"/>
              <a:t>Fiber Optic Cable</a:t>
            </a:r>
          </a:p>
          <a:p>
            <a:pPr lvl="2"/>
            <a:r>
              <a:rPr lang="en-US" dirty="0" smtClean="0"/>
              <a:t>Singlemode</a:t>
            </a:r>
          </a:p>
          <a:p>
            <a:pPr lvl="2"/>
            <a:r>
              <a:rPr lang="en-US" dirty="0" smtClean="0"/>
              <a:t>Multimode</a:t>
            </a:r>
          </a:p>
        </p:txBody>
      </p:sp>
      <p:sp>
        <p:nvSpPr>
          <p:cNvPr id="61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1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56EA2FA-99FB-4C80-828C-9DF1C1097CB5}" type="slidenum">
              <a:rPr lang="en-US" smtClean="0"/>
              <a:pPr eaLnBrk="1" hangingPunct="1"/>
              <a:t>4</a:t>
            </a:fld>
            <a:endParaRPr lang="en-US" dirty="0" smtClean="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dirty="0" smtClean="0"/>
              <a:t>Compute Allowable Loss</a:t>
            </a:r>
          </a:p>
        </p:txBody>
      </p:sp>
      <p:sp>
        <p:nvSpPr>
          <p:cNvPr id="358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58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471541D-46C1-4278-AF79-08E1D44395D2}" type="slidenum">
              <a:rPr lang="en-US" smtClean="0"/>
              <a:pPr eaLnBrk="1" hangingPunct="1"/>
              <a:t>40</a:t>
            </a:fld>
            <a:endParaRPr lang="en-US" dirty="0" smtClean="0"/>
          </a:p>
        </p:txBody>
      </p:sp>
      <p:pic>
        <p:nvPicPr>
          <p:cNvPr id="35845" name="Picture 3"/>
          <p:cNvPicPr>
            <a:picLocks noChangeAspect="1" noChangeArrowheads="1"/>
          </p:cNvPicPr>
          <p:nvPr/>
        </p:nvPicPr>
        <p:blipFill>
          <a:blip r:embed="rId2">
            <a:extLst>
              <a:ext uri="{28A0092B-C50C-407E-A947-70E740481C1C}">
                <a14:useLocalDpi xmlns:a14="http://schemas.microsoft.com/office/drawing/2010/main" val="0"/>
              </a:ext>
            </a:extLst>
          </a:blip>
          <a:srcRect l="12500" t="20833" r="36250" b="17708"/>
          <a:stretch>
            <a:fillRect/>
          </a:stretch>
        </p:blipFill>
        <p:spPr bwMode="auto">
          <a:xfrm>
            <a:off x="1404938" y="1646238"/>
            <a:ext cx="62912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dirty="0" smtClean="0"/>
              <a:t>Setting the Fiber Test Settings</a:t>
            </a:r>
          </a:p>
        </p:txBody>
      </p:sp>
      <p:sp>
        <p:nvSpPr>
          <p:cNvPr id="36867" name="Content Placeholder 2"/>
          <p:cNvSpPr>
            <a:spLocks noGrp="1"/>
          </p:cNvSpPr>
          <p:nvPr>
            <p:ph idx="1"/>
          </p:nvPr>
        </p:nvSpPr>
        <p:spPr/>
        <p:txBody>
          <a:bodyPr/>
          <a:lstStyle/>
          <a:p>
            <a:r>
              <a:rPr lang="en-US" dirty="0" smtClean="0"/>
              <a:t>The next step is to setup the test units to do the type of test we want to do</a:t>
            </a:r>
          </a:p>
        </p:txBody>
      </p:sp>
      <p:sp>
        <p:nvSpPr>
          <p:cNvPr id="368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68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F01F0E9-9A1A-4937-BCAD-2E93078B6103}" type="slidenum">
              <a:rPr lang="en-US" smtClean="0"/>
              <a:pPr eaLnBrk="1" hangingPunct="1"/>
              <a:t>41</a:t>
            </a:fld>
            <a:endParaRPr lang="en-US"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dirty="0" smtClean="0"/>
              <a:t>Setting the Fiber Test Settings</a:t>
            </a:r>
          </a:p>
        </p:txBody>
      </p:sp>
      <p:sp>
        <p:nvSpPr>
          <p:cNvPr id="3" name="Content Placeholder 2"/>
          <p:cNvSpPr>
            <a:spLocks noGrp="1"/>
          </p:cNvSpPr>
          <p:nvPr>
            <p:ph idx="1"/>
          </p:nvPr>
        </p:nvSpPr>
        <p:spPr/>
        <p:txBody>
          <a:bodyPr/>
          <a:lstStyle/>
          <a:p>
            <a:pPr>
              <a:defRPr/>
            </a:pPr>
            <a:r>
              <a:rPr lang="en-US" dirty="0" smtClean="0"/>
              <a:t>Turn on both units</a:t>
            </a:r>
          </a:p>
          <a:p>
            <a:pPr>
              <a:defRPr/>
            </a:pPr>
            <a:r>
              <a:rPr lang="en-US" dirty="0" smtClean="0"/>
              <a:t>On the CableAnalyzer turn the unit’s selector to</a:t>
            </a:r>
          </a:p>
          <a:p>
            <a:pPr lvl="1">
              <a:defRPr/>
            </a:pPr>
            <a:r>
              <a:rPr lang="en-US" dirty="0" smtClean="0">
                <a:ea typeface="+mn-ea"/>
                <a:cs typeface="+mn-cs"/>
              </a:rPr>
              <a:t>Setup</a:t>
            </a:r>
            <a:endParaRPr lang="en-US" dirty="0" smtClean="0"/>
          </a:p>
        </p:txBody>
      </p:sp>
      <p:sp>
        <p:nvSpPr>
          <p:cNvPr id="3789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789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9645E14-F11B-4573-9274-EF03AF1677E1}" type="slidenum">
              <a:rPr lang="en-US" smtClean="0"/>
              <a:pPr eaLnBrk="1" hangingPunct="1"/>
              <a:t>42</a:t>
            </a:fld>
            <a:endParaRPr lang="en-US"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Setting</a:t>
            </a:r>
            <a:r>
              <a:rPr lang="en-US" baseline="0" dirty="0" smtClean="0"/>
              <a:t> the Fiber Test Settings</a:t>
            </a:r>
            <a:endParaRPr lang="en-US" dirty="0"/>
          </a:p>
        </p:txBody>
      </p:sp>
      <p:sp>
        <p:nvSpPr>
          <p:cNvPr id="3" name="Content Placeholder 2"/>
          <p:cNvSpPr>
            <a:spLocks noGrp="1"/>
          </p:cNvSpPr>
          <p:nvPr>
            <p:ph idx="1"/>
          </p:nvPr>
        </p:nvSpPr>
        <p:spPr/>
        <p:txBody>
          <a:bodyPr/>
          <a:lstStyle/>
          <a:p>
            <a:pPr>
              <a:defRPr/>
            </a:pPr>
            <a:r>
              <a:rPr lang="en-US" dirty="0" smtClean="0"/>
              <a:t>On the screen select</a:t>
            </a:r>
          </a:p>
          <a:p>
            <a:pPr lvl="1">
              <a:defRPr/>
            </a:pPr>
            <a:r>
              <a:rPr lang="en-US" dirty="0" smtClean="0"/>
              <a:t>Fiber Loss</a:t>
            </a:r>
          </a:p>
          <a:p>
            <a:pPr lvl="2">
              <a:defRPr/>
            </a:pPr>
            <a:r>
              <a:rPr lang="en-US" dirty="0" smtClean="0"/>
              <a:t>Test Limit</a:t>
            </a:r>
          </a:p>
          <a:p>
            <a:pPr lvl="3">
              <a:defRPr/>
            </a:pPr>
            <a:r>
              <a:rPr lang="en-US" dirty="0" smtClean="0"/>
              <a:t>Select or setup the test limit for the link to be tested</a:t>
            </a:r>
          </a:p>
          <a:p>
            <a:pPr lvl="2">
              <a:defRPr/>
            </a:pPr>
            <a:r>
              <a:rPr lang="en-US" dirty="0" smtClean="0"/>
              <a:t>Fiber Type</a:t>
            </a:r>
          </a:p>
          <a:p>
            <a:pPr lvl="3">
              <a:defRPr/>
            </a:pPr>
            <a:r>
              <a:rPr lang="en-US" dirty="0" smtClean="0"/>
              <a:t>Select the type of fiber being tested</a:t>
            </a:r>
          </a:p>
          <a:p>
            <a:pPr lvl="4">
              <a:defRPr/>
            </a:pPr>
            <a:r>
              <a:rPr lang="en-US" dirty="0" smtClean="0"/>
              <a:t>Multimode 62.5 in this example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43</a:t>
            </a:fld>
            <a:endParaRPr lang="en-US" dirty="0"/>
          </a:p>
        </p:txBody>
      </p:sp>
    </p:spTree>
    <p:extLst>
      <p:ext uri="{BB962C8B-B14F-4D97-AF65-F5344CB8AC3E}">
        <p14:creationId xmlns:p14="http://schemas.microsoft.com/office/powerpoint/2010/main" val="258132492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dirty="0" smtClean="0"/>
              <a:t>Setting the Fiber Test Settings</a:t>
            </a:r>
          </a:p>
        </p:txBody>
      </p:sp>
      <p:sp>
        <p:nvSpPr>
          <p:cNvPr id="38915" name="Content Placeholder 2"/>
          <p:cNvSpPr>
            <a:spLocks noGrp="1"/>
          </p:cNvSpPr>
          <p:nvPr>
            <p:ph idx="1"/>
          </p:nvPr>
        </p:nvSpPr>
        <p:spPr/>
        <p:txBody>
          <a:bodyPr/>
          <a:lstStyle/>
          <a:p>
            <a:pPr lvl="2"/>
            <a:r>
              <a:rPr lang="en-US" dirty="0" smtClean="0"/>
              <a:t>Remote End Setup</a:t>
            </a:r>
          </a:p>
          <a:p>
            <a:pPr lvl="3"/>
            <a:r>
              <a:rPr lang="en-US" dirty="0" smtClean="0"/>
              <a:t>Smart Remote for the DTX SmartRemote</a:t>
            </a:r>
            <a:endParaRPr lang="en-US" baseline="0" dirty="0" smtClean="0"/>
          </a:p>
          <a:p>
            <a:pPr lvl="3"/>
            <a:r>
              <a:rPr lang="en-US" baseline="0" dirty="0" smtClean="0"/>
              <a:t>or</a:t>
            </a:r>
          </a:p>
          <a:p>
            <a:pPr lvl="3"/>
            <a:r>
              <a:rPr lang="en-US" baseline="0" dirty="0" smtClean="0"/>
              <a:t>Far End Source for the SimpliFiber unit</a:t>
            </a:r>
            <a:endParaRPr lang="en-US" dirty="0" smtClean="0"/>
          </a:p>
          <a:p>
            <a:pPr lvl="2"/>
            <a:r>
              <a:rPr lang="en-US" dirty="0" smtClean="0"/>
              <a:t>Bi-Directional</a:t>
            </a:r>
          </a:p>
          <a:p>
            <a:pPr lvl="3"/>
            <a:r>
              <a:rPr lang="en-US" dirty="0" smtClean="0"/>
              <a:t>No</a:t>
            </a:r>
          </a:p>
        </p:txBody>
      </p:sp>
      <p:sp>
        <p:nvSpPr>
          <p:cNvPr id="389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89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AC340D43-D808-4DBC-A776-FD925FACED6B}" type="slidenum">
              <a:rPr lang="en-US" smtClean="0"/>
              <a:pPr eaLnBrk="1" hangingPunct="1"/>
              <a:t>44</a:t>
            </a:fld>
            <a:endParaRPr lang="en-US"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dirty="0" smtClean="0"/>
              <a:t>Cleaning Fiber Before Testing</a:t>
            </a:r>
          </a:p>
        </p:txBody>
      </p:sp>
      <p:sp>
        <p:nvSpPr>
          <p:cNvPr id="39939" name="Content Placeholder 2"/>
          <p:cNvSpPr>
            <a:spLocks noGrp="1"/>
          </p:cNvSpPr>
          <p:nvPr>
            <p:ph idx="1"/>
          </p:nvPr>
        </p:nvSpPr>
        <p:spPr/>
        <p:txBody>
          <a:bodyPr/>
          <a:lstStyle/>
          <a:p>
            <a:r>
              <a:rPr lang="en-US" dirty="0" smtClean="0"/>
              <a:t>Fiber connectors need to be clean before testing</a:t>
            </a:r>
          </a:p>
          <a:p>
            <a:r>
              <a:rPr lang="en-US" dirty="0" smtClean="0"/>
              <a:t>To clean use 98% pure isopropyl alcohol or fiber cleaning</a:t>
            </a:r>
            <a:r>
              <a:rPr lang="en-US" baseline="0" dirty="0" smtClean="0"/>
              <a:t> fluid </a:t>
            </a:r>
            <a:r>
              <a:rPr lang="en-US" dirty="0" smtClean="0"/>
              <a:t>and optical grade wipes and swabs</a:t>
            </a:r>
          </a:p>
        </p:txBody>
      </p:sp>
      <p:sp>
        <p:nvSpPr>
          <p:cNvPr id="399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399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F0556D5-F549-412A-A6AD-282CE7DD613F}" type="slidenum">
              <a:rPr lang="en-US" smtClean="0"/>
              <a:pPr eaLnBrk="1" hangingPunct="1"/>
              <a:t>45</a:t>
            </a:fld>
            <a:endParaRPr lang="en-US"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Cleaning Fiber Before Testing</a:t>
            </a:r>
            <a:endParaRPr lang="en-US" dirty="0"/>
          </a:p>
        </p:txBody>
      </p:sp>
      <p:sp>
        <p:nvSpPr>
          <p:cNvPr id="3" name="Content Placeholder 2"/>
          <p:cNvSpPr>
            <a:spLocks noGrp="1"/>
          </p:cNvSpPr>
          <p:nvPr>
            <p:ph idx="1"/>
          </p:nvPr>
        </p:nvSpPr>
        <p:spPr/>
        <p:txBody>
          <a:bodyPr/>
          <a:lstStyle/>
          <a:p>
            <a:r>
              <a:rPr lang="en-US" dirty="0" smtClean="0"/>
              <a:t>To clean a connector in a patch panel</a:t>
            </a:r>
          </a:p>
          <a:p>
            <a:pPr lvl="1"/>
            <a:r>
              <a:rPr lang="en-US" dirty="0" smtClean="0"/>
              <a:t>Place</a:t>
            </a:r>
            <a:r>
              <a:rPr lang="en-US" baseline="0" dirty="0" smtClean="0"/>
              <a:t> a drop of cleaning solution on a fiber wipe</a:t>
            </a:r>
          </a:p>
          <a:p>
            <a:pPr lvl="1"/>
            <a:r>
              <a:rPr lang="en-US" dirty="0" smtClean="0"/>
              <a:t>Firmly</a:t>
            </a:r>
            <a:r>
              <a:rPr lang="en-US" baseline="0" dirty="0" smtClean="0"/>
              <a:t> touch</a:t>
            </a:r>
            <a:r>
              <a:rPr lang="en-US" dirty="0" smtClean="0"/>
              <a:t> the tip of a fiber optic cable</a:t>
            </a:r>
            <a:r>
              <a:rPr lang="en-US" baseline="0" dirty="0" smtClean="0"/>
              <a:t> cleaning </a:t>
            </a:r>
            <a:r>
              <a:rPr lang="en-US" dirty="0" smtClean="0"/>
              <a:t>swab to</a:t>
            </a:r>
            <a:r>
              <a:rPr lang="en-US" baseline="0" dirty="0" smtClean="0"/>
              <a:t> the damp spot to transfer the cleaning solution to the swab</a:t>
            </a:r>
            <a:endParaRPr lang="en-US" dirty="0" smtClean="0"/>
          </a:p>
          <a:p>
            <a:pPr lvl="1"/>
            <a:r>
              <a:rPr lang="en-US" dirty="0" smtClean="0"/>
              <a:t>Insert the swab firmly against the end face inside the connector</a:t>
            </a:r>
          </a:p>
          <a:p>
            <a:pPr lvl="1"/>
            <a:r>
              <a:rPr lang="en-US" dirty="0" smtClean="0"/>
              <a:t>Pushing against the connector end face twist the swab round about 3 times</a:t>
            </a:r>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46</a:t>
            </a:fld>
            <a:endParaRPr lang="en-US" dirty="0"/>
          </a:p>
        </p:txBody>
      </p:sp>
    </p:spTree>
    <p:extLst>
      <p:ext uri="{BB962C8B-B14F-4D97-AF65-F5344CB8AC3E}">
        <p14:creationId xmlns:p14="http://schemas.microsoft.com/office/powerpoint/2010/main" val="105653180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Cleaning Fiber Before Testing</a:t>
            </a:r>
          </a:p>
        </p:txBody>
      </p:sp>
      <p:sp>
        <p:nvSpPr>
          <p:cNvPr id="3" name="Content Placeholder 2"/>
          <p:cNvSpPr>
            <a:spLocks noGrp="1"/>
          </p:cNvSpPr>
          <p:nvPr>
            <p:ph idx="1"/>
          </p:nvPr>
        </p:nvSpPr>
        <p:spPr/>
        <p:txBody>
          <a:bodyPr/>
          <a:lstStyle/>
          <a:p>
            <a:pPr lvl="1"/>
            <a:r>
              <a:rPr lang="en-US" dirty="0" smtClean="0"/>
              <a:t>Repeat this with a dry swab to remove any excess cleaning fluid</a:t>
            </a:r>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47</a:t>
            </a:fld>
            <a:endParaRPr lang="en-US" dirty="0"/>
          </a:p>
        </p:txBody>
      </p:sp>
    </p:spTree>
    <p:extLst>
      <p:ext uri="{BB962C8B-B14F-4D97-AF65-F5344CB8AC3E}">
        <p14:creationId xmlns:p14="http://schemas.microsoft.com/office/powerpoint/2010/main" val="14644126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dirty="0" smtClean="0"/>
              <a:t>Cleaning Fiber Before Testing</a:t>
            </a:r>
          </a:p>
        </p:txBody>
      </p:sp>
      <p:sp>
        <p:nvSpPr>
          <p:cNvPr id="3" name="Content Placeholder 2"/>
          <p:cNvSpPr>
            <a:spLocks noGrp="1"/>
          </p:cNvSpPr>
          <p:nvPr>
            <p:ph idx="1"/>
          </p:nvPr>
        </p:nvSpPr>
        <p:spPr/>
        <p:txBody>
          <a:bodyPr/>
          <a:lstStyle/>
          <a:p>
            <a:pPr lvl="0">
              <a:defRPr/>
            </a:pPr>
            <a:r>
              <a:rPr lang="en-US" dirty="0" smtClean="0"/>
              <a:t>To clean a connector on a cable</a:t>
            </a:r>
          </a:p>
          <a:p>
            <a:pPr lvl="1" rtl="0" eaLnBrk="0" fontAlgn="base" hangingPunct="0"/>
            <a:r>
              <a:rPr lang="en-US" sz="2800" dirty="0" smtClean="0">
                <a:solidFill>
                  <a:schemeClr val="tx1"/>
                </a:solidFill>
                <a:effectLst/>
                <a:latin typeface="+mn-lt"/>
                <a:ea typeface="+mn-ea"/>
                <a:cs typeface="+mn-cs"/>
              </a:rPr>
              <a:t>Place</a:t>
            </a:r>
            <a:r>
              <a:rPr lang="en-US" sz="2800" baseline="0" dirty="0" smtClean="0">
                <a:solidFill>
                  <a:schemeClr val="tx1"/>
                </a:solidFill>
                <a:effectLst/>
                <a:latin typeface="+mn-lt"/>
                <a:ea typeface="+mn-ea"/>
                <a:cs typeface="+mn-cs"/>
              </a:rPr>
              <a:t> a drop of cleaning solution on a fiber wipe</a:t>
            </a:r>
            <a:endParaRPr lang="en-US" sz="2800" dirty="0" smtClean="0">
              <a:effectLst/>
            </a:endParaRPr>
          </a:p>
          <a:p>
            <a:pPr lvl="1" rtl="0" eaLnBrk="0" fontAlgn="base" hangingPunct="0"/>
            <a:r>
              <a:rPr lang="en-US" sz="2800" dirty="0" smtClean="0">
                <a:solidFill>
                  <a:schemeClr val="tx1"/>
                </a:solidFill>
                <a:effectLst/>
                <a:latin typeface="+mn-lt"/>
                <a:ea typeface="+mn-ea"/>
                <a:cs typeface="+mn-cs"/>
              </a:rPr>
              <a:t>Wipe the tip of the connector to</a:t>
            </a:r>
            <a:r>
              <a:rPr lang="en-US" sz="2800" baseline="0" dirty="0" smtClean="0">
                <a:solidFill>
                  <a:schemeClr val="tx1"/>
                </a:solidFill>
                <a:effectLst/>
                <a:latin typeface="+mn-lt"/>
                <a:ea typeface="+mn-ea"/>
                <a:cs typeface="+mn-cs"/>
              </a:rPr>
              <a:t> the damp spot</a:t>
            </a:r>
          </a:p>
          <a:p>
            <a:pPr lvl="1" rtl="0" eaLnBrk="0" fontAlgn="base" hangingPunct="0"/>
            <a:r>
              <a:rPr lang="en-US" sz="2800" baseline="0" dirty="0" smtClean="0">
                <a:solidFill>
                  <a:schemeClr val="tx1"/>
                </a:solidFill>
                <a:effectLst/>
                <a:latin typeface="+mn-lt"/>
                <a:ea typeface="+mn-ea"/>
                <a:cs typeface="+mn-cs"/>
              </a:rPr>
              <a:t>Wipe the tip with a dry fiber wipe to remove any excess cleaning fluid</a:t>
            </a:r>
            <a:endParaRPr lang="en-US" dirty="0" smtClean="0">
              <a:effectLst/>
            </a:endParaRPr>
          </a:p>
        </p:txBody>
      </p:sp>
      <p:sp>
        <p:nvSpPr>
          <p:cNvPr id="4096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096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5CB7C8F-55AD-4709-B03D-417B6007E2A6}" type="slidenum">
              <a:rPr lang="en-US" smtClean="0"/>
              <a:pPr eaLnBrk="1" hangingPunct="1"/>
              <a:t>48</a:t>
            </a:fld>
            <a:endParaRPr lang="en-US" dirty="0" smtClean="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t>Set the Reference Level</a:t>
            </a:r>
          </a:p>
        </p:txBody>
      </p:sp>
      <p:sp>
        <p:nvSpPr>
          <p:cNvPr id="41987" name="Content Placeholder 2"/>
          <p:cNvSpPr>
            <a:spLocks noGrp="1"/>
          </p:cNvSpPr>
          <p:nvPr>
            <p:ph idx="1"/>
          </p:nvPr>
        </p:nvSpPr>
        <p:spPr/>
        <p:txBody>
          <a:bodyPr/>
          <a:lstStyle/>
          <a:p>
            <a:r>
              <a:rPr lang="en-US" dirty="0" smtClean="0"/>
              <a:t>An accurate reference level must be set before any measurements are made in order for the CableAnalyzer to determine if the link passes or fails</a:t>
            </a:r>
          </a:p>
          <a:p>
            <a:r>
              <a:rPr lang="en-US" dirty="0" smtClean="0"/>
              <a:t>It</a:t>
            </a:r>
            <a:r>
              <a:rPr lang="en-US" baseline="0" dirty="0" smtClean="0"/>
              <a:t> determines this by using the setup information to extract and use stored values for the characteristics selected during setup</a:t>
            </a:r>
          </a:p>
          <a:p>
            <a:r>
              <a:rPr lang="en-US" baseline="0" dirty="0" smtClean="0"/>
              <a:t>Let’s set the reference level</a:t>
            </a:r>
            <a:endParaRPr lang="en-US" dirty="0" smtClean="0"/>
          </a:p>
        </p:txBody>
      </p:sp>
      <p:sp>
        <p:nvSpPr>
          <p:cNvPr id="4198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198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CC176BE-AEAB-42A6-ADAB-359697BB1F62}" type="slidenum">
              <a:rPr lang="en-US" smtClean="0"/>
              <a:pPr eaLnBrk="1" hangingPunct="1"/>
              <a:t>49</a:t>
            </a:fld>
            <a:endParaRPr lang="en-US"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dirty="0" smtClean="0"/>
              <a:t>Tests That Can Be Done</a:t>
            </a:r>
          </a:p>
        </p:txBody>
      </p:sp>
      <p:sp>
        <p:nvSpPr>
          <p:cNvPr id="7171" name="Content Placeholder 2"/>
          <p:cNvSpPr>
            <a:spLocks noGrp="1"/>
          </p:cNvSpPr>
          <p:nvPr>
            <p:ph idx="1"/>
          </p:nvPr>
        </p:nvSpPr>
        <p:spPr/>
        <p:txBody>
          <a:bodyPr/>
          <a:lstStyle/>
          <a:p>
            <a:r>
              <a:rPr lang="en-US" dirty="0" smtClean="0"/>
              <a:t>A cable test regardless of the type of cable requires a test device on each end</a:t>
            </a:r>
          </a:p>
          <a:p>
            <a:r>
              <a:rPr lang="en-US" dirty="0" smtClean="0"/>
              <a:t>For copper cable using this unit that is</a:t>
            </a:r>
          </a:p>
          <a:p>
            <a:pPr lvl="1"/>
            <a:r>
              <a:rPr lang="en-US" dirty="0" smtClean="0"/>
              <a:t>DTX CableAnalyzer</a:t>
            </a:r>
          </a:p>
          <a:p>
            <a:pPr lvl="1"/>
            <a:r>
              <a:rPr lang="en-US" dirty="0" smtClean="0"/>
              <a:t>DTX SmartRemote</a:t>
            </a:r>
          </a:p>
        </p:txBody>
      </p:sp>
      <p:sp>
        <p:nvSpPr>
          <p:cNvPr id="71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71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30488B-F8E0-45AE-B6D0-95E04A2E2893}" type="slidenum">
              <a:rPr lang="en-US" smtClean="0"/>
              <a:pPr eaLnBrk="1" hangingPunct="1"/>
              <a:t>5</a:t>
            </a:fld>
            <a:endParaRPr lang="en-US" dirty="0"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t>Set the Reference Level</a:t>
            </a:r>
          </a:p>
        </p:txBody>
      </p:sp>
      <p:sp>
        <p:nvSpPr>
          <p:cNvPr id="43011" name="Content Placeholder 2"/>
          <p:cNvSpPr>
            <a:spLocks noGrp="1"/>
          </p:cNvSpPr>
          <p:nvPr>
            <p:ph idx="1"/>
          </p:nvPr>
        </p:nvSpPr>
        <p:spPr/>
        <p:txBody>
          <a:bodyPr/>
          <a:lstStyle/>
          <a:p>
            <a:r>
              <a:rPr lang="en-US" dirty="0" smtClean="0"/>
              <a:t>Turn off both the DTX CableAnalyzer units</a:t>
            </a:r>
          </a:p>
          <a:p>
            <a:r>
              <a:rPr lang="en-US" dirty="0" smtClean="0"/>
              <a:t>Setting the reference level requires two equal length patch cables with a connector at each end</a:t>
            </a:r>
          </a:p>
          <a:p>
            <a:r>
              <a:rPr lang="en-US" dirty="0" smtClean="0"/>
              <a:t>One should be marked as cable 1 and the other as cable 2</a:t>
            </a:r>
          </a:p>
        </p:txBody>
      </p:sp>
      <p:sp>
        <p:nvSpPr>
          <p:cNvPr id="430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30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CF2EF13-1BCB-49DD-842D-07814A2BF0D6}" type="slidenum">
              <a:rPr lang="en-US" smtClean="0"/>
              <a:pPr eaLnBrk="1" hangingPunct="1"/>
              <a:t>50</a:t>
            </a:fld>
            <a:endParaRPr lang="en-US" dirty="0" smtClean="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dirty="0" smtClean="0"/>
              <a:t>Set the Reference Level</a:t>
            </a:r>
          </a:p>
        </p:txBody>
      </p:sp>
      <p:pic>
        <p:nvPicPr>
          <p:cNvPr id="44035"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438400" y="1600200"/>
            <a:ext cx="4191000" cy="4191000"/>
          </a:xfrm>
        </p:spPr>
      </p:pic>
      <p:sp>
        <p:nvSpPr>
          <p:cNvPr id="4403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403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88B7F03-FD15-4ECC-9CBC-CC49F6B050FB}" type="slidenum">
              <a:rPr lang="en-US" smtClean="0"/>
              <a:pPr eaLnBrk="1" hangingPunct="1"/>
              <a:t>51</a:t>
            </a:fld>
            <a:endParaRPr lang="en-US" dirty="0" smtClean="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dirty="0" smtClean="0"/>
              <a:t>Set the Reference Level</a:t>
            </a:r>
          </a:p>
        </p:txBody>
      </p:sp>
      <p:sp>
        <p:nvSpPr>
          <p:cNvPr id="45059" name="Content Placeholder 2"/>
          <p:cNvSpPr>
            <a:spLocks noGrp="1"/>
          </p:cNvSpPr>
          <p:nvPr>
            <p:ph idx="1"/>
          </p:nvPr>
        </p:nvSpPr>
        <p:spPr/>
        <p:txBody>
          <a:bodyPr/>
          <a:lstStyle/>
          <a:p>
            <a:r>
              <a:rPr lang="en-US" dirty="0" smtClean="0"/>
              <a:t>Connect the black connector on either end of the patch cord labeled 1 to the input port on the CableAnalyzer</a:t>
            </a:r>
          </a:p>
          <a:p>
            <a:r>
              <a:rPr lang="en-US" dirty="0" smtClean="0"/>
              <a:t>Leave the red end of this end of the cable loose</a:t>
            </a:r>
          </a:p>
        </p:txBody>
      </p:sp>
      <p:sp>
        <p:nvSpPr>
          <p:cNvPr id="4506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506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F5F9465-ABC0-4B17-922B-221919A686FD}" type="slidenum">
              <a:rPr lang="en-US" smtClean="0"/>
              <a:pPr eaLnBrk="1" hangingPunct="1"/>
              <a:t>52</a:t>
            </a:fld>
            <a:endParaRPr lang="en-US" dirty="0" smtClean="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dirty="0" smtClean="0"/>
              <a:t>Set the Reference Level</a:t>
            </a:r>
          </a:p>
        </p:txBody>
      </p:sp>
      <p:sp>
        <p:nvSpPr>
          <p:cNvPr id="46083" name="Content Placeholder 2"/>
          <p:cNvSpPr>
            <a:spLocks noGrp="1"/>
          </p:cNvSpPr>
          <p:nvPr>
            <p:ph idx="1"/>
          </p:nvPr>
        </p:nvSpPr>
        <p:spPr/>
        <p:txBody>
          <a:bodyPr/>
          <a:lstStyle/>
          <a:p>
            <a:r>
              <a:rPr lang="en-US" dirty="0" smtClean="0"/>
              <a:t>Connect the red connector at the other end of the patch cable labeled 1 to the output port of the remote unit</a:t>
            </a:r>
          </a:p>
          <a:p>
            <a:r>
              <a:rPr lang="en-US" dirty="0" smtClean="0"/>
              <a:t>Leave the black connector of this end of the connector loose</a:t>
            </a:r>
          </a:p>
        </p:txBody>
      </p:sp>
      <p:sp>
        <p:nvSpPr>
          <p:cNvPr id="4608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608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28EBA26-8836-4F5F-9394-A5A2C4A0A2D6}" type="slidenum">
              <a:rPr lang="en-US" smtClean="0"/>
              <a:pPr eaLnBrk="1" hangingPunct="1"/>
              <a:t>53</a:t>
            </a:fld>
            <a:endParaRPr lang="en-US" dirty="0" smtClean="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dirty="0" smtClean="0"/>
              <a:t>Set the Reference Level</a:t>
            </a:r>
          </a:p>
        </p:txBody>
      </p:sp>
      <p:sp>
        <p:nvSpPr>
          <p:cNvPr id="47107" name="Content Placeholder 2"/>
          <p:cNvSpPr>
            <a:spLocks noGrp="1"/>
          </p:cNvSpPr>
          <p:nvPr>
            <p:ph idx="1"/>
          </p:nvPr>
        </p:nvSpPr>
        <p:spPr/>
        <p:txBody>
          <a:bodyPr/>
          <a:lstStyle/>
          <a:p>
            <a:r>
              <a:rPr lang="en-US" dirty="0" smtClean="0"/>
              <a:t>Connect the red connector on either end of the patch cord labeled 2 to the output port on the CableAnalyzer</a:t>
            </a:r>
          </a:p>
          <a:p>
            <a:r>
              <a:rPr lang="en-US" dirty="0" smtClean="0"/>
              <a:t>Leave the black end of this end of the cable loose</a:t>
            </a:r>
          </a:p>
        </p:txBody>
      </p:sp>
      <p:sp>
        <p:nvSpPr>
          <p:cNvPr id="4710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710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1A0F9A2-766C-4111-A780-298F14DDB8A9}" type="slidenum">
              <a:rPr lang="en-US" smtClean="0"/>
              <a:pPr eaLnBrk="1" hangingPunct="1"/>
              <a:t>54</a:t>
            </a:fld>
            <a:endParaRPr lang="en-US" dirty="0" smtClean="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r>
              <a:rPr lang="en-US" dirty="0" smtClean="0"/>
              <a:t>Set the Reference Level</a:t>
            </a:r>
          </a:p>
        </p:txBody>
      </p:sp>
      <p:sp>
        <p:nvSpPr>
          <p:cNvPr id="48131" name="Content Placeholder 2"/>
          <p:cNvSpPr>
            <a:spLocks noGrp="1"/>
          </p:cNvSpPr>
          <p:nvPr>
            <p:ph idx="1"/>
          </p:nvPr>
        </p:nvSpPr>
        <p:spPr/>
        <p:txBody>
          <a:bodyPr/>
          <a:lstStyle/>
          <a:p>
            <a:r>
              <a:rPr lang="en-US" dirty="0" smtClean="0"/>
              <a:t>Connect the black connector at the other end of the patch cable labeled 2 to the input port of the remote unit</a:t>
            </a:r>
          </a:p>
          <a:p>
            <a:r>
              <a:rPr lang="en-US" dirty="0" smtClean="0"/>
              <a:t>Leave the red connector of this end of the connector loose</a:t>
            </a:r>
          </a:p>
        </p:txBody>
      </p:sp>
      <p:sp>
        <p:nvSpPr>
          <p:cNvPr id="4813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813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A9BD1E8-38DE-4CA1-969C-653B2314D876}" type="slidenum">
              <a:rPr lang="en-US" smtClean="0"/>
              <a:pPr eaLnBrk="1" hangingPunct="1"/>
              <a:t>55</a:t>
            </a:fld>
            <a:endParaRPr lang="en-US" dirty="0" smtClean="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r>
              <a:rPr lang="en-US" dirty="0" smtClean="0"/>
              <a:t>Set the Reference Level</a:t>
            </a:r>
          </a:p>
        </p:txBody>
      </p:sp>
      <p:sp>
        <p:nvSpPr>
          <p:cNvPr id="49155" name="Content Placeholder 2"/>
          <p:cNvSpPr>
            <a:spLocks noGrp="1"/>
          </p:cNvSpPr>
          <p:nvPr>
            <p:ph idx="1"/>
          </p:nvPr>
        </p:nvSpPr>
        <p:spPr/>
        <p:txBody>
          <a:bodyPr/>
          <a:lstStyle/>
          <a:p>
            <a:r>
              <a:rPr lang="en-US" dirty="0" smtClean="0"/>
              <a:t>If this is all done correctly the units will chirp</a:t>
            </a:r>
          </a:p>
        </p:txBody>
      </p:sp>
      <p:sp>
        <p:nvSpPr>
          <p:cNvPr id="491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491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FEEF96B-0C98-4920-8625-9FCB1460279A}" type="slidenum">
              <a:rPr lang="en-US" smtClean="0"/>
              <a:pPr eaLnBrk="1" hangingPunct="1"/>
              <a:t>56</a:t>
            </a:fld>
            <a:endParaRPr lang="en-US" dirty="0" smtClean="0"/>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US" dirty="0" smtClean="0"/>
              <a:t>Set the Reference Level</a:t>
            </a:r>
          </a:p>
        </p:txBody>
      </p:sp>
      <p:sp>
        <p:nvSpPr>
          <p:cNvPr id="3" name="Content Placeholder 2"/>
          <p:cNvSpPr>
            <a:spLocks noGrp="1"/>
          </p:cNvSpPr>
          <p:nvPr>
            <p:ph idx="1"/>
          </p:nvPr>
        </p:nvSpPr>
        <p:spPr/>
        <p:txBody>
          <a:bodyPr/>
          <a:lstStyle/>
          <a:p>
            <a:pPr>
              <a:defRPr/>
            </a:pPr>
            <a:r>
              <a:rPr lang="en-US" dirty="0" smtClean="0"/>
              <a:t>On the CableAnalyzer turn the unit’s selector to</a:t>
            </a:r>
          </a:p>
          <a:p>
            <a:pPr lvl="1">
              <a:defRPr/>
            </a:pPr>
            <a:r>
              <a:rPr lang="en-US" dirty="0" smtClean="0">
                <a:ea typeface="+mn-ea"/>
                <a:cs typeface="+mn-cs"/>
              </a:rPr>
              <a:t>Special Functions</a:t>
            </a:r>
          </a:p>
          <a:p>
            <a:pPr>
              <a:defRPr/>
            </a:pPr>
            <a:r>
              <a:rPr lang="en-US" dirty="0" smtClean="0"/>
              <a:t>On the screen select</a:t>
            </a:r>
          </a:p>
          <a:p>
            <a:pPr lvl="1">
              <a:defRPr/>
            </a:pPr>
            <a:r>
              <a:rPr lang="en-US" dirty="0" smtClean="0">
                <a:ea typeface="+mn-ea"/>
                <a:cs typeface="+mn-cs"/>
              </a:rPr>
              <a:t>Set Reference</a:t>
            </a:r>
          </a:p>
          <a:p>
            <a:pPr>
              <a:defRPr/>
            </a:pPr>
            <a:r>
              <a:rPr lang="en-US" dirty="0" smtClean="0"/>
              <a:t>The Set Reference screen is displayed</a:t>
            </a:r>
          </a:p>
        </p:txBody>
      </p:sp>
      <p:sp>
        <p:nvSpPr>
          <p:cNvPr id="501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01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8990210-26D5-4AA9-B77E-3098099059C5}" type="slidenum">
              <a:rPr lang="en-US" smtClean="0"/>
              <a:pPr eaLnBrk="1" hangingPunct="1"/>
              <a:t>57</a:t>
            </a:fld>
            <a:endParaRPr lang="en-US" dirty="0"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r>
              <a:rPr lang="en-US" dirty="0" smtClean="0"/>
              <a:t>Set the Reference Level</a:t>
            </a:r>
          </a:p>
        </p:txBody>
      </p:sp>
      <p:sp>
        <p:nvSpPr>
          <p:cNvPr id="3" name="Content Placeholder 2"/>
          <p:cNvSpPr>
            <a:spLocks noGrp="1"/>
          </p:cNvSpPr>
          <p:nvPr>
            <p:ph idx="1"/>
          </p:nvPr>
        </p:nvSpPr>
        <p:spPr/>
        <p:txBody>
          <a:bodyPr/>
          <a:lstStyle/>
          <a:p>
            <a:pPr>
              <a:defRPr/>
            </a:pPr>
            <a:r>
              <a:rPr lang="en-US" dirty="0" smtClean="0"/>
              <a:t>This screen shows a reference diagram</a:t>
            </a:r>
          </a:p>
          <a:p>
            <a:pPr lvl="1">
              <a:defRPr/>
            </a:pPr>
            <a:r>
              <a:rPr lang="en-US" dirty="0" smtClean="0">
                <a:ea typeface="+mn-ea"/>
                <a:cs typeface="+mn-cs"/>
              </a:rPr>
              <a:t>Verify that the diagram matches your setup</a:t>
            </a:r>
          </a:p>
          <a:p>
            <a:pPr lvl="1">
              <a:defRPr/>
            </a:pPr>
            <a:r>
              <a:rPr lang="en-US" dirty="0" smtClean="0">
                <a:ea typeface="+mn-ea"/>
                <a:cs typeface="+mn-cs"/>
              </a:rPr>
              <a:t>Press Test</a:t>
            </a:r>
          </a:p>
          <a:p>
            <a:pPr>
              <a:defRPr/>
            </a:pPr>
            <a:r>
              <a:rPr lang="en-US" dirty="0" smtClean="0"/>
              <a:t>After the test</a:t>
            </a:r>
          </a:p>
          <a:p>
            <a:pPr lvl="1">
              <a:defRPr/>
            </a:pPr>
            <a:r>
              <a:rPr lang="en-US" dirty="0" smtClean="0">
                <a:ea typeface="+mn-ea"/>
                <a:cs typeface="+mn-cs"/>
              </a:rPr>
              <a:t>Press F2</a:t>
            </a:r>
            <a:endParaRPr lang="en-US" dirty="0"/>
          </a:p>
        </p:txBody>
      </p:sp>
      <p:sp>
        <p:nvSpPr>
          <p:cNvPr id="512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12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9F80286-D433-4823-A5DA-A4DD15D84C48}" type="slidenum">
              <a:rPr lang="en-US" smtClean="0"/>
              <a:pPr eaLnBrk="1" hangingPunct="1"/>
              <a:t>58</a:t>
            </a:fld>
            <a:endParaRPr lang="en-US" dirty="0" smtClean="0"/>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r>
              <a:rPr lang="en-US" dirty="0" smtClean="0"/>
              <a:t>Set the Reference Level</a:t>
            </a:r>
          </a:p>
        </p:txBody>
      </p:sp>
      <p:sp>
        <p:nvSpPr>
          <p:cNvPr id="52227" name="Content Placeholder 2"/>
          <p:cNvSpPr>
            <a:spLocks noGrp="1"/>
          </p:cNvSpPr>
          <p:nvPr>
            <p:ph idx="1"/>
          </p:nvPr>
        </p:nvSpPr>
        <p:spPr/>
        <p:txBody>
          <a:bodyPr/>
          <a:lstStyle/>
          <a:p>
            <a:r>
              <a:rPr lang="en-US" dirty="0" smtClean="0"/>
              <a:t>Once the reference is set do not unplug the cable from either output port</a:t>
            </a:r>
          </a:p>
          <a:p>
            <a:r>
              <a:rPr lang="en-US" dirty="0" smtClean="0"/>
              <a:t>Otherwise the reference will need to be reset</a:t>
            </a:r>
          </a:p>
        </p:txBody>
      </p:sp>
      <p:sp>
        <p:nvSpPr>
          <p:cNvPr id="522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22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80C1F9C-F079-4680-99DF-47FDB29E051A}" type="slidenum">
              <a:rPr lang="en-US" smtClean="0"/>
              <a:pPr eaLnBrk="1" hangingPunct="1"/>
              <a:t>59</a:t>
            </a:fld>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Tests That Can Be Done</a:t>
            </a:r>
            <a:endParaRPr lang="en-US" dirty="0"/>
          </a:p>
        </p:txBody>
      </p:sp>
      <p:sp>
        <p:nvSpPr>
          <p:cNvPr id="3" name="Content Placeholder 2"/>
          <p:cNvSpPr>
            <a:spLocks noGrp="1"/>
          </p:cNvSpPr>
          <p:nvPr>
            <p:ph idx="1"/>
          </p:nvPr>
        </p:nvSpPr>
        <p:spPr/>
        <p:txBody>
          <a:bodyPr/>
          <a:lstStyle/>
          <a:p>
            <a:r>
              <a:rPr lang="en-US" dirty="0" smtClean="0"/>
              <a:t>For fiber optic cable using this unit that is</a:t>
            </a:r>
          </a:p>
          <a:p>
            <a:pPr lvl="1"/>
            <a:r>
              <a:rPr lang="en-US" dirty="0" smtClean="0"/>
              <a:t>DTX CableAnalyzer with the Fiber Module attached</a:t>
            </a:r>
          </a:p>
          <a:p>
            <a:pPr lvl="1"/>
            <a:r>
              <a:rPr lang="en-US" dirty="0" smtClean="0"/>
              <a:t>DTX SmartRemote with the Fiber Module attached</a:t>
            </a:r>
          </a:p>
          <a:p>
            <a:pPr lvl="1"/>
            <a:r>
              <a:rPr lang="en-US" dirty="0" smtClean="0"/>
              <a:t>or</a:t>
            </a:r>
          </a:p>
          <a:p>
            <a:pPr lvl="1" rtl="0" eaLnBrk="0" fontAlgn="base" hangingPunct="0"/>
            <a:r>
              <a:rPr lang="en-US" sz="2800" dirty="0" smtClean="0">
                <a:solidFill>
                  <a:schemeClr val="tx1"/>
                </a:solidFill>
                <a:effectLst/>
                <a:latin typeface="+mn-lt"/>
                <a:ea typeface="+mn-ea"/>
                <a:cs typeface="+mn-cs"/>
              </a:rPr>
              <a:t>DTX CableAnalyzer with the Fiber Module attached</a:t>
            </a:r>
            <a:endParaRPr lang="en-US" sz="2800" dirty="0" smtClean="0">
              <a:effectLst/>
            </a:endParaRPr>
          </a:p>
          <a:p>
            <a:pPr lvl="1" rtl="0" eaLnBrk="0" fontAlgn="base" hangingPunct="0"/>
            <a:r>
              <a:rPr lang="en-US" sz="2800" dirty="0" smtClean="0">
                <a:solidFill>
                  <a:schemeClr val="tx1"/>
                </a:solidFill>
                <a:effectLst/>
                <a:latin typeface="+mn-lt"/>
                <a:ea typeface="+mn-ea"/>
                <a:cs typeface="+mn-cs"/>
              </a:rPr>
              <a:t>SimpliFiber light source</a:t>
            </a:r>
            <a:endParaRPr lang="en-US" dirty="0" smtClean="0">
              <a:effectLst/>
            </a:endParaRPr>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6</a:t>
            </a:fld>
            <a:endParaRPr lang="en-US" dirty="0"/>
          </a:p>
        </p:txBody>
      </p:sp>
    </p:spTree>
    <p:extLst>
      <p:ext uri="{BB962C8B-B14F-4D97-AF65-F5344CB8AC3E}">
        <p14:creationId xmlns:p14="http://schemas.microsoft.com/office/powerpoint/2010/main" val="10469420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Test the Link</a:t>
            </a:r>
          </a:p>
        </p:txBody>
      </p:sp>
      <p:sp>
        <p:nvSpPr>
          <p:cNvPr id="53251" name="Content Placeholder 2"/>
          <p:cNvSpPr>
            <a:spLocks noGrp="1"/>
          </p:cNvSpPr>
          <p:nvPr>
            <p:ph idx="1"/>
          </p:nvPr>
        </p:nvSpPr>
        <p:spPr/>
        <p:txBody>
          <a:bodyPr/>
          <a:lstStyle/>
          <a:p>
            <a:r>
              <a:rPr lang="en-US" dirty="0" smtClean="0"/>
              <a:t>Remove the inputs on each end</a:t>
            </a:r>
          </a:p>
          <a:p>
            <a:r>
              <a:rPr lang="en-US" dirty="0" smtClean="0"/>
              <a:t>For cable 2 which is attached to the CableAnalyzer hook the black connector of the end of the cable where the red connector is already attached to the unit to the input port</a:t>
            </a:r>
          </a:p>
        </p:txBody>
      </p:sp>
      <p:sp>
        <p:nvSpPr>
          <p:cNvPr id="532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32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5267D08-DC00-4486-8ED3-DA50A6FB1E86}" type="slidenum">
              <a:rPr lang="en-US" smtClean="0"/>
              <a:pPr eaLnBrk="1" hangingPunct="1"/>
              <a:t>60</a:t>
            </a:fld>
            <a:endParaRPr lang="en-US" dirty="0" smtClean="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p:txBody>
          <a:bodyPr/>
          <a:lstStyle/>
          <a:p>
            <a:r>
              <a:rPr lang="en-US" dirty="0" smtClean="0"/>
              <a:t>Test the Link</a:t>
            </a:r>
          </a:p>
        </p:txBody>
      </p:sp>
      <p:sp>
        <p:nvSpPr>
          <p:cNvPr id="54275" name="Content Placeholder 2"/>
          <p:cNvSpPr>
            <a:spLocks noGrp="1"/>
          </p:cNvSpPr>
          <p:nvPr>
            <p:ph idx="1"/>
          </p:nvPr>
        </p:nvSpPr>
        <p:spPr/>
        <p:txBody>
          <a:bodyPr/>
          <a:lstStyle/>
          <a:p>
            <a:r>
              <a:rPr lang="en-US" dirty="0" smtClean="0"/>
              <a:t>For cable 1 which is attached to the remote unit hook the black connector of the end of the cable where the red connector is already attached to the unit to the input port</a:t>
            </a:r>
          </a:p>
        </p:txBody>
      </p:sp>
      <p:sp>
        <p:nvSpPr>
          <p:cNvPr id="542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42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0367DAA-A645-4B16-89C6-9D59163886FB}" type="slidenum">
              <a:rPr lang="en-US" smtClean="0"/>
              <a:pPr eaLnBrk="1" hangingPunct="1"/>
              <a:t>61</a:t>
            </a:fld>
            <a:endParaRPr lang="en-US" dirty="0" smtClean="0"/>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p:cNvSpPr>
            <a:spLocks noGrp="1"/>
          </p:cNvSpPr>
          <p:nvPr>
            <p:ph type="title"/>
          </p:nvPr>
        </p:nvSpPr>
        <p:spPr/>
        <p:txBody>
          <a:bodyPr/>
          <a:lstStyle/>
          <a:p>
            <a:r>
              <a:rPr lang="en-US" dirty="0" smtClean="0"/>
              <a:t>Test the Link</a:t>
            </a:r>
          </a:p>
        </p:txBody>
      </p:sp>
      <p:sp>
        <p:nvSpPr>
          <p:cNvPr id="3" name="Content Placeholder 2"/>
          <p:cNvSpPr>
            <a:spLocks noGrp="1"/>
          </p:cNvSpPr>
          <p:nvPr>
            <p:ph idx="1"/>
          </p:nvPr>
        </p:nvSpPr>
        <p:spPr/>
        <p:txBody>
          <a:bodyPr/>
          <a:lstStyle/>
          <a:p>
            <a:pPr>
              <a:defRPr/>
            </a:pPr>
            <a:r>
              <a:rPr lang="en-US" dirty="0" smtClean="0"/>
              <a:t>Connect cable 1 to cable 2 by using a dual sided connector to attach the remaining connectors this way</a:t>
            </a:r>
          </a:p>
          <a:p>
            <a:pPr lvl="1" indent="-342900">
              <a:buFontTx/>
              <a:buChar char="•"/>
              <a:defRPr/>
            </a:pPr>
            <a:r>
              <a:rPr lang="en-US" dirty="0" smtClean="0">
                <a:ea typeface="+mn-ea"/>
                <a:cs typeface="+mn-cs"/>
              </a:rPr>
              <a:t>Cable 1 red to one end of the cable to be tested red connector</a:t>
            </a:r>
          </a:p>
          <a:p>
            <a:pPr lvl="1" indent="-342900">
              <a:buFontTx/>
              <a:buChar char="•"/>
              <a:defRPr/>
            </a:pPr>
            <a:r>
              <a:rPr lang="en-US" dirty="0" smtClean="0">
                <a:ea typeface="+mn-ea"/>
                <a:cs typeface="+mn-cs"/>
              </a:rPr>
              <a:t>Cable 1 black to one end of the cable to be tested black connector</a:t>
            </a:r>
            <a:endParaRPr lang="en-US" dirty="0"/>
          </a:p>
        </p:txBody>
      </p:sp>
      <p:sp>
        <p:nvSpPr>
          <p:cNvPr id="553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53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6BD0BBC1-C8CE-46D0-B994-832DD60FE4AC}" type="slidenum">
              <a:rPr lang="en-US" smtClean="0"/>
              <a:pPr eaLnBrk="1" hangingPunct="1"/>
              <a:t>62</a:t>
            </a:fld>
            <a:endParaRPr lang="en-US" dirty="0" smtClean="0"/>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p:txBody>
          <a:bodyPr/>
          <a:lstStyle/>
          <a:p>
            <a:r>
              <a:rPr lang="en-US" dirty="0" smtClean="0"/>
              <a:t>Test the Link</a:t>
            </a:r>
          </a:p>
        </p:txBody>
      </p:sp>
      <p:sp>
        <p:nvSpPr>
          <p:cNvPr id="56323" name="Content Placeholder 2"/>
          <p:cNvSpPr>
            <a:spLocks noGrp="1"/>
          </p:cNvSpPr>
          <p:nvPr>
            <p:ph idx="1"/>
          </p:nvPr>
        </p:nvSpPr>
        <p:spPr/>
        <p:txBody>
          <a:bodyPr/>
          <a:lstStyle/>
          <a:p>
            <a:r>
              <a:rPr lang="en-US" dirty="0" smtClean="0"/>
              <a:t>For cable 2 which is attached to the CableAnalyzer hook the black connector of the end of the cable where the red connector is already attached to the unit to the input port</a:t>
            </a:r>
          </a:p>
        </p:txBody>
      </p:sp>
      <p:sp>
        <p:nvSpPr>
          <p:cNvPr id="563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63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D8FD7517-68F0-4B1F-97D3-B4668A81735E}" type="slidenum">
              <a:rPr lang="en-US" smtClean="0"/>
              <a:pPr eaLnBrk="1" hangingPunct="1"/>
              <a:t>63</a:t>
            </a:fld>
            <a:endParaRPr lang="en-US" dirty="0" smtClean="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r>
              <a:rPr lang="en-US" dirty="0" smtClean="0"/>
              <a:t>Test the Link</a:t>
            </a:r>
          </a:p>
        </p:txBody>
      </p:sp>
      <p:sp>
        <p:nvSpPr>
          <p:cNvPr id="3" name="Content Placeholder 2"/>
          <p:cNvSpPr>
            <a:spLocks noGrp="1"/>
          </p:cNvSpPr>
          <p:nvPr>
            <p:ph idx="1"/>
          </p:nvPr>
        </p:nvSpPr>
        <p:spPr/>
        <p:txBody>
          <a:bodyPr/>
          <a:lstStyle/>
          <a:p>
            <a:pPr>
              <a:defRPr/>
            </a:pPr>
            <a:r>
              <a:rPr lang="en-US" dirty="0" smtClean="0"/>
              <a:t>Connect cable 1 to cable 2 by using a dual sided connector to attach the remaining connectors this way</a:t>
            </a:r>
          </a:p>
          <a:p>
            <a:pPr lvl="1" indent="-342900">
              <a:buFontTx/>
              <a:buChar char="•"/>
              <a:defRPr/>
            </a:pPr>
            <a:r>
              <a:rPr lang="en-US" dirty="0" smtClean="0">
                <a:ea typeface="+mn-ea"/>
                <a:cs typeface="+mn-cs"/>
              </a:rPr>
              <a:t>Cable 2 red to one end of the cable to be tested black connector</a:t>
            </a:r>
          </a:p>
          <a:p>
            <a:pPr lvl="1" indent="-342900">
              <a:buFontTx/>
              <a:buChar char="•"/>
              <a:defRPr/>
            </a:pPr>
            <a:r>
              <a:rPr lang="en-US" dirty="0" smtClean="0">
                <a:ea typeface="+mn-ea"/>
                <a:cs typeface="+mn-cs"/>
              </a:rPr>
              <a:t>Cable 2 black to one end of the cable to be tested red connector</a:t>
            </a:r>
            <a:endParaRPr lang="en-US" dirty="0"/>
          </a:p>
        </p:txBody>
      </p:sp>
      <p:sp>
        <p:nvSpPr>
          <p:cNvPr id="5734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734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108E3F4-727F-41AD-869D-D0E72EA8069A}" type="slidenum">
              <a:rPr lang="en-US" smtClean="0"/>
              <a:pPr eaLnBrk="1" hangingPunct="1"/>
              <a:t>64</a:t>
            </a:fld>
            <a:endParaRPr lang="en-US"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1"/>
          <p:cNvSpPr>
            <a:spLocks noGrp="1"/>
          </p:cNvSpPr>
          <p:nvPr>
            <p:ph type="title"/>
          </p:nvPr>
        </p:nvSpPr>
        <p:spPr/>
        <p:txBody>
          <a:bodyPr/>
          <a:lstStyle/>
          <a:p>
            <a:r>
              <a:rPr lang="en-US" dirty="0" smtClean="0"/>
              <a:t>Test the Link</a:t>
            </a:r>
          </a:p>
        </p:txBody>
      </p:sp>
      <p:sp>
        <p:nvSpPr>
          <p:cNvPr id="58371" name="Content Placeholder 2"/>
          <p:cNvSpPr>
            <a:spLocks noGrp="1"/>
          </p:cNvSpPr>
          <p:nvPr>
            <p:ph idx="1"/>
          </p:nvPr>
        </p:nvSpPr>
        <p:spPr/>
        <p:txBody>
          <a:bodyPr/>
          <a:lstStyle/>
          <a:p>
            <a:r>
              <a:rPr lang="en-US" sz="2800" dirty="0" smtClean="0"/>
              <a:t>The unit should chirp</a:t>
            </a:r>
            <a:endParaRPr lang="en-US" dirty="0" smtClean="0"/>
          </a:p>
        </p:txBody>
      </p:sp>
      <p:sp>
        <p:nvSpPr>
          <p:cNvPr id="5837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837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4EA7FC2-A17C-484A-A071-FCCA06E05DA8}" type="slidenum">
              <a:rPr lang="en-US" smtClean="0"/>
              <a:pPr eaLnBrk="1" hangingPunct="1"/>
              <a:t>65</a:t>
            </a:fld>
            <a:endParaRPr lang="en-US"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p:txBody>
          <a:bodyPr/>
          <a:lstStyle/>
          <a:p>
            <a:r>
              <a:rPr lang="en-US" dirty="0" smtClean="0"/>
              <a:t>Using Mandrels</a:t>
            </a:r>
          </a:p>
        </p:txBody>
      </p:sp>
      <p:sp>
        <p:nvSpPr>
          <p:cNvPr id="59395" name="Content Placeholder 2"/>
          <p:cNvSpPr>
            <a:spLocks noGrp="1"/>
          </p:cNvSpPr>
          <p:nvPr>
            <p:ph idx="1"/>
          </p:nvPr>
        </p:nvSpPr>
        <p:spPr/>
        <p:txBody>
          <a:bodyPr/>
          <a:lstStyle/>
          <a:p>
            <a:r>
              <a:rPr lang="en-US" dirty="0" smtClean="0"/>
              <a:t>There is a lot</a:t>
            </a:r>
            <a:r>
              <a:rPr lang="en-US" baseline="0" dirty="0" smtClean="0"/>
              <a:t> of back and forth about the need to use mandrels when testing fiber optic cable</a:t>
            </a:r>
          </a:p>
          <a:p>
            <a:r>
              <a:rPr lang="en-US" baseline="0" dirty="0" smtClean="0"/>
              <a:t>As the cost of these is so small and the attachment of them to the patch cables is so easy, I fail to see why so much discussion revolves around this topic</a:t>
            </a:r>
          </a:p>
          <a:p>
            <a:r>
              <a:rPr lang="en-US" baseline="0" dirty="0" smtClean="0"/>
              <a:t>Here is some of that discussion</a:t>
            </a:r>
            <a:endParaRPr lang="en-US" dirty="0" smtClean="0"/>
          </a:p>
        </p:txBody>
      </p:sp>
      <p:sp>
        <p:nvSpPr>
          <p:cNvPr id="5939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5939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84B72997-324F-45F2-BFFF-8399949B7B67}" type="slidenum">
              <a:rPr lang="en-US" smtClean="0"/>
              <a:pPr eaLnBrk="1" hangingPunct="1"/>
              <a:t>66</a:t>
            </a:fld>
            <a:endParaRPr lang="en-US" dirty="0" smtClean="0"/>
          </a:p>
        </p:txBody>
      </p:sp>
    </p:spTree>
    <p:extLst>
      <p:ext uri="{BB962C8B-B14F-4D97-AF65-F5344CB8AC3E}">
        <p14:creationId xmlns:p14="http://schemas.microsoft.com/office/powerpoint/2010/main" val="2973450263"/>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p:nvPr>
        </p:nvSpPr>
        <p:spPr/>
        <p:txBody>
          <a:bodyPr/>
          <a:lstStyle/>
          <a:p>
            <a:r>
              <a:rPr lang="en-US" dirty="0" smtClean="0"/>
              <a:t>Using Mandrels</a:t>
            </a:r>
          </a:p>
        </p:txBody>
      </p:sp>
      <p:sp>
        <p:nvSpPr>
          <p:cNvPr id="60419" name="Content Placeholder 2"/>
          <p:cNvSpPr>
            <a:spLocks noGrp="1"/>
          </p:cNvSpPr>
          <p:nvPr>
            <p:ph idx="1"/>
          </p:nvPr>
        </p:nvSpPr>
        <p:spPr/>
        <p:txBody>
          <a:bodyPr/>
          <a:lstStyle/>
          <a:p>
            <a:r>
              <a:rPr lang="en-US" dirty="0" smtClean="0"/>
              <a:t>The reason the instructions call for this is if an LED light source is used at the far end of the link, then a mandrel should be used</a:t>
            </a:r>
          </a:p>
          <a:p>
            <a:r>
              <a:rPr lang="en-US" dirty="0" smtClean="0"/>
              <a:t>The mandrel acts as a mode filter to remove the unwanted high order modes from the light source</a:t>
            </a:r>
          </a:p>
          <a:p>
            <a:r>
              <a:rPr lang="en-US" dirty="0" smtClean="0"/>
              <a:t>This occurs as the less accurate LED overfills the fiber</a:t>
            </a:r>
          </a:p>
        </p:txBody>
      </p:sp>
      <p:sp>
        <p:nvSpPr>
          <p:cNvPr id="604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04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E57DE03-32E0-4008-B132-ACBDDCAC2113}" type="slidenum">
              <a:rPr lang="en-US" smtClean="0"/>
              <a:pPr eaLnBrk="1" hangingPunct="1"/>
              <a:t>67</a:t>
            </a:fld>
            <a:endParaRPr lang="en-US" dirty="0" smtClean="0"/>
          </a:p>
        </p:txBody>
      </p:sp>
    </p:spTree>
    <p:extLst>
      <p:ext uri="{BB962C8B-B14F-4D97-AF65-F5344CB8AC3E}">
        <p14:creationId xmlns:p14="http://schemas.microsoft.com/office/powerpoint/2010/main" val="174016509"/>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p:txBody>
          <a:bodyPr/>
          <a:lstStyle/>
          <a:p>
            <a:r>
              <a:rPr lang="en-US" dirty="0" smtClean="0"/>
              <a:t>Using Mandrels</a:t>
            </a:r>
          </a:p>
        </p:txBody>
      </p:sp>
      <p:sp>
        <p:nvSpPr>
          <p:cNvPr id="6144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144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7B318B3-94B4-4C12-85FA-D396F9B08BBA}" type="slidenum">
              <a:rPr lang="en-US" smtClean="0"/>
              <a:pPr eaLnBrk="1" hangingPunct="1"/>
              <a:t>68</a:t>
            </a:fld>
            <a:endParaRPr lang="en-US" dirty="0" smtClean="0"/>
          </a:p>
        </p:txBody>
      </p:sp>
      <p:pic>
        <p:nvPicPr>
          <p:cNvPr id="61445" name="Picture 2"/>
          <p:cNvPicPr>
            <a:picLocks noChangeAspect="1" noChangeArrowheads="1"/>
          </p:cNvPicPr>
          <p:nvPr/>
        </p:nvPicPr>
        <p:blipFill>
          <a:blip r:embed="rId2">
            <a:extLst>
              <a:ext uri="{28A0092B-C50C-407E-A947-70E740481C1C}">
                <a14:useLocalDpi xmlns:a14="http://schemas.microsoft.com/office/drawing/2010/main" val="0"/>
              </a:ext>
            </a:extLst>
          </a:blip>
          <a:srcRect l="20000" t="25000" r="15625" b="11458"/>
          <a:stretch>
            <a:fillRect/>
          </a:stretch>
        </p:blipFill>
        <p:spPr bwMode="auto">
          <a:xfrm>
            <a:off x="762000" y="1600200"/>
            <a:ext cx="7620000" cy="451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2372007"/>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Mandrels</a:t>
            </a:r>
            <a:endParaRPr lang="en-US" dirty="0"/>
          </a:p>
        </p:txBody>
      </p:sp>
      <p:sp>
        <p:nvSpPr>
          <p:cNvPr id="3" name="Content Placeholder 2"/>
          <p:cNvSpPr>
            <a:spLocks noGrp="1"/>
          </p:cNvSpPr>
          <p:nvPr>
            <p:ph idx="1"/>
          </p:nvPr>
        </p:nvSpPr>
        <p:spPr/>
        <p:txBody>
          <a:bodyPr/>
          <a:lstStyle/>
          <a:p>
            <a:endParaRPr lang="en-US"/>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69</a:t>
            </a:fld>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5156" t="19906" r="23438" b="2664"/>
          <a:stretch/>
        </p:blipFill>
        <p:spPr bwMode="auto">
          <a:xfrm>
            <a:off x="1527077" y="1655033"/>
            <a:ext cx="6016723" cy="45171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21245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DTX CableAnalyzer</a:t>
            </a:r>
            <a:endParaRPr lang="en-US" dirty="0"/>
          </a:p>
        </p:txBody>
      </p:sp>
      <p:sp>
        <p:nvSpPr>
          <p:cNvPr id="3" name="Content Placeholder 2"/>
          <p:cNvSpPr>
            <a:spLocks noGrp="1"/>
          </p:cNvSpPr>
          <p:nvPr>
            <p:ph idx="1"/>
          </p:nvPr>
        </p:nvSpPr>
        <p:spPr/>
        <p:txBody>
          <a:bodyPr/>
          <a:lstStyle/>
          <a:p>
            <a:r>
              <a:rPr lang="en-US" dirty="0" smtClean="0"/>
              <a:t>Here is what the CableAnalyzer looks like</a:t>
            </a:r>
            <a:endParaRPr lang="en-US" dirty="0"/>
          </a:p>
        </p:txBody>
      </p:sp>
      <p:sp>
        <p:nvSpPr>
          <p:cNvPr id="4" name="Footer Placeholder 3"/>
          <p:cNvSpPr>
            <a:spLocks noGrp="1"/>
          </p:cNvSpPr>
          <p:nvPr>
            <p:ph type="ftr" sz="quarter" idx="11"/>
          </p:nvPr>
        </p:nvSpPr>
        <p:spPr/>
        <p:txBody>
          <a:bodyPr/>
          <a:lstStyle/>
          <a:p>
            <a:pPr>
              <a:defRPr/>
            </a:pPr>
            <a:r>
              <a:rPr lang="en-US" dirty="0" smtClean="0"/>
              <a:t>Copyright 2008-2013 Kenneth M. Chipps Ph.D. www.chipps.com</a:t>
            </a:r>
            <a:endParaRPr lang="en-US" dirty="0"/>
          </a:p>
        </p:txBody>
      </p:sp>
      <p:sp>
        <p:nvSpPr>
          <p:cNvPr id="5" name="Slide Number Placeholder 4"/>
          <p:cNvSpPr>
            <a:spLocks noGrp="1"/>
          </p:cNvSpPr>
          <p:nvPr>
            <p:ph type="sldNum" sz="quarter" idx="12"/>
          </p:nvPr>
        </p:nvSpPr>
        <p:spPr/>
        <p:txBody>
          <a:bodyPr/>
          <a:lstStyle/>
          <a:p>
            <a:pPr>
              <a:defRPr/>
            </a:pPr>
            <a:fld id="{A1E55E01-7813-4090-AC82-141957A86064}" type="slidenum">
              <a:rPr lang="en-US" smtClean="0"/>
              <a:pPr>
                <a:defRPr/>
              </a:pPr>
              <a:t>7</a:t>
            </a:fld>
            <a:endParaRPr lang="en-US" dirty="0"/>
          </a:p>
        </p:txBody>
      </p:sp>
    </p:spTree>
    <p:extLst>
      <p:ext uri="{BB962C8B-B14F-4D97-AF65-F5344CB8AC3E}">
        <p14:creationId xmlns:p14="http://schemas.microsoft.com/office/powerpoint/2010/main" val="84514562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p:txBody>
          <a:bodyPr/>
          <a:lstStyle/>
          <a:p>
            <a:r>
              <a:rPr lang="en-US" dirty="0" smtClean="0"/>
              <a:t>Using Mandrels</a:t>
            </a:r>
          </a:p>
        </p:txBody>
      </p:sp>
      <p:sp>
        <p:nvSpPr>
          <p:cNvPr id="74755" name="Content Placeholder 2"/>
          <p:cNvSpPr>
            <a:spLocks noGrp="1"/>
          </p:cNvSpPr>
          <p:nvPr>
            <p:ph idx="1"/>
          </p:nvPr>
        </p:nvSpPr>
        <p:spPr/>
        <p:txBody>
          <a:bodyPr/>
          <a:lstStyle/>
          <a:p>
            <a:pPr lvl="0"/>
            <a:r>
              <a:rPr lang="en-US" dirty="0" smtClean="0"/>
              <a:t>Mandrel wrapping is a technique used to create a defined mode power distribution</a:t>
            </a:r>
          </a:p>
          <a:p>
            <a:pPr lvl="0"/>
            <a:r>
              <a:rPr lang="en-US" dirty="0" smtClean="0"/>
              <a:t>If the launch optical fiber is fully filled ahead of the mandrel wrap, the higher order modes will be stripped off, leaving only the lower order modes</a:t>
            </a:r>
          </a:p>
          <a:p>
            <a:r>
              <a:rPr lang="en-US" dirty="0" smtClean="0"/>
              <a:t>This is required for the meter attached to the other end to properly measure the light received</a:t>
            </a:r>
          </a:p>
        </p:txBody>
      </p:sp>
      <p:sp>
        <p:nvSpPr>
          <p:cNvPr id="7475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475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04497D6-DAFF-4EF0-AF0C-33B24D5597D2}" type="slidenum">
              <a:rPr lang="en-US" smtClean="0"/>
              <a:pPr eaLnBrk="1" hangingPunct="1"/>
              <a:t>70</a:t>
            </a:fld>
            <a:endParaRPr lang="en-US" dirty="0" smtClean="0"/>
          </a:p>
        </p:txBody>
      </p:sp>
    </p:spTree>
    <p:extLst>
      <p:ext uri="{BB962C8B-B14F-4D97-AF65-F5344CB8AC3E}">
        <p14:creationId xmlns:p14="http://schemas.microsoft.com/office/powerpoint/2010/main" val="3195893584"/>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dirty="0" smtClean="0"/>
              <a:t>Using Mandrels</a:t>
            </a:r>
          </a:p>
        </p:txBody>
      </p:sp>
      <p:sp>
        <p:nvSpPr>
          <p:cNvPr id="81923" name="Content Placeholder 2"/>
          <p:cNvSpPr>
            <a:spLocks noGrp="1"/>
          </p:cNvSpPr>
          <p:nvPr>
            <p:ph idx="1"/>
          </p:nvPr>
        </p:nvSpPr>
        <p:spPr/>
        <p:txBody>
          <a:bodyPr/>
          <a:lstStyle/>
          <a:p>
            <a:endParaRPr lang="en-US" smtClean="0"/>
          </a:p>
        </p:txBody>
      </p:sp>
      <p:sp>
        <p:nvSpPr>
          <p:cNvPr id="8192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8192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4A22C41-8CD8-4133-9EBB-492A9E66B800}" type="slidenum">
              <a:rPr lang="en-US" smtClean="0"/>
              <a:pPr eaLnBrk="1" hangingPunct="1"/>
              <a:t>71</a:t>
            </a:fld>
            <a:endParaRPr lang="en-US" dirty="0" smtClean="0"/>
          </a:p>
        </p:txBody>
      </p:sp>
      <p:pic>
        <p:nvPicPr>
          <p:cNvPr id="81926" name="Picture 2"/>
          <p:cNvPicPr>
            <a:picLocks noChangeAspect="1" noChangeArrowheads="1"/>
          </p:cNvPicPr>
          <p:nvPr/>
        </p:nvPicPr>
        <p:blipFill>
          <a:blip r:embed="rId2">
            <a:extLst>
              <a:ext uri="{28A0092B-C50C-407E-A947-70E740481C1C}">
                <a14:useLocalDpi xmlns:a14="http://schemas.microsoft.com/office/drawing/2010/main" val="0"/>
              </a:ext>
            </a:extLst>
          </a:blip>
          <a:srcRect l="41251" t="35556" r="19376" b="26666"/>
          <a:stretch>
            <a:fillRect/>
          </a:stretch>
        </p:blipFill>
        <p:spPr bwMode="auto">
          <a:xfrm>
            <a:off x="431800" y="1600200"/>
            <a:ext cx="8331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22659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le 1"/>
          <p:cNvSpPr>
            <a:spLocks noGrp="1"/>
          </p:cNvSpPr>
          <p:nvPr>
            <p:ph type="title"/>
          </p:nvPr>
        </p:nvSpPr>
        <p:spPr/>
        <p:txBody>
          <a:bodyPr/>
          <a:lstStyle/>
          <a:p>
            <a:r>
              <a:rPr lang="en-US" dirty="0" smtClean="0"/>
              <a:t>Wrapping Mandrels</a:t>
            </a:r>
          </a:p>
        </p:txBody>
      </p:sp>
      <p:sp>
        <p:nvSpPr>
          <p:cNvPr id="62467" name="Content Placeholder 2"/>
          <p:cNvSpPr>
            <a:spLocks noGrp="1"/>
          </p:cNvSpPr>
          <p:nvPr>
            <p:ph idx="1"/>
          </p:nvPr>
        </p:nvSpPr>
        <p:spPr/>
        <p:txBody>
          <a:bodyPr/>
          <a:lstStyle/>
          <a:p>
            <a:r>
              <a:rPr lang="en-US" dirty="0" smtClean="0"/>
              <a:t>A patch cord is wrapped around the mandrel as show next</a:t>
            </a:r>
          </a:p>
        </p:txBody>
      </p:sp>
      <p:sp>
        <p:nvSpPr>
          <p:cNvPr id="6246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246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410661A-B09B-4AC9-BE4E-244895F80F84}" type="slidenum">
              <a:rPr lang="en-US" smtClean="0"/>
              <a:pPr eaLnBrk="1" hangingPunct="1"/>
              <a:t>72</a:t>
            </a:fld>
            <a:endParaRPr lang="en-US" dirty="0" smtClean="0"/>
          </a:p>
        </p:txBody>
      </p:sp>
    </p:spTree>
    <p:extLst>
      <p:ext uri="{BB962C8B-B14F-4D97-AF65-F5344CB8AC3E}">
        <p14:creationId xmlns:p14="http://schemas.microsoft.com/office/powerpoint/2010/main" val="143577513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dirty="0" smtClean="0"/>
              <a:t>Wrapping Mandrels</a:t>
            </a:r>
          </a:p>
        </p:txBody>
      </p:sp>
      <p:sp>
        <p:nvSpPr>
          <p:cNvPr id="63491"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3492"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BD135EC-7441-4946-B419-EDCFE6623948}" type="slidenum">
              <a:rPr lang="en-US" smtClean="0"/>
              <a:pPr eaLnBrk="1" hangingPunct="1"/>
              <a:t>73</a:t>
            </a:fld>
            <a:endParaRPr lang="en-US" dirty="0" smtClean="0"/>
          </a:p>
        </p:txBody>
      </p:sp>
      <p:pic>
        <p:nvPicPr>
          <p:cNvPr id="63493"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34375" r="15625" b="31250"/>
          <a:stretch>
            <a:fillRect/>
          </a:stretch>
        </p:blipFill>
        <p:spPr bwMode="auto">
          <a:xfrm>
            <a:off x="685800" y="1600200"/>
            <a:ext cx="77724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2572693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a:spLocks noGrp="1"/>
          </p:cNvSpPr>
          <p:nvPr>
            <p:ph type="title"/>
          </p:nvPr>
        </p:nvSpPr>
        <p:spPr/>
        <p:txBody>
          <a:bodyPr/>
          <a:lstStyle/>
          <a:p>
            <a:r>
              <a:rPr lang="en-US" dirty="0" smtClean="0"/>
              <a:t>Using Mandrels</a:t>
            </a:r>
          </a:p>
        </p:txBody>
      </p:sp>
      <p:sp>
        <p:nvSpPr>
          <p:cNvPr id="75779" name="Content Placeholder 2"/>
          <p:cNvSpPr>
            <a:spLocks noGrp="1"/>
          </p:cNvSpPr>
          <p:nvPr>
            <p:ph idx="1"/>
          </p:nvPr>
        </p:nvSpPr>
        <p:spPr/>
        <p:txBody>
          <a:bodyPr/>
          <a:lstStyle/>
          <a:p>
            <a:r>
              <a:rPr lang="en-US" dirty="0" smtClean="0"/>
              <a:t>Many</a:t>
            </a:r>
            <a:r>
              <a:rPr lang="en-US" baseline="0" dirty="0" smtClean="0"/>
              <a:t> argue against using these as they say i</a:t>
            </a:r>
            <a:r>
              <a:rPr lang="en-US" dirty="0" smtClean="0"/>
              <a:t>n practice the large limits that are acceptable for these tests are sufficient that a mandrel need not be used</a:t>
            </a:r>
          </a:p>
          <a:p>
            <a:r>
              <a:rPr lang="en-US" dirty="0" smtClean="0"/>
              <a:t>An article in a 2009 issue of BICSI News explained this very clearly</a:t>
            </a:r>
          </a:p>
          <a:p>
            <a:r>
              <a:rPr lang="en-US" dirty="0" smtClean="0"/>
              <a:t>It says</a:t>
            </a:r>
          </a:p>
        </p:txBody>
      </p:sp>
      <p:sp>
        <p:nvSpPr>
          <p:cNvPr id="7578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578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1989863-DF37-4722-B8AF-E2CAB303A061}" type="slidenum">
              <a:rPr lang="en-US" smtClean="0"/>
              <a:pPr eaLnBrk="1" hangingPunct="1"/>
              <a:t>74</a:t>
            </a:fld>
            <a:endParaRPr lang="en-US" dirty="0" smtClean="0"/>
          </a:p>
        </p:txBody>
      </p:sp>
    </p:spTree>
    <p:extLst>
      <p:ext uri="{BB962C8B-B14F-4D97-AF65-F5344CB8AC3E}">
        <p14:creationId xmlns:p14="http://schemas.microsoft.com/office/powerpoint/2010/main" val="50837974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p:txBody>
          <a:bodyPr/>
          <a:lstStyle/>
          <a:p>
            <a:r>
              <a:rPr lang="en-US" dirty="0" smtClean="0"/>
              <a:t>Using Mandrels</a:t>
            </a:r>
          </a:p>
        </p:txBody>
      </p:sp>
      <p:sp>
        <p:nvSpPr>
          <p:cNvPr id="3" name="Content Placeholder 2"/>
          <p:cNvSpPr>
            <a:spLocks noGrp="1"/>
          </p:cNvSpPr>
          <p:nvPr>
            <p:ph idx="1"/>
          </p:nvPr>
        </p:nvSpPr>
        <p:spPr/>
        <p:txBody>
          <a:bodyPr/>
          <a:lstStyle/>
          <a:p>
            <a:pPr lvl="1">
              <a:defRPr/>
            </a:pPr>
            <a:r>
              <a:rPr lang="en-US" dirty="0" smtClean="0">
                <a:ea typeface="+mn-ea"/>
                <a:cs typeface="+mn-cs"/>
              </a:rPr>
              <a:t>The use of a mandrel, a smooth rod, is one additional practice specified by TIA standards to achieve the most accurate loss measurements during calibration and testing</a:t>
            </a:r>
          </a:p>
          <a:p>
            <a:pPr lvl="1">
              <a:defRPr/>
            </a:pPr>
            <a:r>
              <a:rPr lang="en-US" dirty="0" smtClean="0">
                <a:ea typeface="+mn-ea"/>
                <a:cs typeface="+mn-cs"/>
              </a:rPr>
              <a:t>A multimode launch cord is wrapped five times - nonoverlapping around the mandrel before calibration</a:t>
            </a:r>
          </a:p>
        </p:txBody>
      </p:sp>
      <p:sp>
        <p:nvSpPr>
          <p:cNvPr id="76804"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6805"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78DFF87-072B-4C4D-9A72-72847312BCF8}" type="slidenum">
              <a:rPr lang="en-US" smtClean="0"/>
              <a:pPr eaLnBrk="1" hangingPunct="1"/>
              <a:t>75</a:t>
            </a:fld>
            <a:endParaRPr lang="en-US" dirty="0" smtClean="0"/>
          </a:p>
        </p:txBody>
      </p:sp>
    </p:spTree>
    <p:extLst>
      <p:ext uri="{BB962C8B-B14F-4D97-AF65-F5344CB8AC3E}">
        <p14:creationId xmlns:p14="http://schemas.microsoft.com/office/powerpoint/2010/main" val="352543860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dirty="0" smtClean="0"/>
              <a:t>Using</a:t>
            </a:r>
            <a:r>
              <a:rPr lang="en-US" baseline="0" dirty="0" smtClean="0"/>
              <a:t> </a:t>
            </a:r>
            <a:r>
              <a:rPr lang="en-US" dirty="0" smtClean="0"/>
              <a:t>Mandrels</a:t>
            </a:r>
          </a:p>
        </p:txBody>
      </p:sp>
      <p:sp>
        <p:nvSpPr>
          <p:cNvPr id="3" name="Content Placeholder 2"/>
          <p:cNvSpPr>
            <a:spLocks noGrp="1"/>
          </p:cNvSpPr>
          <p:nvPr>
            <p:ph idx="1"/>
          </p:nvPr>
        </p:nvSpPr>
        <p:spPr/>
        <p:txBody>
          <a:bodyPr/>
          <a:lstStyle/>
          <a:p>
            <a:pPr lvl="1">
              <a:defRPr/>
            </a:pPr>
            <a:r>
              <a:rPr lang="en-US" dirty="0" smtClean="0">
                <a:ea typeface="+mn-ea"/>
                <a:cs typeface="+mn-cs"/>
              </a:rPr>
              <a:t>Consistency can be improved by taping the cord around the mandrel and then taping the entire assembly to the source to reduce undesirable movement of the launch cord in relation to the source</a:t>
            </a:r>
          </a:p>
          <a:p>
            <a:pPr lvl="1">
              <a:defRPr/>
            </a:pPr>
            <a:r>
              <a:rPr lang="en-US" dirty="0" smtClean="0">
                <a:ea typeface="+mn-ea"/>
                <a:cs typeface="+mn-cs"/>
              </a:rPr>
              <a:t>The diameter of the mandrel is determined by the launch cord core size and construction, as shown in Table 3</a:t>
            </a:r>
          </a:p>
        </p:txBody>
      </p:sp>
      <p:sp>
        <p:nvSpPr>
          <p:cNvPr id="77828"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7829"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11B309E6-C8D6-4AAE-B1FC-47AEC1DF117A}" type="slidenum">
              <a:rPr lang="en-US" smtClean="0"/>
              <a:pPr eaLnBrk="1" hangingPunct="1"/>
              <a:t>76</a:t>
            </a:fld>
            <a:endParaRPr lang="en-US" dirty="0" smtClean="0"/>
          </a:p>
        </p:txBody>
      </p:sp>
    </p:spTree>
    <p:extLst>
      <p:ext uri="{BB962C8B-B14F-4D97-AF65-F5344CB8AC3E}">
        <p14:creationId xmlns:p14="http://schemas.microsoft.com/office/powerpoint/2010/main" val="305326582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Title 1"/>
          <p:cNvSpPr>
            <a:spLocks noGrp="1"/>
          </p:cNvSpPr>
          <p:nvPr>
            <p:ph type="title"/>
          </p:nvPr>
        </p:nvSpPr>
        <p:spPr/>
        <p:txBody>
          <a:bodyPr/>
          <a:lstStyle/>
          <a:p>
            <a:r>
              <a:rPr lang="en-US" dirty="0" smtClean="0"/>
              <a:t>Using Mandrels</a:t>
            </a:r>
          </a:p>
        </p:txBody>
      </p:sp>
      <p:sp>
        <p:nvSpPr>
          <p:cNvPr id="3" name="Content Placeholder 2"/>
          <p:cNvSpPr>
            <a:spLocks noGrp="1"/>
          </p:cNvSpPr>
          <p:nvPr>
            <p:ph idx="1"/>
          </p:nvPr>
        </p:nvSpPr>
        <p:spPr/>
        <p:txBody>
          <a:bodyPr/>
          <a:lstStyle/>
          <a:p>
            <a:pPr lvl="1">
              <a:defRPr/>
            </a:pPr>
            <a:r>
              <a:rPr lang="en-US" dirty="0" smtClean="0">
                <a:ea typeface="+mn-ea"/>
                <a:cs typeface="+mn-cs"/>
              </a:rPr>
              <a:t>The purpose of the mandrel in multimode testing is to remove the modes, or pathways, of light near the outer edge of the core, as shown in Figure 3</a:t>
            </a:r>
          </a:p>
          <a:p>
            <a:pPr lvl="1">
              <a:defRPr/>
            </a:pPr>
            <a:r>
              <a:rPr lang="en-US" dirty="0" smtClean="0">
                <a:ea typeface="+mn-ea"/>
                <a:cs typeface="+mn-cs"/>
              </a:rPr>
              <a:t>Without a mandrel, these outer modes of light will make it through the short launch cord to the meter during calibration and ultimately be included in the reference measurement</a:t>
            </a:r>
          </a:p>
        </p:txBody>
      </p:sp>
      <p:sp>
        <p:nvSpPr>
          <p:cNvPr id="7885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885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C2ED78A9-1F23-4BA8-9793-5B3219A4696E}" type="slidenum">
              <a:rPr lang="en-US" smtClean="0"/>
              <a:pPr eaLnBrk="1" hangingPunct="1"/>
              <a:t>77</a:t>
            </a:fld>
            <a:endParaRPr lang="en-US" dirty="0" smtClean="0"/>
          </a:p>
        </p:txBody>
      </p:sp>
    </p:spTree>
    <p:extLst>
      <p:ext uri="{BB962C8B-B14F-4D97-AF65-F5344CB8AC3E}">
        <p14:creationId xmlns:p14="http://schemas.microsoft.com/office/powerpoint/2010/main" val="11060805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lstStyle/>
          <a:p>
            <a:r>
              <a:rPr lang="en-US" dirty="0" smtClean="0"/>
              <a:t>Using Mandrels</a:t>
            </a:r>
          </a:p>
        </p:txBody>
      </p:sp>
      <p:sp>
        <p:nvSpPr>
          <p:cNvPr id="3" name="Content Placeholder 2"/>
          <p:cNvSpPr>
            <a:spLocks noGrp="1"/>
          </p:cNvSpPr>
          <p:nvPr>
            <p:ph idx="1"/>
          </p:nvPr>
        </p:nvSpPr>
        <p:spPr/>
        <p:txBody>
          <a:bodyPr/>
          <a:lstStyle/>
          <a:p>
            <a:pPr lvl="1">
              <a:defRPr/>
            </a:pPr>
            <a:r>
              <a:rPr lang="en-US" dirty="0" smtClean="0">
                <a:ea typeface="+mn-ea"/>
                <a:cs typeface="+mn-cs"/>
              </a:rPr>
              <a:t>When the link test is performed, the normal bends and connections of an installed link will cause these outer modes to be lost, and using a mandrel gives a more realistic measurement by removing these outer modes before calibration</a:t>
            </a:r>
          </a:p>
          <a:p>
            <a:pPr lvl="1">
              <a:defRPr/>
            </a:pPr>
            <a:r>
              <a:rPr lang="en-US" dirty="0" smtClean="0">
                <a:ea typeface="+mn-ea"/>
                <a:cs typeface="+mn-cs"/>
              </a:rPr>
              <a:t>Most technicians do not use mandrels—in fact, many have never seen one</a:t>
            </a:r>
          </a:p>
        </p:txBody>
      </p:sp>
      <p:sp>
        <p:nvSpPr>
          <p:cNvPr id="7987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7987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73A6D73B-F0E3-4FD2-8956-7495585FD67E}" type="slidenum">
              <a:rPr lang="en-US" smtClean="0"/>
              <a:pPr eaLnBrk="1" hangingPunct="1"/>
              <a:t>78</a:t>
            </a:fld>
            <a:endParaRPr lang="en-US" dirty="0" smtClean="0"/>
          </a:p>
        </p:txBody>
      </p:sp>
    </p:spTree>
    <p:extLst>
      <p:ext uri="{BB962C8B-B14F-4D97-AF65-F5344CB8AC3E}">
        <p14:creationId xmlns:p14="http://schemas.microsoft.com/office/powerpoint/2010/main" val="49355442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dirty="0" smtClean="0"/>
              <a:t>Using Mandrels</a:t>
            </a:r>
          </a:p>
        </p:txBody>
      </p:sp>
      <p:sp>
        <p:nvSpPr>
          <p:cNvPr id="3" name="Content Placeholder 2"/>
          <p:cNvSpPr>
            <a:spLocks noGrp="1"/>
          </p:cNvSpPr>
          <p:nvPr>
            <p:ph idx="1"/>
          </p:nvPr>
        </p:nvSpPr>
        <p:spPr/>
        <p:txBody>
          <a:bodyPr/>
          <a:lstStyle/>
          <a:p>
            <a:pPr lvl="1">
              <a:defRPr/>
            </a:pPr>
            <a:r>
              <a:rPr lang="en-US" dirty="0" smtClean="0">
                <a:ea typeface="+mn-ea"/>
                <a:cs typeface="+mn-cs"/>
              </a:rPr>
              <a:t>However, acceptable test results are typically still achieved since the acceptance values specified in the standards are relatively lax as noted previously</a:t>
            </a:r>
          </a:p>
          <a:p>
            <a:pPr lvl="1">
              <a:defRPr/>
            </a:pPr>
            <a:r>
              <a:rPr lang="en-US" dirty="0" smtClean="0">
                <a:ea typeface="+mn-ea"/>
                <a:cs typeface="+mn-cs"/>
              </a:rPr>
              <a:t>If unexpected high loss is encountered in an installed link, using a mandrel may resolve that high loss</a:t>
            </a:r>
            <a:endParaRPr lang="en-US" dirty="0"/>
          </a:p>
        </p:txBody>
      </p:sp>
      <p:sp>
        <p:nvSpPr>
          <p:cNvPr id="8090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2005-2012 Kenneth M. Chipps Ph.D. www.chipps.com</a:t>
            </a:r>
            <a:endParaRPr lang="en-US" dirty="0"/>
          </a:p>
        </p:txBody>
      </p:sp>
      <p:sp>
        <p:nvSpPr>
          <p:cNvPr id="8090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DEE5F1-8339-424B-A7FB-73C26DBDD345}" type="slidenum">
              <a:rPr lang="en-US" smtClean="0"/>
              <a:pPr eaLnBrk="1" hangingPunct="1"/>
              <a:t>79</a:t>
            </a:fld>
            <a:endParaRPr lang="en-US" dirty="0" smtClean="0"/>
          </a:p>
        </p:txBody>
      </p:sp>
    </p:spTree>
    <p:extLst>
      <p:ext uri="{BB962C8B-B14F-4D97-AF65-F5344CB8AC3E}">
        <p14:creationId xmlns:p14="http://schemas.microsoft.com/office/powerpoint/2010/main" val="38463929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dirty="0" smtClean="0"/>
              <a:t>DTX CableAnalyzer</a:t>
            </a:r>
          </a:p>
        </p:txBody>
      </p:sp>
      <p:sp>
        <p:nvSpPr>
          <p:cNvPr id="819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819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FBE5475-5A6E-48DA-ACB6-653C33674E85}" type="slidenum">
              <a:rPr lang="en-US" smtClean="0"/>
              <a:pPr eaLnBrk="1" hangingPunct="1"/>
              <a:t>8</a:t>
            </a:fld>
            <a:endParaRPr lang="en-US" dirty="0" smtClean="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8607" r="27141"/>
          <a:stretch/>
        </p:blipFill>
        <p:spPr>
          <a:xfrm>
            <a:off x="2917199" y="1544002"/>
            <a:ext cx="3331201" cy="4323398"/>
          </a:xfrm>
          <a:prstGeom prst="rect">
            <a:avLst/>
          </a:prstGeom>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itle 1"/>
          <p:cNvSpPr>
            <a:spLocks noGrp="1"/>
          </p:cNvSpPr>
          <p:nvPr>
            <p:ph type="title"/>
          </p:nvPr>
        </p:nvSpPr>
        <p:spPr/>
        <p:txBody>
          <a:bodyPr/>
          <a:lstStyle/>
          <a:p>
            <a:r>
              <a:rPr lang="en-US" dirty="0" smtClean="0"/>
              <a:t>Warm Up</a:t>
            </a:r>
          </a:p>
        </p:txBody>
      </p:sp>
      <p:sp>
        <p:nvSpPr>
          <p:cNvPr id="64515" name="Content Placeholder 2"/>
          <p:cNvSpPr>
            <a:spLocks noGrp="1"/>
          </p:cNvSpPr>
          <p:nvPr>
            <p:ph idx="1"/>
          </p:nvPr>
        </p:nvSpPr>
        <p:spPr/>
        <p:txBody>
          <a:bodyPr/>
          <a:lstStyle/>
          <a:p>
            <a:r>
              <a:rPr lang="en-US" dirty="0" smtClean="0"/>
              <a:t>Let the test and remote unit warm up for five minutes before testing a link</a:t>
            </a:r>
          </a:p>
        </p:txBody>
      </p:sp>
      <p:sp>
        <p:nvSpPr>
          <p:cNvPr id="64516"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4517"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FE930EF-DAF8-4CA0-BCA6-82C4A6CA7BED}" type="slidenum">
              <a:rPr lang="en-US" smtClean="0"/>
              <a:pPr eaLnBrk="1" hangingPunct="1"/>
              <a:t>80</a:t>
            </a:fld>
            <a:endParaRPr lang="en-US" dirty="0" smtClean="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t>Measure the Loss</a:t>
            </a:r>
          </a:p>
        </p:txBody>
      </p:sp>
      <p:sp>
        <p:nvSpPr>
          <p:cNvPr id="65539" name="Content Placeholder 2"/>
          <p:cNvSpPr>
            <a:spLocks noGrp="1"/>
          </p:cNvSpPr>
          <p:nvPr>
            <p:ph idx="1"/>
          </p:nvPr>
        </p:nvSpPr>
        <p:spPr/>
        <p:txBody>
          <a:bodyPr/>
          <a:lstStyle/>
          <a:p>
            <a:r>
              <a:rPr lang="en-US" dirty="0" smtClean="0"/>
              <a:t>To measure the loss</a:t>
            </a:r>
          </a:p>
          <a:p>
            <a:pPr lvl="1"/>
            <a:r>
              <a:rPr lang="en-US" dirty="0" smtClean="0"/>
              <a:t>Turn the selector to Auto Test</a:t>
            </a:r>
          </a:p>
          <a:p>
            <a:pPr lvl="1"/>
            <a:r>
              <a:rPr lang="en-US" dirty="0" smtClean="0"/>
              <a:t>Press Test</a:t>
            </a:r>
          </a:p>
          <a:p>
            <a:pPr lvl="1"/>
            <a:r>
              <a:rPr lang="en-US" dirty="0" smtClean="0"/>
              <a:t>Read the result</a:t>
            </a:r>
          </a:p>
          <a:p>
            <a:r>
              <a:rPr lang="en-US" dirty="0" smtClean="0"/>
              <a:t>The unit will report a pass or a fail</a:t>
            </a:r>
          </a:p>
        </p:txBody>
      </p:sp>
      <p:sp>
        <p:nvSpPr>
          <p:cNvPr id="6554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554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609E98-A9A4-4147-9089-B730FB12481E}" type="slidenum">
              <a:rPr lang="en-US" smtClean="0"/>
              <a:pPr eaLnBrk="1" hangingPunct="1"/>
              <a:t>81</a:t>
            </a:fld>
            <a:endParaRPr lang="en-US" dirty="0" smtClean="0"/>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US" dirty="0" smtClean="0"/>
              <a:t>Viewing Test Results</a:t>
            </a:r>
          </a:p>
        </p:txBody>
      </p:sp>
      <p:sp>
        <p:nvSpPr>
          <p:cNvPr id="66563"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6564"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CCA1F22-E696-4817-9717-A6FB474755E3}" type="slidenum">
              <a:rPr lang="en-US" smtClean="0"/>
              <a:pPr eaLnBrk="1" hangingPunct="1"/>
              <a:t>82</a:t>
            </a:fld>
            <a:endParaRPr lang="en-US" dirty="0" smtClean="0"/>
          </a:p>
        </p:txBody>
      </p:sp>
      <p:pic>
        <p:nvPicPr>
          <p:cNvPr id="66565" name="Picture 2"/>
          <p:cNvPicPr>
            <a:picLocks noChangeAspect="1" noChangeArrowheads="1"/>
          </p:cNvPicPr>
          <p:nvPr/>
        </p:nvPicPr>
        <p:blipFill>
          <a:blip r:embed="rId2">
            <a:extLst>
              <a:ext uri="{28A0092B-C50C-407E-A947-70E740481C1C}">
                <a14:useLocalDpi xmlns:a14="http://schemas.microsoft.com/office/drawing/2010/main" val="0"/>
              </a:ext>
            </a:extLst>
          </a:blip>
          <a:srcRect l="16875" t="25000" r="18124" b="8333"/>
          <a:stretch>
            <a:fillRect/>
          </a:stretch>
        </p:blipFill>
        <p:spPr bwMode="auto">
          <a:xfrm>
            <a:off x="838200" y="1600200"/>
            <a:ext cx="7391400" cy="454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p:cNvSpPr>
            <a:spLocks noGrp="1"/>
          </p:cNvSpPr>
          <p:nvPr>
            <p:ph type="title"/>
          </p:nvPr>
        </p:nvSpPr>
        <p:spPr/>
        <p:txBody>
          <a:bodyPr/>
          <a:lstStyle/>
          <a:p>
            <a:r>
              <a:rPr lang="en-US" dirty="0" smtClean="0"/>
              <a:t>Viewing Test Results</a:t>
            </a:r>
          </a:p>
        </p:txBody>
      </p:sp>
      <p:sp>
        <p:nvSpPr>
          <p:cNvPr id="67587"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7588"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35736E2-88E8-42FE-82E0-4A99FF392562}" type="slidenum">
              <a:rPr lang="en-US" smtClean="0"/>
              <a:pPr eaLnBrk="1" hangingPunct="1"/>
              <a:t>83</a:t>
            </a:fld>
            <a:endParaRPr lang="en-US" dirty="0" smtClean="0"/>
          </a:p>
        </p:txBody>
      </p:sp>
      <p:pic>
        <p:nvPicPr>
          <p:cNvPr id="67589"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30209" r="15625" b="14583"/>
          <a:stretch>
            <a:fillRect/>
          </a:stretch>
        </p:blipFill>
        <p:spPr bwMode="auto">
          <a:xfrm>
            <a:off x="685800" y="16002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1"/>
          <p:cNvSpPr>
            <a:spLocks noGrp="1"/>
          </p:cNvSpPr>
          <p:nvPr>
            <p:ph type="title"/>
          </p:nvPr>
        </p:nvSpPr>
        <p:spPr/>
        <p:txBody>
          <a:bodyPr/>
          <a:lstStyle/>
          <a:p>
            <a:r>
              <a:rPr lang="en-US" dirty="0" smtClean="0"/>
              <a:t>Visual Fault Locator</a:t>
            </a:r>
          </a:p>
        </p:txBody>
      </p:sp>
      <p:sp>
        <p:nvSpPr>
          <p:cNvPr id="68611" name="Content Placeholder 2"/>
          <p:cNvSpPr>
            <a:spLocks noGrp="1"/>
          </p:cNvSpPr>
          <p:nvPr>
            <p:ph idx="1"/>
          </p:nvPr>
        </p:nvSpPr>
        <p:spPr/>
        <p:txBody>
          <a:bodyPr/>
          <a:lstStyle/>
          <a:p>
            <a:r>
              <a:rPr lang="en-US" dirty="0" smtClean="0"/>
              <a:t>The CableAnalyzer includes a visual fault locator</a:t>
            </a:r>
          </a:p>
          <a:p>
            <a:r>
              <a:rPr lang="en-US" dirty="0" smtClean="0"/>
              <a:t>This function is used to check fiber continuity, as well as to find faults</a:t>
            </a:r>
          </a:p>
          <a:p>
            <a:r>
              <a:rPr lang="en-US" dirty="0" smtClean="0"/>
              <a:t>To use this function</a:t>
            </a:r>
          </a:p>
          <a:p>
            <a:pPr lvl="1"/>
            <a:r>
              <a:rPr lang="en-US" dirty="0" smtClean="0"/>
              <a:t>Connect the fiber to the VFL port</a:t>
            </a:r>
          </a:p>
          <a:p>
            <a:pPr lvl="1"/>
            <a:r>
              <a:rPr lang="en-US" dirty="0" smtClean="0"/>
              <a:t>Press the VFL button next to the connector</a:t>
            </a:r>
          </a:p>
          <a:p>
            <a:pPr lvl="1"/>
            <a:r>
              <a:rPr lang="en-US" dirty="0" smtClean="0"/>
              <a:t>Look for a red light from the fiber</a:t>
            </a:r>
          </a:p>
        </p:txBody>
      </p:sp>
      <p:sp>
        <p:nvSpPr>
          <p:cNvPr id="68612"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8613"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227E2B20-D997-49E2-ABE9-6601CDFA83E5}" type="slidenum">
              <a:rPr lang="en-US" smtClean="0"/>
              <a:pPr eaLnBrk="1" hangingPunct="1"/>
              <a:t>84</a:t>
            </a:fld>
            <a:endParaRPr lang="en-US" dirty="0" smtClean="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p:cNvSpPr>
            <a:spLocks noGrp="1"/>
          </p:cNvSpPr>
          <p:nvPr>
            <p:ph type="title"/>
          </p:nvPr>
        </p:nvSpPr>
        <p:spPr/>
        <p:txBody>
          <a:bodyPr/>
          <a:lstStyle/>
          <a:p>
            <a:r>
              <a:rPr lang="en-US" dirty="0" smtClean="0"/>
              <a:t>Visual Fault Locator</a:t>
            </a:r>
          </a:p>
        </p:txBody>
      </p:sp>
      <p:sp>
        <p:nvSpPr>
          <p:cNvPr id="69635"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69636"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527241BF-2EE1-4460-9398-943C260E76D3}" type="slidenum">
              <a:rPr lang="en-US" smtClean="0"/>
              <a:pPr eaLnBrk="1" hangingPunct="1"/>
              <a:t>85</a:t>
            </a:fld>
            <a:endParaRPr lang="en-US" dirty="0" smtClean="0"/>
          </a:p>
        </p:txBody>
      </p:sp>
      <p:pic>
        <p:nvPicPr>
          <p:cNvPr id="69637" name="Picture 2"/>
          <p:cNvPicPr>
            <a:picLocks noChangeAspect="1" noChangeArrowheads="1"/>
          </p:cNvPicPr>
          <p:nvPr/>
        </p:nvPicPr>
        <p:blipFill>
          <a:blip r:embed="rId2">
            <a:extLst>
              <a:ext uri="{28A0092B-C50C-407E-A947-70E740481C1C}">
                <a14:useLocalDpi xmlns:a14="http://schemas.microsoft.com/office/drawing/2010/main" val="0"/>
              </a:ext>
            </a:extLst>
          </a:blip>
          <a:srcRect l="20625" t="26042" r="15625" b="14583"/>
          <a:stretch>
            <a:fillRect/>
          </a:stretch>
        </p:blipFill>
        <p:spPr bwMode="auto">
          <a:xfrm>
            <a:off x="533400" y="1600200"/>
            <a:ext cx="8105775" cy="452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dirty="0" smtClean="0"/>
              <a:t>Test Unit Setup</a:t>
            </a:r>
          </a:p>
        </p:txBody>
      </p:sp>
      <p:sp>
        <p:nvSpPr>
          <p:cNvPr id="9219" name="Content Placeholder 2"/>
          <p:cNvSpPr>
            <a:spLocks noGrp="1"/>
          </p:cNvSpPr>
          <p:nvPr>
            <p:ph idx="1"/>
          </p:nvPr>
        </p:nvSpPr>
        <p:spPr/>
        <p:txBody>
          <a:bodyPr/>
          <a:lstStyle/>
          <a:p>
            <a:r>
              <a:rPr lang="en-US" dirty="0" smtClean="0"/>
              <a:t>Regardless of the cable being tested the device must first be configured</a:t>
            </a:r>
          </a:p>
          <a:p>
            <a:r>
              <a:rPr lang="en-US" dirty="0" smtClean="0"/>
              <a:t>This involves</a:t>
            </a:r>
          </a:p>
          <a:p>
            <a:pPr lvl="1"/>
            <a:r>
              <a:rPr lang="en-US" dirty="0" smtClean="0"/>
              <a:t>Telling the units what type of cable they will be testing</a:t>
            </a:r>
          </a:p>
          <a:p>
            <a:pPr lvl="1"/>
            <a:r>
              <a:rPr lang="en-US" dirty="0" smtClean="0"/>
              <a:t>Setting the reference level</a:t>
            </a:r>
          </a:p>
          <a:p>
            <a:r>
              <a:rPr lang="en-US" dirty="0" smtClean="0"/>
              <a:t>The procedure for both copper and fiber optic cable will be discussed, beginning with copper UTP cable</a:t>
            </a:r>
          </a:p>
        </p:txBody>
      </p:sp>
      <p:sp>
        <p:nvSpPr>
          <p:cNvPr id="9220" name="Footer Placeholder 3"/>
          <p:cNvSpPr>
            <a:spLocks noGrp="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dirty="0" smtClean="0"/>
              <a:t>Copyright 2008-2013 Kenneth M. Chipps Ph.D. www.chipps.com</a:t>
            </a:r>
            <a:endParaRPr lang="en-US" dirty="0"/>
          </a:p>
        </p:txBody>
      </p:sp>
      <p:sp>
        <p:nvSpPr>
          <p:cNvPr id="9221" name="Slide Number Placeholder 4"/>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4278C83E-2F06-469E-84A0-66E8E333DE48}" type="slidenum">
              <a:rPr lang="en-US" smtClean="0"/>
              <a:pPr eaLnBrk="1" hangingPunct="1"/>
              <a:t>9</a:t>
            </a:fld>
            <a:endParaRPr lang="en-US" dirty="0"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iscoAcademy">
  <a:themeElements>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iscoAcadem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73025" tIns="36512" rIns="73025" bIns="36512"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CiscoAcadem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iscoAcadem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iscoAcadem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iscoAcadem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iscoAcadem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iscoAcadem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iscoAcadem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iscoAcadem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iscoAcadem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iscoAcadem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iscoAcadem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iscoAcadem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CiscoAcademy</Template>
  <TotalTime>4630</TotalTime>
  <Words>3354</Words>
  <Application>Microsoft Office PowerPoint</Application>
  <PresentationFormat>On-screen Show (4:3)</PresentationFormat>
  <Paragraphs>457</Paragraphs>
  <Slides>85</Slides>
  <Notes>0</Notes>
  <HiddenSlides>0</HiddenSlides>
  <MMClips>0</MMClips>
  <ScaleCrop>false</ScaleCrop>
  <HeadingPairs>
    <vt:vector size="4" baseType="variant">
      <vt:variant>
        <vt:lpstr>Theme</vt:lpstr>
      </vt:variant>
      <vt:variant>
        <vt:i4>1</vt:i4>
      </vt:variant>
      <vt:variant>
        <vt:lpstr>Slide Titles</vt:lpstr>
      </vt:variant>
      <vt:variant>
        <vt:i4>85</vt:i4>
      </vt:variant>
    </vt:vector>
  </HeadingPairs>
  <TitlesOfParts>
    <vt:vector size="86" baseType="lpstr">
      <vt:lpstr>CiscoAcademy</vt:lpstr>
      <vt:lpstr>How to Use a Fluke DTX Cable Tester Last Update 2013.08.04 2.1.0</vt:lpstr>
      <vt:lpstr>Objectives</vt:lpstr>
      <vt:lpstr>What is a Fluke DTX Test Unit</vt:lpstr>
      <vt:lpstr>Uses</vt:lpstr>
      <vt:lpstr>Tests That Can Be Done</vt:lpstr>
      <vt:lpstr>Tests That Can Be Done</vt:lpstr>
      <vt:lpstr>DTX CableAnalyzer</vt:lpstr>
      <vt:lpstr>DTX CableAnalyzer</vt:lpstr>
      <vt:lpstr>Test Unit Setup</vt:lpstr>
      <vt:lpstr>Setup for Copper Testing</vt:lpstr>
      <vt:lpstr>Setup for Copper Testing</vt:lpstr>
      <vt:lpstr>Setup for Copper Testing</vt:lpstr>
      <vt:lpstr>Setup for Copper Testing</vt:lpstr>
      <vt:lpstr>Set the Reference Level</vt:lpstr>
      <vt:lpstr>Set the Reference Level</vt:lpstr>
      <vt:lpstr>Running the Test</vt:lpstr>
      <vt:lpstr>Running the Test</vt:lpstr>
      <vt:lpstr>Running the Test</vt:lpstr>
      <vt:lpstr>Permanent Link</vt:lpstr>
      <vt:lpstr>Channel</vt:lpstr>
      <vt:lpstr>UTP Test Results</vt:lpstr>
      <vt:lpstr>Failed UTP Test Results</vt:lpstr>
      <vt:lpstr>Testing Fiber Optic Cable</vt:lpstr>
      <vt:lpstr>Fiber Module</vt:lpstr>
      <vt:lpstr>Fiber Module</vt:lpstr>
      <vt:lpstr>SimpliFiber</vt:lpstr>
      <vt:lpstr>SimpliFiber</vt:lpstr>
      <vt:lpstr>Fiber Testing</vt:lpstr>
      <vt:lpstr>Fiber Testing</vt:lpstr>
      <vt:lpstr>Steps in Fiber Testing</vt:lpstr>
      <vt:lpstr>Compute the Allowable Loss</vt:lpstr>
      <vt:lpstr>Compute the Allowable Loss</vt:lpstr>
      <vt:lpstr>Compute the Allowable Loss</vt:lpstr>
      <vt:lpstr>Compute Allowable Loss</vt:lpstr>
      <vt:lpstr>Compute Allowable Loss</vt:lpstr>
      <vt:lpstr>Compute Allowable Loss</vt:lpstr>
      <vt:lpstr>Compute Allowable Loss</vt:lpstr>
      <vt:lpstr>Compute Allowable Loss</vt:lpstr>
      <vt:lpstr>Compute Allowable Loss</vt:lpstr>
      <vt:lpstr>Compute Allowable Loss</vt:lpstr>
      <vt:lpstr>Setting the Fiber Test Settings</vt:lpstr>
      <vt:lpstr>Setting the Fiber Test Settings</vt:lpstr>
      <vt:lpstr>Setting the Fiber Test Settings</vt:lpstr>
      <vt:lpstr>Setting the Fiber Test Settings</vt:lpstr>
      <vt:lpstr>Cleaning Fiber Before Testing</vt:lpstr>
      <vt:lpstr>Cleaning Fiber Before Testing</vt:lpstr>
      <vt:lpstr>Cleaning Fiber Before Testing</vt:lpstr>
      <vt:lpstr>Cleaning Fiber Before Testing</vt:lpstr>
      <vt:lpstr>Set the Reference Level</vt:lpstr>
      <vt:lpstr>Set the Reference Level</vt:lpstr>
      <vt:lpstr>Set the Reference Level</vt:lpstr>
      <vt:lpstr>Set the Reference Level</vt:lpstr>
      <vt:lpstr>Set the Reference Level</vt:lpstr>
      <vt:lpstr>Set the Reference Level</vt:lpstr>
      <vt:lpstr>Set the Reference Level</vt:lpstr>
      <vt:lpstr>Set the Reference Level</vt:lpstr>
      <vt:lpstr>Set the Reference Level</vt:lpstr>
      <vt:lpstr>Set the Reference Level</vt:lpstr>
      <vt:lpstr>Set the Reference Level</vt:lpstr>
      <vt:lpstr>Test the Link</vt:lpstr>
      <vt:lpstr>Test the Link</vt:lpstr>
      <vt:lpstr>Test the Link</vt:lpstr>
      <vt:lpstr>Test the Link</vt:lpstr>
      <vt:lpstr>Test the Link</vt:lpstr>
      <vt:lpstr>Test the Link</vt:lpstr>
      <vt:lpstr>Using Mandrels</vt:lpstr>
      <vt:lpstr>Using Mandrels</vt:lpstr>
      <vt:lpstr>Using Mandrels</vt:lpstr>
      <vt:lpstr>Using Mandrels</vt:lpstr>
      <vt:lpstr>Using Mandrels</vt:lpstr>
      <vt:lpstr>Using Mandrels</vt:lpstr>
      <vt:lpstr>Wrapping Mandrels</vt:lpstr>
      <vt:lpstr>Wrapping Mandrels</vt:lpstr>
      <vt:lpstr>Using Mandrels</vt:lpstr>
      <vt:lpstr>Using Mandrels</vt:lpstr>
      <vt:lpstr>Using Mandrels</vt:lpstr>
      <vt:lpstr>Using Mandrels</vt:lpstr>
      <vt:lpstr>Using Mandrels</vt:lpstr>
      <vt:lpstr>Using Mandrels</vt:lpstr>
      <vt:lpstr>Warm Up</vt:lpstr>
      <vt:lpstr>Measure the Loss</vt:lpstr>
      <vt:lpstr>Viewing Test Results</vt:lpstr>
      <vt:lpstr>Viewing Test Results</vt:lpstr>
      <vt:lpstr>Visual Fault Locator</vt:lpstr>
      <vt:lpstr>Visual Fault Locator</vt:lpstr>
    </vt:vector>
  </TitlesOfParts>
  <Company>FCCJ</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a Fluke DTX Cable Tester</dc:title>
  <dc:creator>Kenneth M. Chipps Ph.D.</dc:creator>
  <cp:lastModifiedBy>Kenneth M. Chipps Ph.D.</cp:lastModifiedBy>
  <cp:revision>195</cp:revision>
  <dcterms:created xsi:type="dcterms:W3CDTF">2003-11-16T18:04:42Z</dcterms:created>
  <dcterms:modified xsi:type="dcterms:W3CDTF">2014-07-24T00:41:37Z</dcterms:modified>
</cp:coreProperties>
</file>