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28" r:id="rId2"/>
    <p:sldId id="372" r:id="rId3"/>
    <p:sldId id="471" r:id="rId4"/>
    <p:sldId id="373" r:id="rId5"/>
    <p:sldId id="457" r:id="rId6"/>
    <p:sldId id="458" r:id="rId7"/>
    <p:sldId id="459" r:id="rId8"/>
    <p:sldId id="460" r:id="rId9"/>
    <p:sldId id="461" r:id="rId10"/>
    <p:sldId id="463" r:id="rId11"/>
    <p:sldId id="465" r:id="rId12"/>
    <p:sldId id="462" r:id="rId13"/>
    <p:sldId id="466" r:id="rId14"/>
    <p:sldId id="467" r:id="rId15"/>
    <p:sldId id="468" r:id="rId16"/>
    <p:sldId id="469" r:id="rId17"/>
    <p:sldId id="470" r:id="rId18"/>
    <p:sldId id="472" r:id="rId19"/>
    <p:sldId id="474" r:id="rId20"/>
    <p:sldId id="475" r:id="rId21"/>
    <p:sldId id="476" r:id="rId22"/>
    <p:sldId id="477" r:id="rId23"/>
    <p:sldId id="478" r:id="rId24"/>
    <p:sldId id="480" r:id="rId25"/>
    <p:sldId id="479" r:id="rId26"/>
    <p:sldId id="481" r:id="rId27"/>
    <p:sldId id="45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4" autoAdjust="0"/>
  </p:normalViewPr>
  <p:slideViewPr>
    <p:cSldViewPr>
      <p:cViewPr varScale="1">
        <p:scale>
          <a:sx n="52" d="100"/>
          <a:sy n="52" d="100"/>
        </p:scale>
        <p:origin x="-1404" y="-10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368A2A-61F3-49DC-A86E-65F7FF003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8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3E12B3-55EF-41D7-8D86-DB51619EB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31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886200" cy="47625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563B-4435-440B-A45D-D935A80A6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7346-845C-4426-A73D-97F9E8DF0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8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A997-1A92-47A1-845D-C59A0FAF3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2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ECE8-AFA0-49B5-8985-7C2B81B3F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1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40BD5-F86F-4923-8606-3933404ED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0B9B-550D-4C49-9740-F7D09ECCA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173-DAF9-417A-8CB6-59E7DBDA9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8B488-3E8A-4BF3-A94D-C510F5D93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B435-C4A0-4EFF-B5B6-BABD3803C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6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F5F1-A6F5-4641-B6C2-15FB7BF3E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02529-D125-493E-BEA6-7CF8EA60D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6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C2E8A-6656-404A-B121-8EFA41043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3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9C99-F268-487D-A455-CCDED2FD5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3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D9013D-EA5A-4CDF-BEED-BB941AFA7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Use the 3M</a:t>
            </a:r>
            <a:br>
              <a:rPr lang="en-US" altLang="en-US" smtClean="0"/>
            </a:br>
            <a:r>
              <a:rPr lang="en-US" altLang="en-US" smtClean="0"/>
              <a:t>Mechanical Splice Tool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sz="2400" smtClean="0"/>
              <a:t>Last Update 2008.08.13</a:t>
            </a:r>
            <a:br>
              <a:rPr lang="en-US" sz="2400" smtClean="0"/>
            </a:br>
            <a:r>
              <a:rPr lang="en-US" sz="2400" smtClean="0"/>
              <a:t>1.0.0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C5D4CA-3B80-4246-9FED-5FD0C827E593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Prepare the Fiber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Check the cleave length using the 12.5 mm cleave length gauges on the tool</a:t>
            </a:r>
          </a:p>
          <a:p>
            <a:r>
              <a:rPr lang="en-US" smtClean="0"/>
              <a:t>Adjust the cleaver to provide the prescribed cleave lengths</a:t>
            </a:r>
          </a:p>
          <a:p>
            <a:r>
              <a:rPr lang="en-US" smtClean="0"/>
              <a:t>Do not allow the cleaved end to contact the tool</a:t>
            </a:r>
          </a:p>
          <a:p>
            <a:r>
              <a:rPr lang="en-US" smtClean="0"/>
              <a:t>Do not clean the fibers again after they have been cleaved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922C4C-EC99-4F99-9B7E-EA9FF852F33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Prepare the Fiber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5DDC74-62E0-4457-8FCD-A1C099C7A69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4" t="21875" r="20625" b="41667"/>
          <a:stretch>
            <a:fillRect/>
          </a:stretch>
        </p:blipFill>
        <p:spPr bwMode="auto">
          <a:xfrm>
            <a:off x="2057400" y="1600200"/>
            <a:ext cx="49228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Splice in the Tool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Load the splice into the assembly tool by pressing firmly at the ends of the splice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381808-71ED-4F9A-8CCA-56B3BCC34C5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Push the fiber down into the fiber retention pad on each side of the splice, while holding the coated portion of the fiber only</a:t>
            </a:r>
          </a:p>
          <a:p>
            <a:r>
              <a:rPr lang="en-US" smtClean="0"/>
              <a:t>Do not allow the cleaved end to contact any surface before insertion into the splice</a:t>
            </a:r>
          </a:p>
          <a:p>
            <a:r>
              <a:rPr lang="en-US" smtClean="0"/>
              <a:t>Grasp the coated fiber about .25 inches from the bare glass</a:t>
            </a:r>
          </a:p>
          <a:p>
            <a:r>
              <a:rPr lang="en-US" smtClean="0"/>
              <a:t>Move the fiber end onto the fiber alignment guide on the assembly tool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35EC5A-66F9-44B2-8CAE-0EE373817A7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end of the fiber should be resting on the alignment guide outside of the splice</a:t>
            </a:r>
          </a:p>
          <a:p>
            <a:r>
              <a:rPr lang="en-US" smtClean="0"/>
              <a:t>The fiber should be placed in the retention pad and inserted into the splice immediately following cleaning to minimize exposure to the atmosphere and reduce the risk of contamination</a:t>
            </a:r>
          </a:p>
          <a:p>
            <a:r>
              <a:rPr lang="en-US" smtClean="0"/>
              <a:t>Push the fiber straight into fiber alignment guide, not at an angle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1F52D5-00C8-46E1-BB8D-1F36351EB3E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7B6085-B654-41B8-8E1E-79C0401FBC9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4" t="15625" r="20625" b="4167"/>
          <a:stretch>
            <a:fillRect/>
          </a:stretch>
        </p:blipFill>
        <p:spPr bwMode="auto">
          <a:xfrm>
            <a:off x="3409950" y="1600200"/>
            <a:ext cx="22288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Gently continue pushing the fiber into the splice until resistance is felt</a:t>
            </a:r>
          </a:p>
          <a:p>
            <a:r>
              <a:rPr lang="en-US" smtClean="0"/>
              <a:t>When fully inserted, the first fiber should be straight or have a slight bow up to 3 mm</a:t>
            </a:r>
          </a:p>
          <a:p>
            <a:r>
              <a:rPr lang="en-US" smtClean="0"/>
              <a:t>If properly inserted, bare glass should not be visible outside of the splice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DC7ED7-1A47-4D25-B130-EBA6868EE20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bare glass is visible, pull back slightly on the fiber and continue insertion until resistance is met</a:t>
            </a:r>
          </a:p>
          <a:p>
            <a:r>
              <a:rPr lang="en-US" smtClean="0"/>
              <a:t>Never fully remove fibers from splice after initial insertion</a:t>
            </a:r>
          </a:p>
          <a:p>
            <a:r>
              <a:rPr lang="en-US" smtClean="0"/>
              <a:t>Do not pull on the fiber after it has been properly inserted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6B19F0-5544-4D0E-9347-1287BAD483A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Now for the second fiber lay the fiber into the foam retention pad and begin to insert the fiber end into the splice</a:t>
            </a:r>
          </a:p>
          <a:p>
            <a:r>
              <a:rPr lang="en-US" smtClean="0"/>
              <a:t>Gently push the second fiber in small increments straight through the alignment guide into the fiber entry port</a:t>
            </a:r>
          </a:p>
          <a:p>
            <a:r>
              <a:rPr lang="en-US" smtClean="0"/>
              <a:t>As the coating of the second fiber enters the fiber entry port, watch for the bow in the first fiber to increase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F1CD87-4448-45CF-9EE0-6F75446285F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occurs when the end face of the second fiber contacts the first fiber and pushes the first fiber slightly back out of the splice</a:t>
            </a:r>
          </a:p>
          <a:p>
            <a:r>
              <a:rPr lang="en-US" smtClean="0"/>
              <a:t>Continue gently pushing the second fiber until it meets resistance</a:t>
            </a:r>
          </a:p>
          <a:p>
            <a:r>
              <a:rPr lang="en-US" smtClean="0"/>
              <a:t>Following proper insertion, the second fiber will be approximately straight, but may have up to a 3 mm maximum bow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3AFE43-498C-432D-80B5-84D5F995BDD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how to use the 3M mechanical splice tool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3E5686-6EDC-4879-AF0B-B9BE3817AD70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this point, the first fiber will have a larger bow than the second fiber and larger than it had initially</a:t>
            </a:r>
          </a:p>
          <a:p>
            <a:r>
              <a:rPr lang="en-US" smtClean="0"/>
              <a:t>Push the first fiber back against the second fiber until there are equal bows in both fibers</a:t>
            </a:r>
          </a:p>
          <a:p>
            <a:r>
              <a:rPr lang="en-US" smtClean="0"/>
              <a:t>Do not pull on either of the fibers following establishment of the bows in the first and second fibers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1487CF-FE33-440D-AB15-863770DD7B9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fiber ends must be held together by the compressive forces induced by the bows to produce a low loss splice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ACEC2E-E958-4326-8DC6-966C5033050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Fiber in the Tool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76741C-5B95-4704-A91D-4047C6649BA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26042" r="17500" b="11458"/>
          <a:stretch>
            <a:fillRect/>
          </a:stretch>
        </p:blipFill>
        <p:spPr bwMode="auto">
          <a:xfrm>
            <a:off x="3048000" y="1600200"/>
            <a:ext cx="297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the Splice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Pivot the handle of the assembly tool down until it contacts the cap of the splice</a:t>
            </a:r>
          </a:p>
          <a:p>
            <a:r>
              <a:rPr lang="en-US" smtClean="0"/>
              <a:t>Squeeze the handle of the assembly tool as shown in order to close the cap and actuate the splice</a:t>
            </a:r>
          </a:p>
          <a:p>
            <a:r>
              <a:rPr lang="en-US" smtClean="0"/>
              <a:t>A snap sound will be heard when the splice is actuated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8E74C1-A57C-450A-B6FB-3AEE99D54F25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the Splice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74CC41-B21E-49BE-8A32-AE08EE85987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9" t="27083" r="18124" b="45834"/>
          <a:stretch>
            <a:fillRect/>
          </a:stretch>
        </p:blipFill>
        <p:spPr bwMode="auto">
          <a:xfrm>
            <a:off x="1287463" y="1600200"/>
            <a:ext cx="648493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the Splice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Remove the splice from the assembly tool by first removing the fibers from the foam retention pads and then lifting the splice from the splice holding cradle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52E9D7-973C-4181-8BC8-7B91D3B964B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the Splice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DE325D-E53A-4F35-B789-3AF9E9E66B95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71875" r="21249" b="2605"/>
          <a:stretch>
            <a:fillRect/>
          </a:stretch>
        </p:blipFill>
        <p:spPr bwMode="auto">
          <a:xfrm>
            <a:off x="1752600" y="1600200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best review is to use the tool, so get to work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BE857A-5ABB-47F4-93B4-BB70E0E55237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of this is copied from the 3M manual for this tool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73F31C-550C-427F-B544-699E2E33C17E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Mechanical Splice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mechanical splice is one where a connector filed with a gel is used to allow light from one fiber optic cable to be carried into another fiber optic cable</a:t>
            </a:r>
          </a:p>
          <a:p>
            <a:r>
              <a:rPr lang="en-US" smtClean="0"/>
              <a:t>This is a lower cost way of splicing two fiber optic cables to each other</a:t>
            </a:r>
          </a:p>
          <a:p>
            <a:r>
              <a:rPr lang="en-US" smtClean="0"/>
              <a:t>The other method is to use a fusion splice, which requires a very expensive tool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7D92F5-D63D-46C7-8125-18545F7A0872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Mechanical Splice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disadvantage to this method is the higher loss</a:t>
            </a:r>
          </a:p>
          <a:p>
            <a:r>
              <a:rPr lang="en-US" smtClean="0"/>
              <a:t>This loss is acceptable when using multimode fiber optic cable as a backbone cable to connect two telecommunications rooms inside a building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06DCF4-937F-4904-B00E-517BE1827FD9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Splice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371E45-67F8-45B6-82B6-32CC8F17DEF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5417" r="18124" b="34375"/>
          <a:stretch>
            <a:fillRect/>
          </a:stretch>
        </p:blipFill>
        <p:spPr bwMode="auto">
          <a:xfrm>
            <a:off x="438150" y="1600200"/>
            <a:ext cx="82661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Splicing Tool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B03621-2FD3-47A5-B9AD-85F50EC8802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9792" r="16875" b="3125"/>
          <a:stretch>
            <a:fillRect/>
          </a:stretch>
        </p:blipFill>
        <p:spPr bwMode="auto">
          <a:xfrm>
            <a:off x="1524000" y="1600200"/>
            <a:ext cx="6035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Create a Splice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steps in creating a splice are</a:t>
            </a:r>
          </a:p>
          <a:p>
            <a:pPr lvl="1"/>
            <a:r>
              <a:rPr lang="en-US" smtClean="0"/>
              <a:t>Prepare the fiber</a:t>
            </a:r>
          </a:p>
          <a:p>
            <a:pPr lvl="1"/>
            <a:r>
              <a:rPr lang="en-US" smtClean="0"/>
              <a:t>Place the splice in the tool</a:t>
            </a:r>
          </a:p>
          <a:p>
            <a:pPr lvl="1"/>
            <a:r>
              <a:rPr lang="en-US" smtClean="0"/>
              <a:t>Place the fiber in the tool</a:t>
            </a:r>
          </a:p>
          <a:p>
            <a:pPr lvl="1"/>
            <a:r>
              <a:rPr lang="en-US" smtClean="0"/>
              <a:t>Secure the splice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0F2CE0-CF0F-4538-9F72-9248100C5B2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Prepare the Fiber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Remove the jacket from the cable</a:t>
            </a:r>
          </a:p>
          <a:p>
            <a:r>
              <a:rPr lang="en-US" smtClean="0"/>
              <a:t>Strip approximately 1 to 2 inches - 25 mm to 51 mm of outer layers of the fiber optic cable using a mechanical stripper</a:t>
            </a:r>
          </a:p>
          <a:p>
            <a:r>
              <a:rPr lang="en-US" smtClean="0"/>
              <a:t>Clean the bare glass by pulling the fiber through an alcohol soaked lint-free wipe</a:t>
            </a:r>
          </a:p>
          <a:p>
            <a:r>
              <a:rPr lang="en-US" smtClean="0"/>
              <a:t>Cleave the fiber to 12.5 mm ±0.5 mm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F77570-BF42-4922-91B0-20B46E43E25B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3898</TotalTime>
  <Words>1130</Words>
  <Application>Microsoft Office PowerPoint</Application>
  <PresentationFormat>On-screen Show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CiscoAcademy</vt:lpstr>
      <vt:lpstr>How to Use the 3M Mechanical Splice Tool  Last Update 2008.08.13 1.0.0</vt:lpstr>
      <vt:lpstr>Objectives</vt:lpstr>
      <vt:lpstr>Source</vt:lpstr>
      <vt:lpstr>What is a Mechanical Splice</vt:lpstr>
      <vt:lpstr>What is a Mechanical Splice</vt:lpstr>
      <vt:lpstr>The Splice</vt:lpstr>
      <vt:lpstr>The Splicing Tool</vt:lpstr>
      <vt:lpstr>How to Create a Splice</vt:lpstr>
      <vt:lpstr>Prepare the Fiber</vt:lpstr>
      <vt:lpstr>Prepare the Fiber</vt:lpstr>
      <vt:lpstr>Prepare the Fiber</vt:lpstr>
      <vt:lpstr>Place the Splice in the Tool</vt:lpstr>
      <vt:lpstr>Place the Fiber in the Tool</vt:lpstr>
      <vt:lpstr>Place the Fiber in the Tool</vt:lpstr>
      <vt:lpstr>Place the Fiber in the Tool</vt:lpstr>
      <vt:lpstr>Place the Fiber in the Tool</vt:lpstr>
      <vt:lpstr>Place the Fiber in the Tool</vt:lpstr>
      <vt:lpstr>Place the Fiber in the Tool</vt:lpstr>
      <vt:lpstr>Place the Fiber in the Tool</vt:lpstr>
      <vt:lpstr>Place the Fiber in the Tool</vt:lpstr>
      <vt:lpstr>Place the Fiber in the Tool</vt:lpstr>
      <vt:lpstr>Place the Fiber in the Tool</vt:lpstr>
      <vt:lpstr>Secure the Splice</vt:lpstr>
      <vt:lpstr>Secure the Splice</vt:lpstr>
      <vt:lpstr>Secure the Splice</vt:lpstr>
      <vt:lpstr>Secure the Splice</vt:lpstr>
      <vt:lpstr>Review</vt:lpstr>
    </vt:vector>
  </TitlesOfParts>
  <Company>FCCJ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3M Mechanical Splice Tool</dc:title>
  <dc:creator>Kenneth M. Chipps Ph.D.</dc:creator>
  <cp:lastModifiedBy>Kenneth M. Chipps Ph.D.</cp:lastModifiedBy>
  <cp:revision>184</cp:revision>
  <dcterms:created xsi:type="dcterms:W3CDTF">2003-11-16T18:04:42Z</dcterms:created>
  <dcterms:modified xsi:type="dcterms:W3CDTF">2012-11-15T23:24:03Z</dcterms:modified>
</cp:coreProperties>
</file>