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6"/>
  </p:notesMasterIdLst>
  <p:handoutMasterIdLst>
    <p:handoutMasterId r:id="rId57"/>
  </p:handoutMasterIdLst>
  <p:sldIdLst>
    <p:sldId id="328" r:id="rId2"/>
    <p:sldId id="372" r:id="rId3"/>
    <p:sldId id="373" r:id="rId4"/>
    <p:sldId id="432" r:id="rId5"/>
    <p:sldId id="488" r:id="rId6"/>
    <p:sldId id="433" r:id="rId7"/>
    <p:sldId id="434" r:id="rId8"/>
    <p:sldId id="435" r:id="rId9"/>
    <p:sldId id="443" r:id="rId10"/>
    <p:sldId id="444" r:id="rId11"/>
    <p:sldId id="446" r:id="rId12"/>
    <p:sldId id="448" r:id="rId13"/>
    <p:sldId id="449" r:id="rId14"/>
    <p:sldId id="450" r:id="rId15"/>
    <p:sldId id="451" r:id="rId16"/>
    <p:sldId id="452" r:id="rId17"/>
    <p:sldId id="453" r:id="rId18"/>
    <p:sldId id="492" r:id="rId19"/>
    <p:sldId id="457" r:id="rId20"/>
    <p:sldId id="458" r:id="rId21"/>
    <p:sldId id="459" r:id="rId22"/>
    <p:sldId id="494" r:id="rId23"/>
    <p:sldId id="495" r:id="rId24"/>
    <p:sldId id="496" r:id="rId25"/>
    <p:sldId id="466" r:id="rId26"/>
    <p:sldId id="490" r:id="rId27"/>
    <p:sldId id="491" r:id="rId28"/>
    <p:sldId id="467" r:id="rId29"/>
    <p:sldId id="468" r:id="rId30"/>
    <p:sldId id="469" r:id="rId31"/>
    <p:sldId id="460" r:id="rId32"/>
    <p:sldId id="474" r:id="rId33"/>
    <p:sldId id="470" r:id="rId34"/>
    <p:sldId id="471" r:id="rId35"/>
    <p:sldId id="472" r:id="rId36"/>
    <p:sldId id="477" r:id="rId37"/>
    <p:sldId id="473" r:id="rId38"/>
    <p:sldId id="493" r:id="rId39"/>
    <p:sldId id="462" r:id="rId40"/>
    <p:sldId id="456" r:id="rId41"/>
    <p:sldId id="478" r:id="rId42"/>
    <p:sldId id="480" r:id="rId43"/>
    <p:sldId id="479" r:id="rId44"/>
    <p:sldId id="481" r:id="rId45"/>
    <p:sldId id="475" r:id="rId46"/>
    <p:sldId id="482" r:id="rId47"/>
    <p:sldId id="483" r:id="rId48"/>
    <p:sldId id="484" r:id="rId49"/>
    <p:sldId id="485" r:id="rId50"/>
    <p:sldId id="486" r:id="rId51"/>
    <p:sldId id="489" r:id="rId52"/>
    <p:sldId id="476" r:id="rId53"/>
    <p:sldId id="487" r:id="rId54"/>
    <p:sldId id="455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54" autoAdjust="0"/>
  </p:normalViewPr>
  <p:slideViewPr>
    <p:cSldViewPr>
      <p:cViewPr varScale="1">
        <p:scale>
          <a:sx n="52" d="100"/>
          <a:sy n="52" d="100"/>
        </p:scale>
        <p:origin x="-1404" y="-102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189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EFEAB4-2D73-437A-A2D7-A357BC44F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5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F5CA16-160E-4090-A26C-29BF85B92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81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886200" cy="47625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BDB1-D5E5-43B7-9C9F-E400DBB9C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4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F7D8-1880-4168-B347-0EDC42122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2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2613-C513-4872-B031-7314235D6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4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BABB1-6D69-4B5E-883B-9E8FCF0CE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9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253D-4F4E-4C4D-9F8F-06D892E7D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1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C3D2-13A8-40A3-A7EF-636AEFF44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5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1F15B-6BB2-4E17-A945-08C3E38FE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3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AF61-542D-42E1-AA32-5ABB46FCD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1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6FC4-91E7-42B7-B7CF-664062C29A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1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4BF1-5254-46BA-91A1-BC4061C37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4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BEE0-6E9A-42AD-B801-57BC1EE16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7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9DE6D-6CA8-4BC6-9FB4-0BA3A5B31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4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FED3-B708-42EF-8CE3-D3706EE1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4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2008 Kenneth M. Chipps Ph.D. www.chipps.com</a:t>
            </a:r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F60E7F-E81E-4DEC-951D-2F70B4B46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96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Terminate a Corning Unicam Connector</a:t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sz="2400" smtClean="0"/>
              <a:t>Last Update 2008.08.18</a:t>
            </a:r>
            <a:br>
              <a:rPr lang="en-US" sz="2400" smtClean="0"/>
            </a:br>
            <a:r>
              <a:rPr lang="en-US" sz="2400" smtClean="0"/>
              <a:t>1.1.0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C4CC01-E2FF-4EAE-98DB-D04D6362A32E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Connector in the Tool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FE3414-947E-4153-A447-EFD19498E18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0833" r="13750" b="11458"/>
          <a:stretch>
            <a:fillRect/>
          </a:stretch>
        </p:blipFill>
        <p:spPr bwMode="auto">
          <a:xfrm>
            <a:off x="685800" y="1600200"/>
            <a:ext cx="77501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Connector in the Tool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 sure the connector parts are aligned correctly</a:t>
            </a:r>
          </a:p>
          <a:p>
            <a:pPr lvl="1"/>
            <a:r>
              <a:rPr lang="en-US" smtClean="0"/>
              <a:t>The cam is open when the cam key is 90 degrees from the date code when it is facing up</a:t>
            </a:r>
          </a:p>
          <a:p>
            <a:r>
              <a:rPr lang="en-US" smtClean="0"/>
              <a:t>Remove the dust caps at both ends of the connector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4C4FDD-2B94-4063-88A0-C093B636C3E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Connector in the Tool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4B2ED6-D45F-4E8E-9793-2858F708C1BD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0417" r="13750" b="15625"/>
          <a:stretch>
            <a:fillRect/>
          </a:stretch>
        </p:blipFill>
        <p:spPr bwMode="auto">
          <a:xfrm>
            <a:off x="533400" y="1600200"/>
            <a:ext cx="807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Connector in the Tool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Squeeze the load button to move the cradle away from the wrench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48FA28-96FC-4950-B091-7F693F6D7E8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Connector in the Tool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62D25E-22AE-41B3-9378-A09D71BF56D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48958" r="42500" b="14583"/>
          <a:stretch>
            <a:fillRect/>
          </a:stretch>
        </p:blipFill>
        <p:spPr bwMode="auto">
          <a:xfrm>
            <a:off x="2743200" y="1600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Connector in the Tool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With the date code up, place the connector in the tool by first placing the  lead in tube into the wrench</a:t>
            </a:r>
          </a:p>
          <a:p>
            <a:r>
              <a:rPr lang="en-US" smtClean="0"/>
              <a:t>Slowly release the load button while guiding the connector into the cradle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38C2EC-DF0A-44D2-9E3E-AE2320B1135C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Connector in the Tool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DE0F35-4214-404E-9A40-D31ABC7DB8EB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 t="25000" r="13126" b="22917"/>
          <a:stretch>
            <a:fillRect/>
          </a:stretch>
        </p:blipFill>
        <p:spPr bwMode="auto">
          <a:xfrm>
            <a:off x="2895600" y="1600200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Connector in the Tool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Continue sliding the coupler down until the connector is seated in the tool</a:t>
            </a:r>
          </a:p>
          <a:p>
            <a:r>
              <a:rPr lang="en-US" smtClean="0"/>
              <a:t>To check that the connector is in the proper location, close the cover of the tool</a:t>
            </a:r>
          </a:p>
          <a:p>
            <a:r>
              <a:rPr lang="en-US" smtClean="0"/>
              <a:t>If the error light stays off, then the connector is in the correct location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1AA811-6C05-4C47-9388-0390CDF6475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Light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the error light flashes, try again</a:t>
            </a:r>
          </a:p>
          <a:p>
            <a:pPr lvl="1"/>
            <a:r>
              <a:rPr lang="en-US" smtClean="0"/>
              <a:t>The usual problem is the connector is not all the way down toward the bottom of the tool</a:t>
            </a:r>
          </a:p>
          <a:p>
            <a:pPr lvl="1"/>
            <a:r>
              <a:rPr lang="en-US" smtClean="0"/>
              <a:t>or</a:t>
            </a:r>
          </a:p>
          <a:p>
            <a:pPr lvl="1"/>
            <a:r>
              <a:rPr lang="en-US" smtClean="0"/>
              <a:t>The VFL Coupler has not been pulled down to hold the end of the connector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B000BF-6699-409A-94F2-D4500CA5CCEA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Prepare the Fiber Optic Cable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prepare the fiber for termination</a:t>
            </a:r>
          </a:p>
          <a:p>
            <a:pPr lvl="1"/>
            <a:r>
              <a:rPr lang="en-US" smtClean="0"/>
              <a:t>Slide the boot onto the fiber</a:t>
            </a:r>
          </a:p>
          <a:p>
            <a:pPr lvl="1"/>
            <a:r>
              <a:rPr lang="en-US" smtClean="0"/>
              <a:t>Remove the fiber jacket</a:t>
            </a:r>
          </a:p>
          <a:p>
            <a:pPr lvl="1"/>
            <a:r>
              <a:rPr lang="en-US" smtClean="0"/>
              <a:t>Place two marks on the fiber buffer</a:t>
            </a:r>
          </a:p>
          <a:p>
            <a:pPr lvl="1"/>
            <a:r>
              <a:rPr lang="en-US" smtClean="0"/>
              <a:t>Remove the outer layers on the fiber</a:t>
            </a:r>
          </a:p>
          <a:p>
            <a:pPr lvl="1"/>
            <a:r>
              <a:rPr lang="en-US" smtClean="0"/>
              <a:t>Clean the fiber</a:t>
            </a:r>
          </a:p>
          <a:p>
            <a:pPr lvl="1"/>
            <a:r>
              <a:rPr lang="en-US" smtClean="0"/>
              <a:t>Cleave the fiber to create a proper end for joining to the connector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9CC4C1-EDC4-4E2E-B5F4-9B1C9761254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 how to install a Corning Unicam connector onto fiber optic cable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C9CAAB-2151-47DB-9961-60DCCBBE8C86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the Boot 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Slide the boot onto the fiber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7FC2C5-AAC1-4873-A181-D47B21E829B6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the Boot On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AB0360-72A4-4F65-9AEC-ED67EA291B7C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 t="37500" r="13750" b="46875"/>
          <a:stretch>
            <a:fillRect/>
          </a:stretch>
        </p:blipFill>
        <p:spPr bwMode="auto">
          <a:xfrm>
            <a:off x="2895600" y="16002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Jacket Buffer Coating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may be up to three outer covers on a tight buffer fiber optic cable</a:t>
            </a:r>
          </a:p>
          <a:p>
            <a:r>
              <a:rPr lang="en-US" smtClean="0"/>
              <a:t>These are the</a:t>
            </a:r>
          </a:p>
          <a:p>
            <a:pPr lvl="1"/>
            <a:r>
              <a:rPr lang="en-US" smtClean="0"/>
              <a:t>Jacket</a:t>
            </a:r>
          </a:p>
          <a:p>
            <a:pPr lvl="1"/>
            <a:r>
              <a:rPr lang="en-US" smtClean="0"/>
              <a:t>Buffer</a:t>
            </a:r>
          </a:p>
          <a:p>
            <a:pPr lvl="1"/>
            <a:r>
              <a:rPr lang="en-US" smtClean="0"/>
              <a:t>Coating</a:t>
            </a:r>
          </a:p>
          <a:p>
            <a:r>
              <a:rPr lang="en-US" smtClean="0"/>
              <a:t>These vary in size</a:t>
            </a:r>
          </a:p>
          <a:p>
            <a:r>
              <a:rPr lang="en-US" smtClean="0"/>
              <a:t>The jacket in particular will vary over a wide range of sizes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1D015F-2D6A-41C6-98B0-67182CB8CA64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Jacket Buffer Coating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buffer and coating are more uniform</a:t>
            </a:r>
          </a:p>
          <a:p>
            <a:r>
              <a:rPr lang="en-US" smtClean="0"/>
              <a:t>Here is what the look like in comparison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0DF762-A459-4133-AAE8-4A96E412CC15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Jacket Buffer Coating</a:t>
            </a:r>
          </a:p>
        </p:txBody>
      </p:sp>
      <p:pic>
        <p:nvPicPr>
          <p:cNvPr id="26627" name="Content Placeholder 5" descr="DSC_10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7200" cy="4525963"/>
          </a:xfrm>
        </p:spPr>
      </p:pic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24B810-A345-4560-A8EE-B285E005D509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676400" y="4343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Jacket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943600" y="33528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Coating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6096000" y="5040313"/>
            <a:ext cx="795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Buffer</a:t>
            </a:r>
          </a:p>
        </p:txBody>
      </p:sp>
      <p:cxnSp>
        <p:nvCxnSpPr>
          <p:cNvPr id="26633" name="Straight Arrow Connector 10"/>
          <p:cNvCxnSpPr>
            <a:cxnSpLocks noChangeShapeType="1"/>
          </p:cNvCxnSpPr>
          <p:nvPr/>
        </p:nvCxnSpPr>
        <p:spPr bwMode="auto">
          <a:xfrm flipV="1">
            <a:off x="2514600" y="4267200"/>
            <a:ext cx="990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34" name="Straight Arrow Connector 12"/>
          <p:cNvCxnSpPr>
            <a:cxnSpLocks noChangeShapeType="1"/>
            <a:stCxn id="26631" idx="1"/>
          </p:cNvCxnSpPr>
          <p:nvPr/>
        </p:nvCxnSpPr>
        <p:spPr bwMode="auto">
          <a:xfrm rot="10800000" flipV="1">
            <a:off x="5257800" y="3536950"/>
            <a:ext cx="685800" cy="196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35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5334000" y="5257800"/>
            <a:ext cx="6858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Remove the Jacket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Jacket Stripping removes the jacket from the cable if there is any</a:t>
            </a:r>
          </a:p>
          <a:p>
            <a:r>
              <a:rPr lang="en-US" smtClean="0"/>
              <a:t>The jacket is the colored plastic cover</a:t>
            </a:r>
          </a:p>
          <a:p>
            <a:r>
              <a:rPr lang="en-US" smtClean="0"/>
              <a:t>Cable jackets come in various sizes</a:t>
            </a:r>
          </a:p>
          <a:p>
            <a:r>
              <a:rPr lang="en-US" smtClean="0"/>
              <a:t>A common size is nominally 3 mm in diameter</a:t>
            </a:r>
          </a:p>
          <a:p>
            <a:r>
              <a:rPr lang="en-US" smtClean="0"/>
              <a:t>Smaller ones are supposed to be 900 microns, which just short of 1 mm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F8B96F-9441-4A9A-9C62-D68F83944CBC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Remove the Jacket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However, in practice these do no measure quite that exactly</a:t>
            </a:r>
          </a:p>
          <a:p>
            <a:r>
              <a:rPr lang="en-US" smtClean="0"/>
              <a:t>Regardless of the actual size, just use the opening in the Jacket Stripping tool that best matches the size of the jacket</a:t>
            </a:r>
          </a:p>
          <a:p>
            <a:r>
              <a:rPr lang="en-US" smtClean="0"/>
              <a:t>The tools provided for this purpose are not made just for this</a:t>
            </a:r>
          </a:p>
          <a:p>
            <a:r>
              <a:rPr lang="en-US" smtClean="0"/>
              <a:t>Typically the are made for electrical cable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E93B7D-0DDE-412A-AC64-F06B9EB35E9F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Remove the Jacket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these tools the AWG 10 size hole is 2.6 mm, which is about right for the larger cables</a:t>
            </a:r>
          </a:p>
          <a:p>
            <a:r>
              <a:rPr lang="en-US" smtClean="0"/>
              <a:t>The AWG 18 or 20 holes work for the 900 micron jackets</a:t>
            </a:r>
          </a:p>
          <a:p>
            <a:r>
              <a:rPr lang="en-US" smtClean="0"/>
              <a:t>The others are in between at 12, 14, or 16 AWG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FA39F7-8267-4449-B183-091019BD715D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Remove the Jacket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remove the jacket</a:t>
            </a:r>
          </a:p>
          <a:p>
            <a:pPr lvl="1"/>
            <a:r>
              <a:rPr lang="en-US" smtClean="0"/>
              <a:t>At a point about 50 mm from the end of the fiber optic cable close the tool jaws over the jacket while holding the tool perpendicular to the cable</a:t>
            </a:r>
          </a:p>
          <a:p>
            <a:pPr lvl="1"/>
            <a:r>
              <a:rPr lang="en-US" smtClean="0"/>
              <a:t>Squeeze the jaws shut to cut through the jacket while rotating the tool slightly to cut all of the jacket</a:t>
            </a:r>
          </a:p>
          <a:p>
            <a:pPr lvl="1"/>
            <a:r>
              <a:rPr lang="en-US" smtClean="0"/>
              <a:t>Remove the tool</a:t>
            </a:r>
          </a:p>
          <a:p>
            <a:pPr lvl="1"/>
            <a:r>
              <a:rPr lang="en-US" smtClean="0"/>
              <a:t>Slide the jacket off by hand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C91066-585F-4179-BB6C-74AFF46672F1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Jacket Tool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339A0A-0589-49D1-A6E2-B592A04CB5A5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t="28125" r="12500" b="48958"/>
          <a:stretch>
            <a:fillRect/>
          </a:stretch>
        </p:blipFill>
        <p:spPr bwMode="auto">
          <a:xfrm>
            <a:off x="2438400" y="1600200"/>
            <a:ext cx="426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Unicam Connector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Rather than the often difficult and frequently time consuming termination of a fiber optic cable using a hand polish method, the Corning Unicam system requires a comparatively simple mechanical splice</a:t>
            </a:r>
          </a:p>
          <a:p>
            <a:r>
              <a:rPr lang="en-US" smtClean="0"/>
              <a:t>This attaches a fiber optic cable to a connector, just as a mechanical splice connects two fiber optic cables together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378683-ECED-447F-914A-AAAF2DC4A20D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Removing the Jacket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A34056-28F3-4BE0-94D0-65C97A4AFD30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5" t="54167" r="13126" b="18750"/>
          <a:stretch>
            <a:fillRect/>
          </a:stretch>
        </p:blipFill>
        <p:spPr bwMode="auto">
          <a:xfrm>
            <a:off x="3124200" y="16002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Places Two Marks on the Cable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marks are placed on the fiber to ensure the fiber is properly placed in the cleaving tool</a:t>
            </a:r>
          </a:p>
          <a:p>
            <a:r>
              <a:rPr lang="en-US" smtClean="0"/>
              <a:t>Place a mark on the fiber at 40 mm</a:t>
            </a:r>
          </a:p>
          <a:p>
            <a:r>
              <a:rPr lang="en-US" smtClean="0"/>
              <a:t>Place another mark on the fiber at 51 mm or 11 mm further back than the 40 mm mark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30059E-1969-4BBD-9C2B-A08CAED11591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Two Marks on the Cable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1FB58A-528E-427C-BE29-FC754F8F3547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31250" r="31876" b="58333"/>
          <a:stretch>
            <a:fillRect/>
          </a:stretch>
        </p:blipFill>
        <p:spPr bwMode="auto">
          <a:xfrm>
            <a:off x="2514600" y="1600200"/>
            <a:ext cx="396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Remove Outer Layers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Once the jacket is out of the way the outer layers of the actual fiber must be removed</a:t>
            </a:r>
          </a:p>
          <a:p>
            <a:r>
              <a:rPr lang="en-US" smtClean="0"/>
              <a:t>The Fiber Optic Stripping tool is used for this</a:t>
            </a:r>
          </a:p>
          <a:p>
            <a:r>
              <a:rPr lang="en-US" smtClean="0"/>
              <a:t>The first outer layer is the plastic buffer</a:t>
            </a:r>
          </a:p>
          <a:p>
            <a:r>
              <a:rPr lang="en-US" smtClean="0"/>
              <a:t>This is a colored plastic cover</a:t>
            </a:r>
          </a:p>
          <a:p>
            <a:r>
              <a:rPr lang="en-US" smtClean="0"/>
              <a:t>The inner coating is not colored as it is part of the fiber optic cable itself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1B0F3D-C20D-4970-8B72-5320EEDCC6A7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Fiber Optic Stripping Tool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525B69-54DE-4F53-A61F-2E65D0D6F4C4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27083" r="13750" b="42709"/>
          <a:stretch>
            <a:fillRect/>
          </a:stretch>
        </p:blipFill>
        <p:spPr bwMode="auto">
          <a:xfrm>
            <a:off x="2667000" y="1600200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Removing the Buffer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28BA1D-616E-4422-ACC6-DD24DDE5F4A9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1" t="21875" r="18124" b="42708"/>
          <a:stretch>
            <a:fillRect/>
          </a:stretch>
        </p:blipFill>
        <p:spPr bwMode="auto">
          <a:xfrm>
            <a:off x="3352800" y="1600200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Removing the Buffer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8FF331-24FB-4307-992B-EC227F59D195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4" t="58333" r="15625" b="17708"/>
          <a:stretch>
            <a:fillRect/>
          </a:stretch>
        </p:blipFill>
        <p:spPr bwMode="auto">
          <a:xfrm>
            <a:off x="3429000" y="16002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Removing the Buffer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About 5 mm from the end place the fiber in the large V-notch of the tool</a:t>
            </a:r>
          </a:p>
          <a:p>
            <a:r>
              <a:rPr lang="en-US" smtClean="0"/>
              <a:t>Align the tool perpendicular to the fiber</a:t>
            </a:r>
          </a:p>
          <a:p>
            <a:r>
              <a:rPr lang="en-US" smtClean="0"/>
              <a:t>Squeeze the tool shut</a:t>
            </a:r>
          </a:p>
          <a:p>
            <a:r>
              <a:rPr lang="en-US" smtClean="0"/>
              <a:t>Pull the tool to remove the buffer</a:t>
            </a:r>
          </a:p>
          <a:p>
            <a:r>
              <a:rPr lang="en-US" smtClean="0"/>
              <a:t>Move in about 5 mm more</a:t>
            </a:r>
          </a:p>
          <a:p>
            <a:r>
              <a:rPr lang="en-US" smtClean="0"/>
              <a:t>Pull the tool to remove the buffer</a:t>
            </a:r>
          </a:p>
          <a:p>
            <a:r>
              <a:rPr lang="en-US" smtClean="0"/>
              <a:t>Continue until you reach the 40 mm mark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C9BEDD-C759-474B-96EA-97FE0B27887C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Remove the Coating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Place the bare fiber optic cable in the small V-notch</a:t>
            </a:r>
          </a:p>
          <a:p>
            <a:r>
              <a:rPr lang="en-US" smtClean="0"/>
              <a:t>Align the tool perpendicular to the fiber</a:t>
            </a:r>
          </a:p>
          <a:p>
            <a:r>
              <a:rPr lang="en-US" smtClean="0"/>
              <a:t>Squeeze the tool shut</a:t>
            </a:r>
          </a:p>
          <a:p>
            <a:r>
              <a:rPr lang="en-US" smtClean="0"/>
              <a:t>Pull the tool to remove the coating in a single pull</a:t>
            </a:r>
          </a:p>
          <a:p>
            <a:r>
              <a:rPr lang="en-US" smtClean="0"/>
              <a:t>The problem here is not breaking the fiber</a:t>
            </a:r>
          </a:p>
          <a:p>
            <a:r>
              <a:rPr lang="en-US" smtClean="0"/>
              <a:t>In which case you must begin again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39E425-038B-4A43-A084-04668525249F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Clean the Fiber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Once the outer layers of the fiber are removed the fiber itself must be cleaned</a:t>
            </a:r>
          </a:p>
          <a:p>
            <a:r>
              <a:rPr lang="en-US" smtClean="0"/>
              <a:t>Fold a fiber optic cable cleaning wipe in half</a:t>
            </a:r>
          </a:p>
          <a:p>
            <a:r>
              <a:rPr lang="en-US" smtClean="0"/>
              <a:t>Dampen a the wipe with the fiber cleaning fluid by pressing the wipe down on the fluid container twice</a:t>
            </a:r>
          </a:p>
          <a:p>
            <a:r>
              <a:rPr lang="en-US" smtClean="0"/>
              <a:t>Pull the wipe over the fiber to clean it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5110A6-A081-4D72-B081-98DB9F747C36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Unicam Connector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makes field termination of fiber optic cables much easier and quicker</a:t>
            </a:r>
          </a:p>
          <a:p>
            <a:r>
              <a:rPr lang="en-US" smtClean="0"/>
              <a:t>The connector is premade with the end polished and a fiber stub connected</a:t>
            </a:r>
          </a:p>
          <a:p>
            <a:r>
              <a:rPr lang="en-US" smtClean="0"/>
              <a:t>The termination process only requires the fiber optic cable be connected to this fiber stub</a:t>
            </a:r>
          </a:p>
          <a:p>
            <a:r>
              <a:rPr lang="en-US" smtClean="0"/>
              <a:t>The disadvantage is the higher loss and cost of materials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FBAA82-491C-435A-B42F-900D15DB2358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Cleave the Fiber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cleave the fiber</a:t>
            </a:r>
          </a:p>
          <a:p>
            <a:pPr lvl="1"/>
            <a:r>
              <a:rPr lang="en-US" smtClean="0"/>
              <a:t>Clean the channel in the cleaving tool where the fiber will be placed</a:t>
            </a:r>
          </a:p>
          <a:p>
            <a:pPr lvl="1"/>
            <a:r>
              <a:rPr lang="en-US" smtClean="0"/>
              <a:t>Squeeze buttons A and B to open the clamps on the tool</a:t>
            </a:r>
          </a:p>
          <a:p>
            <a:pPr lvl="1"/>
            <a:r>
              <a:rPr lang="en-US" smtClean="0"/>
              <a:t>Place the fiber in the slot</a:t>
            </a:r>
          </a:p>
          <a:p>
            <a:pPr lvl="2"/>
            <a:r>
              <a:rPr lang="en-US" smtClean="0"/>
              <a:t>The bare fiber should be in the V groove</a:t>
            </a:r>
          </a:p>
          <a:p>
            <a:pPr lvl="2"/>
            <a:r>
              <a:rPr lang="en-US" smtClean="0"/>
              <a:t>The edge of the coating is aligned with the alignment mark</a:t>
            </a:r>
          </a:p>
          <a:p>
            <a:pPr lvl="2"/>
            <a:r>
              <a:rPr lang="en-US" smtClean="0"/>
              <a:t>The fiber rests under the tab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2DBD89-8791-4E7C-8F02-7FB10C8D7EFE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Cleave the Fiber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9311CC-1DB8-4B56-9154-F918126A7A70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7500" r="13750" b="13542"/>
          <a:stretch>
            <a:fillRect/>
          </a:stretch>
        </p:blipFill>
        <p:spPr bwMode="auto">
          <a:xfrm>
            <a:off x="533400" y="1600200"/>
            <a:ext cx="807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Cleave the Fiber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Release the B button</a:t>
            </a:r>
          </a:p>
          <a:p>
            <a:r>
              <a:rPr lang="en-US" smtClean="0"/>
              <a:t>Release the A button</a:t>
            </a:r>
          </a:p>
          <a:p>
            <a:r>
              <a:rPr lang="en-US" smtClean="0"/>
              <a:t>Be sure the fiber is held by both clamps</a:t>
            </a:r>
          </a:p>
          <a:p>
            <a:r>
              <a:rPr lang="en-US" smtClean="0"/>
              <a:t>Turn the knob 360 degrees to cleave the fiber</a:t>
            </a:r>
          </a:p>
          <a:p>
            <a:r>
              <a:rPr lang="en-US" smtClean="0"/>
              <a:t>Squeeze the A button to remove the cut off fiber</a:t>
            </a:r>
          </a:p>
          <a:p>
            <a:r>
              <a:rPr lang="en-US" smtClean="0"/>
              <a:t>Dispose of this scrap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DA6FF6-81B2-49F8-8DB2-9CDC6356B03D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Cleave the Fiber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DA8DEC-79F9-4BB0-82B6-DFBDCA70C3C4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9" t="58333" r="17500" b="10417"/>
          <a:stretch>
            <a:fillRect/>
          </a:stretch>
        </p:blipFill>
        <p:spPr bwMode="auto">
          <a:xfrm>
            <a:off x="3048000" y="16002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Cleave the Fiber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Hold the fiber</a:t>
            </a:r>
          </a:p>
          <a:p>
            <a:r>
              <a:rPr lang="en-US" smtClean="0"/>
              <a:t>Squeeze button B</a:t>
            </a:r>
          </a:p>
          <a:p>
            <a:r>
              <a:rPr lang="en-US" smtClean="0"/>
              <a:t>Remove the fiber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6C72A6-3A41-4637-B836-4514AEA7AEA1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Terminate the Fiber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Insert the cleaved fiber into the back of the lead in tube on the termination tool setup earlier</a:t>
            </a:r>
          </a:p>
          <a:p>
            <a:r>
              <a:rPr lang="en-US" smtClean="0"/>
              <a:t>Insert it until slight pressure is felt as the fiber end contacts the fiber stub on the connector placed in the tool</a:t>
            </a:r>
          </a:p>
          <a:p>
            <a:r>
              <a:rPr lang="en-US" smtClean="0"/>
              <a:t>The mark on the cleaved fiber should be within 2 mm of the lead in tube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0252BD-1D15-48CE-992C-FB6BE81EC4BA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Terminate the Fiber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While maintaining enough pressure to create a slight bend in the fiber, squeeze the cam button until it locks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80B9BE-B50F-4E71-AAFD-75B623CDAE28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Terminate the Fiber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5C2E4A-B3E2-47EE-900F-C8BF97621BB9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6" t="21875" r="13126" b="20833"/>
          <a:stretch>
            <a:fillRect/>
          </a:stretch>
        </p:blipFill>
        <p:spPr bwMode="auto">
          <a:xfrm>
            <a:off x="2819400" y="1600200"/>
            <a:ext cx="3657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Terminate the Fiber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the green light is lit, the termination was successful</a:t>
            </a:r>
          </a:p>
          <a:p>
            <a:r>
              <a:rPr lang="en-US" smtClean="0"/>
              <a:t>Turn the crimp knob 180 degrees in either direction</a:t>
            </a:r>
          </a:p>
          <a:p>
            <a:r>
              <a:rPr lang="en-US" smtClean="0"/>
              <a:t>Open the cover</a:t>
            </a:r>
          </a:p>
          <a:p>
            <a:r>
              <a:rPr lang="en-US" smtClean="0"/>
              <a:t>Slide the VFL coupler all the way to the top of the tool</a:t>
            </a:r>
          </a:p>
          <a:p>
            <a:r>
              <a:rPr lang="en-US" smtClean="0"/>
              <a:t>Slightly squeeze the load button to remove the connector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4E2E4B-D05B-4CA5-9B1E-4DABCA315470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Terminate the Fiber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Press the reset button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FAF541-F907-438D-A2C8-62710A7A5D18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Unicam Connector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type of connection is perfectly suitable for multimode cable used inside a building, such as for a backbone connection between telecommunication rooms</a:t>
            </a:r>
          </a:p>
          <a:p>
            <a:r>
              <a:rPr lang="en-US" smtClean="0"/>
              <a:t>The added loss is insignificant in this case</a:t>
            </a:r>
          </a:p>
          <a:p>
            <a:r>
              <a:rPr lang="en-US" smtClean="0"/>
              <a:t>As few connections are required the added cost is tolerable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70D88C-EFD7-44C1-8675-A78B5BF28D44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Terminate the Fiber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9EC4EF-9C9C-42C7-8AAB-924874E8D828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4" t="22917" r="13750" b="56250"/>
          <a:stretch>
            <a:fillRect/>
          </a:stretch>
        </p:blipFill>
        <p:spPr bwMode="auto">
          <a:xfrm>
            <a:off x="3429000" y="16002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Terminate the Fiber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D29ED8-B8A4-4327-A8C0-C89942CE5CE7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48959" r="13750" b="14583"/>
          <a:stretch>
            <a:fillRect/>
          </a:stretch>
        </p:blipFill>
        <p:spPr bwMode="auto">
          <a:xfrm>
            <a:off x="2971800" y="16002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Attach the Remaining Parts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Install the end dust cap</a:t>
            </a:r>
          </a:p>
          <a:p>
            <a:r>
              <a:rPr lang="en-US" smtClean="0"/>
              <a:t>Slide the boot up onto the back of the connector until it reaches the cam</a:t>
            </a:r>
          </a:p>
          <a:p>
            <a:r>
              <a:rPr lang="en-US" smtClean="0"/>
              <a:t>Install the outer shroud by lining up the date code with the key side of the shroud</a:t>
            </a:r>
          </a:p>
          <a:p>
            <a:r>
              <a:rPr lang="en-US" smtClean="0"/>
              <a:t>Using the boot push the connector onto the shroud until it snaps in place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06C32C-442A-4849-A69A-049ACF4473B1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Attach the Remaining Parts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2FBC38-7519-4484-9E44-D14260610F54}" type="slidenum">
              <a:rPr lang="en-US" smtClean="0"/>
              <a:pPr eaLnBrk="1" hangingPunct="1"/>
              <a:t>53</a:t>
            </a:fld>
            <a:endParaRPr lang="en-US" smtClean="0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4" t="21875" r="14375" b="47917"/>
          <a:stretch>
            <a:fillRect/>
          </a:stretch>
        </p:blipFill>
        <p:spPr bwMode="auto">
          <a:xfrm>
            <a:off x="2743200" y="1600200"/>
            <a:ext cx="3657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best review is to use the tool, so get to work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1FF678-3852-4309-92C5-05FE098ACC44}" type="slidenum">
              <a:rPr lang="en-US" smtClean="0"/>
              <a:pPr eaLnBrk="1" hangingPunct="1"/>
              <a:t>54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Unicam Connector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EC0260-5364-40A2-BDD7-9E4D72279A5B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52083" r="27499" b="25000"/>
          <a:stretch>
            <a:fillRect/>
          </a:stretch>
        </p:blipFill>
        <p:spPr bwMode="auto">
          <a:xfrm>
            <a:off x="914400" y="1600200"/>
            <a:ext cx="7391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SC Connector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4C58BC-3562-4872-8A39-122EA1F3621A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32292" r="18124" b="15625"/>
          <a:stretch>
            <a:fillRect/>
          </a:stretch>
        </p:blipFill>
        <p:spPr bwMode="auto">
          <a:xfrm>
            <a:off x="914400" y="1600200"/>
            <a:ext cx="739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in Termination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Place the connector in the tool</a:t>
            </a:r>
          </a:p>
          <a:p>
            <a:r>
              <a:rPr lang="en-US" smtClean="0"/>
              <a:t>Prepare the fiber optic cable</a:t>
            </a:r>
          </a:p>
          <a:p>
            <a:r>
              <a:rPr lang="en-US" smtClean="0"/>
              <a:t>Terminate the fiber optic cable</a:t>
            </a:r>
          </a:p>
          <a:p>
            <a:r>
              <a:rPr lang="en-US" smtClean="0"/>
              <a:t>Attach the remaining parts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BEED61-89ED-4EE6-9236-BAB631F75B14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the Connector in the Tool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Corning video explains this process better than a written explanation can, so go watch it</a:t>
            </a:r>
          </a:p>
          <a:p>
            <a:r>
              <a:rPr lang="en-US" smtClean="0"/>
              <a:t>The basic process is</a:t>
            </a:r>
          </a:p>
          <a:p>
            <a:pPr lvl="1"/>
            <a:r>
              <a:rPr lang="en-US" smtClean="0"/>
              <a:t>Slide the VFL coupler up to the top of its travel</a:t>
            </a:r>
          </a:p>
          <a:p>
            <a:pPr lvl="1"/>
            <a:r>
              <a:rPr lang="en-US" smtClean="0"/>
              <a:t>Release the load button</a:t>
            </a:r>
          </a:p>
          <a:p>
            <a:pPr lvl="1"/>
            <a:r>
              <a:rPr lang="en-US" smtClean="0"/>
              <a:t>Push the cradle to the bottom of the tool</a:t>
            </a:r>
          </a:p>
          <a:p>
            <a:pPr lvl="1"/>
            <a:r>
              <a:rPr lang="en-US" smtClean="0"/>
              <a:t>Press the reset button</a:t>
            </a:r>
          </a:p>
          <a:p>
            <a:pPr lvl="1"/>
            <a:r>
              <a:rPr lang="en-US" smtClean="0"/>
              <a:t>Turn on the power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2008 Kenneth M. Chipps Ph.D. www.chipps.com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E66D68-646F-4612-86E7-5227FF5DF413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3896</TotalTime>
  <Words>2021</Words>
  <Application>Microsoft Office PowerPoint</Application>
  <PresentationFormat>On-screen Show (4:3)</PresentationFormat>
  <Paragraphs>289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Arial</vt:lpstr>
      <vt:lpstr>CiscoAcademy</vt:lpstr>
      <vt:lpstr>How to Terminate a Corning Unicam Connector  Last Update 2008.08.18 1.1.0</vt:lpstr>
      <vt:lpstr>Objectives</vt:lpstr>
      <vt:lpstr>What is a Unicam Connector</vt:lpstr>
      <vt:lpstr>What is a Unicam Connector</vt:lpstr>
      <vt:lpstr>What is a Unicam Connector</vt:lpstr>
      <vt:lpstr>What is a Unicam Connector</vt:lpstr>
      <vt:lpstr>Typical SC Connector</vt:lpstr>
      <vt:lpstr>Steps in Termination</vt:lpstr>
      <vt:lpstr>Place the Connector in the Tool</vt:lpstr>
      <vt:lpstr>Place the Connector in the Tool</vt:lpstr>
      <vt:lpstr>Place the Connector in the Tool</vt:lpstr>
      <vt:lpstr>Place the Connector in the Tool</vt:lpstr>
      <vt:lpstr>Place the Connector in the Tool</vt:lpstr>
      <vt:lpstr>Place the Connector in the Tool</vt:lpstr>
      <vt:lpstr>Place the Connector in the Tool</vt:lpstr>
      <vt:lpstr>Place the Connector in the Tool</vt:lpstr>
      <vt:lpstr>Place the Connector in the Tool</vt:lpstr>
      <vt:lpstr>Error Light</vt:lpstr>
      <vt:lpstr>Prepare the Fiber Optic Cable</vt:lpstr>
      <vt:lpstr>Slide the Boot On</vt:lpstr>
      <vt:lpstr>Slide the Boot On</vt:lpstr>
      <vt:lpstr>Jacket Buffer Coating</vt:lpstr>
      <vt:lpstr>Jacket Buffer Coating</vt:lpstr>
      <vt:lpstr>Jacket Buffer Coating</vt:lpstr>
      <vt:lpstr>Remove the Jacket</vt:lpstr>
      <vt:lpstr>Remove the Jacket</vt:lpstr>
      <vt:lpstr>Remove the Jacket</vt:lpstr>
      <vt:lpstr>Remove the Jacket</vt:lpstr>
      <vt:lpstr>Jacket Tool</vt:lpstr>
      <vt:lpstr>Removing the Jacket</vt:lpstr>
      <vt:lpstr>Places Two Marks on the Cable</vt:lpstr>
      <vt:lpstr>Place Two Marks on the Cable</vt:lpstr>
      <vt:lpstr>Remove Outer Layers</vt:lpstr>
      <vt:lpstr>Fiber Optic Stripping Tool</vt:lpstr>
      <vt:lpstr>Removing the Buffer</vt:lpstr>
      <vt:lpstr>Removing the Buffer</vt:lpstr>
      <vt:lpstr>Removing the Buffer</vt:lpstr>
      <vt:lpstr>Remove the Coating</vt:lpstr>
      <vt:lpstr>Clean the Fiber</vt:lpstr>
      <vt:lpstr>Cleave the Fiber</vt:lpstr>
      <vt:lpstr>Cleave the Fiber</vt:lpstr>
      <vt:lpstr>Cleave the Fiber</vt:lpstr>
      <vt:lpstr>Cleave the Fiber</vt:lpstr>
      <vt:lpstr>Cleave the Fiber</vt:lpstr>
      <vt:lpstr>Terminate the Fiber</vt:lpstr>
      <vt:lpstr>Terminate the Fiber</vt:lpstr>
      <vt:lpstr>Terminate the Fiber</vt:lpstr>
      <vt:lpstr>Terminate the Fiber</vt:lpstr>
      <vt:lpstr>Terminate the Fiber</vt:lpstr>
      <vt:lpstr>Terminate the Fiber</vt:lpstr>
      <vt:lpstr>Terminate the Fiber</vt:lpstr>
      <vt:lpstr>Attach the Remaining Parts</vt:lpstr>
      <vt:lpstr>Attach the Remaining Parts</vt:lpstr>
      <vt:lpstr>Review</vt:lpstr>
    </vt:vector>
  </TitlesOfParts>
  <Company>FCCJ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Terminate a Corning Unicam Connector</dc:title>
  <dc:creator>Kenneth M. Chipps Ph.D.</dc:creator>
  <cp:lastModifiedBy>Kenneth M. Chipps Ph.D.</cp:lastModifiedBy>
  <cp:revision>173</cp:revision>
  <dcterms:created xsi:type="dcterms:W3CDTF">2003-11-16T18:04:42Z</dcterms:created>
  <dcterms:modified xsi:type="dcterms:W3CDTF">2012-11-15T23:24:25Z</dcterms:modified>
</cp:coreProperties>
</file>