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3"/>
  </p:notesMasterIdLst>
  <p:handoutMasterIdLst>
    <p:handoutMasterId r:id="rId24"/>
  </p:handoutMasterIdLst>
  <p:sldIdLst>
    <p:sldId id="465" r:id="rId2"/>
    <p:sldId id="466" r:id="rId3"/>
    <p:sldId id="366" r:id="rId4"/>
    <p:sldId id="467" r:id="rId5"/>
    <p:sldId id="473" r:id="rId6"/>
    <p:sldId id="469" r:id="rId7"/>
    <p:sldId id="470" r:id="rId8"/>
    <p:sldId id="471" r:id="rId9"/>
    <p:sldId id="468" r:id="rId10"/>
    <p:sldId id="474" r:id="rId11"/>
    <p:sldId id="475" r:id="rId12"/>
    <p:sldId id="476" r:id="rId13"/>
    <p:sldId id="463" r:id="rId14"/>
    <p:sldId id="297" r:id="rId15"/>
    <p:sldId id="298" r:id="rId16"/>
    <p:sldId id="299" r:id="rId17"/>
    <p:sldId id="337" r:id="rId18"/>
    <p:sldId id="300" r:id="rId19"/>
    <p:sldId id="301" r:id="rId20"/>
    <p:sldId id="418" r:id="rId21"/>
    <p:sldId id="431"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39" autoAdjust="0"/>
  </p:normalViewPr>
  <p:slideViewPr>
    <p:cSldViewPr>
      <p:cViewPr varScale="1">
        <p:scale>
          <a:sx n="52" d="100"/>
          <a:sy n="52"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7E2D9EE-8947-49F7-BE75-943E2A0D400A}" type="slidenum">
              <a:rPr lang="en-US"/>
              <a:pPr>
                <a:defRPr/>
              </a:pPr>
              <a:t>‹#›</a:t>
            </a:fld>
            <a:endParaRPr lang="en-US" dirty="0"/>
          </a:p>
        </p:txBody>
      </p:sp>
    </p:spTree>
    <p:extLst>
      <p:ext uri="{BB962C8B-B14F-4D97-AF65-F5344CB8AC3E}">
        <p14:creationId xmlns:p14="http://schemas.microsoft.com/office/powerpoint/2010/main" val="2976365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D4CB223-B719-4EFC-AE72-8A4D5E847418}" type="slidenum">
              <a:rPr lang="en-US"/>
              <a:pPr>
                <a:defRPr/>
              </a:pPr>
              <a:t>‹#›</a:t>
            </a:fld>
            <a:endParaRPr lang="en-US" dirty="0"/>
          </a:p>
        </p:txBody>
      </p:sp>
    </p:spTree>
    <p:extLst>
      <p:ext uri="{BB962C8B-B14F-4D97-AF65-F5344CB8AC3E}">
        <p14:creationId xmlns:p14="http://schemas.microsoft.com/office/powerpoint/2010/main" val="1609968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2000-2008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E98FCAEA-3C44-4FD2-A67C-154B339ECB1B}" type="slidenum">
              <a:rPr lang="en-US"/>
              <a:pPr>
                <a:defRPr/>
              </a:pPr>
              <a:t>‹#›</a:t>
            </a:fld>
            <a:endParaRPr lang="en-US" dirty="0"/>
          </a:p>
        </p:txBody>
      </p:sp>
    </p:spTree>
    <p:extLst>
      <p:ext uri="{BB962C8B-B14F-4D97-AF65-F5344CB8AC3E}">
        <p14:creationId xmlns:p14="http://schemas.microsoft.com/office/powerpoint/2010/main" val="81461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BF6EB5-3C94-4E95-B121-92052EB9D081}" type="slidenum">
              <a:rPr lang="en-US"/>
              <a:pPr>
                <a:defRPr/>
              </a:pPr>
              <a:t>‹#›</a:t>
            </a:fld>
            <a:endParaRPr lang="en-US" dirty="0"/>
          </a:p>
        </p:txBody>
      </p:sp>
    </p:spTree>
    <p:extLst>
      <p:ext uri="{BB962C8B-B14F-4D97-AF65-F5344CB8AC3E}">
        <p14:creationId xmlns:p14="http://schemas.microsoft.com/office/powerpoint/2010/main" val="64943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128172-BD16-4DC3-8AC8-461F5DDDBFE2}" type="slidenum">
              <a:rPr lang="en-US"/>
              <a:pPr>
                <a:defRPr/>
              </a:pPr>
              <a:t>‹#›</a:t>
            </a:fld>
            <a:endParaRPr lang="en-US" dirty="0"/>
          </a:p>
        </p:txBody>
      </p:sp>
    </p:spTree>
    <p:extLst>
      <p:ext uri="{BB962C8B-B14F-4D97-AF65-F5344CB8AC3E}">
        <p14:creationId xmlns:p14="http://schemas.microsoft.com/office/powerpoint/2010/main" val="73661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981E893-B4F2-48BE-B7DA-ABE56DDA0E9D}" type="slidenum">
              <a:rPr lang="en-US"/>
              <a:pPr>
                <a:defRPr/>
              </a:pPr>
              <a:t>‹#›</a:t>
            </a:fld>
            <a:endParaRPr lang="en-US" dirty="0"/>
          </a:p>
        </p:txBody>
      </p:sp>
    </p:spTree>
    <p:extLst>
      <p:ext uri="{BB962C8B-B14F-4D97-AF65-F5344CB8AC3E}">
        <p14:creationId xmlns:p14="http://schemas.microsoft.com/office/powerpoint/2010/main" val="319149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33F57C-547E-4048-ADF1-42BAFB0B4718}" type="slidenum">
              <a:rPr lang="en-US"/>
              <a:pPr>
                <a:defRPr/>
              </a:pPr>
              <a:t>‹#›</a:t>
            </a:fld>
            <a:endParaRPr lang="en-US" dirty="0"/>
          </a:p>
        </p:txBody>
      </p:sp>
    </p:spTree>
    <p:extLst>
      <p:ext uri="{BB962C8B-B14F-4D97-AF65-F5344CB8AC3E}">
        <p14:creationId xmlns:p14="http://schemas.microsoft.com/office/powerpoint/2010/main" val="495934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71CFA0-A844-4627-AA0F-5CBA4981E5C1}" type="slidenum">
              <a:rPr lang="en-US"/>
              <a:pPr>
                <a:defRPr/>
              </a:pPr>
              <a:t>‹#›</a:t>
            </a:fld>
            <a:endParaRPr lang="en-US" dirty="0"/>
          </a:p>
        </p:txBody>
      </p:sp>
    </p:spTree>
    <p:extLst>
      <p:ext uri="{BB962C8B-B14F-4D97-AF65-F5344CB8AC3E}">
        <p14:creationId xmlns:p14="http://schemas.microsoft.com/office/powerpoint/2010/main" val="90444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6EB2D5-8AD1-403C-9DF5-4D2537DBFE87}" type="slidenum">
              <a:rPr lang="en-US"/>
              <a:pPr>
                <a:defRPr/>
              </a:pPr>
              <a:t>‹#›</a:t>
            </a:fld>
            <a:endParaRPr lang="en-US" dirty="0"/>
          </a:p>
        </p:txBody>
      </p:sp>
    </p:spTree>
    <p:extLst>
      <p:ext uri="{BB962C8B-B14F-4D97-AF65-F5344CB8AC3E}">
        <p14:creationId xmlns:p14="http://schemas.microsoft.com/office/powerpoint/2010/main" val="366651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B577F1E-B863-455B-BA1D-4DA3C2696CAC}" type="slidenum">
              <a:rPr lang="en-US"/>
              <a:pPr>
                <a:defRPr/>
              </a:pPr>
              <a:t>‹#›</a:t>
            </a:fld>
            <a:endParaRPr lang="en-US" dirty="0"/>
          </a:p>
        </p:txBody>
      </p:sp>
    </p:spTree>
    <p:extLst>
      <p:ext uri="{BB962C8B-B14F-4D97-AF65-F5344CB8AC3E}">
        <p14:creationId xmlns:p14="http://schemas.microsoft.com/office/powerpoint/2010/main" val="53438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0F5826D-961F-4371-9E44-5923ABEB0040}" type="slidenum">
              <a:rPr lang="en-US"/>
              <a:pPr>
                <a:defRPr/>
              </a:pPr>
              <a:t>‹#›</a:t>
            </a:fld>
            <a:endParaRPr lang="en-US" dirty="0"/>
          </a:p>
        </p:txBody>
      </p:sp>
    </p:spTree>
    <p:extLst>
      <p:ext uri="{BB962C8B-B14F-4D97-AF65-F5344CB8AC3E}">
        <p14:creationId xmlns:p14="http://schemas.microsoft.com/office/powerpoint/2010/main" val="70138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C531036-9FE4-4C94-8108-01FB54D6C377}" type="slidenum">
              <a:rPr lang="en-US"/>
              <a:pPr>
                <a:defRPr/>
              </a:pPr>
              <a:t>‹#›</a:t>
            </a:fld>
            <a:endParaRPr lang="en-US" dirty="0"/>
          </a:p>
        </p:txBody>
      </p:sp>
    </p:spTree>
    <p:extLst>
      <p:ext uri="{BB962C8B-B14F-4D97-AF65-F5344CB8AC3E}">
        <p14:creationId xmlns:p14="http://schemas.microsoft.com/office/powerpoint/2010/main" val="16021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6CBC8E2-4B65-4799-ABED-2C19E764DA38}" type="slidenum">
              <a:rPr lang="en-US"/>
              <a:pPr>
                <a:defRPr/>
              </a:pPr>
              <a:t>‹#›</a:t>
            </a:fld>
            <a:endParaRPr lang="en-US" dirty="0"/>
          </a:p>
        </p:txBody>
      </p:sp>
    </p:spTree>
    <p:extLst>
      <p:ext uri="{BB962C8B-B14F-4D97-AF65-F5344CB8AC3E}">
        <p14:creationId xmlns:p14="http://schemas.microsoft.com/office/powerpoint/2010/main" val="303845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A2E43CF-97AC-4D98-A1AA-E9A89D611128}" type="slidenum">
              <a:rPr lang="en-US"/>
              <a:pPr>
                <a:defRPr/>
              </a:pPr>
              <a:t>‹#›</a:t>
            </a:fld>
            <a:endParaRPr lang="en-US" dirty="0"/>
          </a:p>
        </p:txBody>
      </p:sp>
    </p:spTree>
    <p:extLst>
      <p:ext uri="{BB962C8B-B14F-4D97-AF65-F5344CB8AC3E}">
        <p14:creationId xmlns:p14="http://schemas.microsoft.com/office/powerpoint/2010/main" val="361897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7F964F1-8C68-4F7C-BD66-0B34ED4BDD9D}" type="slidenum">
              <a:rPr lang="en-US"/>
              <a:pPr>
                <a:defRPr/>
              </a:pPr>
              <a:t>‹#›</a:t>
            </a:fld>
            <a:endParaRPr lang="en-US" dirty="0"/>
          </a:p>
        </p:txBody>
      </p:sp>
    </p:spTree>
    <p:extLst>
      <p:ext uri="{BB962C8B-B14F-4D97-AF65-F5344CB8AC3E}">
        <p14:creationId xmlns:p14="http://schemas.microsoft.com/office/powerpoint/2010/main" val="107168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2000-2008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79C0BA-7228-45CE-B0C0-5D00837289D7}" type="slidenum">
              <a:rPr lang="en-US"/>
              <a:pPr>
                <a:defRPr/>
              </a:pPr>
              <a:t>‹#›</a:t>
            </a:fld>
            <a:endParaRPr lang="en-US" dirty="0"/>
          </a:p>
        </p:txBody>
      </p:sp>
    </p:spTree>
    <p:extLst>
      <p:ext uri="{BB962C8B-B14F-4D97-AF65-F5344CB8AC3E}">
        <p14:creationId xmlns:p14="http://schemas.microsoft.com/office/powerpoint/2010/main" val="186098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cs typeface="+mn-cs"/>
              </a:defRPr>
            </a:lvl1pPr>
          </a:lstStyle>
          <a:p>
            <a:pPr>
              <a:defRPr/>
            </a:pPr>
            <a:r>
              <a:rPr lang="en-US"/>
              <a:t>Copyright 2000-2008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D7A09DE-9B43-49DD-9B7B-F33A67776C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smtClean="0"/>
              <a:t>Fiber Optic Cable</a:t>
            </a:r>
            <a:br>
              <a:rPr lang="en-US" smtClean="0"/>
            </a:br>
            <a:r>
              <a:rPr lang="en-US" smtClean="0"/>
              <a:t>Installation Indoors</a:t>
            </a:r>
            <a:br>
              <a:rPr lang="en-US" smtClean="0"/>
            </a:br>
            <a:endParaRPr lang="en-US" smtClean="0"/>
          </a:p>
        </p:txBody>
      </p:sp>
      <p:sp>
        <p:nvSpPr>
          <p:cNvPr id="3075" name="Rectangle 3"/>
          <p:cNvSpPr>
            <a:spLocks noGrp="1" noChangeArrowheads="1"/>
          </p:cNvSpPr>
          <p:nvPr>
            <p:ph type="subTitle" idx="1"/>
          </p:nvPr>
        </p:nvSpPr>
        <p:spPr>
          <a:xfrm>
            <a:off x="1371600" y="4495800"/>
            <a:ext cx="6400800" cy="1752600"/>
          </a:xfrm>
        </p:spPr>
        <p:txBody>
          <a:bodyPr/>
          <a:lstStyle/>
          <a:p>
            <a:pPr eaLnBrk="1" hangingPunct="1"/>
            <a:r>
              <a:rPr lang="en-US" sz="2400" smtClean="0"/>
              <a:t>Last Update 2012.02.15</a:t>
            </a:r>
          </a:p>
          <a:p>
            <a:pPr eaLnBrk="1" hangingPunct="1"/>
            <a:r>
              <a:rPr lang="en-US" sz="2400" smtClean="0"/>
              <a:t>1.3.0</a:t>
            </a:r>
          </a:p>
        </p:txBody>
      </p:sp>
      <p:sp>
        <p:nvSpPr>
          <p:cNvPr id="3076" name="Footer Placeholder 4"/>
          <p:cNvSpPr>
            <a:spLocks noGrp="1"/>
          </p:cNvSpPr>
          <p:nvPr>
            <p:ph type="ftr" sz="quarter" idx="11"/>
          </p:nvPr>
        </p:nvSpPr>
        <p:spPr>
          <a:xfrm>
            <a:off x="2667000" y="6245225"/>
            <a:ext cx="3962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latin typeface="Arial" charset="0"/>
                <a:cs typeface="Arial" charset="0"/>
              </a:rPr>
              <a:t>Copyright 2000-2008 Kenneth M. Chipps Ph.D. www.chipps.com</a:t>
            </a: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E33FC8-3EC2-4740-858D-6D2C83558B36}" type="slidenum">
              <a:rPr lang="en-US" sz="1400" smtClean="0"/>
              <a:pPr eaLnBrk="1" hangingPunct="1"/>
              <a:t>1</a:t>
            </a:fld>
            <a:endParaRPr lang="en-US"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Installation Precautions</a:t>
            </a:r>
          </a:p>
        </p:txBody>
      </p:sp>
      <p:sp>
        <p:nvSpPr>
          <p:cNvPr id="12291" name="Content Placeholder 2"/>
          <p:cNvSpPr>
            <a:spLocks noGrp="1"/>
          </p:cNvSpPr>
          <p:nvPr>
            <p:ph idx="1"/>
          </p:nvPr>
        </p:nvSpPr>
        <p:spPr/>
        <p:txBody>
          <a:bodyPr/>
          <a:lstStyle/>
          <a:p>
            <a:r>
              <a:rPr lang="en-US" smtClean="0"/>
              <a:t>In addition to these common guidelines for fiber optic cable installation Eric Pearson in the February issue of Cabling Installation and Maintenance magazine adds these suggestions on the selection and installation of fiber optic cable</a:t>
            </a:r>
          </a:p>
        </p:txBody>
      </p:sp>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49F5B3-7C47-4181-A689-F258A543A406}" type="slidenum">
              <a:rPr lang="en-US" sz="1400" smtClean="0"/>
              <a:pPr eaLnBrk="1" hangingPunct="1"/>
              <a:t>10</a:t>
            </a:fld>
            <a:endParaRPr lang="en-US"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Installation Precautions</a:t>
            </a:r>
          </a:p>
        </p:txBody>
      </p:sp>
      <p:sp>
        <p:nvSpPr>
          <p:cNvPr id="13315" name="Content Placeholder 2"/>
          <p:cNvSpPr>
            <a:spLocks noGrp="1"/>
          </p:cNvSpPr>
          <p:nvPr>
            <p:ph idx="1"/>
          </p:nvPr>
        </p:nvSpPr>
        <p:spPr/>
        <p:txBody>
          <a:bodyPr/>
          <a:lstStyle/>
          <a:p>
            <a:r>
              <a:rPr lang="en-US" smtClean="0"/>
              <a:t>Pearson adds these precautions</a:t>
            </a:r>
          </a:p>
          <a:p>
            <a:pPr lvl="1"/>
            <a:r>
              <a:rPr lang="en-US" smtClean="0"/>
              <a:t>Avoid moisture</a:t>
            </a:r>
          </a:p>
          <a:p>
            <a:pPr lvl="1"/>
            <a:r>
              <a:rPr lang="en-US" smtClean="0"/>
              <a:t>Avoid heat sources</a:t>
            </a:r>
          </a:p>
          <a:p>
            <a:r>
              <a:rPr lang="en-US" smtClean="0"/>
              <a:t>In both cases this will cause increased attenuation</a:t>
            </a:r>
          </a:p>
          <a:p>
            <a:r>
              <a:rPr lang="en-US" smtClean="0"/>
              <a:t>This may be why the light loss seen in a test is higher than expected</a:t>
            </a:r>
          </a:p>
          <a:p>
            <a:r>
              <a:rPr lang="en-US" smtClean="0"/>
              <a:t>If moisture cannot be avoided then cable designed for it must be used</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301F5C-A00C-488C-A91E-A7C0893ED3FD}" type="slidenum">
              <a:rPr lang="en-US" sz="1400" smtClean="0"/>
              <a:pPr eaLnBrk="1" hangingPunct="1"/>
              <a:t>11</a:t>
            </a:fld>
            <a:endParaRPr 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Installation Precautions</a:t>
            </a:r>
          </a:p>
        </p:txBody>
      </p:sp>
      <p:sp>
        <p:nvSpPr>
          <p:cNvPr id="14339" name="Content Placeholder 2"/>
          <p:cNvSpPr>
            <a:spLocks noGrp="1"/>
          </p:cNvSpPr>
          <p:nvPr>
            <p:ph idx="1"/>
          </p:nvPr>
        </p:nvSpPr>
        <p:spPr/>
        <p:txBody>
          <a:bodyPr/>
          <a:lstStyle/>
          <a:p>
            <a:r>
              <a:rPr lang="en-US" smtClean="0"/>
              <a:t>When installing fiber optic cable in risers measures should be take to prevent the fibers sliding down inside the cable cover</a:t>
            </a:r>
          </a:p>
          <a:p>
            <a:r>
              <a:rPr lang="en-US" smtClean="0"/>
              <a:t>This can be support or more likely service loops</a:t>
            </a:r>
          </a:p>
          <a:p>
            <a:r>
              <a:rPr lang="en-US" smtClean="0"/>
              <a:t>In his view a 10 to 12 foot service loop should also be added to each end of a horizontal cable run</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199EE9-B799-4ADA-B1DB-09B65C898A1A}" type="slidenum">
              <a:rPr lang="en-US" sz="1400" smtClean="0"/>
              <a:pPr eaLnBrk="1" hangingPunct="1"/>
              <a:t>12</a:t>
            </a:fld>
            <a:endParaRPr lang="en-US"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solidFill>
                  <a:srgbClr val="000000"/>
                </a:solidFill>
                <a:cs typeface="Times New Roman" pitchFamily="18" charset="0"/>
              </a:rPr>
              <a:t>Installation Indoors</a:t>
            </a:r>
          </a:p>
        </p:txBody>
      </p:sp>
      <p:sp>
        <p:nvSpPr>
          <p:cNvPr id="15363" name="Rectangle 3"/>
          <p:cNvSpPr>
            <a:spLocks noGrp="1" noChangeArrowheads="1"/>
          </p:cNvSpPr>
          <p:nvPr>
            <p:ph idx="1"/>
          </p:nvPr>
        </p:nvSpPr>
        <p:spPr/>
        <p:txBody>
          <a:bodyPr/>
          <a:lstStyle/>
          <a:p>
            <a:pPr eaLnBrk="1" hangingPunct="1"/>
            <a:r>
              <a:rPr lang="en-US" smtClean="0">
                <a:solidFill>
                  <a:srgbClr val="000000"/>
                </a:solidFill>
                <a:cs typeface="Times New Roman" pitchFamily="18" charset="0"/>
              </a:rPr>
              <a:t>This is seen in the pictures shown next, which show multi-mode fiber optic cable being used to connect floors together in a building as in a backbone arrangement</a:t>
            </a:r>
          </a:p>
        </p:txBody>
      </p:sp>
      <p:sp>
        <p:nvSpPr>
          <p:cNvPr id="153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80D228-6501-428B-B5A6-B1047556D626}" type="slidenum">
              <a:rPr lang="en-US" sz="1400" smtClean="0"/>
              <a:pPr eaLnBrk="1" hangingPunct="1"/>
              <a:t>13</a:t>
            </a:fld>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rgbClr val="000000"/>
                </a:solidFill>
                <a:cs typeface="Times New Roman" pitchFamily="18" charset="0"/>
              </a:rPr>
              <a:t>Installation Indoors</a:t>
            </a:r>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39DBA3-41B2-4AAB-9080-96E8F7D96C34}" type="slidenum">
              <a:rPr lang="en-US" sz="1400" smtClean="0"/>
              <a:pPr eaLnBrk="1" hangingPunct="1"/>
              <a:t>14</a:t>
            </a:fld>
            <a:endParaRPr lang="en-US" sz="1400" smtClean="0"/>
          </a:p>
        </p:txBody>
      </p:sp>
      <p:pic>
        <p:nvPicPr>
          <p:cNvPr id="16389" name="Picture 4" descr="MMFib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Installation Indoors</a:t>
            </a: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33724A-E4D6-4690-BD88-B821C6629029}" type="slidenum">
              <a:rPr lang="en-US" sz="1400" smtClean="0"/>
              <a:pPr eaLnBrk="1" hangingPunct="1"/>
              <a:t>15</a:t>
            </a:fld>
            <a:endParaRPr lang="en-US" sz="1400" smtClean="0"/>
          </a:p>
        </p:txBody>
      </p:sp>
      <p:pic>
        <p:nvPicPr>
          <p:cNvPr id="17413" name="Picture 4" descr="MMFib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11288"/>
            <a:ext cx="3130550"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Installation Indoors</a:t>
            </a:r>
          </a:p>
        </p:txBody>
      </p:sp>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154EA9-49A7-4AA8-9A45-0E2583C93D16}" type="slidenum">
              <a:rPr lang="en-US" sz="1400" smtClean="0"/>
              <a:pPr eaLnBrk="1" hangingPunct="1"/>
              <a:t>16</a:t>
            </a:fld>
            <a:endParaRPr lang="en-US" sz="1400" smtClean="0"/>
          </a:p>
        </p:txBody>
      </p:sp>
      <p:pic>
        <p:nvPicPr>
          <p:cNvPr id="18437" name="Picture 4" descr="MMFib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9342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Installation Indoors</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B9B060-844C-4E26-95F6-A52A12F456D0}" type="slidenum">
              <a:rPr lang="en-US" sz="1400" smtClean="0"/>
              <a:pPr eaLnBrk="1" hangingPunct="1"/>
              <a:t>17</a:t>
            </a:fld>
            <a:endParaRPr lang="en-US" sz="1400" smtClean="0"/>
          </a:p>
        </p:txBody>
      </p:sp>
      <p:pic>
        <p:nvPicPr>
          <p:cNvPr id="19461" name="Picture 4" descr="FiberCond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0104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Installation Indoors</a:t>
            </a:r>
          </a:p>
        </p:txBody>
      </p:sp>
      <p:sp>
        <p:nvSpPr>
          <p:cNvPr id="20483" name="Rectangle 3"/>
          <p:cNvSpPr>
            <a:spLocks noGrp="1" noChangeArrowheads="1"/>
          </p:cNvSpPr>
          <p:nvPr>
            <p:ph idx="1"/>
          </p:nvPr>
        </p:nvSpPr>
        <p:spPr/>
        <p:txBody>
          <a:bodyPr/>
          <a:lstStyle/>
          <a:p>
            <a:pPr eaLnBrk="1" hangingPunct="1"/>
            <a:r>
              <a:rPr lang="en-US" smtClean="0">
                <a:solidFill>
                  <a:srgbClr val="000000"/>
                </a:solidFill>
                <a:cs typeface="Times New Roman" pitchFamily="18" charset="0"/>
              </a:rPr>
              <a:t>All of this is multi-mode fiber as is seen by the orange color of the fiber optic cable itself in the first picture above, not necessarily in the color of the protective conduit</a:t>
            </a:r>
          </a:p>
          <a:p>
            <a:pPr eaLnBrk="1" hangingPunct="1"/>
            <a:r>
              <a:rPr lang="en-US" smtClean="0">
                <a:cs typeface="Arial" charset="0"/>
              </a:rPr>
              <a:t>This cable is terminated in a fiber patch panel</a:t>
            </a:r>
          </a:p>
          <a:p>
            <a:pPr eaLnBrk="1" hangingPunct="1"/>
            <a:r>
              <a:rPr lang="en-US" smtClean="0">
                <a:cs typeface="Arial" charset="0"/>
              </a:rPr>
              <a:t>The connectors are the ones at the top being covered by yellow caps</a:t>
            </a:r>
          </a:p>
        </p:txBody>
      </p:sp>
      <p:sp>
        <p:nvSpPr>
          <p:cNvPr id="204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204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280902-C8EC-4990-8D7C-49BB6DB6CF1A}" type="slidenum">
              <a:rPr lang="en-US" sz="1400" smtClean="0"/>
              <a:pPr eaLnBrk="1" hangingPunct="1"/>
              <a:t>18</a:t>
            </a:fld>
            <a:endParaRPr 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Installation Indoors</a:t>
            </a: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6705F6-0DC6-483A-8ED4-7D232F1C6976}" type="slidenum">
              <a:rPr lang="en-US" sz="1400" smtClean="0"/>
              <a:pPr eaLnBrk="1" hangingPunct="1"/>
              <a:t>19</a:t>
            </a:fld>
            <a:endParaRPr lang="en-US" sz="1400" smtClean="0"/>
          </a:p>
        </p:txBody>
      </p:sp>
      <p:pic>
        <p:nvPicPr>
          <p:cNvPr id="21509" name="Picture 4" descr="FiberPatch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9342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Objectives</a:t>
            </a:r>
          </a:p>
        </p:txBody>
      </p:sp>
      <p:sp>
        <p:nvSpPr>
          <p:cNvPr id="4099" name="Content Placeholder 2"/>
          <p:cNvSpPr>
            <a:spLocks noGrp="1"/>
          </p:cNvSpPr>
          <p:nvPr>
            <p:ph idx="1"/>
          </p:nvPr>
        </p:nvSpPr>
        <p:spPr/>
        <p:txBody>
          <a:bodyPr/>
          <a:lstStyle/>
          <a:p>
            <a:r>
              <a:rPr lang="en-US" smtClean="0"/>
              <a:t>Learn how to install fiber optic media indoors</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B60E5C-6542-4F2A-AA81-A68AAD456E6E}" type="slidenum">
              <a:rPr lang="en-US" sz="1400" smtClean="0"/>
              <a:pPr eaLnBrk="1" hangingPunct="1"/>
              <a:t>2</a:t>
            </a:fld>
            <a:endParaRPr 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lstStyle/>
          <a:p>
            <a:pPr eaLnBrk="1" hangingPunct="1"/>
            <a:r>
              <a:rPr lang="en-US" smtClean="0"/>
              <a:t>For More Information</a:t>
            </a:r>
          </a:p>
        </p:txBody>
      </p:sp>
      <p:sp>
        <p:nvSpPr>
          <p:cNvPr id="22531" name="Rectangle 7"/>
          <p:cNvSpPr>
            <a:spLocks noGrp="1" noChangeArrowheads="1"/>
          </p:cNvSpPr>
          <p:nvPr>
            <p:ph idx="1"/>
          </p:nvPr>
        </p:nvSpPr>
        <p:spPr/>
        <p:txBody>
          <a:bodyPr/>
          <a:lstStyle/>
          <a:p>
            <a:pPr eaLnBrk="1" hangingPunct="1"/>
            <a:r>
              <a:rPr lang="en-US" smtClean="0"/>
              <a:t>Cabling: The Complete Guide to Network Wiring</a:t>
            </a:r>
          </a:p>
          <a:p>
            <a:pPr lvl="1" eaLnBrk="1" hangingPunct="1"/>
            <a:r>
              <a:rPr lang="en-US" smtClean="0"/>
              <a:t>David Groth and Jim McBee</a:t>
            </a:r>
          </a:p>
          <a:p>
            <a:pPr lvl="1" eaLnBrk="1" hangingPunct="1"/>
            <a:r>
              <a:rPr lang="en-US" smtClean="0"/>
              <a:t>ISBN 0782126456</a:t>
            </a:r>
          </a:p>
          <a:p>
            <a:pPr eaLnBrk="1" hangingPunct="1"/>
            <a:r>
              <a:rPr lang="en-US" smtClean="0"/>
              <a:t>The Cabling Handbook - 2nd Edition</a:t>
            </a:r>
          </a:p>
          <a:p>
            <a:pPr lvl="1" eaLnBrk="1" hangingPunct="1"/>
            <a:r>
              <a:rPr lang="en-US" smtClean="0"/>
              <a:t>John R. Vacca</a:t>
            </a:r>
          </a:p>
          <a:p>
            <a:pPr lvl="1" eaLnBrk="1" hangingPunct="1"/>
            <a:r>
              <a:rPr lang="en-US" smtClean="0"/>
              <a:t>ISBN 0130883174</a:t>
            </a:r>
          </a:p>
        </p:txBody>
      </p:sp>
      <p:sp>
        <p:nvSpPr>
          <p:cNvPr id="225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C3454E-4FFB-4563-91D2-6F04E3AF7EFF}" type="slidenum">
              <a:rPr lang="en-US" sz="1400" smtClean="0"/>
              <a:pPr eaLnBrk="1" hangingPunct="1"/>
              <a:t>20</a:t>
            </a:fld>
            <a:endParaRPr lang="en-US"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mtClean="0"/>
              <a:t>For More Information</a:t>
            </a:r>
          </a:p>
        </p:txBody>
      </p:sp>
      <p:sp>
        <p:nvSpPr>
          <p:cNvPr id="23555" name="Rectangle 5"/>
          <p:cNvSpPr>
            <a:spLocks noGrp="1" noChangeArrowheads="1"/>
          </p:cNvSpPr>
          <p:nvPr>
            <p:ph idx="1"/>
          </p:nvPr>
        </p:nvSpPr>
        <p:spPr/>
        <p:txBody>
          <a:bodyPr/>
          <a:lstStyle/>
          <a:p>
            <a:pPr eaLnBrk="1" hangingPunct="1"/>
            <a:r>
              <a:rPr lang="en-US" smtClean="0"/>
              <a:t>Fiber Optic Technicians Handbook</a:t>
            </a:r>
          </a:p>
          <a:p>
            <a:pPr lvl="1" eaLnBrk="1" hangingPunct="1"/>
            <a:r>
              <a:rPr lang="en-US" smtClean="0"/>
              <a:t>Jim Hayes</a:t>
            </a:r>
          </a:p>
          <a:p>
            <a:pPr lvl="1" eaLnBrk="1" hangingPunct="1"/>
            <a:r>
              <a:rPr lang="en-US" smtClean="0"/>
              <a:t>ISBN 076681825X</a:t>
            </a:r>
          </a:p>
          <a:p>
            <a:pPr eaLnBrk="1" hangingPunct="1"/>
            <a:r>
              <a:rPr lang="en-US" smtClean="0"/>
              <a:t>Understanding Optical Communications</a:t>
            </a:r>
          </a:p>
          <a:p>
            <a:pPr lvl="1" eaLnBrk="1" hangingPunct="1"/>
            <a:r>
              <a:rPr lang="en-US" smtClean="0"/>
              <a:t>Harry Dutton</a:t>
            </a:r>
          </a:p>
          <a:p>
            <a:pPr lvl="1" eaLnBrk="1" hangingPunct="1"/>
            <a:r>
              <a:rPr lang="en-US" smtClean="0"/>
              <a:t>ISBN 0130201413</a:t>
            </a:r>
          </a:p>
          <a:p>
            <a:pPr eaLnBrk="1" hangingPunct="1"/>
            <a:r>
              <a:rPr lang="en-US" smtClean="0"/>
              <a:t>Understanding Fiber Optics</a:t>
            </a:r>
          </a:p>
          <a:p>
            <a:pPr lvl="1" eaLnBrk="1" hangingPunct="1"/>
            <a:r>
              <a:rPr lang="en-US" smtClean="0"/>
              <a:t>Jeff Hecht</a:t>
            </a:r>
          </a:p>
          <a:p>
            <a:pPr lvl="1" eaLnBrk="1" hangingPunct="1"/>
            <a:r>
              <a:rPr lang="en-US" smtClean="0"/>
              <a:t>ISBN 0139561455</a:t>
            </a:r>
          </a:p>
        </p:txBody>
      </p:sp>
      <p:sp>
        <p:nvSpPr>
          <p:cNvPr id="23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D39AAF-12CE-4279-BA6B-37680F7F31B3}" type="slidenum">
              <a:rPr lang="en-US" sz="1400" smtClean="0"/>
              <a:pPr eaLnBrk="1" hangingPunct="1"/>
              <a:t>21</a:t>
            </a:fld>
            <a:endParaRPr 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Installation Indoors</a:t>
            </a:r>
          </a:p>
        </p:txBody>
      </p:sp>
      <p:sp>
        <p:nvSpPr>
          <p:cNvPr id="5123" name="Rectangle 3"/>
          <p:cNvSpPr>
            <a:spLocks noGrp="1" noChangeArrowheads="1"/>
          </p:cNvSpPr>
          <p:nvPr>
            <p:ph idx="1"/>
          </p:nvPr>
        </p:nvSpPr>
        <p:spPr/>
        <p:txBody>
          <a:bodyPr/>
          <a:lstStyle/>
          <a:p>
            <a:pPr eaLnBrk="1" hangingPunct="1"/>
            <a:r>
              <a:rPr lang="en-US" smtClean="0">
                <a:solidFill>
                  <a:srgbClr val="000000"/>
                </a:solidFill>
                <a:cs typeface="Times New Roman" pitchFamily="18" charset="0"/>
              </a:rPr>
              <a:t>Fiber optic cable is run for the most part just like any other data cable</a:t>
            </a:r>
          </a:p>
          <a:p>
            <a:pPr eaLnBrk="1" hangingPunct="1"/>
            <a:r>
              <a:rPr lang="en-US" smtClean="0">
                <a:solidFill>
                  <a:srgbClr val="000000"/>
                </a:solidFill>
                <a:cs typeface="Times New Roman" pitchFamily="18" charset="0"/>
              </a:rPr>
              <a:t>As discussed in the structured cabling presentation the same precautions concerning bend radius, exerting force by pulling, and so on must be observed</a:t>
            </a:r>
          </a:p>
          <a:p>
            <a:pPr eaLnBrk="1" hangingPunct="1"/>
            <a:r>
              <a:rPr lang="en-US" smtClean="0">
                <a:solidFill>
                  <a:srgbClr val="000000"/>
                </a:solidFill>
                <a:cs typeface="Times New Roman" pitchFamily="18" charset="0"/>
              </a:rPr>
              <a:t>Single-mode cable is very bend sensitive</a:t>
            </a:r>
          </a:p>
          <a:p>
            <a:pPr eaLnBrk="1" hangingPunct="1"/>
            <a:r>
              <a:rPr lang="en-US" smtClean="0">
                <a:solidFill>
                  <a:srgbClr val="000000"/>
                </a:solidFill>
                <a:cs typeface="Times New Roman" pitchFamily="18" charset="0"/>
              </a:rPr>
              <a:t>The only difference is in the conduit used to protect this type of cable</a:t>
            </a:r>
          </a:p>
        </p:txBody>
      </p:sp>
      <p:sp>
        <p:nvSpPr>
          <p:cNvPr id="51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51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A2814C-1A90-458E-8188-ACD7571926B7}" type="slidenum">
              <a:rPr lang="en-US" sz="1400" smtClean="0"/>
              <a:pPr eaLnBrk="1" hangingPunct="1"/>
              <a:t>3</a:t>
            </a:fld>
            <a:endParaRPr 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Bending</a:t>
            </a:r>
          </a:p>
        </p:txBody>
      </p:sp>
      <p:sp>
        <p:nvSpPr>
          <p:cNvPr id="6147" name="Content Placeholder 2"/>
          <p:cNvSpPr>
            <a:spLocks noGrp="1"/>
          </p:cNvSpPr>
          <p:nvPr>
            <p:ph idx="1"/>
          </p:nvPr>
        </p:nvSpPr>
        <p:spPr/>
        <p:txBody>
          <a:bodyPr/>
          <a:lstStyle/>
          <a:p>
            <a:r>
              <a:rPr lang="en-US" smtClean="0"/>
              <a:t>Bending the cable can produce micro or macro bends</a:t>
            </a:r>
          </a:p>
          <a:p>
            <a:r>
              <a:rPr lang="en-US" smtClean="0"/>
              <a:t>Either of these will cause loss or complete blockage of the signal</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28F3E9-AC27-4E42-A675-5AF858120103}" type="slidenum">
              <a:rPr lang="en-US" sz="1400" smtClean="0"/>
              <a:pPr eaLnBrk="1" hangingPunct="1"/>
              <a:t>4</a:t>
            </a:fld>
            <a:endParaRPr 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7171" name="Rectangle 2"/>
          <p:cNvSpPr>
            <a:spLocks noGrp="1" noChangeArrowheads="1"/>
          </p:cNvSpPr>
          <p:nvPr>
            <p:ph type="title"/>
          </p:nvPr>
        </p:nvSpPr>
        <p:spPr/>
        <p:txBody>
          <a:bodyPr/>
          <a:lstStyle/>
          <a:p>
            <a:pPr eaLnBrk="1" hangingPunct="1"/>
            <a:r>
              <a:rPr lang="en-US" smtClean="0"/>
              <a:t>Bending</a:t>
            </a:r>
          </a:p>
        </p:txBody>
      </p:sp>
      <p:pic>
        <p:nvPicPr>
          <p:cNvPr id="7172" name="Picture 3" descr="3_2_10a"/>
          <p:cNvPicPr>
            <a:picLocks noChangeAspect="1" noChangeArrowheads="1"/>
          </p:cNvPicPr>
          <p:nvPr/>
        </p:nvPicPr>
        <p:blipFill>
          <a:blip r:embed="rId2">
            <a:extLst>
              <a:ext uri="{28A0092B-C50C-407E-A947-70E740481C1C}">
                <a14:useLocalDpi xmlns:a14="http://schemas.microsoft.com/office/drawing/2010/main" val="0"/>
              </a:ext>
            </a:extLst>
          </a:blip>
          <a:srcRect l="5319" t="3262" r="4256"/>
          <a:stretch>
            <a:fillRect/>
          </a:stretch>
        </p:blipFill>
        <p:spPr bwMode="auto">
          <a:xfrm>
            <a:off x="1371600" y="1524000"/>
            <a:ext cx="6477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ECEEF7-A09F-4AE0-BAB6-6D35104D8597}" type="slidenum">
              <a:rPr lang="en-US" sz="1400" smtClean="0"/>
              <a:pPr eaLnBrk="1" hangingPunct="1"/>
              <a:t>5</a:t>
            </a:fld>
            <a:endParaRPr 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Bending</a:t>
            </a:r>
          </a:p>
        </p:txBody>
      </p:sp>
      <p:sp>
        <p:nvSpPr>
          <p:cNvPr id="3" name="Content Placeholder 2"/>
          <p:cNvSpPr>
            <a:spLocks noGrp="1"/>
          </p:cNvSpPr>
          <p:nvPr>
            <p:ph idx="1"/>
          </p:nvPr>
        </p:nvSpPr>
        <p:spPr/>
        <p:txBody>
          <a:bodyPr/>
          <a:lstStyle/>
          <a:p>
            <a:pPr>
              <a:defRPr/>
            </a:pPr>
            <a:r>
              <a:rPr lang="en-US" dirty="0" smtClean="0"/>
              <a:t>As Kam Patel said in an article from BICSI News in November 2008</a:t>
            </a:r>
          </a:p>
          <a:p>
            <a:pPr lvl="1">
              <a:defRPr/>
            </a:pPr>
            <a:r>
              <a:rPr lang="en-US" dirty="0" smtClean="0">
                <a:ea typeface="+mn-ea"/>
                <a:cs typeface="+mn-cs"/>
              </a:rPr>
              <a:t>The microbend is a small, microscopic bend that may be caused by the cabling process itself, mechanical stress due to water in the cable during repeated freeze and thaw cycles, packaging or installation</a:t>
            </a:r>
          </a:p>
          <a:p>
            <a:pPr lvl="1">
              <a:defRPr/>
            </a:pPr>
            <a:r>
              <a:rPr lang="en-US" dirty="0" smtClean="0">
                <a:ea typeface="+mn-ea"/>
                <a:cs typeface="+mn-cs"/>
              </a:rPr>
              <a:t>External forces are also a source of microbends</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3A450D-43BE-4472-9C06-DAC3078222FE}" type="slidenum">
              <a:rPr lang="en-US" sz="1400" smtClean="0"/>
              <a:pPr eaLnBrk="1" hangingPunct="1"/>
              <a:t>6</a:t>
            </a:fld>
            <a:endParaRPr lang="en-US"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Bending</a:t>
            </a:r>
          </a:p>
        </p:txBody>
      </p:sp>
      <p:sp>
        <p:nvSpPr>
          <p:cNvPr id="3" name="Content Placeholder 2"/>
          <p:cNvSpPr>
            <a:spLocks noGrp="1"/>
          </p:cNvSpPr>
          <p:nvPr>
            <p:ph idx="1"/>
          </p:nvPr>
        </p:nvSpPr>
        <p:spPr/>
        <p:txBody>
          <a:bodyPr/>
          <a:lstStyle/>
          <a:p>
            <a:pPr lvl="1">
              <a:defRPr/>
            </a:pPr>
            <a:r>
              <a:rPr lang="en-US" dirty="0" smtClean="0">
                <a:ea typeface="+mn-ea"/>
                <a:cs typeface="+mn-cs"/>
              </a:rPr>
              <a:t>An external force deforms the cabled jacket surrounding the fiber but causes only a small bend in the fiber</a:t>
            </a:r>
          </a:p>
          <a:p>
            <a:pPr lvl="1">
              <a:defRPr/>
            </a:pPr>
            <a:r>
              <a:rPr lang="en-US" dirty="0" smtClean="0">
                <a:ea typeface="+mn-ea"/>
                <a:cs typeface="+mn-cs"/>
              </a:rPr>
              <a:t>A microbend typically changes the path that propagating modes take, resulting in loss from increased attenuation as low-order modes become coupled with high-order modes that are naturally lossy</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64D24E-1B5D-469F-97AE-8464CA093BE3}" type="slidenum">
              <a:rPr lang="en-US" sz="1400" smtClean="0"/>
              <a:pPr eaLnBrk="1" hangingPunct="1"/>
              <a:t>7</a:t>
            </a:fld>
            <a:endParaRPr lang="en-US"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Bending</a:t>
            </a:r>
          </a:p>
        </p:txBody>
      </p:sp>
      <p:sp>
        <p:nvSpPr>
          <p:cNvPr id="3" name="Content Placeholder 2"/>
          <p:cNvSpPr>
            <a:spLocks noGrp="1"/>
          </p:cNvSpPr>
          <p:nvPr>
            <p:ph idx="1"/>
          </p:nvPr>
        </p:nvSpPr>
        <p:spPr/>
        <p:txBody>
          <a:bodyPr/>
          <a:lstStyle/>
          <a:p>
            <a:pPr lvl="1">
              <a:defRPr/>
            </a:pPr>
            <a:r>
              <a:rPr lang="en-US" dirty="0" smtClean="0">
                <a:ea typeface="+mn-ea"/>
                <a:cs typeface="+mn-cs"/>
              </a:rPr>
              <a:t>A macrobend is a larger cable bend that can be seen with the unaided eye and is often reversible</a:t>
            </a:r>
          </a:p>
          <a:p>
            <a:pPr lvl="1">
              <a:defRPr/>
            </a:pPr>
            <a:r>
              <a:rPr lang="en-US" dirty="0" smtClean="0">
                <a:ea typeface="+mn-ea"/>
                <a:cs typeface="+mn-cs"/>
              </a:rPr>
              <a:t>As the macrobend occurs, the radius can become too small and allow light to escape the core and enter the cladding</a:t>
            </a:r>
          </a:p>
          <a:p>
            <a:pPr lvl="1">
              <a:defRPr/>
            </a:pPr>
            <a:r>
              <a:rPr lang="en-US" dirty="0" smtClean="0">
                <a:ea typeface="+mn-ea"/>
                <a:cs typeface="+mn-cs"/>
              </a:rPr>
              <a:t>The result is insertion loss at best, and in worst cases, the signal is decreased or completely lost</a:t>
            </a:r>
            <a:endParaRPr lang="en-US" dirty="0"/>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1F1AF5-9EE9-43A5-8217-DEA9330B6475}" type="slidenum">
              <a:rPr lang="en-US" sz="1400" smtClean="0"/>
              <a:pPr eaLnBrk="1" hangingPunct="1"/>
              <a:t>8</a:t>
            </a:fld>
            <a:endParaRPr lang="en-US"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Bending</a:t>
            </a:r>
          </a:p>
        </p:txBody>
      </p:sp>
      <p:sp>
        <p:nvSpPr>
          <p:cNvPr id="11267" name="Content Placeholder 2"/>
          <p:cNvSpPr>
            <a:spLocks noGrp="1"/>
          </p:cNvSpPr>
          <p:nvPr>
            <p:ph idx="1"/>
          </p:nvPr>
        </p:nvSpPr>
        <p:spPr/>
        <p:txBody>
          <a:bodyPr/>
          <a:lstStyle/>
          <a:p>
            <a:r>
              <a:rPr lang="en-US" smtClean="0"/>
              <a:t>Cable is installed inside of an innerduct to both protect from crushing as well as prevent an excess bend radius</a:t>
            </a:r>
          </a:p>
          <a:p>
            <a:r>
              <a:rPr lang="en-US" smtClean="0"/>
              <a:t>Besides innerduct armored cable can be used for this same purpose</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2000-2008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704FBF-0C6E-4874-B00E-6F6D14EFD0EC}" type="slidenum">
              <a:rPr lang="en-US" sz="1400" smtClean="0"/>
              <a:pPr eaLnBrk="1" hangingPunct="1"/>
              <a:t>9</a:t>
            </a:fld>
            <a:endParaRPr 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2377</TotalTime>
  <Words>804</Words>
  <Application>Microsoft Office PowerPoint</Application>
  <PresentationFormat>On-screen Show (4:3)</PresentationFormat>
  <Paragraphs>111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Times New Roman</vt:lpstr>
      <vt:lpstr>Arial</vt:lpstr>
      <vt:lpstr>CCNA</vt:lpstr>
      <vt:lpstr>Fiber Optic Cable Installation Indoors </vt:lpstr>
      <vt:lpstr>Objectives</vt:lpstr>
      <vt:lpstr>Installation Indoors</vt:lpstr>
      <vt:lpstr>Bending</vt:lpstr>
      <vt:lpstr>Bending</vt:lpstr>
      <vt:lpstr>Bending</vt:lpstr>
      <vt:lpstr>Bending</vt:lpstr>
      <vt:lpstr>Bending</vt:lpstr>
      <vt:lpstr>Bending</vt:lpstr>
      <vt:lpstr>Installation Precautions</vt:lpstr>
      <vt:lpstr>Installation Precautions</vt:lpstr>
      <vt:lpstr>Installation Precautions</vt:lpstr>
      <vt:lpstr>Installation Indoors</vt:lpstr>
      <vt:lpstr>Installation Indoors</vt:lpstr>
      <vt:lpstr>Installation Indoors</vt:lpstr>
      <vt:lpstr>Installation Indoors</vt:lpstr>
      <vt:lpstr>Installation Indoors</vt:lpstr>
      <vt:lpstr>Installation Indoors</vt:lpstr>
      <vt:lpstr>Installation Indoors</vt:lpstr>
      <vt:lpstr>For More Information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Fiber Optic Cable Installation Indoors</dc:title>
  <dc:creator>Kenneth M. Chipps Ph.D.</dc:creator>
  <cp:lastModifiedBy>Kenneth M. Chipps Ph.D.</cp:lastModifiedBy>
  <cp:revision>253</cp:revision>
  <dcterms:created xsi:type="dcterms:W3CDTF">2000-09-27T16:26:34Z</dcterms:created>
  <dcterms:modified xsi:type="dcterms:W3CDTF">2012-11-15T23:24:50Z</dcterms:modified>
</cp:coreProperties>
</file>