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9"/>
  </p:notesMasterIdLst>
  <p:sldIdLst>
    <p:sldId id="346" r:id="rId2"/>
    <p:sldId id="776" r:id="rId3"/>
    <p:sldId id="698" r:id="rId4"/>
    <p:sldId id="383" r:id="rId5"/>
    <p:sldId id="385" r:id="rId6"/>
    <p:sldId id="386" r:id="rId7"/>
    <p:sldId id="387" r:id="rId8"/>
    <p:sldId id="389" r:id="rId9"/>
    <p:sldId id="390" r:id="rId10"/>
    <p:sldId id="494" r:id="rId11"/>
    <p:sldId id="391" r:id="rId12"/>
    <p:sldId id="393" r:id="rId13"/>
    <p:sldId id="394" r:id="rId14"/>
    <p:sldId id="395" r:id="rId15"/>
    <p:sldId id="396" r:id="rId16"/>
    <p:sldId id="397" r:id="rId17"/>
    <p:sldId id="795" r:id="rId18"/>
    <p:sldId id="778" r:id="rId19"/>
    <p:sldId id="491" r:id="rId20"/>
    <p:sldId id="398" r:id="rId21"/>
    <p:sldId id="399" r:id="rId22"/>
    <p:sldId id="400" r:id="rId23"/>
    <p:sldId id="468" r:id="rId24"/>
    <p:sldId id="401" r:id="rId25"/>
    <p:sldId id="402" r:id="rId26"/>
    <p:sldId id="403" r:id="rId27"/>
    <p:sldId id="404" r:id="rId28"/>
    <p:sldId id="405" r:id="rId29"/>
    <p:sldId id="406" r:id="rId30"/>
    <p:sldId id="526" r:id="rId31"/>
    <p:sldId id="469" r:id="rId32"/>
    <p:sldId id="407" r:id="rId33"/>
    <p:sldId id="408" r:id="rId34"/>
    <p:sldId id="409" r:id="rId35"/>
    <p:sldId id="846" r:id="rId36"/>
    <p:sldId id="410" r:id="rId37"/>
    <p:sldId id="411" r:id="rId38"/>
    <p:sldId id="533" r:id="rId39"/>
    <p:sldId id="412" r:id="rId40"/>
    <p:sldId id="847" r:id="rId41"/>
    <p:sldId id="848" r:id="rId42"/>
    <p:sldId id="413" r:id="rId43"/>
    <p:sldId id="414" r:id="rId44"/>
    <p:sldId id="415" r:id="rId45"/>
    <p:sldId id="416" r:id="rId46"/>
    <p:sldId id="417" r:id="rId47"/>
    <p:sldId id="418" r:id="rId48"/>
    <p:sldId id="419" r:id="rId49"/>
    <p:sldId id="420" r:id="rId50"/>
    <p:sldId id="421" r:id="rId51"/>
    <p:sldId id="818" r:id="rId52"/>
    <p:sldId id="821" r:id="rId53"/>
    <p:sldId id="823" r:id="rId54"/>
    <p:sldId id="820" r:id="rId55"/>
    <p:sldId id="822" r:id="rId56"/>
    <p:sldId id="824" r:id="rId57"/>
    <p:sldId id="825" r:id="rId58"/>
    <p:sldId id="826" r:id="rId59"/>
    <p:sldId id="827" r:id="rId60"/>
    <p:sldId id="828" r:id="rId61"/>
    <p:sldId id="829" r:id="rId62"/>
    <p:sldId id="830" r:id="rId63"/>
    <p:sldId id="831" r:id="rId64"/>
    <p:sldId id="832" r:id="rId65"/>
    <p:sldId id="844" r:id="rId66"/>
    <p:sldId id="845" r:id="rId67"/>
    <p:sldId id="422" r:id="rId68"/>
    <p:sldId id="833" r:id="rId69"/>
    <p:sldId id="480" r:id="rId70"/>
    <p:sldId id="423" r:id="rId71"/>
    <p:sldId id="481" r:id="rId72"/>
    <p:sldId id="814" r:id="rId73"/>
    <p:sldId id="424" r:id="rId74"/>
    <p:sldId id="834" r:id="rId75"/>
    <p:sldId id="835" r:id="rId76"/>
    <p:sldId id="836" r:id="rId77"/>
    <p:sldId id="425" r:id="rId78"/>
    <p:sldId id="426" r:id="rId79"/>
    <p:sldId id="815" r:id="rId80"/>
    <p:sldId id="816" r:id="rId81"/>
    <p:sldId id="817" r:id="rId82"/>
    <p:sldId id="842" r:id="rId83"/>
    <p:sldId id="427" r:id="rId84"/>
    <p:sldId id="482" r:id="rId85"/>
    <p:sldId id="429" r:id="rId86"/>
    <p:sldId id="777" r:id="rId87"/>
    <p:sldId id="486" r:id="rId88"/>
    <p:sldId id="785" r:id="rId89"/>
    <p:sldId id="786" r:id="rId90"/>
    <p:sldId id="787" r:id="rId91"/>
    <p:sldId id="788" r:id="rId92"/>
    <p:sldId id="789" r:id="rId93"/>
    <p:sldId id="791" r:id="rId94"/>
    <p:sldId id="808" r:id="rId95"/>
    <p:sldId id="811" r:id="rId96"/>
    <p:sldId id="792" r:id="rId97"/>
    <p:sldId id="810" r:id="rId98"/>
    <p:sldId id="793" r:id="rId99"/>
    <p:sldId id="798" r:id="rId100"/>
    <p:sldId id="430" r:id="rId101"/>
    <p:sldId id="431" r:id="rId102"/>
    <p:sldId id="432" r:id="rId103"/>
    <p:sldId id="483" r:id="rId104"/>
    <p:sldId id="433" r:id="rId105"/>
    <p:sldId id="497" r:id="rId106"/>
    <p:sldId id="813" r:id="rId107"/>
    <p:sldId id="434" r:id="rId108"/>
    <p:sldId id="655" r:id="rId109"/>
    <p:sldId id="809" r:id="rId110"/>
    <p:sldId id="784" r:id="rId111"/>
    <p:sldId id="812" r:id="rId112"/>
    <p:sldId id="840" r:id="rId113"/>
    <p:sldId id="841" r:id="rId114"/>
    <p:sldId id="796" r:id="rId115"/>
    <p:sldId id="772" r:id="rId116"/>
    <p:sldId id="773" r:id="rId117"/>
    <p:sldId id="774" r:id="rId118"/>
    <p:sldId id="775" r:id="rId119"/>
    <p:sldId id="799" r:id="rId120"/>
    <p:sldId id="801" r:id="rId121"/>
    <p:sldId id="802" r:id="rId122"/>
    <p:sldId id="804" r:id="rId123"/>
    <p:sldId id="806" r:id="rId124"/>
    <p:sldId id="805" r:id="rId125"/>
    <p:sldId id="807" r:id="rId126"/>
    <p:sldId id="671" r:id="rId127"/>
    <p:sldId id="672" r:id="rId128"/>
    <p:sldId id="673" r:id="rId129"/>
    <p:sldId id="674" r:id="rId130"/>
    <p:sldId id="675" r:id="rId131"/>
    <p:sldId id="676" r:id="rId132"/>
    <p:sldId id="677" r:id="rId133"/>
    <p:sldId id="678" r:id="rId134"/>
    <p:sldId id="679" r:id="rId135"/>
    <p:sldId id="680" r:id="rId136"/>
    <p:sldId id="688" r:id="rId137"/>
    <p:sldId id="683" r:id="rId138"/>
    <p:sldId id="684" r:id="rId139"/>
    <p:sldId id="685" r:id="rId140"/>
    <p:sldId id="837" r:id="rId141"/>
    <p:sldId id="839" r:id="rId142"/>
    <p:sldId id="849" r:id="rId143"/>
    <p:sldId id="850" r:id="rId144"/>
    <p:sldId id="797" r:id="rId145"/>
    <p:sldId id="779" r:id="rId146"/>
    <p:sldId id="780" r:id="rId147"/>
    <p:sldId id="781" r:id="rId148"/>
    <p:sldId id="782" r:id="rId149"/>
    <p:sldId id="783" r:id="rId150"/>
    <p:sldId id="743" r:id="rId151"/>
    <p:sldId id="744" r:id="rId152"/>
    <p:sldId id="745" r:id="rId153"/>
    <p:sldId id="746" r:id="rId154"/>
    <p:sldId id="747" r:id="rId155"/>
    <p:sldId id="686" r:id="rId156"/>
    <p:sldId id="687" r:id="rId157"/>
    <p:sldId id="843" r:id="rId1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2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339" autoAdjust="0"/>
  </p:normalViewPr>
  <p:slideViewPr>
    <p:cSldViewPr>
      <p:cViewPr varScale="1">
        <p:scale>
          <a:sx n="58" d="100"/>
          <a:sy n="58" d="100"/>
        </p:scale>
        <p:origin x="-942" y="-84"/>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8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32870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mn-cs"/>
              </a:defRPr>
            </a:lvl1pPr>
          </a:lstStyle>
          <a:p>
            <a:pPr>
              <a:defRPr/>
            </a:pPr>
            <a:endParaRPr lang="en-US" dirty="0"/>
          </a:p>
        </p:txBody>
      </p:sp>
      <p:sp>
        <p:nvSpPr>
          <p:cNvPr id="1259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871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32871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A26B3A6-9167-4AFA-92E5-0D4EEC660AEB}" type="slidenum">
              <a:rPr lang="en-US"/>
              <a:pPr>
                <a:defRPr/>
              </a:pPr>
              <a:t>‹#›</a:t>
            </a:fld>
            <a:endParaRPr lang="en-US" dirty="0"/>
          </a:p>
        </p:txBody>
      </p:sp>
    </p:spTree>
    <p:extLst>
      <p:ext uri="{BB962C8B-B14F-4D97-AF65-F5344CB8AC3E}">
        <p14:creationId xmlns:p14="http://schemas.microsoft.com/office/powerpoint/2010/main" val="1137831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32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590800" y="6245225"/>
            <a:ext cx="3962400" cy="476250"/>
          </a:xfrm>
        </p:spPr>
        <p:txBody>
          <a:bodyPr/>
          <a:lstStyle>
            <a:lvl1pPr>
              <a:defRPr sz="1400" smtClean="0"/>
            </a:lvl1pPr>
          </a:lstStyle>
          <a:p>
            <a:pPr>
              <a:defRPr/>
            </a:pPr>
            <a:r>
              <a:rPr lang="en-US" dirty="0" smtClean="0"/>
              <a:t>Copyright 2008-2014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C10330A-DDD1-4CA1-A224-30D68E7B2CBB}" type="slidenum">
              <a:rPr lang="en-US"/>
              <a:pPr>
                <a:defRPr/>
              </a:pPr>
              <a:t>‹#›</a:t>
            </a:fld>
            <a:endParaRPr lang="en-US" dirty="0"/>
          </a:p>
        </p:txBody>
      </p:sp>
    </p:spTree>
    <p:extLst>
      <p:ext uri="{BB962C8B-B14F-4D97-AF65-F5344CB8AC3E}">
        <p14:creationId xmlns:p14="http://schemas.microsoft.com/office/powerpoint/2010/main" val="241545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39E1EF-6A7A-4AD2-B852-615E598E675B}" type="slidenum">
              <a:rPr lang="en-US"/>
              <a:pPr>
                <a:defRPr/>
              </a:pPr>
              <a:t>‹#›</a:t>
            </a:fld>
            <a:endParaRPr lang="en-US" dirty="0"/>
          </a:p>
        </p:txBody>
      </p:sp>
    </p:spTree>
    <p:extLst>
      <p:ext uri="{BB962C8B-B14F-4D97-AF65-F5344CB8AC3E}">
        <p14:creationId xmlns:p14="http://schemas.microsoft.com/office/powerpoint/2010/main" val="152158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4C07B16-2820-466B-9F01-10C6B2474A0B}" type="slidenum">
              <a:rPr lang="en-US"/>
              <a:pPr>
                <a:defRPr/>
              </a:pPr>
              <a:t>‹#›</a:t>
            </a:fld>
            <a:endParaRPr lang="en-US" dirty="0"/>
          </a:p>
        </p:txBody>
      </p:sp>
    </p:spTree>
    <p:extLst>
      <p:ext uri="{BB962C8B-B14F-4D97-AF65-F5344CB8AC3E}">
        <p14:creationId xmlns:p14="http://schemas.microsoft.com/office/powerpoint/2010/main" val="29942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632DB9C-A1CA-420A-A69C-39D12054558A}" type="slidenum">
              <a:rPr lang="en-US"/>
              <a:pPr>
                <a:defRPr/>
              </a:pPr>
              <a:t>‹#›</a:t>
            </a:fld>
            <a:endParaRPr lang="en-US" dirty="0"/>
          </a:p>
        </p:txBody>
      </p:sp>
    </p:spTree>
    <p:extLst>
      <p:ext uri="{BB962C8B-B14F-4D97-AF65-F5344CB8AC3E}">
        <p14:creationId xmlns:p14="http://schemas.microsoft.com/office/powerpoint/2010/main" val="164146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a:defRPr smtClean="0"/>
            </a:lvl1pPr>
          </a:lstStyle>
          <a:p>
            <a:pPr>
              <a:defRPr/>
            </a:pPr>
            <a:r>
              <a:rPr lang="en-US" dirty="0" smtClean="0"/>
              <a:t>Copyright 2008-2014 Kenneth M. Chipps Ph.D. www.chipps.com</a:t>
            </a:r>
            <a:endParaRPr lang="en-US" dirty="0"/>
          </a:p>
        </p:txBody>
      </p:sp>
      <p:sp>
        <p:nvSpPr>
          <p:cNvPr id="6" name="Rectangle 6"/>
          <p:cNvSpPr>
            <a:spLocks noGrp="1" noChangeArrowheads="1"/>
          </p:cNvSpPr>
          <p:nvPr>
            <p:ph type="sldNum" sz="quarter" idx="12"/>
          </p:nvPr>
        </p:nvSpPr>
        <p:spPr>
          <a:xfrm>
            <a:off x="6553200" y="6248400"/>
            <a:ext cx="2133600" cy="476250"/>
          </a:xfrm>
        </p:spPr>
        <p:txBody>
          <a:bodyPr/>
          <a:lstStyle>
            <a:lvl1pPr>
              <a:defRPr sz="1000" dirty="0"/>
            </a:lvl1pPr>
          </a:lstStyle>
          <a:p>
            <a:pPr>
              <a:defRPr/>
            </a:pPr>
            <a:endParaRPr lang="en-US" dirty="0"/>
          </a:p>
          <a:p>
            <a:pPr>
              <a:defRPr/>
            </a:pPr>
            <a:endParaRPr lang="en-US" dirty="0"/>
          </a:p>
          <a:p>
            <a:pPr>
              <a:defRPr/>
            </a:pPr>
            <a:fld id="{CE59AE27-E5D8-4827-ABE4-2F1778FAA61B}" type="slidenum">
              <a:rPr lang="en-US"/>
              <a:pPr>
                <a:defRPr/>
              </a:pPr>
              <a:t>‹#›</a:t>
            </a:fld>
            <a:endParaRPr lang="en-US" dirty="0"/>
          </a:p>
        </p:txBody>
      </p:sp>
    </p:spTree>
    <p:extLst>
      <p:ext uri="{BB962C8B-B14F-4D97-AF65-F5344CB8AC3E}">
        <p14:creationId xmlns:p14="http://schemas.microsoft.com/office/powerpoint/2010/main" val="420044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E7625B-4D17-4731-84AF-2F53FF30BE1A}" type="slidenum">
              <a:rPr lang="en-US"/>
              <a:pPr>
                <a:defRPr/>
              </a:pPr>
              <a:t>‹#›</a:t>
            </a:fld>
            <a:endParaRPr lang="en-US" dirty="0"/>
          </a:p>
        </p:txBody>
      </p:sp>
    </p:spTree>
    <p:extLst>
      <p:ext uri="{BB962C8B-B14F-4D97-AF65-F5344CB8AC3E}">
        <p14:creationId xmlns:p14="http://schemas.microsoft.com/office/powerpoint/2010/main" val="238672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D579D2-A614-45E7-9472-CD774FE0930D}" type="slidenum">
              <a:rPr lang="en-US"/>
              <a:pPr>
                <a:defRPr/>
              </a:pPr>
              <a:t>‹#›</a:t>
            </a:fld>
            <a:endParaRPr lang="en-US" dirty="0"/>
          </a:p>
        </p:txBody>
      </p:sp>
    </p:spTree>
    <p:extLst>
      <p:ext uri="{BB962C8B-B14F-4D97-AF65-F5344CB8AC3E}">
        <p14:creationId xmlns:p14="http://schemas.microsoft.com/office/powerpoint/2010/main" val="597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A58EFC8-79A1-4F9C-B51B-D21CC8265BEA}" type="slidenum">
              <a:rPr lang="en-US"/>
              <a:pPr>
                <a:defRPr/>
              </a:pPr>
              <a:t>‹#›</a:t>
            </a:fld>
            <a:endParaRPr lang="en-US" dirty="0"/>
          </a:p>
        </p:txBody>
      </p:sp>
    </p:spTree>
    <p:extLst>
      <p:ext uri="{BB962C8B-B14F-4D97-AF65-F5344CB8AC3E}">
        <p14:creationId xmlns:p14="http://schemas.microsoft.com/office/powerpoint/2010/main" val="38894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90F668C-9001-4574-9039-20EBB9A8ED5B}" type="slidenum">
              <a:rPr lang="en-US"/>
              <a:pPr>
                <a:defRPr/>
              </a:pPr>
              <a:t>‹#›</a:t>
            </a:fld>
            <a:endParaRPr lang="en-US" dirty="0"/>
          </a:p>
        </p:txBody>
      </p:sp>
    </p:spTree>
    <p:extLst>
      <p:ext uri="{BB962C8B-B14F-4D97-AF65-F5344CB8AC3E}">
        <p14:creationId xmlns:p14="http://schemas.microsoft.com/office/powerpoint/2010/main" val="340523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0018040-AE1A-42AF-9990-C1D13F5D25BE}" type="slidenum">
              <a:rPr lang="en-US"/>
              <a:pPr>
                <a:defRPr/>
              </a:pPr>
              <a:t>‹#›</a:t>
            </a:fld>
            <a:endParaRPr lang="en-US" dirty="0"/>
          </a:p>
        </p:txBody>
      </p:sp>
    </p:spTree>
    <p:extLst>
      <p:ext uri="{BB962C8B-B14F-4D97-AF65-F5344CB8AC3E}">
        <p14:creationId xmlns:p14="http://schemas.microsoft.com/office/powerpoint/2010/main" val="207782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7DFBF0-FDA2-4E0B-836B-022F8EFB1C14}" type="slidenum">
              <a:rPr lang="en-US"/>
              <a:pPr>
                <a:defRPr/>
              </a:pPr>
              <a:t>‹#›</a:t>
            </a:fld>
            <a:endParaRPr lang="en-US" dirty="0"/>
          </a:p>
        </p:txBody>
      </p:sp>
    </p:spTree>
    <p:extLst>
      <p:ext uri="{BB962C8B-B14F-4D97-AF65-F5344CB8AC3E}">
        <p14:creationId xmlns:p14="http://schemas.microsoft.com/office/powerpoint/2010/main" val="13620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BB8C8D4-178F-4156-B575-832A4F7495D6}" type="slidenum">
              <a:rPr lang="en-US"/>
              <a:pPr>
                <a:defRPr/>
              </a:pPr>
              <a:t>‹#›</a:t>
            </a:fld>
            <a:endParaRPr lang="en-US" dirty="0"/>
          </a:p>
        </p:txBody>
      </p:sp>
    </p:spTree>
    <p:extLst>
      <p:ext uri="{BB962C8B-B14F-4D97-AF65-F5344CB8AC3E}">
        <p14:creationId xmlns:p14="http://schemas.microsoft.com/office/powerpoint/2010/main" val="179344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dirty="0"/>
          </a:p>
        </p:txBody>
      </p:sp>
      <p:sp>
        <p:nvSpPr>
          <p:cNvPr id="1310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cs typeface="+mn-cs"/>
              </a:defRPr>
            </a:lvl1pPr>
          </a:lstStyle>
          <a:p>
            <a:pPr>
              <a:defRPr/>
            </a:pPr>
            <a:r>
              <a:rPr lang="en-US" dirty="0" smtClean="0"/>
              <a:t>Copyright 2008-2014 Kenneth M. Chipps Ph.D. www.chipps.com</a:t>
            </a:r>
            <a:endParaRPr lang="en-US" dirty="0"/>
          </a:p>
        </p:txBody>
      </p:sp>
      <p:sp>
        <p:nvSpPr>
          <p:cNvPr id="1310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BC1DEA04-87B6-4424-B552-B9CFAEEA682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099"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dirty="0"/>
          </a:p>
        </p:txBody>
      </p:sp>
      <p:sp>
        <p:nvSpPr>
          <p:cNvPr id="4100" name="Rectangle 3"/>
          <p:cNvSpPr>
            <a:spLocks noGrp="1" noChangeArrowheads="1"/>
          </p:cNvSpPr>
          <p:nvPr>
            <p:ph type="ctrTitle"/>
          </p:nvPr>
        </p:nvSpPr>
        <p:spPr/>
        <p:txBody>
          <a:bodyPr/>
          <a:lstStyle/>
          <a:p>
            <a:pPr eaLnBrk="1" hangingPunct="1"/>
            <a:r>
              <a:rPr lang="en-US" altLang="en-US" dirty="0" smtClean="0"/>
              <a:t>Fiber Optic Media</a:t>
            </a:r>
            <a:br>
              <a:rPr lang="en-US" altLang="en-US" dirty="0" smtClean="0"/>
            </a:br>
            <a:r>
              <a:rPr lang="en-US" sz="2400" dirty="0" smtClean="0"/>
              <a:t>Last Update </a:t>
            </a:r>
            <a:r>
              <a:rPr lang="en-US" sz="2400" dirty="0" smtClean="0"/>
              <a:t>2014.08.09</a:t>
            </a:r>
            <a:r>
              <a:rPr lang="en-US" sz="2400" dirty="0" smtClean="0"/>
              <a:t/>
            </a:r>
            <a:br>
              <a:rPr lang="en-US" sz="2400" dirty="0" smtClean="0"/>
            </a:br>
            <a:r>
              <a:rPr lang="en-US" sz="2400" dirty="0" smtClean="0"/>
              <a:t>1.18.0</a:t>
            </a:r>
            <a:endParaRPr lang="en-US" sz="2400" dirty="0" smtClean="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1EE932-84C3-43D0-B06A-B4776B5F9F03}" type="slidenum">
              <a:rPr lang="en-US" smtClean="0"/>
              <a:pPr eaLnBrk="1" hangingPunct="1"/>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3315" name="Rectangle 2"/>
          <p:cNvSpPr>
            <a:spLocks noGrp="1" noChangeArrowheads="1"/>
          </p:cNvSpPr>
          <p:nvPr>
            <p:ph type="title"/>
          </p:nvPr>
        </p:nvSpPr>
        <p:spPr/>
        <p:txBody>
          <a:bodyPr/>
          <a:lstStyle/>
          <a:p>
            <a:pPr eaLnBrk="1" hangingPunct="1"/>
            <a:r>
              <a:rPr lang="en-US" dirty="0" smtClean="0"/>
              <a:t>Construction</a:t>
            </a:r>
          </a:p>
        </p:txBody>
      </p:sp>
      <p:pic>
        <p:nvPicPr>
          <p:cNvPr id="13316" name="Picture 3" descr="3_2_6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00200"/>
            <a:ext cx="7086600" cy="4694238"/>
          </a:xfrm>
        </p:spPr>
      </p:pic>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72E9ED-9754-4CDB-94B6-BB05B73BE1DC}" type="slidenum">
              <a:rPr lang="en-US" smtClean="0"/>
              <a:pPr eaLnBrk="1" hangingPunct="1"/>
              <a:t>10</a:t>
            </a:fld>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5779"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Single-Mode Fiber</a:t>
            </a:r>
          </a:p>
        </p:txBody>
      </p:sp>
      <p:sp>
        <p:nvSpPr>
          <p:cNvPr id="75780"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Single-mode fiber has a core diameter that is so small, usually from 8 to 10 microns, that only a single mode of light is propagated</a:t>
            </a:r>
          </a:p>
          <a:p>
            <a:pPr eaLnBrk="1" hangingPunct="1"/>
            <a:r>
              <a:rPr lang="en-US" dirty="0" smtClean="0">
                <a:solidFill>
                  <a:srgbClr val="000000"/>
                </a:solidFill>
                <a:cs typeface="Times New Roman" pitchFamily="18" charset="0"/>
              </a:rPr>
              <a:t>The exact size does not matter as long as it is in this range</a:t>
            </a:r>
          </a:p>
          <a:p>
            <a:pPr eaLnBrk="1" hangingPunct="1"/>
            <a:r>
              <a:rPr lang="en-US" dirty="0" smtClean="0">
                <a:solidFill>
                  <a:srgbClr val="000000"/>
                </a:solidFill>
                <a:cs typeface="Times New Roman" pitchFamily="18" charset="0"/>
              </a:rPr>
              <a:t>This eliminates the main limitation to bandwidth, modal dispersion</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CCCA06-48ED-4D19-BAD9-51AAB15606CB}" type="slidenum">
              <a:rPr lang="en-US" smtClean="0"/>
              <a:pPr eaLnBrk="1" hangingPunct="1"/>
              <a:t>100</a:t>
            </a:fld>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6803"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Single-Mode Fiber</a:t>
            </a:r>
          </a:p>
        </p:txBody>
      </p:sp>
      <p:sp>
        <p:nvSpPr>
          <p:cNvPr id="7680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Therefore, single-mode is capable of delivering considerably higher performance and over much larger distances, which is why it generally is used within environments that are more geographically dispersed</a:t>
            </a:r>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95C990-4E09-438B-BF51-164BBA402886}" type="slidenum">
              <a:rPr lang="en-US" smtClean="0"/>
              <a:pPr eaLnBrk="1" hangingPunct="1"/>
              <a:t>101</a:t>
            </a:fld>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782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Single-Mode Fiber</a:t>
            </a:r>
          </a:p>
        </p:txBody>
      </p:sp>
      <p:sp>
        <p:nvSpPr>
          <p:cNvPr id="77828"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However, the small core of a single-mode fiber makes coupling light into the fiber more difficult, and thus expensive lasers must be used as light sources</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8EFFD3-2E21-48E9-AECA-E206FB4FCC95}" type="slidenum">
              <a:rPr lang="en-US" smtClean="0"/>
              <a:pPr eaLnBrk="1" hangingPunct="1"/>
              <a:t>102</a:t>
            </a:fld>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8851"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Single-Mode Fiber</a:t>
            </a:r>
          </a:p>
        </p:txBody>
      </p:sp>
      <p:sp>
        <p:nvSpPr>
          <p:cNvPr id="78852"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Lasers produce higher bandwidth because their signaling rate is higher than an LED device</a:t>
            </a:r>
          </a:p>
          <a:p>
            <a:pPr lvl="1" eaLnBrk="1" hangingPunct="1"/>
            <a:r>
              <a:rPr lang="en-US" dirty="0" smtClean="0">
                <a:solidFill>
                  <a:srgbClr val="000000"/>
                </a:solidFill>
                <a:cs typeface="Times New Roman" pitchFamily="18" charset="0"/>
              </a:rPr>
              <a:t>That is the laser can turn on and off or cycle at a faster rate than an LED</a:t>
            </a:r>
          </a:p>
          <a:p>
            <a:pPr lvl="1" eaLnBrk="1" hangingPunct="1"/>
            <a:r>
              <a:rPr lang="en-US" dirty="0" smtClean="0">
                <a:solidFill>
                  <a:srgbClr val="000000"/>
                </a:solidFill>
                <a:cs typeface="Times New Roman" pitchFamily="18" charset="0"/>
              </a:rPr>
              <a:t>Therefore, more information can be placed on the channel in the same amount of time</a:t>
            </a:r>
          </a:p>
          <a:p>
            <a:pPr eaLnBrk="1" hangingPunct="1"/>
            <a:r>
              <a:rPr lang="en-US" dirty="0" smtClean="0">
                <a:solidFill>
                  <a:srgbClr val="000000"/>
                </a:solidFill>
                <a:cs typeface="Times New Roman" pitchFamily="18" charset="0"/>
              </a:rPr>
              <a:t>For example</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F4141E-5A13-4635-9552-4249F0442136}" type="slidenum">
              <a:rPr lang="en-US" smtClean="0"/>
              <a:pPr eaLnBrk="1" hangingPunct="1"/>
              <a:t>103</a:t>
            </a:fld>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9875" name="Rectangle 2"/>
          <p:cNvSpPr>
            <a:spLocks noGrp="1" noChangeArrowheads="1"/>
          </p:cNvSpPr>
          <p:nvPr>
            <p:ph type="title"/>
          </p:nvPr>
        </p:nvSpPr>
        <p:spPr/>
        <p:txBody>
          <a:bodyPr/>
          <a:lstStyle/>
          <a:p>
            <a:pPr eaLnBrk="1" hangingPunct="1"/>
            <a:r>
              <a:rPr lang="en-US" dirty="0" smtClean="0"/>
              <a:t>Signaling Rate</a:t>
            </a:r>
          </a:p>
        </p:txBody>
      </p:sp>
      <p:graphicFrame>
        <p:nvGraphicFramePr>
          <p:cNvPr id="232487" name="Group 39"/>
          <p:cNvGraphicFramePr>
            <a:graphicFrameLocks noGrp="1"/>
          </p:cNvGraphicFramePr>
          <p:nvPr>
            <p:ph type="tbl" idx="1"/>
          </p:nvPr>
        </p:nvGraphicFramePr>
        <p:xfrm>
          <a:off x="457200" y="1600200"/>
          <a:ext cx="8229600" cy="4748214"/>
        </p:xfrm>
        <a:graphic>
          <a:graphicData uri="http://schemas.openxmlformats.org/drawingml/2006/table">
            <a:tbl>
              <a:tblPr/>
              <a:tblGrid>
                <a:gridCol w="1371600"/>
                <a:gridCol w="1371600"/>
                <a:gridCol w="1371600"/>
                <a:gridCol w="1371600"/>
                <a:gridCol w="1371600"/>
                <a:gridCol w="1371600"/>
              </a:tblGrid>
              <a:tr h="11620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Device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Time Span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Zero to 1 Second</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20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LED</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20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Laser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923">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It is how much is put into the pipe in a span of time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Which is based on how fast the device can cycle on and off</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79904" name="Picture 31" descr="Flas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03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5" name="Picture 32" descr="Flas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3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6" name="Picture 33" descr="Flas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03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7" name="Picture 34" descr="Flas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3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8" name="Picture 35" descr="Flas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03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909" name="Picture 36" descr="Flas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1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6EE857-C111-4455-A61D-FA8403E32F62}" type="slidenum">
              <a:rPr lang="en-US" smtClean="0"/>
              <a:pPr eaLnBrk="1" hangingPunct="1"/>
              <a:t>104</a:t>
            </a:fld>
            <a:endParaRPr lang="en-US"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0899" name="Rectangle 2"/>
          <p:cNvSpPr>
            <a:spLocks noGrp="1" noChangeArrowheads="1"/>
          </p:cNvSpPr>
          <p:nvPr>
            <p:ph type="title"/>
          </p:nvPr>
        </p:nvSpPr>
        <p:spPr/>
        <p:txBody>
          <a:bodyPr/>
          <a:lstStyle/>
          <a:p>
            <a:pPr eaLnBrk="1" hangingPunct="1"/>
            <a:r>
              <a:rPr lang="en-US" dirty="0" smtClean="0"/>
              <a:t>Single-Mode Fiber</a:t>
            </a:r>
          </a:p>
        </p:txBody>
      </p:sp>
      <p:pic>
        <p:nvPicPr>
          <p:cNvPr id="80900" name="Picture 3" descr="3_2_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844675"/>
            <a:ext cx="7924800" cy="4479925"/>
          </a:xfrm>
        </p:spPr>
      </p:pic>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78AE31-75BC-46C1-8292-013EA08DC958}" type="slidenum">
              <a:rPr lang="en-US" smtClean="0"/>
              <a:pPr eaLnBrk="1" hangingPunct="1"/>
              <a:t>105</a:t>
            </a:fld>
            <a:endParaRPr lang="en-US"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Single-Mode Fiber</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106</a:t>
            </a:fld>
            <a:endParaRPr lang="en-US" dirty="0"/>
          </a:p>
        </p:txBody>
      </p:sp>
      <p:pic>
        <p:nvPicPr>
          <p:cNvPr id="6" name="Picture 5"/>
          <p:cNvPicPr>
            <a:picLocks noChangeAspect="1"/>
          </p:cNvPicPr>
          <p:nvPr/>
        </p:nvPicPr>
        <p:blipFill rotWithShape="1">
          <a:blip r:embed="rId2"/>
          <a:srcRect l="24461" t="21105" r="25384" b="5857"/>
          <a:stretch/>
        </p:blipFill>
        <p:spPr>
          <a:xfrm>
            <a:off x="1459004" y="1600199"/>
            <a:ext cx="6237196" cy="4527253"/>
          </a:xfrm>
          <a:prstGeom prst="rect">
            <a:avLst/>
          </a:prstGeom>
        </p:spPr>
      </p:pic>
    </p:spTree>
    <p:extLst>
      <p:ext uri="{BB962C8B-B14F-4D97-AF65-F5344CB8AC3E}">
        <p14:creationId xmlns:p14="http://schemas.microsoft.com/office/powerpoint/2010/main" val="456286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1923"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Single-Mode Fiber</a:t>
            </a:r>
          </a:p>
        </p:txBody>
      </p:sp>
      <p:sp>
        <p:nvSpPr>
          <p:cNvPr id="8192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This cable is usually yellow in color</a:t>
            </a:r>
          </a:p>
          <a:p>
            <a:pPr eaLnBrk="1" hangingPunct="1"/>
            <a:r>
              <a:rPr lang="en-US" dirty="0" smtClean="0">
                <a:solidFill>
                  <a:srgbClr val="000000"/>
                </a:solidFill>
                <a:cs typeface="Times New Roman" pitchFamily="18" charset="0"/>
              </a:rPr>
              <a:t>It is used primarily outside of the LAN</a:t>
            </a:r>
          </a:p>
          <a:p>
            <a:pPr eaLnBrk="1" hangingPunct="1"/>
            <a:r>
              <a:rPr lang="en-US" dirty="0" smtClean="0">
                <a:solidFill>
                  <a:srgbClr val="000000"/>
                </a:solidFill>
                <a:cs typeface="Times New Roman" pitchFamily="18" charset="0"/>
              </a:rPr>
              <a:t>Single mode is also referred to using the new nomenclature</a:t>
            </a:r>
          </a:p>
          <a:p>
            <a:pPr lvl="1" eaLnBrk="1" hangingPunct="1"/>
            <a:r>
              <a:rPr lang="en-US" dirty="0" smtClean="0">
                <a:solidFill>
                  <a:srgbClr val="000000"/>
                </a:solidFill>
                <a:cs typeface="Times New Roman" pitchFamily="18" charset="0"/>
              </a:rPr>
              <a:t>OS1</a:t>
            </a:r>
          </a:p>
          <a:p>
            <a:pPr lvl="2" eaLnBrk="1" hangingPunct="1"/>
            <a:r>
              <a:rPr lang="en-US" dirty="0" smtClean="0">
                <a:solidFill>
                  <a:srgbClr val="000000"/>
                </a:solidFill>
                <a:cs typeface="Times New Roman" pitchFamily="18" charset="0"/>
              </a:rPr>
              <a:t>This is basic single mode cable</a:t>
            </a:r>
          </a:p>
          <a:p>
            <a:pPr lvl="1" eaLnBrk="1" hangingPunct="1"/>
            <a:r>
              <a:rPr lang="en-US" dirty="0" smtClean="0">
                <a:solidFill>
                  <a:srgbClr val="000000"/>
                </a:solidFill>
                <a:cs typeface="Times New Roman" pitchFamily="18" charset="0"/>
              </a:rPr>
              <a:t>OS2</a:t>
            </a:r>
          </a:p>
          <a:p>
            <a:pPr lvl="2" eaLnBrk="1" hangingPunct="1"/>
            <a:r>
              <a:rPr lang="en-US" dirty="0" smtClean="0">
                <a:solidFill>
                  <a:srgbClr val="000000"/>
                </a:solidFill>
                <a:cs typeface="Times New Roman" pitchFamily="18" charset="0"/>
              </a:rPr>
              <a:t>This is the common low water peak single mode cable</a:t>
            </a:r>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D883CA-FADD-4B83-845C-6D1B4CC0C4FC}" type="slidenum">
              <a:rPr lang="en-US" smtClean="0"/>
              <a:pPr eaLnBrk="1" hangingPunct="1"/>
              <a:t>107</a:t>
            </a:fld>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dirty="0" smtClean="0"/>
              <a:t>Multi-Mode v Single-Mode</a:t>
            </a:r>
          </a:p>
        </p:txBody>
      </p:sp>
      <p:pic>
        <p:nvPicPr>
          <p:cNvPr id="82947" name="Content Placeholder 4" descr="th_236697.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28775" y="1371600"/>
            <a:ext cx="5838825" cy="2803525"/>
          </a:xfrm>
        </p:spPr>
      </p:pic>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907BED-1BA3-4653-9558-740687F0892C}" type="slidenum">
              <a:rPr lang="en-US" smtClean="0"/>
              <a:pPr eaLnBrk="1" hangingPunct="1"/>
              <a:t>108</a:t>
            </a:fld>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Multi-Mode v Single-Mode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109</a:t>
            </a:fld>
            <a:endParaRPr lang="en-US" dirty="0"/>
          </a:p>
        </p:txBody>
      </p:sp>
      <p:pic>
        <p:nvPicPr>
          <p:cNvPr id="6" name="Picture 5"/>
          <p:cNvPicPr>
            <a:picLocks noChangeAspect="1"/>
          </p:cNvPicPr>
          <p:nvPr/>
        </p:nvPicPr>
        <p:blipFill rotWithShape="1">
          <a:blip r:embed="rId2"/>
          <a:srcRect l="25077" t="19441" r="25693" b="5242"/>
          <a:stretch/>
        </p:blipFill>
        <p:spPr>
          <a:xfrm>
            <a:off x="1600200" y="1640994"/>
            <a:ext cx="5942101" cy="4531206"/>
          </a:xfrm>
          <a:prstGeom prst="rect">
            <a:avLst/>
          </a:prstGeom>
        </p:spPr>
      </p:pic>
    </p:spTree>
    <p:extLst>
      <p:ext uri="{BB962C8B-B14F-4D97-AF65-F5344CB8AC3E}">
        <p14:creationId xmlns:p14="http://schemas.microsoft.com/office/powerpoint/2010/main" val="2935205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4339" name="Rectangle 2"/>
          <p:cNvSpPr>
            <a:spLocks noGrp="1" noChangeArrowheads="1"/>
          </p:cNvSpPr>
          <p:nvPr>
            <p:ph type="title"/>
          </p:nvPr>
        </p:nvSpPr>
        <p:spPr/>
        <p:txBody>
          <a:bodyPr/>
          <a:lstStyle/>
          <a:p>
            <a:pPr eaLnBrk="1" hangingPunct="1"/>
            <a:r>
              <a:rPr lang="en-US" dirty="0" smtClean="0"/>
              <a:t>Construction</a:t>
            </a:r>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l="19000" t="24667" r="22000" b="6000"/>
          <a:stretch>
            <a:fillRect/>
          </a:stretch>
        </p:blipFill>
        <p:spPr bwMode="auto">
          <a:xfrm>
            <a:off x="2133600" y="1447800"/>
            <a:ext cx="48768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DAF6DA-5827-4D51-B6DC-41B4C27CD0AA}" type="slidenum">
              <a:rPr lang="en-US" smtClean="0"/>
              <a:pPr eaLnBrk="1" hangingPunct="1"/>
              <a:t>11</a:t>
            </a:fld>
            <a:endParaRPr lang="en-US"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Types of Fiber Optic Cable</a:t>
            </a:r>
          </a:p>
        </p:txBody>
      </p:sp>
      <p:sp>
        <p:nvSpPr>
          <p:cNvPr id="83971" name="Content Placeholder 2"/>
          <p:cNvSpPr>
            <a:spLocks noGrp="1"/>
          </p:cNvSpPr>
          <p:nvPr>
            <p:ph idx="1"/>
          </p:nvPr>
        </p:nvSpPr>
        <p:spPr/>
        <p:txBody>
          <a:bodyPr/>
          <a:lstStyle/>
          <a:p>
            <a:r>
              <a:rPr lang="en-US" dirty="0" smtClean="0"/>
              <a:t>In terms of where the fiber optic cable can be used there are several types</a:t>
            </a:r>
          </a:p>
          <a:p>
            <a:pPr lvl="1"/>
            <a:r>
              <a:rPr lang="en-US" dirty="0" smtClean="0"/>
              <a:t>OFNP</a:t>
            </a:r>
          </a:p>
          <a:p>
            <a:pPr lvl="2"/>
            <a:r>
              <a:rPr lang="en-US" dirty="0" smtClean="0"/>
              <a:t>Plenum rated</a:t>
            </a:r>
          </a:p>
          <a:p>
            <a:pPr lvl="1"/>
            <a:r>
              <a:rPr lang="en-US" dirty="0" smtClean="0"/>
              <a:t>OFNR</a:t>
            </a:r>
          </a:p>
          <a:p>
            <a:pPr lvl="2"/>
            <a:r>
              <a:rPr lang="en-US" dirty="0" smtClean="0"/>
              <a:t>Riser rated</a:t>
            </a:r>
          </a:p>
          <a:p>
            <a:pPr lvl="1"/>
            <a:r>
              <a:rPr lang="en-US" dirty="0" smtClean="0"/>
              <a:t>OFNG</a:t>
            </a:r>
          </a:p>
          <a:p>
            <a:pPr lvl="2"/>
            <a:r>
              <a:rPr lang="en-US" dirty="0" smtClean="0"/>
              <a:t>General use</a:t>
            </a:r>
          </a:p>
        </p:txBody>
      </p:sp>
      <p:sp>
        <p:nvSpPr>
          <p:cNvPr id="839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D3226943-CE75-4062-B908-FDD9B91316E3}" type="slidenum">
              <a:rPr lang="en-US" smtClean="0"/>
              <a:pPr eaLnBrk="1" hangingPunct="1"/>
              <a:t>110</a:t>
            </a:fld>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 Color Codes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111</a:t>
            </a:fld>
            <a:endParaRPr lang="en-US" dirty="0"/>
          </a:p>
        </p:txBody>
      </p:sp>
      <p:pic>
        <p:nvPicPr>
          <p:cNvPr id="6" name="Picture 5"/>
          <p:cNvPicPr>
            <a:picLocks noChangeAspect="1"/>
          </p:cNvPicPr>
          <p:nvPr/>
        </p:nvPicPr>
        <p:blipFill rotWithShape="1">
          <a:blip r:embed="rId2"/>
          <a:srcRect l="24461" t="19441" r="25384" b="4624"/>
          <a:stretch/>
        </p:blipFill>
        <p:spPr>
          <a:xfrm>
            <a:off x="1551200" y="1600184"/>
            <a:ext cx="5992600" cy="4522241"/>
          </a:xfrm>
          <a:prstGeom prst="rect">
            <a:avLst/>
          </a:prstGeom>
        </p:spPr>
      </p:pic>
    </p:spTree>
    <p:extLst>
      <p:ext uri="{BB962C8B-B14F-4D97-AF65-F5344CB8AC3E}">
        <p14:creationId xmlns:p14="http://schemas.microsoft.com/office/powerpoint/2010/main" val="21370914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 Colors</a:t>
            </a:r>
            <a:endParaRPr lang="en-US" dirty="0"/>
          </a:p>
        </p:txBody>
      </p:sp>
      <p:sp>
        <p:nvSpPr>
          <p:cNvPr id="3" name="Content Placeholder 2"/>
          <p:cNvSpPr>
            <a:spLocks noGrp="1"/>
          </p:cNvSpPr>
          <p:nvPr>
            <p:ph idx="1"/>
          </p:nvPr>
        </p:nvSpPr>
        <p:spPr/>
        <p:txBody>
          <a:bodyPr/>
          <a:lstStyle/>
          <a:p>
            <a:r>
              <a:rPr lang="en-US" dirty="0" smtClean="0"/>
              <a:t>The approved colors for the outside cover of the various</a:t>
            </a:r>
            <a:r>
              <a:rPr lang="en-US" baseline="0" dirty="0" smtClean="0"/>
              <a:t> types of fiber optic cable is shown next on a slide from the Steenbergen presentation to NANOG 57 in 2013</a:t>
            </a:r>
          </a:p>
          <a:p>
            <a:r>
              <a:rPr lang="en-US" baseline="0" dirty="0" smtClean="0"/>
              <a:t>Usually the short cables used inside use these color codes</a:t>
            </a:r>
          </a:p>
          <a:p>
            <a:r>
              <a:rPr lang="en-US" baseline="0" dirty="0" smtClean="0"/>
              <a:t>A generic gray is commonly seen as well</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112</a:t>
            </a:fld>
            <a:endParaRPr lang="en-US" dirty="0"/>
          </a:p>
        </p:txBody>
      </p:sp>
    </p:spTree>
    <p:extLst>
      <p:ext uri="{BB962C8B-B14F-4D97-AF65-F5344CB8AC3E}">
        <p14:creationId xmlns:p14="http://schemas.microsoft.com/office/powerpoint/2010/main" val="34400680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a:t>
            </a:r>
            <a:r>
              <a:rPr lang="en-US" baseline="0" dirty="0" smtClean="0"/>
              <a:t> Optic Cable Colors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113</a:t>
            </a:fld>
            <a:endParaRPr lang="en-US" dirty="0"/>
          </a:p>
        </p:txBody>
      </p:sp>
      <p:pic>
        <p:nvPicPr>
          <p:cNvPr id="6" name="Picture 5"/>
          <p:cNvPicPr>
            <a:picLocks noChangeAspect="1"/>
          </p:cNvPicPr>
          <p:nvPr/>
        </p:nvPicPr>
        <p:blipFill rotWithShape="1">
          <a:blip r:embed="rId2"/>
          <a:srcRect l="21875" t="18513" r="20089"/>
          <a:stretch/>
        </p:blipFill>
        <p:spPr>
          <a:xfrm>
            <a:off x="1523971" y="1639056"/>
            <a:ext cx="5943629" cy="4472566"/>
          </a:xfrm>
          <a:prstGeom prst="rect">
            <a:avLst/>
          </a:prstGeom>
        </p:spPr>
      </p:pic>
    </p:spTree>
    <p:extLst>
      <p:ext uri="{BB962C8B-B14F-4D97-AF65-F5344CB8AC3E}">
        <p14:creationId xmlns:p14="http://schemas.microsoft.com/office/powerpoint/2010/main" val="4101134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Lab</a:t>
            </a:r>
          </a:p>
        </p:txBody>
      </p:sp>
      <p:sp>
        <p:nvSpPr>
          <p:cNvPr id="84995" name="Content Placeholder 2"/>
          <p:cNvSpPr>
            <a:spLocks noGrp="1"/>
          </p:cNvSpPr>
          <p:nvPr>
            <p:ph idx="1"/>
          </p:nvPr>
        </p:nvSpPr>
        <p:spPr/>
        <p:txBody>
          <a:bodyPr/>
          <a:lstStyle/>
          <a:p>
            <a:r>
              <a:rPr lang="en-US" dirty="0" smtClean="0"/>
              <a:t>Examine different type of fiber optic cable</a:t>
            </a:r>
          </a:p>
          <a:p>
            <a:r>
              <a:rPr lang="en-US" dirty="0" smtClean="0"/>
              <a:t>Answer these questions about each one</a:t>
            </a:r>
          </a:p>
          <a:p>
            <a:pPr lvl="1"/>
            <a:r>
              <a:rPr lang="en-US" dirty="0" smtClean="0"/>
              <a:t>Type of cable</a:t>
            </a:r>
          </a:p>
          <a:p>
            <a:pPr lvl="1"/>
            <a:r>
              <a:rPr lang="en-US" dirty="0" smtClean="0"/>
              <a:t>Manufacturer</a:t>
            </a:r>
          </a:p>
          <a:p>
            <a:pPr lvl="1"/>
            <a:r>
              <a:rPr lang="en-US" dirty="0" smtClean="0"/>
              <a:t>Model number</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460C1813-0105-434A-ACA0-5CCF782D8F28}" type="slidenum">
              <a:rPr lang="en-US" smtClean="0"/>
              <a:pPr eaLnBrk="1" hangingPunct="1"/>
              <a:t>114</a:t>
            </a:fld>
            <a:endParaRPr lang="en-US" dirty="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smtClean="0"/>
              <a:t>Transmission Distances</a:t>
            </a:r>
          </a:p>
        </p:txBody>
      </p:sp>
      <p:sp>
        <p:nvSpPr>
          <p:cNvPr id="86019" name="Content Placeholder 2"/>
          <p:cNvSpPr>
            <a:spLocks noGrp="1"/>
          </p:cNvSpPr>
          <p:nvPr>
            <p:ph idx="1"/>
          </p:nvPr>
        </p:nvSpPr>
        <p:spPr/>
        <p:txBody>
          <a:bodyPr/>
          <a:lstStyle/>
          <a:p>
            <a:r>
              <a:rPr lang="en-US" dirty="0" smtClean="0"/>
              <a:t>Using the standard methods multimode fiber optic cable can transmit data 2,000 meters without repeaters</a:t>
            </a:r>
          </a:p>
          <a:p>
            <a:r>
              <a:rPr lang="en-US" dirty="0" smtClean="0"/>
              <a:t>Using common proprietary methods longer distances are possible</a:t>
            </a:r>
          </a:p>
          <a:p>
            <a:r>
              <a:rPr lang="en-US" dirty="0" smtClean="0"/>
              <a:t>Singlemode cable can easily extend 80,000 meters</a:t>
            </a:r>
          </a:p>
          <a:p>
            <a:r>
              <a:rPr lang="en-US" dirty="0" smtClean="0"/>
              <a:t>There is a formula to calculate the maximum transmission distance</a:t>
            </a:r>
          </a:p>
        </p:txBody>
      </p:sp>
      <p:sp>
        <p:nvSpPr>
          <p:cNvPr id="860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00AFCC9F-1D74-4EDB-BBC2-81C00D62FEBC}" type="slidenum">
              <a:rPr lang="en-US" smtClean="0"/>
              <a:pPr eaLnBrk="1" hangingPunct="1"/>
              <a:t>115</a:t>
            </a:fld>
            <a:endParaRPr lang="en-US" dirty="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smtClean="0"/>
              <a:t>Transmission Distances</a:t>
            </a:r>
          </a:p>
        </p:txBody>
      </p:sp>
      <p:sp>
        <p:nvSpPr>
          <p:cNvPr id="3" name="Content Placeholder 2"/>
          <p:cNvSpPr>
            <a:spLocks noGrp="1"/>
          </p:cNvSpPr>
          <p:nvPr>
            <p:ph idx="1"/>
          </p:nvPr>
        </p:nvSpPr>
        <p:spPr/>
        <p:txBody>
          <a:bodyPr/>
          <a:lstStyle/>
          <a:p>
            <a:pPr>
              <a:defRPr/>
            </a:pPr>
            <a:r>
              <a:rPr lang="en-US" sz="2000" dirty="0" smtClean="0"/>
              <a:t>Link Length =</a:t>
            </a:r>
          </a:p>
          <a:p>
            <a:pPr>
              <a:defRPr/>
            </a:pPr>
            <a:r>
              <a:rPr lang="en-US" sz="2000" dirty="0" smtClean="0"/>
              <a:t>Available Power minus Link Loss</a:t>
            </a:r>
          </a:p>
          <a:p>
            <a:pPr>
              <a:defRPr/>
            </a:pPr>
            <a:r>
              <a:rPr lang="en-US" sz="2000" dirty="0" smtClean="0"/>
              <a:t>Divided By</a:t>
            </a:r>
          </a:p>
          <a:p>
            <a:pPr>
              <a:defRPr/>
            </a:pPr>
            <a:r>
              <a:rPr lang="en-US" sz="2000" dirty="0" smtClean="0"/>
              <a:t>Length Dependent Link Loss</a:t>
            </a:r>
          </a:p>
          <a:p>
            <a:pPr>
              <a:defRPr/>
            </a:pPr>
            <a:endParaRPr lang="en-US" sz="2000" dirty="0" smtClean="0"/>
          </a:p>
          <a:p>
            <a:pPr>
              <a:defRPr/>
            </a:pPr>
            <a:r>
              <a:rPr lang="en-US" sz="1800" dirty="0" smtClean="0"/>
              <a:t>Where</a:t>
            </a:r>
          </a:p>
          <a:p>
            <a:pPr lvl="1">
              <a:defRPr/>
            </a:pPr>
            <a:r>
              <a:rPr lang="en-US" sz="1400" dirty="0" smtClean="0">
                <a:ea typeface="+mn-ea"/>
                <a:cs typeface="+mn-cs"/>
              </a:rPr>
              <a:t>Available Power in dB =</a:t>
            </a:r>
          </a:p>
          <a:p>
            <a:pPr lvl="1">
              <a:defRPr/>
            </a:pPr>
            <a:r>
              <a:rPr lang="en-US" sz="1400" dirty="0" smtClean="0"/>
              <a:t>Minimum Transmit Power in dBm minus Receive Sensitivity in dBm</a:t>
            </a:r>
          </a:p>
          <a:p>
            <a:pPr>
              <a:defRPr/>
            </a:pPr>
            <a:endParaRPr lang="en-US" sz="1800" dirty="0" smtClean="0"/>
          </a:p>
          <a:p>
            <a:pPr lvl="1">
              <a:defRPr/>
            </a:pPr>
            <a:r>
              <a:rPr lang="en-US" sz="1400" dirty="0" smtClean="0"/>
              <a:t>Link Loss in dB =</a:t>
            </a:r>
          </a:p>
          <a:p>
            <a:pPr lvl="1">
              <a:defRPr/>
            </a:pPr>
            <a:r>
              <a:rPr lang="en-US" sz="1400" dirty="0" smtClean="0"/>
              <a:t>Connector Loss in dB plus Fudge Factor in dB</a:t>
            </a:r>
          </a:p>
          <a:p>
            <a:pPr>
              <a:defRPr/>
            </a:pPr>
            <a:endParaRPr lang="en-US" sz="1800" dirty="0" smtClean="0"/>
          </a:p>
          <a:p>
            <a:pPr lvl="1">
              <a:defRPr/>
            </a:pPr>
            <a:r>
              <a:rPr lang="en-US" sz="1400" dirty="0" smtClean="0"/>
              <a:t>Link Dependent Link Loss =</a:t>
            </a:r>
          </a:p>
          <a:p>
            <a:pPr lvl="1">
              <a:defRPr/>
            </a:pPr>
            <a:r>
              <a:rPr lang="en-US" sz="1400" dirty="0" smtClean="0"/>
              <a:t>Maximum Attenuation in dB per km plus Splice Losses in dB per km</a:t>
            </a:r>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816DBBF1-01AF-452B-AE3C-31E3C18786B2}" type="slidenum">
              <a:rPr lang="en-US" smtClean="0"/>
              <a:pPr eaLnBrk="1" hangingPunct="1"/>
              <a:t>116</a:t>
            </a:fld>
            <a:endParaRPr lang="en-US"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dirty="0" smtClean="0"/>
              <a:t>Transmission Distances</a:t>
            </a:r>
          </a:p>
        </p:txBody>
      </p:sp>
      <p:sp>
        <p:nvSpPr>
          <p:cNvPr id="88067" name="Content Placeholder 2"/>
          <p:cNvSpPr>
            <a:spLocks noGrp="1"/>
          </p:cNvSpPr>
          <p:nvPr>
            <p:ph idx="1"/>
          </p:nvPr>
        </p:nvSpPr>
        <p:spPr/>
        <p:txBody>
          <a:bodyPr/>
          <a:lstStyle/>
          <a:p>
            <a:r>
              <a:rPr lang="en-US" dirty="0" smtClean="0"/>
              <a:t>These values are available from the equipment manufacturers</a:t>
            </a:r>
          </a:p>
          <a:p>
            <a:r>
              <a:rPr lang="en-US" dirty="0" smtClean="0"/>
              <a:t>Here are some common figures for various fiber standards from Fluke</a:t>
            </a:r>
          </a:p>
        </p:txBody>
      </p:sp>
      <p:sp>
        <p:nvSpPr>
          <p:cNvPr id="880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80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6B4D6D4C-D00F-4BB9-A8C7-323ACAFF7D9E}" type="slidenum">
              <a:rPr lang="en-US" smtClean="0"/>
              <a:pPr eaLnBrk="1" hangingPunct="1"/>
              <a:t>117</a:t>
            </a:fld>
            <a:endParaRPr lang="en-US"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Transmission Distances</a:t>
            </a:r>
          </a:p>
        </p:txBody>
      </p:sp>
      <p:sp>
        <p:nvSpPr>
          <p:cNvPr id="890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90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2E5D32D0-BED6-4114-86F7-3A9D562C7D25}" type="slidenum">
              <a:rPr lang="en-US" smtClean="0"/>
              <a:pPr eaLnBrk="1" hangingPunct="1"/>
              <a:t>118</a:t>
            </a:fld>
            <a:endParaRPr lang="en-US" dirty="0" smtClean="0"/>
          </a:p>
        </p:txBody>
      </p:sp>
      <p:pic>
        <p:nvPicPr>
          <p:cNvPr id="89093" name="Picture 2"/>
          <p:cNvPicPr>
            <a:picLocks noChangeAspect="1" noChangeArrowheads="1"/>
          </p:cNvPicPr>
          <p:nvPr/>
        </p:nvPicPr>
        <p:blipFill>
          <a:blip r:embed="rId2">
            <a:extLst>
              <a:ext uri="{28A0092B-C50C-407E-A947-70E740481C1C}">
                <a14:useLocalDpi xmlns:a14="http://schemas.microsoft.com/office/drawing/2010/main" val="0"/>
              </a:ext>
            </a:extLst>
          </a:blip>
          <a:srcRect l="15625" t="27083" r="11719" b="14583"/>
          <a:stretch>
            <a:fillRect/>
          </a:stretch>
        </p:blipFill>
        <p:spPr bwMode="auto">
          <a:xfrm>
            <a:off x="762000" y="1600200"/>
            <a:ext cx="75930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dirty="0" smtClean="0"/>
              <a:t>Use of Fiber</a:t>
            </a:r>
          </a:p>
        </p:txBody>
      </p:sp>
      <p:sp>
        <p:nvSpPr>
          <p:cNvPr id="90115" name="Content Placeholder 2"/>
          <p:cNvSpPr>
            <a:spLocks noGrp="1"/>
          </p:cNvSpPr>
          <p:nvPr>
            <p:ph idx="1"/>
          </p:nvPr>
        </p:nvSpPr>
        <p:spPr/>
        <p:txBody>
          <a:bodyPr/>
          <a:lstStyle/>
          <a:p>
            <a:endParaRPr lang="en-US" dirty="0" smtClean="0"/>
          </a:p>
        </p:txBody>
      </p:sp>
      <p:sp>
        <p:nvSpPr>
          <p:cNvPr id="901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01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00A47A22-1BF0-42FF-B45A-3C77D4933389}" type="slidenum">
              <a:rPr lang="en-US" smtClean="0"/>
              <a:pPr eaLnBrk="1" hangingPunct="1"/>
              <a:t>119</a:t>
            </a:fld>
            <a:endParaRPr lang="en-US" dirty="0" smtClean="0"/>
          </a:p>
        </p:txBody>
      </p:sp>
      <p:pic>
        <p:nvPicPr>
          <p:cNvPr id="90118" name="Picture 2"/>
          <p:cNvPicPr>
            <a:picLocks noChangeAspect="1" noChangeArrowheads="1"/>
          </p:cNvPicPr>
          <p:nvPr/>
        </p:nvPicPr>
        <p:blipFill>
          <a:blip r:embed="rId2">
            <a:extLst>
              <a:ext uri="{28A0092B-C50C-407E-A947-70E740481C1C}">
                <a14:useLocalDpi xmlns:a14="http://schemas.microsoft.com/office/drawing/2010/main" val="0"/>
              </a:ext>
            </a:extLst>
          </a:blip>
          <a:srcRect l="18576" t="29166" r="15625" b="3703"/>
          <a:stretch>
            <a:fillRect/>
          </a:stretch>
        </p:blipFill>
        <p:spPr bwMode="auto">
          <a:xfrm>
            <a:off x="1658938" y="1676400"/>
            <a:ext cx="5808662"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7411"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Construction</a:t>
            </a:r>
          </a:p>
        </p:txBody>
      </p:sp>
      <p:sp>
        <p:nvSpPr>
          <p:cNvPr id="17412"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 core is the central region of an optical fiber through which light is transmitted</a:t>
            </a:r>
          </a:p>
          <a:p>
            <a:pPr eaLnBrk="1" hangingPunct="1"/>
            <a:r>
              <a:rPr lang="en-US" dirty="0" smtClean="0">
                <a:solidFill>
                  <a:srgbClr val="000000"/>
                </a:solidFill>
                <a:cs typeface="Times New Roman" pitchFamily="18" charset="0"/>
              </a:rPr>
              <a:t>Glass is the common media for the core</a:t>
            </a:r>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4742B5-B27F-4D42-B5C5-B3C26C403A81}" type="slidenum">
              <a:rPr lang="en-US" smtClean="0"/>
              <a:pPr eaLnBrk="1" hangingPunct="1"/>
              <a:t>12</a:t>
            </a:fld>
            <a:endParaRPr lang="en-US"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smtClean="0"/>
              <a:t>Use of Fiber</a:t>
            </a:r>
          </a:p>
        </p:txBody>
      </p:sp>
      <p:sp>
        <p:nvSpPr>
          <p:cNvPr id="91139" name="Content Placeholder 2"/>
          <p:cNvSpPr>
            <a:spLocks noGrp="1"/>
          </p:cNvSpPr>
          <p:nvPr>
            <p:ph idx="1"/>
          </p:nvPr>
        </p:nvSpPr>
        <p:spPr/>
        <p:txBody>
          <a:bodyPr/>
          <a:lstStyle/>
          <a:p>
            <a:endParaRPr lang="en-US" dirty="0" smtClean="0"/>
          </a:p>
        </p:txBody>
      </p:sp>
      <p:sp>
        <p:nvSpPr>
          <p:cNvPr id="911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11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B2DC549E-AB2F-4F30-A022-A92929F2FCB8}" type="slidenum">
              <a:rPr lang="en-US" smtClean="0"/>
              <a:pPr eaLnBrk="1" hangingPunct="1"/>
              <a:t>120</a:t>
            </a:fld>
            <a:endParaRPr lang="en-US" dirty="0" smtClean="0"/>
          </a:p>
        </p:txBody>
      </p:sp>
      <p:pic>
        <p:nvPicPr>
          <p:cNvPr id="91142" name="Picture 5"/>
          <p:cNvPicPr>
            <a:picLocks noChangeAspect="1"/>
          </p:cNvPicPr>
          <p:nvPr/>
        </p:nvPicPr>
        <p:blipFill>
          <a:blip r:embed="rId2">
            <a:extLst>
              <a:ext uri="{28A0092B-C50C-407E-A947-70E740481C1C}">
                <a14:useLocalDpi xmlns:a14="http://schemas.microsoft.com/office/drawing/2010/main" val="0"/>
              </a:ext>
            </a:extLst>
          </a:blip>
          <a:srcRect l="30000" t="31676" r="19537"/>
          <a:stretch>
            <a:fillRect/>
          </a:stretch>
        </p:blipFill>
        <p:spPr bwMode="auto">
          <a:xfrm>
            <a:off x="1676400" y="1600200"/>
            <a:ext cx="5967413"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dirty="0" smtClean="0"/>
              <a:t>Use of Fiber</a:t>
            </a:r>
          </a:p>
        </p:txBody>
      </p:sp>
      <p:sp>
        <p:nvSpPr>
          <p:cNvPr id="93187" name="Content Placeholder 2"/>
          <p:cNvSpPr>
            <a:spLocks noGrp="1"/>
          </p:cNvSpPr>
          <p:nvPr>
            <p:ph idx="1"/>
          </p:nvPr>
        </p:nvSpPr>
        <p:spPr/>
        <p:txBody>
          <a:bodyPr/>
          <a:lstStyle/>
          <a:p>
            <a:r>
              <a:rPr lang="en-US" dirty="0" smtClean="0"/>
              <a:t>Fiber is widely used to interconnect long distances such as between cities and continents</a:t>
            </a:r>
          </a:p>
          <a:p>
            <a:r>
              <a:rPr lang="en-US" dirty="0" smtClean="0"/>
              <a:t>Sometimes problems occur with these links</a:t>
            </a:r>
          </a:p>
          <a:p>
            <a:r>
              <a:rPr lang="en-US" dirty="0" smtClean="0"/>
              <a:t>For example</a:t>
            </a:r>
          </a:p>
        </p:txBody>
      </p:sp>
      <p:sp>
        <p:nvSpPr>
          <p:cNvPr id="931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31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4F789ADB-0F69-4EC1-91C7-10EBDEE2AE01}" type="slidenum">
              <a:rPr lang="en-US" smtClean="0"/>
              <a:pPr eaLnBrk="1" hangingPunct="1"/>
              <a:t>121</a:t>
            </a:fld>
            <a:endParaRPr lang="en-US" dirty="0"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smtClean="0"/>
              <a:t>Use of Fiber</a:t>
            </a:r>
          </a:p>
        </p:txBody>
      </p:sp>
      <p:sp>
        <p:nvSpPr>
          <p:cNvPr id="94211" name="Content Placeholder 2"/>
          <p:cNvSpPr>
            <a:spLocks noGrp="1"/>
          </p:cNvSpPr>
          <p:nvPr>
            <p:ph idx="1"/>
          </p:nvPr>
        </p:nvSpPr>
        <p:spPr/>
        <p:txBody>
          <a:bodyPr/>
          <a:lstStyle/>
          <a:p>
            <a:endParaRPr lang="en-US" dirty="0" smtClean="0"/>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BC61BB80-2DE3-4D57-A786-50B2648FB146}" type="slidenum">
              <a:rPr lang="en-US" smtClean="0"/>
              <a:pPr eaLnBrk="1" hangingPunct="1"/>
              <a:t>122</a:t>
            </a:fld>
            <a:endParaRPr lang="en-US" dirty="0" smtClean="0"/>
          </a:p>
        </p:txBody>
      </p:sp>
      <p:pic>
        <p:nvPicPr>
          <p:cNvPr id="94214" name="Picture 2"/>
          <p:cNvPicPr>
            <a:picLocks noChangeAspect="1" noChangeArrowheads="1"/>
          </p:cNvPicPr>
          <p:nvPr/>
        </p:nvPicPr>
        <p:blipFill>
          <a:blip r:embed="rId2">
            <a:extLst>
              <a:ext uri="{28A0092B-C50C-407E-A947-70E740481C1C}">
                <a14:useLocalDpi xmlns:a14="http://schemas.microsoft.com/office/drawing/2010/main" val="0"/>
              </a:ext>
            </a:extLst>
          </a:blip>
          <a:srcRect l="18863" t="26563" r="61806" b="13020"/>
          <a:stretch>
            <a:fillRect/>
          </a:stretch>
        </p:blipFill>
        <p:spPr bwMode="auto">
          <a:xfrm>
            <a:off x="2524125" y="1600200"/>
            <a:ext cx="4325938"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smtClean="0"/>
              <a:t>Use of Fiber</a:t>
            </a:r>
          </a:p>
        </p:txBody>
      </p:sp>
      <p:sp>
        <p:nvSpPr>
          <p:cNvPr id="95235" name="Content Placeholder 2"/>
          <p:cNvSpPr>
            <a:spLocks noGrp="1"/>
          </p:cNvSpPr>
          <p:nvPr>
            <p:ph idx="1"/>
          </p:nvPr>
        </p:nvSpPr>
        <p:spPr/>
        <p:txBody>
          <a:bodyPr/>
          <a:lstStyle/>
          <a:p>
            <a:endParaRPr lang="en-US" dirty="0" smtClean="0"/>
          </a:p>
        </p:txBody>
      </p:sp>
      <p:sp>
        <p:nvSpPr>
          <p:cNvPr id="952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52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849E2A3F-CFA0-4800-8391-1450AF5C39E0}" type="slidenum">
              <a:rPr lang="en-US" smtClean="0"/>
              <a:pPr eaLnBrk="1" hangingPunct="1"/>
              <a:t>123</a:t>
            </a:fld>
            <a:endParaRPr lang="en-US" dirty="0" smtClean="0"/>
          </a:p>
        </p:txBody>
      </p:sp>
      <p:pic>
        <p:nvPicPr>
          <p:cNvPr id="95238" name="Picture 2"/>
          <p:cNvPicPr>
            <a:picLocks noChangeAspect="1" noChangeArrowheads="1"/>
          </p:cNvPicPr>
          <p:nvPr/>
        </p:nvPicPr>
        <p:blipFill>
          <a:blip r:embed="rId2">
            <a:extLst>
              <a:ext uri="{28A0092B-C50C-407E-A947-70E740481C1C}">
                <a14:useLocalDpi xmlns:a14="http://schemas.microsoft.com/office/drawing/2010/main" val="0"/>
              </a:ext>
            </a:extLst>
          </a:blip>
          <a:srcRect l="6683" t="21249" r="62935" b="9116"/>
          <a:stretch>
            <a:fillRect/>
          </a:stretch>
        </p:blipFill>
        <p:spPr bwMode="auto">
          <a:xfrm>
            <a:off x="1524000" y="1600200"/>
            <a:ext cx="593407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smtClean="0"/>
              <a:t>Use of Fiber</a:t>
            </a:r>
          </a:p>
        </p:txBody>
      </p:sp>
      <p:pic>
        <p:nvPicPr>
          <p:cNvPr id="9625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44750" y="1600200"/>
            <a:ext cx="4254500" cy="4525963"/>
          </a:xfrm>
        </p:spPr>
      </p:pic>
      <p:sp>
        <p:nvSpPr>
          <p:cNvPr id="962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62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7FF72FCF-AD7F-4033-9B82-27768C1DEC9C}" type="slidenum">
              <a:rPr lang="en-US" smtClean="0"/>
              <a:pPr eaLnBrk="1" hangingPunct="1"/>
              <a:t>124</a:t>
            </a:fld>
            <a:endParaRPr lang="en-US" dirty="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Use of Fiber</a:t>
            </a:r>
          </a:p>
        </p:txBody>
      </p:sp>
      <p:sp>
        <p:nvSpPr>
          <p:cNvPr id="97283" name="Content Placeholder 2"/>
          <p:cNvSpPr>
            <a:spLocks noGrp="1"/>
          </p:cNvSpPr>
          <p:nvPr>
            <p:ph idx="1"/>
          </p:nvPr>
        </p:nvSpPr>
        <p:spPr/>
        <p:txBody>
          <a:bodyPr/>
          <a:lstStyle/>
          <a:p>
            <a:r>
              <a:rPr lang="en-US" dirty="0" smtClean="0"/>
              <a:t>Notice how long the fiber has been down</a:t>
            </a:r>
          </a:p>
        </p:txBody>
      </p:sp>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6F1B2AE7-770A-4CD5-947F-37BD88E549AD}" type="slidenum">
              <a:rPr lang="en-US" smtClean="0"/>
              <a:pPr eaLnBrk="1" hangingPunct="1"/>
              <a:t>125</a:t>
            </a:fld>
            <a:endParaRPr lang="en-US"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8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0EBE5E-037F-463D-94FA-BD1C54EC8533}" type="slidenum">
              <a:rPr lang="en-US" smtClean="0"/>
              <a:pPr eaLnBrk="1" hangingPunct="1"/>
              <a:t>126</a:t>
            </a:fld>
            <a:endParaRPr lang="en-US" dirty="0" smtClean="0"/>
          </a:p>
        </p:txBody>
      </p:sp>
      <p:sp>
        <p:nvSpPr>
          <p:cNvPr id="98308" name="Rectangle 2"/>
          <p:cNvSpPr>
            <a:spLocks noGrp="1" noChangeArrowheads="1"/>
          </p:cNvSpPr>
          <p:nvPr>
            <p:ph type="title"/>
          </p:nvPr>
        </p:nvSpPr>
        <p:spPr/>
        <p:txBody>
          <a:bodyPr/>
          <a:lstStyle/>
          <a:p>
            <a:r>
              <a:rPr lang="en-US" dirty="0" smtClean="0"/>
              <a:t>Fiber Connectors</a:t>
            </a:r>
          </a:p>
        </p:txBody>
      </p:sp>
      <p:sp>
        <p:nvSpPr>
          <p:cNvPr id="98309" name="Rectangle 3"/>
          <p:cNvSpPr>
            <a:spLocks noGrp="1" noChangeArrowheads="1"/>
          </p:cNvSpPr>
          <p:nvPr>
            <p:ph type="body" idx="1"/>
          </p:nvPr>
        </p:nvSpPr>
        <p:spPr/>
        <p:txBody>
          <a:bodyPr/>
          <a:lstStyle/>
          <a:p>
            <a:r>
              <a:rPr lang="en-US" dirty="0" smtClean="0"/>
              <a:t>Several styles of connectors are used to terminate fiber optic cable</a:t>
            </a:r>
          </a:p>
          <a:p>
            <a:r>
              <a:rPr lang="en-US" dirty="0" smtClean="0"/>
              <a:t>We will look at the more common ones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93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0FF64E-41B4-44CA-9A71-FD56A6F9CD50}" type="slidenum">
              <a:rPr lang="en-US" smtClean="0"/>
              <a:pPr eaLnBrk="1" hangingPunct="1"/>
              <a:t>127</a:t>
            </a:fld>
            <a:endParaRPr lang="en-US" dirty="0" smtClean="0"/>
          </a:p>
        </p:txBody>
      </p:sp>
      <p:sp>
        <p:nvSpPr>
          <p:cNvPr id="99332" name="Rectangle 2"/>
          <p:cNvSpPr>
            <a:spLocks noGrp="1" noChangeArrowheads="1"/>
          </p:cNvSpPr>
          <p:nvPr>
            <p:ph type="title"/>
          </p:nvPr>
        </p:nvSpPr>
        <p:spPr/>
        <p:txBody>
          <a:bodyPr/>
          <a:lstStyle/>
          <a:p>
            <a:r>
              <a:rPr lang="en-US" dirty="0" smtClean="0">
                <a:solidFill>
                  <a:srgbClr val="000000"/>
                </a:solidFill>
                <a:cs typeface="Times New Roman" pitchFamily="18" charset="0"/>
              </a:rPr>
              <a:t>ST Connector</a:t>
            </a:r>
          </a:p>
        </p:txBody>
      </p:sp>
      <p:sp>
        <p:nvSpPr>
          <p:cNvPr id="99333" name="Rectangle 3"/>
          <p:cNvSpPr>
            <a:spLocks noGrp="1" noChangeArrowheads="1"/>
          </p:cNvSpPr>
          <p:nvPr>
            <p:ph type="body" idx="1"/>
          </p:nvPr>
        </p:nvSpPr>
        <p:spPr/>
        <p:txBody>
          <a:bodyPr/>
          <a:lstStyle/>
          <a:p>
            <a:r>
              <a:rPr lang="en-US" dirty="0" smtClean="0">
                <a:solidFill>
                  <a:srgbClr val="000000"/>
                </a:solidFill>
                <a:cs typeface="Times New Roman" pitchFamily="18" charset="0"/>
              </a:rPr>
              <a:t>ST - Straight Tip is a single tip connector similar to a BNC connector</a:t>
            </a:r>
          </a:p>
          <a:p>
            <a:r>
              <a:rPr lang="en-US" dirty="0" smtClean="0">
                <a:solidFill>
                  <a:srgbClr val="000000"/>
                </a:solidFill>
                <a:cs typeface="Times New Roman" pitchFamily="18" charset="0"/>
              </a:rPr>
              <a:t>This is the older style connector</a:t>
            </a:r>
          </a:p>
          <a:p>
            <a:r>
              <a:rPr lang="en-US" dirty="0" smtClean="0">
                <a:solidFill>
                  <a:srgbClr val="000000"/>
                </a:solidFill>
                <a:cs typeface="Times New Roman" pitchFamily="18" charset="0"/>
              </a:rPr>
              <a:t>It is still very widely used</a:t>
            </a:r>
          </a:p>
          <a:p>
            <a:r>
              <a:rPr lang="en-US" dirty="0" smtClean="0">
                <a:solidFill>
                  <a:srgbClr val="000000"/>
                </a:solidFill>
                <a:cs typeface="Times New Roman" pitchFamily="18" charset="0"/>
              </a:rPr>
              <a:t>It is sometimes referred to as a stick and twist as in ST</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03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F50B70-53EB-48C8-AD77-0DEB0630D57D}" type="slidenum">
              <a:rPr lang="en-US" smtClean="0"/>
              <a:pPr eaLnBrk="1" hangingPunct="1"/>
              <a:t>128</a:t>
            </a:fld>
            <a:endParaRPr lang="en-US" dirty="0" smtClean="0"/>
          </a:p>
        </p:txBody>
      </p:sp>
      <p:sp>
        <p:nvSpPr>
          <p:cNvPr id="100356" name="Rectangle 2"/>
          <p:cNvSpPr>
            <a:spLocks noGrp="1" noChangeArrowheads="1"/>
          </p:cNvSpPr>
          <p:nvPr>
            <p:ph type="title"/>
          </p:nvPr>
        </p:nvSpPr>
        <p:spPr/>
        <p:txBody>
          <a:bodyPr/>
          <a:lstStyle/>
          <a:p>
            <a:r>
              <a:rPr lang="en-US" dirty="0" smtClean="0">
                <a:solidFill>
                  <a:srgbClr val="000000"/>
                </a:solidFill>
                <a:cs typeface="Times New Roman" pitchFamily="18" charset="0"/>
              </a:rPr>
              <a:t>ST Connector</a:t>
            </a:r>
          </a:p>
        </p:txBody>
      </p:sp>
      <p:pic>
        <p:nvPicPr>
          <p:cNvPr id="100357" name="Picture 4" descr="ST"/>
          <p:cNvPicPr>
            <a:picLocks noChangeAspect="1" noChangeArrowheads="1"/>
          </p:cNvPicPr>
          <p:nvPr/>
        </p:nvPicPr>
        <p:blipFill>
          <a:blip r:embed="rId2">
            <a:extLst>
              <a:ext uri="{28A0092B-C50C-407E-A947-70E740481C1C}">
                <a14:useLocalDpi xmlns:a14="http://schemas.microsoft.com/office/drawing/2010/main" val="0"/>
              </a:ext>
            </a:extLst>
          </a:blip>
          <a:srcRect l="5051" t="31818" r="34343" b="4546"/>
          <a:stretch>
            <a:fillRect/>
          </a:stretch>
        </p:blipFill>
        <p:spPr bwMode="auto">
          <a:xfrm>
            <a:off x="1219200" y="1371600"/>
            <a:ext cx="67056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13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C52F4E-A45F-4ACF-AE10-D29C475519F8}" type="slidenum">
              <a:rPr lang="en-US" smtClean="0"/>
              <a:pPr eaLnBrk="1" hangingPunct="1"/>
              <a:t>129</a:t>
            </a:fld>
            <a:endParaRPr lang="en-US" dirty="0" smtClean="0"/>
          </a:p>
        </p:txBody>
      </p:sp>
      <p:sp>
        <p:nvSpPr>
          <p:cNvPr id="101380" name="Rectangle 2"/>
          <p:cNvSpPr>
            <a:spLocks noGrp="1" noChangeArrowheads="1"/>
          </p:cNvSpPr>
          <p:nvPr>
            <p:ph type="title"/>
          </p:nvPr>
        </p:nvSpPr>
        <p:spPr/>
        <p:txBody>
          <a:bodyPr/>
          <a:lstStyle/>
          <a:p>
            <a:r>
              <a:rPr lang="en-US" dirty="0" smtClean="0"/>
              <a:t>ST Connector</a:t>
            </a:r>
          </a:p>
        </p:txBody>
      </p:sp>
      <p:pic>
        <p:nvPicPr>
          <p:cNvPr id="101381" name="Picture 4" descr="FiberOpticConnector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603375"/>
            <a:ext cx="81851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8435"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Construction</a:t>
            </a:r>
          </a:p>
        </p:txBody>
      </p:sp>
      <p:sp>
        <p:nvSpPr>
          <p:cNvPr id="18436"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 cladding is manufactured together with the core as a single piece of silica glass with slightly different compositions, and they cannot be easily separated from one another</a:t>
            </a:r>
          </a:p>
          <a:p>
            <a:pPr eaLnBrk="1" hangingPunct="1"/>
            <a:r>
              <a:rPr lang="en-US" dirty="0" smtClean="0">
                <a:solidFill>
                  <a:srgbClr val="000000"/>
                </a:solidFill>
                <a:cs typeface="Times New Roman" pitchFamily="18" charset="0"/>
              </a:rPr>
              <a:t>The glass does not have a hole in the core, but is completely solid throughout</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DEAB70-C9A8-4329-A53C-F56953365352}" type="slidenum">
              <a:rPr lang="en-US" smtClean="0"/>
              <a:pPr eaLnBrk="1" hangingPunct="1"/>
              <a:t>13</a:t>
            </a:fld>
            <a:endParaRPr lang="en-US" dirty="0"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24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B1F47C-76E5-470D-AA23-2F6C97C12742}" type="slidenum">
              <a:rPr lang="en-US" smtClean="0"/>
              <a:pPr eaLnBrk="1" hangingPunct="1"/>
              <a:t>130</a:t>
            </a:fld>
            <a:endParaRPr lang="en-US" dirty="0" smtClean="0"/>
          </a:p>
        </p:txBody>
      </p:sp>
      <p:sp>
        <p:nvSpPr>
          <p:cNvPr id="102404" name="Rectangle 2"/>
          <p:cNvSpPr>
            <a:spLocks noGrp="1" noChangeArrowheads="1"/>
          </p:cNvSpPr>
          <p:nvPr>
            <p:ph type="title"/>
          </p:nvPr>
        </p:nvSpPr>
        <p:spPr/>
        <p:txBody>
          <a:bodyPr/>
          <a:lstStyle/>
          <a:p>
            <a:r>
              <a:rPr lang="en-US" dirty="0" smtClean="0"/>
              <a:t>SC Connector</a:t>
            </a:r>
          </a:p>
        </p:txBody>
      </p:sp>
      <p:sp>
        <p:nvSpPr>
          <p:cNvPr id="102405" name="Rectangle 3"/>
          <p:cNvSpPr>
            <a:spLocks noGrp="1" noChangeArrowheads="1"/>
          </p:cNvSpPr>
          <p:nvPr>
            <p:ph type="body" idx="1"/>
          </p:nvPr>
        </p:nvSpPr>
        <p:spPr/>
        <p:txBody>
          <a:bodyPr/>
          <a:lstStyle/>
          <a:p>
            <a:r>
              <a:rPr lang="en-US" dirty="0" smtClean="0">
                <a:cs typeface="Arial" charset="0"/>
              </a:rPr>
              <a:t>SC - Subscriber Connector is a push on connector</a:t>
            </a:r>
          </a:p>
          <a:p>
            <a:r>
              <a:rPr lang="en-US" dirty="0" smtClean="0">
                <a:cs typeface="Arial" charset="0"/>
              </a:rPr>
              <a:t>It is also called a snap and click as in SC</a:t>
            </a:r>
          </a:p>
          <a:p>
            <a:r>
              <a:rPr lang="en-US" dirty="0" smtClean="0">
                <a:cs typeface="Arial" charset="0"/>
              </a:rPr>
              <a:t>This connector can be round, but is more commonly square</a:t>
            </a:r>
          </a:p>
          <a:p>
            <a:r>
              <a:rPr lang="en-US" dirty="0" smtClean="0">
                <a:cs typeface="Arial" charset="0"/>
              </a:rPr>
              <a:t>The square style has a latch that prevents the sections from coming apart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34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685CB1-2EAF-4F19-B2BB-F38A3090B07F}" type="slidenum">
              <a:rPr lang="en-US" smtClean="0"/>
              <a:pPr eaLnBrk="1" hangingPunct="1"/>
              <a:t>131</a:t>
            </a:fld>
            <a:endParaRPr lang="en-US" dirty="0" smtClean="0"/>
          </a:p>
        </p:txBody>
      </p:sp>
      <p:sp>
        <p:nvSpPr>
          <p:cNvPr id="103428" name="Rectangle 2"/>
          <p:cNvSpPr>
            <a:spLocks noGrp="1" noChangeArrowheads="1"/>
          </p:cNvSpPr>
          <p:nvPr>
            <p:ph type="title"/>
          </p:nvPr>
        </p:nvSpPr>
        <p:spPr/>
        <p:txBody>
          <a:bodyPr/>
          <a:lstStyle/>
          <a:p>
            <a:r>
              <a:rPr lang="en-US" dirty="0" smtClean="0"/>
              <a:t>SC Connector</a:t>
            </a:r>
          </a:p>
        </p:txBody>
      </p:sp>
      <p:pic>
        <p:nvPicPr>
          <p:cNvPr id="103429" name="Picture 4" descr="SC"/>
          <p:cNvPicPr>
            <a:picLocks noChangeAspect="1" noChangeArrowheads="1"/>
          </p:cNvPicPr>
          <p:nvPr/>
        </p:nvPicPr>
        <p:blipFill>
          <a:blip r:embed="rId2">
            <a:extLst>
              <a:ext uri="{28A0092B-C50C-407E-A947-70E740481C1C}">
                <a14:useLocalDpi xmlns:a14="http://schemas.microsoft.com/office/drawing/2010/main" val="0"/>
              </a:ext>
            </a:extLst>
          </a:blip>
          <a:srcRect l="20454" t="32387" r="35228"/>
          <a:stretch>
            <a:fillRect/>
          </a:stretch>
        </p:blipFill>
        <p:spPr bwMode="auto">
          <a:xfrm>
            <a:off x="2362200" y="1447800"/>
            <a:ext cx="4545013"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44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FEE413-AAFE-4A60-A743-3D7441DA4B8D}" type="slidenum">
              <a:rPr lang="en-US" smtClean="0"/>
              <a:pPr eaLnBrk="1" hangingPunct="1"/>
              <a:t>132</a:t>
            </a:fld>
            <a:endParaRPr lang="en-US" dirty="0" smtClean="0"/>
          </a:p>
        </p:txBody>
      </p:sp>
      <p:sp>
        <p:nvSpPr>
          <p:cNvPr id="104452" name="Rectangle 2"/>
          <p:cNvSpPr>
            <a:spLocks noGrp="1" noChangeArrowheads="1"/>
          </p:cNvSpPr>
          <p:nvPr>
            <p:ph type="title"/>
          </p:nvPr>
        </p:nvSpPr>
        <p:spPr/>
        <p:txBody>
          <a:bodyPr/>
          <a:lstStyle/>
          <a:p>
            <a:r>
              <a:rPr lang="en-US" dirty="0" smtClean="0"/>
              <a:t>SC Connector</a:t>
            </a:r>
          </a:p>
        </p:txBody>
      </p:sp>
      <p:pic>
        <p:nvPicPr>
          <p:cNvPr id="104453" name="Picture 4" descr="FiberOpticConnector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603375"/>
            <a:ext cx="81851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54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70654F-747B-42E7-B8A2-403CD9A42D47}" type="slidenum">
              <a:rPr lang="en-US" smtClean="0"/>
              <a:pPr eaLnBrk="1" hangingPunct="1"/>
              <a:t>133</a:t>
            </a:fld>
            <a:endParaRPr lang="en-US" dirty="0" smtClean="0"/>
          </a:p>
        </p:txBody>
      </p:sp>
      <p:sp>
        <p:nvSpPr>
          <p:cNvPr id="105476" name="Rectangle 2"/>
          <p:cNvSpPr>
            <a:spLocks noGrp="1" noChangeArrowheads="1"/>
          </p:cNvSpPr>
          <p:nvPr>
            <p:ph type="title"/>
          </p:nvPr>
        </p:nvSpPr>
        <p:spPr/>
        <p:txBody>
          <a:bodyPr/>
          <a:lstStyle/>
          <a:p>
            <a:r>
              <a:rPr lang="en-US" dirty="0" smtClean="0"/>
              <a:t>Duplex or Simplex Connectors</a:t>
            </a:r>
          </a:p>
        </p:txBody>
      </p:sp>
      <p:sp>
        <p:nvSpPr>
          <p:cNvPr id="105477" name="Rectangle 3"/>
          <p:cNvSpPr>
            <a:spLocks noGrp="1" noChangeArrowheads="1"/>
          </p:cNvSpPr>
          <p:nvPr>
            <p:ph type="body" idx="1"/>
          </p:nvPr>
        </p:nvSpPr>
        <p:spPr/>
        <p:txBody>
          <a:bodyPr/>
          <a:lstStyle/>
          <a:p>
            <a:r>
              <a:rPr lang="en-US" dirty="0" smtClean="0">
                <a:cs typeface="Arial" charset="0"/>
              </a:rPr>
              <a:t>ST and SC connectors can come in a duplex or simplex configuration</a:t>
            </a:r>
          </a:p>
          <a:p>
            <a:r>
              <a:rPr lang="en-US" dirty="0" smtClean="0">
                <a:cs typeface="Arial" charset="0"/>
              </a:rPr>
              <a:t>The difference is whether both the send and receive connectors are bonded or attached to each other or not</a:t>
            </a:r>
          </a:p>
          <a:p>
            <a:r>
              <a:rPr lang="en-US" dirty="0" smtClean="0">
                <a:cs typeface="Arial" charset="0"/>
              </a:rPr>
              <a:t>The duplex connector makes it easier to keep the send and receive straight</a:t>
            </a:r>
            <a:endParaRPr lang="en-US" dirty="0" smtClean="0"/>
          </a:p>
          <a:p>
            <a:r>
              <a:rPr lang="en-US" dirty="0" smtClean="0"/>
              <a:t>In any case they are color coded</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64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725914-5F19-4D06-B975-BD73B2C99E44}" type="slidenum">
              <a:rPr lang="en-US" smtClean="0"/>
              <a:pPr eaLnBrk="1" hangingPunct="1"/>
              <a:t>134</a:t>
            </a:fld>
            <a:endParaRPr lang="en-US" dirty="0" smtClean="0"/>
          </a:p>
        </p:txBody>
      </p:sp>
      <p:sp>
        <p:nvSpPr>
          <p:cNvPr id="106500" name="Rectangle 2"/>
          <p:cNvSpPr>
            <a:spLocks noGrp="1" noChangeArrowheads="1"/>
          </p:cNvSpPr>
          <p:nvPr>
            <p:ph type="title"/>
          </p:nvPr>
        </p:nvSpPr>
        <p:spPr/>
        <p:txBody>
          <a:bodyPr/>
          <a:lstStyle/>
          <a:p>
            <a:r>
              <a:rPr lang="en-US" dirty="0" smtClean="0"/>
              <a:t>Duplex Connector</a:t>
            </a:r>
          </a:p>
        </p:txBody>
      </p:sp>
      <p:pic>
        <p:nvPicPr>
          <p:cNvPr id="106501" name="Picture 4" descr="FiberDuplexConnector"/>
          <p:cNvPicPr>
            <a:picLocks noChangeAspect="1" noChangeArrowheads="1"/>
          </p:cNvPicPr>
          <p:nvPr/>
        </p:nvPicPr>
        <p:blipFill>
          <a:blip r:embed="rId2">
            <a:extLst>
              <a:ext uri="{28A0092B-C50C-407E-A947-70E740481C1C}">
                <a14:useLocalDpi xmlns:a14="http://schemas.microsoft.com/office/drawing/2010/main" val="0"/>
              </a:ext>
            </a:extLst>
          </a:blip>
          <a:srcRect l="23438" t="35938" r="30730" b="15625"/>
          <a:stretch>
            <a:fillRect/>
          </a:stretch>
        </p:blipFill>
        <p:spPr bwMode="auto">
          <a:xfrm>
            <a:off x="1219200" y="1447800"/>
            <a:ext cx="65532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75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66063C-0DE0-4CBC-A5F7-EF69AFE95AD8}" type="slidenum">
              <a:rPr lang="en-US" smtClean="0"/>
              <a:pPr eaLnBrk="1" hangingPunct="1"/>
              <a:t>135</a:t>
            </a:fld>
            <a:endParaRPr lang="en-US" dirty="0" smtClean="0"/>
          </a:p>
        </p:txBody>
      </p:sp>
      <p:sp>
        <p:nvSpPr>
          <p:cNvPr id="107524" name="Rectangle 2"/>
          <p:cNvSpPr>
            <a:spLocks noGrp="1" noChangeArrowheads="1"/>
          </p:cNvSpPr>
          <p:nvPr>
            <p:ph type="title"/>
          </p:nvPr>
        </p:nvSpPr>
        <p:spPr/>
        <p:txBody>
          <a:bodyPr/>
          <a:lstStyle/>
          <a:p>
            <a:r>
              <a:rPr lang="en-US" dirty="0" smtClean="0"/>
              <a:t>Simplex Connector</a:t>
            </a:r>
          </a:p>
        </p:txBody>
      </p:sp>
      <p:pic>
        <p:nvPicPr>
          <p:cNvPr id="107525" name="Picture 4" descr="STConnector"/>
          <p:cNvPicPr>
            <a:picLocks noChangeAspect="1" noChangeArrowheads="1"/>
          </p:cNvPicPr>
          <p:nvPr/>
        </p:nvPicPr>
        <p:blipFill>
          <a:blip r:embed="rId2">
            <a:extLst>
              <a:ext uri="{28A0092B-C50C-407E-A947-70E740481C1C}">
                <a14:useLocalDpi xmlns:a14="http://schemas.microsoft.com/office/drawing/2010/main" val="0"/>
              </a:ext>
            </a:extLst>
          </a:blip>
          <a:srcRect l="8395" t="17638" r="19412" b="6770"/>
          <a:stretch>
            <a:fillRect/>
          </a:stretch>
        </p:blipFill>
        <p:spPr bwMode="auto">
          <a:xfrm>
            <a:off x="1219200" y="1447800"/>
            <a:ext cx="6705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dirty="0" smtClean="0"/>
              <a:t>Small Form Factor Connector</a:t>
            </a:r>
          </a:p>
        </p:txBody>
      </p:sp>
      <p:sp>
        <p:nvSpPr>
          <p:cNvPr id="108547" name="Content Placeholder 2"/>
          <p:cNvSpPr>
            <a:spLocks noGrp="1"/>
          </p:cNvSpPr>
          <p:nvPr>
            <p:ph idx="1"/>
          </p:nvPr>
        </p:nvSpPr>
        <p:spPr/>
        <p:txBody>
          <a:bodyPr/>
          <a:lstStyle/>
          <a:p>
            <a:pPr>
              <a:lnSpc>
                <a:spcPct val="90000"/>
              </a:lnSpc>
            </a:pPr>
            <a:r>
              <a:rPr lang="en-US" dirty="0" smtClean="0">
                <a:solidFill>
                  <a:srgbClr val="000000"/>
                </a:solidFill>
                <a:cs typeface="Times New Roman" pitchFamily="18" charset="0"/>
              </a:rPr>
              <a:t>The latest connector contains both connections inside of a single unit unlike most of the connectors discussed above</a:t>
            </a:r>
          </a:p>
          <a:p>
            <a:pPr>
              <a:lnSpc>
                <a:spcPct val="90000"/>
              </a:lnSpc>
            </a:pPr>
            <a:r>
              <a:rPr lang="en-US" dirty="0" smtClean="0">
                <a:solidFill>
                  <a:srgbClr val="000000"/>
                </a:solidFill>
                <a:cs typeface="Times New Roman" pitchFamily="18" charset="0"/>
              </a:rPr>
              <a:t>This connector puts both connections in a space of an RJ-45 connector</a:t>
            </a:r>
          </a:p>
          <a:p>
            <a:pPr>
              <a:lnSpc>
                <a:spcPct val="90000"/>
              </a:lnSpc>
            </a:pPr>
            <a:r>
              <a:rPr lang="en-US" dirty="0" smtClean="0">
                <a:solidFill>
                  <a:srgbClr val="000000"/>
                </a:solidFill>
                <a:cs typeface="Times New Roman" pitchFamily="18" charset="0"/>
              </a:rPr>
              <a:t>This allows manufacturers to pack more connectors in the same space</a:t>
            </a:r>
          </a:p>
        </p:txBody>
      </p:sp>
      <p:sp>
        <p:nvSpPr>
          <p:cNvPr id="1085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85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1373971D-7A3F-4DEB-BE53-DE61DB5D81B0}" type="slidenum">
              <a:rPr lang="en-US" smtClean="0"/>
              <a:pPr eaLnBrk="1" hangingPunct="1"/>
              <a:t>136</a:t>
            </a:fld>
            <a:endParaRPr lang="en-US"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95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9DC1EE-72AC-44C8-A89A-81D7F73B8171}" type="slidenum">
              <a:rPr lang="en-US" smtClean="0"/>
              <a:pPr eaLnBrk="1" hangingPunct="1"/>
              <a:t>137</a:t>
            </a:fld>
            <a:endParaRPr lang="en-US" dirty="0" smtClean="0"/>
          </a:p>
        </p:txBody>
      </p:sp>
      <p:sp>
        <p:nvSpPr>
          <p:cNvPr id="109572" name="Rectangle 2"/>
          <p:cNvSpPr>
            <a:spLocks noGrp="1" noChangeArrowheads="1"/>
          </p:cNvSpPr>
          <p:nvPr>
            <p:ph type="title"/>
          </p:nvPr>
        </p:nvSpPr>
        <p:spPr/>
        <p:txBody>
          <a:bodyPr/>
          <a:lstStyle/>
          <a:p>
            <a:r>
              <a:rPr lang="en-US" dirty="0" smtClean="0"/>
              <a:t>LC Connector</a:t>
            </a:r>
          </a:p>
        </p:txBody>
      </p:sp>
      <p:sp>
        <p:nvSpPr>
          <p:cNvPr id="109573" name="Rectangle 3"/>
          <p:cNvSpPr>
            <a:spLocks noGrp="1" noChangeArrowheads="1"/>
          </p:cNvSpPr>
          <p:nvPr>
            <p:ph type="body" idx="1"/>
          </p:nvPr>
        </p:nvSpPr>
        <p:spPr/>
        <p:txBody>
          <a:bodyPr/>
          <a:lstStyle/>
          <a:p>
            <a:r>
              <a:rPr lang="en-US" dirty="0" smtClean="0"/>
              <a:t>The most common small form factor connector is the LC</a:t>
            </a:r>
          </a:p>
          <a:p>
            <a:r>
              <a:rPr lang="en-US" dirty="0" smtClean="0"/>
              <a:t>It uses the common SC style but in a smaller size</a:t>
            </a:r>
          </a:p>
          <a:p>
            <a:r>
              <a:rPr lang="en-US" dirty="0" smtClean="0"/>
              <a:t>This is seen in the next slide</a:t>
            </a:r>
          </a:p>
          <a:p>
            <a:pPr lvl="1"/>
            <a:r>
              <a:rPr lang="en-US" dirty="0" smtClean="0"/>
              <a:t>The connector at the top is a duplex SC</a:t>
            </a:r>
          </a:p>
          <a:p>
            <a:pPr lvl="1"/>
            <a:r>
              <a:rPr lang="en-US" dirty="0" smtClean="0"/>
              <a:t>The one at the bottom is a duplex LC</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05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D62202-1CEE-44A4-84E9-48509DEBC6B3}" type="slidenum">
              <a:rPr lang="en-US" smtClean="0"/>
              <a:pPr eaLnBrk="1" hangingPunct="1"/>
              <a:t>138</a:t>
            </a:fld>
            <a:endParaRPr lang="en-US" dirty="0" smtClean="0"/>
          </a:p>
        </p:txBody>
      </p:sp>
      <p:sp>
        <p:nvSpPr>
          <p:cNvPr id="110596" name="Rectangle 2"/>
          <p:cNvSpPr>
            <a:spLocks noGrp="1" noChangeArrowheads="1"/>
          </p:cNvSpPr>
          <p:nvPr>
            <p:ph type="title"/>
          </p:nvPr>
        </p:nvSpPr>
        <p:spPr/>
        <p:txBody>
          <a:bodyPr/>
          <a:lstStyle/>
          <a:p>
            <a:r>
              <a:rPr lang="en-US" dirty="0" smtClean="0"/>
              <a:t>LC Connector</a:t>
            </a:r>
          </a:p>
        </p:txBody>
      </p:sp>
      <p:pic>
        <p:nvPicPr>
          <p:cNvPr id="110597" name="Picture 4" descr="LC"/>
          <p:cNvPicPr>
            <a:picLocks noChangeAspect="1" noChangeArrowheads="1"/>
          </p:cNvPicPr>
          <p:nvPr/>
        </p:nvPicPr>
        <p:blipFill>
          <a:blip r:embed="rId2">
            <a:extLst>
              <a:ext uri="{28A0092B-C50C-407E-A947-70E740481C1C}">
                <a14:useLocalDpi xmlns:a14="http://schemas.microsoft.com/office/drawing/2010/main" val="0"/>
              </a:ext>
            </a:extLst>
          </a:blip>
          <a:srcRect l="2272" t="5983" r="1137" b="6837"/>
          <a:stretch>
            <a:fillRect/>
          </a:stretch>
        </p:blipFill>
        <p:spPr bwMode="auto">
          <a:xfrm>
            <a:off x="1905000" y="1447800"/>
            <a:ext cx="533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16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B94285-E5C9-459D-84C7-E1FD184144B7}" type="slidenum">
              <a:rPr lang="en-US" smtClean="0"/>
              <a:pPr eaLnBrk="1" hangingPunct="1"/>
              <a:t>139</a:t>
            </a:fld>
            <a:endParaRPr lang="en-US" dirty="0" smtClean="0"/>
          </a:p>
        </p:txBody>
      </p:sp>
      <p:sp>
        <p:nvSpPr>
          <p:cNvPr id="111620" name="Rectangle 2"/>
          <p:cNvSpPr>
            <a:spLocks noGrp="1" noChangeArrowheads="1"/>
          </p:cNvSpPr>
          <p:nvPr>
            <p:ph type="title"/>
          </p:nvPr>
        </p:nvSpPr>
        <p:spPr/>
        <p:txBody>
          <a:bodyPr/>
          <a:lstStyle/>
          <a:p>
            <a:r>
              <a:rPr lang="en-US" dirty="0" smtClean="0"/>
              <a:t>LC Connector</a:t>
            </a:r>
          </a:p>
        </p:txBody>
      </p:sp>
      <p:pic>
        <p:nvPicPr>
          <p:cNvPr id="111621" name="Picture 4"/>
          <p:cNvPicPr>
            <a:picLocks noChangeAspect="1" noChangeArrowheads="1"/>
          </p:cNvPicPr>
          <p:nvPr/>
        </p:nvPicPr>
        <p:blipFill>
          <a:blip r:embed="rId2">
            <a:extLst>
              <a:ext uri="{28A0092B-C50C-407E-A947-70E740481C1C}">
                <a14:useLocalDpi xmlns:a14="http://schemas.microsoft.com/office/drawing/2010/main" val="0"/>
              </a:ext>
            </a:extLst>
          </a:blip>
          <a:srcRect l="23000" t="22000" r="6000" b="6000"/>
          <a:stretch>
            <a:fillRect/>
          </a:stretch>
        </p:blipFill>
        <p:spPr bwMode="auto">
          <a:xfrm>
            <a:off x="1524000" y="1458913"/>
            <a:ext cx="60960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9459"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Construction</a:t>
            </a:r>
          </a:p>
        </p:txBody>
      </p:sp>
      <p:sp>
        <p:nvSpPr>
          <p:cNvPr id="19460"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 lower refractive index of the cladding acts like a mirror reflecting the signal back into the core as it travels</a:t>
            </a:r>
          </a:p>
          <a:p>
            <a:pPr eaLnBrk="1" hangingPunct="1"/>
            <a:r>
              <a:rPr lang="en-US" dirty="0" smtClean="0">
                <a:solidFill>
                  <a:srgbClr val="000000"/>
                </a:solidFill>
                <a:cs typeface="Times New Roman" pitchFamily="18" charset="0"/>
              </a:rPr>
              <a:t>The third section of an optical fiber is the outer protective coating called the buffer</a:t>
            </a:r>
          </a:p>
          <a:p>
            <a:pPr eaLnBrk="1" hangingPunct="1"/>
            <a:r>
              <a:rPr lang="en-US" dirty="0" smtClean="0">
                <a:solidFill>
                  <a:srgbClr val="000000"/>
                </a:solidFill>
                <a:cs typeface="Times New Roman" pitchFamily="18" charset="0"/>
              </a:rPr>
              <a:t>This coating is typically made of plastic</a:t>
            </a:r>
          </a:p>
          <a:p>
            <a:pPr eaLnBrk="1" hangingPunct="1"/>
            <a:r>
              <a:rPr lang="en-US" dirty="0" smtClean="0">
                <a:solidFill>
                  <a:srgbClr val="000000"/>
                </a:solidFill>
                <a:cs typeface="Times New Roman" pitchFamily="18" charset="0"/>
              </a:rPr>
              <a:t>It provides physical and environmental protection for the fiber</a:t>
            </a:r>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47194F-7332-4AD2-ADFE-B799935F98A9}" type="slidenum">
              <a:rPr lang="en-US" smtClean="0"/>
              <a:pPr eaLnBrk="1" hangingPunct="1"/>
              <a:t>14</a:t>
            </a:fld>
            <a:endParaRPr lang="en-US"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MPO Connector</a:t>
            </a:r>
            <a:endParaRPr lang="en-US" dirty="0"/>
          </a:p>
        </p:txBody>
      </p:sp>
      <p:sp>
        <p:nvSpPr>
          <p:cNvPr id="3" name="Content Placeholder 2"/>
          <p:cNvSpPr>
            <a:spLocks noGrp="1"/>
          </p:cNvSpPr>
          <p:nvPr>
            <p:ph idx="1"/>
          </p:nvPr>
        </p:nvSpPr>
        <p:spPr/>
        <p:txBody>
          <a:bodyPr/>
          <a:lstStyle/>
          <a:p>
            <a:r>
              <a:rPr lang="en-US" dirty="0" smtClean="0"/>
              <a:t>As 40G and 100G is deployed</a:t>
            </a:r>
            <a:r>
              <a:rPr lang="en-US" baseline="0" dirty="0" smtClean="0"/>
              <a:t> a connector that has more than two strands will be needed as these speeds use several at a time to achieve the speeds</a:t>
            </a:r>
          </a:p>
          <a:p>
            <a:r>
              <a:rPr lang="en-US" baseline="0" dirty="0" smtClean="0"/>
              <a:t>A MPO connector can do this in a small form factor</a:t>
            </a:r>
          </a:p>
          <a:p>
            <a:r>
              <a:rPr lang="en-US" dirty="0" smtClean="0"/>
              <a:t>Notice</a:t>
            </a:r>
            <a:r>
              <a:rPr lang="en-US" baseline="0" dirty="0" smtClean="0"/>
              <a:t> the multiple stands side by side here</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140</a:t>
            </a:fld>
            <a:endParaRPr lang="en-US" dirty="0"/>
          </a:p>
        </p:txBody>
      </p:sp>
    </p:spTree>
    <p:extLst>
      <p:ext uri="{BB962C8B-B14F-4D97-AF65-F5344CB8AC3E}">
        <p14:creationId xmlns:p14="http://schemas.microsoft.com/office/powerpoint/2010/main" val="4368723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MPO Connector</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981994"/>
            <a:ext cx="4933950" cy="3695700"/>
          </a:xfrm>
        </p:spPr>
      </p:pic>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141</a:t>
            </a:fld>
            <a:endParaRPr lang="en-US" dirty="0"/>
          </a:p>
        </p:txBody>
      </p:sp>
    </p:spTree>
    <p:extLst>
      <p:ext uri="{BB962C8B-B14F-4D97-AF65-F5344CB8AC3E}">
        <p14:creationId xmlns:p14="http://schemas.microsoft.com/office/powerpoint/2010/main" val="3376078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r>
              <a:rPr lang="en-US" baseline="0" dirty="0" smtClean="0"/>
              <a:t> Uses What</a:t>
            </a:r>
            <a:endParaRPr lang="en-US" dirty="0"/>
          </a:p>
        </p:txBody>
      </p:sp>
      <p:sp>
        <p:nvSpPr>
          <p:cNvPr id="3" name="Content Placeholder 2"/>
          <p:cNvSpPr>
            <a:spLocks noGrp="1"/>
          </p:cNvSpPr>
          <p:nvPr>
            <p:ph idx="1"/>
          </p:nvPr>
        </p:nvSpPr>
        <p:spPr/>
        <p:txBody>
          <a:bodyPr/>
          <a:lstStyle/>
          <a:p>
            <a:r>
              <a:rPr lang="en-US" dirty="0" smtClean="0"/>
              <a:t>As reported</a:t>
            </a:r>
            <a:r>
              <a:rPr lang="en-US" baseline="0" dirty="0" smtClean="0"/>
              <a:t> in an article by 3M a</a:t>
            </a:r>
            <a:r>
              <a:rPr lang="en-US" dirty="0" smtClean="0"/>
              <a:t> survey at a trade show from November 2013 suggested this is</a:t>
            </a:r>
            <a:r>
              <a:rPr lang="en-US" baseline="0" dirty="0" smtClean="0"/>
              <a:t> the amount of use of each type of connector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142</a:t>
            </a:fld>
            <a:endParaRPr lang="en-US" dirty="0"/>
          </a:p>
        </p:txBody>
      </p:sp>
    </p:spTree>
    <p:extLst>
      <p:ext uri="{BB962C8B-B14F-4D97-AF65-F5344CB8AC3E}">
        <p14:creationId xmlns:p14="http://schemas.microsoft.com/office/powerpoint/2010/main" val="19612215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What</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143</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99" t="28360" r="9939" b="4779"/>
          <a:stretch/>
        </p:blipFill>
        <p:spPr bwMode="auto">
          <a:xfrm>
            <a:off x="1317202" y="1600200"/>
            <a:ext cx="6226598" cy="449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6628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smtClean="0"/>
              <a:t>Lab</a:t>
            </a:r>
          </a:p>
        </p:txBody>
      </p:sp>
      <p:sp>
        <p:nvSpPr>
          <p:cNvPr id="112643" name="Content Placeholder 2"/>
          <p:cNvSpPr>
            <a:spLocks noGrp="1"/>
          </p:cNvSpPr>
          <p:nvPr>
            <p:ph idx="1"/>
          </p:nvPr>
        </p:nvSpPr>
        <p:spPr/>
        <p:txBody>
          <a:bodyPr/>
          <a:lstStyle/>
          <a:p>
            <a:r>
              <a:rPr lang="en-US" dirty="0" smtClean="0"/>
              <a:t>Examined fiber optic cable connectors</a:t>
            </a:r>
          </a:p>
          <a:p>
            <a:r>
              <a:rPr lang="en-US" dirty="0" smtClean="0"/>
              <a:t>Answer the following questions</a:t>
            </a:r>
          </a:p>
          <a:p>
            <a:pPr lvl="1"/>
            <a:r>
              <a:rPr lang="en-US" dirty="0" smtClean="0"/>
              <a:t>Type</a:t>
            </a:r>
          </a:p>
          <a:p>
            <a:pPr lvl="1"/>
            <a:r>
              <a:rPr lang="en-US" dirty="0" smtClean="0"/>
              <a:t>Simplex or duplex</a:t>
            </a:r>
          </a:p>
        </p:txBody>
      </p:sp>
      <p:sp>
        <p:nvSpPr>
          <p:cNvPr id="1126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26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5D25F82D-F2E5-48D6-83DE-064283B28904}" type="slidenum">
              <a:rPr lang="en-US" smtClean="0"/>
              <a:pPr eaLnBrk="1" hangingPunct="1"/>
              <a:t>144</a:t>
            </a:fld>
            <a:endParaRPr lang="en-US"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0A99BF-1692-4588-A056-A4BF357B0E3C}" type="slidenum">
              <a:rPr lang="en-US" smtClean="0"/>
              <a:pPr eaLnBrk="1" hangingPunct="1"/>
              <a:t>145</a:t>
            </a:fld>
            <a:endParaRPr lang="en-US" dirty="0" smtClean="0"/>
          </a:p>
        </p:txBody>
      </p:sp>
      <p:sp>
        <p:nvSpPr>
          <p:cNvPr id="113668" name="Rectangle 2"/>
          <p:cNvSpPr>
            <a:spLocks noGrp="1" noChangeArrowheads="1"/>
          </p:cNvSpPr>
          <p:nvPr>
            <p:ph type="title"/>
          </p:nvPr>
        </p:nvSpPr>
        <p:spPr/>
        <p:txBody>
          <a:bodyPr/>
          <a:lstStyle/>
          <a:p>
            <a:r>
              <a:rPr lang="en-US" dirty="0" smtClean="0"/>
              <a:t>Differential Mode Delay</a:t>
            </a:r>
          </a:p>
        </p:txBody>
      </p:sp>
      <p:sp>
        <p:nvSpPr>
          <p:cNvPr id="113669" name="Rectangle 3"/>
          <p:cNvSpPr>
            <a:spLocks noGrp="1" noChangeArrowheads="1"/>
          </p:cNvSpPr>
          <p:nvPr>
            <p:ph type="body" idx="1"/>
          </p:nvPr>
        </p:nvSpPr>
        <p:spPr/>
        <p:txBody>
          <a:bodyPr/>
          <a:lstStyle/>
          <a:p>
            <a:r>
              <a:rPr lang="en-US" dirty="0" smtClean="0"/>
              <a:t>Another type of connector, which is actually a combination of connectors and cable, may be required when connecting singlemode and multimode equipment to each other</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46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573D2B-EC1F-4B71-A608-C7A685C10AFE}" type="slidenum">
              <a:rPr lang="en-US" smtClean="0"/>
              <a:pPr eaLnBrk="1" hangingPunct="1"/>
              <a:t>146</a:t>
            </a:fld>
            <a:endParaRPr lang="en-US" dirty="0" smtClean="0"/>
          </a:p>
        </p:txBody>
      </p:sp>
      <p:sp>
        <p:nvSpPr>
          <p:cNvPr id="114692" name="Rectangle 2"/>
          <p:cNvSpPr>
            <a:spLocks noGrp="1" noChangeArrowheads="1"/>
          </p:cNvSpPr>
          <p:nvPr>
            <p:ph type="title"/>
          </p:nvPr>
        </p:nvSpPr>
        <p:spPr/>
        <p:txBody>
          <a:bodyPr/>
          <a:lstStyle/>
          <a:p>
            <a:r>
              <a:rPr lang="en-US" dirty="0" smtClean="0"/>
              <a:t>Differential Mode Delay</a:t>
            </a:r>
          </a:p>
        </p:txBody>
      </p:sp>
      <p:sp>
        <p:nvSpPr>
          <p:cNvPr id="114693" name="Rectangle 3"/>
          <p:cNvSpPr>
            <a:spLocks noGrp="1" noChangeArrowheads="1"/>
          </p:cNvSpPr>
          <p:nvPr>
            <p:ph type="body" idx="1"/>
          </p:nvPr>
        </p:nvSpPr>
        <p:spPr/>
        <p:txBody>
          <a:bodyPr/>
          <a:lstStyle/>
          <a:p>
            <a:r>
              <a:rPr lang="en-US" dirty="0" smtClean="0"/>
              <a:t>When an unconditioned laser source that was designed for use with singlemode fiber cable is directly coupled to a multimode cable, an effect known as DMD - Differential Mode Delay may occur</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57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91AC6F-BE60-4584-985F-2FAC575F75B0}" type="slidenum">
              <a:rPr lang="en-US" smtClean="0"/>
              <a:pPr eaLnBrk="1" hangingPunct="1"/>
              <a:t>147</a:t>
            </a:fld>
            <a:endParaRPr lang="en-US" dirty="0" smtClean="0"/>
          </a:p>
        </p:txBody>
      </p:sp>
      <p:sp>
        <p:nvSpPr>
          <p:cNvPr id="115716" name="Rectangle 2"/>
          <p:cNvSpPr>
            <a:spLocks noGrp="1" noChangeArrowheads="1"/>
          </p:cNvSpPr>
          <p:nvPr>
            <p:ph type="title"/>
          </p:nvPr>
        </p:nvSpPr>
        <p:spPr/>
        <p:txBody>
          <a:bodyPr/>
          <a:lstStyle/>
          <a:p>
            <a:r>
              <a:rPr lang="en-US" dirty="0" smtClean="0"/>
              <a:t>Mode Conditioning Cables</a:t>
            </a:r>
          </a:p>
        </p:txBody>
      </p:sp>
      <p:sp>
        <p:nvSpPr>
          <p:cNvPr id="115717" name="Rectangle 3"/>
          <p:cNvSpPr>
            <a:spLocks noGrp="1" noChangeArrowheads="1"/>
          </p:cNvSpPr>
          <p:nvPr>
            <p:ph type="body" idx="1"/>
          </p:nvPr>
        </p:nvSpPr>
        <p:spPr/>
        <p:txBody>
          <a:bodyPr/>
          <a:lstStyle/>
          <a:p>
            <a:r>
              <a:rPr lang="en-US" dirty="0" smtClean="0"/>
              <a:t>DMD can degrade the modal bandwidth of the fiber-optic cable, which causes a decrease in the link span, in other words the distance between the transmitter and the receiver</a:t>
            </a:r>
          </a:p>
          <a:p>
            <a:r>
              <a:rPr lang="en-US" dirty="0" smtClean="0"/>
              <a:t>Mode Conditioning Cables, which as also known as Gigabit launch cables, are used when one of these singlemode devices is used with a multimode cable</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dirty="0" smtClean="0"/>
              <a:t>Mode Conditioning Cables</a:t>
            </a:r>
          </a:p>
        </p:txBody>
      </p:sp>
      <p:sp>
        <p:nvSpPr>
          <p:cNvPr id="116739" name="Content Placeholder 2"/>
          <p:cNvSpPr>
            <a:spLocks noGrp="1"/>
          </p:cNvSpPr>
          <p:nvPr>
            <p:ph idx="1"/>
          </p:nvPr>
        </p:nvSpPr>
        <p:spPr/>
        <p:txBody>
          <a:bodyPr/>
          <a:lstStyle/>
          <a:p>
            <a:r>
              <a:rPr lang="en-US" dirty="0" smtClean="0"/>
              <a:t>The function of the Mode Conditioning Cable is to provide an offset launch of the 8.3 µm singlemode core, into the 62.5 or 50 µm multimode core</a:t>
            </a:r>
          </a:p>
          <a:p>
            <a:r>
              <a:rPr lang="en-US" dirty="0" smtClean="0"/>
              <a:t>Without this type of cable, multiple overlapping signals can occur when a singlemode signal is launched into the area of a multimode core</a:t>
            </a:r>
          </a:p>
        </p:txBody>
      </p:sp>
      <p:sp>
        <p:nvSpPr>
          <p:cNvPr id="116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6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C6F91CFB-F54C-471E-9316-2291567DE178}" type="slidenum">
              <a:rPr lang="en-US" smtClean="0"/>
              <a:pPr eaLnBrk="1" hangingPunct="1"/>
              <a:t>148</a:t>
            </a:fld>
            <a:endParaRPr lang="en-US"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77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C56D1B-F532-446C-83B0-BFF870ED898E}" type="slidenum">
              <a:rPr lang="en-US" smtClean="0"/>
              <a:pPr eaLnBrk="1" hangingPunct="1"/>
              <a:t>149</a:t>
            </a:fld>
            <a:endParaRPr lang="en-US" dirty="0" smtClean="0"/>
          </a:p>
        </p:txBody>
      </p:sp>
      <p:sp>
        <p:nvSpPr>
          <p:cNvPr id="117764" name="Rectangle 5"/>
          <p:cNvSpPr>
            <a:spLocks noGrp="1" noChangeArrowheads="1"/>
          </p:cNvSpPr>
          <p:nvPr>
            <p:ph type="title"/>
          </p:nvPr>
        </p:nvSpPr>
        <p:spPr/>
        <p:txBody>
          <a:bodyPr/>
          <a:lstStyle/>
          <a:p>
            <a:r>
              <a:rPr lang="en-US" dirty="0" smtClean="0"/>
              <a:t>Mode Conditioning Cables</a:t>
            </a:r>
          </a:p>
        </p:txBody>
      </p:sp>
      <p:pic>
        <p:nvPicPr>
          <p:cNvPr id="117765" name="Picture 4" descr="ModeConditio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828800"/>
            <a:ext cx="7848600" cy="28829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0483" name="Rectangle 2"/>
          <p:cNvSpPr>
            <a:spLocks noGrp="1" noChangeArrowheads="1"/>
          </p:cNvSpPr>
          <p:nvPr>
            <p:ph type="title"/>
          </p:nvPr>
        </p:nvSpPr>
        <p:spPr/>
        <p:txBody>
          <a:bodyPr/>
          <a:lstStyle/>
          <a:p>
            <a:pPr eaLnBrk="1" hangingPunct="1"/>
            <a:r>
              <a:rPr lang="en-US" dirty="0" smtClean="0"/>
              <a:t>Construction</a:t>
            </a:r>
          </a:p>
        </p:txBody>
      </p:sp>
      <p:sp>
        <p:nvSpPr>
          <p:cNvPr id="2048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 outer components of fiber optic cable differ depending on the purpose and application of the cable</a:t>
            </a:r>
          </a:p>
          <a:p>
            <a:pPr eaLnBrk="1" hangingPunct="1"/>
            <a:r>
              <a:rPr lang="en-US" dirty="0" smtClean="0"/>
              <a:t>Fiber optic cable that is used in telecommunications is typically made of glass</a:t>
            </a:r>
          </a:p>
          <a:p>
            <a:pPr eaLnBrk="1" hangingPunct="1"/>
            <a:r>
              <a:rPr lang="en-US" dirty="0" smtClean="0"/>
              <a:t>Plastic is used in some very limited cases</a:t>
            </a:r>
          </a:p>
          <a:p>
            <a:pPr eaLnBrk="1" hangingPunct="1"/>
            <a:r>
              <a:rPr lang="en-US" dirty="0" smtClean="0"/>
              <a:t>This plastic or POF – Polymer Optical Fiber is limited in bandwidth and distance</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D08480-BD1E-48EC-BBE4-0E5E5EA769C2}" type="slidenum">
              <a:rPr lang="en-US" smtClean="0"/>
              <a:pPr eaLnBrk="1" hangingPunct="1"/>
              <a:t>15</a:t>
            </a:fld>
            <a:endParaRPr lang="en-US"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smtClean="0"/>
              <a:t>Equipment Modules</a:t>
            </a:r>
          </a:p>
        </p:txBody>
      </p:sp>
      <p:sp>
        <p:nvSpPr>
          <p:cNvPr id="118787" name="Content Placeholder 2"/>
          <p:cNvSpPr>
            <a:spLocks noGrp="1"/>
          </p:cNvSpPr>
          <p:nvPr>
            <p:ph idx="1"/>
          </p:nvPr>
        </p:nvSpPr>
        <p:spPr/>
        <p:txBody>
          <a:bodyPr/>
          <a:lstStyle/>
          <a:p>
            <a:r>
              <a:rPr lang="en-US" dirty="0" smtClean="0"/>
              <a:t>For the cable to be connected to the equipment, such as a switch or a router, it must have a port for the fiber optic cable</a:t>
            </a:r>
          </a:p>
          <a:p>
            <a:r>
              <a:rPr lang="en-US" dirty="0" smtClean="0"/>
              <a:t>There are two ways to do this</a:t>
            </a:r>
          </a:p>
          <a:p>
            <a:pPr lvl="1"/>
            <a:r>
              <a:rPr lang="en-US" dirty="0" smtClean="0"/>
              <a:t>In some equipment the port is built-in to the equipment</a:t>
            </a:r>
          </a:p>
          <a:p>
            <a:pPr lvl="1"/>
            <a:r>
              <a:rPr lang="en-US" dirty="0" smtClean="0"/>
              <a:t>In other cases a module is plugged in</a:t>
            </a:r>
          </a:p>
        </p:txBody>
      </p:sp>
      <p:sp>
        <p:nvSpPr>
          <p:cNvPr id="1187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87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20338A9C-E6D3-4777-9FC7-0C7DD2131AFF}" type="slidenum">
              <a:rPr lang="en-US" smtClean="0"/>
              <a:pPr eaLnBrk="1" hangingPunct="1"/>
              <a:t>150</a:t>
            </a:fld>
            <a:endParaRPr lang="en-US" dirty="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dirty="0" smtClean="0"/>
              <a:t>Equipment Modules</a:t>
            </a:r>
          </a:p>
        </p:txBody>
      </p:sp>
      <p:sp>
        <p:nvSpPr>
          <p:cNvPr id="119811" name="Content Placeholder 2"/>
          <p:cNvSpPr>
            <a:spLocks noGrp="1"/>
          </p:cNvSpPr>
          <p:nvPr>
            <p:ph idx="1"/>
          </p:nvPr>
        </p:nvSpPr>
        <p:spPr/>
        <p:txBody>
          <a:bodyPr/>
          <a:lstStyle/>
          <a:p>
            <a:r>
              <a:rPr lang="en-US" dirty="0" smtClean="0"/>
              <a:t>Using a module allows the same box to handle different types of cable</a:t>
            </a:r>
          </a:p>
          <a:p>
            <a:r>
              <a:rPr lang="en-US" dirty="0" smtClean="0"/>
              <a:t>There are two types of modules</a:t>
            </a:r>
          </a:p>
          <a:p>
            <a:pPr lvl="1"/>
            <a:r>
              <a:rPr lang="en-US" dirty="0" smtClean="0"/>
              <a:t>GBIC – Gigabit Interface Converters</a:t>
            </a:r>
          </a:p>
          <a:p>
            <a:pPr lvl="1"/>
            <a:r>
              <a:rPr lang="en-US" dirty="0" smtClean="0"/>
              <a:t>SFP – Small Form Pluggable</a:t>
            </a:r>
          </a:p>
          <a:p>
            <a:r>
              <a:rPr lang="en-US" dirty="0" smtClean="0"/>
              <a:t>The GBIC is the older style</a:t>
            </a:r>
          </a:p>
        </p:txBody>
      </p:sp>
      <p:sp>
        <p:nvSpPr>
          <p:cNvPr id="119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9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1DD9EC89-4027-4F38-96A5-F3E43F16F067}" type="slidenum">
              <a:rPr lang="en-US" smtClean="0"/>
              <a:pPr eaLnBrk="1" hangingPunct="1"/>
              <a:t>151</a:t>
            </a:fld>
            <a:endParaRPr lang="en-US" dirty="0" smtClean="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t>Equipment Modules</a:t>
            </a:r>
          </a:p>
        </p:txBody>
      </p:sp>
      <p:sp>
        <p:nvSpPr>
          <p:cNvPr id="1208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208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B52D9A0C-C889-4677-9863-0D998E041DC3}" type="slidenum">
              <a:rPr lang="en-US" smtClean="0"/>
              <a:pPr eaLnBrk="1" hangingPunct="1"/>
              <a:t>152</a:t>
            </a:fld>
            <a:endParaRPr lang="en-US" dirty="0" smtClean="0"/>
          </a:p>
        </p:txBody>
      </p:sp>
      <p:pic>
        <p:nvPicPr>
          <p:cNvPr id="120837" name="Picture 2"/>
          <p:cNvPicPr>
            <a:picLocks noChangeAspect="1" noChangeArrowheads="1"/>
          </p:cNvPicPr>
          <p:nvPr/>
        </p:nvPicPr>
        <p:blipFill>
          <a:blip r:embed="rId2">
            <a:extLst>
              <a:ext uri="{28A0092B-C50C-407E-A947-70E740481C1C}">
                <a14:useLocalDpi xmlns:a14="http://schemas.microsoft.com/office/drawing/2010/main" val="0"/>
              </a:ext>
            </a:extLst>
          </a:blip>
          <a:srcRect t="1572" r="12766" b="6383"/>
          <a:stretch>
            <a:fillRect/>
          </a:stretch>
        </p:blipFill>
        <p:spPr bwMode="auto">
          <a:xfrm>
            <a:off x="1752600" y="1616075"/>
            <a:ext cx="57150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GBIC</a:t>
            </a:r>
          </a:p>
        </p:txBody>
      </p:sp>
      <p:sp>
        <p:nvSpPr>
          <p:cNvPr id="1218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218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F9D7E3B2-DD72-4E7D-94FF-E5D01A45E6FD}" type="slidenum">
              <a:rPr lang="en-US" smtClean="0"/>
              <a:pPr eaLnBrk="1" hangingPunct="1"/>
              <a:t>153</a:t>
            </a:fld>
            <a:endParaRPr lang="en-US" dirty="0" smtClean="0"/>
          </a:p>
        </p:txBody>
      </p:sp>
      <p:pic>
        <p:nvPicPr>
          <p:cNvPr id="121861" name="Content Placeholder 7" descr="imag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6125" y="1828800"/>
            <a:ext cx="4689475" cy="3657600"/>
          </a:xfr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smtClean="0"/>
              <a:t>SFP</a:t>
            </a:r>
          </a:p>
        </p:txBody>
      </p:sp>
      <p:pic>
        <p:nvPicPr>
          <p:cNvPr id="122883" name="Content Placeholder 5" descr="cdccont_0900aecd8033f885_0900aecd80575549-2.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57263" y="2286000"/>
            <a:ext cx="3038475" cy="2428875"/>
          </a:xfrm>
        </p:spPr>
      </p:pic>
      <p:pic>
        <p:nvPicPr>
          <p:cNvPr id="122884" name="Content Placeholder 7" descr="cdccont_0900aecd8033f885_0900aecd80575549-3.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2295525"/>
            <a:ext cx="3038475" cy="2428875"/>
          </a:xfrm>
        </p:spPr>
      </p:pic>
      <p:sp>
        <p:nvSpPr>
          <p:cNvPr id="12288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228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7B9332FA-F836-4617-A509-A91AD6C0C200}" type="slidenum">
              <a:rPr lang="en-US" smtClean="0"/>
              <a:pPr eaLnBrk="1" hangingPunct="1"/>
              <a:t>154</a:t>
            </a:fld>
            <a:endParaRPr lang="en-US"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239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91F075-5CEB-4BE0-8102-7EDED589462B}" type="slidenum">
              <a:rPr lang="en-US" smtClean="0"/>
              <a:pPr eaLnBrk="1" hangingPunct="1"/>
              <a:t>155</a:t>
            </a:fld>
            <a:endParaRPr lang="en-US" dirty="0" smtClean="0"/>
          </a:p>
        </p:txBody>
      </p:sp>
      <p:sp>
        <p:nvSpPr>
          <p:cNvPr id="123908" name="Rectangle 2"/>
          <p:cNvSpPr>
            <a:spLocks noGrp="1" noChangeArrowheads="1"/>
          </p:cNvSpPr>
          <p:nvPr>
            <p:ph type="title"/>
          </p:nvPr>
        </p:nvSpPr>
        <p:spPr/>
        <p:txBody>
          <a:bodyPr/>
          <a:lstStyle/>
          <a:p>
            <a:r>
              <a:rPr lang="en-US" dirty="0" smtClean="0"/>
              <a:t>Media Converter</a:t>
            </a:r>
          </a:p>
        </p:txBody>
      </p:sp>
      <p:sp>
        <p:nvSpPr>
          <p:cNvPr id="123909" name="Rectangle 3"/>
          <p:cNvSpPr>
            <a:spLocks noGrp="1" noChangeArrowheads="1"/>
          </p:cNvSpPr>
          <p:nvPr>
            <p:ph type="body" idx="1"/>
          </p:nvPr>
        </p:nvSpPr>
        <p:spPr/>
        <p:txBody>
          <a:bodyPr/>
          <a:lstStyle/>
          <a:p>
            <a:r>
              <a:rPr lang="en-US" dirty="0" smtClean="0"/>
              <a:t>Some times to save money fiber optic cable will be run from one point to another, but the devices at the ends, such as a switch, will have copper ports, since copper based boxes are cheaper than ones with fiber interfaces</a:t>
            </a:r>
          </a:p>
          <a:p>
            <a:r>
              <a:rPr lang="en-US" dirty="0" smtClean="0"/>
              <a:t>To convert the copper port to the fiber optic cable a media converter is required</a:t>
            </a:r>
          </a:p>
          <a:p>
            <a:r>
              <a:rPr lang="en-US" dirty="0" smtClean="0"/>
              <a:t>Such as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249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5A227B-62E8-4E26-AC37-D121049DBAA0}" type="slidenum">
              <a:rPr lang="en-US" smtClean="0"/>
              <a:pPr eaLnBrk="1" hangingPunct="1"/>
              <a:t>156</a:t>
            </a:fld>
            <a:endParaRPr lang="en-US" dirty="0" smtClean="0"/>
          </a:p>
        </p:txBody>
      </p:sp>
      <p:sp>
        <p:nvSpPr>
          <p:cNvPr id="124932" name="Rectangle 2"/>
          <p:cNvSpPr>
            <a:spLocks noGrp="1" noChangeArrowheads="1"/>
          </p:cNvSpPr>
          <p:nvPr>
            <p:ph type="title"/>
          </p:nvPr>
        </p:nvSpPr>
        <p:spPr/>
        <p:txBody>
          <a:bodyPr/>
          <a:lstStyle/>
          <a:p>
            <a:r>
              <a:rPr lang="en-US" dirty="0" smtClean="0"/>
              <a:t>Media Converter</a:t>
            </a:r>
          </a:p>
        </p:txBody>
      </p:sp>
      <p:pic>
        <p:nvPicPr>
          <p:cNvPr id="12493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999" t="31345" r="2000" b="9334"/>
          <a:stretch>
            <a:fillRect/>
          </a:stretch>
        </p:blipFill>
        <p:spPr>
          <a:xfrm>
            <a:off x="1471613" y="1600200"/>
            <a:ext cx="6199187" cy="4495800"/>
          </a:xfrm>
        </p:spPr>
      </p:pic>
      <p:sp>
        <p:nvSpPr>
          <p:cNvPr id="124934" name="Text Placeholder 5"/>
          <p:cNvSpPr>
            <a:spLocks noGrp="1"/>
          </p:cNvSpPr>
          <p:nvPr>
            <p:ph type="body" idx="4294967295"/>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The slides with the blue</a:t>
            </a:r>
            <a:r>
              <a:rPr lang="en-US" baseline="0" dirty="0" smtClean="0"/>
              <a:t> top are from a presentation to NANOG 57 in February 2013 by Richard Steenbergen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157</a:t>
            </a:fld>
            <a:endParaRPr lang="en-US" dirty="0"/>
          </a:p>
        </p:txBody>
      </p:sp>
    </p:spTree>
    <p:extLst>
      <p:ext uri="{BB962C8B-B14F-4D97-AF65-F5344CB8AC3E}">
        <p14:creationId xmlns:p14="http://schemas.microsoft.com/office/powerpoint/2010/main" val="190756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150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Construction</a:t>
            </a:r>
          </a:p>
        </p:txBody>
      </p:sp>
      <p:sp>
        <p:nvSpPr>
          <p:cNvPr id="21508" name="Rectangle 3"/>
          <p:cNvSpPr>
            <a:spLocks noGrp="1" noChangeArrowheads="1"/>
          </p:cNvSpPr>
          <p:nvPr>
            <p:ph type="body" idx="1"/>
          </p:nvPr>
        </p:nvSpPr>
        <p:spPr/>
        <p:txBody>
          <a:bodyPr/>
          <a:lstStyle/>
          <a:p>
            <a:pPr eaLnBrk="1" hangingPunct="1"/>
            <a:r>
              <a:rPr lang="en-US" dirty="0" smtClean="0"/>
              <a:t>Specifically around 100 Mbps and up to 50 meters</a:t>
            </a:r>
          </a:p>
          <a:p>
            <a:pPr eaLnBrk="1" hangingPunct="1"/>
            <a:r>
              <a:rPr lang="en-US" dirty="0" smtClean="0"/>
              <a:t>The core size of plastic fiber is also quite a bit larger at 490, 200, and 120 nm</a:t>
            </a:r>
          </a:p>
          <a:p>
            <a:pPr eaLnBrk="1" hangingPunct="1"/>
            <a:r>
              <a:rPr lang="en-US" dirty="0" smtClean="0">
                <a:solidFill>
                  <a:srgbClr val="000000"/>
                </a:solidFill>
                <a:cs typeface="Times New Roman" pitchFamily="18" charset="0"/>
              </a:rPr>
              <a:t>Generally speaking fiber requires two cables, one to transmit and one to receive</a:t>
            </a:r>
          </a:p>
          <a:p>
            <a:pPr eaLnBrk="1" hangingPunct="1"/>
            <a:r>
              <a:rPr lang="en-US" dirty="0" smtClean="0">
                <a:solidFill>
                  <a:srgbClr val="000000"/>
                </a:solidFill>
                <a:cs typeface="Times New Roman" pitchFamily="18" charset="0"/>
              </a:rPr>
              <a:t>These may be bonded side by side or inside another covering cable</a:t>
            </a:r>
            <a:endParaRPr lang="en-US" dirty="0" smtClean="0"/>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E05775-C2BF-4C6C-964E-A9AA8A966AE6}" type="slidenum">
              <a:rPr lang="en-US" smtClean="0"/>
              <a:pPr eaLnBrk="1" hangingPunct="1"/>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Lab</a:t>
            </a:r>
          </a:p>
        </p:txBody>
      </p:sp>
      <p:sp>
        <p:nvSpPr>
          <p:cNvPr id="22531" name="Content Placeholder 2"/>
          <p:cNvSpPr>
            <a:spLocks noGrp="1"/>
          </p:cNvSpPr>
          <p:nvPr>
            <p:ph idx="1"/>
          </p:nvPr>
        </p:nvSpPr>
        <p:spPr/>
        <p:txBody>
          <a:bodyPr/>
          <a:lstStyle/>
          <a:p>
            <a:r>
              <a:rPr lang="en-US" dirty="0" smtClean="0"/>
              <a:t>Pass around samples of different types of fiber optic cable</a:t>
            </a:r>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6203037C-F4BF-4C21-A56E-1690B69B6368}" type="slidenum">
              <a:rPr lang="en-US" smtClean="0"/>
              <a:pPr eaLnBrk="1" hangingPunct="1"/>
              <a:t>17</a:t>
            </a:fld>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Types of Fiber Optic Cable</a:t>
            </a:r>
          </a:p>
        </p:txBody>
      </p:sp>
      <p:sp>
        <p:nvSpPr>
          <p:cNvPr id="23555" name="Content Placeholder 2"/>
          <p:cNvSpPr>
            <a:spLocks noGrp="1"/>
          </p:cNvSpPr>
          <p:nvPr>
            <p:ph idx="1"/>
          </p:nvPr>
        </p:nvSpPr>
        <p:spPr/>
        <p:txBody>
          <a:bodyPr/>
          <a:lstStyle/>
          <a:p>
            <a:r>
              <a:rPr lang="en-US" dirty="0" smtClean="0"/>
              <a:t>In terms of the intended use of the cable there are two different types of fiber optic cable</a:t>
            </a:r>
          </a:p>
          <a:p>
            <a:pPr lvl="1"/>
            <a:r>
              <a:rPr lang="en-US" dirty="0" smtClean="0"/>
              <a:t>Tight Buffer</a:t>
            </a:r>
          </a:p>
          <a:p>
            <a:pPr lvl="2"/>
            <a:r>
              <a:rPr lang="en-US" dirty="0" smtClean="0"/>
              <a:t>For indoor use</a:t>
            </a:r>
          </a:p>
          <a:p>
            <a:pPr lvl="1"/>
            <a:r>
              <a:rPr lang="en-US" dirty="0" smtClean="0"/>
              <a:t>Loose Tube</a:t>
            </a:r>
          </a:p>
          <a:p>
            <a:pPr lvl="2"/>
            <a:r>
              <a:rPr lang="en-US" dirty="0" smtClean="0"/>
              <a:t>For outdoor use</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F8F31147-A389-4ADA-B90D-E2BF82B42B4E}" type="slidenum">
              <a:rPr lang="en-US" smtClean="0"/>
              <a:pPr eaLnBrk="1" hangingPunct="1"/>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4579" name="Rectangle 2"/>
          <p:cNvSpPr>
            <a:spLocks noGrp="1" noChangeArrowheads="1"/>
          </p:cNvSpPr>
          <p:nvPr>
            <p:ph type="title"/>
          </p:nvPr>
        </p:nvSpPr>
        <p:spPr/>
        <p:txBody>
          <a:bodyPr/>
          <a:lstStyle/>
          <a:p>
            <a:pPr eaLnBrk="1" hangingPunct="1"/>
            <a:r>
              <a:rPr lang="en-US" dirty="0" smtClean="0"/>
              <a:t>Types of Fiber Optic Cable</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84363"/>
            <a:ext cx="6457950"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E78C5A-969F-493A-8F88-EDF8EAAF8622}" type="slidenum">
              <a:rPr lang="en-US" smtClean="0"/>
              <a:pPr eaLnBrk="1" hangingPunct="1"/>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Objectives</a:t>
            </a:r>
          </a:p>
        </p:txBody>
      </p:sp>
      <p:sp>
        <p:nvSpPr>
          <p:cNvPr id="5123" name="Content Placeholder 2"/>
          <p:cNvSpPr>
            <a:spLocks noGrp="1"/>
          </p:cNvSpPr>
          <p:nvPr>
            <p:ph idx="1"/>
          </p:nvPr>
        </p:nvSpPr>
        <p:spPr/>
        <p:txBody>
          <a:bodyPr/>
          <a:lstStyle/>
          <a:p>
            <a:r>
              <a:rPr lang="en-US" dirty="0" smtClean="0"/>
              <a:t>Learn about the different types of fiber optic media</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B01D9B69-94AE-4E2D-A62A-9CCF8B79CD13}" type="slidenum">
              <a:rPr lang="en-US" smtClean="0"/>
              <a:pPr eaLnBrk="1" hangingPunct="1"/>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5603"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Tight Buffer Fiber Construction</a:t>
            </a:r>
          </a:p>
        </p:txBody>
      </p:sp>
      <p:sp>
        <p:nvSpPr>
          <p:cNvPr id="2560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As stated the construction of the outer covering of the cable depends on how it will be used</a:t>
            </a:r>
          </a:p>
          <a:p>
            <a:pPr eaLnBrk="1" hangingPunct="1"/>
            <a:r>
              <a:rPr lang="en-US" dirty="0" smtClean="0">
                <a:solidFill>
                  <a:srgbClr val="000000"/>
                </a:solidFill>
                <a:cs typeface="Times New Roman" pitchFamily="18" charset="0"/>
              </a:rPr>
              <a:t>Tight buffer construction is used for indoor applications</a:t>
            </a:r>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FBB944-5231-4EA4-8D03-D90FF0902212}" type="slidenum">
              <a:rPr lang="en-US" smtClean="0"/>
              <a:pPr eaLnBrk="1" hangingPunct="1"/>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6627" name="Rectangle 2"/>
          <p:cNvSpPr>
            <a:spLocks noGrp="1" noChangeArrowheads="1"/>
          </p:cNvSpPr>
          <p:nvPr>
            <p:ph type="title"/>
          </p:nvPr>
        </p:nvSpPr>
        <p:spPr/>
        <p:txBody>
          <a:bodyPr/>
          <a:lstStyle/>
          <a:p>
            <a:pPr eaLnBrk="1" hangingPunct="1"/>
            <a:r>
              <a:rPr lang="en-US" dirty="0" smtClean="0"/>
              <a:t>Tight Buffer Fiber</a:t>
            </a:r>
          </a:p>
        </p:txBody>
      </p:sp>
      <p:pic>
        <p:nvPicPr>
          <p:cNvPr id="26628" name="Picture 3" descr="LooseTubeFiber"/>
          <p:cNvPicPr>
            <a:picLocks noChangeAspect="1" noChangeArrowheads="1"/>
          </p:cNvPicPr>
          <p:nvPr/>
        </p:nvPicPr>
        <p:blipFill>
          <a:blip r:embed="rId2">
            <a:extLst>
              <a:ext uri="{28A0092B-C50C-407E-A947-70E740481C1C}">
                <a14:useLocalDpi xmlns:a14="http://schemas.microsoft.com/office/drawing/2010/main" val="0"/>
              </a:ext>
            </a:extLst>
          </a:blip>
          <a:srcRect t="23334" b="38333"/>
          <a:stretch>
            <a:fillRect/>
          </a:stretch>
        </p:blipFill>
        <p:spPr bwMode="auto">
          <a:xfrm>
            <a:off x="1066800" y="1676400"/>
            <a:ext cx="685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9D48B9-8914-4BB6-A990-FC3C5283A9D5}" type="slidenum">
              <a:rPr lang="en-US" smtClean="0"/>
              <a:pPr eaLnBrk="1" hangingPunct="1"/>
              <a:t>21</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7651" name="Rectangle 2"/>
          <p:cNvSpPr>
            <a:spLocks noGrp="1" noChangeArrowheads="1"/>
          </p:cNvSpPr>
          <p:nvPr>
            <p:ph type="title"/>
          </p:nvPr>
        </p:nvSpPr>
        <p:spPr/>
        <p:txBody>
          <a:bodyPr/>
          <a:lstStyle/>
          <a:p>
            <a:pPr eaLnBrk="1" hangingPunct="1"/>
            <a:r>
              <a:rPr lang="en-US" dirty="0" smtClean="0"/>
              <a:t>Loose Tube Fiber Construction</a:t>
            </a:r>
          </a:p>
        </p:txBody>
      </p:sp>
      <p:sp>
        <p:nvSpPr>
          <p:cNvPr id="27652"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Loose tube design is used for most outdoor cables</a:t>
            </a:r>
          </a:p>
          <a:p>
            <a:pPr eaLnBrk="1" hangingPunct="1"/>
            <a:r>
              <a:rPr lang="en-US" dirty="0" smtClean="0">
                <a:solidFill>
                  <a:srgbClr val="000000"/>
                </a:solidFill>
                <a:cs typeface="Times New Roman" pitchFamily="18" charset="0"/>
              </a:rPr>
              <a:t>In loose tube cable the fiber, with its covering, is contained inside of a gel, that is held inside of another cover</a:t>
            </a:r>
          </a:p>
          <a:p>
            <a:pPr eaLnBrk="1" hangingPunct="1"/>
            <a:r>
              <a:rPr lang="en-US" dirty="0" smtClean="0">
                <a:solidFill>
                  <a:srgbClr val="000000"/>
                </a:solidFill>
                <a:cs typeface="Times New Roman" pitchFamily="18" charset="0"/>
              </a:rPr>
              <a:t>The gel combats the harmful effects of temperature, humidity, and mechanical loads</a:t>
            </a:r>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318012-6790-4CBD-A2F4-92C3002117A6}" type="slidenum">
              <a:rPr lang="en-US" smtClean="0"/>
              <a:pPr eaLnBrk="1" hangingPunct="1"/>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8675"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Loose Tube Fiber Construction</a:t>
            </a:r>
          </a:p>
        </p:txBody>
      </p:sp>
      <p:sp>
        <p:nvSpPr>
          <p:cNvPr id="28676"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Moisture will ruin the ability of the core to transmit a signal</a:t>
            </a:r>
          </a:p>
          <a:p>
            <a:pPr eaLnBrk="1" hangingPunct="1"/>
            <a:r>
              <a:rPr lang="en-US" dirty="0" smtClean="0">
                <a:solidFill>
                  <a:srgbClr val="000000"/>
                </a:solidFill>
                <a:cs typeface="Times New Roman" pitchFamily="18" charset="0"/>
              </a:rPr>
              <a:t>Additional strength is provided by Kevlar yarn, armor sheaths, or steel messengers</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7D45A-40C7-41BD-A2CC-5EB6B2D0E528}" type="slidenum">
              <a:rPr lang="en-US" smtClean="0"/>
              <a:pPr eaLnBrk="1" hangingPunct="1"/>
              <a:t>23</a:t>
            </a:fld>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29699" name="Rectangle 2"/>
          <p:cNvSpPr>
            <a:spLocks noGrp="1" noChangeArrowheads="1"/>
          </p:cNvSpPr>
          <p:nvPr>
            <p:ph type="title"/>
          </p:nvPr>
        </p:nvSpPr>
        <p:spPr/>
        <p:txBody>
          <a:bodyPr/>
          <a:lstStyle/>
          <a:p>
            <a:pPr eaLnBrk="1" hangingPunct="1"/>
            <a:r>
              <a:rPr lang="en-US" dirty="0" smtClean="0"/>
              <a:t>Loose Tube Fiber</a:t>
            </a:r>
          </a:p>
        </p:txBody>
      </p:sp>
      <p:pic>
        <p:nvPicPr>
          <p:cNvPr id="29700" name="Picture 3" descr="LooseTubeFiber"/>
          <p:cNvPicPr>
            <a:picLocks noChangeAspect="1" noChangeArrowheads="1"/>
          </p:cNvPicPr>
          <p:nvPr/>
        </p:nvPicPr>
        <p:blipFill>
          <a:blip r:embed="rId2">
            <a:extLst>
              <a:ext uri="{28A0092B-C50C-407E-A947-70E740481C1C}">
                <a14:useLocalDpi xmlns:a14="http://schemas.microsoft.com/office/drawing/2010/main" val="0"/>
              </a:ext>
            </a:extLst>
          </a:blip>
          <a:srcRect t="60001" b="8333"/>
          <a:stretch>
            <a:fillRect/>
          </a:stretch>
        </p:blipFill>
        <p:spPr bwMode="auto">
          <a:xfrm>
            <a:off x="1066800" y="1752600"/>
            <a:ext cx="6858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06113C-289C-48A4-9793-CDDEAC2BE811}" type="slidenum">
              <a:rPr lang="en-US" smtClean="0"/>
              <a:pPr eaLnBrk="1" hangingPunct="1"/>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0723" name="Rectangle 2"/>
          <p:cNvSpPr>
            <a:spLocks noGrp="1" noChangeArrowheads="1"/>
          </p:cNvSpPr>
          <p:nvPr>
            <p:ph type="title"/>
          </p:nvPr>
        </p:nvSpPr>
        <p:spPr/>
        <p:txBody>
          <a:bodyPr/>
          <a:lstStyle/>
          <a:p>
            <a:pPr eaLnBrk="1" hangingPunct="1"/>
            <a:r>
              <a:rPr lang="en-US" dirty="0" smtClean="0"/>
              <a:t>Loose Tube Fiber Construction</a:t>
            </a:r>
          </a:p>
        </p:txBody>
      </p:sp>
      <p:sp>
        <p:nvSpPr>
          <p:cNvPr id="30724" name="Rectangle 3"/>
          <p:cNvSpPr>
            <a:spLocks noGrp="1" noChangeArrowheads="1"/>
          </p:cNvSpPr>
          <p:nvPr>
            <p:ph type="body" idx="1"/>
          </p:nvPr>
        </p:nvSpPr>
        <p:spPr/>
        <p:txBody>
          <a:bodyPr/>
          <a:lstStyle/>
          <a:p>
            <a:pPr eaLnBrk="1" hangingPunct="1"/>
            <a:r>
              <a:rPr lang="en-US" dirty="0" smtClean="0"/>
              <a:t>Some loose tube cables use a dry packing instead of a gel</a:t>
            </a:r>
          </a:p>
          <a:p>
            <a:pPr eaLnBrk="1" hangingPunct="1"/>
            <a:r>
              <a:rPr lang="en-US" dirty="0" smtClean="0"/>
              <a:t>In the dry packing type the packing is designed to fill in any nicks in the outer coating</a:t>
            </a:r>
          </a:p>
          <a:p>
            <a:pPr eaLnBrk="1" hangingPunct="1"/>
            <a:r>
              <a:rPr lang="en-US" dirty="0" smtClean="0"/>
              <a:t>The following photograph shows the gel type</a:t>
            </a:r>
          </a:p>
          <a:p>
            <a:pPr eaLnBrk="1" hangingPunct="1"/>
            <a:r>
              <a:rPr lang="en-US" dirty="0" smtClean="0"/>
              <a:t>The shiny substance on the inside of the orange cover is the gel</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B87DF8-4C61-4C13-A9F5-4AA0097E5242}" type="slidenum">
              <a:rPr lang="en-US" smtClean="0"/>
              <a:pPr eaLnBrk="1" hangingPunct="1"/>
              <a:t>25</a:t>
            </a:fld>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1747" name="Rectangle 2"/>
          <p:cNvSpPr>
            <a:spLocks noGrp="1" noChangeArrowheads="1"/>
          </p:cNvSpPr>
          <p:nvPr>
            <p:ph type="title"/>
          </p:nvPr>
        </p:nvSpPr>
        <p:spPr/>
        <p:txBody>
          <a:bodyPr/>
          <a:lstStyle/>
          <a:p>
            <a:pPr eaLnBrk="1" hangingPunct="1"/>
            <a:r>
              <a:rPr lang="en-US" dirty="0" smtClean="0"/>
              <a:t>Loose Tube Fiber</a:t>
            </a:r>
          </a:p>
        </p:txBody>
      </p:sp>
      <p:pic>
        <p:nvPicPr>
          <p:cNvPr id="31748" name="Picture 3" descr="LooseTudeFiberClos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81063" y="1600200"/>
            <a:ext cx="7381875" cy="4525963"/>
          </a:xfrm>
        </p:spPr>
      </p:pic>
      <p:sp>
        <p:nvSpPr>
          <p:cNvPr id="31749" name="Text Box 4"/>
          <p:cNvSpPr txBox="1">
            <a:spLocks noChangeArrowheads="1"/>
          </p:cNvSpPr>
          <p:nvPr/>
        </p:nvSpPr>
        <p:spPr bwMode="auto">
          <a:xfrm>
            <a:off x="4648200" y="1600200"/>
            <a:ext cx="3352800"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latin typeface="Times New Roman" pitchFamily="18" charset="0"/>
              </a:rPr>
              <a:t>Gap between fiber and covering where gel goes</a:t>
            </a:r>
          </a:p>
        </p:txBody>
      </p:sp>
      <p:sp>
        <p:nvSpPr>
          <p:cNvPr id="31750" name="Line 5"/>
          <p:cNvSpPr>
            <a:spLocks noChangeShapeType="1"/>
          </p:cNvSpPr>
          <p:nvPr/>
        </p:nvSpPr>
        <p:spPr bwMode="auto">
          <a:xfrm flipH="1">
            <a:off x="5486400" y="2514600"/>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175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9D5368-8C9F-4BCD-BF04-73259B2224A8}" type="slidenum">
              <a:rPr lang="en-US" smtClean="0"/>
              <a:pPr eaLnBrk="1" hangingPunct="1"/>
              <a:t>26</a:t>
            </a:fld>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2771" name="Rectangle 2"/>
          <p:cNvSpPr>
            <a:spLocks noGrp="1" noChangeArrowheads="1"/>
          </p:cNvSpPr>
          <p:nvPr>
            <p:ph type="title"/>
          </p:nvPr>
        </p:nvSpPr>
        <p:spPr/>
        <p:txBody>
          <a:bodyPr/>
          <a:lstStyle/>
          <a:p>
            <a:pPr eaLnBrk="1" hangingPunct="1"/>
            <a:r>
              <a:rPr lang="en-US" dirty="0" smtClean="0"/>
              <a:t>Loose Tube Fiber Construction</a:t>
            </a:r>
          </a:p>
        </p:txBody>
      </p:sp>
      <p:sp>
        <p:nvSpPr>
          <p:cNvPr id="32772" name="Rectangle 3"/>
          <p:cNvSpPr>
            <a:spLocks noGrp="1" noChangeArrowheads="1"/>
          </p:cNvSpPr>
          <p:nvPr>
            <p:ph type="body" idx="1"/>
          </p:nvPr>
        </p:nvSpPr>
        <p:spPr/>
        <p:txBody>
          <a:bodyPr/>
          <a:lstStyle/>
          <a:p>
            <a:pPr eaLnBrk="1" hangingPunct="1"/>
            <a:r>
              <a:rPr lang="en-US" dirty="0" smtClean="0"/>
              <a:t>The loose tube design also allows for stability in the cable when the temperature fluctuates</a:t>
            </a:r>
          </a:p>
          <a:p>
            <a:pPr eaLnBrk="1" hangingPunct="1"/>
            <a:r>
              <a:rPr lang="en-US" dirty="0" smtClean="0"/>
              <a:t>The buffer allows room for expansion and contraction</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703D0B-AE52-47C3-9096-7323E3AE6E5B}" type="slidenum">
              <a:rPr lang="en-US" smtClean="0"/>
              <a:pPr eaLnBrk="1" hangingPunct="1"/>
              <a:t>27</a:t>
            </a:fld>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3795"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33796"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 basic method of operation of a fiber optic system starts with a device on the network that takes the electrical energy that travels the normal computer network and translates it into light pulses</a:t>
            </a:r>
          </a:p>
          <a:p>
            <a:pPr eaLnBrk="1" hangingPunct="1"/>
            <a:r>
              <a:rPr lang="en-US" dirty="0" smtClean="0">
                <a:solidFill>
                  <a:srgbClr val="000000"/>
                </a:solidFill>
                <a:cs typeface="Times New Roman" pitchFamily="18" charset="0"/>
              </a:rPr>
              <a:t>A transmitting device then places these signals onto a fiber cable by flashing the light source on and off in the pattern for the signal</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588C55-FEEE-4172-8556-74446A5C8151}" type="slidenum">
              <a:rPr lang="en-US" smtClean="0"/>
              <a:pPr eaLnBrk="1" hangingPunct="1"/>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4819"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34820"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 cable carries the signal to the other end</a:t>
            </a:r>
          </a:p>
          <a:p>
            <a:pPr eaLnBrk="1" hangingPunct="1"/>
            <a:r>
              <a:rPr lang="en-US" dirty="0" smtClean="0">
                <a:solidFill>
                  <a:srgbClr val="000000"/>
                </a:solidFill>
                <a:cs typeface="Times New Roman" pitchFamily="18" charset="0"/>
              </a:rPr>
              <a:t>At the far end a receiver accepts the light pulses</a:t>
            </a:r>
          </a:p>
          <a:p>
            <a:pPr eaLnBrk="1" hangingPunct="1"/>
            <a:r>
              <a:rPr lang="en-US" dirty="0" smtClean="0">
                <a:solidFill>
                  <a:srgbClr val="000000"/>
                </a:solidFill>
                <a:cs typeface="Times New Roman" pitchFamily="18" charset="0"/>
              </a:rPr>
              <a:t>They are then converted back to an electrical signal for use in the computer</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4D2F44-2055-4719-AA06-633D1A025879}" type="slidenum">
              <a:rPr lang="en-US" smtClean="0"/>
              <a:pPr eaLnBrk="1" hangingPunct="1"/>
              <a:t>29</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Sending Data</a:t>
            </a:r>
          </a:p>
        </p:txBody>
      </p:sp>
      <p:sp>
        <p:nvSpPr>
          <p:cNvPr id="3" name="Content Placeholder 2"/>
          <p:cNvSpPr>
            <a:spLocks noGrp="1"/>
          </p:cNvSpPr>
          <p:nvPr>
            <p:ph idx="1"/>
          </p:nvPr>
        </p:nvSpPr>
        <p:spPr/>
        <p:txBody>
          <a:bodyPr/>
          <a:lstStyle/>
          <a:p>
            <a:pPr>
              <a:defRPr/>
            </a:pPr>
            <a:r>
              <a:rPr lang="en-US" dirty="0" smtClean="0"/>
              <a:t>Data can be sent over the media by</a:t>
            </a:r>
          </a:p>
          <a:p>
            <a:pPr lvl="1">
              <a:defRPr/>
            </a:pPr>
            <a:r>
              <a:rPr lang="en-US" dirty="0" smtClean="0">
                <a:ea typeface="+mn-ea"/>
                <a:cs typeface="+mn-cs"/>
              </a:rPr>
              <a:t>Varying - modulating - an electrical signal as it passes over a copper wire</a:t>
            </a:r>
            <a:endParaRPr lang="en-US" dirty="0" smtClean="0"/>
          </a:p>
          <a:p>
            <a:pPr lvl="1">
              <a:defRPr/>
            </a:pPr>
            <a:r>
              <a:rPr lang="en-US" dirty="0" smtClean="0">
                <a:ea typeface="+mn-ea"/>
                <a:cs typeface="+mn-cs"/>
              </a:rPr>
              <a:t>Varying - modulating - the power of light as it is sent over a glass optical fiber</a:t>
            </a:r>
            <a:endParaRPr lang="en-US" dirty="0" smtClean="0"/>
          </a:p>
          <a:p>
            <a:pPr lvl="1">
              <a:defRPr/>
            </a:pPr>
            <a:r>
              <a:rPr lang="en-US" dirty="0" smtClean="0">
                <a:ea typeface="+mn-ea"/>
                <a:cs typeface="+mn-cs"/>
              </a:rPr>
              <a:t>Varying – modulating - the radio waves sent through space, which is commonly referred to as a wireless communications </a:t>
            </a:r>
            <a:r>
              <a:rPr lang="en-US" dirty="0" smtClean="0"/>
              <a:t>system</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2D1D285F-2292-4A5E-9D2C-7795C2C5ADFF}" type="slidenum">
              <a:rPr lang="en-US" smtClean="0"/>
              <a:pPr eaLnBrk="1" hangingPunct="1"/>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5843" name="Rectangle 2"/>
          <p:cNvSpPr>
            <a:spLocks noGrp="1" noChangeArrowheads="1"/>
          </p:cNvSpPr>
          <p:nvPr>
            <p:ph type="title"/>
          </p:nvPr>
        </p:nvSpPr>
        <p:spPr/>
        <p:txBody>
          <a:bodyPr/>
          <a:lstStyle/>
          <a:p>
            <a:pPr eaLnBrk="1" hangingPunct="1"/>
            <a:r>
              <a:rPr lang="en-US" dirty="0" smtClean="0"/>
              <a:t>Optical Media</a:t>
            </a:r>
          </a:p>
        </p:txBody>
      </p:sp>
      <p:pic>
        <p:nvPicPr>
          <p:cNvPr id="35844" name="Picture 3" descr="3_2_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882775"/>
            <a:ext cx="8001000" cy="3070225"/>
          </a:xfrm>
        </p:spPr>
      </p:pic>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78E1B1-FE5B-4D6A-9280-6B4E792CE984}" type="slidenum">
              <a:rPr lang="en-US" smtClean="0"/>
              <a:pPr eaLnBrk="1" hangingPunct="1"/>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686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36868"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Optical fiber transmission utilizes wavelengths from above the visible light spectrum</a:t>
            </a:r>
          </a:p>
          <a:p>
            <a:pPr eaLnBrk="1" hangingPunct="1"/>
            <a:r>
              <a:rPr lang="en-US" dirty="0" smtClean="0">
                <a:solidFill>
                  <a:srgbClr val="000000"/>
                </a:solidFill>
                <a:cs typeface="Times New Roman" pitchFamily="18" charset="0"/>
              </a:rPr>
              <a:t>The ITU </a:t>
            </a:r>
            <a:r>
              <a:rPr lang="en-US" dirty="0" smtClean="0">
                <a:solidFill>
                  <a:srgbClr val="000000"/>
                </a:solidFill>
                <a:latin typeface="Times New Roman" pitchFamily="18" charset="0"/>
                <a:cs typeface="Times New Roman" pitchFamily="18" charset="0"/>
              </a:rPr>
              <a:t>–</a:t>
            </a:r>
            <a:r>
              <a:rPr lang="en-US" dirty="0" smtClean="0">
                <a:solidFill>
                  <a:srgbClr val="000000"/>
                </a:solidFill>
                <a:cs typeface="Times New Roman" pitchFamily="18" charset="0"/>
              </a:rPr>
              <a:t> International Telecommunications Union has divided the mode wavelengths into bands as shown on the second chart</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BC6068-01BE-4FBD-82B1-73205A1BCCD7}" type="slidenum">
              <a:rPr lang="en-US" smtClean="0"/>
              <a:pPr eaLnBrk="1" hangingPunct="1"/>
              <a:t>31</a:t>
            </a:fld>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7891"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Wavelength Chart</a:t>
            </a:r>
          </a:p>
        </p:txBody>
      </p:sp>
      <p:pic>
        <p:nvPicPr>
          <p:cNvPr id="37892" name="Picture 3" descr="Waveleng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6990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4"/>
          <p:cNvSpPr txBox="1">
            <a:spLocks noChangeArrowheads="1"/>
          </p:cNvSpPr>
          <p:nvPr/>
        </p:nvSpPr>
        <p:spPr bwMode="auto">
          <a:xfrm>
            <a:off x="1601788" y="5943600"/>
            <a:ext cx="531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imes New Roman" pitchFamily="18" charset="0"/>
              </a:rPr>
              <a:t>Cisco</a:t>
            </a:r>
          </a:p>
        </p:txBody>
      </p:sp>
      <p:sp>
        <p:nvSpPr>
          <p:cNvPr id="378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D375BD-F42B-48CB-B864-20F16FEFE0B7}" type="slidenum">
              <a:rPr lang="en-US" smtClean="0"/>
              <a:pPr eaLnBrk="1" hangingPunct="1"/>
              <a:t>32</a:t>
            </a:fld>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8915" name="Rectangle 2"/>
          <p:cNvSpPr>
            <a:spLocks noGrp="1" noChangeArrowheads="1"/>
          </p:cNvSpPr>
          <p:nvPr>
            <p:ph type="title"/>
          </p:nvPr>
        </p:nvSpPr>
        <p:spPr/>
        <p:txBody>
          <a:bodyPr/>
          <a:lstStyle/>
          <a:p>
            <a:pPr eaLnBrk="1" hangingPunct="1"/>
            <a:r>
              <a:rPr lang="en-US" dirty="0" smtClean="0"/>
              <a:t>Wavelength Chart</a:t>
            </a:r>
          </a:p>
        </p:txBody>
      </p:sp>
      <p:pic>
        <p:nvPicPr>
          <p:cNvPr id="38916" name="Picture 3" descr="WavelengthChar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87488"/>
            <a:ext cx="61817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4"/>
          <p:cNvSpPr txBox="1">
            <a:spLocks noChangeArrowheads="1"/>
          </p:cNvSpPr>
          <p:nvPr/>
        </p:nvSpPr>
        <p:spPr bwMode="auto">
          <a:xfrm>
            <a:off x="88900" y="56388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Times New Roman" pitchFamily="18" charset="0"/>
              </a:rPr>
              <a:t>Network Magazine</a:t>
            </a:r>
          </a:p>
          <a:p>
            <a:pPr eaLnBrk="1" hangingPunct="1"/>
            <a:r>
              <a:rPr lang="en-US" sz="1200" dirty="0">
                <a:latin typeface="Times New Roman" pitchFamily="18" charset="0"/>
              </a:rPr>
              <a:t>July 2001</a:t>
            </a:r>
          </a:p>
        </p:txBody>
      </p:sp>
      <p:sp>
        <p:nvSpPr>
          <p:cNvPr id="389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CF0C9F-3D6C-4E81-800D-8B8F2416C015}" type="slidenum">
              <a:rPr lang="en-US" smtClean="0"/>
              <a:pPr eaLnBrk="1" hangingPunct="1"/>
              <a:t>33</a:t>
            </a:fld>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39939" name="Rectangle 2"/>
          <p:cNvSpPr>
            <a:spLocks noGrp="1" noChangeArrowheads="1"/>
          </p:cNvSpPr>
          <p:nvPr>
            <p:ph type="title"/>
          </p:nvPr>
        </p:nvSpPr>
        <p:spPr/>
        <p:txBody>
          <a:bodyPr/>
          <a:lstStyle/>
          <a:p>
            <a:pPr eaLnBrk="1" hangingPunct="1"/>
            <a:r>
              <a:rPr lang="en-US" dirty="0" smtClean="0"/>
              <a:t>Wavelengths</a:t>
            </a:r>
          </a:p>
        </p:txBody>
      </p:sp>
      <p:sp>
        <p:nvSpPr>
          <p:cNvPr id="39940" name="Rectangle 3"/>
          <p:cNvSpPr>
            <a:spLocks noGrp="1" noChangeArrowheads="1"/>
          </p:cNvSpPr>
          <p:nvPr>
            <p:ph type="body" idx="1"/>
          </p:nvPr>
        </p:nvSpPr>
        <p:spPr/>
        <p:txBody>
          <a:bodyPr/>
          <a:lstStyle/>
          <a:p>
            <a:pPr eaLnBrk="1" hangingPunct="1"/>
            <a:r>
              <a:rPr lang="en-US" dirty="0" smtClean="0"/>
              <a:t>As defined by the ITU the bands cover</a:t>
            </a:r>
          </a:p>
          <a:p>
            <a:pPr lvl="1" eaLnBrk="1" hangingPunct="1"/>
            <a:r>
              <a:rPr lang="en-US" sz="2400" dirty="0" smtClean="0"/>
              <a:t>No label – 820 nm to 900 nm – for multimode cable</a:t>
            </a:r>
          </a:p>
          <a:p>
            <a:pPr lvl="1" eaLnBrk="1" hangingPunct="1"/>
            <a:r>
              <a:rPr lang="en-US" sz="2400" dirty="0" smtClean="0"/>
              <a:t>O - 1260 nm to 1310 nm – for singlemode cable</a:t>
            </a:r>
          </a:p>
          <a:p>
            <a:pPr lvl="1" eaLnBrk="1" hangingPunct="1"/>
            <a:r>
              <a:rPr lang="en-US" sz="2400" dirty="0" smtClean="0"/>
              <a:t>E – 1360 nm to 1460 nm – for singlemode cable</a:t>
            </a:r>
          </a:p>
          <a:p>
            <a:pPr lvl="1" eaLnBrk="1" hangingPunct="1"/>
            <a:r>
              <a:rPr lang="en-US" sz="2400" dirty="0" smtClean="0"/>
              <a:t>S – 1460 nm to 1530 nm – for singlemode cable</a:t>
            </a:r>
          </a:p>
          <a:p>
            <a:pPr lvl="1" eaLnBrk="1" hangingPunct="1"/>
            <a:r>
              <a:rPr lang="en-US" sz="2400" dirty="0" smtClean="0"/>
              <a:t>S+ - 1430 nm to 1480 nm - maybe</a:t>
            </a:r>
          </a:p>
          <a:p>
            <a:pPr lvl="1" eaLnBrk="1" hangingPunct="1"/>
            <a:r>
              <a:rPr lang="en-US" sz="2400" dirty="0" smtClean="0"/>
              <a:t>C – 1530 nm to 1565 nm – for singlemode cable</a:t>
            </a:r>
          </a:p>
          <a:p>
            <a:pPr lvl="1" eaLnBrk="1" hangingPunct="1"/>
            <a:r>
              <a:rPr lang="en-US" sz="2400" dirty="0" smtClean="0"/>
              <a:t>L – 1565 nm to 1625 nm – for singlemode cable</a:t>
            </a:r>
          </a:p>
          <a:p>
            <a:pPr lvl="1" eaLnBrk="1" hangingPunct="1"/>
            <a:r>
              <a:rPr lang="en-US" sz="2400" dirty="0" smtClean="0"/>
              <a:t>U – 1625 nm to 1675 nm – for singlemode cable</a:t>
            </a:r>
          </a:p>
          <a:p>
            <a:pPr eaLnBrk="1" hangingPunct="1"/>
            <a:r>
              <a:rPr lang="en-US" sz="2800" dirty="0" smtClean="0"/>
              <a:t>nm = nanometer</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CBA749-6D37-46F8-B35F-0C985E140F2E}" type="slidenum">
              <a:rPr lang="en-US" smtClean="0"/>
              <a:pPr eaLnBrk="1" hangingPunct="1"/>
              <a:t>34</a:t>
            </a:fld>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Wavelengths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35</a:t>
            </a:fld>
            <a:endParaRPr lang="en-US" dirty="0"/>
          </a:p>
        </p:txBody>
      </p:sp>
      <p:pic>
        <p:nvPicPr>
          <p:cNvPr id="6" name="Picture 5"/>
          <p:cNvPicPr>
            <a:picLocks noChangeAspect="1"/>
          </p:cNvPicPr>
          <p:nvPr/>
        </p:nvPicPr>
        <p:blipFill rotWithShape="1">
          <a:blip r:embed="rId2"/>
          <a:srcRect l="21875" t="18513" r="20000"/>
          <a:stretch/>
        </p:blipFill>
        <p:spPr>
          <a:xfrm>
            <a:off x="1600200" y="1600200"/>
            <a:ext cx="6023610" cy="4525811"/>
          </a:xfrm>
          <a:prstGeom prst="rect">
            <a:avLst/>
          </a:prstGeom>
        </p:spPr>
      </p:pic>
    </p:spTree>
    <p:extLst>
      <p:ext uri="{BB962C8B-B14F-4D97-AF65-F5344CB8AC3E}">
        <p14:creationId xmlns:p14="http://schemas.microsoft.com/office/powerpoint/2010/main" val="191356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0963"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4096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Typical optical transmission wavelengths are 850 nm, 1300 nm, 1310 nm, and 1550 nm</a:t>
            </a:r>
          </a:p>
          <a:p>
            <a:pPr eaLnBrk="1" hangingPunct="1"/>
            <a:r>
              <a:rPr lang="en-US" dirty="0" smtClean="0">
                <a:solidFill>
                  <a:srgbClr val="000000"/>
                </a:solidFill>
                <a:cs typeface="Times New Roman" pitchFamily="18" charset="0"/>
              </a:rPr>
              <a:t>Both lasers and LEDs have been used to transmit light through optical fiber</a:t>
            </a:r>
          </a:p>
          <a:p>
            <a:pPr eaLnBrk="1" hangingPunct="1"/>
            <a:r>
              <a:rPr lang="en-US" dirty="0" smtClean="0">
                <a:solidFill>
                  <a:srgbClr val="000000"/>
                </a:solidFill>
                <a:cs typeface="Times New Roman" pitchFamily="18" charset="0"/>
              </a:rPr>
              <a:t>Lasers are usually used for 1310 or 1550 nanometer, single-mode applications</a:t>
            </a:r>
          </a:p>
          <a:p>
            <a:pPr eaLnBrk="1" hangingPunct="1"/>
            <a:r>
              <a:rPr lang="en-US" dirty="0" smtClean="0">
                <a:solidFill>
                  <a:srgbClr val="000000"/>
                </a:solidFill>
                <a:cs typeface="Times New Roman" pitchFamily="18" charset="0"/>
              </a:rPr>
              <a:t>LEDs are used for 850 or 1300 nanometer multi-mode applications</a:t>
            </a:r>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69BB49-EF1F-44A6-9EEE-7DFFD7E2EDE3}" type="slidenum">
              <a:rPr lang="en-US" smtClean="0"/>
              <a:pPr eaLnBrk="1" hangingPunct="1"/>
              <a:t>36</a:t>
            </a:fld>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198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VCSELs</a:t>
            </a:r>
          </a:p>
        </p:txBody>
      </p:sp>
      <p:sp>
        <p:nvSpPr>
          <p:cNvPr id="41988"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In general at speeds at 1 Gigabit and above only lasers are used</a:t>
            </a:r>
          </a:p>
          <a:p>
            <a:pPr eaLnBrk="1" hangingPunct="1"/>
            <a:r>
              <a:rPr lang="en-US" dirty="0" smtClean="0">
                <a:solidFill>
                  <a:srgbClr val="000000"/>
                </a:solidFill>
                <a:cs typeface="Times New Roman" pitchFamily="18" charset="0"/>
              </a:rPr>
              <a:t>For multimode cable VCSEL </a:t>
            </a:r>
            <a:r>
              <a:rPr lang="en-US" dirty="0" smtClean="0">
                <a:solidFill>
                  <a:srgbClr val="000000"/>
                </a:solidFill>
                <a:latin typeface="Times New Roman" pitchFamily="18" charset="0"/>
                <a:cs typeface="Times New Roman" pitchFamily="18" charset="0"/>
              </a:rPr>
              <a:t>–</a:t>
            </a:r>
            <a:r>
              <a:rPr lang="en-US" dirty="0" smtClean="0">
                <a:solidFill>
                  <a:srgbClr val="000000"/>
                </a:solidFill>
                <a:cs typeface="Times New Roman" pitchFamily="18" charset="0"/>
              </a:rPr>
              <a:t> Vertical Cavity Surface Emitting Lasers are used in place of LEDs</a:t>
            </a:r>
          </a:p>
          <a:p>
            <a:pPr eaLnBrk="1" hangingPunct="1"/>
            <a:r>
              <a:rPr lang="en-US" dirty="0" smtClean="0">
                <a:solidFill>
                  <a:srgbClr val="000000"/>
                </a:solidFill>
                <a:cs typeface="Times New Roman" pitchFamily="18" charset="0"/>
              </a:rPr>
              <a:t>The reason for this is the slow signaling rate of LEDs</a:t>
            </a:r>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FF2D80-ADAD-44A1-8960-F90C59E1E6A2}" type="slidenum">
              <a:rPr lang="en-US" smtClean="0"/>
              <a:pPr eaLnBrk="1" hangingPunct="1"/>
              <a:t>37</a:t>
            </a:fld>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3011" name="Rectangle 2"/>
          <p:cNvSpPr>
            <a:spLocks noGrp="1" noChangeArrowheads="1"/>
          </p:cNvSpPr>
          <p:nvPr>
            <p:ph type="title"/>
          </p:nvPr>
        </p:nvSpPr>
        <p:spPr/>
        <p:txBody>
          <a:bodyPr/>
          <a:lstStyle/>
          <a:p>
            <a:pPr eaLnBrk="1" hangingPunct="1"/>
            <a:r>
              <a:rPr lang="en-US" dirty="0" smtClean="0"/>
              <a:t>VCSELs</a:t>
            </a:r>
          </a:p>
        </p:txBody>
      </p:sp>
      <p:sp>
        <p:nvSpPr>
          <p:cNvPr id="43012"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They have a maximum rate of 622 Mbps as this is as fast as they can be turned on and off</a:t>
            </a:r>
          </a:p>
          <a:p>
            <a:pPr eaLnBrk="1" hangingPunct="1"/>
            <a:r>
              <a:rPr lang="en-US" dirty="0" smtClean="0"/>
              <a:t>This move toward VCSELs has also accelerated the move toward 50 micron fiber optic cable as the VCSELs do not work well with 62.5</a:t>
            </a:r>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229554-5B63-405A-A7CA-09081A026468}" type="slidenum">
              <a:rPr lang="en-US" smtClean="0"/>
              <a:pPr eaLnBrk="1" hangingPunct="1"/>
              <a:t>38</a:t>
            </a:fld>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4035"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Caution</a:t>
            </a:r>
          </a:p>
        </p:txBody>
      </p:sp>
      <p:sp>
        <p:nvSpPr>
          <p:cNvPr id="44036"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Never look into the end of a fiber which may have a laser coupled to it</a:t>
            </a:r>
          </a:p>
          <a:p>
            <a:pPr eaLnBrk="1" hangingPunct="1"/>
            <a:r>
              <a:rPr lang="en-US" dirty="0" smtClean="0">
                <a:solidFill>
                  <a:srgbClr val="000000"/>
                </a:solidFill>
                <a:cs typeface="Times New Roman" pitchFamily="18" charset="0"/>
              </a:rPr>
              <a:t>Laser light is invisible and can damage the eyes</a:t>
            </a:r>
          </a:p>
          <a:p>
            <a:pPr eaLnBrk="1" hangingPunct="1"/>
            <a:r>
              <a:rPr lang="en-US" dirty="0" smtClean="0">
                <a:solidFill>
                  <a:srgbClr val="000000"/>
                </a:solidFill>
                <a:cs typeface="Times New Roman" pitchFamily="18" charset="0"/>
              </a:rPr>
              <a:t>Viewing it directly does not cause pain</a:t>
            </a:r>
          </a:p>
          <a:p>
            <a:pPr eaLnBrk="1" hangingPunct="1"/>
            <a:r>
              <a:rPr lang="en-US" dirty="0" smtClean="0">
                <a:solidFill>
                  <a:srgbClr val="000000"/>
                </a:solidFill>
                <a:cs typeface="Times New Roman" pitchFamily="18" charset="0"/>
              </a:rPr>
              <a:t>The iris of the eye will not close involuntarily as when viewing a bright light; consequently, serious damage to the retina of the eye is possible</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D61EBE-CB8E-4DB7-AEED-670FDD823CA3}" type="slidenum">
              <a:rPr lang="en-US" smtClean="0"/>
              <a:pPr eaLnBrk="1" hangingPunct="1"/>
              <a:t>39</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171" name="Rectangle 2"/>
          <p:cNvSpPr>
            <a:spLocks noGrp="1" noChangeArrowheads="1"/>
          </p:cNvSpPr>
          <p:nvPr>
            <p:ph type="title"/>
          </p:nvPr>
        </p:nvSpPr>
        <p:spPr/>
        <p:txBody>
          <a:bodyPr/>
          <a:lstStyle/>
          <a:p>
            <a:pPr eaLnBrk="1" hangingPunct="1"/>
            <a:r>
              <a:rPr lang="en-US" dirty="0" smtClean="0"/>
              <a:t>What is Fiber Optic Cable</a:t>
            </a:r>
          </a:p>
        </p:txBody>
      </p:sp>
      <p:sp>
        <p:nvSpPr>
          <p:cNvPr id="7172"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Fiber optics is a medium for carrying information from point to point using light as the transmission media</a:t>
            </a:r>
          </a:p>
          <a:p>
            <a:pPr eaLnBrk="1" hangingPunct="1"/>
            <a:r>
              <a:rPr lang="en-US" dirty="0" smtClean="0">
                <a:solidFill>
                  <a:srgbClr val="000000"/>
                </a:solidFill>
                <a:cs typeface="Times New Roman" pitchFamily="18" charset="0"/>
              </a:rPr>
              <a:t>This is different from the more common copper cables that use electrical energy to carry the information</a:t>
            </a:r>
            <a:endParaRPr lang="en-US" dirty="0" smtClean="0"/>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343A70-C885-4085-8F25-BE69638F4392}" type="slidenum">
              <a:rPr lang="en-US" smtClean="0"/>
              <a:pPr eaLnBrk="1" hangingPunct="1"/>
              <a:t>4</a:t>
            </a:fld>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40</a:t>
            </a:fld>
            <a:endParaRPr lang="en-US" dirty="0"/>
          </a:p>
        </p:txBody>
      </p:sp>
      <p:pic>
        <p:nvPicPr>
          <p:cNvPr id="6" name="Picture 5"/>
          <p:cNvPicPr>
            <a:picLocks noChangeAspect="1"/>
          </p:cNvPicPr>
          <p:nvPr/>
        </p:nvPicPr>
        <p:blipFill rotWithShape="1">
          <a:blip r:embed="rId2"/>
          <a:srcRect l="21875" t="17347" r="20000"/>
          <a:stretch/>
        </p:blipFill>
        <p:spPr>
          <a:xfrm>
            <a:off x="1600200" y="1603823"/>
            <a:ext cx="5952744" cy="4536564"/>
          </a:xfrm>
          <a:prstGeom prst="rect">
            <a:avLst/>
          </a:prstGeom>
        </p:spPr>
      </p:pic>
    </p:spTree>
    <p:extLst>
      <p:ext uri="{BB962C8B-B14F-4D97-AF65-F5344CB8AC3E}">
        <p14:creationId xmlns:p14="http://schemas.microsoft.com/office/powerpoint/2010/main" val="357632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41</a:t>
            </a:fld>
            <a:endParaRPr lang="en-US" dirty="0"/>
          </a:p>
        </p:txBody>
      </p:sp>
      <p:pic>
        <p:nvPicPr>
          <p:cNvPr id="6" name="Picture 5"/>
          <p:cNvPicPr>
            <a:picLocks noChangeAspect="1"/>
          </p:cNvPicPr>
          <p:nvPr/>
        </p:nvPicPr>
        <p:blipFill rotWithShape="1">
          <a:blip r:embed="rId2"/>
          <a:srcRect l="21876" t="19679" r="19973"/>
          <a:stretch/>
        </p:blipFill>
        <p:spPr>
          <a:xfrm>
            <a:off x="1522798" y="1609731"/>
            <a:ext cx="6097202" cy="4513534"/>
          </a:xfrm>
          <a:prstGeom prst="rect">
            <a:avLst/>
          </a:prstGeom>
        </p:spPr>
      </p:pic>
    </p:spTree>
    <p:extLst>
      <p:ext uri="{BB962C8B-B14F-4D97-AF65-F5344CB8AC3E}">
        <p14:creationId xmlns:p14="http://schemas.microsoft.com/office/powerpoint/2010/main" val="2053045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5059" name="Rectangle 2"/>
          <p:cNvSpPr>
            <a:spLocks noGrp="1" noChangeArrowheads="1"/>
          </p:cNvSpPr>
          <p:nvPr>
            <p:ph type="title"/>
          </p:nvPr>
        </p:nvSpPr>
        <p:spPr/>
        <p:txBody>
          <a:bodyPr/>
          <a:lstStyle/>
          <a:p>
            <a:pPr eaLnBrk="1" hangingPunct="1"/>
            <a:r>
              <a:rPr lang="en-US" dirty="0" smtClean="0"/>
              <a:t>Caution</a:t>
            </a:r>
          </a:p>
        </p:txBody>
      </p:sp>
      <p:sp>
        <p:nvSpPr>
          <p:cNvPr id="45060" name="Rectangle 3"/>
          <p:cNvSpPr>
            <a:spLocks noGrp="1" noChangeArrowheads="1"/>
          </p:cNvSpPr>
          <p:nvPr>
            <p:ph type="body" idx="1"/>
          </p:nvPr>
        </p:nvSpPr>
        <p:spPr/>
        <p:txBody>
          <a:bodyPr/>
          <a:lstStyle/>
          <a:p>
            <a:pPr eaLnBrk="1" hangingPunct="1"/>
            <a:r>
              <a:rPr lang="en-US" dirty="0" smtClean="0"/>
              <a:t>As the cabinets say</a:t>
            </a:r>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00E7DF-05EB-4A60-BEFF-84150BCE87F0}" type="slidenum">
              <a:rPr lang="en-US" smtClean="0"/>
              <a:pPr eaLnBrk="1" hangingPunct="1"/>
              <a:t>42</a:t>
            </a:fld>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6083" name="Rectangle 2"/>
          <p:cNvSpPr>
            <a:spLocks noGrp="1" noChangeArrowheads="1"/>
          </p:cNvSpPr>
          <p:nvPr>
            <p:ph type="title"/>
          </p:nvPr>
        </p:nvSpPr>
        <p:spPr/>
        <p:txBody>
          <a:bodyPr/>
          <a:lstStyle/>
          <a:p>
            <a:pPr eaLnBrk="1" hangingPunct="1"/>
            <a:r>
              <a:rPr lang="en-US" dirty="0" smtClean="0"/>
              <a:t>Caution</a:t>
            </a:r>
          </a:p>
        </p:txBody>
      </p:sp>
      <p:pic>
        <p:nvPicPr>
          <p:cNvPr id="46084" name="Picture 3" descr="LaserLabelF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1473200"/>
            <a:ext cx="6938962"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9A0797-5570-45C5-A8BF-1C04E0FBC959}" type="slidenum">
              <a:rPr lang="en-US" smtClean="0"/>
              <a:pPr eaLnBrk="1" hangingPunct="1"/>
              <a:t>43</a:t>
            </a:fld>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7107" name="Rectangle 2"/>
          <p:cNvSpPr>
            <a:spLocks noGrp="1" noChangeArrowheads="1"/>
          </p:cNvSpPr>
          <p:nvPr>
            <p:ph type="title"/>
          </p:nvPr>
        </p:nvSpPr>
        <p:spPr/>
        <p:txBody>
          <a:bodyPr/>
          <a:lstStyle/>
          <a:p>
            <a:pPr eaLnBrk="1" hangingPunct="1"/>
            <a:r>
              <a:rPr lang="en-US" dirty="0" smtClean="0"/>
              <a:t>Caution</a:t>
            </a:r>
          </a:p>
        </p:txBody>
      </p:sp>
      <p:pic>
        <p:nvPicPr>
          <p:cNvPr id="47108" name="Picture 3" descr="LaserLablelClose"/>
          <p:cNvPicPr>
            <a:picLocks noChangeAspect="1" noChangeArrowheads="1"/>
          </p:cNvPicPr>
          <p:nvPr/>
        </p:nvPicPr>
        <p:blipFill>
          <a:blip r:embed="rId2">
            <a:extLst>
              <a:ext uri="{28A0092B-C50C-407E-A947-70E740481C1C}">
                <a14:useLocalDpi xmlns:a14="http://schemas.microsoft.com/office/drawing/2010/main" val="0"/>
              </a:ext>
            </a:extLst>
          </a:blip>
          <a:srcRect l="7603" t="35869" r="14189" b="25000"/>
          <a:stretch>
            <a:fillRect/>
          </a:stretch>
        </p:blipFill>
        <p:spPr bwMode="auto">
          <a:xfrm>
            <a:off x="685800" y="1447800"/>
            <a:ext cx="7772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24F273-DEFC-481A-9C9E-C927ADD8B9A5}" type="slidenum">
              <a:rPr lang="en-US" smtClean="0"/>
              <a:pPr eaLnBrk="1" hangingPunct="1"/>
              <a:t>44</a:t>
            </a:fld>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8131"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48132"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Once light enters a fiber optic cable, it travels in a stable state called a mode</a:t>
            </a:r>
          </a:p>
          <a:p>
            <a:pPr eaLnBrk="1" hangingPunct="1"/>
            <a:r>
              <a:rPr lang="en-US" dirty="0" smtClean="0">
                <a:solidFill>
                  <a:srgbClr val="000000"/>
                </a:solidFill>
                <a:cs typeface="Times New Roman" pitchFamily="18" charset="0"/>
              </a:rPr>
              <a:t>A mode is a ray of light, not the entire light beam - just a ray of that beam, that enters the fiber at a particular angle</a:t>
            </a:r>
          </a:p>
          <a:p>
            <a:pPr eaLnBrk="1" hangingPunct="1"/>
            <a:r>
              <a:rPr lang="en-US" dirty="0" smtClean="0">
                <a:solidFill>
                  <a:srgbClr val="000000"/>
                </a:solidFill>
                <a:cs typeface="Times New Roman" pitchFamily="18" charset="0"/>
              </a:rPr>
              <a:t>There can be from one to hundreds of modes depending on the type of fiber</a:t>
            </a:r>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E6650F-7BB4-4CC5-94DA-AF637C001D9B}" type="slidenum">
              <a:rPr lang="en-US" smtClean="0"/>
              <a:pPr eaLnBrk="1" hangingPunct="1"/>
              <a:t>45</a:t>
            </a:fld>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49155"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49156"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Each mode carries a portion of the light from the input signal</a:t>
            </a:r>
          </a:p>
          <a:p>
            <a:pPr eaLnBrk="1" hangingPunct="1"/>
            <a:r>
              <a:rPr lang="en-US" dirty="0" smtClean="0">
                <a:solidFill>
                  <a:srgbClr val="000000"/>
                </a:solidFill>
                <a:cs typeface="Times New Roman" pitchFamily="18" charset="0"/>
              </a:rPr>
              <a:t>Generally speaking, the number of modes in a fiber is a function of the relationship between core diameter, numerical aperture, and wavelength</a:t>
            </a:r>
          </a:p>
          <a:p>
            <a:pPr eaLnBrk="1" hangingPunct="1"/>
            <a:r>
              <a:rPr lang="en-US" dirty="0" smtClean="0">
                <a:solidFill>
                  <a:srgbClr val="000000"/>
                </a:solidFill>
                <a:cs typeface="Times New Roman" pitchFamily="18" charset="0"/>
              </a:rPr>
              <a:t>In fiber optic cable it is desirable to have as few modes as possible</a:t>
            </a:r>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849E32-3020-42B1-AE6C-4DB160B85637}" type="slidenum">
              <a:rPr lang="en-US" smtClean="0"/>
              <a:pPr eaLnBrk="1" hangingPunct="1"/>
              <a:t>46</a:t>
            </a:fld>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0179"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50180"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Opposite of how it may seem the fewer modes the better</a:t>
            </a:r>
          </a:p>
          <a:p>
            <a:pPr eaLnBrk="1" hangingPunct="1"/>
            <a:r>
              <a:rPr lang="en-US" dirty="0" smtClean="0">
                <a:solidFill>
                  <a:srgbClr val="000000"/>
                </a:solidFill>
                <a:cs typeface="Times New Roman" pitchFamily="18" charset="0"/>
              </a:rPr>
              <a:t>This is because single modes are more efficient</a:t>
            </a:r>
          </a:p>
          <a:p>
            <a:pPr eaLnBrk="1" hangingPunct="1"/>
            <a:r>
              <a:rPr lang="en-US" dirty="0" smtClean="0">
                <a:solidFill>
                  <a:srgbClr val="000000"/>
                </a:solidFill>
                <a:cs typeface="Times New Roman" pitchFamily="18" charset="0"/>
              </a:rPr>
              <a:t>Think of it this way</a:t>
            </a:r>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74130E-B3D1-43CF-8A9B-7FBFA3B8D98E}" type="slidenum">
              <a:rPr lang="en-US" smtClean="0"/>
              <a:pPr eaLnBrk="1" hangingPunct="1"/>
              <a:t>47</a:t>
            </a:fld>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1203" name="Rectangle 2"/>
          <p:cNvSpPr>
            <a:spLocks noGrp="1" noChangeArrowheads="1"/>
          </p:cNvSpPr>
          <p:nvPr>
            <p:ph type="title"/>
          </p:nvPr>
        </p:nvSpPr>
        <p:spPr/>
        <p:txBody>
          <a:bodyPr/>
          <a:lstStyle/>
          <a:p>
            <a:pPr eaLnBrk="1" hangingPunct="1"/>
            <a:r>
              <a:rPr lang="en-US" dirty="0" smtClean="0"/>
              <a:t>Beam Types</a:t>
            </a:r>
          </a:p>
        </p:txBody>
      </p:sp>
      <p:graphicFrame>
        <p:nvGraphicFramePr>
          <p:cNvPr id="218130" name="Group 18"/>
          <p:cNvGraphicFramePr>
            <a:graphicFrameLocks noGrp="1"/>
          </p:cNvGraphicFramePr>
          <p:nvPr>
            <p:ph type="tbl" idx="1"/>
          </p:nvPr>
        </p:nvGraphicFramePr>
        <p:xfrm>
          <a:off x="457200" y="1600200"/>
          <a:ext cx="8229600" cy="4648200"/>
        </p:xfrm>
        <a:graphic>
          <a:graphicData uri="http://schemas.openxmlformats.org/drawingml/2006/table">
            <a:tbl>
              <a:tblPr/>
              <a:tblGrid>
                <a:gridCol w="968375"/>
                <a:gridCol w="7261225"/>
              </a:tblGrid>
              <a:tr h="2324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Laser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24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15" name="Freeform 14"/>
          <p:cNvSpPr>
            <a:spLocks/>
          </p:cNvSpPr>
          <p:nvPr/>
        </p:nvSpPr>
        <p:spPr bwMode="auto">
          <a:xfrm rot="1637053">
            <a:off x="2581275" y="2771775"/>
            <a:ext cx="73025" cy="50800"/>
          </a:xfrm>
          <a:custGeom>
            <a:avLst/>
            <a:gdLst>
              <a:gd name="T0" fmla="*/ 2147483647 w 91"/>
              <a:gd name="T1" fmla="*/ 2147483647 h 65"/>
              <a:gd name="T2" fmla="*/ 0 w 91"/>
              <a:gd name="T3" fmla="*/ 2147483647 h 65"/>
              <a:gd name="T4" fmla="*/ 2147483647 w 91"/>
              <a:gd name="T5" fmla="*/ 0 h 65"/>
              <a:gd name="T6" fmla="*/ 2147483647 w 91"/>
              <a:gd name="T7" fmla="*/ 2147483647 h 65"/>
              <a:gd name="T8" fmla="*/ 2147483647 w 91"/>
              <a:gd name="T9" fmla="*/ 2147483647 h 65"/>
              <a:gd name="T10" fmla="*/ 2147483647 w 91"/>
              <a:gd name="T11" fmla="*/ 2147483647 h 65"/>
              <a:gd name="T12" fmla="*/ 0 60000 65536"/>
              <a:gd name="T13" fmla="*/ 0 60000 65536"/>
              <a:gd name="T14" fmla="*/ 0 60000 65536"/>
              <a:gd name="T15" fmla="*/ 0 60000 65536"/>
              <a:gd name="T16" fmla="*/ 0 60000 65536"/>
              <a:gd name="T17" fmla="*/ 0 60000 65536"/>
              <a:gd name="T18" fmla="*/ 0 w 91"/>
              <a:gd name="T19" fmla="*/ 0 h 65"/>
              <a:gd name="T20" fmla="*/ 91 w 9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91" h="65">
                <a:moveTo>
                  <a:pt x="5" y="65"/>
                </a:moveTo>
                <a:lnTo>
                  <a:pt x="0" y="51"/>
                </a:lnTo>
                <a:lnTo>
                  <a:pt x="76" y="0"/>
                </a:lnTo>
                <a:lnTo>
                  <a:pt x="91" y="15"/>
                </a:lnTo>
                <a:lnTo>
                  <a:pt x="5" y="65"/>
                </a:lnTo>
                <a:close/>
              </a:path>
            </a:pathLst>
          </a:custGeom>
          <a:solidFill>
            <a:srgbClr val="5442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216" name="Freeform 15"/>
          <p:cNvSpPr>
            <a:spLocks/>
          </p:cNvSpPr>
          <p:nvPr/>
        </p:nvSpPr>
        <p:spPr bwMode="auto">
          <a:xfrm rot="1700364">
            <a:off x="3021013" y="2741613"/>
            <a:ext cx="92075" cy="77787"/>
          </a:xfrm>
          <a:custGeom>
            <a:avLst/>
            <a:gdLst>
              <a:gd name="T0" fmla="*/ 2147483647 w 116"/>
              <a:gd name="T1" fmla="*/ 0 h 99"/>
              <a:gd name="T2" fmla="*/ 2147483647 w 116"/>
              <a:gd name="T3" fmla="*/ 0 h 99"/>
              <a:gd name="T4" fmla="*/ 2147483647 w 116"/>
              <a:gd name="T5" fmla="*/ 0 h 99"/>
              <a:gd name="T6" fmla="*/ 2147483647 w 116"/>
              <a:gd name="T7" fmla="*/ 2147483647 h 99"/>
              <a:gd name="T8" fmla="*/ 2147483647 w 116"/>
              <a:gd name="T9" fmla="*/ 2147483647 h 99"/>
              <a:gd name="T10" fmla="*/ 2147483647 w 116"/>
              <a:gd name="T11" fmla="*/ 2147483647 h 99"/>
              <a:gd name="T12" fmla="*/ 2147483647 w 116"/>
              <a:gd name="T13" fmla="*/ 2147483647 h 99"/>
              <a:gd name="T14" fmla="*/ 2147483647 w 116"/>
              <a:gd name="T15" fmla="*/ 2147483647 h 99"/>
              <a:gd name="T16" fmla="*/ 2147483647 w 116"/>
              <a:gd name="T17" fmla="*/ 2147483647 h 99"/>
              <a:gd name="T18" fmla="*/ 2147483647 w 116"/>
              <a:gd name="T19" fmla="*/ 2147483647 h 99"/>
              <a:gd name="T20" fmla="*/ 2147483647 w 116"/>
              <a:gd name="T21" fmla="*/ 2147483647 h 99"/>
              <a:gd name="T22" fmla="*/ 2147483647 w 116"/>
              <a:gd name="T23" fmla="*/ 2147483647 h 99"/>
              <a:gd name="T24" fmla="*/ 2147483647 w 116"/>
              <a:gd name="T25" fmla="*/ 2147483647 h 99"/>
              <a:gd name="T26" fmla="*/ 2147483647 w 116"/>
              <a:gd name="T27" fmla="*/ 2147483647 h 99"/>
              <a:gd name="T28" fmla="*/ 2147483647 w 116"/>
              <a:gd name="T29" fmla="*/ 2147483647 h 99"/>
              <a:gd name="T30" fmla="*/ 2147483647 w 116"/>
              <a:gd name="T31" fmla="*/ 2147483647 h 99"/>
              <a:gd name="T32" fmla="*/ 2147483647 w 116"/>
              <a:gd name="T33" fmla="*/ 2147483647 h 99"/>
              <a:gd name="T34" fmla="*/ 2147483647 w 116"/>
              <a:gd name="T35" fmla="*/ 2147483647 h 99"/>
              <a:gd name="T36" fmla="*/ 2147483647 w 116"/>
              <a:gd name="T37" fmla="*/ 2147483647 h 99"/>
              <a:gd name="T38" fmla="*/ 2147483647 w 116"/>
              <a:gd name="T39" fmla="*/ 2147483647 h 99"/>
              <a:gd name="T40" fmla="*/ 2147483647 w 116"/>
              <a:gd name="T41" fmla="*/ 2147483647 h 99"/>
              <a:gd name="T42" fmla="*/ 2147483647 w 116"/>
              <a:gd name="T43" fmla="*/ 2147483647 h 99"/>
              <a:gd name="T44" fmla="*/ 2147483647 w 116"/>
              <a:gd name="T45" fmla="*/ 2147483647 h 99"/>
              <a:gd name="T46" fmla="*/ 2147483647 w 116"/>
              <a:gd name="T47" fmla="*/ 2147483647 h 99"/>
              <a:gd name="T48" fmla="*/ 2147483647 w 116"/>
              <a:gd name="T49" fmla="*/ 2147483647 h 99"/>
              <a:gd name="T50" fmla="*/ 2147483647 w 116"/>
              <a:gd name="T51" fmla="*/ 2147483647 h 99"/>
              <a:gd name="T52" fmla="*/ 2147483647 w 116"/>
              <a:gd name="T53" fmla="*/ 2147483647 h 99"/>
              <a:gd name="T54" fmla="*/ 2147483647 w 116"/>
              <a:gd name="T55" fmla="*/ 2147483647 h 99"/>
              <a:gd name="T56" fmla="*/ 2147483647 w 116"/>
              <a:gd name="T57" fmla="*/ 2147483647 h 99"/>
              <a:gd name="T58" fmla="*/ 2147483647 w 116"/>
              <a:gd name="T59" fmla="*/ 2147483647 h 99"/>
              <a:gd name="T60" fmla="*/ 0 w 116"/>
              <a:gd name="T61" fmla="*/ 2147483647 h 99"/>
              <a:gd name="T62" fmla="*/ 0 w 116"/>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
              <a:gd name="T97" fmla="*/ 0 h 99"/>
              <a:gd name="T98" fmla="*/ 116 w 116"/>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 h="99">
                <a:moveTo>
                  <a:pt x="0" y="2"/>
                </a:moveTo>
                <a:lnTo>
                  <a:pt x="2" y="0"/>
                </a:lnTo>
                <a:lnTo>
                  <a:pt x="4" y="0"/>
                </a:lnTo>
                <a:lnTo>
                  <a:pt x="9" y="0"/>
                </a:lnTo>
                <a:lnTo>
                  <a:pt x="15" y="0"/>
                </a:lnTo>
                <a:lnTo>
                  <a:pt x="19" y="0"/>
                </a:lnTo>
                <a:lnTo>
                  <a:pt x="23" y="0"/>
                </a:lnTo>
                <a:lnTo>
                  <a:pt x="26" y="2"/>
                </a:lnTo>
                <a:lnTo>
                  <a:pt x="30" y="2"/>
                </a:lnTo>
                <a:lnTo>
                  <a:pt x="34" y="2"/>
                </a:lnTo>
                <a:lnTo>
                  <a:pt x="38" y="2"/>
                </a:lnTo>
                <a:lnTo>
                  <a:pt x="42" y="4"/>
                </a:lnTo>
                <a:lnTo>
                  <a:pt x="47" y="6"/>
                </a:lnTo>
                <a:lnTo>
                  <a:pt x="55" y="8"/>
                </a:lnTo>
                <a:lnTo>
                  <a:pt x="62" y="10"/>
                </a:lnTo>
                <a:lnTo>
                  <a:pt x="68" y="13"/>
                </a:lnTo>
                <a:lnTo>
                  <a:pt x="74" y="17"/>
                </a:lnTo>
                <a:lnTo>
                  <a:pt x="80" y="19"/>
                </a:lnTo>
                <a:lnTo>
                  <a:pt x="85" y="23"/>
                </a:lnTo>
                <a:lnTo>
                  <a:pt x="91" y="27"/>
                </a:lnTo>
                <a:lnTo>
                  <a:pt x="97" y="31"/>
                </a:lnTo>
                <a:lnTo>
                  <a:pt x="100" y="34"/>
                </a:lnTo>
                <a:lnTo>
                  <a:pt x="104" y="40"/>
                </a:lnTo>
                <a:lnTo>
                  <a:pt x="108" y="44"/>
                </a:lnTo>
                <a:lnTo>
                  <a:pt x="112" y="50"/>
                </a:lnTo>
                <a:lnTo>
                  <a:pt x="112" y="55"/>
                </a:lnTo>
                <a:lnTo>
                  <a:pt x="114" y="61"/>
                </a:lnTo>
                <a:lnTo>
                  <a:pt x="114" y="67"/>
                </a:lnTo>
                <a:lnTo>
                  <a:pt x="116" y="72"/>
                </a:lnTo>
                <a:lnTo>
                  <a:pt x="114" y="76"/>
                </a:lnTo>
                <a:lnTo>
                  <a:pt x="112" y="80"/>
                </a:lnTo>
                <a:lnTo>
                  <a:pt x="108" y="86"/>
                </a:lnTo>
                <a:lnTo>
                  <a:pt x="106" y="89"/>
                </a:lnTo>
                <a:lnTo>
                  <a:pt x="102" y="97"/>
                </a:lnTo>
                <a:lnTo>
                  <a:pt x="100" y="99"/>
                </a:lnTo>
                <a:lnTo>
                  <a:pt x="99" y="97"/>
                </a:lnTo>
                <a:lnTo>
                  <a:pt x="95" y="95"/>
                </a:lnTo>
                <a:lnTo>
                  <a:pt x="89" y="91"/>
                </a:lnTo>
                <a:lnTo>
                  <a:pt x="83" y="88"/>
                </a:lnTo>
                <a:lnTo>
                  <a:pt x="78" y="84"/>
                </a:lnTo>
                <a:lnTo>
                  <a:pt x="74" y="82"/>
                </a:lnTo>
                <a:lnTo>
                  <a:pt x="70" y="78"/>
                </a:lnTo>
                <a:lnTo>
                  <a:pt x="66" y="76"/>
                </a:lnTo>
                <a:lnTo>
                  <a:pt x="62" y="72"/>
                </a:lnTo>
                <a:lnTo>
                  <a:pt x="59" y="69"/>
                </a:lnTo>
                <a:lnTo>
                  <a:pt x="55" y="67"/>
                </a:lnTo>
                <a:lnTo>
                  <a:pt x="51" y="63"/>
                </a:lnTo>
                <a:lnTo>
                  <a:pt x="47" y="59"/>
                </a:lnTo>
                <a:lnTo>
                  <a:pt x="43" y="55"/>
                </a:lnTo>
                <a:lnTo>
                  <a:pt x="40" y="53"/>
                </a:lnTo>
                <a:lnTo>
                  <a:pt x="36" y="50"/>
                </a:lnTo>
                <a:lnTo>
                  <a:pt x="30" y="44"/>
                </a:lnTo>
                <a:lnTo>
                  <a:pt x="24" y="38"/>
                </a:lnTo>
                <a:lnTo>
                  <a:pt x="21" y="32"/>
                </a:lnTo>
                <a:lnTo>
                  <a:pt x="17" y="27"/>
                </a:lnTo>
                <a:lnTo>
                  <a:pt x="13" y="23"/>
                </a:lnTo>
                <a:lnTo>
                  <a:pt x="11" y="17"/>
                </a:lnTo>
                <a:lnTo>
                  <a:pt x="7" y="13"/>
                </a:lnTo>
                <a:lnTo>
                  <a:pt x="5" y="10"/>
                </a:lnTo>
                <a:lnTo>
                  <a:pt x="4" y="8"/>
                </a:lnTo>
                <a:lnTo>
                  <a:pt x="2" y="6"/>
                </a:lnTo>
                <a:lnTo>
                  <a:pt x="0"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1217" name="Picture 16" descr="Flashlight"/>
          <p:cNvPicPr>
            <a:picLocks noChangeAspect="1" noChangeArrowheads="1"/>
          </p:cNvPicPr>
          <p:nvPr/>
        </p:nvPicPr>
        <p:blipFill>
          <a:blip r:embed="rId2">
            <a:extLst>
              <a:ext uri="{28A0092B-C50C-407E-A947-70E740481C1C}">
                <a14:useLocalDpi xmlns:a14="http://schemas.microsoft.com/office/drawing/2010/main" val="0"/>
              </a:ext>
            </a:extLst>
          </a:blip>
          <a:srcRect t="27643" r="10855" b="12195"/>
          <a:stretch>
            <a:fillRect/>
          </a:stretch>
        </p:blipFill>
        <p:spPr bwMode="auto">
          <a:xfrm>
            <a:off x="1905000" y="3962400"/>
            <a:ext cx="38100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8" name="Line 17"/>
          <p:cNvSpPr>
            <a:spLocks noChangeShapeType="1"/>
          </p:cNvSpPr>
          <p:nvPr/>
        </p:nvSpPr>
        <p:spPr bwMode="auto">
          <a:xfrm>
            <a:off x="1981200" y="2743200"/>
            <a:ext cx="5715000" cy="0"/>
          </a:xfrm>
          <a:prstGeom prst="line">
            <a:avLst/>
          </a:prstGeom>
          <a:noFill/>
          <a:ln w="1143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1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16F73B-F333-46FA-A13F-ECBE0B344C17}" type="slidenum">
              <a:rPr lang="en-US" smtClean="0"/>
              <a:pPr eaLnBrk="1" hangingPunct="1"/>
              <a:t>48</a:t>
            </a:fld>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222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52228"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A single mode cable is just like the device used to send the signal, a laser</a:t>
            </a:r>
          </a:p>
          <a:p>
            <a:pPr eaLnBrk="1" hangingPunct="1"/>
            <a:r>
              <a:rPr lang="en-US" dirty="0" smtClean="0">
                <a:solidFill>
                  <a:srgbClr val="000000"/>
                </a:solidFill>
                <a:cs typeface="Times New Roman" pitchFamily="18" charset="0"/>
              </a:rPr>
              <a:t>The beam is sharp and focused</a:t>
            </a:r>
          </a:p>
          <a:p>
            <a:pPr eaLnBrk="1" hangingPunct="1"/>
            <a:r>
              <a:rPr lang="en-US" dirty="0" smtClean="0">
                <a:solidFill>
                  <a:srgbClr val="000000"/>
                </a:solidFill>
                <a:cs typeface="Times New Roman" pitchFamily="18" charset="0"/>
              </a:rPr>
              <a:t>It can travel a long distance before the strength weakens</a:t>
            </a:r>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1E7DBE-85C4-4551-B67D-CE1FEE7F76C4}" type="slidenum">
              <a:rPr lang="en-US" smtClean="0"/>
              <a:pPr eaLnBrk="1" hangingPunct="1"/>
              <a:t>49</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8195" name="Rectangle 2"/>
          <p:cNvSpPr>
            <a:spLocks noGrp="1" noChangeArrowheads="1"/>
          </p:cNvSpPr>
          <p:nvPr>
            <p:ph type="title"/>
          </p:nvPr>
        </p:nvSpPr>
        <p:spPr/>
        <p:txBody>
          <a:bodyPr/>
          <a:lstStyle/>
          <a:p>
            <a:pPr eaLnBrk="1" hangingPunct="1"/>
            <a:r>
              <a:rPr lang="en-US" dirty="0" smtClean="0"/>
              <a:t>Fiber Optic Interface</a:t>
            </a:r>
          </a:p>
        </p:txBody>
      </p:sp>
      <p:pic>
        <p:nvPicPr>
          <p:cNvPr id="8196" name="Picture 3" descr="TokenRingHubFront"/>
          <p:cNvPicPr>
            <a:picLocks noChangeAspect="1" noChangeArrowheads="1"/>
          </p:cNvPicPr>
          <p:nvPr/>
        </p:nvPicPr>
        <p:blipFill>
          <a:blip r:embed="rId2">
            <a:extLst>
              <a:ext uri="{28A0092B-C50C-407E-A947-70E740481C1C}">
                <a14:useLocalDpi xmlns:a14="http://schemas.microsoft.com/office/drawing/2010/main" val="0"/>
              </a:ext>
            </a:extLst>
          </a:blip>
          <a:srcRect l="3592" t="23062" r="64871" b="27959"/>
          <a:stretch>
            <a:fillRect/>
          </a:stretch>
        </p:blipFill>
        <p:spPr bwMode="auto">
          <a:xfrm>
            <a:off x="2514600" y="1447800"/>
            <a:ext cx="441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A8939A-35DB-4293-8844-2B605A00E0C8}" type="slidenum">
              <a:rPr lang="en-US" smtClean="0"/>
              <a:pPr eaLnBrk="1" hangingPunct="1"/>
              <a:t>5</a:t>
            </a:fld>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3251"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Operation</a:t>
            </a:r>
          </a:p>
        </p:txBody>
      </p:sp>
      <p:sp>
        <p:nvSpPr>
          <p:cNvPr id="53252"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A multi-mode beam is like a cheap flashlight</a:t>
            </a:r>
          </a:p>
          <a:p>
            <a:pPr eaLnBrk="1" hangingPunct="1"/>
            <a:r>
              <a:rPr lang="en-US" dirty="0" smtClean="0">
                <a:solidFill>
                  <a:srgbClr val="000000"/>
                </a:solidFill>
                <a:cs typeface="Times New Roman" pitchFamily="18" charset="0"/>
              </a:rPr>
              <a:t>The beam of light spreads out in all directions</a:t>
            </a:r>
          </a:p>
          <a:p>
            <a:pPr eaLnBrk="1" hangingPunct="1"/>
            <a:r>
              <a:rPr lang="en-US" dirty="0" smtClean="0">
                <a:solidFill>
                  <a:srgbClr val="000000"/>
                </a:solidFill>
                <a:cs typeface="Times New Roman" pitchFamily="18" charset="0"/>
              </a:rPr>
              <a:t>As such, it soon plays out and things go dark just a few feet out from the end of the flashlight</a:t>
            </a:r>
            <a:endParaRPr lang="en-US" dirty="0" smtClean="0"/>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1DA8C2-6F16-4A02-8090-C2C50436D95E}" type="slidenum">
              <a:rPr lang="en-US" smtClean="0"/>
              <a:pPr eaLnBrk="1" hangingPunct="1"/>
              <a:t>50</a:t>
            </a:fld>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 Issues</a:t>
            </a:r>
            <a:endParaRPr lang="en-US" dirty="0"/>
          </a:p>
        </p:txBody>
      </p:sp>
      <p:sp>
        <p:nvSpPr>
          <p:cNvPr id="3" name="Content Placeholder 2"/>
          <p:cNvSpPr>
            <a:spLocks noGrp="1"/>
          </p:cNvSpPr>
          <p:nvPr>
            <p:ph idx="1"/>
          </p:nvPr>
        </p:nvSpPr>
        <p:spPr/>
        <p:txBody>
          <a:bodyPr/>
          <a:lstStyle/>
          <a:p>
            <a:r>
              <a:rPr lang="en-US" dirty="0" smtClean="0"/>
              <a:t>A fluke white paper on troubleshooting</a:t>
            </a:r>
            <a:r>
              <a:rPr lang="en-US" baseline="0" dirty="0" smtClean="0"/>
              <a:t> fiber optic cable pointed out these issues that are common to all types of fiber optic cable</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51</a:t>
            </a:fld>
            <a:endParaRPr lang="en-US" dirty="0"/>
          </a:p>
        </p:txBody>
      </p:sp>
    </p:spTree>
    <p:extLst>
      <p:ext uri="{BB962C8B-B14F-4D97-AF65-F5344CB8AC3E}">
        <p14:creationId xmlns:p14="http://schemas.microsoft.com/office/powerpoint/2010/main" val="3536897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Attenuation</a:t>
            </a:r>
            <a:endParaRPr lang="en-US" dirty="0"/>
          </a:p>
        </p:txBody>
      </p:sp>
      <p:sp>
        <p:nvSpPr>
          <p:cNvPr id="3" name="Content Placeholder 2"/>
          <p:cNvSpPr>
            <a:spLocks noGrp="1"/>
          </p:cNvSpPr>
          <p:nvPr>
            <p:ph idx="1"/>
          </p:nvPr>
        </p:nvSpPr>
        <p:spPr/>
        <p:txBody>
          <a:bodyPr/>
          <a:lstStyle/>
          <a:p>
            <a:pPr lvl="0"/>
            <a:r>
              <a:rPr lang="en-US" dirty="0" smtClean="0"/>
              <a:t>Attenuation</a:t>
            </a:r>
            <a:r>
              <a:rPr lang="en-US" baseline="0" dirty="0" smtClean="0"/>
              <a:t> </a:t>
            </a:r>
            <a:r>
              <a:rPr lang="en-US" dirty="0" smtClean="0"/>
              <a:t>in an optical fiber is caused by</a:t>
            </a:r>
          </a:p>
          <a:p>
            <a:pPr lvl="1"/>
            <a:r>
              <a:rPr lang="en-US" dirty="0" smtClean="0"/>
              <a:t>Absorption</a:t>
            </a:r>
          </a:p>
          <a:p>
            <a:pPr lvl="1"/>
            <a:r>
              <a:rPr lang="en-US" dirty="0" smtClean="0"/>
              <a:t>Scattering</a:t>
            </a:r>
          </a:p>
          <a:p>
            <a:pPr lvl="1"/>
            <a:r>
              <a:rPr lang="en-US" dirty="0" smtClean="0"/>
              <a:t>Bending</a:t>
            </a:r>
          </a:p>
          <a:p>
            <a:pPr lvl="0"/>
            <a:r>
              <a:rPr lang="en-US" dirty="0" smtClean="0"/>
              <a:t>Attenuation is the loss of optical power as light travels along the fiber</a:t>
            </a:r>
          </a:p>
          <a:p>
            <a:pPr lvl="0"/>
            <a:r>
              <a:rPr lang="en-US" dirty="0" smtClean="0"/>
              <a:t>Optical input power is the power injected into the fiber from an optical source</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52</a:t>
            </a:fld>
            <a:endParaRPr lang="en-US" dirty="0"/>
          </a:p>
        </p:txBody>
      </p:sp>
    </p:spTree>
    <p:extLst>
      <p:ext uri="{BB962C8B-B14F-4D97-AF65-F5344CB8AC3E}">
        <p14:creationId xmlns:p14="http://schemas.microsoft.com/office/powerpoint/2010/main" val="1065514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3" name="Content Placeholder 2"/>
          <p:cNvSpPr>
            <a:spLocks noGrp="1"/>
          </p:cNvSpPr>
          <p:nvPr>
            <p:ph idx="1"/>
          </p:nvPr>
        </p:nvSpPr>
        <p:spPr/>
        <p:txBody>
          <a:bodyPr/>
          <a:lstStyle/>
          <a:p>
            <a:pPr lvl="0"/>
            <a:r>
              <a:rPr lang="en-US" dirty="0" smtClean="0"/>
              <a:t>Optical output power is the power received at the fiber end or optical detector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53</a:t>
            </a:fld>
            <a:endParaRPr lang="en-US" dirty="0"/>
          </a:p>
        </p:txBody>
      </p:sp>
    </p:spTree>
    <p:extLst>
      <p:ext uri="{BB962C8B-B14F-4D97-AF65-F5344CB8AC3E}">
        <p14:creationId xmlns:p14="http://schemas.microsoft.com/office/powerpoint/2010/main" val="4214271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a:t>
            </a:r>
            <a:endParaRPr lang="en-US" dirty="0"/>
          </a:p>
        </p:txBody>
      </p:sp>
      <p:sp>
        <p:nvSpPr>
          <p:cNvPr id="3" name="Content Placeholder 2"/>
          <p:cNvSpPr>
            <a:spLocks noGrp="1"/>
          </p:cNvSpPr>
          <p:nvPr>
            <p:ph idx="1"/>
          </p:nvPr>
        </p:nvSpPr>
        <p:spPr/>
        <p:txBody>
          <a:bodyPr/>
          <a:lstStyle/>
          <a:p>
            <a:r>
              <a:rPr lang="en-US" dirty="0" smtClean="0"/>
              <a:t>Absorption is a major cause of signal loss in an optical fiber</a:t>
            </a:r>
          </a:p>
          <a:p>
            <a:r>
              <a:rPr lang="en-US" dirty="0" smtClean="0"/>
              <a:t>Absorption is defined as the portion of attenuation resulting from the conversion of optical power into another energy form, such as heat</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54</a:t>
            </a:fld>
            <a:endParaRPr lang="en-US" dirty="0"/>
          </a:p>
        </p:txBody>
      </p:sp>
    </p:spTree>
    <p:extLst>
      <p:ext uri="{BB962C8B-B14F-4D97-AF65-F5344CB8AC3E}">
        <p14:creationId xmlns:p14="http://schemas.microsoft.com/office/powerpoint/2010/main" val="28434676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Scattering</a:t>
            </a:r>
            <a:endParaRPr lang="en-US" dirty="0"/>
          </a:p>
        </p:txBody>
      </p:sp>
      <p:sp>
        <p:nvSpPr>
          <p:cNvPr id="3" name="Content Placeholder 2"/>
          <p:cNvSpPr>
            <a:spLocks noGrp="1"/>
          </p:cNvSpPr>
          <p:nvPr>
            <p:ph idx="1"/>
          </p:nvPr>
        </p:nvSpPr>
        <p:spPr/>
        <p:txBody>
          <a:bodyPr/>
          <a:lstStyle/>
          <a:p>
            <a:r>
              <a:rPr lang="en-US" dirty="0" smtClean="0"/>
              <a:t>Scattering losses are caused by the interaction of light with density fluctuations within a fiber</a:t>
            </a:r>
          </a:p>
          <a:p>
            <a:r>
              <a:rPr lang="en-US" dirty="0" smtClean="0"/>
              <a:t>Density changes are produced when optical fibers are manufactured</a:t>
            </a:r>
          </a:p>
          <a:p>
            <a:r>
              <a:rPr lang="en-US" dirty="0" smtClean="0"/>
              <a:t>During manufacturing, regions of higher and lower molecular density areas, relative to the average density of the fiber, are created</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55</a:t>
            </a:fld>
            <a:endParaRPr lang="en-US" dirty="0"/>
          </a:p>
        </p:txBody>
      </p:sp>
    </p:spTree>
    <p:extLst>
      <p:ext uri="{BB962C8B-B14F-4D97-AF65-F5344CB8AC3E}">
        <p14:creationId xmlns:p14="http://schemas.microsoft.com/office/powerpoint/2010/main" val="423480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Scattering</a:t>
            </a:r>
            <a:endParaRPr lang="en-US" dirty="0"/>
          </a:p>
        </p:txBody>
      </p:sp>
      <p:sp>
        <p:nvSpPr>
          <p:cNvPr id="3" name="Content Placeholder 2"/>
          <p:cNvSpPr>
            <a:spLocks noGrp="1"/>
          </p:cNvSpPr>
          <p:nvPr>
            <p:ph idx="1"/>
          </p:nvPr>
        </p:nvSpPr>
        <p:spPr/>
        <p:txBody>
          <a:bodyPr/>
          <a:lstStyle/>
          <a:p>
            <a:r>
              <a:rPr lang="en-US" dirty="0" smtClean="0"/>
              <a:t>Light traveling through the fiber interacts with the density areas as shown in the figure below</a:t>
            </a:r>
          </a:p>
          <a:p>
            <a:r>
              <a:rPr lang="en-US" dirty="0" smtClean="0"/>
              <a:t>Light is then partially scattered in all directions</a:t>
            </a:r>
          </a:p>
          <a:p>
            <a:r>
              <a:rPr lang="en-US" dirty="0" smtClean="0"/>
              <a:t>This is primarily</a:t>
            </a:r>
            <a:r>
              <a:rPr lang="en-US" baseline="0" dirty="0" smtClean="0"/>
              <a:t> Rayleigh Scattering</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56</a:t>
            </a:fld>
            <a:endParaRPr lang="en-US" dirty="0"/>
          </a:p>
        </p:txBody>
      </p:sp>
    </p:spTree>
    <p:extLst>
      <p:ext uri="{BB962C8B-B14F-4D97-AF65-F5344CB8AC3E}">
        <p14:creationId xmlns:p14="http://schemas.microsoft.com/office/powerpoint/2010/main" val="2996777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Bending</a:t>
            </a:r>
            <a:endParaRPr lang="en-US" dirty="0"/>
          </a:p>
        </p:txBody>
      </p:sp>
      <p:sp>
        <p:nvSpPr>
          <p:cNvPr id="3" name="Content Placeholder 2"/>
          <p:cNvSpPr>
            <a:spLocks noGrp="1"/>
          </p:cNvSpPr>
          <p:nvPr>
            <p:ph idx="1"/>
          </p:nvPr>
        </p:nvSpPr>
        <p:spPr/>
        <p:txBody>
          <a:bodyPr/>
          <a:lstStyle/>
          <a:p>
            <a:r>
              <a:rPr lang="en-US" dirty="0" smtClean="0"/>
              <a:t>If the fiber cable were installed perfectly straight then the light that entered the cable at the suitable angles would easily reach the other end of the fiber without much degradation or loss in the cable</a:t>
            </a:r>
          </a:p>
          <a:p>
            <a:r>
              <a:rPr lang="en-US" dirty="0" smtClean="0"/>
              <a:t>However there are small and large bends that affect fiber optic cable and its performance</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57</a:t>
            </a:fld>
            <a:endParaRPr lang="en-US" dirty="0"/>
          </a:p>
        </p:txBody>
      </p:sp>
    </p:spTree>
    <p:extLst>
      <p:ext uri="{BB962C8B-B14F-4D97-AF65-F5344CB8AC3E}">
        <p14:creationId xmlns:p14="http://schemas.microsoft.com/office/powerpoint/2010/main" val="2388631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a:t>
            </a:r>
          </a:p>
        </p:txBody>
      </p:sp>
      <p:sp>
        <p:nvSpPr>
          <p:cNvPr id="3" name="Content Placeholder 2"/>
          <p:cNvSpPr>
            <a:spLocks noGrp="1"/>
          </p:cNvSpPr>
          <p:nvPr>
            <p:ph idx="1"/>
          </p:nvPr>
        </p:nvSpPr>
        <p:spPr/>
        <p:txBody>
          <a:bodyPr/>
          <a:lstStyle/>
          <a:p>
            <a:r>
              <a:rPr lang="en-US" dirty="0" smtClean="0"/>
              <a:t>As light passes through these bends a certain amount of the light gets lost the more sharp the bend in the fiber becomes</a:t>
            </a:r>
          </a:p>
          <a:p>
            <a:r>
              <a:rPr lang="en-US" dirty="0" smtClean="0"/>
              <a:t>If bends are numerous or severe, enough light may be lost so that the link fails</a:t>
            </a:r>
          </a:p>
          <a:p>
            <a:r>
              <a:rPr lang="en-US" dirty="0" smtClean="0"/>
              <a:t>If the fiber is bent even further then the fiber is at risk of even breaking</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58</a:t>
            </a:fld>
            <a:endParaRPr lang="en-US" dirty="0"/>
          </a:p>
        </p:txBody>
      </p:sp>
    </p:spTree>
    <p:extLst>
      <p:ext uri="{BB962C8B-B14F-4D97-AF65-F5344CB8AC3E}">
        <p14:creationId xmlns:p14="http://schemas.microsoft.com/office/powerpoint/2010/main" val="3677131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a:t>
            </a:r>
          </a:p>
        </p:txBody>
      </p:sp>
      <p:sp>
        <p:nvSpPr>
          <p:cNvPr id="3" name="Content Placeholder 2"/>
          <p:cNvSpPr>
            <a:spLocks noGrp="1"/>
          </p:cNvSpPr>
          <p:nvPr>
            <p:ph idx="1"/>
          </p:nvPr>
        </p:nvSpPr>
        <p:spPr/>
        <p:txBody>
          <a:bodyPr/>
          <a:lstStyle/>
          <a:p>
            <a:r>
              <a:rPr lang="en-US" dirty="0" smtClean="0"/>
              <a:t>Two common types of bends in fiber are</a:t>
            </a:r>
          </a:p>
          <a:p>
            <a:pPr lvl="1"/>
            <a:r>
              <a:rPr lang="en-US" dirty="0" smtClean="0"/>
              <a:t>Micro</a:t>
            </a:r>
          </a:p>
          <a:p>
            <a:pPr lvl="1"/>
            <a:r>
              <a:rPr lang="en-US" dirty="0" smtClean="0"/>
              <a:t>Macro</a:t>
            </a:r>
          </a:p>
          <a:p>
            <a:r>
              <a:rPr lang="en-US" dirty="0" smtClean="0"/>
              <a:t>Bending loss is classified according to the bend radius of curvature</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59</a:t>
            </a:fld>
            <a:endParaRPr lang="en-US" dirty="0"/>
          </a:p>
        </p:txBody>
      </p:sp>
    </p:spTree>
    <p:extLst>
      <p:ext uri="{BB962C8B-B14F-4D97-AF65-F5344CB8AC3E}">
        <p14:creationId xmlns:p14="http://schemas.microsoft.com/office/powerpoint/2010/main" val="2717270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219"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Reasons to Use</a:t>
            </a:r>
          </a:p>
        </p:txBody>
      </p:sp>
      <p:sp>
        <p:nvSpPr>
          <p:cNvPr id="9220"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There are four main reasons to use fiber instead of copper cables</a:t>
            </a:r>
          </a:p>
          <a:p>
            <a:pPr lvl="1" eaLnBrk="1" hangingPunct="1"/>
            <a:r>
              <a:rPr lang="en-US" dirty="0" smtClean="0">
                <a:solidFill>
                  <a:srgbClr val="000000"/>
                </a:solidFill>
                <a:cs typeface="Times New Roman" pitchFamily="18" charset="0"/>
              </a:rPr>
              <a:t>The long distances a fiber cable can run without loss of signal</a:t>
            </a:r>
          </a:p>
          <a:p>
            <a:pPr lvl="1" eaLnBrk="1" hangingPunct="1"/>
            <a:r>
              <a:rPr lang="en-US" dirty="0" smtClean="0">
                <a:solidFill>
                  <a:srgbClr val="000000"/>
                </a:solidFill>
                <a:cs typeface="Times New Roman" pitchFamily="18" charset="0"/>
              </a:rPr>
              <a:t>Resistance to interference</a:t>
            </a:r>
          </a:p>
          <a:p>
            <a:pPr lvl="1" eaLnBrk="1" hangingPunct="1"/>
            <a:r>
              <a:rPr lang="en-US" dirty="0" smtClean="0">
                <a:solidFill>
                  <a:srgbClr val="000000"/>
                </a:solidFill>
                <a:cs typeface="Times New Roman" pitchFamily="18" charset="0"/>
              </a:rPr>
              <a:t>Better security</a:t>
            </a:r>
          </a:p>
          <a:p>
            <a:pPr lvl="1" eaLnBrk="1" hangingPunct="1"/>
            <a:r>
              <a:rPr lang="en-US" dirty="0" smtClean="0">
                <a:solidFill>
                  <a:srgbClr val="000000"/>
                </a:solidFill>
                <a:cs typeface="Times New Roman" pitchFamily="18" charset="0"/>
              </a:rPr>
              <a:t>The carrying capacity of the fiber cable compared to a copper cable</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B32D4F-1EF3-409D-90B3-635D2081D07C}" type="slidenum">
              <a:rPr lang="en-US" smtClean="0"/>
              <a:pPr eaLnBrk="1" hangingPunct="1"/>
              <a:t>6</a:t>
            </a:fld>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a:t>
            </a:r>
          </a:p>
        </p:txBody>
      </p:sp>
      <p:sp>
        <p:nvSpPr>
          <p:cNvPr id="3" name="Content Placeholder 2"/>
          <p:cNvSpPr>
            <a:spLocks noGrp="1"/>
          </p:cNvSpPr>
          <p:nvPr>
            <p:ph idx="1"/>
          </p:nvPr>
        </p:nvSpPr>
        <p:spPr/>
        <p:txBody>
          <a:bodyPr/>
          <a:lstStyle/>
          <a:p>
            <a:r>
              <a:rPr lang="en-US" dirty="0" smtClean="0"/>
              <a:t>Micro bends are small microscopic bends of the fiber axis that occur mainly when a fiber is cabled, and in the manufacturing process</a:t>
            </a:r>
          </a:p>
          <a:p>
            <a:r>
              <a:rPr lang="en-US" dirty="0" smtClean="0"/>
              <a:t>Macro bends are bends having a large radius of curvature relative to the fiber diameter</a:t>
            </a:r>
          </a:p>
          <a:p>
            <a:r>
              <a:rPr lang="en-US" dirty="0" smtClean="0"/>
              <a:t>Micro bend and macro bend losses are very important loss mechanisms</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60</a:t>
            </a:fld>
            <a:endParaRPr lang="en-US" dirty="0"/>
          </a:p>
        </p:txBody>
      </p:sp>
    </p:spTree>
    <p:extLst>
      <p:ext uri="{BB962C8B-B14F-4D97-AF65-F5344CB8AC3E}">
        <p14:creationId xmlns:p14="http://schemas.microsoft.com/office/powerpoint/2010/main" val="24946462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a:t>
            </a:r>
          </a:p>
        </p:txBody>
      </p:sp>
      <p:sp>
        <p:nvSpPr>
          <p:cNvPr id="3" name="Content Placeholder 2"/>
          <p:cNvSpPr>
            <a:spLocks noGrp="1"/>
          </p:cNvSpPr>
          <p:nvPr>
            <p:ph idx="1"/>
          </p:nvPr>
        </p:nvSpPr>
        <p:spPr/>
        <p:txBody>
          <a:bodyPr/>
          <a:lstStyle/>
          <a:p>
            <a:r>
              <a:rPr lang="en-US" dirty="0" smtClean="0"/>
              <a:t>Fiber loss caused by micro bending can still occur even if the fiber is cabled correctly</a:t>
            </a:r>
          </a:p>
          <a:p>
            <a:r>
              <a:rPr lang="en-US" dirty="0" smtClean="0"/>
              <a:t>Micro bend losses can be small discontinuities or imperfections in the fiber</a:t>
            </a:r>
          </a:p>
          <a:p>
            <a:r>
              <a:rPr lang="en-US" dirty="0" smtClean="0"/>
              <a:t>Uneven coating applications and improper cabling procedures increase micro bend loss</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61</a:t>
            </a:fld>
            <a:endParaRPr lang="en-US" dirty="0"/>
          </a:p>
        </p:txBody>
      </p:sp>
    </p:spTree>
    <p:extLst>
      <p:ext uri="{BB962C8B-B14F-4D97-AF65-F5344CB8AC3E}">
        <p14:creationId xmlns:p14="http://schemas.microsoft.com/office/powerpoint/2010/main" val="2863920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a:t>
            </a:r>
          </a:p>
        </p:txBody>
      </p:sp>
      <p:sp>
        <p:nvSpPr>
          <p:cNvPr id="3" name="Content Placeholder 2"/>
          <p:cNvSpPr>
            <a:spLocks noGrp="1"/>
          </p:cNvSpPr>
          <p:nvPr>
            <p:ph idx="1"/>
          </p:nvPr>
        </p:nvSpPr>
        <p:spPr/>
        <p:txBody>
          <a:bodyPr/>
          <a:lstStyle/>
          <a:p>
            <a:r>
              <a:rPr lang="en-US" dirty="0" smtClean="0"/>
              <a:t>External forces are also a source of micro bends</a:t>
            </a:r>
          </a:p>
          <a:p>
            <a:r>
              <a:rPr lang="en-US" dirty="0" smtClean="0"/>
              <a:t>An external force deforms the cabled jacket surrounding the fiber but causes only a small bend in the fiber</a:t>
            </a:r>
          </a:p>
          <a:p>
            <a:r>
              <a:rPr lang="en-US" dirty="0" smtClean="0"/>
              <a:t>Micro bends change the path that propagating modes take</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62</a:t>
            </a:fld>
            <a:endParaRPr lang="en-US" dirty="0"/>
          </a:p>
        </p:txBody>
      </p:sp>
    </p:spTree>
    <p:extLst>
      <p:ext uri="{BB962C8B-B14F-4D97-AF65-F5344CB8AC3E}">
        <p14:creationId xmlns:p14="http://schemas.microsoft.com/office/powerpoint/2010/main" val="136103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a:t>
            </a:r>
          </a:p>
        </p:txBody>
      </p:sp>
      <p:sp>
        <p:nvSpPr>
          <p:cNvPr id="3" name="Content Placeholder 2"/>
          <p:cNvSpPr>
            <a:spLocks noGrp="1"/>
          </p:cNvSpPr>
          <p:nvPr>
            <p:ph idx="1"/>
          </p:nvPr>
        </p:nvSpPr>
        <p:spPr/>
        <p:txBody>
          <a:bodyPr/>
          <a:lstStyle/>
          <a:p>
            <a:r>
              <a:rPr lang="en-US" dirty="0" smtClean="0"/>
              <a:t>Micro bend loss increases attenuation because low-order modes become coupled with high-order modes that naturally have more loss</a:t>
            </a:r>
          </a:p>
          <a:p>
            <a:r>
              <a:rPr lang="en-US" dirty="0" smtClean="0"/>
              <a:t>Macro bend losses are observed when a fibers bend radius is larger than compared to the fiber diameter</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63</a:t>
            </a:fld>
            <a:endParaRPr lang="en-US" dirty="0"/>
          </a:p>
        </p:txBody>
      </p:sp>
    </p:spTree>
    <p:extLst>
      <p:ext uri="{BB962C8B-B14F-4D97-AF65-F5344CB8AC3E}">
        <p14:creationId xmlns:p14="http://schemas.microsoft.com/office/powerpoint/2010/main" val="26159773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Bending</a:t>
            </a:r>
          </a:p>
        </p:txBody>
      </p:sp>
      <p:sp>
        <p:nvSpPr>
          <p:cNvPr id="3" name="Content Placeholder 2"/>
          <p:cNvSpPr>
            <a:spLocks noGrp="1"/>
          </p:cNvSpPr>
          <p:nvPr>
            <p:ph idx="1"/>
          </p:nvPr>
        </p:nvSpPr>
        <p:spPr/>
        <p:txBody>
          <a:bodyPr/>
          <a:lstStyle/>
          <a:p>
            <a:r>
              <a:rPr lang="en-US" dirty="0" smtClean="0"/>
              <a:t>Practically speaking Macro bends are generally a result of the fiber being installed where it is bent to tightly either around a corner, as it enters the splice tray, patch panel</a:t>
            </a:r>
          </a:p>
          <a:p>
            <a:r>
              <a:rPr lang="en-US" dirty="0" smtClean="0"/>
              <a:t>Micro bends can be a result of simply cinching a cable tie too tightly around the fiber cable or bundle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64</a:t>
            </a:fld>
            <a:endParaRPr lang="en-US" dirty="0"/>
          </a:p>
        </p:txBody>
      </p:sp>
    </p:spTree>
    <p:extLst>
      <p:ext uri="{BB962C8B-B14F-4D97-AF65-F5344CB8AC3E}">
        <p14:creationId xmlns:p14="http://schemas.microsoft.com/office/powerpoint/2010/main" val="11266072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Decibel to Power Table</a:t>
            </a:r>
            <a:endParaRPr lang="en-US" dirty="0"/>
          </a:p>
        </p:txBody>
      </p:sp>
      <p:sp>
        <p:nvSpPr>
          <p:cNvPr id="3" name="Content Placeholder 2"/>
          <p:cNvSpPr>
            <a:spLocks noGrp="1"/>
          </p:cNvSpPr>
          <p:nvPr>
            <p:ph idx="1"/>
          </p:nvPr>
        </p:nvSpPr>
        <p:spPr/>
        <p:txBody>
          <a:bodyPr/>
          <a:lstStyle/>
          <a:p>
            <a:r>
              <a:rPr lang="en-US" dirty="0" smtClean="0"/>
              <a:t>Here is a table from Steenbergen</a:t>
            </a:r>
            <a:r>
              <a:rPr lang="en-US" baseline="0" dirty="0" smtClean="0"/>
              <a:t> that shows how this loss relates to dBs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65</a:t>
            </a:fld>
            <a:endParaRPr lang="en-US" dirty="0"/>
          </a:p>
        </p:txBody>
      </p:sp>
    </p:spTree>
    <p:extLst>
      <p:ext uri="{BB962C8B-B14F-4D97-AF65-F5344CB8AC3E}">
        <p14:creationId xmlns:p14="http://schemas.microsoft.com/office/powerpoint/2010/main" val="2284749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Decibel to Power Table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66</a:t>
            </a:fld>
            <a:endParaRPr lang="en-US" dirty="0"/>
          </a:p>
        </p:txBody>
      </p:sp>
      <p:pic>
        <p:nvPicPr>
          <p:cNvPr id="6" name="Picture 5"/>
          <p:cNvPicPr>
            <a:picLocks noChangeAspect="1"/>
          </p:cNvPicPr>
          <p:nvPr/>
        </p:nvPicPr>
        <p:blipFill rotWithShape="1">
          <a:blip r:embed="rId2"/>
          <a:srcRect l="21875" t="17371" r="20000"/>
          <a:stretch/>
        </p:blipFill>
        <p:spPr>
          <a:xfrm>
            <a:off x="1591056" y="1611320"/>
            <a:ext cx="5952744" cy="4535247"/>
          </a:xfrm>
          <a:prstGeom prst="rect">
            <a:avLst/>
          </a:prstGeom>
        </p:spPr>
      </p:pic>
    </p:spTree>
    <p:extLst>
      <p:ext uri="{BB962C8B-B14F-4D97-AF65-F5344CB8AC3E}">
        <p14:creationId xmlns:p14="http://schemas.microsoft.com/office/powerpoint/2010/main" val="39658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4275"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Types of Fiber Optic Cable</a:t>
            </a:r>
          </a:p>
        </p:txBody>
      </p:sp>
      <p:sp>
        <p:nvSpPr>
          <p:cNvPr id="54276"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In terms of how they carry the light there are two types of fiber optic cable</a:t>
            </a:r>
          </a:p>
          <a:p>
            <a:pPr lvl="1" eaLnBrk="1" hangingPunct="1"/>
            <a:r>
              <a:rPr lang="en-US" dirty="0" smtClean="0">
                <a:solidFill>
                  <a:srgbClr val="000000"/>
                </a:solidFill>
                <a:cs typeface="Times New Roman" pitchFamily="18" charset="0"/>
              </a:rPr>
              <a:t>Multi-mode</a:t>
            </a:r>
          </a:p>
          <a:p>
            <a:pPr lvl="1" eaLnBrk="1" hangingPunct="1"/>
            <a:r>
              <a:rPr lang="en-US" dirty="0" smtClean="0">
                <a:solidFill>
                  <a:srgbClr val="000000"/>
                </a:solidFill>
                <a:cs typeface="Times New Roman" pitchFamily="18" charset="0"/>
              </a:rPr>
              <a:t>Single-mode</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6B4E27-44BF-469D-8C5A-02A99B5E81C7}" type="slidenum">
              <a:rPr lang="en-US" smtClean="0"/>
              <a:pPr eaLnBrk="1" hangingPunct="1"/>
              <a:t>67</a:t>
            </a:fld>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Fiber Optic Cable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68</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52508" r="26407" b="15831"/>
          <a:stretch/>
        </p:blipFill>
        <p:spPr bwMode="auto">
          <a:xfrm>
            <a:off x="533399" y="1657348"/>
            <a:ext cx="8128480" cy="3270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567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5299"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Types of Fiber Optic Cable</a:t>
            </a:r>
          </a:p>
        </p:txBody>
      </p:sp>
      <p:sp>
        <p:nvSpPr>
          <p:cNvPr id="55300"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In general, the telecommunications industry uses core sizes from 62.5 </a:t>
            </a:r>
            <a:r>
              <a:rPr lang="en-US" dirty="0" smtClean="0">
                <a:solidFill>
                  <a:srgbClr val="000000"/>
                </a:solidFill>
                <a:latin typeface="Times New Roman" pitchFamily="18" charset="0"/>
                <a:cs typeface="Times New Roman" pitchFamily="18" charset="0"/>
              </a:rPr>
              <a:t>µ</a:t>
            </a:r>
            <a:r>
              <a:rPr lang="en-US" dirty="0" smtClean="0">
                <a:solidFill>
                  <a:srgbClr val="000000"/>
                </a:solidFill>
                <a:cs typeface="Times New Roman" pitchFamily="18" charset="0"/>
              </a:rPr>
              <a:t>m - micrometer down to 8.7 micrometers</a:t>
            </a:r>
          </a:p>
          <a:p>
            <a:pPr lvl="1" eaLnBrk="1" hangingPunct="1"/>
            <a:r>
              <a:rPr lang="en-US" dirty="0" smtClean="0">
                <a:solidFill>
                  <a:srgbClr val="000000"/>
                </a:solidFill>
                <a:cs typeface="Times New Roman" pitchFamily="18" charset="0"/>
              </a:rPr>
              <a:t>Multi-mode cable has a core diameter of 50 or 62.5 micrometers</a:t>
            </a:r>
          </a:p>
          <a:p>
            <a:pPr lvl="1" eaLnBrk="1" hangingPunct="1"/>
            <a:r>
              <a:rPr lang="en-US" dirty="0" smtClean="0">
                <a:solidFill>
                  <a:srgbClr val="000000"/>
                </a:solidFill>
                <a:cs typeface="Times New Roman" pitchFamily="18" charset="0"/>
              </a:rPr>
              <a:t>Single mode cable has a core diameter between 8 and 10 </a:t>
            </a:r>
            <a:r>
              <a:rPr lang="en-US" dirty="0" smtClean="0">
                <a:solidFill>
                  <a:srgbClr val="000000"/>
                </a:solidFill>
                <a:latin typeface="Times New Roman" pitchFamily="18" charset="0"/>
                <a:cs typeface="Times New Roman" pitchFamily="18" charset="0"/>
              </a:rPr>
              <a:t>µ</a:t>
            </a:r>
            <a:r>
              <a:rPr lang="en-US" dirty="0" smtClean="0">
                <a:solidFill>
                  <a:srgbClr val="000000"/>
                </a:solidFill>
                <a:cs typeface="Times New Roman" pitchFamily="18" charset="0"/>
              </a:rPr>
              <a:t>m</a:t>
            </a:r>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697A1E-0F38-4C47-9E6D-CFCE6F333317}" type="slidenum">
              <a:rPr lang="en-US" smtClean="0"/>
              <a:pPr eaLnBrk="1" hangingPunct="1"/>
              <a:t>69</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0243" name="Rectangle 2"/>
          <p:cNvSpPr>
            <a:spLocks noGrp="1" noChangeArrowheads="1"/>
          </p:cNvSpPr>
          <p:nvPr>
            <p:ph type="title"/>
          </p:nvPr>
        </p:nvSpPr>
        <p:spPr/>
        <p:txBody>
          <a:bodyPr/>
          <a:lstStyle/>
          <a:p>
            <a:pPr eaLnBrk="1" hangingPunct="1"/>
            <a:r>
              <a:rPr lang="en-US" dirty="0" smtClean="0"/>
              <a:t>Fiber Compared to Copper</a:t>
            </a:r>
          </a:p>
        </p:txBody>
      </p:sp>
      <p:pic>
        <p:nvPicPr>
          <p:cNvPr id="10244" name="Picture 3" descr="FiberComparedtoC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05600"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DBECE8-294B-40B8-B3D9-E69FC419EEC6}" type="slidenum">
              <a:rPr lang="en-US" smtClean="0"/>
              <a:pPr eaLnBrk="1" hangingPunct="1"/>
              <a:t>7</a:t>
            </a:fld>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6323"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Types of Fiber Optic Cable</a:t>
            </a:r>
          </a:p>
        </p:txBody>
      </p:sp>
      <p:sp>
        <p:nvSpPr>
          <p:cNvPr id="5632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It is impossible to distinguish between multi-mode and single-mode cable by looking at it</a:t>
            </a:r>
          </a:p>
          <a:p>
            <a:pPr eaLnBrk="1" hangingPunct="1"/>
            <a:r>
              <a:rPr lang="en-US" dirty="0" smtClean="0">
                <a:solidFill>
                  <a:srgbClr val="000000"/>
                </a:solidFill>
                <a:cs typeface="Times New Roman" pitchFamily="18" charset="0"/>
              </a:rPr>
              <a:t>The fibers are too small to accurately judge the size</a:t>
            </a:r>
          </a:p>
          <a:p>
            <a:pPr eaLnBrk="1" hangingPunct="1"/>
            <a:r>
              <a:rPr lang="en-US" dirty="0" smtClean="0">
                <a:solidFill>
                  <a:srgbClr val="000000"/>
                </a:solidFill>
                <a:cs typeface="Times New Roman" pitchFamily="18" charset="0"/>
              </a:rPr>
              <a:t>The diameter of the cladding surrounding each of these cores is 125 </a:t>
            </a:r>
            <a:r>
              <a:rPr lang="en-US" dirty="0" smtClean="0">
                <a:solidFill>
                  <a:srgbClr val="000000"/>
                </a:solidFill>
                <a:latin typeface="Times New Roman" pitchFamily="18" charset="0"/>
                <a:cs typeface="Times New Roman" pitchFamily="18" charset="0"/>
              </a:rPr>
              <a:t>µ</a:t>
            </a:r>
            <a:r>
              <a:rPr lang="en-US" dirty="0" smtClean="0">
                <a:solidFill>
                  <a:srgbClr val="000000"/>
                </a:solidFill>
                <a:cs typeface="Times New Roman" pitchFamily="18" charset="0"/>
              </a:rPr>
              <a:t>m, which is why they are labeled 62.5/125 or 8.7/125 for example</a:t>
            </a:r>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47910C-2F9C-463E-BE53-83536B5A6AB7}" type="slidenum">
              <a:rPr lang="en-US" smtClean="0"/>
              <a:pPr eaLnBrk="1" hangingPunct="1"/>
              <a:t>70</a:t>
            </a:fld>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734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Types of Fiber Optic Cable</a:t>
            </a:r>
          </a:p>
        </p:txBody>
      </p:sp>
      <p:sp>
        <p:nvSpPr>
          <p:cNvPr id="57348"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A human hair is 70 </a:t>
            </a:r>
            <a:r>
              <a:rPr lang="en-US" dirty="0" smtClean="0">
                <a:solidFill>
                  <a:srgbClr val="000000"/>
                </a:solidFill>
                <a:latin typeface="Times New Roman" pitchFamily="18" charset="0"/>
                <a:cs typeface="Times New Roman" pitchFamily="18" charset="0"/>
              </a:rPr>
              <a:t>µ</a:t>
            </a:r>
            <a:r>
              <a:rPr lang="en-US" dirty="0" smtClean="0">
                <a:solidFill>
                  <a:srgbClr val="000000"/>
                </a:solidFill>
                <a:cs typeface="Times New Roman" pitchFamily="18" charset="0"/>
              </a:rPr>
              <a:t>m or .003 inches thick</a:t>
            </a:r>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39541E-5C95-4879-BB00-30015FD9AF9A}" type="slidenum">
              <a:rPr lang="en-US" smtClean="0"/>
              <a:pPr eaLnBrk="1" hangingPunct="1"/>
              <a:t>71</a:t>
            </a:fld>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Fiber Optic Cable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72</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50" t="24922" r="30625" b="7680"/>
          <a:stretch/>
        </p:blipFill>
        <p:spPr bwMode="auto">
          <a:xfrm>
            <a:off x="2271470" y="1676400"/>
            <a:ext cx="435793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4276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8371" name="Rectangle 2"/>
          <p:cNvSpPr>
            <a:spLocks noGrp="1" noChangeArrowheads="1"/>
          </p:cNvSpPr>
          <p:nvPr>
            <p:ph type="title"/>
          </p:nvPr>
        </p:nvSpPr>
        <p:spPr/>
        <p:txBody>
          <a:bodyPr/>
          <a:lstStyle/>
          <a:p>
            <a:pPr eaLnBrk="1" hangingPunct="1"/>
            <a:r>
              <a:rPr lang="en-US" dirty="0" smtClean="0"/>
              <a:t>Types of Fiber Optic Cable</a:t>
            </a:r>
          </a:p>
        </p:txBody>
      </p:sp>
      <p:pic>
        <p:nvPicPr>
          <p:cNvPr id="58372" name="Picture 3" descr="FiberCross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1AA6C2-BEDE-4F59-A8BE-47471C3C5571}" type="slidenum">
              <a:rPr lang="en-US" smtClean="0"/>
              <a:pPr eaLnBrk="1" hangingPunct="1"/>
              <a:t>73</a:t>
            </a:fld>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a:t>
            </a:r>
            <a:endParaRPr lang="en-US" dirty="0"/>
          </a:p>
        </p:txBody>
      </p:sp>
      <p:sp>
        <p:nvSpPr>
          <p:cNvPr id="3" name="Content Placeholder 2"/>
          <p:cNvSpPr>
            <a:spLocks noGrp="1"/>
          </p:cNvSpPr>
          <p:nvPr>
            <p:ph idx="1"/>
          </p:nvPr>
        </p:nvSpPr>
        <p:spPr/>
        <p:txBody>
          <a:bodyPr/>
          <a:lstStyle/>
          <a:p>
            <a:r>
              <a:rPr lang="en-US" dirty="0" smtClean="0"/>
              <a:t>Fiber optic cable</a:t>
            </a:r>
            <a:r>
              <a:rPr lang="en-US" baseline="0" dirty="0" smtClean="0"/>
              <a:t> began to appear in the late 1970s into the early 1980s</a:t>
            </a:r>
          </a:p>
          <a:p>
            <a:r>
              <a:rPr lang="en-US" dirty="0" smtClean="0"/>
              <a:t>Early fiber had a 50 micron diameter but this was soon changed to 62.5 due to the light emitting diode being based on an LED</a:t>
            </a:r>
          </a:p>
          <a:p>
            <a:r>
              <a:rPr lang="en-US" dirty="0" smtClean="0"/>
              <a:t>The 62.5 cable allowed more of this dispersed light to be captured</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74</a:t>
            </a:fld>
            <a:endParaRPr lang="en-US" dirty="0"/>
          </a:p>
        </p:txBody>
      </p:sp>
    </p:spTree>
    <p:extLst>
      <p:ext uri="{BB962C8B-B14F-4D97-AF65-F5344CB8AC3E}">
        <p14:creationId xmlns:p14="http://schemas.microsoft.com/office/powerpoint/2010/main" val="2401714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Fiber Optic Cable</a:t>
            </a:r>
            <a:endParaRPr lang="en-US" dirty="0"/>
          </a:p>
        </p:txBody>
      </p:sp>
      <p:sp>
        <p:nvSpPr>
          <p:cNvPr id="3" name="Content Placeholder 2"/>
          <p:cNvSpPr>
            <a:spLocks noGrp="1"/>
          </p:cNvSpPr>
          <p:nvPr>
            <p:ph idx="1"/>
          </p:nvPr>
        </p:nvSpPr>
        <p:spPr/>
        <p:txBody>
          <a:bodyPr/>
          <a:lstStyle/>
          <a:p>
            <a:r>
              <a:rPr lang="en-US" dirty="0" smtClean="0"/>
              <a:t>As</a:t>
            </a:r>
            <a:r>
              <a:rPr lang="en-US" baseline="0" dirty="0" smtClean="0"/>
              <a:t> light sources moved from LEDs to VCSELs in the late 1990s there was no longer any need for this larger cable core</a:t>
            </a:r>
          </a:p>
          <a:p>
            <a:r>
              <a:rPr lang="en-US" baseline="0" dirty="0" smtClean="0"/>
              <a:t>Current multimode cable is 50 micron</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75</a:t>
            </a:fld>
            <a:endParaRPr lang="en-US" dirty="0"/>
          </a:p>
        </p:txBody>
      </p:sp>
    </p:spTree>
    <p:extLst>
      <p:ext uri="{BB962C8B-B14F-4D97-AF65-F5344CB8AC3E}">
        <p14:creationId xmlns:p14="http://schemas.microsoft.com/office/powerpoint/2010/main" val="17702906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dirty="0" smtClean="0"/>
              <a:t>Fiber Optic Cable</a:t>
            </a:r>
          </a:p>
        </p:txBody>
      </p:sp>
      <p:sp>
        <p:nvSpPr>
          <p:cNvPr id="92163" name="Content Placeholder 2"/>
          <p:cNvSpPr>
            <a:spLocks noGrp="1"/>
          </p:cNvSpPr>
          <p:nvPr>
            <p:ph idx="1"/>
          </p:nvPr>
        </p:nvSpPr>
        <p:spPr/>
        <p:txBody>
          <a:bodyPr/>
          <a:lstStyle/>
          <a:p>
            <a:endParaRPr lang="en-US" dirty="0" smtClean="0"/>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74E90F70-EA2D-4FF2-839D-12C7FD31B9DF}" type="slidenum">
              <a:rPr lang="en-US" smtClean="0"/>
              <a:pPr eaLnBrk="1" hangingPunct="1"/>
              <a:t>76</a:t>
            </a:fld>
            <a:endParaRPr lang="en-US" dirty="0" smtClean="0"/>
          </a:p>
        </p:txBody>
      </p:sp>
      <p:pic>
        <p:nvPicPr>
          <p:cNvPr id="92166" name="Picture 5"/>
          <p:cNvPicPr>
            <a:picLocks noChangeAspect="1"/>
          </p:cNvPicPr>
          <p:nvPr/>
        </p:nvPicPr>
        <p:blipFill>
          <a:blip r:embed="rId2">
            <a:extLst>
              <a:ext uri="{28A0092B-C50C-407E-A947-70E740481C1C}">
                <a14:useLocalDpi xmlns:a14="http://schemas.microsoft.com/office/drawing/2010/main" val="0"/>
              </a:ext>
            </a:extLst>
          </a:blip>
          <a:srcRect l="31129" t="32768" r="20833" b="5966"/>
          <a:stretch>
            <a:fillRect/>
          </a:stretch>
        </p:blipFill>
        <p:spPr bwMode="auto">
          <a:xfrm>
            <a:off x="1352550" y="1600200"/>
            <a:ext cx="62674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2113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59395"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Multi-Mode Fiber</a:t>
            </a:r>
          </a:p>
        </p:txBody>
      </p:sp>
      <p:sp>
        <p:nvSpPr>
          <p:cNvPr id="59396"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Multi-mode fiber allows many modes, or paths, of light to propagate down the fiber optic path</a:t>
            </a:r>
          </a:p>
          <a:p>
            <a:pPr eaLnBrk="1" hangingPunct="1"/>
            <a:r>
              <a:rPr lang="en-US" dirty="0" smtClean="0">
                <a:solidFill>
                  <a:srgbClr val="000000"/>
                </a:solidFill>
                <a:cs typeface="Times New Roman" pitchFamily="18" charset="0"/>
              </a:rPr>
              <a:t>Because these modes of light enter the fiber at different angles, they will arrive at the end of the fiber at different times</a:t>
            </a:r>
          </a:p>
          <a:p>
            <a:pPr eaLnBrk="1" hangingPunct="1"/>
            <a:r>
              <a:rPr lang="en-US" dirty="0" smtClean="0">
                <a:solidFill>
                  <a:srgbClr val="000000"/>
                </a:solidFill>
                <a:cs typeface="Times New Roman" pitchFamily="18" charset="0"/>
              </a:rPr>
              <a:t>This characteristic is known as modal dispersion</a:t>
            </a:r>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C0AEFD-6DAC-4160-B6DD-1D105E290BC9}" type="slidenum">
              <a:rPr lang="en-US" smtClean="0"/>
              <a:pPr eaLnBrk="1" hangingPunct="1"/>
              <a:t>77</a:t>
            </a:fld>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0419"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Multi-Mode Fiber</a:t>
            </a:r>
          </a:p>
        </p:txBody>
      </p:sp>
      <p:sp>
        <p:nvSpPr>
          <p:cNvPr id="60420"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Modal dispersion limits the bandwidth and distances that can be traversed using multi-mode fibers</a:t>
            </a:r>
          </a:p>
          <a:p>
            <a:pPr eaLnBrk="1" hangingPunct="1"/>
            <a:r>
              <a:rPr lang="en-US" dirty="0" smtClean="0">
                <a:solidFill>
                  <a:srgbClr val="000000"/>
                </a:solidFill>
                <a:cs typeface="Times New Roman" pitchFamily="18" charset="0"/>
              </a:rPr>
              <a:t>This is expressed as MBW</a:t>
            </a:r>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4B1B65-AB16-431A-8CA4-D68D5D83D9D2}" type="slidenum">
              <a:rPr lang="en-US" smtClean="0"/>
              <a:pPr eaLnBrk="1" hangingPunct="1"/>
              <a:t>78</a:t>
            </a:fld>
            <a:endParaRPr lang="en-US"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MBW</a:t>
            </a:r>
            <a:endParaRPr lang="en-US" dirty="0"/>
          </a:p>
        </p:txBody>
      </p:sp>
      <p:sp>
        <p:nvSpPr>
          <p:cNvPr id="3" name="Content Placeholder 2"/>
          <p:cNvSpPr>
            <a:spLocks noGrp="1"/>
          </p:cNvSpPr>
          <p:nvPr>
            <p:ph idx="1"/>
          </p:nvPr>
        </p:nvSpPr>
        <p:spPr/>
        <p:txBody>
          <a:bodyPr/>
          <a:lstStyle/>
          <a:p>
            <a:pPr eaLnBrk="1" hangingPunct="1"/>
            <a:r>
              <a:rPr lang="en-US" dirty="0" smtClean="0"/>
              <a:t>For</a:t>
            </a:r>
            <a:r>
              <a:rPr lang="en-US" baseline="0" dirty="0" smtClean="0"/>
              <a:t> example </a:t>
            </a:r>
            <a:r>
              <a:rPr lang="en-US" dirty="0" smtClean="0"/>
              <a:t>62.5 µm multimode fiber has a modal bandwidth equal to 160 MHz</a:t>
            </a:r>
            <a:r>
              <a:rPr lang="en-US" baseline="0" dirty="0" smtClean="0"/>
              <a:t> per </a:t>
            </a:r>
            <a:r>
              <a:rPr lang="en-US" dirty="0" smtClean="0"/>
              <a:t>km at 850 nm thus the maximum</a:t>
            </a:r>
            <a:r>
              <a:rPr lang="en-US" baseline="0" dirty="0" smtClean="0"/>
              <a:t> </a:t>
            </a:r>
            <a:r>
              <a:rPr lang="en-US" dirty="0" smtClean="0"/>
              <a:t>distance for Gigabit Ethernet is 220 meters</a:t>
            </a:r>
          </a:p>
          <a:p>
            <a:pPr eaLnBrk="1" hangingPunct="1"/>
            <a:r>
              <a:rPr lang="en-US" dirty="0" smtClean="0"/>
              <a:t>Whereas 62.5 µm multimode fiber with a modal bandwidth of 200 MHz  per km at 850 nm has a maximum distance for Gigabit Ethernet of 275 meters</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79</a:t>
            </a:fld>
            <a:endParaRPr lang="en-US" dirty="0"/>
          </a:p>
        </p:txBody>
      </p:sp>
    </p:spTree>
    <p:extLst>
      <p:ext uri="{BB962C8B-B14F-4D97-AF65-F5344CB8AC3E}">
        <p14:creationId xmlns:p14="http://schemas.microsoft.com/office/powerpoint/2010/main" val="561695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126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Construction</a:t>
            </a:r>
          </a:p>
        </p:txBody>
      </p:sp>
      <p:sp>
        <p:nvSpPr>
          <p:cNvPr id="11268"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Optical fiber for telecommunications consists of three components</a:t>
            </a:r>
          </a:p>
          <a:p>
            <a:pPr eaLnBrk="1" hangingPunct="1"/>
            <a:r>
              <a:rPr lang="en-US" dirty="0" smtClean="0">
                <a:solidFill>
                  <a:srgbClr val="000000"/>
                </a:solidFill>
                <a:cs typeface="Times New Roman" pitchFamily="18" charset="0"/>
              </a:rPr>
              <a:t>They are the core, the cladding, and the coating</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A0FBEF-6707-4374-B6AA-991FE8B28F1F}" type="slidenum">
              <a:rPr lang="en-US" smtClean="0"/>
              <a:pPr eaLnBrk="1" hangingPunct="1"/>
              <a:t>8</a:t>
            </a:fld>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MBW</a:t>
            </a:r>
            <a:endParaRPr lang="en-US" dirty="0"/>
          </a:p>
        </p:txBody>
      </p:sp>
      <p:sp>
        <p:nvSpPr>
          <p:cNvPr id="3" name="Content Placeholder 2"/>
          <p:cNvSpPr>
            <a:spLocks noGrp="1"/>
          </p:cNvSpPr>
          <p:nvPr>
            <p:ph idx="1"/>
          </p:nvPr>
        </p:nvSpPr>
        <p:spPr/>
        <p:txBody>
          <a:bodyPr/>
          <a:lstStyle/>
          <a:p>
            <a:pPr eaLnBrk="1" hangingPunct="1"/>
            <a:r>
              <a:rPr lang="en-US" dirty="0" smtClean="0"/>
              <a:t>If you are not sure what the MBW is for a cable, then the conservative case of a MBW of 160</a:t>
            </a:r>
            <a:r>
              <a:rPr lang="en-US" baseline="0" dirty="0" smtClean="0"/>
              <a:t> should be used</a:t>
            </a:r>
            <a:endParaRPr lang="en-US" dirty="0" smtClean="0"/>
          </a:p>
          <a:p>
            <a:pPr eaLnBrk="1" hangingPunct="1"/>
            <a:r>
              <a:rPr lang="en-US" dirty="0" smtClean="0"/>
              <a:t>Modal bandwidth is based on the individual pulses of light which make up a digital signal traveling along the fiber that will suffer some distortion</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80</a:t>
            </a:fld>
            <a:endParaRPr lang="en-US" dirty="0"/>
          </a:p>
        </p:txBody>
      </p:sp>
    </p:spTree>
    <p:extLst>
      <p:ext uri="{BB962C8B-B14F-4D97-AF65-F5344CB8AC3E}">
        <p14:creationId xmlns:p14="http://schemas.microsoft.com/office/powerpoint/2010/main" val="19500494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MBW</a:t>
            </a:r>
            <a:endParaRPr lang="en-US" dirty="0"/>
          </a:p>
        </p:txBody>
      </p:sp>
      <p:sp>
        <p:nvSpPr>
          <p:cNvPr id="3" name="Content Placeholder 2"/>
          <p:cNvSpPr>
            <a:spLocks noGrp="1"/>
          </p:cNvSpPr>
          <p:nvPr>
            <p:ph idx="1"/>
          </p:nvPr>
        </p:nvSpPr>
        <p:spPr/>
        <p:txBody>
          <a:bodyPr/>
          <a:lstStyle/>
          <a:p>
            <a:pPr eaLnBrk="1" hangingPunct="1"/>
            <a:r>
              <a:rPr lang="en-US" dirty="0" smtClean="0"/>
              <a:t>This distortion is due to the energy traveling in different modes, so some of the light energy in a pulse travels along a longer path than other parts of the pulse</a:t>
            </a:r>
          </a:p>
          <a:p>
            <a:pPr eaLnBrk="1" hangingPunct="1"/>
            <a:r>
              <a:rPr lang="en-US" dirty="0" smtClean="0"/>
              <a:t>Graded Index fiber is</a:t>
            </a:r>
            <a:r>
              <a:rPr lang="en-US" baseline="0" dirty="0" smtClean="0"/>
              <a:t> used to overcome this problem</a:t>
            </a:r>
          </a:p>
          <a:p>
            <a:pPr eaLnBrk="1" hangingPunct="1"/>
            <a:r>
              <a:rPr lang="en-US" baseline="0" dirty="0" smtClean="0"/>
              <a:t>Steenbergen shows it this way</a:t>
            </a:r>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81</a:t>
            </a:fld>
            <a:endParaRPr lang="en-US" dirty="0"/>
          </a:p>
        </p:txBody>
      </p:sp>
    </p:spTree>
    <p:extLst>
      <p:ext uri="{BB962C8B-B14F-4D97-AF65-F5344CB8AC3E}">
        <p14:creationId xmlns:p14="http://schemas.microsoft.com/office/powerpoint/2010/main" val="19060331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MBW</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82</a:t>
            </a:fld>
            <a:endParaRPr lang="en-US" dirty="0"/>
          </a:p>
        </p:txBody>
      </p:sp>
      <p:pic>
        <p:nvPicPr>
          <p:cNvPr id="6" name="Picture 5"/>
          <p:cNvPicPr>
            <a:picLocks noChangeAspect="1"/>
          </p:cNvPicPr>
          <p:nvPr/>
        </p:nvPicPr>
        <p:blipFill rotWithShape="1">
          <a:blip r:embed="rId2"/>
          <a:srcRect l="21875" t="17347" r="20625"/>
          <a:stretch/>
        </p:blipFill>
        <p:spPr>
          <a:xfrm>
            <a:off x="1572768" y="1632863"/>
            <a:ext cx="5818632" cy="4482557"/>
          </a:xfrm>
          <a:prstGeom prst="rect">
            <a:avLst/>
          </a:prstGeom>
        </p:spPr>
      </p:pic>
    </p:spTree>
    <p:extLst>
      <p:ext uri="{BB962C8B-B14F-4D97-AF65-F5344CB8AC3E}">
        <p14:creationId xmlns:p14="http://schemas.microsoft.com/office/powerpoint/2010/main" val="20633183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1443"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Multi-Mode Fiber</a:t>
            </a:r>
          </a:p>
        </p:txBody>
      </p:sp>
      <p:sp>
        <p:nvSpPr>
          <p:cNvPr id="61444"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For this reason, multi-mode fiber is generally used for connectivity within a building such as a backbone cable</a:t>
            </a:r>
            <a:endParaRPr lang="en-US" dirty="0" smtClean="0"/>
          </a:p>
          <a:p>
            <a:pPr eaLnBrk="1" hangingPunct="1"/>
            <a:r>
              <a:rPr lang="en-US" dirty="0" smtClean="0">
                <a:solidFill>
                  <a:srgbClr val="000000"/>
                </a:solidFill>
                <a:cs typeface="Times New Roman" pitchFamily="18" charset="0"/>
              </a:rPr>
              <a:t>The relatively large core of a multi-mode fiber allows good coupling from inexpensive LEDs as light sources, and the use of inexpensive couplers and connectors</a:t>
            </a:r>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510E44-31E7-4BAA-8829-41C68A548AA5}" type="slidenum">
              <a:rPr lang="en-US" smtClean="0"/>
              <a:pPr eaLnBrk="1" hangingPunct="1"/>
              <a:t>83</a:t>
            </a:fld>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2467"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Multi-Mode Fiber</a:t>
            </a:r>
          </a:p>
        </p:txBody>
      </p:sp>
      <p:sp>
        <p:nvSpPr>
          <p:cNvPr id="62468" name="Rectangle 3"/>
          <p:cNvSpPr>
            <a:spLocks noGrp="1" noChangeArrowheads="1"/>
          </p:cNvSpPr>
          <p:nvPr>
            <p:ph type="body" idx="1"/>
          </p:nvPr>
        </p:nvSpPr>
        <p:spPr/>
        <p:txBody>
          <a:bodyPr/>
          <a:lstStyle/>
          <a:p>
            <a:pPr eaLnBrk="1" hangingPunct="1"/>
            <a:r>
              <a:rPr lang="en-US" dirty="0" smtClean="0">
                <a:solidFill>
                  <a:srgbClr val="000000"/>
                </a:solidFill>
                <a:cs typeface="Times New Roman" pitchFamily="18" charset="0"/>
              </a:rPr>
              <a:t>This makes multi-mode most useful for short distance, low bandwidth applications</a:t>
            </a:r>
          </a:p>
          <a:p>
            <a:pPr eaLnBrk="1" hangingPunct="1">
              <a:lnSpc>
                <a:spcPct val="90000"/>
              </a:lnSpc>
            </a:pPr>
            <a:r>
              <a:rPr lang="en-US" dirty="0" smtClean="0">
                <a:solidFill>
                  <a:srgbClr val="000000"/>
                </a:solidFill>
                <a:cs typeface="Times New Roman" pitchFamily="18" charset="0"/>
              </a:rPr>
              <a:t>The 62.5 version of</a:t>
            </a:r>
            <a:r>
              <a:rPr lang="en-US" baseline="0" dirty="0" smtClean="0">
                <a:solidFill>
                  <a:srgbClr val="000000"/>
                </a:solidFill>
                <a:cs typeface="Times New Roman" pitchFamily="18" charset="0"/>
              </a:rPr>
              <a:t> multimode cable is </a:t>
            </a:r>
            <a:r>
              <a:rPr lang="en-US" dirty="0" smtClean="0">
                <a:solidFill>
                  <a:srgbClr val="000000"/>
                </a:solidFill>
                <a:cs typeface="Times New Roman" pitchFamily="18" charset="0"/>
              </a:rPr>
              <a:t>typically orange in color</a:t>
            </a:r>
          </a:p>
          <a:p>
            <a:pPr eaLnBrk="1" hangingPunct="1">
              <a:lnSpc>
                <a:spcPct val="90000"/>
              </a:lnSpc>
            </a:pPr>
            <a:r>
              <a:rPr lang="en-US" dirty="0" smtClean="0">
                <a:solidFill>
                  <a:srgbClr val="000000"/>
                </a:solidFill>
                <a:cs typeface="Times New Roman" pitchFamily="18" charset="0"/>
              </a:rPr>
              <a:t>The OM3</a:t>
            </a:r>
            <a:r>
              <a:rPr lang="en-US" baseline="0" dirty="0" smtClean="0">
                <a:solidFill>
                  <a:srgbClr val="000000"/>
                </a:solidFill>
                <a:cs typeface="Times New Roman" pitchFamily="18" charset="0"/>
              </a:rPr>
              <a:t> laser optimized multimode cable </a:t>
            </a:r>
            <a:r>
              <a:rPr lang="en-US" dirty="0" smtClean="0">
                <a:solidFill>
                  <a:srgbClr val="000000"/>
                </a:solidFill>
                <a:cs typeface="Times New Roman" pitchFamily="18" charset="0"/>
              </a:rPr>
              <a:t>is commonly aqua in color</a:t>
            </a:r>
          </a:p>
          <a:p>
            <a:pPr eaLnBrk="1" hangingPunct="1">
              <a:lnSpc>
                <a:spcPct val="90000"/>
              </a:lnSpc>
            </a:pPr>
            <a:r>
              <a:rPr lang="en-US" dirty="0" smtClean="0">
                <a:solidFill>
                  <a:srgbClr val="000000"/>
                </a:solidFill>
                <a:cs typeface="Times New Roman" pitchFamily="18" charset="0"/>
              </a:rPr>
              <a:t>It is primarily used in LANs</a:t>
            </a:r>
          </a:p>
          <a:p>
            <a:pPr eaLnBrk="1" hangingPunct="1">
              <a:lnSpc>
                <a:spcPct val="90000"/>
              </a:lnSpc>
            </a:pPr>
            <a:r>
              <a:rPr lang="en-US" dirty="0" smtClean="0">
                <a:solidFill>
                  <a:srgbClr val="000000"/>
                </a:solidFill>
                <a:cs typeface="Times New Roman" pitchFamily="18" charset="0"/>
              </a:rPr>
              <a:t>Laser optimized cable can carry higher speeds using laser based equipment</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37C0C0-992E-462E-9EA0-6EF6E97BF69B}" type="slidenum">
              <a:rPr lang="en-US" smtClean="0"/>
              <a:pPr eaLnBrk="1" hangingPunct="1"/>
              <a:t>84</a:t>
            </a:fld>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3491" name="Rectangle 2"/>
          <p:cNvSpPr>
            <a:spLocks noGrp="1" noChangeArrowheads="1"/>
          </p:cNvSpPr>
          <p:nvPr>
            <p:ph type="title"/>
          </p:nvPr>
        </p:nvSpPr>
        <p:spPr/>
        <p:txBody>
          <a:bodyPr/>
          <a:lstStyle/>
          <a:p>
            <a:pPr eaLnBrk="1" hangingPunct="1"/>
            <a:r>
              <a:rPr lang="en-US" dirty="0" smtClean="0">
                <a:solidFill>
                  <a:srgbClr val="000000"/>
                </a:solidFill>
                <a:cs typeface="Times New Roman" pitchFamily="18" charset="0"/>
              </a:rPr>
              <a:t>Multi-Mode Fiber</a:t>
            </a:r>
          </a:p>
        </p:txBody>
      </p:sp>
      <p:sp>
        <p:nvSpPr>
          <p:cNvPr id="63492" name="Rectangle 3"/>
          <p:cNvSpPr>
            <a:spLocks noGrp="1" noChangeArrowheads="1"/>
          </p:cNvSpPr>
          <p:nvPr>
            <p:ph type="body" idx="1"/>
          </p:nvPr>
        </p:nvSpPr>
        <p:spPr/>
        <p:txBody>
          <a:bodyPr/>
          <a:lstStyle/>
          <a:p>
            <a:pPr eaLnBrk="1" hangingPunct="1">
              <a:lnSpc>
                <a:spcPct val="90000"/>
              </a:lnSpc>
            </a:pPr>
            <a:r>
              <a:rPr lang="en-US" dirty="0" smtClean="0">
                <a:solidFill>
                  <a:srgbClr val="000000"/>
                </a:solidFill>
                <a:cs typeface="Times New Roman" pitchFamily="18" charset="0"/>
              </a:rPr>
              <a:t>So be sure you know what size is being used for the fiber, the connectors, and the equipment</a:t>
            </a:r>
          </a:p>
          <a:p>
            <a:pPr eaLnBrk="1" hangingPunct="1"/>
            <a:r>
              <a:rPr lang="en-US" dirty="0" smtClean="0">
                <a:solidFill>
                  <a:srgbClr val="000000"/>
                </a:solidFill>
                <a:cs typeface="Times New Roman" pitchFamily="18" charset="0"/>
              </a:rPr>
              <a:t>The primary advantage of multi-mode fiber over copper twisted pair cabling is that it supports longer segment lengths</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D94BBA-5033-4370-A255-EA0187FFE908}" type="slidenum">
              <a:rPr lang="en-US" smtClean="0"/>
              <a:pPr eaLnBrk="1" hangingPunct="1"/>
              <a:t>85</a:t>
            </a:fld>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Multi-Mode Fiber</a:t>
            </a:r>
          </a:p>
        </p:txBody>
      </p:sp>
      <p:sp>
        <p:nvSpPr>
          <p:cNvPr id="64515" name="Content Placeholder 2"/>
          <p:cNvSpPr>
            <a:spLocks noGrp="1"/>
          </p:cNvSpPr>
          <p:nvPr>
            <p:ph idx="1"/>
          </p:nvPr>
        </p:nvSpPr>
        <p:spPr/>
        <p:txBody>
          <a:bodyPr/>
          <a:lstStyle/>
          <a:p>
            <a:pPr eaLnBrk="1" hangingPunct="1"/>
            <a:r>
              <a:rPr lang="en-US" dirty="0" smtClean="0">
                <a:solidFill>
                  <a:srgbClr val="000000"/>
                </a:solidFill>
                <a:cs typeface="Times New Roman" pitchFamily="18" charset="0"/>
              </a:rPr>
              <a:t>Multi-mode fiber can support segment lengths as long as 2,000 meters for 10 and 100 Mbps Ethernet, and 550 meters for 1 Gbps Ethernet</a:t>
            </a:r>
            <a:endParaRPr lang="en-US" dirty="0" smtClean="0"/>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6D5DB02A-4F1B-46D0-8391-4837785E2864}" type="slidenum">
              <a:rPr lang="en-US" smtClean="0"/>
              <a:pPr eaLnBrk="1" hangingPunct="1"/>
              <a:t>86</a:t>
            </a:fld>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5539" name="Rectangle 2"/>
          <p:cNvSpPr>
            <a:spLocks noGrp="1" noChangeArrowheads="1"/>
          </p:cNvSpPr>
          <p:nvPr>
            <p:ph type="title"/>
          </p:nvPr>
        </p:nvSpPr>
        <p:spPr/>
        <p:txBody>
          <a:bodyPr/>
          <a:lstStyle/>
          <a:p>
            <a:pPr eaLnBrk="1" hangingPunct="1"/>
            <a:r>
              <a:rPr lang="en-US" dirty="0" smtClean="0"/>
              <a:t>Multi-Mode Fiber</a:t>
            </a:r>
          </a:p>
        </p:txBody>
      </p:sp>
      <p:pic>
        <p:nvPicPr>
          <p:cNvPr id="655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2363" y="1295400"/>
            <a:ext cx="438943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1315F3-E18C-44CF-B7E7-78765EF2020A}" type="slidenum">
              <a:rPr lang="en-US" smtClean="0"/>
              <a:pPr eaLnBrk="1" hangingPunct="1"/>
              <a:t>87</a:t>
            </a:fld>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Types of Multi-Mode Fiber</a:t>
            </a:r>
          </a:p>
        </p:txBody>
      </p:sp>
      <p:sp>
        <p:nvSpPr>
          <p:cNvPr id="3" name="Content Placeholder 2"/>
          <p:cNvSpPr>
            <a:spLocks noGrp="1"/>
          </p:cNvSpPr>
          <p:nvPr>
            <p:ph idx="1"/>
          </p:nvPr>
        </p:nvSpPr>
        <p:spPr/>
        <p:txBody>
          <a:bodyPr/>
          <a:lstStyle/>
          <a:p>
            <a:pPr>
              <a:defRPr/>
            </a:pPr>
            <a:r>
              <a:rPr lang="en-US" dirty="0" smtClean="0"/>
              <a:t>As the textbook says</a:t>
            </a:r>
          </a:p>
          <a:p>
            <a:pPr lvl="1">
              <a:defRPr/>
            </a:pPr>
            <a:r>
              <a:rPr lang="en-US" dirty="0" smtClean="0">
                <a:ea typeface="+mn-ea"/>
                <a:cs typeface="+mn-cs"/>
              </a:rPr>
              <a:t>Two types of multimode fiber exist, distinguished by the index profile of their cores and how light travels in them</a:t>
            </a:r>
          </a:p>
          <a:p>
            <a:pPr lvl="1">
              <a:defRPr/>
            </a:pPr>
            <a:r>
              <a:rPr lang="en-US" dirty="0" smtClean="0">
                <a:ea typeface="+mn-ea"/>
                <a:cs typeface="+mn-cs"/>
              </a:rPr>
              <a:t>Step index multimode fiber has a core composed of one type of glass</a:t>
            </a:r>
          </a:p>
          <a:p>
            <a:pPr lvl="1">
              <a:defRPr/>
            </a:pPr>
            <a:r>
              <a:rPr lang="en-US" dirty="0" smtClean="0">
                <a:ea typeface="+mn-ea"/>
                <a:cs typeface="+mn-cs"/>
              </a:rPr>
              <a:t>Light traveling in the fiber travels in straight lines, reflecting off the core/cladding interface</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911C0F2C-D7B1-424A-9075-1463BFA54BBB}" type="slidenum">
              <a:rPr lang="en-US" smtClean="0"/>
              <a:pPr eaLnBrk="1" hangingPunct="1"/>
              <a:t>88</a:t>
            </a:fld>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t>Types of Multi-Mode Fiber</a:t>
            </a:r>
          </a:p>
        </p:txBody>
      </p:sp>
      <p:sp>
        <p:nvSpPr>
          <p:cNvPr id="3" name="Content Placeholder 2"/>
          <p:cNvSpPr>
            <a:spLocks noGrp="1"/>
          </p:cNvSpPr>
          <p:nvPr>
            <p:ph idx="1"/>
          </p:nvPr>
        </p:nvSpPr>
        <p:spPr/>
        <p:txBody>
          <a:bodyPr/>
          <a:lstStyle/>
          <a:p>
            <a:pPr lvl="1">
              <a:defRPr/>
            </a:pPr>
            <a:r>
              <a:rPr lang="en-US" dirty="0" smtClean="0">
                <a:ea typeface="+mn-ea"/>
                <a:cs typeface="+mn-cs"/>
              </a:rPr>
              <a:t>The numerical aperture is determined by the differences in the indices of refraction of the core and cladding and can be calculated by Snell’s law</a:t>
            </a:r>
          </a:p>
          <a:p>
            <a:pPr lvl="1">
              <a:defRPr/>
            </a:pPr>
            <a:r>
              <a:rPr lang="en-US" dirty="0" smtClean="0">
                <a:ea typeface="+mn-ea"/>
                <a:cs typeface="+mn-cs"/>
              </a:rPr>
              <a:t>Because each mode or angle of light travels a different path link, a pulse of light is dispersed while traveling through the fiber, limiting the bandwidth of step index fiber</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7E984683-A875-495E-816F-7E5CAB0119F0}" type="slidenum">
              <a:rPr lang="en-US" smtClean="0"/>
              <a:pPr eaLnBrk="1" hangingPunct="1"/>
              <a:t>89</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12291" name="Rectangle 2"/>
          <p:cNvSpPr>
            <a:spLocks noGrp="1" noChangeArrowheads="1"/>
          </p:cNvSpPr>
          <p:nvPr>
            <p:ph type="title"/>
          </p:nvPr>
        </p:nvSpPr>
        <p:spPr/>
        <p:txBody>
          <a:bodyPr/>
          <a:lstStyle/>
          <a:p>
            <a:pPr eaLnBrk="1" hangingPunct="1"/>
            <a:r>
              <a:rPr lang="en-US" dirty="0" smtClean="0"/>
              <a:t>Construction</a:t>
            </a:r>
          </a:p>
        </p:txBody>
      </p:sp>
      <p:pic>
        <p:nvPicPr>
          <p:cNvPr id="12292" name="Picture 3" descr="FiberCross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50036C6-52EF-4309-A093-1D9BD37C27C0}" type="slidenum">
              <a:rPr lang="en-US" smtClean="0"/>
              <a:pPr eaLnBrk="1" hangingPunct="1"/>
              <a:t>9</a:t>
            </a:fld>
            <a:endParaRPr 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Types of Multi-Mode Fiber</a:t>
            </a:r>
          </a:p>
        </p:txBody>
      </p:sp>
      <p:sp>
        <p:nvSpPr>
          <p:cNvPr id="3" name="Content Placeholder 2"/>
          <p:cNvSpPr>
            <a:spLocks noGrp="1"/>
          </p:cNvSpPr>
          <p:nvPr>
            <p:ph idx="1"/>
          </p:nvPr>
        </p:nvSpPr>
        <p:spPr/>
        <p:txBody>
          <a:bodyPr/>
          <a:lstStyle/>
          <a:p>
            <a:pPr lvl="1">
              <a:defRPr/>
            </a:pPr>
            <a:r>
              <a:rPr lang="en-US" dirty="0" smtClean="0">
                <a:ea typeface="+mn-ea"/>
                <a:cs typeface="+mn-cs"/>
              </a:rPr>
              <a:t>In graded index multimode fiber, the core is composed of many different layers of glass, chosen with indices of refraction to produce an index profile approximating a parabola</a:t>
            </a:r>
          </a:p>
          <a:p>
            <a:pPr lvl="1">
              <a:defRPr/>
            </a:pPr>
            <a:r>
              <a:rPr lang="en-US" dirty="0" smtClean="0">
                <a:ea typeface="+mn-ea"/>
                <a:cs typeface="+mn-cs"/>
              </a:rPr>
              <a:t>Because the light travels faster in lower index of refraction glass, the light will travel faster as it approaches the outside of the core</a:t>
            </a:r>
          </a:p>
          <a:p>
            <a:pPr lvl="1">
              <a:defRPr/>
            </a:pPr>
            <a:r>
              <a:rPr lang="en-US" dirty="0" smtClean="0">
                <a:ea typeface="+mn-ea"/>
                <a:cs typeface="+mn-cs"/>
              </a:rPr>
              <a:t>Likewise, the light traveling closest to the core center will travel the slowest</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4F2E5DCA-F34F-4A18-A210-A801BB7AB6C2}" type="slidenum">
              <a:rPr lang="en-US" smtClean="0"/>
              <a:pPr eaLnBrk="1" hangingPunct="1"/>
              <a:t>90</a:t>
            </a:fld>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Types of Multi-Mode Fiber</a:t>
            </a:r>
          </a:p>
        </p:txBody>
      </p:sp>
      <p:sp>
        <p:nvSpPr>
          <p:cNvPr id="3" name="Content Placeholder 2"/>
          <p:cNvSpPr>
            <a:spLocks noGrp="1"/>
          </p:cNvSpPr>
          <p:nvPr>
            <p:ph idx="1"/>
          </p:nvPr>
        </p:nvSpPr>
        <p:spPr/>
        <p:txBody>
          <a:bodyPr/>
          <a:lstStyle/>
          <a:p>
            <a:pPr lvl="1">
              <a:defRPr/>
            </a:pPr>
            <a:r>
              <a:rPr lang="en-US" dirty="0" smtClean="0">
                <a:ea typeface="+mn-ea"/>
                <a:cs typeface="+mn-cs"/>
              </a:rPr>
              <a:t>A properly constructed index profile will compensate for the different path lengths of each mode, increasing the bandwidth capacity of the fiber by as much as one hundred times that of step index fiber</a:t>
            </a:r>
          </a:p>
          <a:p>
            <a:pPr lvl="1">
              <a:defRPr/>
            </a:pPr>
            <a:r>
              <a:rPr lang="en-US" dirty="0" smtClean="0">
                <a:ea typeface="+mn-ea"/>
                <a:cs typeface="+mn-cs"/>
              </a:rPr>
              <a:t>Step index fiber is used where large core size and efficient coupling of source power is more important than low loss and high bandwidth</a:t>
            </a:r>
          </a:p>
          <a:p>
            <a:pPr lvl="1">
              <a:defRPr/>
            </a:pPr>
            <a:r>
              <a:rPr lang="en-US" dirty="0" smtClean="0">
                <a:ea typeface="+mn-ea"/>
                <a:cs typeface="+mn-cs"/>
              </a:rPr>
              <a:t>It is commonly used in short, low-speed data links with LED sources</a:t>
            </a:r>
            <a:endParaRPr lang="en-US" dirty="0"/>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F1FC4E61-C6C4-448D-8B9F-EAB22E00C7DF}" type="slidenum">
              <a:rPr lang="en-US" smtClean="0"/>
              <a:pPr eaLnBrk="1" hangingPunct="1"/>
              <a:t>91</a:t>
            </a:fld>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smtClean="0"/>
              <a:t>Types of Multi-Mode Fiber</a:t>
            </a:r>
          </a:p>
        </p:txBody>
      </p:sp>
      <p:sp>
        <p:nvSpPr>
          <p:cNvPr id="706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06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286A8930-F073-45EF-A538-C6A288BEF588}" type="slidenum">
              <a:rPr lang="en-US" smtClean="0"/>
              <a:pPr eaLnBrk="1" hangingPunct="1"/>
              <a:t>92</a:t>
            </a:fld>
            <a:endParaRPr lang="en-US" dirty="0" smtClean="0"/>
          </a:p>
        </p:txBody>
      </p:sp>
      <p:pic>
        <p:nvPicPr>
          <p:cNvPr id="70661" name="Picture 2"/>
          <p:cNvPicPr>
            <a:picLocks noChangeAspect="1" noChangeArrowheads="1"/>
          </p:cNvPicPr>
          <p:nvPr/>
        </p:nvPicPr>
        <p:blipFill>
          <a:blip r:embed="rId2">
            <a:extLst>
              <a:ext uri="{28A0092B-C50C-407E-A947-70E740481C1C}">
                <a14:useLocalDpi xmlns:a14="http://schemas.microsoft.com/office/drawing/2010/main" val="0"/>
              </a:ext>
            </a:extLst>
          </a:blip>
          <a:srcRect l="28751" t="21875" r="25000" b="8333"/>
          <a:stretch>
            <a:fillRect/>
          </a:stretch>
        </p:blipFill>
        <p:spPr bwMode="auto">
          <a:xfrm>
            <a:off x="1916113" y="1600200"/>
            <a:ext cx="5018087"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dirty="0" smtClean="0"/>
              <a:t>Types of Multi-Mode Fiber</a:t>
            </a:r>
          </a:p>
        </p:txBody>
      </p:sp>
      <p:sp>
        <p:nvSpPr>
          <p:cNvPr id="71683" name="Content Placeholder 2"/>
          <p:cNvSpPr>
            <a:spLocks noGrp="1"/>
          </p:cNvSpPr>
          <p:nvPr>
            <p:ph idx="1"/>
          </p:nvPr>
        </p:nvSpPr>
        <p:spPr/>
        <p:txBody>
          <a:bodyPr/>
          <a:lstStyle/>
          <a:p>
            <a:r>
              <a:rPr lang="en-US" dirty="0" smtClean="0"/>
              <a:t>In the fiber optic cable industry multimode cable is also referred to using an OM nomenclature as in optical mode</a:t>
            </a:r>
          </a:p>
          <a:p>
            <a:r>
              <a:rPr lang="en-US" dirty="0" smtClean="0"/>
              <a:t>This table from a webinar shows the different types of multimode cable from OM1 to OM4</a:t>
            </a:r>
          </a:p>
        </p:txBody>
      </p:sp>
      <p:sp>
        <p:nvSpPr>
          <p:cNvPr id="716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16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31794D41-DB76-4F5B-B8F1-4D96A5F3C831}" type="slidenum">
              <a:rPr lang="en-US" smtClean="0"/>
              <a:pPr eaLnBrk="1" hangingPunct="1"/>
              <a:t>93</a:t>
            </a:fld>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Multi-Mode Fiber</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94</a:t>
            </a:fld>
            <a:endParaRPr lang="en-US" dirty="0"/>
          </a:p>
        </p:txBody>
      </p:sp>
      <p:pic>
        <p:nvPicPr>
          <p:cNvPr id="6" name="Picture 5"/>
          <p:cNvPicPr>
            <a:picLocks noChangeAspect="1"/>
          </p:cNvPicPr>
          <p:nvPr/>
        </p:nvPicPr>
        <p:blipFill rotWithShape="1">
          <a:blip r:embed="rId2"/>
          <a:srcRect l="25077" t="19441" r="26034" b="5242"/>
          <a:stretch/>
        </p:blipFill>
        <p:spPr>
          <a:xfrm>
            <a:off x="1642866" y="1600194"/>
            <a:ext cx="5900934" cy="4531206"/>
          </a:xfrm>
          <a:prstGeom prst="rect">
            <a:avLst/>
          </a:prstGeom>
        </p:spPr>
      </p:pic>
    </p:spTree>
    <p:extLst>
      <p:ext uri="{BB962C8B-B14F-4D97-AF65-F5344CB8AC3E}">
        <p14:creationId xmlns:p14="http://schemas.microsoft.com/office/powerpoint/2010/main" val="12342065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Multi-Mode Fiber</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95</a:t>
            </a:fld>
            <a:endParaRPr lang="en-US" dirty="0"/>
          </a:p>
        </p:txBody>
      </p:sp>
      <p:pic>
        <p:nvPicPr>
          <p:cNvPr id="6" name="Picture 5"/>
          <p:cNvPicPr>
            <a:picLocks noChangeAspect="1"/>
          </p:cNvPicPr>
          <p:nvPr/>
        </p:nvPicPr>
        <p:blipFill rotWithShape="1">
          <a:blip r:embed="rId2"/>
          <a:srcRect l="25077" t="20058" r="25693" b="4624"/>
          <a:stretch/>
        </p:blipFill>
        <p:spPr>
          <a:xfrm>
            <a:off x="1661720" y="1676391"/>
            <a:ext cx="5882080" cy="4485496"/>
          </a:xfrm>
          <a:prstGeom prst="rect">
            <a:avLst/>
          </a:prstGeom>
        </p:spPr>
      </p:pic>
    </p:spTree>
    <p:extLst>
      <p:ext uri="{BB962C8B-B14F-4D97-AF65-F5344CB8AC3E}">
        <p14:creationId xmlns:p14="http://schemas.microsoft.com/office/powerpoint/2010/main" val="17070824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t>OM Types</a:t>
            </a:r>
          </a:p>
        </p:txBody>
      </p:sp>
      <p:sp>
        <p:nvSpPr>
          <p:cNvPr id="727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27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F9D37349-07FF-4843-8C6D-339647C352A6}" type="slidenum">
              <a:rPr lang="en-US" smtClean="0"/>
              <a:pPr eaLnBrk="1" hangingPunct="1"/>
              <a:t>96</a:t>
            </a:fld>
            <a:endParaRPr lang="en-US" dirty="0" smtClean="0"/>
          </a:p>
        </p:txBody>
      </p:sp>
      <p:pic>
        <p:nvPicPr>
          <p:cNvPr id="72709" name="Picture 5"/>
          <p:cNvPicPr>
            <a:picLocks noChangeAspect="1" noChangeArrowheads="1"/>
          </p:cNvPicPr>
          <p:nvPr/>
        </p:nvPicPr>
        <p:blipFill>
          <a:blip r:embed="rId2">
            <a:extLst>
              <a:ext uri="{28A0092B-C50C-407E-A947-70E740481C1C}">
                <a14:useLocalDpi xmlns:a14="http://schemas.microsoft.com/office/drawing/2010/main" val="0"/>
              </a:ext>
            </a:extLst>
          </a:blip>
          <a:srcRect l="37660" t="27350" r="11378" b="10541"/>
          <a:stretch>
            <a:fillRect/>
          </a:stretch>
        </p:blipFill>
        <p:spPr bwMode="auto">
          <a:xfrm>
            <a:off x="1447800" y="1622425"/>
            <a:ext cx="619125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 Types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endParaRPr lang="en-US" dirty="0" smtClean="0"/>
          </a:p>
          <a:p>
            <a:pPr>
              <a:defRPr/>
            </a:pPr>
            <a:endParaRPr lang="en-US" dirty="0" smtClean="0"/>
          </a:p>
          <a:p>
            <a:pPr>
              <a:defRPr/>
            </a:pPr>
            <a:fld id="{CE59AE27-E5D8-4827-ABE4-2F1778FAA61B}" type="slidenum">
              <a:rPr lang="en-US" smtClean="0"/>
              <a:pPr>
                <a:defRPr/>
              </a:pPr>
              <a:t>97</a:t>
            </a:fld>
            <a:endParaRPr lang="en-US" dirty="0"/>
          </a:p>
        </p:txBody>
      </p:sp>
      <p:pic>
        <p:nvPicPr>
          <p:cNvPr id="6" name="Picture 5"/>
          <p:cNvPicPr>
            <a:picLocks noChangeAspect="1"/>
          </p:cNvPicPr>
          <p:nvPr/>
        </p:nvPicPr>
        <p:blipFill rotWithShape="1">
          <a:blip r:embed="rId2"/>
          <a:srcRect l="22049" t="13884" r="22308"/>
          <a:stretch/>
        </p:blipFill>
        <p:spPr>
          <a:xfrm>
            <a:off x="1625029" y="1676395"/>
            <a:ext cx="5766371" cy="4448242"/>
          </a:xfrm>
          <a:prstGeom prst="rect">
            <a:avLst/>
          </a:prstGeom>
        </p:spPr>
      </p:pic>
    </p:spTree>
    <p:extLst>
      <p:ext uri="{BB962C8B-B14F-4D97-AF65-F5344CB8AC3E}">
        <p14:creationId xmlns:p14="http://schemas.microsoft.com/office/powerpoint/2010/main" val="40773807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t>OM Types</a:t>
            </a:r>
          </a:p>
        </p:txBody>
      </p:sp>
      <p:sp>
        <p:nvSpPr>
          <p:cNvPr id="73731" name="Content Placeholder 2"/>
          <p:cNvSpPr>
            <a:spLocks noGrp="1"/>
          </p:cNvSpPr>
          <p:nvPr>
            <p:ph idx="1"/>
          </p:nvPr>
        </p:nvSpPr>
        <p:spPr/>
        <p:txBody>
          <a:bodyPr/>
          <a:lstStyle/>
          <a:p>
            <a:r>
              <a:rPr lang="en-US" dirty="0" smtClean="0"/>
              <a:t>OM1 and OM2 have been the only types commonly used with OM2 being by far the most common in building backbones</a:t>
            </a:r>
          </a:p>
          <a:p>
            <a:r>
              <a:rPr lang="en-US" dirty="0" smtClean="0"/>
              <a:t>OM1 is basically obsolete</a:t>
            </a:r>
          </a:p>
          <a:p>
            <a:r>
              <a:rPr lang="en-US" dirty="0" smtClean="0"/>
              <a:t>There is a shift to OM3 as it is laser optimized and therefore able to achieve higher data rates such as 10G</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3A47B0AD-5FB6-4555-B631-F1CF58F971F4}" type="slidenum">
              <a:rPr lang="en-US" smtClean="0"/>
              <a:pPr eaLnBrk="1" hangingPunct="1"/>
              <a:t>98</a:t>
            </a:fld>
            <a:endParaRPr 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t>OM Types</a:t>
            </a:r>
          </a:p>
        </p:txBody>
      </p:sp>
      <p:sp>
        <p:nvSpPr>
          <p:cNvPr id="74755" name="Content Placeholder 2"/>
          <p:cNvSpPr>
            <a:spLocks noGrp="1"/>
          </p:cNvSpPr>
          <p:nvPr>
            <p:ph idx="1"/>
          </p:nvPr>
        </p:nvSpPr>
        <p:spPr/>
        <p:txBody>
          <a:bodyPr/>
          <a:lstStyle/>
          <a:p>
            <a:r>
              <a:rPr lang="en-US" dirty="0" smtClean="0"/>
              <a:t>OM4 is for longer distances at 10G speeds as well as for short-range, high-speed backbones</a:t>
            </a:r>
          </a:p>
          <a:p>
            <a:r>
              <a:rPr lang="en-US" dirty="0" smtClean="0"/>
              <a:t>As the shift is made from 62.5 to 50 the OM type purchased is also shifting from OM2 to OM3</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Copyright 2008-2014 Kenneth M. Chipps Ph.D. www.chipps.com</a:t>
            </a:r>
            <a:endParaRPr lang="en-US" dirty="0"/>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612AEBD9-F621-408D-B3DD-CAB40DD67728}" type="slidenum">
              <a:rPr lang="en-US" smtClean="0"/>
              <a:pPr eaLnBrk="1" hangingPunct="1"/>
              <a:t>99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2270</TotalTime>
  <Words>5821</Words>
  <Application>Microsoft Office PowerPoint</Application>
  <PresentationFormat>On-screen Show (4:3)</PresentationFormat>
  <Paragraphs>936</Paragraphs>
  <Slides>157</Slides>
  <Notes>0</Notes>
  <HiddenSlides>0</HiddenSlides>
  <MMClips>0</MMClips>
  <ScaleCrop>false</ScaleCrop>
  <HeadingPairs>
    <vt:vector size="4" baseType="variant">
      <vt:variant>
        <vt:lpstr>Theme</vt:lpstr>
      </vt:variant>
      <vt:variant>
        <vt:i4>1</vt:i4>
      </vt:variant>
      <vt:variant>
        <vt:lpstr>Slide Titles</vt:lpstr>
      </vt:variant>
      <vt:variant>
        <vt:i4>157</vt:i4>
      </vt:variant>
    </vt:vector>
  </HeadingPairs>
  <TitlesOfParts>
    <vt:vector size="158" baseType="lpstr">
      <vt:lpstr>CiscoAcademy</vt:lpstr>
      <vt:lpstr>Fiber Optic Media Last Update 2014.08.09 1.18.0</vt:lpstr>
      <vt:lpstr>Objectives</vt:lpstr>
      <vt:lpstr>Sending Data</vt:lpstr>
      <vt:lpstr>What is Fiber Optic Cable</vt:lpstr>
      <vt:lpstr>Fiber Optic Interface</vt:lpstr>
      <vt:lpstr>Reasons to Use</vt:lpstr>
      <vt:lpstr>Fiber Compared to Copper</vt:lpstr>
      <vt:lpstr>Construction</vt:lpstr>
      <vt:lpstr>Construction</vt:lpstr>
      <vt:lpstr>Construction</vt:lpstr>
      <vt:lpstr>Construction</vt:lpstr>
      <vt:lpstr>Construction</vt:lpstr>
      <vt:lpstr>Construction</vt:lpstr>
      <vt:lpstr>Construction</vt:lpstr>
      <vt:lpstr>Construction</vt:lpstr>
      <vt:lpstr>Construction</vt:lpstr>
      <vt:lpstr>Lab</vt:lpstr>
      <vt:lpstr>Types of Fiber Optic Cable</vt:lpstr>
      <vt:lpstr>Types of Fiber Optic Cable</vt:lpstr>
      <vt:lpstr>Tight Buffer Fiber Construction</vt:lpstr>
      <vt:lpstr>Tight Buffer Fiber</vt:lpstr>
      <vt:lpstr>Loose Tube Fiber Construction</vt:lpstr>
      <vt:lpstr>Loose Tube Fiber Construction</vt:lpstr>
      <vt:lpstr>Loose Tube Fiber</vt:lpstr>
      <vt:lpstr>Loose Tube Fiber Construction</vt:lpstr>
      <vt:lpstr>Loose Tube Fiber</vt:lpstr>
      <vt:lpstr>Loose Tube Fiber Construction</vt:lpstr>
      <vt:lpstr>Operation</vt:lpstr>
      <vt:lpstr>Operation</vt:lpstr>
      <vt:lpstr>Optical Media</vt:lpstr>
      <vt:lpstr>Operation</vt:lpstr>
      <vt:lpstr>Wavelength Chart</vt:lpstr>
      <vt:lpstr>Wavelength Chart</vt:lpstr>
      <vt:lpstr>Wavelengths</vt:lpstr>
      <vt:lpstr>Wavelengths</vt:lpstr>
      <vt:lpstr>Operation</vt:lpstr>
      <vt:lpstr>VCSELs</vt:lpstr>
      <vt:lpstr>VCSELs</vt:lpstr>
      <vt:lpstr>Caution</vt:lpstr>
      <vt:lpstr>Caution</vt:lpstr>
      <vt:lpstr>Caution</vt:lpstr>
      <vt:lpstr>Caution</vt:lpstr>
      <vt:lpstr>Caution</vt:lpstr>
      <vt:lpstr>Caution</vt:lpstr>
      <vt:lpstr>Operation</vt:lpstr>
      <vt:lpstr>Operation</vt:lpstr>
      <vt:lpstr>Operation</vt:lpstr>
      <vt:lpstr>Beam Types</vt:lpstr>
      <vt:lpstr>Operation</vt:lpstr>
      <vt:lpstr>Operation</vt:lpstr>
      <vt:lpstr>Fiber Optic Cable Issues</vt:lpstr>
      <vt:lpstr>Attenuation</vt:lpstr>
      <vt:lpstr>Attenuation</vt:lpstr>
      <vt:lpstr>Absorption</vt:lpstr>
      <vt:lpstr>Scattering</vt:lpstr>
      <vt:lpstr>Scattering</vt:lpstr>
      <vt:lpstr>Bending</vt:lpstr>
      <vt:lpstr>Bending</vt:lpstr>
      <vt:lpstr>Bending</vt:lpstr>
      <vt:lpstr>Bending</vt:lpstr>
      <vt:lpstr>Bending</vt:lpstr>
      <vt:lpstr>Bending</vt:lpstr>
      <vt:lpstr>Bending</vt:lpstr>
      <vt:lpstr>Bending</vt:lpstr>
      <vt:lpstr>Decibel to Power Table</vt:lpstr>
      <vt:lpstr>Decibel to Power Table</vt:lpstr>
      <vt:lpstr>Types of Fiber Optic Cable</vt:lpstr>
      <vt:lpstr>Types of Fiber Optic Cable</vt:lpstr>
      <vt:lpstr>Types of Fiber Optic Cable</vt:lpstr>
      <vt:lpstr>Types of Fiber Optic Cable</vt:lpstr>
      <vt:lpstr>Types of Fiber Optic Cable</vt:lpstr>
      <vt:lpstr>Types of Fiber Optic Cable</vt:lpstr>
      <vt:lpstr>Types of Fiber Optic Cable</vt:lpstr>
      <vt:lpstr>Fiber Optic Cable</vt:lpstr>
      <vt:lpstr>Fiber Optic Cable</vt:lpstr>
      <vt:lpstr>Fiber Optic Cable</vt:lpstr>
      <vt:lpstr>Multi-Mode Fiber</vt:lpstr>
      <vt:lpstr>Multi-Mode Fiber</vt:lpstr>
      <vt:lpstr>MBW</vt:lpstr>
      <vt:lpstr>MBW</vt:lpstr>
      <vt:lpstr>MBW</vt:lpstr>
      <vt:lpstr>MBW</vt:lpstr>
      <vt:lpstr>Multi-Mode Fiber</vt:lpstr>
      <vt:lpstr>Multi-Mode Fiber</vt:lpstr>
      <vt:lpstr>Multi-Mode Fiber</vt:lpstr>
      <vt:lpstr>Multi-Mode Fiber</vt:lpstr>
      <vt:lpstr>Multi-Mode Fiber</vt:lpstr>
      <vt:lpstr>Types of Multi-Mode Fiber</vt:lpstr>
      <vt:lpstr>Types of Multi-Mode Fiber</vt:lpstr>
      <vt:lpstr>Types of Multi-Mode Fiber</vt:lpstr>
      <vt:lpstr>Types of Multi-Mode Fiber</vt:lpstr>
      <vt:lpstr>Types of Multi-Mode Fiber</vt:lpstr>
      <vt:lpstr>Types of Multi-Mode Fiber</vt:lpstr>
      <vt:lpstr>Types of Multi-Mode Fiber</vt:lpstr>
      <vt:lpstr>Types of Multi-Mode Fiber</vt:lpstr>
      <vt:lpstr>OM Types</vt:lpstr>
      <vt:lpstr>OM Types</vt:lpstr>
      <vt:lpstr>OM Types</vt:lpstr>
      <vt:lpstr>OM Types</vt:lpstr>
      <vt:lpstr>Single-Mode Fiber</vt:lpstr>
      <vt:lpstr>Single-Mode Fiber</vt:lpstr>
      <vt:lpstr>Single-Mode Fiber</vt:lpstr>
      <vt:lpstr>Single-Mode Fiber</vt:lpstr>
      <vt:lpstr>Signaling Rate</vt:lpstr>
      <vt:lpstr>Single-Mode Fiber</vt:lpstr>
      <vt:lpstr>Single-Mode Fiber</vt:lpstr>
      <vt:lpstr>Single-Mode Fiber</vt:lpstr>
      <vt:lpstr>Multi-Mode v Single-Mode</vt:lpstr>
      <vt:lpstr>Multi-Mode v Single-Mode</vt:lpstr>
      <vt:lpstr>Types of Fiber Optic Cable</vt:lpstr>
      <vt:lpstr>Fiber Optic Cable Color Codes</vt:lpstr>
      <vt:lpstr>Fiber Optic Cable Colors</vt:lpstr>
      <vt:lpstr>Fiber Optic Cable Colors</vt:lpstr>
      <vt:lpstr>Lab</vt:lpstr>
      <vt:lpstr>Transmission Distances</vt:lpstr>
      <vt:lpstr>Transmission Distances</vt:lpstr>
      <vt:lpstr>Transmission Distances</vt:lpstr>
      <vt:lpstr>Transmission Distances</vt:lpstr>
      <vt:lpstr>Use of Fiber</vt:lpstr>
      <vt:lpstr>Use of Fiber</vt:lpstr>
      <vt:lpstr>Use of Fiber</vt:lpstr>
      <vt:lpstr>Use of Fiber</vt:lpstr>
      <vt:lpstr>Use of Fiber</vt:lpstr>
      <vt:lpstr>Use of Fiber</vt:lpstr>
      <vt:lpstr>Use of Fiber</vt:lpstr>
      <vt:lpstr>Fiber Connectors</vt:lpstr>
      <vt:lpstr>ST Connector</vt:lpstr>
      <vt:lpstr>ST Connector</vt:lpstr>
      <vt:lpstr>ST Connector</vt:lpstr>
      <vt:lpstr>SC Connector</vt:lpstr>
      <vt:lpstr>SC Connector</vt:lpstr>
      <vt:lpstr>SC Connector</vt:lpstr>
      <vt:lpstr>Duplex or Simplex Connectors</vt:lpstr>
      <vt:lpstr>Duplex Connector</vt:lpstr>
      <vt:lpstr>Simplex Connector</vt:lpstr>
      <vt:lpstr>Small Form Factor Connector</vt:lpstr>
      <vt:lpstr>LC Connector</vt:lpstr>
      <vt:lpstr>LC Connector</vt:lpstr>
      <vt:lpstr>LC Connector</vt:lpstr>
      <vt:lpstr>MPO Connector</vt:lpstr>
      <vt:lpstr>MPO Connector</vt:lpstr>
      <vt:lpstr>Who Uses What</vt:lpstr>
      <vt:lpstr>Who Uses What</vt:lpstr>
      <vt:lpstr>Lab</vt:lpstr>
      <vt:lpstr>Differential Mode Delay</vt:lpstr>
      <vt:lpstr>Differential Mode Delay</vt:lpstr>
      <vt:lpstr>Mode Conditioning Cables</vt:lpstr>
      <vt:lpstr>Mode Conditioning Cables</vt:lpstr>
      <vt:lpstr>Mode Conditioning Cables</vt:lpstr>
      <vt:lpstr>Equipment Modules</vt:lpstr>
      <vt:lpstr>Equipment Modules</vt:lpstr>
      <vt:lpstr>Equipment Modules</vt:lpstr>
      <vt:lpstr>GBIC</vt:lpstr>
      <vt:lpstr>SFP</vt:lpstr>
      <vt:lpstr>Media Converter</vt:lpstr>
      <vt:lpstr>Media Converter</vt:lpstr>
      <vt:lpstr>Sources</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Fiber Optic Media</dc:title>
  <dc:creator>Kenneth M. Chipps Ph.D.</dc:creator>
  <cp:lastModifiedBy>Kenneth M. Chipps Ph.D.</cp:lastModifiedBy>
  <cp:revision>236</cp:revision>
  <dcterms:created xsi:type="dcterms:W3CDTF">2003-11-16T18:03:26Z</dcterms:created>
  <dcterms:modified xsi:type="dcterms:W3CDTF">2014-08-09T23:20:19Z</dcterms:modified>
</cp:coreProperties>
</file>