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94"/>
  </p:notesMasterIdLst>
  <p:handoutMasterIdLst>
    <p:handoutMasterId r:id="rId295"/>
  </p:handoutMasterIdLst>
  <p:sldIdLst>
    <p:sldId id="512" r:id="rId2"/>
    <p:sldId id="260" r:id="rId3"/>
    <p:sldId id="466" r:id="rId4"/>
    <p:sldId id="467" r:id="rId5"/>
    <p:sldId id="548" r:id="rId6"/>
    <p:sldId id="261" r:id="rId7"/>
    <p:sldId id="599" r:id="rId8"/>
    <p:sldId id="476" r:id="rId9"/>
    <p:sldId id="263" r:id="rId10"/>
    <p:sldId id="264" r:id="rId11"/>
    <p:sldId id="266" r:id="rId12"/>
    <p:sldId id="384" r:id="rId13"/>
    <p:sldId id="600" r:id="rId14"/>
    <p:sldId id="265" r:id="rId15"/>
    <p:sldId id="267" r:id="rId16"/>
    <p:sldId id="657" r:id="rId17"/>
    <p:sldId id="658" r:id="rId18"/>
    <p:sldId id="659" r:id="rId19"/>
    <p:sldId id="660" r:id="rId20"/>
    <p:sldId id="661" r:id="rId21"/>
    <p:sldId id="662" r:id="rId22"/>
    <p:sldId id="268" r:id="rId23"/>
    <p:sldId id="269" r:id="rId24"/>
    <p:sldId id="270" r:id="rId25"/>
    <p:sldId id="272" r:id="rId26"/>
    <p:sldId id="273" r:id="rId27"/>
    <p:sldId id="274" r:id="rId28"/>
    <p:sldId id="601" r:id="rId29"/>
    <p:sldId id="275" r:id="rId30"/>
    <p:sldId id="457" r:id="rId31"/>
    <p:sldId id="456" r:id="rId32"/>
    <p:sldId id="623" r:id="rId33"/>
    <p:sldId id="595" r:id="rId34"/>
    <p:sldId id="596" r:id="rId35"/>
    <p:sldId id="667" r:id="rId36"/>
    <p:sldId id="276" r:id="rId37"/>
    <p:sldId id="602" r:id="rId38"/>
    <p:sldId id="279" r:id="rId39"/>
    <p:sldId id="280" r:id="rId40"/>
    <p:sldId id="281" r:id="rId41"/>
    <p:sldId id="277" r:id="rId42"/>
    <p:sldId id="571" r:id="rId43"/>
    <p:sldId id="579" r:id="rId44"/>
    <p:sldId id="580" r:id="rId45"/>
    <p:sldId id="603" r:id="rId46"/>
    <p:sldId id="577" r:id="rId47"/>
    <p:sldId id="578" r:id="rId48"/>
    <p:sldId id="581" r:id="rId49"/>
    <p:sldId id="627" r:id="rId50"/>
    <p:sldId id="628" r:id="rId51"/>
    <p:sldId id="629" r:id="rId52"/>
    <p:sldId id="630" r:id="rId53"/>
    <p:sldId id="637" r:id="rId54"/>
    <p:sldId id="638" r:id="rId55"/>
    <p:sldId id="631" r:id="rId56"/>
    <p:sldId id="639" r:id="rId57"/>
    <p:sldId id="632" r:id="rId58"/>
    <p:sldId id="633" r:id="rId59"/>
    <p:sldId id="640" r:id="rId60"/>
    <p:sldId id="641" r:id="rId61"/>
    <p:sldId id="643" r:id="rId62"/>
    <p:sldId id="642" r:id="rId63"/>
    <p:sldId id="634" r:id="rId64"/>
    <p:sldId id="635" r:id="rId65"/>
    <p:sldId id="636" r:id="rId66"/>
    <p:sldId id="644" r:id="rId67"/>
    <p:sldId id="645" r:id="rId68"/>
    <p:sldId id="646" r:id="rId69"/>
    <p:sldId id="647" r:id="rId70"/>
    <p:sldId id="648" r:id="rId71"/>
    <p:sldId id="649" r:id="rId72"/>
    <p:sldId id="573" r:id="rId73"/>
    <p:sldId id="574" r:id="rId74"/>
    <p:sldId id="575" r:id="rId75"/>
    <p:sldId id="576" r:id="rId76"/>
    <p:sldId id="597" r:id="rId77"/>
    <p:sldId id="598" r:id="rId78"/>
    <p:sldId id="651" r:id="rId79"/>
    <p:sldId id="652" r:id="rId80"/>
    <p:sldId id="653" r:id="rId81"/>
    <p:sldId id="539" r:id="rId82"/>
    <p:sldId id="540" r:id="rId83"/>
    <p:sldId id="604" r:id="rId84"/>
    <p:sldId id="541" r:id="rId85"/>
    <p:sldId id="542" r:id="rId86"/>
    <p:sldId id="543" r:id="rId87"/>
    <p:sldId id="545" r:id="rId88"/>
    <p:sldId id="544" r:id="rId89"/>
    <p:sldId id="546" r:id="rId90"/>
    <p:sldId id="282" r:id="rId91"/>
    <p:sldId id="283" r:id="rId92"/>
    <p:sldId id="531" r:id="rId93"/>
    <p:sldId id="532" r:id="rId94"/>
    <p:sldId id="533" r:id="rId95"/>
    <p:sldId id="534" r:id="rId96"/>
    <p:sldId id="535" r:id="rId97"/>
    <p:sldId id="436" r:id="rId98"/>
    <p:sldId id="528" r:id="rId99"/>
    <p:sldId id="284" r:id="rId100"/>
    <p:sldId id="285" r:id="rId101"/>
    <p:sldId id="286" r:id="rId102"/>
    <p:sldId id="287" r:id="rId103"/>
    <p:sldId id="288" r:id="rId104"/>
    <p:sldId id="415" r:id="rId105"/>
    <p:sldId id="416" r:id="rId106"/>
    <p:sldId id="417" r:id="rId107"/>
    <p:sldId id="418" r:id="rId108"/>
    <p:sldId id="654" r:id="rId109"/>
    <p:sldId id="655" r:id="rId110"/>
    <p:sldId id="656" r:id="rId111"/>
    <p:sldId id="663" r:id="rId112"/>
    <p:sldId id="664" r:id="rId113"/>
    <p:sldId id="419" r:id="rId114"/>
    <p:sldId id="547" r:id="rId115"/>
    <p:sldId id="289" r:id="rId116"/>
    <p:sldId id="468" r:id="rId117"/>
    <p:sldId id="293" r:id="rId118"/>
    <p:sldId id="294" r:id="rId119"/>
    <p:sldId id="296" r:id="rId120"/>
    <p:sldId id="605" r:id="rId121"/>
    <p:sldId id="297" r:id="rId122"/>
    <p:sldId id="298" r:id="rId123"/>
    <p:sldId id="437" r:id="rId124"/>
    <p:sldId id="443" r:id="rId125"/>
    <p:sldId id="444" r:id="rId126"/>
    <p:sldId id="459" r:id="rId127"/>
    <p:sldId id="460" r:id="rId128"/>
    <p:sldId id="458" r:id="rId129"/>
    <p:sldId id="462" r:id="rId130"/>
    <p:sldId id="464" r:id="rId131"/>
    <p:sldId id="465" r:id="rId132"/>
    <p:sldId id="469" r:id="rId133"/>
    <p:sldId id="470" r:id="rId134"/>
    <p:sldId id="461" r:id="rId135"/>
    <p:sldId id="454" r:id="rId136"/>
    <p:sldId id="455" r:id="rId137"/>
    <p:sldId id="442" r:id="rId138"/>
    <p:sldId id="440" r:id="rId139"/>
    <p:sldId id="299" r:id="rId140"/>
    <p:sldId id="550" r:id="rId141"/>
    <p:sldId id="551" r:id="rId142"/>
    <p:sldId id="553" r:id="rId143"/>
    <p:sldId id="552" r:id="rId144"/>
    <p:sldId id="554" r:id="rId145"/>
    <p:sldId id="474" r:id="rId146"/>
    <p:sldId id="472" r:id="rId147"/>
    <p:sldId id="473" r:id="rId148"/>
    <p:sldId id="475" r:id="rId149"/>
    <p:sldId id="402" r:id="rId150"/>
    <p:sldId id="404" r:id="rId151"/>
    <p:sldId id="556" r:id="rId152"/>
    <p:sldId id="300" r:id="rId153"/>
    <p:sldId id="301" r:id="rId154"/>
    <p:sldId id="303" r:id="rId155"/>
    <p:sldId id="304" r:id="rId156"/>
    <p:sldId id="555" r:id="rId157"/>
    <p:sldId id="606" r:id="rId158"/>
    <p:sldId id="390" r:id="rId159"/>
    <p:sldId id="589" r:id="rId160"/>
    <p:sldId id="591" r:id="rId161"/>
    <p:sldId id="592" r:id="rId162"/>
    <p:sldId id="302" r:id="rId163"/>
    <p:sldId id="305" r:id="rId164"/>
    <p:sldId id="306" r:id="rId165"/>
    <p:sldId id="490" r:id="rId166"/>
    <p:sldId id="491" r:id="rId167"/>
    <p:sldId id="492" r:id="rId168"/>
    <p:sldId id="493" r:id="rId169"/>
    <p:sldId id="494" r:id="rId170"/>
    <p:sldId id="495" r:id="rId171"/>
    <p:sldId id="607" r:id="rId172"/>
    <p:sldId id="496" r:id="rId173"/>
    <p:sldId id="608" r:id="rId174"/>
    <p:sldId id="549" r:id="rId175"/>
    <p:sldId id="307" r:id="rId176"/>
    <p:sldId id="308" r:id="rId177"/>
    <p:sldId id="309" r:id="rId178"/>
    <p:sldId id="310" r:id="rId179"/>
    <p:sldId id="421" r:id="rId180"/>
    <p:sldId id="422" r:id="rId181"/>
    <p:sldId id="420" r:id="rId182"/>
    <p:sldId id="423" r:id="rId183"/>
    <p:sldId id="424" r:id="rId184"/>
    <p:sldId id="453" r:id="rId185"/>
    <p:sldId id="393" r:id="rId186"/>
    <p:sldId id="394" r:id="rId187"/>
    <p:sldId id="609" r:id="rId188"/>
    <p:sldId id="395" r:id="rId189"/>
    <p:sldId id="396" r:id="rId190"/>
    <p:sldId id="610" r:id="rId191"/>
    <p:sldId id="471" r:id="rId192"/>
    <p:sldId id="585" r:id="rId193"/>
    <p:sldId id="586" r:id="rId194"/>
    <p:sldId id="587" r:id="rId195"/>
    <p:sldId id="588" r:id="rId196"/>
    <p:sldId id="406" r:id="rId197"/>
    <p:sldId id="407" r:id="rId198"/>
    <p:sldId id="611" r:id="rId199"/>
    <p:sldId id="405" r:id="rId200"/>
    <p:sldId id="408" r:id="rId201"/>
    <p:sldId id="409" r:id="rId202"/>
    <p:sldId id="398" r:id="rId203"/>
    <p:sldId id="399" r:id="rId204"/>
    <p:sldId id="400" r:id="rId205"/>
    <p:sldId id="489" r:id="rId206"/>
    <p:sldId id="313" r:id="rId207"/>
    <p:sldId id="481" r:id="rId208"/>
    <p:sldId id="482" r:id="rId209"/>
    <p:sldId id="485" r:id="rId210"/>
    <p:sldId id="483" r:id="rId211"/>
    <p:sldId id="486" r:id="rId212"/>
    <p:sldId id="487" r:id="rId213"/>
    <p:sldId id="537" r:id="rId214"/>
    <p:sldId id="538" r:id="rId215"/>
    <p:sldId id="625" r:id="rId216"/>
    <p:sldId id="626" r:id="rId217"/>
    <p:sldId id="557" r:id="rId218"/>
    <p:sldId id="558" r:id="rId219"/>
    <p:sldId id="560" r:id="rId220"/>
    <p:sldId id="612" r:id="rId221"/>
    <p:sldId id="563" r:id="rId222"/>
    <p:sldId id="668" r:id="rId223"/>
    <p:sldId id="669" r:id="rId224"/>
    <p:sldId id="670" r:id="rId225"/>
    <p:sldId id="561" r:id="rId226"/>
    <p:sldId id="562" r:id="rId227"/>
    <p:sldId id="613" r:id="rId228"/>
    <p:sldId id="566" r:id="rId229"/>
    <p:sldId id="567" r:id="rId230"/>
    <p:sldId id="614" r:id="rId231"/>
    <p:sldId id="565" r:id="rId232"/>
    <p:sldId id="564" r:id="rId233"/>
    <p:sldId id="615" r:id="rId234"/>
    <p:sldId id="568" r:id="rId235"/>
    <p:sldId id="569" r:id="rId236"/>
    <p:sldId id="570" r:id="rId237"/>
    <p:sldId id="665" r:id="rId238"/>
    <p:sldId id="666" r:id="rId239"/>
    <p:sldId id="671" r:id="rId240"/>
    <p:sldId id="672" r:id="rId241"/>
    <p:sldId id="673" r:id="rId242"/>
    <p:sldId id="674" r:id="rId243"/>
    <p:sldId id="675" r:id="rId244"/>
    <p:sldId id="676" r:id="rId245"/>
    <p:sldId id="677" r:id="rId246"/>
    <p:sldId id="678" r:id="rId247"/>
    <p:sldId id="679" r:id="rId248"/>
    <p:sldId id="536" r:id="rId249"/>
    <p:sldId id="448" r:id="rId250"/>
    <p:sldId id="616" r:id="rId251"/>
    <p:sldId id="449" r:id="rId252"/>
    <p:sldId id="451" r:id="rId253"/>
    <p:sldId id="450" r:id="rId254"/>
    <p:sldId id="452" r:id="rId255"/>
    <p:sldId id="312" r:id="rId256"/>
    <p:sldId id="321" r:id="rId257"/>
    <p:sldId id="583" r:id="rId258"/>
    <p:sldId id="584" r:id="rId259"/>
    <p:sldId id="411" r:id="rId260"/>
    <p:sldId id="316" r:id="rId261"/>
    <p:sldId id="498" r:id="rId262"/>
    <p:sldId id="500" r:id="rId263"/>
    <p:sldId id="617" r:id="rId264"/>
    <p:sldId id="501" r:id="rId265"/>
    <p:sldId id="322" r:id="rId266"/>
    <p:sldId id="324" r:id="rId267"/>
    <p:sldId id="326" r:id="rId268"/>
    <p:sldId id="323" r:id="rId269"/>
    <p:sldId id="504" r:id="rId270"/>
    <p:sldId id="502" r:id="rId271"/>
    <p:sldId id="503" r:id="rId272"/>
    <p:sldId id="327" r:id="rId273"/>
    <p:sldId id="505" r:id="rId274"/>
    <p:sldId id="506" r:id="rId275"/>
    <p:sldId id="618" r:id="rId276"/>
    <p:sldId id="507" r:id="rId277"/>
    <p:sldId id="508" r:id="rId278"/>
    <p:sldId id="619" r:id="rId279"/>
    <p:sldId id="509" r:id="rId280"/>
    <p:sldId id="593" r:id="rId281"/>
    <p:sldId id="480" r:id="rId282"/>
    <p:sldId id="488" r:id="rId283"/>
    <p:sldId id="624" r:id="rId284"/>
    <p:sldId id="511" r:id="rId285"/>
    <p:sldId id="620" r:id="rId286"/>
    <p:sldId id="520" r:id="rId287"/>
    <p:sldId id="522" r:id="rId288"/>
    <p:sldId id="523" r:id="rId289"/>
    <p:sldId id="621" r:id="rId290"/>
    <p:sldId id="525" r:id="rId291"/>
    <p:sldId id="526" r:id="rId292"/>
    <p:sldId id="622" r:id="rId29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339" autoAdjust="0"/>
  </p:normalViewPr>
  <p:slideViewPr>
    <p:cSldViewPr snapToGrid="0">
      <p:cViewPr varScale="1">
        <p:scale>
          <a:sx n="52" d="100"/>
          <a:sy n="52" d="100"/>
        </p:scale>
        <p:origin x="-9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dirty="0">
                <a:cs typeface="+mn-cs"/>
              </a:defRPr>
            </a:lvl1pPr>
          </a:lstStyle>
          <a:p>
            <a:pPr>
              <a:defRPr/>
            </a:pPr>
            <a:endParaRPr lang="en-US"/>
          </a:p>
        </p:txBody>
      </p:sp>
      <p:sp>
        <p:nvSpPr>
          <p:cNvPr id="2253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dirty="0">
                <a:cs typeface="+mn-cs"/>
              </a:defRPr>
            </a:lvl1pPr>
          </a:lstStyle>
          <a:p>
            <a:pPr>
              <a:defRPr/>
            </a:pPr>
            <a:endParaRPr lang="en-US"/>
          </a:p>
        </p:txBody>
      </p:sp>
      <p:sp>
        <p:nvSpPr>
          <p:cNvPr id="2253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dirty="0">
                <a:cs typeface="+mn-cs"/>
              </a:defRPr>
            </a:lvl1pPr>
          </a:lstStyle>
          <a:p>
            <a:pPr>
              <a:defRPr/>
            </a:pPr>
            <a:endParaRPr lang="en-US"/>
          </a:p>
        </p:txBody>
      </p:sp>
      <p:sp>
        <p:nvSpPr>
          <p:cNvPr id="2253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cs typeface="+mn-cs"/>
              </a:defRPr>
            </a:lvl1pPr>
          </a:lstStyle>
          <a:p>
            <a:pPr>
              <a:defRPr/>
            </a:pPr>
            <a:fld id="{B7116A32-3528-4BB6-BEDB-4D8DCC559E17}" type="slidenum">
              <a:rPr lang="en-US"/>
              <a:pPr>
                <a:defRPr/>
              </a:pPr>
              <a:t>‹#›</a:t>
            </a:fld>
            <a:endParaRPr lang="en-US" dirty="0"/>
          </a:p>
        </p:txBody>
      </p:sp>
    </p:spTree>
    <p:extLst>
      <p:ext uri="{BB962C8B-B14F-4D97-AF65-F5344CB8AC3E}">
        <p14:creationId xmlns:p14="http://schemas.microsoft.com/office/powerpoint/2010/main" val="124987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dirty="0">
                <a:cs typeface="+mn-cs"/>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dirty="0">
                <a:cs typeface="+mn-cs"/>
              </a:defRPr>
            </a:lvl1pPr>
          </a:lstStyle>
          <a:p>
            <a:pPr>
              <a:defRPr/>
            </a:pPr>
            <a:endParaRPr lang="en-US"/>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dirty="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cs typeface="+mn-cs"/>
              </a:defRPr>
            </a:lvl1pPr>
          </a:lstStyle>
          <a:p>
            <a:pPr>
              <a:defRPr/>
            </a:pPr>
            <a:fld id="{36F92E35-F22C-42C5-A454-EE6E26110717}" type="slidenum">
              <a:rPr lang="en-US"/>
              <a:pPr>
                <a:defRPr/>
              </a:pPr>
              <a:t>‹#›</a:t>
            </a:fld>
            <a:endParaRPr lang="en-US" dirty="0"/>
          </a:p>
        </p:txBody>
      </p:sp>
    </p:spTree>
    <p:extLst>
      <p:ext uri="{BB962C8B-B14F-4D97-AF65-F5344CB8AC3E}">
        <p14:creationId xmlns:p14="http://schemas.microsoft.com/office/powerpoint/2010/main" val="969841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667000" y="6245225"/>
            <a:ext cx="3886200" cy="476250"/>
          </a:xfrm>
        </p:spPr>
        <p:txBody>
          <a:bodyPr/>
          <a:lstStyle>
            <a:lvl1pPr>
              <a:defRPr sz="1400" smtClean="0"/>
            </a:lvl1pPr>
          </a:lstStyle>
          <a:p>
            <a:pPr>
              <a:defRPr/>
            </a:pPr>
            <a:r>
              <a:rPr lang="en-US" smtClean="0"/>
              <a:t>Copyright 2000 - 2013 Kenneth M. Chipps Ph.D. www.chipps.com</a:t>
            </a:r>
            <a:endParaRPr lang="en-US"/>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288CD34E-28EF-468B-9F3A-D476376B937C}" type="slidenum">
              <a:rPr lang="en-US"/>
              <a:pPr>
                <a:defRPr/>
              </a:pPr>
              <a:t>‹#›</a:t>
            </a:fld>
            <a:endParaRPr lang="en-US" dirty="0"/>
          </a:p>
        </p:txBody>
      </p:sp>
    </p:spTree>
    <p:extLst>
      <p:ext uri="{BB962C8B-B14F-4D97-AF65-F5344CB8AC3E}">
        <p14:creationId xmlns:p14="http://schemas.microsoft.com/office/powerpoint/2010/main" val="3210452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E41C7E3-C6BD-4428-B410-88B490274BA2}" type="slidenum">
              <a:rPr lang="en-US"/>
              <a:pPr>
                <a:defRPr/>
              </a:pPr>
              <a:t>‹#›</a:t>
            </a:fld>
            <a:endParaRPr lang="en-US" dirty="0"/>
          </a:p>
        </p:txBody>
      </p:sp>
    </p:spTree>
    <p:extLst>
      <p:ext uri="{BB962C8B-B14F-4D97-AF65-F5344CB8AC3E}">
        <p14:creationId xmlns:p14="http://schemas.microsoft.com/office/powerpoint/2010/main" val="325961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C842E1D-08DC-4E6C-819A-9BD5B063D71E}" type="slidenum">
              <a:rPr lang="en-US"/>
              <a:pPr>
                <a:defRPr/>
              </a:pPr>
              <a:t>‹#›</a:t>
            </a:fld>
            <a:endParaRPr lang="en-US" dirty="0"/>
          </a:p>
        </p:txBody>
      </p:sp>
    </p:spTree>
    <p:extLst>
      <p:ext uri="{BB962C8B-B14F-4D97-AF65-F5344CB8AC3E}">
        <p14:creationId xmlns:p14="http://schemas.microsoft.com/office/powerpoint/2010/main" val="2180855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B646DD1-53A4-4306-81FC-83E5C7A6122D}" type="slidenum">
              <a:rPr lang="en-US"/>
              <a:pPr>
                <a:defRPr/>
              </a:pPr>
              <a:t>‹#›</a:t>
            </a:fld>
            <a:endParaRPr lang="en-US" dirty="0"/>
          </a:p>
        </p:txBody>
      </p:sp>
    </p:spTree>
    <p:extLst>
      <p:ext uri="{BB962C8B-B14F-4D97-AF65-F5344CB8AC3E}">
        <p14:creationId xmlns:p14="http://schemas.microsoft.com/office/powerpoint/2010/main" val="53823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FFCBB53-610B-409C-A81F-E132A0F1628A}" type="slidenum">
              <a:rPr lang="en-US"/>
              <a:pPr>
                <a:defRPr/>
              </a:pPr>
              <a:t>‹#›</a:t>
            </a:fld>
            <a:endParaRPr lang="en-US" dirty="0"/>
          </a:p>
        </p:txBody>
      </p:sp>
    </p:spTree>
    <p:extLst>
      <p:ext uri="{BB962C8B-B14F-4D97-AF65-F5344CB8AC3E}">
        <p14:creationId xmlns:p14="http://schemas.microsoft.com/office/powerpoint/2010/main" val="2178399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6978187-DA1F-4759-9E17-ECE6B39C8F7D}" type="slidenum">
              <a:rPr lang="en-US"/>
              <a:pPr>
                <a:defRPr/>
              </a:pPr>
              <a:t>‹#›</a:t>
            </a:fld>
            <a:endParaRPr lang="en-US" dirty="0"/>
          </a:p>
        </p:txBody>
      </p:sp>
    </p:spTree>
    <p:extLst>
      <p:ext uri="{BB962C8B-B14F-4D97-AF65-F5344CB8AC3E}">
        <p14:creationId xmlns:p14="http://schemas.microsoft.com/office/powerpoint/2010/main" val="223274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baseline="0" dirty="0" smtClean="0">
                <a:latin typeface="Arial" pitchFamily="34" charset="0"/>
              </a:defRPr>
            </a:lvl1pPr>
          </a:lstStyle>
          <a:p>
            <a:pPr>
              <a:defRPr/>
            </a:pPr>
            <a:r>
              <a:rPr lang="en-US" smtClean="0"/>
              <a:t>Copyright 2000 - 2013 Kenneth M. Chipps Ph.D. www.chipps.com</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314422-CAA0-4BC9-99F7-ACF1BA0EFCFB}" type="slidenum">
              <a:rPr lang="en-US"/>
              <a:pPr>
                <a:defRPr/>
              </a:pPr>
              <a:t>‹#›</a:t>
            </a:fld>
            <a:endParaRPr lang="en-US" dirty="0"/>
          </a:p>
        </p:txBody>
      </p:sp>
    </p:spTree>
    <p:extLst>
      <p:ext uri="{BB962C8B-B14F-4D97-AF65-F5344CB8AC3E}">
        <p14:creationId xmlns:p14="http://schemas.microsoft.com/office/powerpoint/2010/main" val="276242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79F801E-4FC2-47F3-8358-41CF95D123E9}" type="slidenum">
              <a:rPr lang="en-US"/>
              <a:pPr>
                <a:defRPr/>
              </a:pPr>
              <a:t>‹#›</a:t>
            </a:fld>
            <a:endParaRPr lang="en-US" dirty="0"/>
          </a:p>
        </p:txBody>
      </p:sp>
    </p:spTree>
    <p:extLst>
      <p:ext uri="{BB962C8B-B14F-4D97-AF65-F5344CB8AC3E}">
        <p14:creationId xmlns:p14="http://schemas.microsoft.com/office/powerpoint/2010/main" val="1061478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B107E2-74CD-4B56-9111-7A0023765F05}" type="slidenum">
              <a:rPr lang="en-US"/>
              <a:pPr>
                <a:defRPr/>
              </a:pPr>
              <a:t>‹#›</a:t>
            </a:fld>
            <a:endParaRPr lang="en-US" dirty="0"/>
          </a:p>
        </p:txBody>
      </p:sp>
    </p:spTree>
    <p:extLst>
      <p:ext uri="{BB962C8B-B14F-4D97-AF65-F5344CB8AC3E}">
        <p14:creationId xmlns:p14="http://schemas.microsoft.com/office/powerpoint/2010/main" val="105511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2860ED-FE1B-4463-86D2-E4C42A9362FE}" type="slidenum">
              <a:rPr lang="en-US"/>
              <a:pPr>
                <a:defRPr/>
              </a:pPr>
              <a:t>‹#›</a:t>
            </a:fld>
            <a:endParaRPr lang="en-US" dirty="0"/>
          </a:p>
        </p:txBody>
      </p:sp>
    </p:spTree>
    <p:extLst>
      <p:ext uri="{BB962C8B-B14F-4D97-AF65-F5344CB8AC3E}">
        <p14:creationId xmlns:p14="http://schemas.microsoft.com/office/powerpoint/2010/main" val="172033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30FEE25-F837-4CBE-A892-C859547BEA38}" type="slidenum">
              <a:rPr lang="en-US"/>
              <a:pPr>
                <a:defRPr/>
              </a:pPr>
              <a:t>‹#›</a:t>
            </a:fld>
            <a:endParaRPr lang="en-US" dirty="0"/>
          </a:p>
        </p:txBody>
      </p:sp>
    </p:spTree>
    <p:extLst>
      <p:ext uri="{BB962C8B-B14F-4D97-AF65-F5344CB8AC3E}">
        <p14:creationId xmlns:p14="http://schemas.microsoft.com/office/powerpoint/2010/main" val="273914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7AA97F9-31AC-4CC9-A412-FF8811DF8090}" type="slidenum">
              <a:rPr lang="en-US"/>
              <a:pPr>
                <a:defRPr/>
              </a:pPr>
              <a:t>‹#›</a:t>
            </a:fld>
            <a:endParaRPr lang="en-US" dirty="0"/>
          </a:p>
        </p:txBody>
      </p:sp>
    </p:spTree>
    <p:extLst>
      <p:ext uri="{BB962C8B-B14F-4D97-AF65-F5344CB8AC3E}">
        <p14:creationId xmlns:p14="http://schemas.microsoft.com/office/powerpoint/2010/main" val="43092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97A7F3F-80A2-40B5-BECD-9160B252C755}" type="slidenum">
              <a:rPr lang="en-US"/>
              <a:pPr>
                <a:defRPr/>
              </a:pPr>
              <a:t>‹#›</a:t>
            </a:fld>
            <a:endParaRPr lang="en-US" dirty="0"/>
          </a:p>
        </p:txBody>
      </p:sp>
    </p:spTree>
    <p:extLst>
      <p:ext uri="{BB962C8B-B14F-4D97-AF65-F5344CB8AC3E}">
        <p14:creationId xmlns:p14="http://schemas.microsoft.com/office/powerpoint/2010/main" val="128844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2000 - 2013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75C3E8D-C31A-44FB-BEEE-98288A4204A6}" type="slidenum">
              <a:rPr lang="en-US"/>
              <a:pPr>
                <a:defRPr/>
              </a:pPr>
              <a:t>‹#›</a:t>
            </a:fld>
            <a:endParaRPr lang="en-US" dirty="0"/>
          </a:p>
        </p:txBody>
      </p:sp>
    </p:spTree>
    <p:extLst>
      <p:ext uri="{BB962C8B-B14F-4D97-AF65-F5344CB8AC3E}">
        <p14:creationId xmlns:p14="http://schemas.microsoft.com/office/powerpoint/2010/main" val="59764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cs typeface="+mn-cs"/>
              </a:defRPr>
            </a:lvl1pPr>
          </a:lstStyle>
          <a:p>
            <a:pPr>
              <a:defRPr/>
            </a:pPr>
            <a:endParaRPr lang="en-US"/>
          </a:p>
        </p:txBody>
      </p:sp>
      <p:sp>
        <p:nvSpPr>
          <p:cNvPr id="73733"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cs typeface="+mn-cs"/>
              </a:defRPr>
            </a:lvl1pPr>
          </a:lstStyle>
          <a:p>
            <a:pPr>
              <a:defRPr/>
            </a:pPr>
            <a:r>
              <a:rPr lang="en-US" smtClean="0"/>
              <a:t>Copyright 2000 - 2013 Kenneth M. Chipps Ph.D. www.chipps.com</a:t>
            </a:r>
            <a:endParaRPr lang="en-US"/>
          </a:p>
        </p:txBody>
      </p:sp>
      <p:sp>
        <p:nvSpPr>
          <p:cNvPr id="73734"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26352A3-0109-4F4B-93AA-45C0260B850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pPr eaLnBrk="1" hangingPunct="1"/>
            <a:r>
              <a:rPr lang="en-US" dirty="0" smtClean="0"/>
              <a:t>Equipment Installation</a:t>
            </a:r>
            <a:r>
              <a:rPr lang="en-US" sz="5400" dirty="0" smtClean="0"/>
              <a:t/>
            </a:r>
            <a:br>
              <a:rPr lang="en-US" sz="5400" dirty="0" smtClean="0"/>
            </a:br>
            <a:r>
              <a:rPr lang="en-US" sz="2400" dirty="0" smtClean="0"/>
              <a:t>Last Update </a:t>
            </a:r>
            <a:r>
              <a:rPr lang="en-US" sz="2400" dirty="0" smtClean="0"/>
              <a:t>2013.05.15</a:t>
            </a:r>
            <a:endParaRPr lang="en-US" sz="5400" dirty="0" smtClean="0"/>
          </a:p>
        </p:txBody>
      </p:sp>
      <p:sp>
        <p:nvSpPr>
          <p:cNvPr id="4099" name="Rectangle 3"/>
          <p:cNvSpPr>
            <a:spLocks noGrp="1" noChangeArrowheads="1"/>
          </p:cNvSpPr>
          <p:nvPr>
            <p:ph type="subTitle" idx="1"/>
          </p:nvPr>
        </p:nvSpPr>
        <p:spPr/>
        <p:txBody>
          <a:bodyPr/>
          <a:lstStyle/>
          <a:p>
            <a:pPr eaLnBrk="1" hangingPunct="1"/>
            <a:r>
              <a:rPr lang="en-US" sz="2400" dirty="0" smtClean="0"/>
              <a:t>1.37.0</a:t>
            </a:r>
            <a:endParaRPr lang="en-US" sz="2400" dirty="0" smtClean="0"/>
          </a:p>
        </p:txBody>
      </p:sp>
      <p:sp>
        <p:nvSpPr>
          <p:cNvPr id="4100" name="Footer Placeholder 4"/>
          <p:cNvSpPr>
            <a:spLocks noGrp="1"/>
          </p:cNvSpPr>
          <p:nvPr>
            <p:ph type="ftr" sz="quarter" idx="11"/>
          </p:nvPr>
        </p:nvSpPr>
        <p:spPr>
          <a:xfrm>
            <a:off x="2647950" y="6245225"/>
            <a:ext cx="39909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latin typeface="Arial" charset="0"/>
              </a:rPr>
              <a:t>Copyright 2000 - 2013 Kenneth M. Chipps Ph.D. www.chipps.com</a:t>
            </a:r>
            <a:endParaRPr lang="en-US" sz="1400">
              <a:latin typeface="Arial" charset="0"/>
            </a:endParaRPr>
          </a:p>
        </p:txBody>
      </p:sp>
      <p:sp>
        <p:nvSpPr>
          <p:cNvPr id="41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B5447D-7F99-4A1E-BC77-C562A68B6210}" type="slidenum">
              <a:rPr lang="en-US" sz="1400" smtClean="0"/>
              <a:pPr eaLnBrk="1" hangingPunct="1"/>
              <a:t>1</a:t>
            </a:fld>
            <a:endParaRPr lang="en-US" sz="14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What to Call the Places</a:t>
            </a:r>
            <a:endParaRPr lang="en-US" smtClean="0">
              <a:solidFill>
                <a:srgbClr val="000000"/>
              </a:solidFill>
              <a:cs typeface="Times New Roman" pitchFamily="18" charset="0"/>
            </a:endParaRPr>
          </a:p>
        </p:txBody>
      </p:sp>
      <p:sp>
        <p:nvSpPr>
          <p:cNvPr id="1331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main room, often called the MDF - Main Distribution Frame room by telco people, is where the bulk of the equipment resides</a:t>
            </a:r>
          </a:p>
          <a:p>
            <a:pPr eaLnBrk="1" hangingPunct="1"/>
            <a:r>
              <a:rPr lang="en-US" smtClean="0">
                <a:solidFill>
                  <a:srgbClr val="000000"/>
                </a:solidFill>
                <a:cs typeface="Times New Roman" pitchFamily="18" charset="0"/>
              </a:rPr>
              <a:t>Another type of room, IDF - Intermediate Distribution Frame in telco talk, is where devices are placed when the distance is too far or the site is too large for everything to go in the MDF</a:t>
            </a:r>
          </a:p>
        </p:txBody>
      </p:sp>
      <p:sp>
        <p:nvSpPr>
          <p:cNvPr id="133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3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E47BAE-C825-4BAF-A0D0-3E0A41FC92F2}" type="slidenum">
              <a:rPr lang="en-US" sz="1400" smtClean="0"/>
              <a:pPr eaLnBrk="1" hangingPunct="1"/>
              <a:t>10</a:t>
            </a:fld>
            <a:endParaRPr lang="en-US" sz="140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Relay Rack</a:t>
            </a:r>
          </a:p>
        </p:txBody>
      </p:sp>
      <p:sp>
        <p:nvSpPr>
          <p:cNvPr id="10547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cables can be seen on the right side where the cable management cover has been removed</a:t>
            </a:r>
          </a:p>
          <a:p>
            <a:pPr eaLnBrk="1" hangingPunct="1"/>
            <a:r>
              <a:rPr lang="en-US" smtClean="0">
                <a:solidFill>
                  <a:srgbClr val="000000"/>
                </a:solidFill>
                <a:cs typeface="Times New Roman" pitchFamily="18" charset="0"/>
              </a:rPr>
              <a:t>This unit is about seven feet tall and two feet wide</a:t>
            </a:r>
          </a:p>
          <a:p>
            <a:pPr eaLnBrk="1" hangingPunct="1"/>
            <a:r>
              <a:rPr lang="en-US" smtClean="0">
                <a:solidFill>
                  <a:srgbClr val="000000"/>
                </a:solidFill>
                <a:cs typeface="Times New Roman" pitchFamily="18" charset="0"/>
              </a:rPr>
              <a:t>It is attached to the concrete floor with bolts and braced to the wall</a:t>
            </a:r>
          </a:p>
          <a:p>
            <a:pPr eaLnBrk="1" hangingPunct="1"/>
            <a:r>
              <a:rPr lang="en-US" smtClean="0">
                <a:solidFill>
                  <a:srgbClr val="000000"/>
                </a:solidFill>
                <a:cs typeface="Times New Roman" pitchFamily="18" charset="0"/>
              </a:rPr>
              <a:t>Equipment is attached to the rack with machine screws</a:t>
            </a:r>
          </a:p>
        </p:txBody>
      </p:sp>
      <p:sp>
        <p:nvSpPr>
          <p:cNvPr id="1054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5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B4ADE4-91CB-4CD9-8A15-C93F74B6E41F}" type="slidenum">
              <a:rPr lang="en-US" sz="1400" smtClean="0"/>
              <a:pPr eaLnBrk="1" hangingPunct="1"/>
              <a:t>100</a:t>
            </a:fld>
            <a:endParaRPr lang="en-US" sz="140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Relay Rack</a:t>
            </a:r>
          </a:p>
        </p:txBody>
      </p:sp>
      <p:sp>
        <p:nvSpPr>
          <p:cNvPr id="1064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65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593223-9F40-4F16-AB30-B97C4A7A49A4}" type="slidenum">
              <a:rPr lang="en-US" sz="1400" smtClean="0"/>
              <a:pPr eaLnBrk="1" hangingPunct="1"/>
              <a:t>101</a:t>
            </a:fld>
            <a:endParaRPr lang="en-US" sz="1400" smtClean="0"/>
          </a:p>
        </p:txBody>
      </p:sp>
      <p:pic>
        <p:nvPicPr>
          <p:cNvPr id="106501" name="Picture 4" descr="RelayRack"/>
          <p:cNvPicPr>
            <a:picLocks noChangeAspect="1" noChangeArrowheads="1"/>
          </p:cNvPicPr>
          <p:nvPr/>
        </p:nvPicPr>
        <p:blipFill>
          <a:blip r:embed="rId2" cstate="print">
            <a:extLst>
              <a:ext uri="{28A0092B-C50C-407E-A947-70E740481C1C}">
                <a14:useLocalDpi xmlns:a14="http://schemas.microsoft.com/office/drawing/2010/main" val="0"/>
              </a:ext>
            </a:extLst>
          </a:blip>
          <a:srcRect l="12740" t="3358" r="10817" b="2623"/>
          <a:stretch>
            <a:fillRect/>
          </a:stretch>
        </p:blipFill>
        <p:spPr bwMode="auto">
          <a:xfrm>
            <a:off x="3505200" y="1447800"/>
            <a:ext cx="19907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mtClean="0"/>
              <a:t>Relay Rack</a:t>
            </a:r>
          </a:p>
        </p:txBody>
      </p:sp>
      <p:sp>
        <p:nvSpPr>
          <p:cNvPr id="1075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75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0E9CC0-7862-4E13-8F12-954A44249D01}" type="slidenum">
              <a:rPr lang="en-US" sz="1400" smtClean="0"/>
              <a:pPr eaLnBrk="1" hangingPunct="1"/>
              <a:t>102</a:t>
            </a:fld>
            <a:endParaRPr lang="en-US" sz="1400" smtClean="0"/>
          </a:p>
        </p:txBody>
      </p:sp>
      <p:pic>
        <p:nvPicPr>
          <p:cNvPr id="107525" name="Picture 4" descr="RelayRackBo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Relay Rack</a:t>
            </a:r>
          </a:p>
        </p:txBody>
      </p:sp>
      <p:sp>
        <p:nvSpPr>
          <p:cNvPr id="1085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85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9638D80-ACB9-41DF-B0CE-04ACA09B3213}" type="slidenum">
              <a:rPr lang="en-US" sz="1400" smtClean="0"/>
              <a:pPr eaLnBrk="1" hangingPunct="1"/>
              <a:t>103</a:t>
            </a:fld>
            <a:endParaRPr lang="en-US" sz="1400" smtClean="0"/>
          </a:p>
        </p:txBody>
      </p:sp>
      <p:pic>
        <p:nvPicPr>
          <p:cNvPr id="108549" name="Picture 4" descr="LadderRack"/>
          <p:cNvPicPr>
            <a:picLocks noChangeAspect="1" noChangeArrowheads="1"/>
          </p:cNvPicPr>
          <p:nvPr/>
        </p:nvPicPr>
        <p:blipFill>
          <a:blip r:embed="rId2">
            <a:extLst>
              <a:ext uri="{28A0092B-C50C-407E-A947-70E740481C1C}">
                <a14:useLocalDpi xmlns:a14="http://schemas.microsoft.com/office/drawing/2010/main" val="0"/>
              </a:ext>
            </a:extLst>
          </a:blip>
          <a:srcRect l="1486" t="1604" r="3398" b="2202"/>
          <a:stretch>
            <a:fillRect/>
          </a:stretch>
        </p:blipFill>
        <p:spPr bwMode="auto">
          <a:xfrm>
            <a:off x="2057400" y="1447800"/>
            <a:ext cx="48768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p:cNvSpPr>
            <a:spLocks noGrp="1" noChangeArrowheads="1"/>
          </p:cNvSpPr>
          <p:nvPr>
            <p:ph type="title"/>
          </p:nvPr>
        </p:nvSpPr>
        <p:spPr/>
        <p:txBody>
          <a:bodyPr/>
          <a:lstStyle/>
          <a:p>
            <a:pPr eaLnBrk="1" hangingPunct="1"/>
            <a:r>
              <a:rPr lang="en-US" smtClean="0"/>
              <a:t>Relay Rack</a:t>
            </a:r>
          </a:p>
        </p:txBody>
      </p:sp>
      <p:sp>
        <p:nvSpPr>
          <p:cNvPr id="109571" name="Rectangle 1027"/>
          <p:cNvSpPr>
            <a:spLocks noGrp="1" noChangeArrowheads="1"/>
          </p:cNvSpPr>
          <p:nvPr>
            <p:ph idx="1"/>
          </p:nvPr>
        </p:nvSpPr>
        <p:spPr/>
        <p:txBody>
          <a:bodyPr/>
          <a:lstStyle/>
          <a:p>
            <a:pPr eaLnBrk="1" hangingPunct="1"/>
            <a:r>
              <a:rPr lang="en-US" smtClean="0"/>
              <a:t>Be sure the Relay Rack itself is grounded to a suitable building ground</a:t>
            </a:r>
          </a:p>
          <a:p>
            <a:pPr eaLnBrk="1" hangingPunct="1"/>
            <a:r>
              <a:rPr lang="en-US" smtClean="0"/>
              <a:t>In addition to the rack the joints between all the various parts of the structure, such as the supporting ladder racks, must be connected to each other with short ground straps</a:t>
            </a:r>
          </a:p>
          <a:p>
            <a:pPr eaLnBrk="1" hangingPunct="1"/>
            <a:r>
              <a:rPr lang="en-US" smtClean="0"/>
              <a:t>This is especially true for painted components</a:t>
            </a:r>
          </a:p>
        </p:txBody>
      </p:sp>
      <p:sp>
        <p:nvSpPr>
          <p:cNvPr id="1095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95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7AE6685-D724-46B4-947F-7361040AC88D}" type="slidenum">
              <a:rPr lang="en-US" sz="1400" smtClean="0"/>
              <a:pPr eaLnBrk="1" hangingPunct="1"/>
              <a:t>104</a:t>
            </a:fld>
            <a:endParaRPr lang="en-US" sz="140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p:cNvSpPr>
            <a:spLocks noGrp="1" noChangeArrowheads="1"/>
          </p:cNvSpPr>
          <p:nvPr>
            <p:ph type="title"/>
          </p:nvPr>
        </p:nvSpPr>
        <p:spPr/>
        <p:txBody>
          <a:bodyPr/>
          <a:lstStyle/>
          <a:p>
            <a:pPr eaLnBrk="1" hangingPunct="1"/>
            <a:r>
              <a:rPr lang="en-US" smtClean="0"/>
              <a:t>Grounding Racks</a:t>
            </a:r>
          </a:p>
        </p:txBody>
      </p:sp>
      <p:sp>
        <p:nvSpPr>
          <p:cNvPr id="1105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05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B283371-8458-47F5-8C86-96B8744A3304}" type="slidenum">
              <a:rPr lang="en-US" sz="1400" smtClean="0"/>
              <a:pPr eaLnBrk="1" hangingPunct="1"/>
              <a:t>105</a:t>
            </a:fld>
            <a:endParaRPr lang="en-US" sz="1400" smtClean="0"/>
          </a:p>
        </p:txBody>
      </p:sp>
      <p:pic>
        <p:nvPicPr>
          <p:cNvPr id="110597" name="Picture 1028" descr="RelayRackGroun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38963"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mtClean="0"/>
              <a:t>Grounding Racks</a:t>
            </a:r>
          </a:p>
        </p:txBody>
      </p:sp>
      <p:sp>
        <p:nvSpPr>
          <p:cNvPr id="1116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16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0AE2135-E0E7-4D17-A1F2-1C11ECC7311C}" type="slidenum">
              <a:rPr lang="en-US" sz="1400" smtClean="0"/>
              <a:pPr eaLnBrk="1" hangingPunct="1"/>
              <a:t>106</a:t>
            </a:fld>
            <a:endParaRPr lang="en-US" sz="1400" smtClean="0"/>
          </a:p>
        </p:txBody>
      </p:sp>
      <p:pic>
        <p:nvPicPr>
          <p:cNvPr id="111621" name="Picture 4" descr="RelayRackGroun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8627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t>Grounding Racks</a:t>
            </a:r>
          </a:p>
        </p:txBody>
      </p:sp>
      <p:sp>
        <p:nvSpPr>
          <p:cNvPr id="1126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26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3A3CC1-AF4C-44F8-8FA4-1F84B8E9FEE4}" type="slidenum">
              <a:rPr lang="en-US" sz="1400" smtClean="0"/>
              <a:pPr eaLnBrk="1" hangingPunct="1"/>
              <a:t>107</a:t>
            </a:fld>
            <a:endParaRPr lang="en-US" sz="1400" smtClean="0"/>
          </a:p>
        </p:txBody>
      </p:sp>
      <p:pic>
        <p:nvPicPr>
          <p:cNvPr id="112645" name="Picture 4" descr="RelayRackGroun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9388"/>
            <a:ext cx="7015163"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mtClean="0"/>
              <a:t>Grounding Racks</a:t>
            </a:r>
          </a:p>
        </p:txBody>
      </p:sp>
      <p:pic>
        <p:nvPicPr>
          <p:cNvPr id="113667" name="Content Placeholder 5" descr="DSC_030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13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3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39249C-945C-43DA-B714-2E4B1E1CE36A}" type="slidenum">
              <a:rPr lang="en-US" sz="1400" smtClean="0"/>
              <a:pPr eaLnBrk="1" hangingPunct="1"/>
              <a:t>108</a:t>
            </a:fld>
            <a:endParaRPr lang="en-US" sz="1400"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mtClean="0"/>
              <a:t>Grounding Racks</a:t>
            </a:r>
          </a:p>
        </p:txBody>
      </p:sp>
      <p:pic>
        <p:nvPicPr>
          <p:cNvPr id="114691" name="Content Placeholder 5" descr="DSC_030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14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4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3739BA-C4CD-4E7F-BDE9-52910A092799}" type="slidenum">
              <a:rPr lang="en-US" sz="1400" smtClean="0"/>
              <a:pPr eaLnBrk="1" hangingPunct="1"/>
              <a:t>109</a:t>
            </a:fld>
            <a:endParaRPr lang="en-US" sz="14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What to Call the Places</a:t>
            </a:r>
            <a:endParaRPr lang="en-US" smtClean="0">
              <a:solidFill>
                <a:srgbClr val="000000"/>
              </a:solidFill>
              <a:cs typeface="Times New Roman" pitchFamily="18" charset="0"/>
            </a:endParaRPr>
          </a:p>
        </p:txBody>
      </p:sp>
      <p:sp>
        <p:nvSpPr>
          <p:cNvPr id="1433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Many LAN folks call the MDF the LAN or server room</a:t>
            </a:r>
          </a:p>
          <a:p>
            <a:pPr eaLnBrk="1" hangingPunct="1"/>
            <a:r>
              <a:rPr lang="en-US" smtClean="0">
                <a:solidFill>
                  <a:srgbClr val="000000"/>
                </a:solidFill>
                <a:cs typeface="Times New Roman" pitchFamily="18" charset="0"/>
              </a:rPr>
              <a:t>They will refer to the IDFs as IDFs in most cases.</a:t>
            </a:r>
          </a:p>
        </p:txBody>
      </p:sp>
      <p:sp>
        <p:nvSpPr>
          <p:cNvPr id="143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3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1741A6-B2C0-4D52-BF3A-E06375DD87C3}" type="slidenum">
              <a:rPr lang="en-US" sz="1400" smtClean="0"/>
              <a:pPr eaLnBrk="1" hangingPunct="1"/>
              <a:t>11</a:t>
            </a:fld>
            <a:endParaRPr lang="en-US" sz="140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t>Grounding Racks</a:t>
            </a:r>
          </a:p>
        </p:txBody>
      </p:sp>
      <p:pic>
        <p:nvPicPr>
          <p:cNvPr id="115715" name="Content Placeholder 5" descr="DSC_03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157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5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72C77B-D5DF-48AD-844B-90ACB869BF19}" type="slidenum">
              <a:rPr lang="en-US" sz="1400" smtClean="0"/>
              <a:pPr eaLnBrk="1" hangingPunct="1"/>
              <a:t>110</a:t>
            </a:fld>
            <a:endParaRPr lang="en-US" sz="140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t>Grounding</a:t>
            </a:r>
          </a:p>
        </p:txBody>
      </p:sp>
      <p:sp>
        <p:nvSpPr>
          <p:cNvPr id="116739" name="Content Placeholder 2"/>
          <p:cNvSpPr>
            <a:spLocks noGrp="1"/>
          </p:cNvSpPr>
          <p:nvPr>
            <p:ph idx="1"/>
          </p:nvPr>
        </p:nvSpPr>
        <p:spPr/>
        <p:txBody>
          <a:bodyPr/>
          <a:lstStyle/>
          <a:p>
            <a:r>
              <a:rPr lang="en-US" smtClean="0"/>
              <a:t>The standards call for a two-hole compression lug for the attachment to the ground bar</a:t>
            </a:r>
          </a:p>
          <a:p>
            <a:r>
              <a:rPr lang="en-US" smtClean="0"/>
              <a:t>The wire used should have a green color to indicate its use as a grounding connection</a:t>
            </a:r>
          </a:p>
          <a:p>
            <a:r>
              <a:rPr lang="en-US" smtClean="0"/>
              <a:t>In general a #6 AWG wire will suffice for these types of short runs</a:t>
            </a:r>
          </a:p>
        </p:txBody>
      </p:sp>
      <p:sp>
        <p:nvSpPr>
          <p:cNvPr id="1167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F63190-C91F-41B4-94FE-B93C61704E01}" type="slidenum">
              <a:rPr lang="en-US" sz="1400" smtClean="0"/>
              <a:pPr eaLnBrk="1" hangingPunct="1"/>
              <a:t>111</a:t>
            </a:fld>
            <a:endParaRPr lang="en-US" sz="1400"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smtClean="0"/>
              <a:t>Grounding</a:t>
            </a:r>
          </a:p>
        </p:txBody>
      </p:sp>
      <p:sp>
        <p:nvSpPr>
          <p:cNvPr id="117763" name="Content Placeholder 2"/>
          <p:cNvSpPr>
            <a:spLocks noGrp="1"/>
          </p:cNvSpPr>
          <p:nvPr>
            <p:ph idx="1"/>
          </p:nvPr>
        </p:nvSpPr>
        <p:spPr/>
        <p:txBody>
          <a:bodyPr/>
          <a:lstStyle/>
          <a:p>
            <a:r>
              <a:rPr lang="en-US" smtClean="0"/>
              <a:t>Although not yet a requirement it is expected that the standard will eventually call for a jumper connection from all devices to the rack, instead of relying on the AC power cord ground wire</a:t>
            </a:r>
          </a:p>
          <a:p>
            <a:r>
              <a:rPr lang="en-US" smtClean="0"/>
              <a:t>Other changes are expected as well</a:t>
            </a:r>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B3BA482-CD0C-40BC-96F4-AC15D2086710}" type="slidenum">
              <a:rPr lang="en-US" sz="1400" smtClean="0"/>
              <a:pPr eaLnBrk="1" hangingPunct="1"/>
              <a:t>112</a:t>
            </a:fld>
            <a:endParaRPr lang="en-US" sz="1400"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p:txBody>
          <a:bodyPr/>
          <a:lstStyle/>
          <a:p>
            <a:pPr eaLnBrk="1" hangingPunct="1"/>
            <a:r>
              <a:rPr lang="en-US" smtClean="0"/>
              <a:t>Relay Rack</a:t>
            </a:r>
          </a:p>
        </p:txBody>
      </p:sp>
      <p:sp>
        <p:nvSpPr>
          <p:cNvPr id="118787" name="Rectangle 1027"/>
          <p:cNvSpPr>
            <a:spLocks noGrp="1" noChangeArrowheads="1"/>
          </p:cNvSpPr>
          <p:nvPr>
            <p:ph idx="1"/>
          </p:nvPr>
        </p:nvSpPr>
        <p:spPr/>
        <p:txBody>
          <a:bodyPr/>
          <a:lstStyle/>
          <a:p>
            <a:pPr eaLnBrk="1" hangingPunct="1"/>
            <a:r>
              <a:rPr lang="en-US" smtClean="0"/>
              <a:t>Things are mounted to a relay rack using Pan Head Machine Screws</a:t>
            </a:r>
          </a:p>
          <a:p>
            <a:pPr lvl="1" eaLnBrk="1" hangingPunct="1"/>
            <a:r>
              <a:rPr lang="en-US" smtClean="0"/>
              <a:t>Of course any head style will work</a:t>
            </a:r>
          </a:p>
          <a:p>
            <a:pPr eaLnBrk="1" hangingPunct="1"/>
            <a:r>
              <a:rPr lang="en-US" smtClean="0"/>
              <a:t>The size is either a 10-32 or a 12-24 depending on the rack</a:t>
            </a:r>
          </a:p>
          <a:p>
            <a:pPr lvl="1" eaLnBrk="1" hangingPunct="1"/>
            <a:r>
              <a:rPr lang="en-US" smtClean="0"/>
              <a:t>This refers to the diameter and thread pitch</a:t>
            </a:r>
          </a:p>
          <a:p>
            <a:pPr eaLnBrk="1" hangingPunct="1"/>
            <a:r>
              <a:rPr lang="en-US" smtClean="0"/>
              <a:t>They are ½” to ¾” long</a:t>
            </a:r>
          </a:p>
        </p:txBody>
      </p:sp>
      <p:sp>
        <p:nvSpPr>
          <p:cNvPr id="1187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87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BFEEA3-F1B9-4FCC-ABDB-98C6E49BC099}" type="slidenum">
              <a:rPr lang="en-US" sz="1400" smtClean="0"/>
              <a:pPr eaLnBrk="1" hangingPunct="1"/>
              <a:t>113</a:t>
            </a:fld>
            <a:endParaRPr lang="en-US" sz="140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mtClean="0"/>
              <a:t>Relay Rack</a:t>
            </a:r>
          </a:p>
        </p:txBody>
      </p:sp>
      <p:sp>
        <p:nvSpPr>
          <p:cNvPr id="1198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98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F04117-2347-4EBD-B0A2-6BBE4CC5D578}" type="slidenum">
              <a:rPr lang="en-US" sz="1400" smtClean="0"/>
              <a:pPr eaLnBrk="1" hangingPunct="1"/>
              <a:t>114</a:t>
            </a:fld>
            <a:endParaRPr lang="en-US" sz="1400" smtClean="0"/>
          </a:p>
        </p:txBody>
      </p:sp>
      <p:pic>
        <p:nvPicPr>
          <p:cNvPr id="119813" name="Picture 1028" descr="PanH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113" y="2425700"/>
            <a:ext cx="432593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mtClean="0"/>
              <a:t>Relay Rack</a:t>
            </a:r>
          </a:p>
        </p:txBody>
      </p:sp>
      <p:sp>
        <p:nvSpPr>
          <p:cNvPr id="1208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08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F1C037-38C4-4413-AB33-0A8A176A9CE0}" type="slidenum">
              <a:rPr lang="en-US" sz="1400" smtClean="0"/>
              <a:pPr eaLnBrk="1" hangingPunct="1"/>
              <a:t>115</a:t>
            </a:fld>
            <a:endParaRPr lang="en-US" sz="1400" smtClean="0"/>
          </a:p>
        </p:txBody>
      </p:sp>
      <p:pic>
        <p:nvPicPr>
          <p:cNvPr id="120837" name="Picture 4" descr="LANRackScr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15163"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6"/>
          <p:cNvSpPr>
            <a:spLocks noGrp="1" noChangeArrowheads="1"/>
          </p:cNvSpPr>
          <p:nvPr>
            <p:ph type="title"/>
          </p:nvPr>
        </p:nvSpPr>
        <p:spPr/>
        <p:txBody>
          <a:bodyPr/>
          <a:lstStyle/>
          <a:p>
            <a:pPr eaLnBrk="1" hangingPunct="1"/>
            <a:r>
              <a:rPr lang="en-US" smtClean="0">
                <a:solidFill>
                  <a:srgbClr val="000000"/>
                </a:solidFill>
                <a:cs typeface="Times New Roman" pitchFamily="18" charset="0"/>
              </a:rPr>
              <a:t>Relay Rack</a:t>
            </a:r>
          </a:p>
        </p:txBody>
      </p:sp>
      <p:sp>
        <p:nvSpPr>
          <p:cNvPr id="121859" name="Rectangle 1027"/>
          <p:cNvSpPr>
            <a:spLocks noGrp="1" noChangeArrowheads="1"/>
          </p:cNvSpPr>
          <p:nvPr>
            <p:ph idx="1"/>
          </p:nvPr>
        </p:nvSpPr>
        <p:spPr/>
        <p:txBody>
          <a:bodyPr/>
          <a:lstStyle/>
          <a:p>
            <a:pPr eaLnBrk="1" hangingPunct="1"/>
            <a:r>
              <a:rPr lang="en-US" smtClean="0">
                <a:solidFill>
                  <a:srgbClr val="000000"/>
                </a:solidFill>
                <a:cs typeface="Times New Roman" pitchFamily="18" charset="0"/>
              </a:rPr>
              <a:t>Width of the rack is usually 19 inches</a:t>
            </a:r>
          </a:p>
          <a:p>
            <a:pPr eaLnBrk="1" hangingPunct="1"/>
            <a:r>
              <a:rPr lang="en-US" smtClean="0">
                <a:solidFill>
                  <a:srgbClr val="000000"/>
                </a:solidFill>
                <a:cs typeface="Times New Roman" pitchFamily="18" charset="0"/>
              </a:rPr>
              <a:t>Some racks are 23 inches wide, especially those used with high price WAN equipment</a:t>
            </a:r>
          </a:p>
          <a:p>
            <a:pPr eaLnBrk="1" hangingPunct="1"/>
            <a:r>
              <a:rPr lang="en-US" smtClean="0">
                <a:solidFill>
                  <a:srgbClr val="000000"/>
                </a:solidFill>
                <a:cs typeface="Times New Roman" pitchFamily="18" charset="0"/>
              </a:rPr>
              <a:t>Check the size of the equipment before having the rack installed</a:t>
            </a:r>
          </a:p>
        </p:txBody>
      </p:sp>
      <p:sp>
        <p:nvSpPr>
          <p:cNvPr id="1218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18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756CBC-6B37-4978-94BE-A97E2A7620FA}" type="slidenum">
              <a:rPr lang="en-US" sz="1400" smtClean="0"/>
              <a:pPr eaLnBrk="1" hangingPunct="1"/>
              <a:t>116</a:t>
            </a:fld>
            <a:endParaRPr lang="en-US" sz="1400"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Relay Rack</a:t>
            </a:r>
          </a:p>
        </p:txBody>
      </p:sp>
      <p:sp>
        <p:nvSpPr>
          <p:cNvPr id="12288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It is a good idea to document the layout of the boards in the hubs and other configuration information</a:t>
            </a:r>
          </a:p>
          <a:p>
            <a:pPr eaLnBrk="1" hangingPunct="1"/>
            <a:r>
              <a:rPr lang="en-US" smtClean="0">
                <a:solidFill>
                  <a:srgbClr val="000000"/>
                </a:solidFill>
                <a:cs typeface="Times New Roman" pitchFamily="18" charset="0"/>
              </a:rPr>
              <a:t>A copy of the manuals, especially the quick setup manual, should be stored here also</a:t>
            </a:r>
          </a:p>
          <a:p>
            <a:pPr eaLnBrk="1" hangingPunct="1"/>
            <a:r>
              <a:rPr lang="en-US" smtClean="0">
                <a:solidFill>
                  <a:srgbClr val="000000"/>
                </a:solidFill>
                <a:cs typeface="Times New Roman" pitchFamily="18" charset="0"/>
              </a:rPr>
              <a:t>These can be stored on the Relay Rack itself</a:t>
            </a:r>
          </a:p>
        </p:txBody>
      </p:sp>
      <p:sp>
        <p:nvSpPr>
          <p:cNvPr id="1228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28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A4B3D3-00E2-46A5-95D6-BDB30A67B1B3}" type="slidenum">
              <a:rPr lang="en-US" sz="1400" smtClean="0"/>
              <a:pPr eaLnBrk="1" hangingPunct="1"/>
              <a:t>117</a:t>
            </a:fld>
            <a:endParaRPr lang="en-US" sz="1400"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Relay Rack</a:t>
            </a:r>
          </a:p>
        </p:txBody>
      </p:sp>
      <p:sp>
        <p:nvSpPr>
          <p:cNvPr id="1239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39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02F676-1C6B-47C0-B85A-B48B53A84E40}" type="slidenum">
              <a:rPr lang="en-US" sz="1400" smtClean="0"/>
              <a:pPr eaLnBrk="1" hangingPunct="1"/>
              <a:t>118</a:t>
            </a:fld>
            <a:endParaRPr lang="en-US" sz="1400" smtClean="0"/>
          </a:p>
        </p:txBody>
      </p:sp>
      <p:pic>
        <p:nvPicPr>
          <p:cNvPr id="123909" name="Picture 4" descr="RackDiagram"/>
          <p:cNvPicPr>
            <a:picLocks noChangeAspect="1" noChangeArrowheads="1"/>
          </p:cNvPicPr>
          <p:nvPr/>
        </p:nvPicPr>
        <p:blipFill>
          <a:blip r:embed="rId2">
            <a:extLst>
              <a:ext uri="{28A0092B-C50C-407E-A947-70E740481C1C}">
                <a14:useLocalDpi xmlns:a14="http://schemas.microsoft.com/office/drawing/2010/main" val="0"/>
              </a:ext>
            </a:extLst>
          </a:blip>
          <a:srcRect l="2164" t="1646" r="2658" b="1234"/>
          <a:stretch>
            <a:fillRect/>
          </a:stretch>
        </p:blipFill>
        <p:spPr bwMode="auto">
          <a:xfrm>
            <a:off x="2895600" y="1447800"/>
            <a:ext cx="335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Relay Rack – Wall Mount</a:t>
            </a:r>
          </a:p>
        </p:txBody>
      </p:sp>
      <p:sp>
        <p:nvSpPr>
          <p:cNvPr id="12493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Relay racks need not be seven feet tall and bolted to the floor</a:t>
            </a:r>
          </a:p>
          <a:p>
            <a:pPr eaLnBrk="1" hangingPunct="1"/>
            <a:r>
              <a:rPr lang="en-US" smtClean="0">
                <a:solidFill>
                  <a:srgbClr val="000000"/>
                </a:solidFill>
                <a:cs typeface="Times New Roman" pitchFamily="18" charset="0"/>
              </a:rPr>
              <a:t>They can be any size</a:t>
            </a:r>
          </a:p>
          <a:p>
            <a:pPr eaLnBrk="1" hangingPunct="1"/>
            <a:r>
              <a:rPr lang="en-US" smtClean="0">
                <a:solidFill>
                  <a:srgbClr val="000000"/>
                </a:solidFill>
                <a:cs typeface="Times New Roman" pitchFamily="18" charset="0"/>
              </a:rPr>
              <a:t>If they are shorter than seven feet, then they are usually bolted to a wall and swing out for access</a:t>
            </a:r>
          </a:p>
        </p:txBody>
      </p:sp>
      <p:sp>
        <p:nvSpPr>
          <p:cNvPr id="1249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49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D8145F-7FBB-4EFD-85EE-B44A4DAF51F6}" type="slidenum">
              <a:rPr lang="en-US" sz="1400" smtClean="0"/>
              <a:pPr eaLnBrk="1" hangingPunct="1"/>
              <a:t>119</a:t>
            </a:fld>
            <a:endParaRPr lang="en-US" sz="14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LAN Room Names</a:t>
            </a:r>
          </a:p>
        </p:txBody>
      </p:sp>
      <p:sp>
        <p:nvSpPr>
          <p:cNvPr id="15363" name="Rectangle 3"/>
          <p:cNvSpPr>
            <a:spLocks noGrp="1" noChangeArrowheads="1"/>
          </p:cNvSpPr>
          <p:nvPr>
            <p:ph idx="1"/>
          </p:nvPr>
        </p:nvSpPr>
        <p:spPr/>
        <p:txBody>
          <a:bodyPr/>
          <a:lstStyle/>
          <a:p>
            <a:pPr eaLnBrk="1" hangingPunct="1"/>
            <a:r>
              <a:rPr lang="en-US" smtClean="0"/>
              <a:t>LAN rooms go by many names</a:t>
            </a:r>
          </a:p>
          <a:p>
            <a:pPr lvl="1" eaLnBrk="1" hangingPunct="1"/>
            <a:r>
              <a:rPr lang="en-US" smtClean="0"/>
              <a:t>LAN room</a:t>
            </a:r>
          </a:p>
          <a:p>
            <a:pPr lvl="1" eaLnBrk="1" hangingPunct="1"/>
            <a:r>
              <a:rPr lang="en-US" smtClean="0"/>
              <a:t>Server room</a:t>
            </a:r>
          </a:p>
          <a:p>
            <a:pPr lvl="1" eaLnBrk="1" hangingPunct="1"/>
            <a:r>
              <a:rPr lang="en-US" smtClean="0"/>
              <a:t>Equipment room</a:t>
            </a:r>
          </a:p>
          <a:p>
            <a:pPr lvl="1" eaLnBrk="1" hangingPunct="1"/>
            <a:r>
              <a:rPr lang="en-US" smtClean="0"/>
              <a:t>Wiring closet</a:t>
            </a:r>
          </a:p>
          <a:p>
            <a:pPr lvl="1" eaLnBrk="1" hangingPunct="1"/>
            <a:r>
              <a:rPr lang="en-US" smtClean="0"/>
              <a:t>Telecommunications closet</a:t>
            </a:r>
          </a:p>
          <a:p>
            <a:pPr lvl="1" eaLnBrk="1" hangingPunct="1"/>
            <a:r>
              <a:rPr lang="en-US" smtClean="0"/>
              <a:t>Telecommunications room</a:t>
            </a:r>
          </a:p>
          <a:p>
            <a:pPr lvl="1" eaLnBrk="1" hangingPunct="1"/>
            <a:r>
              <a:rPr lang="en-US" smtClean="0"/>
              <a:t>MDF - Main distribution frame</a:t>
            </a:r>
          </a:p>
          <a:p>
            <a:pPr lvl="1" eaLnBrk="1" hangingPunct="1"/>
            <a:r>
              <a:rPr lang="en-US" smtClean="0"/>
              <a:t>IDF -Intermediate distribution frame</a:t>
            </a:r>
          </a:p>
        </p:txBody>
      </p:sp>
      <p:sp>
        <p:nvSpPr>
          <p:cNvPr id="153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3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18FFE8-EF8D-4701-A44C-0DE303F76DC1}" type="slidenum">
              <a:rPr lang="en-US" sz="1400" smtClean="0"/>
              <a:pPr eaLnBrk="1" hangingPunct="1"/>
              <a:t>12</a:t>
            </a:fld>
            <a:endParaRPr lang="en-US" sz="140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smtClean="0"/>
              <a:t>Relay Rack – Wall Mount</a:t>
            </a:r>
          </a:p>
        </p:txBody>
      </p:sp>
      <p:sp>
        <p:nvSpPr>
          <p:cNvPr id="1259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59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5E433D-A131-45A0-9DD0-E730C0757BF3}" type="slidenum">
              <a:rPr lang="en-US" sz="1400" smtClean="0"/>
              <a:pPr eaLnBrk="1" hangingPunct="1"/>
              <a:t>120</a:t>
            </a:fld>
            <a:endParaRPr lang="en-US" sz="1400" smtClean="0"/>
          </a:p>
        </p:txBody>
      </p:sp>
      <p:pic>
        <p:nvPicPr>
          <p:cNvPr id="125957" name="Picture 4" descr="WallMountRa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54338" y="2111375"/>
            <a:ext cx="3175000" cy="3175000"/>
          </a:xfr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Equipment Rack</a:t>
            </a:r>
          </a:p>
        </p:txBody>
      </p:sp>
      <p:sp>
        <p:nvSpPr>
          <p:cNvPr id="126979" name="Rectangle 3"/>
          <p:cNvSpPr>
            <a:spLocks noGrp="1" noChangeArrowheads="1"/>
          </p:cNvSpPr>
          <p:nvPr>
            <p:ph idx="1"/>
          </p:nvPr>
        </p:nvSpPr>
        <p:spPr/>
        <p:txBody>
          <a:bodyPr/>
          <a:lstStyle/>
          <a:p>
            <a:pPr eaLnBrk="1" hangingPunct="1"/>
            <a:r>
              <a:rPr lang="en-US" smtClean="0"/>
              <a:t>Instead of bolting something to the floor a free standing rack such as shown next may be used instead</a:t>
            </a:r>
          </a:p>
          <a:p>
            <a:pPr eaLnBrk="1" hangingPunct="1"/>
            <a:r>
              <a:rPr lang="en-US" smtClean="0"/>
              <a:t>It makes no difference, suit yourself</a:t>
            </a:r>
          </a:p>
          <a:p>
            <a:pPr eaLnBrk="1" hangingPunct="1"/>
            <a:r>
              <a:rPr lang="en-US" smtClean="0">
                <a:solidFill>
                  <a:srgbClr val="000000"/>
                </a:solidFill>
                <a:cs typeface="Times New Roman" pitchFamily="18" charset="0"/>
              </a:rPr>
              <a:t>A rack like this costs from $2,000 to $4,000</a:t>
            </a:r>
          </a:p>
        </p:txBody>
      </p:sp>
      <p:sp>
        <p:nvSpPr>
          <p:cNvPr id="1269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69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A4F005C-C03E-4E89-B97B-8CCD7FB3E495}" type="slidenum">
              <a:rPr lang="en-US" sz="1400" smtClean="0"/>
              <a:pPr eaLnBrk="1" hangingPunct="1"/>
              <a:t>121</a:t>
            </a:fld>
            <a:endParaRPr lang="en-US" sz="1400"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Equipment Rack</a:t>
            </a:r>
          </a:p>
        </p:txBody>
      </p:sp>
      <p:sp>
        <p:nvSpPr>
          <p:cNvPr id="1280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80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44EAB2-9584-4C4C-80A4-EE40C7B81300}" type="slidenum">
              <a:rPr lang="en-US" sz="1400" smtClean="0"/>
              <a:pPr eaLnBrk="1" hangingPunct="1"/>
              <a:t>122</a:t>
            </a:fld>
            <a:endParaRPr lang="en-US" sz="1400" smtClean="0"/>
          </a:p>
        </p:txBody>
      </p:sp>
      <p:pic>
        <p:nvPicPr>
          <p:cNvPr id="128005" name="Picture 4" descr="LANR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0"/>
            <a:ext cx="3805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mtClean="0"/>
              <a:t>Command Center</a:t>
            </a:r>
          </a:p>
        </p:txBody>
      </p:sp>
      <p:sp>
        <p:nvSpPr>
          <p:cNvPr id="129027" name="Rectangle 3"/>
          <p:cNvSpPr>
            <a:spLocks noGrp="1" noChangeArrowheads="1"/>
          </p:cNvSpPr>
          <p:nvPr>
            <p:ph idx="1"/>
          </p:nvPr>
        </p:nvSpPr>
        <p:spPr/>
        <p:txBody>
          <a:bodyPr/>
          <a:lstStyle/>
          <a:p>
            <a:pPr eaLnBrk="1" hangingPunct="1"/>
            <a:r>
              <a:rPr lang="en-US" smtClean="0"/>
              <a:t>If you want to look really slick, spend money on a command center</a:t>
            </a:r>
          </a:p>
          <a:p>
            <a:pPr eaLnBrk="1" hangingPunct="1"/>
            <a:r>
              <a:rPr lang="en-US" smtClean="0"/>
              <a:t>Sitting at one of these you will think you know what you are doing, even if you don’t</a:t>
            </a:r>
          </a:p>
        </p:txBody>
      </p:sp>
      <p:sp>
        <p:nvSpPr>
          <p:cNvPr id="1290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90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5A66D35-635B-4C2B-8F79-BF8776B15EBA}" type="slidenum">
              <a:rPr lang="en-US" sz="1400" smtClean="0"/>
              <a:pPr eaLnBrk="1" hangingPunct="1"/>
              <a:t>123</a:t>
            </a:fld>
            <a:endParaRPr lang="en-US" sz="140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mtClean="0"/>
              <a:t>Command Center</a:t>
            </a:r>
          </a:p>
        </p:txBody>
      </p:sp>
      <p:sp>
        <p:nvSpPr>
          <p:cNvPr id="1300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00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4F0AD6-8539-4153-BD79-A6BAA7D5F5B5}" type="slidenum">
              <a:rPr lang="en-US" sz="1400" smtClean="0"/>
              <a:pPr eaLnBrk="1" hangingPunct="1"/>
              <a:t>124</a:t>
            </a:fld>
            <a:endParaRPr lang="en-US" sz="1400" smtClean="0"/>
          </a:p>
        </p:txBody>
      </p:sp>
      <p:pic>
        <p:nvPicPr>
          <p:cNvPr id="130053" name="Picture 4" descr="CommandCent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79550"/>
            <a:ext cx="5791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Equipment Cabinet</a:t>
            </a:r>
          </a:p>
        </p:txBody>
      </p:sp>
      <p:sp>
        <p:nvSpPr>
          <p:cNvPr id="131075" name="Rectangle 3"/>
          <p:cNvSpPr>
            <a:spLocks noGrp="1" noChangeArrowheads="1"/>
          </p:cNvSpPr>
          <p:nvPr>
            <p:ph idx="1"/>
          </p:nvPr>
        </p:nvSpPr>
        <p:spPr/>
        <p:txBody>
          <a:bodyPr/>
          <a:lstStyle/>
          <a:p>
            <a:pPr eaLnBrk="1" hangingPunct="1"/>
            <a:r>
              <a:rPr lang="en-US" smtClean="0"/>
              <a:t>As mentioned above a room is not even needed if all of the equipment can be put into a single enclosed and ventilated enclosure</a:t>
            </a:r>
          </a:p>
          <a:p>
            <a:pPr eaLnBrk="1" hangingPunct="1"/>
            <a:r>
              <a:rPr lang="en-US" smtClean="0"/>
              <a:t>Equipment cabinets are also useful when installed in a large room with a raised floor</a:t>
            </a:r>
          </a:p>
          <a:p>
            <a:pPr eaLnBrk="1" hangingPunct="1"/>
            <a:r>
              <a:rPr lang="en-US" smtClean="0"/>
              <a:t>For example</a:t>
            </a:r>
          </a:p>
        </p:txBody>
      </p:sp>
      <p:sp>
        <p:nvSpPr>
          <p:cNvPr id="1310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1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823961-FD3A-4B72-BB63-C11747AB0107}" type="slidenum">
              <a:rPr lang="en-US" sz="1400" smtClean="0"/>
              <a:pPr eaLnBrk="1" hangingPunct="1"/>
              <a:t>125</a:t>
            </a:fld>
            <a:endParaRPr lang="en-US" sz="1400"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26"/>
          <p:cNvSpPr>
            <a:spLocks noGrp="1" noChangeArrowheads="1"/>
          </p:cNvSpPr>
          <p:nvPr>
            <p:ph type="title"/>
          </p:nvPr>
        </p:nvSpPr>
        <p:spPr/>
        <p:txBody>
          <a:bodyPr/>
          <a:lstStyle/>
          <a:p>
            <a:pPr eaLnBrk="1" hangingPunct="1"/>
            <a:r>
              <a:rPr lang="en-US" smtClean="0"/>
              <a:t>Equipment Cabinets</a:t>
            </a:r>
          </a:p>
        </p:txBody>
      </p:sp>
      <p:sp>
        <p:nvSpPr>
          <p:cNvPr id="1320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21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C8D3D8B-FB88-4CFE-8F28-BDBB77DCB0B6}" type="slidenum">
              <a:rPr lang="en-US" sz="1400" smtClean="0"/>
              <a:pPr eaLnBrk="1" hangingPunct="1"/>
              <a:t>126</a:t>
            </a:fld>
            <a:endParaRPr lang="en-US" sz="1400" smtClean="0"/>
          </a:p>
        </p:txBody>
      </p:sp>
      <p:pic>
        <p:nvPicPr>
          <p:cNvPr id="132101" name="Picture 1028" descr="EquipmentCabin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104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p:txBody>
          <a:bodyPr/>
          <a:lstStyle/>
          <a:p>
            <a:pPr eaLnBrk="1" hangingPunct="1"/>
            <a:r>
              <a:rPr lang="en-US" smtClean="0"/>
              <a:t>Equipment Cabinet Front</a:t>
            </a:r>
          </a:p>
        </p:txBody>
      </p:sp>
      <p:sp>
        <p:nvSpPr>
          <p:cNvPr id="1331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31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37DD7F9-B225-4675-82D9-053072A85C01}" type="slidenum">
              <a:rPr lang="en-US" sz="1400" smtClean="0"/>
              <a:pPr eaLnBrk="1" hangingPunct="1"/>
              <a:t>127</a:t>
            </a:fld>
            <a:endParaRPr lang="en-US" sz="1400" smtClean="0"/>
          </a:p>
        </p:txBody>
      </p:sp>
      <p:pic>
        <p:nvPicPr>
          <p:cNvPr id="133125" name="Picture 1028" descr="EquipmentCabinet3"/>
          <p:cNvPicPr>
            <a:picLocks noChangeAspect="1" noChangeArrowheads="1"/>
          </p:cNvPicPr>
          <p:nvPr/>
        </p:nvPicPr>
        <p:blipFill>
          <a:blip r:embed="rId2">
            <a:extLst>
              <a:ext uri="{28A0092B-C50C-407E-A947-70E740481C1C}">
                <a14:useLocalDpi xmlns:a14="http://schemas.microsoft.com/office/drawing/2010/main" val="0"/>
              </a:ext>
            </a:extLst>
          </a:blip>
          <a:srcRect t="1695"/>
          <a:stretch>
            <a:fillRect/>
          </a:stretch>
        </p:blipFill>
        <p:spPr bwMode="auto">
          <a:xfrm>
            <a:off x="3019425" y="1447800"/>
            <a:ext cx="31527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p:cNvSpPr>
            <a:spLocks noGrp="1" noChangeArrowheads="1"/>
          </p:cNvSpPr>
          <p:nvPr>
            <p:ph type="title"/>
          </p:nvPr>
        </p:nvSpPr>
        <p:spPr/>
        <p:txBody>
          <a:bodyPr/>
          <a:lstStyle/>
          <a:p>
            <a:pPr eaLnBrk="1" hangingPunct="1"/>
            <a:r>
              <a:rPr lang="en-US" smtClean="0"/>
              <a:t>Equipment Cabinet Front</a:t>
            </a:r>
          </a:p>
        </p:txBody>
      </p:sp>
      <p:sp>
        <p:nvSpPr>
          <p:cNvPr id="1341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41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635CF8-FD4B-40C0-9C61-65F4A070B8A9}" type="slidenum">
              <a:rPr lang="en-US" sz="1400" smtClean="0"/>
              <a:pPr eaLnBrk="1" hangingPunct="1"/>
              <a:t>128</a:t>
            </a:fld>
            <a:endParaRPr lang="en-US" sz="1400" smtClean="0"/>
          </a:p>
        </p:txBody>
      </p:sp>
      <p:pic>
        <p:nvPicPr>
          <p:cNvPr id="134149" name="Picture 1028" descr="EquipmentCabinet1"/>
          <p:cNvPicPr>
            <a:picLocks noChangeAspect="1" noChangeArrowheads="1"/>
          </p:cNvPicPr>
          <p:nvPr/>
        </p:nvPicPr>
        <p:blipFill>
          <a:blip r:embed="rId2">
            <a:extLst>
              <a:ext uri="{28A0092B-C50C-407E-A947-70E740481C1C}">
                <a14:useLocalDpi xmlns:a14="http://schemas.microsoft.com/office/drawing/2010/main" val="0"/>
              </a:ext>
            </a:extLst>
          </a:blip>
          <a:srcRect t="16667"/>
          <a:stretch>
            <a:fillRect/>
          </a:stretch>
        </p:blipFill>
        <p:spPr bwMode="auto">
          <a:xfrm>
            <a:off x="2759075" y="1447800"/>
            <a:ext cx="37179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mtClean="0"/>
              <a:t>Equipment Cabinet Back</a:t>
            </a:r>
          </a:p>
        </p:txBody>
      </p:sp>
      <p:sp>
        <p:nvSpPr>
          <p:cNvPr id="1351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5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EE73C6-4D17-4C1F-A6CF-392B06A0BEAC}" type="slidenum">
              <a:rPr lang="en-US" sz="1400" smtClean="0"/>
              <a:pPr eaLnBrk="1" hangingPunct="1"/>
              <a:t>129</a:t>
            </a:fld>
            <a:endParaRPr lang="en-US" sz="1400" smtClean="0"/>
          </a:p>
        </p:txBody>
      </p:sp>
      <p:pic>
        <p:nvPicPr>
          <p:cNvPr id="135173" name="Picture 4" descr="EquipmentCabinetBack2"/>
          <p:cNvPicPr>
            <a:picLocks noChangeAspect="1" noChangeArrowheads="1"/>
          </p:cNvPicPr>
          <p:nvPr/>
        </p:nvPicPr>
        <p:blipFill>
          <a:blip r:embed="rId2">
            <a:extLst>
              <a:ext uri="{28A0092B-C50C-407E-A947-70E740481C1C}">
                <a14:useLocalDpi xmlns:a14="http://schemas.microsoft.com/office/drawing/2010/main" val="0"/>
              </a:ext>
            </a:extLst>
          </a:blip>
          <a:srcRect t="1639"/>
          <a:stretch>
            <a:fillRect/>
          </a:stretch>
        </p:blipFill>
        <p:spPr bwMode="auto">
          <a:xfrm>
            <a:off x="3097213" y="1447800"/>
            <a:ext cx="31511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LAN Room Names</a:t>
            </a:r>
          </a:p>
        </p:txBody>
      </p:sp>
      <p:sp>
        <p:nvSpPr>
          <p:cNvPr id="16387" name="Content Placeholder 2"/>
          <p:cNvSpPr>
            <a:spLocks noGrp="1"/>
          </p:cNvSpPr>
          <p:nvPr>
            <p:ph idx="1"/>
          </p:nvPr>
        </p:nvSpPr>
        <p:spPr/>
        <p:txBody>
          <a:bodyPr/>
          <a:lstStyle/>
          <a:p>
            <a:pPr lvl="1" eaLnBrk="1" hangingPunct="1"/>
            <a:r>
              <a:rPr lang="en-US" smtClean="0"/>
              <a:t>MCC – Main cross-connect</a:t>
            </a:r>
          </a:p>
          <a:p>
            <a:pPr lvl="1" eaLnBrk="1" hangingPunct="1"/>
            <a:r>
              <a:rPr lang="en-US" smtClean="0"/>
              <a:t>ICC – Intermediate cross-connect</a:t>
            </a:r>
          </a:p>
        </p:txBody>
      </p:sp>
      <p:sp>
        <p:nvSpPr>
          <p:cNvPr id="16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58D7AD-0014-45B8-998D-5AB150E8BA0A}" type="slidenum">
              <a:rPr lang="en-US" sz="1400" smtClean="0"/>
              <a:pPr eaLnBrk="1" hangingPunct="1"/>
              <a:t>13</a:t>
            </a:fld>
            <a:endParaRPr lang="en-US" sz="140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mtClean="0"/>
              <a:t>Equipment Cabinet</a:t>
            </a:r>
          </a:p>
        </p:txBody>
      </p:sp>
      <p:sp>
        <p:nvSpPr>
          <p:cNvPr id="136195" name="Rectangle 3"/>
          <p:cNvSpPr>
            <a:spLocks noGrp="1" noChangeArrowheads="1"/>
          </p:cNvSpPr>
          <p:nvPr>
            <p:ph idx="1"/>
          </p:nvPr>
        </p:nvSpPr>
        <p:spPr/>
        <p:txBody>
          <a:bodyPr/>
          <a:lstStyle/>
          <a:p>
            <a:pPr eaLnBrk="1" hangingPunct="1"/>
            <a:r>
              <a:rPr lang="en-US" smtClean="0"/>
              <a:t>Be sure that the equipment will fit in the space available</a:t>
            </a:r>
          </a:p>
          <a:p>
            <a:pPr eaLnBrk="1" hangingPunct="1"/>
            <a:r>
              <a:rPr lang="en-US" smtClean="0"/>
              <a:t>Also account for the heat load that will go in the cabinet</a:t>
            </a:r>
          </a:p>
          <a:p>
            <a:pPr eaLnBrk="1" hangingPunct="1"/>
            <a:r>
              <a:rPr lang="en-US" smtClean="0"/>
              <a:t>Most equipment cabinets are rated to handle 3,000 to 5,000 BTUs</a:t>
            </a:r>
          </a:p>
        </p:txBody>
      </p:sp>
      <p:sp>
        <p:nvSpPr>
          <p:cNvPr id="1361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61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141D73-FDE2-47BA-B979-251071879E91}" type="slidenum">
              <a:rPr lang="en-US" sz="1400" smtClean="0"/>
              <a:pPr eaLnBrk="1" hangingPunct="1"/>
              <a:t>130</a:t>
            </a:fld>
            <a:endParaRPr lang="en-US" sz="1400"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mtClean="0"/>
              <a:t>Equipment Cabinet</a:t>
            </a:r>
          </a:p>
        </p:txBody>
      </p:sp>
      <p:sp>
        <p:nvSpPr>
          <p:cNvPr id="137219" name="Rectangle 3"/>
          <p:cNvSpPr>
            <a:spLocks noGrp="1" noChangeArrowheads="1"/>
          </p:cNvSpPr>
          <p:nvPr>
            <p:ph idx="1"/>
          </p:nvPr>
        </p:nvSpPr>
        <p:spPr/>
        <p:txBody>
          <a:bodyPr/>
          <a:lstStyle/>
          <a:p>
            <a:pPr eaLnBrk="1" hangingPunct="1"/>
            <a:r>
              <a:rPr lang="en-US" smtClean="0"/>
              <a:t>The manufacturers of the stuff you are putting in the cabinet can supply BTU figures</a:t>
            </a:r>
          </a:p>
          <a:p>
            <a:pPr eaLnBrk="1" hangingPunct="1"/>
            <a:r>
              <a:rPr lang="en-US" smtClean="0"/>
              <a:t>If the heat load is too high, additional fans must be installed in the cabinet</a:t>
            </a:r>
          </a:p>
          <a:p>
            <a:pPr eaLnBrk="1" hangingPunct="1"/>
            <a:r>
              <a:rPr lang="en-US" smtClean="0"/>
              <a:t>Place the cabinet so that there is easy access to all doors, front, back or side</a:t>
            </a:r>
          </a:p>
          <a:p>
            <a:pPr eaLnBrk="1" hangingPunct="1"/>
            <a:r>
              <a:rPr lang="en-US" smtClean="0"/>
              <a:t>3 feet is good, if space is available</a:t>
            </a:r>
          </a:p>
        </p:txBody>
      </p:sp>
      <p:sp>
        <p:nvSpPr>
          <p:cNvPr id="137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7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C82D5E-F541-4F00-9676-722DE850EC38}" type="slidenum">
              <a:rPr lang="en-US" sz="1400" smtClean="0"/>
              <a:pPr eaLnBrk="1" hangingPunct="1"/>
              <a:t>131</a:t>
            </a:fld>
            <a:endParaRPr lang="en-US" sz="1400"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mtClean="0"/>
              <a:t>The U</a:t>
            </a:r>
          </a:p>
        </p:txBody>
      </p:sp>
      <p:sp>
        <p:nvSpPr>
          <p:cNvPr id="13824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Things that mount in a relay rack or equipment cabinet are measured in rack units</a:t>
            </a:r>
          </a:p>
          <a:p>
            <a:pPr eaLnBrk="1" hangingPunct="1"/>
            <a:r>
              <a:rPr lang="en-US" smtClean="0">
                <a:solidFill>
                  <a:srgbClr val="000000"/>
                </a:solidFill>
                <a:cs typeface="Times New Roman" pitchFamily="18" charset="0"/>
              </a:rPr>
              <a:t>One unit or 1U is 1.75”</a:t>
            </a:r>
          </a:p>
          <a:p>
            <a:pPr eaLnBrk="1" hangingPunct="1"/>
            <a:r>
              <a:rPr lang="en-US" smtClean="0">
                <a:solidFill>
                  <a:srgbClr val="000000"/>
                </a:solidFill>
                <a:cs typeface="Times New Roman" pitchFamily="18" charset="0"/>
              </a:rPr>
              <a:t>So if the vendor says something is 7Us you know it will take up 12.25 inches of space</a:t>
            </a:r>
          </a:p>
          <a:p>
            <a:pPr eaLnBrk="1" hangingPunct="1"/>
            <a:r>
              <a:rPr lang="en-US" smtClean="0">
                <a:solidFill>
                  <a:srgbClr val="000000"/>
                </a:solidFill>
                <a:cs typeface="Times New Roman" pitchFamily="18" charset="0"/>
              </a:rPr>
              <a:t>Standard size racks and cabinets hold 42 to 45Us of equipment</a:t>
            </a:r>
          </a:p>
        </p:txBody>
      </p:sp>
      <p:sp>
        <p:nvSpPr>
          <p:cNvPr id="1382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8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0BEA45-78D0-46C9-8511-74079B560003}" type="slidenum">
              <a:rPr lang="en-US" sz="1400" smtClean="0"/>
              <a:pPr eaLnBrk="1" hangingPunct="1"/>
              <a:t>132</a:t>
            </a:fld>
            <a:endParaRPr lang="en-US" sz="1400"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mtClean="0"/>
              <a:t>Mounting Equipment</a:t>
            </a:r>
          </a:p>
        </p:txBody>
      </p:sp>
      <p:sp>
        <p:nvSpPr>
          <p:cNvPr id="139267" name="Rectangle 3"/>
          <p:cNvSpPr>
            <a:spLocks noGrp="1" noChangeArrowheads="1"/>
          </p:cNvSpPr>
          <p:nvPr>
            <p:ph idx="1"/>
          </p:nvPr>
        </p:nvSpPr>
        <p:spPr/>
        <p:txBody>
          <a:bodyPr/>
          <a:lstStyle/>
          <a:p>
            <a:pPr eaLnBrk="1" hangingPunct="1"/>
            <a:r>
              <a:rPr lang="en-US" smtClean="0"/>
              <a:t>When equipment is mounted in a rack, put the heaviest stuff at the bottom, especially in a relay rack</a:t>
            </a:r>
          </a:p>
          <a:p>
            <a:pPr eaLnBrk="1" hangingPunct="1"/>
            <a:r>
              <a:rPr lang="en-US" smtClean="0"/>
              <a:t>The heaviest equipment is usually the UPS</a:t>
            </a:r>
          </a:p>
          <a:p>
            <a:pPr eaLnBrk="1" hangingPunct="1"/>
            <a:r>
              <a:rPr lang="en-US" smtClean="0"/>
              <a:t>Put the monitor where it can be seen</a:t>
            </a:r>
          </a:p>
          <a:p>
            <a:pPr eaLnBrk="1" hangingPunct="1"/>
            <a:r>
              <a:rPr lang="en-US" smtClean="0"/>
              <a:t>Put the keyboard where it can be used</a:t>
            </a:r>
          </a:p>
        </p:txBody>
      </p:sp>
      <p:sp>
        <p:nvSpPr>
          <p:cNvPr id="139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39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3F375B-545B-4412-A4BD-E15AB3BAF336}" type="slidenum">
              <a:rPr lang="en-US" sz="1400" smtClean="0"/>
              <a:pPr eaLnBrk="1" hangingPunct="1"/>
              <a:t>133</a:t>
            </a:fld>
            <a:endParaRPr lang="en-US" sz="1400"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mtClean="0"/>
              <a:t>Bread Rack</a:t>
            </a:r>
          </a:p>
        </p:txBody>
      </p:sp>
      <p:sp>
        <p:nvSpPr>
          <p:cNvPr id="140291" name="Rectangle 3"/>
          <p:cNvSpPr>
            <a:spLocks noGrp="1" noChangeArrowheads="1"/>
          </p:cNvSpPr>
          <p:nvPr>
            <p:ph idx="1"/>
          </p:nvPr>
        </p:nvSpPr>
        <p:spPr/>
        <p:txBody>
          <a:bodyPr/>
          <a:lstStyle/>
          <a:p>
            <a:pPr eaLnBrk="1" hangingPunct="1"/>
            <a:r>
              <a:rPr lang="en-US" smtClean="0"/>
              <a:t>All of the above is pretty expensive</a:t>
            </a:r>
          </a:p>
          <a:p>
            <a:pPr eaLnBrk="1" hangingPunct="1"/>
            <a:r>
              <a:rPr lang="en-US" smtClean="0"/>
              <a:t>Almost as good and much cheaper is a bread rack</a:t>
            </a:r>
          </a:p>
          <a:p>
            <a:pPr eaLnBrk="1" hangingPunct="1"/>
            <a:r>
              <a:rPr lang="en-US" smtClean="0"/>
              <a:t>Such as</a:t>
            </a:r>
          </a:p>
        </p:txBody>
      </p:sp>
      <p:sp>
        <p:nvSpPr>
          <p:cNvPr id="140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0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E698E6-EA63-4C81-B85A-9DB7136BAD1A}" type="slidenum">
              <a:rPr lang="en-US" sz="1400" smtClean="0"/>
              <a:pPr eaLnBrk="1" hangingPunct="1"/>
              <a:t>134</a:t>
            </a:fld>
            <a:endParaRPr lang="en-US" sz="1400"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smtClean="0"/>
              <a:t>Bread Rack</a:t>
            </a:r>
          </a:p>
        </p:txBody>
      </p:sp>
      <p:sp>
        <p:nvSpPr>
          <p:cNvPr id="141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1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EB927D-C696-417E-9A42-64782F20A0F1}" type="slidenum">
              <a:rPr lang="en-US" sz="1400" smtClean="0"/>
              <a:pPr eaLnBrk="1" hangingPunct="1"/>
              <a:t>135</a:t>
            </a:fld>
            <a:endParaRPr lang="en-US" sz="1400" smtClean="0"/>
          </a:p>
        </p:txBody>
      </p:sp>
      <p:pic>
        <p:nvPicPr>
          <p:cNvPr id="141317" name="Picture 4" descr="Breadrac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1447800"/>
            <a:ext cx="309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smtClean="0"/>
              <a:t>Bread Rack</a:t>
            </a:r>
          </a:p>
        </p:txBody>
      </p:sp>
      <p:sp>
        <p:nvSpPr>
          <p:cNvPr id="142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2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90FCE3F-AAF9-4AAB-9446-A57E8AD266E0}" type="slidenum">
              <a:rPr lang="en-US" sz="1400" smtClean="0"/>
              <a:pPr eaLnBrk="1" hangingPunct="1"/>
              <a:t>136</a:t>
            </a:fld>
            <a:endParaRPr lang="en-US" sz="1400" smtClean="0"/>
          </a:p>
        </p:txBody>
      </p:sp>
      <p:pic>
        <p:nvPicPr>
          <p:cNvPr id="142341" name="Picture 4" descr="BreadRac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104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mtClean="0"/>
              <a:t>Crash Cart</a:t>
            </a:r>
          </a:p>
        </p:txBody>
      </p:sp>
      <p:sp>
        <p:nvSpPr>
          <p:cNvPr id="143363" name="Rectangle 3"/>
          <p:cNvSpPr>
            <a:spLocks noGrp="1" noChangeArrowheads="1"/>
          </p:cNvSpPr>
          <p:nvPr>
            <p:ph idx="1"/>
          </p:nvPr>
        </p:nvSpPr>
        <p:spPr/>
        <p:txBody>
          <a:bodyPr/>
          <a:lstStyle/>
          <a:p>
            <a:pPr eaLnBrk="1" hangingPunct="1"/>
            <a:r>
              <a:rPr lang="en-US" smtClean="0"/>
              <a:t>If you really need to, you can put it all on wheels</a:t>
            </a:r>
          </a:p>
          <a:p>
            <a:pPr eaLnBrk="1" hangingPunct="1"/>
            <a:r>
              <a:rPr lang="en-US" smtClean="0"/>
              <a:t>This works especially well in test centers and for large diagnostic setups</a:t>
            </a:r>
          </a:p>
        </p:txBody>
      </p:sp>
      <p:sp>
        <p:nvSpPr>
          <p:cNvPr id="1433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33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8A26C1-9B2A-4E22-936B-EE836E7C0FC6}" type="slidenum">
              <a:rPr lang="en-US" sz="1400" smtClean="0"/>
              <a:pPr eaLnBrk="1" hangingPunct="1"/>
              <a:t>137</a:t>
            </a:fld>
            <a:endParaRPr lang="en-US" sz="140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smtClean="0"/>
              <a:t>Crash Cart</a:t>
            </a: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A57858-DCF7-4A2C-8E04-4AC29A96A501}" type="slidenum">
              <a:rPr lang="en-US" sz="1400" smtClean="0"/>
              <a:pPr eaLnBrk="1" hangingPunct="1"/>
              <a:t>138</a:t>
            </a:fld>
            <a:endParaRPr lang="en-US" sz="1400" smtClean="0"/>
          </a:p>
        </p:txBody>
      </p:sp>
      <p:pic>
        <p:nvPicPr>
          <p:cNvPr id="144389" name="Picture 4" descr="CrashCart"/>
          <p:cNvPicPr>
            <a:picLocks noChangeAspect="1" noChangeArrowheads="1"/>
          </p:cNvPicPr>
          <p:nvPr/>
        </p:nvPicPr>
        <p:blipFill>
          <a:blip r:embed="rId2">
            <a:extLst>
              <a:ext uri="{28A0092B-C50C-407E-A947-70E740481C1C}">
                <a14:useLocalDpi xmlns:a14="http://schemas.microsoft.com/office/drawing/2010/main" val="0"/>
              </a:ext>
            </a:extLst>
          </a:blip>
          <a:srcRect l="923" r="2608"/>
          <a:stretch>
            <a:fillRect/>
          </a:stretch>
        </p:blipFill>
        <p:spPr bwMode="auto">
          <a:xfrm>
            <a:off x="2895600" y="1447800"/>
            <a:ext cx="33766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smtClean="0"/>
              <a:t>A Bunch of Tables</a:t>
            </a:r>
          </a:p>
        </p:txBody>
      </p:sp>
      <p:sp>
        <p:nvSpPr>
          <p:cNvPr id="14541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 less costly solution is to just put a bunch of tables in the room and stack everything on the them</a:t>
            </a:r>
          </a:p>
        </p:txBody>
      </p:sp>
      <p:sp>
        <p:nvSpPr>
          <p:cNvPr id="1454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5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FA1642-DEFB-4634-BB82-D5D8EE8505E8}" type="slidenum">
              <a:rPr lang="en-US" sz="1400" smtClean="0"/>
              <a:pPr eaLnBrk="1" hangingPunct="1"/>
              <a:t>139</a:t>
            </a:fld>
            <a:endParaRPr lang="en-US" sz="14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What Not to Do</a:t>
            </a:r>
          </a:p>
        </p:txBody>
      </p:sp>
      <p:sp>
        <p:nvSpPr>
          <p:cNvPr id="17411" name="Rectangle 3"/>
          <p:cNvSpPr>
            <a:spLocks noGrp="1" noChangeArrowheads="1"/>
          </p:cNvSpPr>
          <p:nvPr>
            <p:ph idx="1"/>
          </p:nvPr>
        </p:nvSpPr>
        <p:spPr/>
        <p:txBody>
          <a:bodyPr/>
          <a:lstStyle/>
          <a:p>
            <a:pPr eaLnBrk="1" hangingPunct="1"/>
            <a:r>
              <a:rPr lang="en-US" smtClean="0">
                <a:cs typeface="Arial" charset="0"/>
              </a:rPr>
              <a:t>The first thing about an equipment room is that it should be a room of some sort</a:t>
            </a:r>
          </a:p>
          <a:p>
            <a:pPr eaLnBrk="1" hangingPunct="1"/>
            <a:r>
              <a:rPr lang="en-US" smtClean="0">
                <a:cs typeface="Arial" charset="0"/>
              </a:rPr>
              <a:t>Security is always important so I would never just leave equipment out in an open area as the next slide shows</a:t>
            </a:r>
          </a:p>
          <a:p>
            <a:pPr eaLnBrk="1" hangingPunct="1"/>
            <a:r>
              <a:rPr lang="en-US" smtClean="0">
                <a:solidFill>
                  <a:srgbClr val="000000"/>
                </a:solidFill>
                <a:cs typeface="Times New Roman" pitchFamily="18" charset="0"/>
              </a:rPr>
              <a:t>Yes this is a site I provide support for</a:t>
            </a:r>
          </a:p>
          <a:p>
            <a:pPr eaLnBrk="1" hangingPunct="1"/>
            <a:r>
              <a:rPr lang="en-US" smtClean="0">
                <a:solidFill>
                  <a:srgbClr val="000000"/>
                </a:solidFill>
                <a:cs typeface="Times New Roman" pitchFamily="18" charset="0"/>
              </a:rPr>
              <a:t>I have been over this with them several times, but they trust everybody</a:t>
            </a:r>
          </a:p>
          <a:p>
            <a:pPr eaLnBrk="1" hangingPunct="1"/>
            <a:r>
              <a:rPr lang="en-US" smtClean="0">
                <a:solidFill>
                  <a:srgbClr val="000000"/>
                </a:solidFill>
                <a:cs typeface="Times New Roman" pitchFamily="18" charset="0"/>
              </a:rPr>
              <a:t>Yeah, right</a:t>
            </a:r>
            <a:endParaRPr lang="en-US" smtClean="0">
              <a:cs typeface="Arial" charset="0"/>
            </a:endParaRPr>
          </a:p>
        </p:txBody>
      </p:sp>
      <p:sp>
        <p:nvSpPr>
          <p:cNvPr id="174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6946D4-25BA-449F-9F1F-0E939D473A26}" type="slidenum">
              <a:rPr lang="en-US" sz="1400" smtClean="0"/>
              <a:pPr eaLnBrk="1" hangingPunct="1"/>
              <a:t>14</a:t>
            </a:fld>
            <a:endParaRPr lang="en-US" sz="1400"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smtClean="0"/>
              <a:t>A Bunch of Tables</a:t>
            </a:r>
          </a:p>
        </p:txBody>
      </p:sp>
      <p:pic>
        <p:nvPicPr>
          <p:cNvPr id="146435" name="Picture 4" descr="ExchangeServer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46263" y="1639888"/>
            <a:ext cx="5468937" cy="3643312"/>
          </a:xfrm>
        </p:spPr>
      </p:pic>
      <p:sp>
        <p:nvSpPr>
          <p:cNvPr id="1464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64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4461A6-9F3E-4181-8262-D942D8C06819}" type="slidenum">
              <a:rPr lang="en-US" sz="1400" smtClean="0"/>
              <a:pPr eaLnBrk="1" hangingPunct="1"/>
              <a:t>140</a:t>
            </a:fld>
            <a:endParaRPr lang="en-US" sz="1400"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The Wall</a:t>
            </a:r>
          </a:p>
        </p:txBody>
      </p:sp>
      <p:sp>
        <p:nvSpPr>
          <p:cNvPr id="147459" name="Rectangle 3"/>
          <p:cNvSpPr>
            <a:spLocks noGrp="1" noChangeArrowheads="1"/>
          </p:cNvSpPr>
          <p:nvPr>
            <p:ph idx="1"/>
          </p:nvPr>
        </p:nvSpPr>
        <p:spPr/>
        <p:txBody>
          <a:bodyPr/>
          <a:lstStyle/>
          <a:p>
            <a:pPr eaLnBrk="1" hangingPunct="1"/>
            <a:r>
              <a:rPr lang="en-US" smtClean="0"/>
              <a:t>If there are only a couple of pieces of equipment, such as makes up this very small LAN, mount all of it to a wall</a:t>
            </a:r>
          </a:p>
        </p:txBody>
      </p:sp>
      <p:sp>
        <p:nvSpPr>
          <p:cNvPr id="1474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74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249307-8906-4A46-AA63-76DEA95D91C1}" type="slidenum">
              <a:rPr lang="en-US" sz="1400" smtClean="0"/>
              <a:pPr eaLnBrk="1" hangingPunct="1"/>
              <a:t>141</a:t>
            </a:fld>
            <a:endParaRPr lang="en-US" sz="1400"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t>The Wall</a:t>
            </a:r>
          </a:p>
        </p:txBody>
      </p:sp>
      <p:pic>
        <p:nvPicPr>
          <p:cNvPr id="148483" name="Picture 4" descr="MMDSRemoteWiring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447800"/>
            <a:ext cx="6400800" cy="4267200"/>
          </a:xfrm>
        </p:spPr>
      </p:pic>
      <p:sp>
        <p:nvSpPr>
          <p:cNvPr id="1484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8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F5305D-9D85-4BA8-8362-3959781DD24B}" type="slidenum">
              <a:rPr lang="en-US" sz="1400" smtClean="0"/>
              <a:pPr eaLnBrk="1" hangingPunct="1"/>
              <a:t>142</a:t>
            </a:fld>
            <a:endParaRPr lang="en-US" sz="1400" smtClean="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t>The Floor</a:t>
            </a:r>
          </a:p>
        </p:txBody>
      </p:sp>
      <p:sp>
        <p:nvSpPr>
          <p:cNvPr id="149507" name="Rectangle 3"/>
          <p:cNvSpPr>
            <a:spLocks noGrp="1" noChangeArrowheads="1"/>
          </p:cNvSpPr>
          <p:nvPr>
            <p:ph idx="1"/>
          </p:nvPr>
        </p:nvSpPr>
        <p:spPr/>
        <p:txBody>
          <a:bodyPr/>
          <a:lstStyle/>
          <a:p>
            <a:pPr eaLnBrk="1" hangingPunct="1"/>
            <a:r>
              <a:rPr lang="en-US" smtClean="0"/>
              <a:t>Finally if all else fails or you want to take a chance of water damage, crud, and people kicking the equipment, just put it on the floor</a:t>
            </a:r>
          </a:p>
          <a:p>
            <a:pPr eaLnBrk="1" hangingPunct="1"/>
            <a:r>
              <a:rPr lang="en-US" smtClean="0"/>
              <a:t>Although I do not recommend this idea</a:t>
            </a:r>
          </a:p>
        </p:txBody>
      </p:sp>
      <p:sp>
        <p:nvSpPr>
          <p:cNvPr id="149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49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ADA90CC-71CE-4B55-8C90-5C0AD5C349EF}" type="slidenum">
              <a:rPr lang="en-US" sz="1400" smtClean="0"/>
              <a:pPr eaLnBrk="1" hangingPunct="1"/>
              <a:t>143</a:t>
            </a:fld>
            <a:endParaRPr lang="en-US" sz="1400" smtClean="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smtClean="0"/>
              <a:t>The Floor</a:t>
            </a:r>
          </a:p>
        </p:txBody>
      </p:sp>
      <p:pic>
        <p:nvPicPr>
          <p:cNvPr id="150531" name="Picture 4" descr="PrinterAttachedServ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056" t="57292" r="37500" b="6041"/>
          <a:stretch>
            <a:fillRect/>
          </a:stretch>
        </p:blipFill>
        <p:spPr>
          <a:xfrm>
            <a:off x="1447800" y="1524000"/>
            <a:ext cx="6096000" cy="3352800"/>
          </a:xfrm>
        </p:spPr>
      </p:pic>
      <p:sp>
        <p:nvSpPr>
          <p:cNvPr id="1505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05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9B79441-607F-4F04-AD3E-20B1F9F98519}" type="slidenum">
              <a:rPr lang="en-US" sz="1400" smtClean="0"/>
              <a:pPr eaLnBrk="1" hangingPunct="1"/>
              <a:t>144</a:t>
            </a:fld>
            <a:endParaRPr lang="en-US" sz="1400"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smtClean="0"/>
              <a:t>KVM</a:t>
            </a:r>
          </a:p>
        </p:txBody>
      </p:sp>
      <p:sp>
        <p:nvSpPr>
          <p:cNvPr id="151555" name="Rectangle 3"/>
          <p:cNvSpPr>
            <a:spLocks noGrp="1" noChangeArrowheads="1"/>
          </p:cNvSpPr>
          <p:nvPr>
            <p:ph idx="1"/>
          </p:nvPr>
        </p:nvSpPr>
        <p:spPr/>
        <p:txBody>
          <a:bodyPr/>
          <a:lstStyle/>
          <a:p>
            <a:pPr eaLnBrk="1" hangingPunct="1"/>
            <a:r>
              <a:rPr lang="en-US" smtClean="0"/>
              <a:t>To reduce the amount of equipment that has to be put in the rack or on the table a KVM – Keyboard, Video, Monitor – switch can be used</a:t>
            </a:r>
          </a:p>
          <a:p>
            <a:pPr eaLnBrk="1" hangingPunct="1"/>
            <a:r>
              <a:rPr lang="en-US" smtClean="0"/>
              <a:t>With such a thing a single keyboard, a single monitor, and a single mouse can be used to control from 2 to 200 computers</a:t>
            </a:r>
          </a:p>
          <a:p>
            <a:pPr eaLnBrk="1" hangingPunct="1"/>
            <a:r>
              <a:rPr lang="en-US" smtClean="0"/>
              <a:t>These look like this</a:t>
            </a:r>
          </a:p>
        </p:txBody>
      </p:sp>
      <p:sp>
        <p:nvSpPr>
          <p:cNvPr id="151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1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6657F18-31B0-443D-BA2F-9F5B56F28FCB}" type="slidenum">
              <a:rPr lang="en-US" sz="1400" smtClean="0"/>
              <a:pPr eaLnBrk="1" hangingPunct="1"/>
              <a:t>145</a:t>
            </a:fld>
            <a:endParaRPr lang="en-US" sz="140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mtClean="0"/>
              <a:t>KVM</a:t>
            </a:r>
          </a:p>
        </p:txBody>
      </p:sp>
      <p:sp>
        <p:nvSpPr>
          <p:cNvPr id="1525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2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294C01-B26B-4060-A56C-AC8EC12F0F97}" type="slidenum">
              <a:rPr lang="en-US" sz="1400" smtClean="0"/>
              <a:pPr eaLnBrk="1" hangingPunct="1"/>
              <a:t>146</a:t>
            </a:fld>
            <a:endParaRPr lang="en-US" sz="1400" smtClean="0"/>
          </a:p>
        </p:txBody>
      </p:sp>
      <p:pic>
        <p:nvPicPr>
          <p:cNvPr id="152581" name="Picture 4" descr="KVMBack"/>
          <p:cNvPicPr>
            <a:picLocks noChangeAspect="1" noChangeArrowheads="1"/>
          </p:cNvPicPr>
          <p:nvPr/>
        </p:nvPicPr>
        <p:blipFill>
          <a:blip r:embed="rId2">
            <a:extLst>
              <a:ext uri="{28A0092B-C50C-407E-A947-70E740481C1C}">
                <a14:useLocalDpi xmlns:a14="http://schemas.microsoft.com/office/drawing/2010/main" val="0"/>
              </a:ext>
            </a:extLst>
          </a:blip>
          <a:srcRect b="51199"/>
          <a:stretch>
            <a:fillRect/>
          </a:stretch>
        </p:blipFill>
        <p:spPr bwMode="auto">
          <a:xfrm>
            <a:off x="685800" y="1447800"/>
            <a:ext cx="77724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mtClean="0"/>
              <a:t>KVM</a:t>
            </a:r>
          </a:p>
        </p:txBody>
      </p:sp>
      <p:sp>
        <p:nvSpPr>
          <p:cNvPr id="153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3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C39C65-8FDE-4719-BD00-06CCDC1F1DDF}" type="slidenum">
              <a:rPr lang="en-US" sz="1400" smtClean="0"/>
              <a:pPr eaLnBrk="1" hangingPunct="1"/>
              <a:t>147</a:t>
            </a:fld>
            <a:endParaRPr lang="en-US" sz="1400" smtClean="0"/>
          </a:p>
        </p:txBody>
      </p:sp>
      <p:pic>
        <p:nvPicPr>
          <p:cNvPr id="153605" name="Picture 4" descr="KVMBack"/>
          <p:cNvPicPr>
            <a:picLocks noChangeAspect="1" noChangeArrowheads="1"/>
          </p:cNvPicPr>
          <p:nvPr/>
        </p:nvPicPr>
        <p:blipFill>
          <a:blip r:embed="rId2">
            <a:extLst>
              <a:ext uri="{28A0092B-C50C-407E-A947-70E740481C1C}">
                <a14:useLocalDpi xmlns:a14="http://schemas.microsoft.com/office/drawing/2010/main" val="0"/>
              </a:ext>
            </a:extLst>
          </a:blip>
          <a:srcRect t="46400" b="5600"/>
          <a:stretch>
            <a:fillRect/>
          </a:stretch>
        </p:blipFill>
        <p:spPr bwMode="auto">
          <a:xfrm>
            <a:off x="685800" y="1447800"/>
            <a:ext cx="77724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smtClean="0"/>
              <a:t>Headless Server</a:t>
            </a:r>
          </a:p>
        </p:txBody>
      </p:sp>
      <p:sp>
        <p:nvSpPr>
          <p:cNvPr id="154627" name="Rectangle 3"/>
          <p:cNvSpPr>
            <a:spLocks noGrp="1" noChangeArrowheads="1"/>
          </p:cNvSpPr>
          <p:nvPr>
            <p:ph idx="1"/>
          </p:nvPr>
        </p:nvSpPr>
        <p:spPr/>
        <p:txBody>
          <a:bodyPr/>
          <a:lstStyle/>
          <a:p>
            <a:pPr eaLnBrk="1" hangingPunct="1"/>
            <a:r>
              <a:rPr lang="en-US" smtClean="0"/>
              <a:t>A server can also be managed remotely without a keyboard, monitor, or mouse being attached to it at all</a:t>
            </a:r>
          </a:p>
          <a:p>
            <a:pPr eaLnBrk="1" hangingPunct="1"/>
            <a:r>
              <a:rPr lang="en-US" smtClean="0"/>
              <a:t>This is done using Telnet or some other remote management program</a:t>
            </a:r>
          </a:p>
          <a:p>
            <a:pPr eaLnBrk="1" hangingPunct="1"/>
            <a:r>
              <a:rPr lang="en-US" smtClean="0"/>
              <a:t>This is called a headless server</a:t>
            </a:r>
          </a:p>
        </p:txBody>
      </p:sp>
      <p:sp>
        <p:nvSpPr>
          <p:cNvPr id="1546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4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7340955-78B4-43C2-A42D-AAB7B15E9F53}" type="slidenum">
              <a:rPr lang="en-US" sz="1400" smtClean="0"/>
              <a:pPr eaLnBrk="1" hangingPunct="1"/>
              <a:t>148</a:t>
            </a:fld>
            <a:endParaRPr lang="en-US" sz="1400" smtClean="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mtClean="0"/>
              <a:t>Electrical Power</a:t>
            </a:r>
          </a:p>
        </p:txBody>
      </p:sp>
      <p:sp>
        <p:nvSpPr>
          <p:cNvPr id="155651" name="Rectangle 3"/>
          <p:cNvSpPr>
            <a:spLocks noGrp="1" noChangeArrowheads="1"/>
          </p:cNvSpPr>
          <p:nvPr>
            <p:ph idx="1"/>
          </p:nvPr>
        </p:nvSpPr>
        <p:spPr/>
        <p:txBody>
          <a:bodyPr/>
          <a:lstStyle/>
          <a:p>
            <a:pPr eaLnBrk="1" hangingPunct="1"/>
            <a:r>
              <a:rPr lang="en-US" smtClean="0"/>
              <a:t>Has anyone ever heard of any problems with the power supply anywhere in the country</a:t>
            </a:r>
          </a:p>
          <a:p>
            <a:pPr eaLnBrk="1" hangingPunct="1"/>
            <a:r>
              <a:rPr lang="en-US" smtClean="0"/>
              <a:t>Can anyone think of any reason to monitor, filter, or provide temporary power to computer equipment</a:t>
            </a:r>
          </a:p>
        </p:txBody>
      </p:sp>
      <p:sp>
        <p:nvSpPr>
          <p:cNvPr id="1556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5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13C6502-FA77-4E30-AB4A-29AD2A4610EE}" type="slidenum">
              <a:rPr lang="en-US" sz="1400" smtClean="0"/>
              <a:pPr eaLnBrk="1" hangingPunct="1"/>
              <a:t>149</a:t>
            </a:fld>
            <a:endParaRPr lang="en-US" sz="14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What Not to Do</a:t>
            </a:r>
          </a:p>
        </p:txBody>
      </p:sp>
      <p:sp>
        <p:nvSpPr>
          <p:cNvPr id="184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4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79A0E1D-8866-4AC4-9560-161CA9BBECDB}" type="slidenum">
              <a:rPr lang="en-US" sz="1400" smtClean="0"/>
              <a:pPr eaLnBrk="1" hangingPunct="1"/>
              <a:t>15</a:t>
            </a:fld>
            <a:endParaRPr lang="en-US" sz="1400" smtClean="0"/>
          </a:p>
        </p:txBody>
      </p:sp>
      <p:pic>
        <p:nvPicPr>
          <p:cNvPr id="18437" name="Picture 4" descr="FileServerInO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smtClean="0"/>
              <a:t>West Coast</a:t>
            </a:r>
          </a:p>
        </p:txBody>
      </p:sp>
      <p:sp>
        <p:nvSpPr>
          <p:cNvPr id="156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6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D85F78-BF6C-4343-BA50-BA18B641FE86}" type="slidenum">
              <a:rPr lang="en-US" sz="1400" smtClean="0"/>
              <a:pPr eaLnBrk="1" hangingPunct="1"/>
              <a:t>150</a:t>
            </a:fld>
            <a:endParaRPr lang="en-US" sz="1400" smtClean="0"/>
          </a:p>
        </p:txBody>
      </p:sp>
      <p:pic>
        <p:nvPicPr>
          <p:cNvPr id="156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smtClean="0"/>
              <a:t>East Coast</a:t>
            </a:r>
          </a:p>
        </p:txBody>
      </p:sp>
      <p:pic>
        <p:nvPicPr>
          <p:cNvPr id="157699"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157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7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7582A72-DAED-43EB-B550-E6AA45567C0F}" type="slidenum">
              <a:rPr lang="en-US" sz="1400" smtClean="0"/>
              <a:pPr eaLnBrk="1" hangingPunct="1"/>
              <a:t>151</a:t>
            </a:fld>
            <a:endParaRPr lang="en-US" sz="1400"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Electrical Power Management</a:t>
            </a:r>
          </a:p>
        </p:txBody>
      </p:sp>
      <p:sp>
        <p:nvSpPr>
          <p:cNvPr id="15872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There are several aspects to providing electrical power to the equipment room</a:t>
            </a:r>
          </a:p>
          <a:p>
            <a:pPr eaLnBrk="1" hangingPunct="1"/>
            <a:r>
              <a:rPr lang="en-US" smtClean="0">
                <a:solidFill>
                  <a:srgbClr val="000000"/>
                </a:solidFill>
                <a:cs typeface="Times New Roman" pitchFamily="18" charset="0"/>
              </a:rPr>
              <a:t>These range from the proper installation of the power, to monitoring the quality of the power, and to what to do if the power goes off</a:t>
            </a:r>
          </a:p>
          <a:p>
            <a:pPr eaLnBrk="1" hangingPunct="1"/>
            <a:r>
              <a:rPr lang="en-US" smtClean="0">
                <a:solidFill>
                  <a:srgbClr val="000000"/>
                </a:solidFill>
                <a:cs typeface="Times New Roman" pitchFamily="18" charset="0"/>
              </a:rPr>
              <a:t>Each of these will be discussed </a:t>
            </a:r>
          </a:p>
        </p:txBody>
      </p:sp>
      <p:sp>
        <p:nvSpPr>
          <p:cNvPr id="158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8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81B0CF-5BBE-42DE-8F46-414BF2791430}" type="slidenum">
              <a:rPr lang="en-US" sz="1400" smtClean="0"/>
              <a:pPr eaLnBrk="1" hangingPunct="1"/>
              <a:t>152</a:t>
            </a:fld>
            <a:endParaRPr lang="en-US" sz="1400"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Power Supply</a:t>
            </a:r>
          </a:p>
        </p:txBody>
      </p:sp>
      <p:sp>
        <p:nvSpPr>
          <p:cNvPr id="15974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first thing to do is be certain proper quality power is supplied to the WAN room</a:t>
            </a:r>
          </a:p>
          <a:p>
            <a:pPr eaLnBrk="1" hangingPunct="1"/>
            <a:r>
              <a:rPr lang="en-US" smtClean="0">
                <a:solidFill>
                  <a:srgbClr val="000000"/>
                </a:solidFill>
                <a:cs typeface="Times New Roman" pitchFamily="18" charset="0"/>
              </a:rPr>
              <a:t>This is done when the room is first setup</a:t>
            </a:r>
          </a:p>
          <a:p>
            <a:pPr eaLnBrk="1" hangingPunct="1"/>
            <a:r>
              <a:rPr lang="en-US" smtClean="0">
                <a:solidFill>
                  <a:srgbClr val="000000"/>
                </a:solidFill>
                <a:cs typeface="Times New Roman" pitchFamily="18" charset="0"/>
              </a:rPr>
              <a:t>The proper way to supply standard 120-volt power to a network device is through a dedicated, isolated, and grounded circuit</a:t>
            </a:r>
          </a:p>
          <a:p>
            <a:pPr eaLnBrk="1" hangingPunct="1"/>
            <a:r>
              <a:rPr lang="en-US" smtClean="0">
                <a:solidFill>
                  <a:srgbClr val="000000"/>
                </a:solidFill>
                <a:cs typeface="Times New Roman" pitchFamily="18" charset="0"/>
              </a:rPr>
              <a:t>This means each circuit goes from its own breaker in the breaker panel to a single duplex outlet</a:t>
            </a:r>
          </a:p>
        </p:txBody>
      </p:sp>
      <p:sp>
        <p:nvSpPr>
          <p:cNvPr id="1597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597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28DB0B-8BC0-4C26-A2E7-3B68E7BF9EB4}" type="slidenum">
              <a:rPr lang="en-US" sz="1400" smtClean="0"/>
              <a:pPr eaLnBrk="1" hangingPunct="1"/>
              <a:t>153</a:t>
            </a:fld>
            <a:endParaRPr lang="en-US" sz="1400"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Power Supply</a:t>
            </a:r>
          </a:p>
        </p:txBody>
      </p:sp>
      <p:sp>
        <p:nvSpPr>
          <p:cNvPr id="16077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only loads on this circuit are the ones attached to that outlet or to a power strip attached to that outlet</a:t>
            </a:r>
          </a:p>
          <a:p>
            <a:pPr eaLnBrk="1" hangingPunct="1"/>
            <a:r>
              <a:rPr lang="en-US" smtClean="0">
                <a:solidFill>
                  <a:srgbClr val="000000"/>
                </a:solidFill>
                <a:cs typeface="Times New Roman" pitchFamily="18" charset="0"/>
              </a:rPr>
              <a:t>This prevents the problem of people plugging strip heaters into the same circuit, which then trip the breaker, resulting in the power going off</a:t>
            </a:r>
          </a:p>
        </p:txBody>
      </p:sp>
      <p:sp>
        <p:nvSpPr>
          <p:cNvPr id="1607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0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96A2FA-257A-4B61-94C4-2294F7D7DC02}" type="slidenum">
              <a:rPr lang="en-US" sz="1400" smtClean="0"/>
              <a:pPr eaLnBrk="1" hangingPunct="1"/>
              <a:t>154</a:t>
            </a:fld>
            <a:endParaRPr lang="en-US" sz="140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Power Supply</a:t>
            </a:r>
          </a:p>
        </p:txBody>
      </p:sp>
      <p:sp>
        <p:nvSpPr>
          <p:cNvPr id="16179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This also prevents voltage variations from other equipment on the circuit going on, going off, or drawing various levels of power as it operates, such as a copy machine</a:t>
            </a:r>
          </a:p>
          <a:p>
            <a:pPr eaLnBrk="1" hangingPunct="1"/>
            <a:r>
              <a:rPr lang="en-US" smtClean="0">
                <a:solidFill>
                  <a:srgbClr val="000000"/>
                </a:solidFill>
                <a:cs typeface="Times New Roman" pitchFamily="18" charset="0"/>
              </a:rPr>
              <a:t>Each circuit should also have an isolated ground which is one that is attached directly from the outlet to the circuit breaker panel</a:t>
            </a:r>
          </a:p>
        </p:txBody>
      </p:sp>
      <p:sp>
        <p:nvSpPr>
          <p:cNvPr id="1617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1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8A6DBF-59A6-47C6-9B71-FE2092BCBC43}" type="slidenum">
              <a:rPr lang="en-US" sz="1400" smtClean="0"/>
              <a:pPr eaLnBrk="1" hangingPunct="1"/>
              <a:t>155</a:t>
            </a:fld>
            <a:endParaRPr lang="en-US" sz="1400"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Power Supply</a:t>
            </a:r>
          </a:p>
        </p:txBody>
      </p:sp>
      <p:sp>
        <p:nvSpPr>
          <p:cNvPr id="16281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For regular outlets the ground is via the conduit the cable is carried in or shared by other outlets through a common wire</a:t>
            </a:r>
          </a:p>
          <a:p>
            <a:pPr eaLnBrk="1" hangingPunct="1"/>
            <a:r>
              <a:rPr lang="en-US" smtClean="0">
                <a:solidFill>
                  <a:srgbClr val="000000"/>
                </a:solidFill>
                <a:cs typeface="Times New Roman" pitchFamily="18" charset="0"/>
              </a:rPr>
              <a:t>The ground for these regular circuits may not be at the circuit breaker box, but to the building structure near the outlet</a:t>
            </a:r>
          </a:p>
        </p:txBody>
      </p:sp>
      <p:sp>
        <p:nvSpPr>
          <p:cNvPr id="162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2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5D97B5-68CF-41F3-B1A7-0EDB842AFE9E}" type="slidenum">
              <a:rPr lang="en-US" sz="1400" smtClean="0"/>
              <a:pPr eaLnBrk="1" hangingPunct="1"/>
              <a:t>156</a:t>
            </a:fld>
            <a:endParaRPr lang="en-US" sz="1400"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eaLnBrk="1" hangingPunct="1"/>
            <a:r>
              <a:rPr lang="en-US" smtClean="0"/>
              <a:t>Power Supply</a:t>
            </a:r>
          </a:p>
        </p:txBody>
      </p:sp>
      <p:sp>
        <p:nvSpPr>
          <p:cNvPr id="163843" name="Content Placeholder 2"/>
          <p:cNvSpPr>
            <a:spLocks noGrp="1"/>
          </p:cNvSpPr>
          <p:nvPr>
            <p:ph idx="1"/>
          </p:nvPr>
        </p:nvSpPr>
        <p:spPr/>
        <p:txBody>
          <a:bodyPr/>
          <a:lstStyle/>
          <a:p>
            <a:pPr eaLnBrk="1" hangingPunct="1"/>
            <a:r>
              <a:rPr lang="en-US" smtClean="0">
                <a:solidFill>
                  <a:srgbClr val="000000"/>
                </a:solidFill>
                <a:cs typeface="Times New Roman" pitchFamily="18" charset="0"/>
              </a:rPr>
              <a:t>This helps to be certain that quality power is delivered to each device</a:t>
            </a:r>
          </a:p>
          <a:p>
            <a:pPr eaLnBrk="1" hangingPunct="1"/>
            <a:r>
              <a:rPr lang="en-US" smtClean="0">
                <a:solidFill>
                  <a:srgbClr val="000000"/>
                </a:solidFill>
                <a:cs typeface="Times New Roman" pitchFamily="18" charset="0"/>
              </a:rPr>
              <a:t>This type of circuit is designated by an orange outlet with a small green triangle</a:t>
            </a:r>
            <a:endParaRPr lang="en-US" smtClean="0"/>
          </a:p>
        </p:txBody>
      </p:sp>
      <p:sp>
        <p:nvSpPr>
          <p:cNvPr id="1638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38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43E6194-80E2-4088-B4CC-1B6F6408719A}" type="slidenum">
              <a:rPr lang="en-US" sz="1400" smtClean="0"/>
              <a:pPr eaLnBrk="1" hangingPunct="1"/>
              <a:t>157</a:t>
            </a:fld>
            <a:endParaRPr lang="en-US" sz="1400"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smtClean="0"/>
              <a:t>Isolated Grounded Outlet</a:t>
            </a:r>
          </a:p>
        </p:txBody>
      </p:sp>
      <p:sp>
        <p:nvSpPr>
          <p:cNvPr id="164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4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10FD1D-6997-4FEC-B170-3FD984F69A0F}" type="slidenum">
              <a:rPr lang="en-US" sz="1400" smtClean="0"/>
              <a:pPr eaLnBrk="1" hangingPunct="1"/>
              <a:t>158</a:t>
            </a:fld>
            <a:endParaRPr lang="en-US" sz="1400" smtClean="0"/>
          </a:p>
        </p:txBody>
      </p:sp>
      <p:pic>
        <p:nvPicPr>
          <p:cNvPr id="164869" name="Picture 4" descr="OutletOrange"/>
          <p:cNvPicPr>
            <a:picLocks noChangeAspect="1" noChangeArrowheads="1"/>
          </p:cNvPicPr>
          <p:nvPr/>
        </p:nvPicPr>
        <p:blipFill>
          <a:blip r:embed="rId2">
            <a:extLst>
              <a:ext uri="{28A0092B-C50C-407E-A947-70E740481C1C}">
                <a14:useLocalDpi xmlns:a14="http://schemas.microsoft.com/office/drawing/2010/main" val="0"/>
              </a:ext>
            </a:extLst>
          </a:blip>
          <a:srcRect l="10938" t="15625" r="17188" b="19270"/>
          <a:stretch>
            <a:fillRect/>
          </a:stretch>
        </p:blipFill>
        <p:spPr bwMode="auto">
          <a:xfrm>
            <a:off x="2971800" y="1447800"/>
            <a:ext cx="34210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smtClean="0"/>
              <a:t>NEMA L Series and Others</a:t>
            </a:r>
          </a:p>
        </p:txBody>
      </p:sp>
      <p:sp>
        <p:nvSpPr>
          <p:cNvPr id="165891" name="Rectangle 3"/>
          <p:cNvSpPr>
            <a:spLocks noGrp="1" noChangeArrowheads="1"/>
          </p:cNvSpPr>
          <p:nvPr>
            <p:ph idx="1"/>
          </p:nvPr>
        </p:nvSpPr>
        <p:spPr/>
        <p:txBody>
          <a:bodyPr/>
          <a:lstStyle/>
          <a:p>
            <a:pPr eaLnBrk="1" hangingPunct="1"/>
            <a:r>
              <a:rPr lang="en-US" smtClean="0"/>
              <a:t>In many cases the electrical outlet will not use the common household type connector as shown above</a:t>
            </a:r>
          </a:p>
          <a:p>
            <a:pPr eaLnBrk="1" hangingPunct="1"/>
            <a:r>
              <a:rPr lang="en-US" smtClean="0"/>
              <a:t>Instead it will be something along these lines</a:t>
            </a:r>
          </a:p>
        </p:txBody>
      </p:sp>
      <p:sp>
        <p:nvSpPr>
          <p:cNvPr id="1658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58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13AEE83-A592-4BB8-AE3B-F9421794852F}" type="slidenum">
              <a:rPr lang="en-US" sz="1400" smtClean="0"/>
              <a:pPr eaLnBrk="1" hangingPunct="1"/>
              <a:t>159</a:t>
            </a:fld>
            <a:endParaRPr lang="en-US" sz="1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Design Specifications</a:t>
            </a:r>
          </a:p>
        </p:txBody>
      </p:sp>
      <p:sp>
        <p:nvSpPr>
          <p:cNvPr id="19459" name="Content Placeholder 2"/>
          <p:cNvSpPr>
            <a:spLocks noGrp="1"/>
          </p:cNvSpPr>
          <p:nvPr>
            <p:ph idx="1"/>
          </p:nvPr>
        </p:nvSpPr>
        <p:spPr/>
        <p:txBody>
          <a:bodyPr/>
          <a:lstStyle/>
          <a:p>
            <a:r>
              <a:rPr lang="en-US" smtClean="0"/>
              <a:t>The standard calls for these specifications for the telecommunications room or closet</a:t>
            </a:r>
          </a:p>
          <a:p>
            <a:pPr lvl="1"/>
            <a:r>
              <a:rPr lang="en-US" smtClean="0"/>
              <a:t>This room should only be used for telecommunications functions</a:t>
            </a:r>
          </a:p>
          <a:p>
            <a:pPr lvl="1"/>
            <a:r>
              <a:rPr lang="en-US" smtClean="0"/>
              <a:t>Equipment not related to telecommunications shall not be installed, pass through or enter the telecommunications room</a:t>
            </a:r>
          </a:p>
          <a:p>
            <a:pPr lvl="1"/>
            <a:r>
              <a:rPr lang="en-US" smtClean="0"/>
              <a:t>Multiple closets on the same floor shall be interconnected by a minimum of one 78mm conduit, or equivalent pathway</a:t>
            </a:r>
          </a:p>
        </p:txBody>
      </p:sp>
      <p:sp>
        <p:nvSpPr>
          <p:cNvPr id="19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3CF4E50-4089-41C4-98D8-F528B7AA020D}" type="slidenum">
              <a:rPr lang="en-US" sz="1400" smtClean="0"/>
              <a:pPr eaLnBrk="1" hangingPunct="1"/>
              <a:t>16</a:t>
            </a:fld>
            <a:endParaRPr lang="en-US" sz="1400"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mtClean="0"/>
              <a:t>Electrical Connectors</a:t>
            </a:r>
          </a:p>
        </p:txBody>
      </p:sp>
      <p:sp>
        <p:nvSpPr>
          <p:cNvPr id="1669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6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1B3E0E8-35EE-4236-9354-20C44AE5045F}" type="slidenum">
              <a:rPr lang="en-US" sz="1400" smtClean="0"/>
              <a:pPr eaLnBrk="1" hangingPunct="1"/>
              <a:t>160</a:t>
            </a:fld>
            <a:endParaRPr lang="en-US" sz="1400" smtClean="0"/>
          </a:p>
        </p:txBody>
      </p:sp>
      <p:pic>
        <p:nvPicPr>
          <p:cNvPr id="166917" name="Picture 4"/>
          <p:cNvPicPr>
            <a:picLocks noChangeAspect="1" noChangeArrowheads="1"/>
          </p:cNvPicPr>
          <p:nvPr/>
        </p:nvPicPr>
        <p:blipFill>
          <a:blip r:embed="rId2">
            <a:extLst>
              <a:ext uri="{28A0092B-C50C-407E-A947-70E740481C1C}">
                <a14:useLocalDpi xmlns:a14="http://schemas.microsoft.com/office/drawing/2010/main" val="0"/>
              </a:ext>
            </a:extLst>
          </a:blip>
          <a:srcRect l="22041" t="38222" r="22270" b="2826"/>
          <a:stretch>
            <a:fillRect/>
          </a:stretch>
        </p:blipFill>
        <p:spPr bwMode="auto">
          <a:xfrm>
            <a:off x="1585913" y="1454150"/>
            <a:ext cx="58801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smtClean="0"/>
              <a:t>NEMA L Series and Others</a:t>
            </a:r>
          </a:p>
        </p:txBody>
      </p:sp>
      <p:sp>
        <p:nvSpPr>
          <p:cNvPr id="167939" name="Rectangle 3"/>
          <p:cNvSpPr>
            <a:spLocks noGrp="1" noChangeArrowheads="1"/>
          </p:cNvSpPr>
          <p:nvPr>
            <p:ph idx="1"/>
          </p:nvPr>
        </p:nvSpPr>
        <p:spPr/>
        <p:txBody>
          <a:bodyPr/>
          <a:lstStyle/>
          <a:p>
            <a:pPr eaLnBrk="1" hangingPunct="1"/>
            <a:r>
              <a:rPr lang="en-US" smtClean="0"/>
              <a:t>These are discussed below in more detail</a:t>
            </a:r>
          </a:p>
        </p:txBody>
      </p:sp>
      <p:sp>
        <p:nvSpPr>
          <p:cNvPr id="167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7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66864A-81E0-4308-93DC-A479D3A1D195}" type="slidenum">
              <a:rPr lang="en-US" sz="1400" smtClean="0"/>
              <a:pPr eaLnBrk="1" hangingPunct="1"/>
              <a:t>161</a:t>
            </a:fld>
            <a:endParaRPr lang="en-US" sz="1400"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Power Conditioning</a:t>
            </a:r>
          </a:p>
        </p:txBody>
      </p:sp>
      <p:sp>
        <p:nvSpPr>
          <p:cNvPr id="16896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Next is circuit protection and conditioning</a:t>
            </a:r>
          </a:p>
          <a:p>
            <a:pPr eaLnBrk="1" hangingPunct="1"/>
            <a:r>
              <a:rPr lang="en-US" smtClean="0">
                <a:solidFill>
                  <a:srgbClr val="000000"/>
                </a:solidFill>
                <a:cs typeface="Times New Roman" pitchFamily="18" charset="0"/>
              </a:rPr>
              <a:t>This is done with surge protectors and circuit conditioners</a:t>
            </a:r>
          </a:p>
          <a:p>
            <a:pPr eaLnBrk="1" hangingPunct="1"/>
            <a:r>
              <a:rPr lang="en-US" smtClean="0">
                <a:solidFill>
                  <a:srgbClr val="000000"/>
                </a:solidFill>
                <a:cs typeface="Times New Roman" pitchFamily="18" charset="0"/>
              </a:rPr>
              <a:t>The surge protector can be installed at the breaker box for the entire building, as part of a power strip, or built into the UPS</a:t>
            </a:r>
          </a:p>
          <a:p>
            <a:pPr eaLnBrk="1" hangingPunct="1"/>
            <a:r>
              <a:rPr lang="en-US" smtClean="0">
                <a:solidFill>
                  <a:srgbClr val="000000"/>
                </a:solidFill>
                <a:cs typeface="Times New Roman" pitchFamily="18" charset="0"/>
              </a:rPr>
              <a:t>Circuit conditioning is usually part of the UPS in small to medium sized rooms</a:t>
            </a:r>
          </a:p>
        </p:txBody>
      </p:sp>
      <p:sp>
        <p:nvSpPr>
          <p:cNvPr id="1689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89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84B1B67-1CBA-4EFD-B258-51EB72AAA062}" type="slidenum">
              <a:rPr lang="en-US" sz="1400" smtClean="0"/>
              <a:pPr eaLnBrk="1" hangingPunct="1"/>
              <a:t>162</a:t>
            </a:fld>
            <a:endParaRPr lang="en-US" sz="1400"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Power Monitoring</a:t>
            </a:r>
          </a:p>
        </p:txBody>
      </p:sp>
      <p:sp>
        <p:nvSpPr>
          <p:cNvPr id="16998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second thing to do is to monitor the power being supplied to the site</a:t>
            </a:r>
          </a:p>
          <a:p>
            <a:pPr eaLnBrk="1" hangingPunct="1"/>
            <a:r>
              <a:rPr lang="en-US" smtClean="0">
                <a:solidFill>
                  <a:srgbClr val="000000"/>
                </a:solidFill>
                <a:cs typeface="Times New Roman" pitchFamily="18" charset="0"/>
              </a:rPr>
              <a:t>This is done using a power monitoring device such as those offered by PowerTronics at www.powertronics.com or Fluke at www.fluke.com</a:t>
            </a:r>
          </a:p>
        </p:txBody>
      </p:sp>
      <p:sp>
        <p:nvSpPr>
          <p:cNvPr id="1699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699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09F35A3-6765-4644-9EAA-B7B63ED0693C}" type="slidenum">
              <a:rPr lang="en-US" sz="1400" smtClean="0"/>
              <a:pPr eaLnBrk="1" hangingPunct="1"/>
              <a:t>163</a:t>
            </a:fld>
            <a:endParaRPr lang="en-US" sz="1400"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Temporary Power</a:t>
            </a:r>
          </a:p>
        </p:txBody>
      </p:sp>
      <p:sp>
        <p:nvSpPr>
          <p:cNvPr id="17101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last thing is to provide for temporary power if the main power fails</a:t>
            </a:r>
          </a:p>
          <a:p>
            <a:pPr eaLnBrk="1" hangingPunct="1"/>
            <a:r>
              <a:rPr lang="en-US" smtClean="0">
                <a:solidFill>
                  <a:srgbClr val="000000"/>
                </a:solidFill>
                <a:cs typeface="Times New Roman" pitchFamily="18" charset="0"/>
              </a:rPr>
              <a:t>This can be done in three ways, each providing a step up in running time and cost</a:t>
            </a:r>
          </a:p>
        </p:txBody>
      </p:sp>
      <p:sp>
        <p:nvSpPr>
          <p:cNvPr id="1710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10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0203E6E-EB0C-4D5C-8C09-225CB6F62172}" type="slidenum">
              <a:rPr lang="en-US" sz="1400" smtClean="0"/>
              <a:pPr eaLnBrk="1" hangingPunct="1"/>
              <a:t>164</a:t>
            </a:fld>
            <a:endParaRPr lang="en-US" sz="1400"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smtClean="0"/>
              <a:t>Planning for Power Loss</a:t>
            </a:r>
          </a:p>
        </p:txBody>
      </p:sp>
      <p:sp>
        <p:nvSpPr>
          <p:cNvPr id="172035" name="Rectangle 3"/>
          <p:cNvSpPr>
            <a:spLocks noGrp="1" noChangeArrowheads="1"/>
          </p:cNvSpPr>
          <p:nvPr>
            <p:ph idx="1"/>
          </p:nvPr>
        </p:nvSpPr>
        <p:spPr/>
        <p:txBody>
          <a:bodyPr/>
          <a:lstStyle/>
          <a:p>
            <a:pPr eaLnBrk="1" hangingPunct="1">
              <a:lnSpc>
                <a:spcPct val="90000"/>
              </a:lnSpc>
            </a:pPr>
            <a:r>
              <a:rPr lang="en-US" smtClean="0"/>
              <a:t>There are four basic steps to planning for a power loss</a:t>
            </a:r>
          </a:p>
          <a:p>
            <a:pPr lvl="1" eaLnBrk="1" hangingPunct="1">
              <a:lnSpc>
                <a:spcPct val="90000"/>
              </a:lnSpc>
            </a:pPr>
            <a:r>
              <a:rPr lang="en-US" smtClean="0"/>
              <a:t>Determine the worst case scenario</a:t>
            </a:r>
          </a:p>
          <a:p>
            <a:pPr lvl="2" eaLnBrk="1" hangingPunct="1">
              <a:lnSpc>
                <a:spcPct val="90000"/>
              </a:lnSpc>
            </a:pPr>
            <a:r>
              <a:rPr lang="en-US" smtClean="0"/>
              <a:t>Are you concerned about a sag, spike, lightening, or other short term outage</a:t>
            </a:r>
          </a:p>
          <a:p>
            <a:pPr lvl="2" eaLnBrk="1" hangingPunct="1">
              <a:lnSpc>
                <a:spcPct val="90000"/>
              </a:lnSpc>
            </a:pPr>
            <a:r>
              <a:rPr lang="en-US" smtClean="0"/>
              <a:t>Or are you concerned about an extended outage due to failure of the power grid</a:t>
            </a:r>
          </a:p>
          <a:p>
            <a:pPr lvl="1" eaLnBrk="1" hangingPunct="1">
              <a:lnSpc>
                <a:spcPct val="90000"/>
              </a:lnSpc>
            </a:pPr>
            <a:r>
              <a:rPr lang="en-US" smtClean="0"/>
              <a:t>Decide what systems must be kept running and for how long</a:t>
            </a:r>
          </a:p>
          <a:p>
            <a:pPr lvl="2" eaLnBrk="1" hangingPunct="1">
              <a:lnSpc>
                <a:spcPct val="90000"/>
              </a:lnSpc>
            </a:pPr>
            <a:r>
              <a:rPr lang="en-US" smtClean="0"/>
              <a:t>As always compute if it is simply less expensive to suffer the downtime, than to correct it</a:t>
            </a:r>
          </a:p>
        </p:txBody>
      </p:sp>
      <p:sp>
        <p:nvSpPr>
          <p:cNvPr id="1720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20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B355F6-C015-4818-9861-06A92ABB05E0}" type="slidenum">
              <a:rPr lang="en-US" sz="1400" smtClean="0"/>
              <a:pPr eaLnBrk="1" hangingPunct="1"/>
              <a:t>165</a:t>
            </a:fld>
            <a:endParaRPr lang="en-US" sz="1400"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smtClean="0"/>
              <a:t>Planning for Power Loss</a:t>
            </a:r>
          </a:p>
        </p:txBody>
      </p:sp>
      <p:sp>
        <p:nvSpPr>
          <p:cNvPr id="173059" name="Rectangle 3"/>
          <p:cNvSpPr>
            <a:spLocks noGrp="1" noChangeArrowheads="1"/>
          </p:cNvSpPr>
          <p:nvPr>
            <p:ph idx="1"/>
          </p:nvPr>
        </p:nvSpPr>
        <p:spPr/>
        <p:txBody>
          <a:bodyPr/>
          <a:lstStyle/>
          <a:p>
            <a:pPr lvl="2" eaLnBrk="1" hangingPunct="1">
              <a:lnSpc>
                <a:spcPct val="90000"/>
              </a:lnSpc>
            </a:pPr>
            <a:r>
              <a:rPr lang="en-US" smtClean="0"/>
              <a:t>In some cases, such as a hospital, it does not matter what the cost is</a:t>
            </a:r>
          </a:p>
          <a:p>
            <a:pPr eaLnBrk="1" hangingPunct="1"/>
            <a:r>
              <a:rPr lang="en-US" smtClean="0"/>
              <a:t>Count the kilowatts needed</a:t>
            </a:r>
          </a:p>
          <a:p>
            <a:pPr lvl="1" eaLnBrk="1" hangingPunct="1"/>
            <a:r>
              <a:rPr lang="en-US" smtClean="0"/>
              <a:t>The number of these depends on the size of the organization and the equipment used</a:t>
            </a:r>
          </a:p>
          <a:p>
            <a:pPr lvl="1" eaLnBrk="1" hangingPunct="1"/>
            <a:r>
              <a:rPr lang="en-US" smtClean="0"/>
              <a:t>There are some guidelines below</a:t>
            </a:r>
          </a:p>
          <a:p>
            <a:pPr eaLnBrk="1" hangingPunct="1"/>
            <a:r>
              <a:rPr lang="en-US" smtClean="0"/>
              <a:t>Decide whether to buy or rent</a:t>
            </a:r>
          </a:p>
          <a:p>
            <a:pPr lvl="1" eaLnBrk="1" hangingPunct="1"/>
            <a:r>
              <a:rPr lang="en-US" smtClean="0"/>
              <a:t>Compute the costs for all alternatives</a:t>
            </a:r>
          </a:p>
          <a:p>
            <a:pPr lvl="1" eaLnBrk="1" hangingPunct="1"/>
            <a:r>
              <a:rPr lang="en-US" smtClean="0"/>
              <a:t>Decide whether you want to hire or train someone to manage such a system</a:t>
            </a:r>
          </a:p>
        </p:txBody>
      </p:sp>
      <p:sp>
        <p:nvSpPr>
          <p:cNvPr id="1730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30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3B0F230-2128-4B33-B9D4-CBD0B25D9EB6}" type="slidenum">
              <a:rPr lang="en-US" sz="1400" smtClean="0"/>
              <a:pPr eaLnBrk="1" hangingPunct="1"/>
              <a:t>166</a:t>
            </a:fld>
            <a:endParaRPr lang="en-US" sz="1400"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Size the Power Supply</a:t>
            </a:r>
          </a:p>
        </p:txBody>
      </p:sp>
      <p:sp>
        <p:nvSpPr>
          <p:cNvPr id="174083" name="Rectangle 3"/>
          <p:cNvSpPr>
            <a:spLocks noGrp="1" noChangeArrowheads="1"/>
          </p:cNvSpPr>
          <p:nvPr>
            <p:ph idx="1"/>
          </p:nvPr>
        </p:nvSpPr>
        <p:spPr/>
        <p:txBody>
          <a:bodyPr/>
          <a:lstStyle/>
          <a:p>
            <a:pPr eaLnBrk="1" hangingPunct="1">
              <a:lnSpc>
                <a:spcPct val="90000"/>
              </a:lnSpc>
            </a:pPr>
            <a:r>
              <a:rPr lang="en-US" smtClean="0">
                <a:solidFill>
                  <a:srgbClr val="000000"/>
                </a:solidFill>
                <a:cs typeface="Times New Roman" pitchFamily="18" charset="0"/>
              </a:rPr>
              <a:t>Regardless of the method used to provide the backup power be sure to size it according to the loads that will be placed on it</a:t>
            </a:r>
          </a:p>
          <a:p>
            <a:pPr eaLnBrk="1" hangingPunct="1">
              <a:lnSpc>
                <a:spcPct val="90000"/>
              </a:lnSpc>
            </a:pPr>
            <a:r>
              <a:rPr lang="en-US" smtClean="0">
                <a:solidFill>
                  <a:srgbClr val="000000"/>
                </a:solidFill>
                <a:cs typeface="Times New Roman" pitchFamily="18" charset="0"/>
              </a:rPr>
              <a:t>Depending on the size and cost of the site it may be best to have a power audit done by an electrical engineer or a company like APC - American Power Conversion, that makes UPSs</a:t>
            </a:r>
          </a:p>
        </p:txBody>
      </p:sp>
      <p:sp>
        <p:nvSpPr>
          <p:cNvPr id="1740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40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BC5DA4-716C-4366-8282-B7BB28EC8160}" type="slidenum">
              <a:rPr lang="en-US" sz="1400" smtClean="0"/>
              <a:pPr eaLnBrk="1" hangingPunct="1"/>
              <a:t>167</a:t>
            </a:fld>
            <a:endParaRPr lang="en-US" sz="140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en-US" smtClean="0"/>
              <a:t>Size the Power Supply</a:t>
            </a:r>
          </a:p>
        </p:txBody>
      </p:sp>
      <p:sp>
        <p:nvSpPr>
          <p:cNvPr id="175107" name="Rectangle 3"/>
          <p:cNvSpPr>
            <a:spLocks noGrp="1" noChangeArrowheads="1"/>
          </p:cNvSpPr>
          <p:nvPr>
            <p:ph idx="1"/>
          </p:nvPr>
        </p:nvSpPr>
        <p:spPr/>
        <p:txBody>
          <a:bodyPr/>
          <a:lstStyle/>
          <a:p>
            <a:pPr eaLnBrk="1" hangingPunct="1">
              <a:lnSpc>
                <a:spcPct val="90000"/>
              </a:lnSpc>
            </a:pPr>
            <a:r>
              <a:rPr lang="en-US" smtClean="0">
                <a:solidFill>
                  <a:srgbClr val="000000"/>
                </a:solidFill>
                <a:cs typeface="Times New Roman" pitchFamily="18" charset="0"/>
              </a:rPr>
              <a:t>It will evaluate exactly what you have, what you need, and what needs to be done to get the site up to the required level for a few hundred to a few thousand dollars</a:t>
            </a:r>
            <a:endParaRPr lang="en-US" smtClean="0"/>
          </a:p>
          <a:p>
            <a:pPr eaLnBrk="1" hangingPunct="1"/>
            <a:r>
              <a:rPr lang="en-US" smtClean="0"/>
              <a:t>For a basic estimate of the proper size UPS, which is the minimum power backup system everyone should have, a calculation of the VA - volt-amperes must be done</a:t>
            </a:r>
          </a:p>
        </p:txBody>
      </p:sp>
      <p:sp>
        <p:nvSpPr>
          <p:cNvPr id="1751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5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EFBDCC-5786-49F5-9E3D-0A04F78EF9EA}" type="slidenum">
              <a:rPr lang="en-US" sz="1400" smtClean="0"/>
              <a:pPr eaLnBrk="1" hangingPunct="1"/>
              <a:t>168</a:t>
            </a:fld>
            <a:endParaRPr lang="en-US" sz="1400"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4"/>
          <p:cNvSpPr>
            <a:spLocks noGrp="1" noChangeArrowheads="1"/>
          </p:cNvSpPr>
          <p:nvPr>
            <p:ph type="title"/>
          </p:nvPr>
        </p:nvSpPr>
        <p:spPr/>
        <p:txBody>
          <a:bodyPr/>
          <a:lstStyle/>
          <a:p>
            <a:pPr eaLnBrk="1" hangingPunct="1"/>
            <a:r>
              <a:rPr lang="en-US" smtClean="0"/>
              <a:t>Size the Power Supply</a:t>
            </a:r>
          </a:p>
        </p:txBody>
      </p:sp>
      <p:sp>
        <p:nvSpPr>
          <p:cNvPr id="176131" name="Rectangle 5"/>
          <p:cNvSpPr>
            <a:spLocks noGrp="1" noChangeArrowheads="1"/>
          </p:cNvSpPr>
          <p:nvPr>
            <p:ph idx="1"/>
          </p:nvPr>
        </p:nvSpPr>
        <p:spPr/>
        <p:txBody>
          <a:bodyPr/>
          <a:lstStyle/>
          <a:p>
            <a:pPr eaLnBrk="1" hangingPunct="1"/>
            <a:r>
              <a:rPr lang="en-US" smtClean="0"/>
              <a:t>The problem is for older equipment power ratings are in watts and UPS ratings are in volt-amperes</a:t>
            </a:r>
          </a:p>
          <a:p>
            <a:pPr eaLnBrk="1" hangingPunct="1"/>
            <a:r>
              <a:rPr lang="en-US" smtClean="0"/>
              <a:t>Both of these measure power, but they are not the same thing</a:t>
            </a:r>
          </a:p>
          <a:p>
            <a:pPr eaLnBrk="1" hangingPunct="1">
              <a:lnSpc>
                <a:spcPct val="90000"/>
              </a:lnSpc>
            </a:pPr>
            <a:r>
              <a:rPr lang="en-US" smtClean="0"/>
              <a:t>For the older equipment a power factor correction must be applied</a:t>
            </a:r>
          </a:p>
        </p:txBody>
      </p:sp>
      <p:sp>
        <p:nvSpPr>
          <p:cNvPr id="1761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6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D233A5-D606-4BFF-B8C9-282F7882D98C}" type="slidenum">
              <a:rPr lang="en-US" sz="1400" smtClean="0"/>
              <a:pPr eaLnBrk="1" hangingPunct="1"/>
              <a:t>169</a:t>
            </a:fld>
            <a:endParaRPr lang="en-US" sz="14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Design Specifications</a:t>
            </a:r>
          </a:p>
        </p:txBody>
      </p:sp>
      <p:sp>
        <p:nvSpPr>
          <p:cNvPr id="20483" name="Content Placeholder 2"/>
          <p:cNvSpPr>
            <a:spLocks noGrp="1"/>
          </p:cNvSpPr>
          <p:nvPr>
            <p:ph idx="1"/>
          </p:nvPr>
        </p:nvSpPr>
        <p:spPr/>
        <p:txBody>
          <a:bodyPr/>
          <a:lstStyle/>
          <a:p>
            <a:pPr lvl="1"/>
            <a:r>
              <a:rPr lang="en-US" smtClean="0"/>
              <a:t>Minimum one closet per floor to house telecommunications equipment and cable terminations and associated cross-connect cable and wire</a:t>
            </a:r>
          </a:p>
          <a:p>
            <a:pPr lvl="1"/>
            <a:r>
              <a:rPr lang="en-US" smtClean="0"/>
              <a:t>Located near the center of the area being served.</a:t>
            </a:r>
          </a:p>
          <a:p>
            <a:pPr lvl="1"/>
            <a:r>
              <a:rPr lang="en-US" smtClean="0"/>
              <a:t>Horizontal pathways shall terminate in the telecommunications room on the same floor as the area served</a:t>
            </a:r>
          </a:p>
        </p:txBody>
      </p:sp>
      <p:sp>
        <p:nvSpPr>
          <p:cNvPr id="20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E09E8B-7E4A-424B-8A70-62B74149046F}" type="slidenum">
              <a:rPr lang="en-US" sz="1400" smtClean="0"/>
              <a:pPr eaLnBrk="1" hangingPunct="1"/>
              <a:t>17</a:t>
            </a:fld>
            <a:endParaRPr lang="en-US" sz="1400"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p:txBody>
          <a:bodyPr/>
          <a:lstStyle/>
          <a:p>
            <a:pPr eaLnBrk="1" hangingPunct="1"/>
            <a:r>
              <a:rPr lang="en-US" smtClean="0"/>
              <a:t>Size the Power Supply</a:t>
            </a:r>
          </a:p>
        </p:txBody>
      </p:sp>
      <p:sp>
        <p:nvSpPr>
          <p:cNvPr id="177155" name="Rectangle 5"/>
          <p:cNvSpPr>
            <a:spLocks noGrp="1" noChangeArrowheads="1"/>
          </p:cNvSpPr>
          <p:nvPr>
            <p:ph idx="1"/>
          </p:nvPr>
        </p:nvSpPr>
        <p:spPr/>
        <p:txBody>
          <a:bodyPr/>
          <a:lstStyle/>
          <a:p>
            <a:pPr eaLnBrk="1" hangingPunct="1">
              <a:lnSpc>
                <a:spcPct val="90000"/>
              </a:lnSpc>
            </a:pPr>
            <a:r>
              <a:rPr lang="en-US" smtClean="0"/>
              <a:t>You must make sure that the total VA used by your computer equipment is less than the VA available from the backup power system</a:t>
            </a:r>
          </a:p>
          <a:p>
            <a:pPr eaLnBrk="1" hangingPunct="1">
              <a:lnSpc>
                <a:spcPct val="90000"/>
              </a:lnSpc>
            </a:pPr>
            <a:r>
              <a:rPr lang="en-US" smtClean="0"/>
              <a:t>Alternatively, you must make sure that the wattage used by your equipment is less than the wattage available from the backup power system</a:t>
            </a:r>
          </a:p>
        </p:txBody>
      </p:sp>
      <p:sp>
        <p:nvSpPr>
          <p:cNvPr id="1771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71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540E472-48F3-4932-A352-56AE00FADEFB}" type="slidenum">
              <a:rPr lang="en-US" sz="1400" smtClean="0"/>
              <a:pPr eaLnBrk="1" hangingPunct="1"/>
              <a:t>170</a:t>
            </a:fld>
            <a:endParaRPr lang="en-US" sz="1400"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smtClean="0"/>
              <a:t>Size the Power Supply</a:t>
            </a:r>
          </a:p>
        </p:txBody>
      </p:sp>
      <p:sp>
        <p:nvSpPr>
          <p:cNvPr id="178179" name="Content Placeholder 2"/>
          <p:cNvSpPr>
            <a:spLocks noGrp="1"/>
          </p:cNvSpPr>
          <p:nvPr>
            <p:ph idx="1"/>
          </p:nvPr>
        </p:nvSpPr>
        <p:spPr/>
        <p:txBody>
          <a:bodyPr/>
          <a:lstStyle/>
          <a:p>
            <a:pPr eaLnBrk="1" hangingPunct="1">
              <a:lnSpc>
                <a:spcPct val="90000"/>
              </a:lnSpc>
            </a:pPr>
            <a:r>
              <a:rPr lang="en-US" smtClean="0"/>
              <a:t>Only when all of your equipment has power factor correction can you indiscriminately mix the VA and watts in making comparisons</a:t>
            </a:r>
          </a:p>
          <a:p>
            <a:pPr eaLnBrk="1" hangingPunct="1"/>
            <a:r>
              <a:rPr lang="en-US" smtClean="0"/>
              <a:t>To convert a VA rating to a watt rating, multiply the VA by the power factor of the backup power supply</a:t>
            </a:r>
          </a:p>
        </p:txBody>
      </p:sp>
      <p:sp>
        <p:nvSpPr>
          <p:cNvPr id="1781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8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39BF56-784B-45F6-A087-52162C983BAC}" type="slidenum">
              <a:rPr lang="en-US" sz="1400" smtClean="0"/>
              <a:pPr eaLnBrk="1" hangingPunct="1"/>
              <a:t>171</a:t>
            </a:fld>
            <a:endParaRPr lang="en-US" sz="1400"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4"/>
          <p:cNvSpPr>
            <a:spLocks noGrp="1" noChangeArrowheads="1"/>
          </p:cNvSpPr>
          <p:nvPr>
            <p:ph type="title"/>
          </p:nvPr>
        </p:nvSpPr>
        <p:spPr/>
        <p:txBody>
          <a:bodyPr/>
          <a:lstStyle/>
          <a:p>
            <a:pPr eaLnBrk="1" hangingPunct="1"/>
            <a:r>
              <a:rPr lang="en-US" smtClean="0"/>
              <a:t>Size the Power Supply</a:t>
            </a:r>
          </a:p>
        </p:txBody>
      </p:sp>
      <p:sp>
        <p:nvSpPr>
          <p:cNvPr id="179203" name="Rectangle 5"/>
          <p:cNvSpPr>
            <a:spLocks noGrp="1" noChangeArrowheads="1"/>
          </p:cNvSpPr>
          <p:nvPr>
            <p:ph idx="1"/>
          </p:nvPr>
        </p:nvSpPr>
        <p:spPr/>
        <p:txBody>
          <a:bodyPr/>
          <a:lstStyle/>
          <a:p>
            <a:pPr eaLnBrk="1" hangingPunct="1"/>
            <a:r>
              <a:rPr lang="en-US" smtClean="0"/>
              <a:t>To go the other way, watts to VA, divide the wattage rating of the backup power system by its power factor</a:t>
            </a:r>
          </a:p>
          <a:p>
            <a:pPr eaLnBrk="1" hangingPunct="1"/>
            <a:r>
              <a:rPr lang="en-US" smtClean="0"/>
              <a:t>For computers made before the year 2000, a safe value to assume for the power factor is 2/3</a:t>
            </a:r>
          </a:p>
        </p:txBody>
      </p:sp>
      <p:sp>
        <p:nvSpPr>
          <p:cNvPr id="1792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79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FF04EF-2597-4B60-AF50-7F4B6CD52398}" type="slidenum">
              <a:rPr lang="en-US" sz="1400" smtClean="0"/>
              <a:pPr eaLnBrk="1" hangingPunct="1"/>
              <a:t>172</a:t>
            </a:fld>
            <a:endParaRPr lang="en-US" sz="1400"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pPr eaLnBrk="1" hangingPunct="1"/>
            <a:r>
              <a:rPr lang="en-US" smtClean="0"/>
              <a:t>Size the Power Supply</a:t>
            </a:r>
          </a:p>
        </p:txBody>
      </p:sp>
      <p:sp>
        <p:nvSpPr>
          <p:cNvPr id="180227" name="Content Placeholder 2"/>
          <p:cNvSpPr>
            <a:spLocks noGrp="1"/>
          </p:cNvSpPr>
          <p:nvPr>
            <p:ph idx="1"/>
          </p:nvPr>
        </p:nvSpPr>
        <p:spPr/>
        <p:txBody>
          <a:bodyPr/>
          <a:lstStyle/>
          <a:p>
            <a:pPr eaLnBrk="1" hangingPunct="1"/>
            <a:r>
              <a:rPr lang="en-US" smtClean="0"/>
              <a:t>If all you have is recently manufactured computers and peripherals, you need not worry about these details</a:t>
            </a:r>
          </a:p>
          <a:p>
            <a:pPr eaLnBrk="1" hangingPunct="1"/>
            <a:r>
              <a:rPr lang="en-US" smtClean="0"/>
              <a:t>Nearly all servers made since early in the year 2000 have built-in power factor correction, which means that the number of watts the equipment consumes equals the number of volt-amperes it consumes</a:t>
            </a:r>
          </a:p>
        </p:txBody>
      </p:sp>
      <p:sp>
        <p:nvSpPr>
          <p:cNvPr id="180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0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D9742A-FB15-4683-889F-EA4432EF9E02}" type="slidenum">
              <a:rPr lang="en-US" sz="1400" smtClean="0"/>
              <a:pPr eaLnBrk="1" hangingPunct="1"/>
              <a:t>173</a:t>
            </a:fld>
            <a:endParaRPr lang="en-US" sz="1400"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en-US" smtClean="0"/>
              <a:t>Size the Power Supply</a:t>
            </a:r>
          </a:p>
        </p:txBody>
      </p:sp>
      <p:sp>
        <p:nvSpPr>
          <p:cNvPr id="181251" name="Rectangle 3"/>
          <p:cNvSpPr>
            <a:spLocks noGrp="1" noChangeArrowheads="1"/>
          </p:cNvSpPr>
          <p:nvPr>
            <p:ph idx="1"/>
          </p:nvPr>
        </p:nvSpPr>
        <p:spPr/>
        <p:txBody>
          <a:bodyPr/>
          <a:lstStyle/>
          <a:p>
            <a:pPr eaLnBrk="1" hangingPunct="1"/>
            <a:r>
              <a:rPr lang="en-US" smtClean="0"/>
              <a:t>Total up all the equipment you want to protect, and select a UPS that will handle it</a:t>
            </a:r>
          </a:p>
          <a:p>
            <a:pPr eaLnBrk="1" hangingPunct="1"/>
            <a:r>
              <a:rPr lang="en-US" smtClean="0"/>
              <a:t>The basic rule of thumb to use is</a:t>
            </a:r>
          </a:p>
          <a:p>
            <a:pPr lvl="1" eaLnBrk="1" hangingPunct="1"/>
            <a:r>
              <a:rPr lang="en-US" smtClean="0"/>
              <a:t>If you do not know the VA loading, take the Watt rating of your equipment at 120 volts AC and multiply by 2.5 to figure a very safe VA rating</a:t>
            </a:r>
          </a:p>
        </p:txBody>
      </p:sp>
      <p:sp>
        <p:nvSpPr>
          <p:cNvPr id="1812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1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DC65BDA-879E-4836-BE12-79704D88457A}" type="slidenum">
              <a:rPr lang="en-US" sz="1400" smtClean="0"/>
              <a:pPr eaLnBrk="1" hangingPunct="1"/>
              <a:t>174</a:t>
            </a:fld>
            <a:endParaRPr lang="en-US" sz="1400"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UPS</a:t>
            </a:r>
          </a:p>
        </p:txBody>
      </p:sp>
      <p:sp>
        <p:nvSpPr>
          <p:cNvPr id="18227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 UPS is an Uninterruptible Power Supply</a:t>
            </a:r>
          </a:p>
          <a:p>
            <a:pPr eaLnBrk="1" hangingPunct="1"/>
            <a:r>
              <a:rPr lang="en-US" smtClean="0">
                <a:solidFill>
                  <a:srgbClr val="000000"/>
                </a:solidFill>
                <a:cs typeface="Times New Roman" pitchFamily="18" charset="0"/>
              </a:rPr>
              <a:t>In essence it is a collection of batteries that provides running time for critical components if the main power goes off</a:t>
            </a:r>
          </a:p>
          <a:p>
            <a:pPr eaLnBrk="1" hangingPunct="1"/>
            <a:r>
              <a:rPr lang="en-US" smtClean="0">
                <a:solidFill>
                  <a:srgbClr val="000000"/>
                </a:solidFill>
                <a:cs typeface="Times New Roman" pitchFamily="18" charset="0"/>
              </a:rPr>
              <a:t>Most UPSs provide from 10 minutes to two hours of running time</a:t>
            </a:r>
          </a:p>
          <a:p>
            <a:pPr eaLnBrk="1" hangingPunct="1"/>
            <a:r>
              <a:rPr lang="en-US" smtClean="0">
                <a:solidFill>
                  <a:srgbClr val="000000"/>
                </a:solidFill>
                <a:cs typeface="Times New Roman" pitchFamily="18" charset="0"/>
              </a:rPr>
              <a:t>Once the battery runs down there is no more power</a:t>
            </a:r>
          </a:p>
        </p:txBody>
      </p:sp>
      <p:sp>
        <p:nvSpPr>
          <p:cNvPr id="1822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22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2116D3-B8B9-4ACD-A59C-85C1201CA31A}" type="slidenum">
              <a:rPr lang="en-US" sz="1400" smtClean="0"/>
              <a:pPr eaLnBrk="1" hangingPunct="1"/>
              <a:t>175</a:t>
            </a:fld>
            <a:endParaRPr lang="en-US" sz="1400"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Small UPS</a:t>
            </a:r>
          </a:p>
        </p:txBody>
      </p:sp>
      <p:sp>
        <p:nvSpPr>
          <p:cNvPr id="18329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 small UPS suitable for a few devices</a:t>
            </a:r>
            <a:endParaRPr lang="en-US" smtClean="0"/>
          </a:p>
        </p:txBody>
      </p:sp>
      <p:sp>
        <p:nvSpPr>
          <p:cNvPr id="1833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33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EA0867D-E0ED-4C7A-907F-D36A8122B119}" type="slidenum">
              <a:rPr lang="en-US" sz="1400" smtClean="0"/>
              <a:pPr eaLnBrk="1" hangingPunct="1"/>
              <a:t>176</a:t>
            </a:fld>
            <a:endParaRPr lang="en-US" sz="1400" smtClean="0"/>
          </a:p>
        </p:txBody>
      </p:sp>
      <p:pic>
        <p:nvPicPr>
          <p:cNvPr id="183302" name="Picture 21" descr="UPS1"/>
          <p:cNvPicPr>
            <a:picLocks noChangeAspect="1" noChangeArrowheads="1"/>
          </p:cNvPicPr>
          <p:nvPr/>
        </p:nvPicPr>
        <p:blipFill>
          <a:blip r:embed="rId2" cstate="print">
            <a:extLst>
              <a:ext uri="{28A0092B-C50C-407E-A947-70E740481C1C}">
                <a14:useLocalDpi xmlns:a14="http://schemas.microsoft.com/office/drawing/2010/main" val="0"/>
              </a:ext>
            </a:extLst>
          </a:blip>
          <a:srcRect l="1888" t="2461" r="7549" b="3056"/>
          <a:stretch>
            <a:fillRect/>
          </a:stretch>
        </p:blipFill>
        <p:spPr bwMode="auto">
          <a:xfrm>
            <a:off x="1143000" y="2209800"/>
            <a:ext cx="36576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22" descr="UPS2"/>
          <p:cNvPicPr>
            <a:picLocks noChangeAspect="1" noChangeArrowheads="1"/>
          </p:cNvPicPr>
          <p:nvPr/>
        </p:nvPicPr>
        <p:blipFill>
          <a:blip r:embed="rId3" cstate="print">
            <a:extLst>
              <a:ext uri="{28A0092B-C50C-407E-A947-70E740481C1C}">
                <a14:useLocalDpi xmlns:a14="http://schemas.microsoft.com/office/drawing/2010/main" val="0"/>
              </a:ext>
            </a:extLst>
          </a:blip>
          <a:srcRect l="4079" t="2184" r="6203" b="6096"/>
          <a:stretch>
            <a:fillRect/>
          </a:stretch>
        </p:blipFill>
        <p:spPr bwMode="auto">
          <a:xfrm>
            <a:off x="5410200" y="2133600"/>
            <a:ext cx="1676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r>
              <a:rPr lang="en-US" smtClean="0"/>
              <a:t>Medium UPS</a:t>
            </a:r>
          </a:p>
        </p:txBody>
      </p:sp>
      <p:sp>
        <p:nvSpPr>
          <p:cNvPr id="184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4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5363972-7F52-4445-B38E-28366D29EA7A}" type="slidenum">
              <a:rPr lang="en-US" sz="1400" smtClean="0"/>
              <a:pPr eaLnBrk="1" hangingPunct="1"/>
              <a:t>177</a:t>
            </a:fld>
            <a:endParaRPr lang="en-US" sz="1400" smtClean="0"/>
          </a:p>
        </p:txBody>
      </p:sp>
      <p:pic>
        <p:nvPicPr>
          <p:cNvPr id="184325" name="Picture 4" descr="WANUPSFront"/>
          <p:cNvPicPr>
            <a:picLocks noChangeAspect="1" noChangeArrowheads="1"/>
          </p:cNvPicPr>
          <p:nvPr/>
        </p:nvPicPr>
        <p:blipFill>
          <a:blip r:embed="rId2" cstate="print">
            <a:extLst>
              <a:ext uri="{28A0092B-C50C-407E-A947-70E740481C1C}">
                <a14:useLocalDpi xmlns:a14="http://schemas.microsoft.com/office/drawing/2010/main" val="0"/>
              </a:ext>
            </a:extLst>
          </a:blip>
          <a:srcRect l="7515" t="1671" r="2296"/>
          <a:stretch>
            <a:fillRect/>
          </a:stretch>
        </p:blipFill>
        <p:spPr bwMode="auto">
          <a:xfrm>
            <a:off x="3200400" y="1447800"/>
            <a:ext cx="2836863"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eaLnBrk="1" hangingPunct="1"/>
            <a:r>
              <a:rPr lang="en-US" smtClean="0"/>
              <a:t>Medium UPS</a:t>
            </a:r>
          </a:p>
        </p:txBody>
      </p:sp>
      <p:sp>
        <p:nvSpPr>
          <p:cNvPr id="185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5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B2F333-8443-4BAA-8DB5-475A71445A19}" type="slidenum">
              <a:rPr lang="en-US" sz="1400" smtClean="0"/>
              <a:pPr eaLnBrk="1" hangingPunct="1"/>
              <a:t>178</a:t>
            </a:fld>
            <a:endParaRPr lang="en-US" sz="1400" smtClean="0"/>
          </a:p>
        </p:txBody>
      </p:sp>
      <p:pic>
        <p:nvPicPr>
          <p:cNvPr id="185349" name="Picture 4" descr="WANUPSBack"/>
          <p:cNvPicPr>
            <a:picLocks noChangeAspect="1" noChangeArrowheads="1"/>
          </p:cNvPicPr>
          <p:nvPr/>
        </p:nvPicPr>
        <p:blipFill>
          <a:blip r:embed="rId2" cstate="print">
            <a:extLst>
              <a:ext uri="{28A0092B-C50C-407E-A947-70E740481C1C}">
                <a14:useLocalDpi xmlns:a14="http://schemas.microsoft.com/office/drawing/2010/main" val="0"/>
              </a:ext>
            </a:extLst>
          </a:blip>
          <a:srcRect l="4906" t="1532" r="2400" b="1532"/>
          <a:stretch>
            <a:fillRect/>
          </a:stretch>
        </p:blipFill>
        <p:spPr bwMode="auto">
          <a:xfrm>
            <a:off x="3200400" y="1447800"/>
            <a:ext cx="2965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r>
              <a:rPr lang="en-US" smtClean="0"/>
              <a:t>Large UPS</a:t>
            </a:r>
          </a:p>
        </p:txBody>
      </p:sp>
      <p:sp>
        <p:nvSpPr>
          <p:cNvPr id="186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6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195FBA0-99A0-4FA7-B775-E9C34BD9CFB1}" type="slidenum">
              <a:rPr lang="en-US" sz="1400" smtClean="0"/>
              <a:pPr eaLnBrk="1" hangingPunct="1"/>
              <a:t>179</a:t>
            </a:fld>
            <a:endParaRPr lang="en-US" sz="1400" smtClean="0"/>
          </a:p>
        </p:txBody>
      </p:sp>
      <p:pic>
        <p:nvPicPr>
          <p:cNvPr id="186373" name="Picture 4" descr="UPSBatteryRackFa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Design Specifications</a:t>
            </a:r>
          </a:p>
        </p:txBody>
      </p:sp>
      <p:sp>
        <p:nvSpPr>
          <p:cNvPr id="21507" name="Content Placeholder 2"/>
          <p:cNvSpPr>
            <a:spLocks noGrp="1"/>
          </p:cNvSpPr>
          <p:nvPr>
            <p:ph idx="1"/>
          </p:nvPr>
        </p:nvSpPr>
        <p:spPr/>
        <p:txBody>
          <a:bodyPr/>
          <a:lstStyle/>
          <a:p>
            <a:pPr lvl="1"/>
            <a:r>
              <a:rPr lang="en-US" smtClean="0"/>
              <a:t>One wall should have 20mm (0.75 in.) A-C plywood 2.4m (8 ft.) high</a:t>
            </a:r>
          </a:p>
          <a:p>
            <a:pPr lvl="1"/>
            <a:r>
              <a:rPr lang="en-US" smtClean="0"/>
              <a:t>Lighting shall be a minimum of 500 lx (50 foot candles) at 1m (3 ft.) above finished floor (AFF)</a:t>
            </a:r>
          </a:p>
          <a:p>
            <a:pPr lvl="1"/>
            <a:r>
              <a:rPr lang="en-US" smtClean="0"/>
              <a:t>False ceilings shall not be provided</a:t>
            </a:r>
          </a:p>
          <a:p>
            <a:pPr lvl="1"/>
            <a:r>
              <a:rPr lang="en-US" smtClean="0"/>
              <a:t>Minimum door size 910mm (36 in.) wide and 2000mm (80 in.) high without sill, hinged to open outwards, or slide side-to-side or removable, and fitted with a lock</a:t>
            </a:r>
          </a:p>
        </p:txBody>
      </p:sp>
      <p:sp>
        <p:nvSpPr>
          <p:cNvPr id="21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A6B9C1-3CAF-4869-B456-BEA2896F8603}" type="slidenum">
              <a:rPr lang="en-US" sz="1400" smtClean="0"/>
              <a:pPr eaLnBrk="1" hangingPunct="1"/>
              <a:t>18</a:t>
            </a:fld>
            <a:endParaRPr lang="en-US" sz="1400"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smtClean="0"/>
              <a:t>Large UPS</a:t>
            </a:r>
          </a:p>
        </p:txBody>
      </p:sp>
      <p:sp>
        <p:nvSpPr>
          <p:cNvPr id="187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7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351E04-8483-4F97-BCA1-3ADD95B802A9}" type="slidenum">
              <a:rPr lang="en-US" sz="1400" smtClean="0"/>
              <a:pPr eaLnBrk="1" hangingPunct="1"/>
              <a:t>180</a:t>
            </a:fld>
            <a:endParaRPr lang="en-US" sz="1400" smtClean="0"/>
          </a:p>
        </p:txBody>
      </p:sp>
      <p:pic>
        <p:nvPicPr>
          <p:cNvPr id="187397" name="Picture 4" descr="UPSBatteryRackFa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US" smtClean="0"/>
              <a:t>Large UPS</a:t>
            </a:r>
          </a:p>
        </p:txBody>
      </p:sp>
      <p:sp>
        <p:nvSpPr>
          <p:cNvPr id="188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8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0328635-BCA7-4F85-94EC-E36C8504D567}" type="slidenum">
              <a:rPr lang="en-US" sz="1400" smtClean="0"/>
              <a:pPr eaLnBrk="1" hangingPunct="1"/>
              <a:t>181</a:t>
            </a:fld>
            <a:endParaRPr lang="en-US" sz="1400" smtClean="0"/>
          </a:p>
        </p:txBody>
      </p:sp>
      <p:pic>
        <p:nvPicPr>
          <p:cNvPr id="188421" name="Picture 4" descr="UPSBatteryClos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859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r>
              <a:rPr lang="en-US" smtClean="0"/>
              <a:t>Large UPS</a:t>
            </a:r>
          </a:p>
        </p:txBody>
      </p:sp>
      <p:sp>
        <p:nvSpPr>
          <p:cNvPr id="189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89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20746C7-FCF2-4FD3-BB4C-C19B198F4029}" type="slidenum">
              <a:rPr lang="en-US" sz="1400" smtClean="0"/>
              <a:pPr eaLnBrk="1" hangingPunct="1"/>
              <a:t>182</a:t>
            </a:fld>
            <a:endParaRPr lang="en-US" sz="1400" smtClean="0"/>
          </a:p>
        </p:txBody>
      </p:sp>
      <p:pic>
        <p:nvPicPr>
          <p:cNvPr id="189445" name="Picture 4" descr="UPSContro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smtClean="0"/>
              <a:t>Large UPS</a:t>
            </a:r>
          </a:p>
        </p:txBody>
      </p:sp>
      <p:sp>
        <p:nvSpPr>
          <p:cNvPr id="190467" name="Rectangle 3"/>
          <p:cNvSpPr>
            <a:spLocks noGrp="1" noChangeArrowheads="1"/>
          </p:cNvSpPr>
          <p:nvPr>
            <p:ph idx="1"/>
          </p:nvPr>
        </p:nvSpPr>
        <p:spPr/>
        <p:txBody>
          <a:bodyPr/>
          <a:lstStyle/>
          <a:p>
            <a:pPr eaLnBrk="1" hangingPunct="1"/>
            <a:r>
              <a:rPr lang="en-US" smtClean="0"/>
              <a:t>Each of the batteries in this array weighs 450 pounds</a:t>
            </a:r>
          </a:p>
          <a:p>
            <a:pPr eaLnBrk="1" hangingPunct="1"/>
            <a:r>
              <a:rPr lang="en-US" smtClean="0"/>
              <a:t>It takes 345 for this facility, which is a large telecom business</a:t>
            </a:r>
          </a:p>
        </p:txBody>
      </p:sp>
      <p:sp>
        <p:nvSpPr>
          <p:cNvPr id="1904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04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CC3FFF-BCED-4DF9-A8AD-B4165ADD663D}" type="slidenum">
              <a:rPr lang="en-US" sz="1400" smtClean="0"/>
              <a:pPr eaLnBrk="1" hangingPunct="1"/>
              <a:t>183</a:t>
            </a:fld>
            <a:endParaRPr lang="en-US" sz="1400"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smtClean="0"/>
              <a:t>What Size UPS</a:t>
            </a:r>
          </a:p>
        </p:txBody>
      </p:sp>
      <p:sp>
        <p:nvSpPr>
          <p:cNvPr id="191491" name="Rectangle 3"/>
          <p:cNvSpPr>
            <a:spLocks noGrp="1" noChangeArrowheads="1"/>
          </p:cNvSpPr>
          <p:nvPr>
            <p:ph idx="1"/>
          </p:nvPr>
        </p:nvSpPr>
        <p:spPr/>
        <p:txBody>
          <a:bodyPr/>
          <a:lstStyle/>
          <a:p>
            <a:pPr eaLnBrk="1" hangingPunct="1"/>
            <a:r>
              <a:rPr lang="en-US" smtClean="0"/>
              <a:t>A rule used for determining whether you need a small, medium, or large UPS is to add up the kVA for the equipment to be protected, then add 25%</a:t>
            </a:r>
          </a:p>
          <a:p>
            <a:pPr eaLnBrk="1" hangingPunct="1"/>
            <a:r>
              <a:rPr lang="en-US" smtClean="0"/>
              <a:t>The better way is to talk to an expert, especially  when a medium to large one is needed</a:t>
            </a:r>
          </a:p>
        </p:txBody>
      </p:sp>
      <p:sp>
        <p:nvSpPr>
          <p:cNvPr id="1914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14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6B4761-E301-42DA-ABD3-31E59767F0FF}" type="slidenum">
              <a:rPr lang="en-US" sz="1400" smtClean="0"/>
              <a:pPr eaLnBrk="1" hangingPunct="1"/>
              <a:t>184</a:t>
            </a:fld>
            <a:endParaRPr lang="en-US" sz="1400" smtClean="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smtClean="0"/>
              <a:t>Types of UPSs</a:t>
            </a:r>
          </a:p>
        </p:txBody>
      </p:sp>
      <p:sp>
        <p:nvSpPr>
          <p:cNvPr id="19251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There are three basic kinds of UPS</a:t>
            </a:r>
          </a:p>
          <a:p>
            <a:pPr eaLnBrk="1" hangingPunct="1"/>
            <a:r>
              <a:rPr lang="en-US" smtClean="0">
                <a:solidFill>
                  <a:srgbClr val="000000"/>
                </a:solidFill>
                <a:cs typeface="Times New Roman" pitchFamily="18" charset="0"/>
              </a:rPr>
              <a:t>The standby UPS is the simplest and the cheapest</a:t>
            </a:r>
          </a:p>
          <a:p>
            <a:pPr eaLnBrk="1" hangingPunct="1"/>
            <a:r>
              <a:rPr lang="en-US" smtClean="0">
                <a:solidFill>
                  <a:srgbClr val="000000"/>
                </a:solidFill>
                <a:cs typeface="Times New Roman" pitchFamily="18" charset="0"/>
              </a:rPr>
              <a:t>It only switches to battery power if there is an incident; as such the switchover may be too slow to prevent loss of data</a:t>
            </a:r>
          </a:p>
        </p:txBody>
      </p:sp>
      <p:sp>
        <p:nvSpPr>
          <p:cNvPr id="1925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25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E74BEB-5B5C-4D7F-B65B-6A1A7C994FE2}" type="slidenum">
              <a:rPr lang="en-US" sz="1400" smtClean="0"/>
              <a:pPr eaLnBrk="1" hangingPunct="1"/>
              <a:t>185</a:t>
            </a:fld>
            <a:endParaRPr lang="en-US" sz="1400" smtClean="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Types of UPSs</a:t>
            </a:r>
          </a:p>
        </p:txBody>
      </p:sp>
      <p:sp>
        <p:nvSpPr>
          <p:cNvPr id="19353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Line-interactive systems will actively fix sags and spikes in line voltage with power conditioning transformers; they'll only switch to battery power when the source reaches a certain threshold voltage</a:t>
            </a:r>
          </a:p>
        </p:txBody>
      </p:sp>
      <p:sp>
        <p:nvSpPr>
          <p:cNvPr id="1935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35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0900BEC-84C9-4417-AA3F-196A52A0FB76}" type="slidenum">
              <a:rPr lang="en-US" sz="1400" smtClean="0"/>
              <a:pPr eaLnBrk="1" hangingPunct="1"/>
              <a:t>186</a:t>
            </a:fld>
            <a:endParaRPr lang="en-US" sz="1400" smtClean="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smtClean="0"/>
              <a:t>Types of UPSs</a:t>
            </a:r>
          </a:p>
        </p:txBody>
      </p:sp>
      <p:sp>
        <p:nvSpPr>
          <p:cNvPr id="194563" name="Content Placeholder 2"/>
          <p:cNvSpPr>
            <a:spLocks noGrp="1"/>
          </p:cNvSpPr>
          <p:nvPr>
            <p:ph idx="1"/>
          </p:nvPr>
        </p:nvSpPr>
        <p:spPr/>
        <p:txBody>
          <a:bodyPr/>
          <a:lstStyle/>
          <a:p>
            <a:pPr eaLnBrk="1" hangingPunct="1"/>
            <a:r>
              <a:rPr lang="en-US" smtClean="0">
                <a:solidFill>
                  <a:srgbClr val="000000"/>
                </a:solidFill>
                <a:cs typeface="Times New Roman" pitchFamily="18" charset="0"/>
              </a:rPr>
              <a:t>The advantage of the line-interactive UPS is that the batteries are not constantly being used and therefore not constantly being drained; so they should be at full power when an incident does arise</a:t>
            </a:r>
          </a:p>
          <a:p>
            <a:pPr eaLnBrk="1" hangingPunct="1"/>
            <a:r>
              <a:rPr lang="en-US" smtClean="0">
                <a:solidFill>
                  <a:srgbClr val="000000"/>
                </a:solidFill>
                <a:cs typeface="Times New Roman" pitchFamily="18" charset="0"/>
              </a:rPr>
              <a:t>The last type of UPS is the online UPS</a:t>
            </a:r>
          </a:p>
          <a:p>
            <a:pPr eaLnBrk="1" hangingPunct="1"/>
            <a:r>
              <a:rPr lang="en-US" smtClean="0">
                <a:solidFill>
                  <a:srgbClr val="000000"/>
                </a:solidFill>
                <a:cs typeface="Times New Roman" pitchFamily="18" charset="0"/>
              </a:rPr>
              <a:t>These are the best sources of power protection since they constantly convert power</a:t>
            </a:r>
          </a:p>
        </p:txBody>
      </p:sp>
      <p:sp>
        <p:nvSpPr>
          <p:cNvPr id="194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4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C2EB3A-A6FC-43E8-B33D-2A1017D4E8D7}" type="slidenum">
              <a:rPr lang="en-US" sz="1400" smtClean="0"/>
              <a:pPr eaLnBrk="1" hangingPunct="1"/>
              <a:t>187</a:t>
            </a:fld>
            <a:endParaRPr lang="en-US" sz="1400" smtClean="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Types of UPSs</a:t>
            </a:r>
          </a:p>
        </p:txBody>
      </p:sp>
      <p:sp>
        <p:nvSpPr>
          <p:cNvPr id="19558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They receive AC power from the utility source, convert it into battery DC, and then back in to AC in a constant 120V stream</a:t>
            </a:r>
          </a:p>
          <a:p>
            <a:pPr eaLnBrk="1" hangingPunct="1"/>
            <a:r>
              <a:rPr lang="en-US" smtClean="0">
                <a:solidFill>
                  <a:srgbClr val="000000"/>
                </a:solidFill>
                <a:cs typeface="Times New Roman" pitchFamily="18" charset="0"/>
              </a:rPr>
              <a:t>When power fluctuations occur from the outside line, they never make it to equipment since all power is regulated internally in the UPS</a:t>
            </a:r>
          </a:p>
        </p:txBody>
      </p:sp>
      <p:sp>
        <p:nvSpPr>
          <p:cNvPr id="195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5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DF4288-E9D1-4BF6-B45C-FA3FF2BA9F51}" type="slidenum">
              <a:rPr lang="en-US" sz="1400" smtClean="0"/>
              <a:pPr eaLnBrk="1" hangingPunct="1"/>
              <a:t>188</a:t>
            </a:fld>
            <a:endParaRPr lang="en-US" sz="1400"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Types of UPSs</a:t>
            </a:r>
          </a:p>
        </p:txBody>
      </p:sp>
      <p:sp>
        <p:nvSpPr>
          <p:cNvPr id="19661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Because of this, the power that goes to the equipment is always cleaned - that is, there is no noise, because of the "double-conversion" process within the UPS</a:t>
            </a:r>
          </a:p>
          <a:p>
            <a:pPr eaLnBrk="1" hangingPunct="1"/>
            <a:r>
              <a:rPr lang="en-US" smtClean="0">
                <a:solidFill>
                  <a:srgbClr val="000000"/>
                </a:solidFill>
                <a:cs typeface="Times New Roman" pitchFamily="18" charset="0"/>
              </a:rPr>
              <a:t>There is no transfer time between utility source and battery</a:t>
            </a:r>
          </a:p>
        </p:txBody>
      </p:sp>
      <p:sp>
        <p:nvSpPr>
          <p:cNvPr id="196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6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BF0848F-E1F7-4D13-BDBE-0854A2ADF83E}" type="slidenum">
              <a:rPr lang="en-US" sz="1400" smtClean="0"/>
              <a:pPr eaLnBrk="1" hangingPunct="1"/>
              <a:t>189</a:t>
            </a:fld>
            <a:endParaRPr lang="en-US" sz="14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Design Specifications</a:t>
            </a:r>
          </a:p>
        </p:txBody>
      </p:sp>
      <p:sp>
        <p:nvSpPr>
          <p:cNvPr id="22531" name="Content Placeholder 2"/>
          <p:cNvSpPr>
            <a:spLocks noGrp="1"/>
          </p:cNvSpPr>
          <p:nvPr>
            <p:ph idx="1"/>
          </p:nvPr>
        </p:nvSpPr>
        <p:spPr/>
        <p:txBody>
          <a:bodyPr/>
          <a:lstStyle/>
          <a:p>
            <a:pPr lvl="1"/>
            <a:r>
              <a:rPr lang="en-US" smtClean="0"/>
              <a:t>Minimum of two dedicated 120V nominal non-switched duplex electrical outlet receptacles or equivalent, each on separate branch circuits</a:t>
            </a:r>
          </a:p>
          <a:p>
            <a:pPr lvl="1"/>
            <a:r>
              <a:rPr lang="en-US" smtClean="0"/>
              <a:t>Additional convenience duplex outlets placed at 1.8m (6 ft.) intervals around perimeter, 150mm (6 in.) above floor</a:t>
            </a:r>
          </a:p>
          <a:p>
            <a:pPr lvl="1"/>
            <a:r>
              <a:rPr lang="en-US" smtClean="0"/>
              <a:t>Access to the telecommunications grounding system as specified by ANSI-J-STD-607-A</a:t>
            </a:r>
          </a:p>
        </p:txBody>
      </p:sp>
      <p:sp>
        <p:nvSpPr>
          <p:cNvPr id="22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BD4DF3-752E-42F5-99CC-ACE0E5600CEC}" type="slidenum">
              <a:rPr lang="en-US" sz="1400" smtClean="0"/>
              <a:pPr eaLnBrk="1" hangingPunct="1"/>
              <a:t>19</a:t>
            </a:fld>
            <a:endParaRPr lang="en-US" sz="1400"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pPr eaLnBrk="1" hangingPunct="1"/>
            <a:r>
              <a:rPr lang="en-US" smtClean="0"/>
              <a:t>Types of UPSs</a:t>
            </a:r>
          </a:p>
        </p:txBody>
      </p:sp>
      <p:sp>
        <p:nvSpPr>
          <p:cNvPr id="197635" name="Content Placeholder 2"/>
          <p:cNvSpPr>
            <a:spLocks noGrp="1"/>
          </p:cNvSpPr>
          <p:nvPr>
            <p:ph idx="1"/>
          </p:nvPr>
        </p:nvSpPr>
        <p:spPr/>
        <p:txBody>
          <a:bodyPr/>
          <a:lstStyle/>
          <a:p>
            <a:pPr eaLnBrk="1" hangingPunct="1"/>
            <a:r>
              <a:rPr lang="en-US" smtClean="0">
                <a:solidFill>
                  <a:srgbClr val="000000"/>
                </a:solidFill>
                <a:cs typeface="Times New Roman" pitchFamily="18" charset="0"/>
              </a:rPr>
              <a:t>Online UPS' eliminate most noise and provide the steadiest voltage of the three different types and can usually protect against the most massive of spikes and surges compared to the others</a:t>
            </a:r>
            <a:endParaRPr lang="en-US" smtClean="0"/>
          </a:p>
        </p:txBody>
      </p:sp>
      <p:sp>
        <p:nvSpPr>
          <p:cNvPr id="197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7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7E42D4-432E-4E8D-8CA6-952E1192319E}" type="slidenum">
              <a:rPr lang="en-US" sz="1400" smtClean="0"/>
              <a:pPr eaLnBrk="1" hangingPunct="1"/>
              <a:t>190</a:t>
            </a:fld>
            <a:endParaRPr lang="en-US" sz="1400" smtClean="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r>
              <a:rPr lang="en-US" smtClean="0"/>
              <a:t>Batteries</a:t>
            </a:r>
          </a:p>
        </p:txBody>
      </p:sp>
      <p:sp>
        <p:nvSpPr>
          <p:cNvPr id="198659" name="Rectangle 3"/>
          <p:cNvSpPr>
            <a:spLocks noGrp="1" noChangeArrowheads="1"/>
          </p:cNvSpPr>
          <p:nvPr>
            <p:ph idx="1"/>
          </p:nvPr>
        </p:nvSpPr>
        <p:spPr/>
        <p:txBody>
          <a:bodyPr/>
          <a:lstStyle/>
          <a:p>
            <a:pPr eaLnBrk="1" hangingPunct="1"/>
            <a:r>
              <a:rPr lang="en-US" smtClean="0"/>
              <a:t>Regardless of the size or type of UPS the batteries will eventually have to be replaced</a:t>
            </a:r>
          </a:p>
          <a:p>
            <a:pPr eaLnBrk="1" hangingPunct="1"/>
            <a:r>
              <a:rPr lang="en-US" smtClean="0"/>
              <a:t>This can be on a schedule or when the periodic tests you should also be doing show the need</a:t>
            </a:r>
          </a:p>
        </p:txBody>
      </p:sp>
      <p:sp>
        <p:nvSpPr>
          <p:cNvPr id="198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8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DFB605-AFBB-4D6E-AE21-1B146F729090}" type="slidenum">
              <a:rPr lang="en-US" sz="1400" smtClean="0"/>
              <a:pPr eaLnBrk="1" hangingPunct="1"/>
              <a:t>191</a:t>
            </a:fld>
            <a:endParaRPr lang="en-US" sz="1400" smtClean="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mtClean="0"/>
              <a:t>UPS Connectors</a:t>
            </a:r>
          </a:p>
        </p:txBody>
      </p:sp>
      <p:sp>
        <p:nvSpPr>
          <p:cNvPr id="199683" name="Rectangle 3"/>
          <p:cNvSpPr>
            <a:spLocks noGrp="1" noChangeArrowheads="1"/>
          </p:cNvSpPr>
          <p:nvPr>
            <p:ph idx="1"/>
          </p:nvPr>
        </p:nvSpPr>
        <p:spPr/>
        <p:txBody>
          <a:bodyPr/>
          <a:lstStyle/>
          <a:p>
            <a:pPr eaLnBrk="1" hangingPunct="1"/>
            <a:r>
              <a:rPr lang="en-US" smtClean="0"/>
              <a:t>As the size of the UPS goes up the connectors used changes from the standard household plug</a:t>
            </a:r>
          </a:p>
          <a:p>
            <a:pPr eaLnBrk="1" hangingPunct="1"/>
            <a:r>
              <a:rPr lang="en-US" smtClean="0"/>
              <a:t>This is to ensure a solid connector</a:t>
            </a:r>
          </a:p>
          <a:p>
            <a:pPr eaLnBrk="1" hangingPunct="1"/>
            <a:r>
              <a:rPr lang="en-US" smtClean="0"/>
              <a:t>Prevent unplugging by accident</a:t>
            </a:r>
          </a:p>
          <a:p>
            <a:pPr eaLnBrk="1" hangingPunct="1"/>
            <a:r>
              <a:rPr lang="en-US" smtClean="0"/>
              <a:t>And ensuring proper grounding</a:t>
            </a:r>
          </a:p>
          <a:p>
            <a:pPr eaLnBrk="1" hangingPunct="1"/>
            <a:r>
              <a:rPr lang="en-US" smtClean="0"/>
              <a:t>An example of a common connector used is the NEMA L series</a:t>
            </a:r>
          </a:p>
        </p:txBody>
      </p:sp>
      <p:sp>
        <p:nvSpPr>
          <p:cNvPr id="199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99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8AF07A-A936-445F-8D9D-F1EAE6225635}" type="slidenum">
              <a:rPr lang="en-US" sz="1400" smtClean="0"/>
              <a:pPr eaLnBrk="1" hangingPunct="1"/>
              <a:t>192</a:t>
            </a:fld>
            <a:endParaRPr lang="en-US" sz="1400" smtClean="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UPS Connectors</a:t>
            </a:r>
          </a:p>
        </p:txBody>
      </p:sp>
      <p:sp>
        <p:nvSpPr>
          <p:cNvPr id="200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0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402872-B020-4DFF-935A-5C1DC06D9FE1}" type="slidenum">
              <a:rPr lang="en-US" sz="1400" smtClean="0"/>
              <a:pPr eaLnBrk="1" hangingPunct="1"/>
              <a:t>193</a:t>
            </a:fld>
            <a:endParaRPr lang="en-US" sz="1400" smtClean="0"/>
          </a:p>
        </p:txBody>
      </p:sp>
      <p:pic>
        <p:nvPicPr>
          <p:cNvPr id="200709" name="Picture 4"/>
          <p:cNvPicPr>
            <a:picLocks noChangeAspect="1" noChangeArrowheads="1"/>
          </p:cNvPicPr>
          <p:nvPr/>
        </p:nvPicPr>
        <p:blipFill>
          <a:blip r:embed="rId2">
            <a:extLst>
              <a:ext uri="{28A0092B-C50C-407E-A947-70E740481C1C}">
                <a14:useLocalDpi xmlns:a14="http://schemas.microsoft.com/office/drawing/2010/main" val="0"/>
              </a:ext>
            </a:extLst>
          </a:blip>
          <a:srcRect l="22292" t="1639" r="21542" b="60388"/>
          <a:stretch>
            <a:fillRect/>
          </a:stretch>
        </p:blipFill>
        <p:spPr bwMode="auto">
          <a:xfrm>
            <a:off x="688975" y="1449388"/>
            <a:ext cx="773906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smtClean="0"/>
              <a:t>UPS Connectors</a:t>
            </a:r>
          </a:p>
        </p:txBody>
      </p:sp>
      <p:sp>
        <p:nvSpPr>
          <p:cNvPr id="201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1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907A00-779B-466F-BD62-8575B97C0433}" type="slidenum">
              <a:rPr lang="en-US" sz="1400" smtClean="0"/>
              <a:pPr eaLnBrk="1" hangingPunct="1"/>
              <a:t>194</a:t>
            </a:fld>
            <a:endParaRPr lang="en-US" sz="1400" smtClean="0"/>
          </a:p>
        </p:txBody>
      </p:sp>
      <p:pic>
        <p:nvPicPr>
          <p:cNvPr id="201733" name="Picture 4"/>
          <p:cNvPicPr>
            <a:picLocks noChangeAspect="1" noChangeArrowheads="1"/>
          </p:cNvPicPr>
          <p:nvPr/>
        </p:nvPicPr>
        <p:blipFill>
          <a:blip r:embed="rId2">
            <a:extLst>
              <a:ext uri="{28A0092B-C50C-407E-A947-70E740481C1C}">
                <a14:useLocalDpi xmlns:a14="http://schemas.microsoft.com/office/drawing/2010/main" val="0"/>
              </a:ext>
            </a:extLst>
          </a:blip>
          <a:srcRect l="22041" t="38222" r="22270" b="2826"/>
          <a:stretch>
            <a:fillRect/>
          </a:stretch>
        </p:blipFill>
        <p:spPr bwMode="auto">
          <a:xfrm>
            <a:off x="1585913" y="1454150"/>
            <a:ext cx="58801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eaLnBrk="1" hangingPunct="1"/>
            <a:r>
              <a:rPr lang="en-US" smtClean="0"/>
              <a:t>UPS Connectors</a:t>
            </a:r>
          </a:p>
        </p:txBody>
      </p:sp>
      <p:sp>
        <p:nvSpPr>
          <p:cNvPr id="202755" name="Rectangle 3"/>
          <p:cNvSpPr>
            <a:spLocks noGrp="1" noChangeArrowheads="1"/>
          </p:cNvSpPr>
          <p:nvPr>
            <p:ph idx="1"/>
          </p:nvPr>
        </p:nvSpPr>
        <p:spPr/>
        <p:txBody>
          <a:bodyPr/>
          <a:lstStyle/>
          <a:p>
            <a:pPr eaLnBrk="1" hangingPunct="1"/>
            <a:r>
              <a:rPr lang="en-US" smtClean="0"/>
              <a:t>To use these the wall outlet will have to be wired with the correct plug</a:t>
            </a:r>
          </a:p>
          <a:p>
            <a:pPr eaLnBrk="1" hangingPunct="1"/>
            <a:r>
              <a:rPr lang="en-US" smtClean="0"/>
              <a:t>The equipment that will connect to the UPS will also have to have the correct plug</a:t>
            </a:r>
          </a:p>
        </p:txBody>
      </p:sp>
      <p:sp>
        <p:nvSpPr>
          <p:cNvPr id="2027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27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07BEA3C-3F48-401E-9CAD-4AA291A0CF28}" type="slidenum">
              <a:rPr lang="en-US" sz="1400" smtClean="0"/>
              <a:pPr eaLnBrk="1" hangingPunct="1"/>
              <a:t>195</a:t>
            </a:fld>
            <a:endParaRPr lang="en-US" sz="1400" smtClean="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Automatic Shutdown</a:t>
            </a:r>
          </a:p>
        </p:txBody>
      </p:sp>
      <p:sp>
        <p:nvSpPr>
          <p:cNvPr id="203779" name="Rectangle 3"/>
          <p:cNvSpPr>
            <a:spLocks noGrp="1" noChangeArrowheads="1"/>
          </p:cNvSpPr>
          <p:nvPr>
            <p:ph idx="1"/>
          </p:nvPr>
        </p:nvSpPr>
        <p:spPr/>
        <p:txBody>
          <a:bodyPr/>
          <a:lstStyle/>
          <a:p>
            <a:pPr eaLnBrk="1" hangingPunct="1"/>
            <a:r>
              <a:rPr lang="en-US" smtClean="0">
                <a:cs typeface="Arial" charset="0"/>
              </a:rPr>
              <a:t>Keep in mind that even with a UPS when the batteries run down, there is no more power</a:t>
            </a:r>
          </a:p>
          <a:p>
            <a:pPr eaLnBrk="1" hangingPunct="1"/>
            <a:r>
              <a:rPr lang="en-US" smtClean="0">
                <a:cs typeface="Arial" charset="0"/>
              </a:rPr>
              <a:t>The servers stop running</a:t>
            </a:r>
          </a:p>
          <a:p>
            <a:pPr eaLnBrk="1" hangingPunct="1"/>
            <a:r>
              <a:rPr lang="en-US" smtClean="0">
                <a:cs typeface="Arial" charset="0"/>
              </a:rPr>
              <a:t>This is very bad on most servers</a:t>
            </a:r>
          </a:p>
          <a:p>
            <a:pPr eaLnBrk="1" hangingPunct="1"/>
            <a:r>
              <a:rPr lang="en-US" smtClean="0">
                <a:cs typeface="Arial" charset="0"/>
              </a:rPr>
              <a:t>If the power loss occurs while everyone is at work, no problem, just go down the servers using the approved method</a:t>
            </a:r>
          </a:p>
        </p:txBody>
      </p:sp>
      <p:sp>
        <p:nvSpPr>
          <p:cNvPr id="2037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37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3CB3A76-F5C2-4F29-AD51-49B05D8637E4}" type="slidenum">
              <a:rPr lang="en-US" sz="1400" smtClean="0"/>
              <a:pPr eaLnBrk="1" hangingPunct="1"/>
              <a:t>196</a:t>
            </a:fld>
            <a:endParaRPr lang="en-US" sz="1400"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r>
              <a:rPr lang="en-US" smtClean="0">
                <a:cs typeface="Arial" charset="0"/>
              </a:rPr>
              <a:t>Automatic Shutdown</a:t>
            </a:r>
          </a:p>
        </p:txBody>
      </p:sp>
      <p:sp>
        <p:nvSpPr>
          <p:cNvPr id="204803" name="Rectangle 3"/>
          <p:cNvSpPr>
            <a:spLocks noGrp="1" noChangeArrowheads="1"/>
          </p:cNvSpPr>
          <p:nvPr>
            <p:ph idx="1"/>
          </p:nvPr>
        </p:nvSpPr>
        <p:spPr/>
        <p:txBody>
          <a:bodyPr/>
          <a:lstStyle/>
          <a:p>
            <a:pPr eaLnBrk="1" hangingPunct="1"/>
            <a:r>
              <a:rPr lang="en-US" smtClean="0">
                <a:cs typeface="Arial" charset="0"/>
              </a:rPr>
              <a:t>What if the power goes off at 2 in the morning during a driving thunderstorm</a:t>
            </a:r>
          </a:p>
          <a:p>
            <a:pPr eaLnBrk="1" hangingPunct="1"/>
            <a:r>
              <a:rPr lang="en-US" smtClean="0">
                <a:cs typeface="Arial" charset="0"/>
              </a:rPr>
              <a:t>The point being that a battery backup without a program running on the server that talks to the UPS is pointless</a:t>
            </a:r>
          </a:p>
          <a:p>
            <a:pPr eaLnBrk="1" hangingPunct="1"/>
            <a:r>
              <a:rPr lang="en-US" smtClean="0">
                <a:cs typeface="Arial" charset="0"/>
              </a:rPr>
              <a:t>Who is going to go into work at two in the morning during a severe thunderstorm to turn off the server</a:t>
            </a:r>
          </a:p>
        </p:txBody>
      </p:sp>
      <p:sp>
        <p:nvSpPr>
          <p:cNvPr id="2048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48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C86265-DE85-468E-8CDA-1F9474F7350A}" type="slidenum">
              <a:rPr lang="en-US" sz="1400" smtClean="0"/>
              <a:pPr eaLnBrk="1" hangingPunct="1"/>
              <a:t>197</a:t>
            </a:fld>
            <a:endParaRPr lang="en-US" sz="1400" smtClean="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pPr eaLnBrk="1" hangingPunct="1"/>
            <a:r>
              <a:rPr lang="en-US" smtClean="0"/>
              <a:t>Automatic Shutdown</a:t>
            </a:r>
          </a:p>
        </p:txBody>
      </p:sp>
      <p:sp>
        <p:nvSpPr>
          <p:cNvPr id="205827" name="Content Placeholder 2"/>
          <p:cNvSpPr>
            <a:spLocks noGrp="1"/>
          </p:cNvSpPr>
          <p:nvPr>
            <p:ph idx="1"/>
          </p:nvPr>
        </p:nvSpPr>
        <p:spPr/>
        <p:txBody>
          <a:bodyPr/>
          <a:lstStyle/>
          <a:p>
            <a:pPr eaLnBrk="1" hangingPunct="1"/>
            <a:r>
              <a:rPr lang="en-US" smtClean="0">
                <a:cs typeface="Arial" charset="0"/>
              </a:rPr>
              <a:t>An automatic shutdown program will do this for you</a:t>
            </a:r>
          </a:p>
          <a:p>
            <a:pPr eaLnBrk="1" hangingPunct="1"/>
            <a:r>
              <a:rPr lang="en-US" smtClean="0">
                <a:cs typeface="Arial" charset="0"/>
              </a:rPr>
              <a:t>This will help to save the data on the server</a:t>
            </a:r>
            <a:r>
              <a:rPr lang="en-US" smtClean="0"/>
              <a:t> </a:t>
            </a:r>
          </a:p>
        </p:txBody>
      </p:sp>
      <p:sp>
        <p:nvSpPr>
          <p:cNvPr id="2058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58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121D909-A26F-4E3D-AC29-1674DBB5390B}" type="slidenum">
              <a:rPr lang="en-US" sz="1400" smtClean="0"/>
              <a:pPr eaLnBrk="1" hangingPunct="1"/>
              <a:t>198</a:t>
            </a:fld>
            <a:endParaRPr lang="en-US" sz="1400"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r>
              <a:rPr lang="en-US" smtClean="0"/>
              <a:t>Generator</a:t>
            </a:r>
          </a:p>
        </p:txBody>
      </p:sp>
      <p:sp>
        <p:nvSpPr>
          <p:cNvPr id="20685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If the site must continue in operation after the expected running time of a UPS, the next step up is a generator powered by a gasoline or diesel engine</a:t>
            </a:r>
          </a:p>
          <a:p>
            <a:pPr eaLnBrk="1" hangingPunct="1"/>
            <a:r>
              <a:rPr lang="en-US" smtClean="0">
                <a:solidFill>
                  <a:srgbClr val="000000"/>
                </a:solidFill>
                <a:cs typeface="Times New Roman" pitchFamily="18" charset="0"/>
              </a:rPr>
              <a:t>The size depends on the load</a:t>
            </a:r>
          </a:p>
          <a:p>
            <a:pPr eaLnBrk="1" hangingPunct="1"/>
            <a:r>
              <a:rPr lang="en-US" smtClean="0">
                <a:solidFill>
                  <a:srgbClr val="000000"/>
                </a:solidFill>
                <a:cs typeface="Times New Roman" pitchFamily="18" charset="0"/>
              </a:rPr>
              <a:t>A very small site might get by with one this size, which you can store in a closet</a:t>
            </a:r>
          </a:p>
        </p:txBody>
      </p:sp>
      <p:sp>
        <p:nvSpPr>
          <p:cNvPr id="2068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68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A2947D-35B1-466F-BDE8-7AB963D5E110}" type="slidenum">
              <a:rPr lang="en-US" sz="1400" smtClean="0"/>
              <a:pPr eaLnBrk="1" hangingPunct="1"/>
              <a:t>199</a:t>
            </a:fld>
            <a:endParaRPr lang="en-US" sz="14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Objectives of This Section</a:t>
            </a:r>
          </a:p>
        </p:txBody>
      </p:sp>
      <p:sp>
        <p:nvSpPr>
          <p:cNvPr id="512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Learn how to</a:t>
            </a:r>
          </a:p>
          <a:p>
            <a:pPr lvl="1" eaLnBrk="1" hangingPunct="1"/>
            <a:r>
              <a:rPr lang="en-US" smtClean="0">
                <a:solidFill>
                  <a:srgbClr val="000000"/>
                </a:solidFill>
                <a:cs typeface="Times New Roman" pitchFamily="18" charset="0"/>
              </a:rPr>
              <a:t>Setup a site the proper way by conforming to generally accepted standards and regulations</a:t>
            </a:r>
          </a:p>
          <a:p>
            <a:pPr lvl="1" eaLnBrk="1" hangingPunct="1"/>
            <a:r>
              <a:rPr lang="en-US" smtClean="0">
                <a:solidFill>
                  <a:srgbClr val="000000"/>
                </a:solidFill>
                <a:cs typeface="Times New Roman" pitchFamily="18" charset="0"/>
              </a:rPr>
              <a:t>Use common techniques and guidelines related to equipment installation</a:t>
            </a:r>
          </a:p>
        </p:txBody>
      </p:sp>
      <p:sp>
        <p:nvSpPr>
          <p:cNvPr id="5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D41D5B-27A1-44A1-A416-1D29E5C22D41}" type="slidenum">
              <a:rPr lang="en-US" sz="1400" smtClean="0"/>
              <a:pPr eaLnBrk="1" hangingPunct="1"/>
              <a:t>2</a:t>
            </a:fld>
            <a:endParaRPr lang="en-US" sz="1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Design Specifications</a:t>
            </a:r>
          </a:p>
        </p:txBody>
      </p:sp>
      <p:sp>
        <p:nvSpPr>
          <p:cNvPr id="23555" name="Content Placeholder 2"/>
          <p:cNvSpPr>
            <a:spLocks noGrp="1"/>
          </p:cNvSpPr>
          <p:nvPr>
            <p:ph idx="1"/>
          </p:nvPr>
        </p:nvSpPr>
        <p:spPr/>
        <p:txBody>
          <a:bodyPr/>
          <a:lstStyle/>
          <a:p>
            <a:pPr lvl="1"/>
            <a:r>
              <a:rPr lang="en-US" smtClean="0"/>
              <a:t>HVAC requirements to maintain temperature the same as adjacent office area</a:t>
            </a:r>
          </a:p>
          <a:p>
            <a:pPr lvl="1"/>
            <a:r>
              <a:rPr lang="en-US" smtClean="0"/>
              <a:t>A positive pressure shall be maintained with a minimum of one air change per hour or per code</a:t>
            </a:r>
          </a:p>
        </p:txBody>
      </p:sp>
      <p:sp>
        <p:nvSpPr>
          <p:cNvPr id="23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B8704C-7BAA-4571-80BF-93D0EAD71D62}" type="slidenum">
              <a:rPr lang="en-US" sz="1400" smtClean="0"/>
              <a:pPr eaLnBrk="1" hangingPunct="1"/>
              <a:t>20</a:t>
            </a:fld>
            <a:endParaRPr lang="en-US" sz="1400" smtClean="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r>
              <a:rPr lang="en-US" smtClean="0"/>
              <a:t>Small Generator</a:t>
            </a:r>
          </a:p>
        </p:txBody>
      </p:sp>
      <p:sp>
        <p:nvSpPr>
          <p:cNvPr id="207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7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A85CA08-CE9E-485B-B3D5-23160E8F9DD5}" type="slidenum">
              <a:rPr lang="en-US" sz="1400" smtClean="0"/>
              <a:pPr eaLnBrk="1" hangingPunct="1"/>
              <a:t>200</a:t>
            </a:fld>
            <a:endParaRPr lang="en-US" sz="1400" smtClean="0"/>
          </a:p>
        </p:txBody>
      </p:sp>
      <p:pic>
        <p:nvPicPr>
          <p:cNvPr id="207877" name="Picture 4" descr="SmallGener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57150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r>
              <a:rPr lang="en-US" smtClean="0"/>
              <a:t>Large Generator</a:t>
            </a:r>
          </a:p>
        </p:txBody>
      </p:sp>
      <p:sp>
        <p:nvSpPr>
          <p:cNvPr id="208899" name="Rectangle 3"/>
          <p:cNvSpPr>
            <a:spLocks noGrp="1" noChangeArrowheads="1"/>
          </p:cNvSpPr>
          <p:nvPr>
            <p:ph idx="1"/>
          </p:nvPr>
        </p:nvSpPr>
        <p:spPr/>
        <p:txBody>
          <a:bodyPr/>
          <a:lstStyle/>
          <a:p>
            <a:pPr eaLnBrk="1" hangingPunct="1"/>
            <a:r>
              <a:rPr lang="en-US" smtClean="0"/>
              <a:t>In most cases a site that needs to be kept running regardless of power loss is quite a large site</a:t>
            </a:r>
          </a:p>
          <a:p>
            <a:pPr eaLnBrk="1" hangingPunct="1"/>
            <a:r>
              <a:rPr lang="en-US" smtClean="0"/>
              <a:t>As such it will need a bigger generator</a:t>
            </a:r>
          </a:p>
          <a:p>
            <a:pPr eaLnBrk="1" hangingPunct="1"/>
            <a:r>
              <a:rPr lang="en-US" smtClean="0"/>
              <a:t>Like these</a:t>
            </a:r>
          </a:p>
        </p:txBody>
      </p:sp>
      <p:sp>
        <p:nvSpPr>
          <p:cNvPr id="2089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89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C76E094-D196-471C-BC02-0E5774D564FF}" type="slidenum">
              <a:rPr lang="en-US" sz="1400" smtClean="0"/>
              <a:pPr eaLnBrk="1" hangingPunct="1"/>
              <a:t>201</a:t>
            </a:fld>
            <a:endParaRPr lang="en-US" sz="1400"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r>
              <a:rPr lang="en-US" smtClean="0"/>
              <a:t>Generator</a:t>
            </a:r>
          </a:p>
        </p:txBody>
      </p:sp>
      <p:sp>
        <p:nvSpPr>
          <p:cNvPr id="209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09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91BEDC-13E5-4A6A-8593-C015E2369E26}" type="slidenum">
              <a:rPr lang="en-US" sz="1400" smtClean="0"/>
              <a:pPr eaLnBrk="1" hangingPunct="1"/>
              <a:t>202</a:t>
            </a:fld>
            <a:endParaRPr lang="en-US" sz="1400" smtClean="0"/>
          </a:p>
        </p:txBody>
      </p:sp>
      <p:pic>
        <p:nvPicPr>
          <p:cNvPr id="209925" name="Picture 4" descr="GeneratorClose1"/>
          <p:cNvPicPr>
            <a:picLocks noChangeAspect="1" noChangeArrowheads="1"/>
          </p:cNvPicPr>
          <p:nvPr/>
        </p:nvPicPr>
        <p:blipFill>
          <a:blip r:embed="rId2">
            <a:extLst>
              <a:ext uri="{28A0092B-C50C-407E-A947-70E740481C1C}">
                <a14:useLocalDpi xmlns:a14="http://schemas.microsoft.com/office/drawing/2010/main" val="0"/>
              </a:ext>
            </a:extLst>
          </a:blip>
          <a:srcRect l="7773" t="16667" r="32269" b="13333"/>
          <a:stretch>
            <a:fillRect/>
          </a:stretch>
        </p:blipFill>
        <p:spPr bwMode="auto">
          <a:xfrm>
            <a:off x="1600200" y="1447800"/>
            <a:ext cx="59436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r>
              <a:rPr lang="en-US" smtClean="0"/>
              <a:t>Generator</a:t>
            </a:r>
          </a:p>
        </p:txBody>
      </p:sp>
      <p:sp>
        <p:nvSpPr>
          <p:cNvPr id="210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0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8D604D-B835-4284-828E-3DABE715D575}" type="slidenum">
              <a:rPr lang="en-US" sz="1400" smtClean="0"/>
              <a:pPr eaLnBrk="1" hangingPunct="1"/>
              <a:t>203</a:t>
            </a:fld>
            <a:endParaRPr lang="en-US" sz="1400" smtClean="0"/>
          </a:p>
        </p:txBody>
      </p:sp>
      <p:pic>
        <p:nvPicPr>
          <p:cNvPr id="210949" name="Picture 4" descr="GeneratorTemporary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8627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smtClean="0"/>
              <a:t>Generator</a:t>
            </a:r>
          </a:p>
        </p:txBody>
      </p:sp>
      <p:sp>
        <p:nvSpPr>
          <p:cNvPr id="2119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19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C41CE08-00B7-445F-A152-3835DB6A5B1F}" type="slidenum">
              <a:rPr lang="en-US" sz="1400" smtClean="0"/>
              <a:pPr eaLnBrk="1" hangingPunct="1"/>
              <a:t>204</a:t>
            </a:fld>
            <a:endParaRPr lang="en-US" sz="1400" smtClean="0"/>
          </a:p>
        </p:txBody>
      </p:sp>
      <p:pic>
        <p:nvPicPr>
          <p:cNvPr id="211973" name="Picture 4" descr="GeneratorTemporaryThroughWindow"/>
          <p:cNvPicPr>
            <a:picLocks noChangeAspect="1" noChangeArrowheads="1"/>
          </p:cNvPicPr>
          <p:nvPr/>
        </p:nvPicPr>
        <p:blipFill>
          <a:blip r:embed="rId2">
            <a:extLst>
              <a:ext uri="{28A0092B-C50C-407E-A947-70E740481C1C}">
                <a14:useLocalDpi xmlns:a14="http://schemas.microsoft.com/office/drawing/2010/main" val="0"/>
              </a:ext>
            </a:extLst>
          </a:blip>
          <a:srcRect r="25000" b="10345"/>
          <a:stretch>
            <a:fillRect/>
          </a:stretch>
        </p:blipFill>
        <p:spPr bwMode="auto">
          <a:xfrm>
            <a:off x="3276600" y="1447800"/>
            <a:ext cx="25923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smtClean="0"/>
              <a:t>Generator</a:t>
            </a:r>
          </a:p>
        </p:txBody>
      </p:sp>
      <p:graphicFrame>
        <p:nvGraphicFramePr>
          <p:cNvPr id="569408" name="Group 64"/>
          <p:cNvGraphicFramePr>
            <a:graphicFrameLocks noGrp="1"/>
          </p:cNvGraphicFramePr>
          <p:nvPr>
            <p:ph type="tbl" idx="1"/>
          </p:nvPr>
        </p:nvGraphicFramePr>
        <p:xfrm>
          <a:off x="457200" y="1600200"/>
          <a:ext cx="8229600" cy="4648200"/>
        </p:xfrm>
        <a:graphic>
          <a:graphicData uri="http://schemas.openxmlformats.org/drawingml/2006/table">
            <a:tbl>
              <a:tblPr/>
              <a:tblGrid>
                <a:gridCol w="2057400"/>
                <a:gridCol w="2057400"/>
                <a:gridCol w="2057400"/>
                <a:gridCol w="2057400"/>
              </a:tblGrid>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Size of Organization</a:t>
                      </a:r>
                    </a:p>
                  </a:txBody>
                  <a:tcPr marL="96819" marR="9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 25 Person Office</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200 Room Hotel</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500 Person Office</a:t>
                      </a:r>
                    </a:p>
                  </a:txBody>
                  <a:tcPr marL="96819" marR="9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Generator Capacity</a:t>
                      </a:r>
                    </a:p>
                  </a:txBody>
                  <a:tcPr marL="96819" marR="9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75 kW</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400 kW</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2,000 kW</a:t>
                      </a:r>
                    </a:p>
                  </a:txBody>
                  <a:tcPr marL="96819" marR="9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Engine Type</a:t>
                      </a:r>
                    </a:p>
                  </a:txBody>
                  <a:tcPr marL="96819" marR="9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Natural Gas/Diesel</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Diesel</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Diesel</a:t>
                      </a:r>
                    </a:p>
                  </a:txBody>
                  <a:tcPr marL="96819" marR="9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Engine Size</a:t>
                      </a:r>
                    </a:p>
                  </a:txBody>
                  <a:tcPr marL="96819" marR="9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125 hp</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600 hp</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1,500 hp</a:t>
                      </a:r>
                    </a:p>
                  </a:txBody>
                  <a:tcPr marL="96819" marR="9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Fuel for 48 hours</a:t>
                      </a:r>
                    </a:p>
                  </a:txBody>
                  <a:tcPr marL="96819" marR="9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100 gallons</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400 gallons</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1,320 gallons</a:t>
                      </a:r>
                    </a:p>
                  </a:txBody>
                  <a:tcPr marL="96819" marR="9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Purchase Cost</a:t>
                      </a:r>
                    </a:p>
                  </a:txBody>
                  <a:tcPr marL="96819" marR="9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20,000</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100,000</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600,000</a:t>
                      </a:r>
                    </a:p>
                  </a:txBody>
                  <a:tcPr marL="96819" marR="9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Rental Cost</a:t>
                      </a:r>
                    </a:p>
                  </a:txBody>
                  <a:tcPr marL="96819" marR="968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2,000</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5,000</a:t>
                      </a:r>
                    </a:p>
                  </a:txBody>
                  <a:tcPr marL="96819" marR="968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25,000</a:t>
                      </a:r>
                    </a:p>
                  </a:txBody>
                  <a:tcPr marL="96819" marR="968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303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t>Copyright 2000 - 2013 Kenneth M. Chipps Ph.D. www.chipps.com</a:t>
            </a:r>
            <a:endParaRPr lang="en-US" sz="1000"/>
          </a:p>
        </p:txBody>
      </p:sp>
      <p:sp>
        <p:nvSpPr>
          <p:cNvPr id="2130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70509AE-7B87-4C3F-A5CB-DE79250841E5}" type="slidenum">
              <a:rPr lang="en-US" sz="1400" smtClean="0"/>
              <a:pPr eaLnBrk="1" hangingPunct="1"/>
              <a:t>205</a:t>
            </a:fld>
            <a:endParaRPr lang="en-US" sz="1400" smtClean="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Multiple Power Grids</a:t>
            </a:r>
          </a:p>
        </p:txBody>
      </p:sp>
      <p:sp>
        <p:nvSpPr>
          <p:cNvPr id="21401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final level is to attach the site to two entirely different power grids if the electrical power provider can do this</a:t>
            </a:r>
          </a:p>
          <a:p>
            <a:pPr eaLnBrk="1" hangingPunct="1"/>
            <a:r>
              <a:rPr lang="en-US" smtClean="0">
                <a:solidFill>
                  <a:srgbClr val="000000"/>
                </a:solidFill>
                <a:cs typeface="Times New Roman" pitchFamily="18" charset="0"/>
              </a:rPr>
              <a:t>This way if the main power grid fails, the electrical service will be switched to the second grid</a:t>
            </a:r>
          </a:p>
        </p:txBody>
      </p:sp>
      <p:sp>
        <p:nvSpPr>
          <p:cNvPr id="2140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40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15E155A-E39A-4DCF-9371-564978C73238}" type="slidenum">
              <a:rPr lang="en-US" sz="1400" smtClean="0"/>
              <a:pPr eaLnBrk="1" hangingPunct="1"/>
              <a:t>206</a:t>
            </a:fld>
            <a:endParaRPr lang="en-US" sz="1400" smtClean="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r>
              <a:rPr lang="en-US" smtClean="0"/>
              <a:t>Fuel Cell</a:t>
            </a:r>
          </a:p>
        </p:txBody>
      </p:sp>
      <p:sp>
        <p:nvSpPr>
          <p:cNvPr id="215043" name="Rectangle 3"/>
          <p:cNvSpPr>
            <a:spLocks noGrp="1" noChangeArrowheads="1"/>
          </p:cNvSpPr>
          <p:nvPr>
            <p:ph idx="1"/>
          </p:nvPr>
        </p:nvSpPr>
        <p:spPr/>
        <p:txBody>
          <a:bodyPr/>
          <a:lstStyle/>
          <a:p>
            <a:pPr eaLnBrk="1" hangingPunct="1"/>
            <a:r>
              <a:rPr lang="en-US" smtClean="0"/>
              <a:t>Instead of all of this some organizations are starting to use fuel cells instead</a:t>
            </a:r>
          </a:p>
          <a:p>
            <a:pPr eaLnBrk="1" hangingPunct="1"/>
            <a:r>
              <a:rPr lang="en-US" smtClean="0"/>
              <a:t>For example as the web site of one of the companies selling these products says</a:t>
            </a:r>
          </a:p>
        </p:txBody>
      </p:sp>
      <p:sp>
        <p:nvSpPr>
          <p:cNvPr id="2150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50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E54EC2F-A945-476F-B9B9-E0AED6025DAB}" type="slidenum">
              <a:rPr lang="en-US" sz="1400" smtClean="0"/>
              <a:pPr eaLnBrk="1" hangingPunct="1"/>
              <a:t>207</a:t>
            </a:fld>
            <a:endParaRPr lang="en-US" sz="1400" smtClean="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4"/>
          <p:cNvSpPr>
            <a:spLocks noGrp="1" noChangeArrowheads="1"/>
          </p:cNvSpPr>
          <p:nvPr>
            <p:ph type="title"/>
          </p:nvPr>
        </p:nvSpPr>
        <p:spPr/>
        <p:txBody>
          <a:bodyPr/>
          <a:lstStyle/>
          <a:p>
            <a:pPr eaLnBrk="1" hangingPunct="1"/>
            <a:r>
              <a:rPr lang="en-US" smtClean="0"/>
              <a:t>Fuel Cell</a:t>
            </a:r>
          </a:p>
        </p:txBody>
      </p:sp>
      <p:sp>
        <p:nvSpPr>
          <p:cNvPr id="216067" name="Rectangle 5"/>
          <p:cNvSpPr>
            <a:spLocks noGrp="1" noChangeArrowheads="1"/>
          </p:cNvSpPr>
          <p:nvPr>
            <p:ph idx="1"/>
          </p:nvPr>
        </p:nvSpPr>
        <p:spPr/>
        <p:txBody>
          <a:bodyPr/>
          <a:lstStyle/>
          <a:p>
            <a:pPr eaLnBrk="1" hangingPunct="1"/>
            <a:r>
              <a:rPr lang="en-US" smtClean="0"/>
              <a:t>High availability, high 9s, premium power, computer grade, or uninterruptible electricity, no matter what term you use, there is only one on site power plant with guaranteed availability beginning at six 9s, 99.9999% uptime</a:t>
            </a:r>
          </a:p>
        </p:txBody>
      </p:sp>
      <p:sp>
        <p:nvSpPr>
          <p:cNvPr id="2160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60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C9C1715-B9E6-423A-A538-263600F10ED9}" type="slidenum">
              <a:rPr lang="en-US" sz="1400" smtClean="0"/>
              <a:pPr eaLnBrk="1" hangingPunct="1"/>
              <a:t>208</a:t>
            </a:fld>
            <a:endParaRPr lang="en-US" sz="1400" smtClean="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r>
              <a:rPr lang="en-US" smtClean="0"/>
              <a:t>Fuel Cell</a:t>
            </a:r>
          </a:p>
        </p:txBody>
      </p:sp>
      <p:sp>
        <p:nvSpPr>
          <p:cNvPr id="217091" name="Rectangle 3"/>
          <p:cNvSpPr>
            <a:spLocks noGrp="1" noChangeArrowheads="1"/>
          </p:cNvSpPr>
          <p:nvPr>
            <p:ph idx="1"/>
          </p:nvPr>
        </p:nvSpPr>
        <p:spPr/>
        <p:txBody>
          <a:bodyPr/>
          <a:lstStyle/>
          <a:p>
            <a:pPr eaLnBrk="1" hangingPunct="1"/>
            <a:r>
              <a:rPr lang="en-US" smtClean="0"/>
              <a:t>Matching high availability electricity with high availability computers allows web hosting centers, collocation centers, ISPs, ASPs, corporate data centers, and industrial process facilities to substantially increase uptime, thereby raising revenues and decreasing losses</a:t>
            </a:r>
          </a:p>
        </p:txBody>
      </p:sp>
      <p:sp>
        <p:nvSpPr>
          <p:cNvPr id="2170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70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FDDA58-88C4-455C-9CF5-F66CB3E38600}" type="slidenum">
              <a:rPr lang="en-US" sz="1400" smtClean="0"/>
              <a:pPr eaLnBrk="1" hangingPunct="1"/>
              <a:t>209</a:t>
            </a:fld>
            <a:endParaRPr lang="en-US" sz="140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Design Specifications</a:t>
            </a:r>
          </a:p>
        </p:txBody>
      </p:sp>
      <p:pic>
        <p:nvPicPr>
          <p:cNvPr id="24579" name="Content Placeholder 5" descr="13-30_telecommunications_room_big.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30413" y="1600200"/>
            <a:ext cx="5083175" cy="4525963"/>
          </a:xfrm>
        </p:spPr>
      </p:pic>
      <p:sp>
        <p:nvSpPr>
          <p:cNvPr id="245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5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2F0CFF-7D7E-4056-9F76-31D68CFBCBF9}" type="slidenum">
              <a:rPr lang="en-US" sz="1400" smtClean="0"/>
              <a:pPr eaLnBrk="1" hangingPunct="1"/>
              <a:t>21</a:t>
            </a:fld>
            <a:endParaRPr lang="en-US" sz="1400"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r>
              <a:rPr lang="en-US" smtClean="0"/>
              <a:t>Fuel Cell</a:t>
            </a:r>
          </a:p>
        </p:txBody>
      </p:sp>
      <p:sp>
        <p:nvSpPr>
          <p:cNvPr id="218115" name="Rectangle 3"/>
          <p:cNvSpPr>
            <a:spLocks noGrp="1" noChangeArrowheads="1"/>
          </p:cNvSpPr>
          <p:nvPr>
            <p:ph idx="1"/>
          </p:nvPr>
        </p:nvSpPr>
        <p:spPr/>
        <p:txBody>
          <a:bodyPr/>
          <a:lstStyle/>
          <a:p>
            <a:pPr eaLnBrk="1" hangingPunct="1"/>
            <a:r>
              <a:rPr lang="en-US" smtClean="0"/>
              <a:t>The clean and green Sure Power System is the primary power source for the critical load</a:t>
            </a:r>
          </a:p>
          <a:p>
            <a:pPr eaLnBrk="1" hangingPunct="1"/>
            <a:r>
              <a:rPr lang="en-US" smtClean="0"/>
              <a:t>The utility grid becomes a backup power source</a:t>
            </a:r>
          </a:p>
          <a:p>
            <a:pPr eaLnBrk="1" hangingPunct="1"/>
            <a:r>
              <a:rPr lang="en-US" smtClean="0"/>
              <a:t>The System is 100 to 1,000 times less likely to fail than static UPS, batteries, and standby diesel generators used today</a:t>
            </a:r>
          </a:p>
        </p:txBody>
      </p:sp>
      <p:sp>
        <p:nvSpPr>
          <p:cNvPr id="218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8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BC44AB-E325-4099-9199-216788B41303}" type="slidenum">
              <a:rPr lang="en-US" sz="1400" smtClean="0"/>
              <a:pPr eaLnBrk="1" hangingPunct="1"/>
              <a:t>210</a:t>
            </a:fld>
            <a:endParaRPr lang="en-US" sz="1400" smtClean="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r>
              <a:rPr lang="en-US" smtClean="0"/>
              <a:t>Fuel Cell</a:t>
            </a:r>
          </a:p>
        </p:txBody>
      </p:sp>
      <p:sp>
        <p:nvSpPr>
          <p:cNvPr id="2191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191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A918DD-66EE-4C07-8AB8-E3A385E3DD3E}" type="slidenum">
              <a:rPr lang="en-US" sz="1400" smtClean="0"/>
              <a:pPr eaLnBrk="1" hangingPunct="1"/>
              <a:t>211</a:t>
            </a:fld>
            <a:endParaRPr lang="en-US" sz="1400" smtClean="0"/>
          </a:p>
        </p:txBody>
      </p:sp>
      <p:pic>
        <p:nvPicPr>
          <p:cNvPr id="219141" name="Picture 4" descr="FuelCe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2667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5" descr="FuelCe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200400"/>
            <a:ext cx="508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US" smtClean="0"/>
              <a:t>Fuel Cell</a:t>
            </a:r>
          </a:p>
        </p:txBody>
      </p:sp>
      <p:sp>
        <p:nvSpPr>
          <p:cNvPr id="220163" name="Rectangle 3"/>
          <p:cNvSpPr>
            <a:spLocks noGrp="1" noChangeArrowheads="1"/>
          </p:cNvSpPr>
          <p:nvPr>
            <p:ph idx="1"/>
          </p:nvPr>
        </p:nvSpPr>
        <p:spPr/>
        <p:txBody>
          <a:bodyPr/>
          <a:lstStyle/>
          <a:p>
            <a:pPr eaLnBrk="1" hangingPunct="1"/>
            <a:r>
              <a:rPr lang="en-US" smtClean="0"/>
              <a:t>An interesting idea</a:t>
            </a:r>
          </a:p>
          <a:p>
            <a:pPr eaLnBrk="1" hangingPunct="1"/>
            <a:r>
              <a:rPr lang="en-US" smtClean="0"/>
              <a:t>Check http://www.hi-availability.com/ for more information on this approach</a:t>
            </a:r>
          </a:p>
        </p:txBody>
      </p:sp>
      <p:sp>
        <p:nvSpPr>
          <p:cNvPr id="2201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01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E07FA3-7F06-4100-A7D6-06B12AA9296C}" type="slidenum">
              <a:rPr lang="en-US" sz="1400" smtClean="0"/>
              <a:pPr eaLnBrk="1" hangingPunct="1"/>
              <a:t>212</a:t>
            </a:fld>
            <a:endParaRPr lang="en-US" sz="1400" smtClean="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r>
              <a:rPr lang="en-US" smtClean="0"/>
              <a:t>Dual Power Supplies</a:t>
            </a:r>
          </a:p>
        </p:txBody>
      </p:sp>
      <p:sp>
        <p:nvSpPr>
          <p:cNvPr id="221187" name="Rectangle 3"/>
          <p:cNvSpPr>
            <a:spLocks noGrp="1" noChangeArrowheads="1"/>
          </p:cNvSpPr>
          <p:nvPr>
            <p:ph idx="1"/>
          </p:nvPr>
        </p:nvSpPr>
        <p:spPr/>
        <p:txBody>
          <a:bodyPr/>
          <a:lstStyle/>
          <a:p>
            <a:pPr eaLnBrk="1" hangingPunct="1"/>
            <a:r>
              <a:rPr lang="en-US" smtClean="0"/>
              <a:t>In some cases it is wise to run two independent power systems that duplicates all or part of what was just discussed</a:t>
            </a:r>
          </a:p>
          <a:p>
            <a:pPr eaLnBrk="1" hangingPunct="1"/>
            <a:r>
              <a:rPr lang="en-US" smtClean="0"/>
              <a:t>For example</a:t>
            </a:r>
          </a:p>
        </p:txBody>
      </p:sp>
      <p:sp>
        <p:nvSpPr>
          <p:cNvPr id="2211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11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A26D53-6BC6-4965-8E11-A38121F7D0E3}" type="slidenum">
              <a:rPr lang="en-US" sz="1400" smtClean="0"/>
              <a:pPr eaLnBrk="1" hangingPunct="1"/>
              <a:t>213</a:t>
            </a:fld>
            <a:endParaRPr lang="en-US" sz="1400" smtClean="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r>
              <a:rPr lang="en-US" smtClean="0"/>
              <a:t>Dual Power Supplies</a:t>
            </a:r>
          </a:p>
        </p:txBody>
      </p:sp>
      <p:pic>
        <p:nvPicPr>
          <p:cNvPr id="222211" name="Picture 4" descr="DualPowerStrip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2222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22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145C51C-727A-41FA-8706-CDFA78F762B9}" type="slidenum">
              <a:rPr lang="en-US" sz="1400" smtClean="0"/>
              <a:pPr eaLnBrk="1" hangingPunct="1"/>
              <a:t>214</a:t>
            </a:fld>
            <a:endParaRPr lang="en-US" sz="1400" smtClean="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r>
              <a:rPr lang="en-US" smtClean="0"/>
              <a:t>Routing Power and Data Cables</a:t>
            </a:r>
          </a:p>
        </p:txBody>
      </p:sp>
      <p:sp>
        <p:nvSpPr>
          <p:cNvPr id="223235" name="Content Placeholder 2"/>
          <p:cNvSpPr>
            <a:spLocks noGrp="1"/>
          </p:cNvSpPr>
          <p:nvPr>
            <p:ph idx="1"/>
          </p:nvPr>
        </p:nvSpPr>
        <p:spPr/>
        <p:txBody>
          <a:bodyPr/>
          <a:lstStyle/>
          <a:p>
            <a:r>
              <a:rPr lang="en-US" smtClean="0"/>
              <a:t>Power and data cables must be separated from each other to prevent EMI in the data cable</a:t>
            </a:r>
          </a:p>
          <a:p>
            <a:r>
              <a:rPr lang="en-US" smtClean="0"/>
              <a:t>There is no standard for this</a:t>
            </a:r>
          </a:p>
          <a:p>
            <a:r>
              <a:rPr lang="en-US" smtClean="0"/>
              <a:t>Common practice says to do it this way</a:t>
            </a:r>
          </a:p>
        </p:txBody>
      </p:sp>
      <p:sp>
        <p:nvSpPr>
          <p:cNvPr id="223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32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90BE49-B344-4402-8837-65796EAAF9F1}" type="slidenum">
              <a:rPr lang="en-US" sz="1400" smtClean="0"/>
              <a:pPr eaLnBrk="1" hangingPunct="1"/>
              <a:t>215</a:t>
            </a:fld>
            <a:endParaRPr lang="en-US" sz="1400" smtClean="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smtClean="0"/>
              <a:t>Routing Power and Data Cables</a:t>
            </a:r>
          </a:p>
        </p:txBody>
      </p:sp>
      <p:graphicFrame>
        <p:nvGraphicFramePr>
          <p:cNvPr id="6" name="Content Placeholder 5"/>
          <p:cNvGraphicFramePr>
            <a:graphicFrameLocks noGrp="1"/>
          </p:cNvGraphicFramePr>
          <p:nvPr>
            <p:ph idx="1"/>
          </p:nvPr>
        </p:nvGraphicFramePr>
        <p:xfrm>
          <a:off x="457200" y="1600200"/>
          <a:ext cx="8229600" cy="1482725"/>
        </p:xfrm>
        <a:graphic>
          <a:graphicData uri="http://schemas.openxmlformats.org/drawingml/2006/table">
            <a:tbl>
              <a:tblPr firstRow="1" bandRow="1">
                <a:tableStyleId>{5C22544A-7EE6-4342-B048-85BDC9FD1C3A}</a:tableStyleId>
              </a:tblPr>
              <a:tblGrid>
                <a:gridCol w="2743200"/>
                <a:gridCol w="2743200"/>
                <a:gridCol w="2743200"/>
              </a:tblGrid>
              <a:tr h="370681">
                <a:tc>
                  <a:txBody>
                    <a:bodyPr/>
                    <a:lstStyle/>
                    <a:p>
                      <a:pPr algn="ctr"/>
                      <a:r>
                        <a:rPr lang="en-US" sz="1800" dirty="0" smtClean="0"/>
                        <a:t>Power Level</a:t>
                      </a:r>
                      <a:endParaRPr lang="en-US" sz="1800" dirty="0"/>
                    </a:p>
                  </a:txBody>
                  <a:tcPr marT="45700" marB="45700"/>
                </a:tc>
                <a:tc>
                  <a:txBody>
                    <a:bodyPr/>
                    <a:lstStyle/>
                    <a:p>
                      <a:pPr algn="ctr"/>
                      <a:r>
                        <a:rPr lang="en-US" sz="1800" dirty="0" smtClean="0"/>
                        <a:t>In Spaces</a:t>
                      </a:r>
                      <a:endParaRPr lang="en-US" sz="1800" dirty="0"/>
                    </a:p>
                  </a:txBody>
                  <a:tcPr marT="45700" marB="45700"/>
                </a:tc>
                <a:tc>
                  <a:txBody>
                    <a:bodyPr/>
                    <a:lstStyle/>
                    <a:p>
                      <a:pPr algn="ctr"/>
                      <a:r>
                        <a:rPr lang="en-US" sz="1800" dirty="0" smtClean="0"/>
                        <a:t>In Pathways</a:t>
                      </a:r>
                      <a:endParaRPr lang="en-US" sz="1800" dirty="0"/>
                    </a:p>
                  </a:txBody>
                  <a:tcPr marT="45700" marB="45700"/>
                </a:tc>
              </a:tr>
              <a:tr h="370681">
                <a:tc>
                  <a:txBody>
                    <a:bodyPr/>
                    <a:lstStyle/>
                    <a:p>
                      <a:r>
                        <a:rPr lang="en-US" sz="1800" dirty="0" smtClean="0"/>
                        <a:t>Less than 3 </a:t>
                      </a:r>
                      <a:r>
                        <a:rPr lang="en-US" sz="1800" dirty="0" err="1" smtClean="0"/>
                        <a:t>kva</a:t>
                      </a:r>
                      <a:endParaRPr lang="en-US" sz="1800" dirty="0"/>
                    </a:p>
                  </a:txBody>
                  <a:tcPr marT="45700" marB="45700"/>
                </a:tc>
                <a:tc>
                  <a:txBody>
                    <a:bodyPr/>
                    <a:lstStyle/>
                    <a:p>
                      <a:r>
                        <a:rPr lang="en-US" sz="1800" dirty="0" smtClean="0"/>
                        <a:t>2 inches</a:t>
                      </a:r>
                      <a:endParaRPr lang="en-US" sz="1800" dirty="0"/>
                    </a:p>
                  </a:txBody>
                  <a:tcPr marT="45700" marB="45700"/>
                </a:tc>
                <a:tc>
                  <a:txBody>
                    <a:bodyPr/>
                    <a:lstStyle/>
                    <a:p>
                      <a:r>
                        <a:rPr lang="en-US" sz="1800" dirty="0" smtClean="0"/>
                        <a:t>2 inches</a:t>
                      </a:r>
                      <a:endParaRPr lang="en-US" sz="1800" dirty="0"/>
                    </a:p>
                  </a:txBody>
                  <a:tcPr marT="45700" marB="45700"/>
                </a:tc>
              </a:tr>
              <a:tr h="370681">
                <a:tc>
                  <a:txBody>
                    <a:bodyPr/>
                    <a:lstStyle/>
                    <a:p>
                      <a:r>
                        <a:rPr lang="en-US" sz="1800" dirty="0" smtClean="0"/>
                        <a:t>3 to 6 </a:t>
                      </a:r>
                      <a:r>
                        <a:rPr lang="en-US" sz="1800" dirty="0" err="1" smtClean="0"/>
                        <a:t>kva</a:t>
                      </a:r>
                      <a:endParaRPr lang="en-US" sz="1800" dirty="0"/>
                    </a:p>
                  </a:txBody>
                  <a:tcPr marT="45700" marB="45700"/>
                </a:tc>
                <a:tc>
                  <a:txBody>
                    <a:bodyPr/>
                    <a:lstStyle/>
                    <a:p>
                      <a:r>
                        <a:rPr lang="en-US" sz="1800" dirty="0" smtClean="0"/>
                        <a:t>10 feet</a:t>
                      </a:r>
                      <a:endParaRPr lang="en-US" sz="1800" dirty="0"/>
                    </a:p>
                  </a:txBody>
                  <a:tcPr marT="45700" marB="45700"/>
                </a:tc>
                <a:tc>
                  <a:txBody>
                    <a:bodyPr/>
                    <a:lstStyle/>
                    <a:p>
                      <a:r>
                        <a:rPr lang="en-US" sz="1800" dirty="0" smtClean="0"/>
                        <a:t>5 feet</a:t>
                      </a:r>
                      <a:endParaRPr lang="en-US" sz="1800" dirty="0"/>
                    </a:p>
                  </a:txBody>
                  <a:tcPr marT="45700" marB="45700"/>
                </a:tc>
              </a:tr>
              <a:tr h="370681">
                <a:tc>
                  <a:txBody>
                    <a:bodyPr/>
                    <a:lstStyle/>
                    <a:p>
                      <a:r>
                        <a:rPr lang="en-US" sz="1800" dirty="0" smtClean="0"/>
                        <a:t>More than 6 </a:t>
                      </a:r>
                      <a:r>
                        <a:rPr lang="en-US" sz="1800" dirty="0" err="1" smtClean="0"/>
                        <a:t>kva</a:t>
                      </a:r>
                      <a:endParaRPr lang="en-US" sz="1800" dirty="0"/>
                    </a:p>
                  </a:txBody>
                  <a:tcPr marT="45700" marB="45700"/>
                </a:tc>
                <a:tc>
                  <a:txBody>
                    <a:bodyPr/>
                    <a:lstStyle/>
                    <a:p>
                      <a:r>
                        <a:rPr lang="en-US" sz="1800" dirty="0" smtClean="0"/>
                        <a:t>20 feet</a:t>
                      </a:r>
                      <a:endParaRPr lang="en-US" sz="1800" dirty="0"/>
                    </a:p>
                  </a:txBody>
                  <a:tcPr marT="45700" marB="45700"/>
                </a:tc>
                <a:tc>
                  <a:txBody>
                    <a:bodyPr/>
                    <a:lstStyle/>
                    <a:p>
                      <a:r>
                        <a:rPr lang="en-US" sz="1800" dirty="0" smtClean="0"/>
                        <a:t>10 feet</a:t>
                      </a:r>
                      <a:endParaRPr lang="en-US" sz="1800" dirty="0"/>
                    </a:p>
                  </a:txBody>
                  <a:tcPr marT="45700" marB="45700"/>
                </a:tc>
              </a:tr>
            </a:tbl>
          </a:graphicData>
        </a:graphic>
      </p:graphicFrame>
      <p:sp>
        <p:nvSpPr>
          <p:cNvPr id="22428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428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FCB117-0754-4ED4-9EBC-1BD69C99A2A4}" type="slidenum">
              <a:rPr lang="en-US" sz="1400" smtClean="0"/>
              <a:pPr eaLnBrk="1" hangingPunct="1"/>
              <a:t>216</a:t>
            </a:fld>
            <a:endParaRPr lang="en-US" sz="1400" smtClean="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25283" name="Rectangle 3"/>
          <p:cNvSpPr>
            <a:spLocks noGrp="1" noChangeArrowheads="1"/>
          </p:cNvSpPr>
          <p:nvPr>
            <p:ph idx="1"/>
          </p:nvPr>
        </p:nvSpPr>
        <p:spPr/>
        <p:txBody>
          <a:bodyPr/>
          <a:lstStyle/>
          <a:p>
            <a:pPr eaLnBrk="1" hangingPunct="1"/>
            <a:r>
              <a:rPr lang="en-US" dirty="0" err="1" smtClean="0"/>
              <a:t>PoE</a:t>
            </a:r>
            <a:r>
              <a:rPr lang="en-US" dirty="0" smtClean="0"/>
              <a:t> – Power over Ethernet was created to provide power to devices over the existing UTP cable</a:t>
            </a:r>
          </a:p>
          <a:p>
            <a:pPr eaLnBrk="1" hangingPunct="1"/>
            <a:r>
              <a:rPr lang="en-US" dirty="0" smtClean="0"/>
              <a:t>This includes many types of devices such as wireless access points and IP telephones</a:t>
            </a:r>
          </a:p>
          <a:p>
            <a:pPr eaLnBrk="1" hangingPunct="1"/>
            <a:r>
              <a:rPr lang="en-US" dirty="0" smtClean="0"/>
              <a:t>The standard for this is 802.3af</a:t>
            </a:r>
          </a:p>
          <a:p>
            <a:pPr eaLnBrk="1" hangingPunct="1"/>
            <a:r>
              <a:rPr lang="en-US" dirty="0" smtClean="0"/>
              <a:t>This standard was approved on 12 June 2003</a:t>
            </a:r>
          </a:p>
        </p:txBody>
      </p:sp>
      <p:sp>
        <p:nvSpPr>
          <p:cNvPr id="2252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52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42CB90-30DF-4F94-A03B-71643B3F61BE}" type="slidenum">
              <a:rPr lang="en-US" sz="1400" smtClean="0"/>
              <a:pPr eaLnBrk="1" hangingPunct="1"/>
              <a:t>217</a:t>
            </a:fld>
            <a:endParaRPr lang="en-US" sz="1400" smtClean="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26307" name="Rectangle 3"/>
          <p:cNvSpPr>
            <a:spLocks noGrp="1" noChangeArrowheads="1"/>
          </p:cNvSpPr>
          <p:nvPr>
            <p:ph idx="1"/>
          </p:nvPr>
        </p:nvSpPr>
        <p:spPr>
          <a:xfrm>
            <a:off x="685800" y="1257300"/>
            <a:ext cx="7772400" cy="4648200"/>
          </a:xfrm>
        </p:spPr>
        <p:txBody>
          <a:bodyPr/>
          <a:lstStyle/>
          <a:p>
            <a:pPr eaLnBrk="1" hangingPunct="1"/>
            <a:r>
              <a:rPr lang="en-US" smtClean="0"/>
              <a:t>There are two elements to a PoE system</a:t>
            </a:r>
          </a:p>
          <a:p>
            <a:pPr lvl="1" eaLnBrk="1" hangingPunct="1"/>
            <a:r>
              <a:rPr lang="en-US" smtClean="0"/>
              <a:t>PSE – Power Source Equipment</a:t>
            </a:r>
          </a:p>
          <a:p>
            <a:pPr lvl="1" eaLnBrk="1" hangingPunct="1"/>
            <a:r>
              <a:rPr lang="en-US" smtClean="0"/>
              <a:t>PD – Powered Device</a:t>
            </a:r>
          </a:p>
          <a:p>
            <a:pPr eaLnBrk="1" hangingPunct="1"/>
            <a:r>
              <a:rPr lang="en-US" smtClean="0"/>
              <a:t>PSEs are devices such as switches with ports designed to deliver power</a:t>
            </a:r>
          </a:p>
          <a:p>
            <a:pPr eaLnBrk="1" hangingPunct="1"/>
            <a:r>
              <a:rPr lang="en-US" smtClean="0"/>
              <a:t>The PD could be any device that uses a RJ-45 connector to talk to the network</a:t>
            </a:r>
          </a:p>
        </p:txBody>
      </p:sp>
      <p:sp>
        <p:nvSpPr>
          <p:cNvPr id="2263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63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C1C607C-BC13-4D21-ABEA-0A65B783F542}" type="slidenum">
              <a:rPr lang="en-US" sz="1400" smtClean="0"/>
              <a:pPr eaLnBrk="1" hangingPunct="1"/>
              <a:t>218</a:t>
            </a:fld>
            <a:endParaRPr lang="en-US" sz="1400" smtClean="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27331" name="Rectangle 3"/>
          <p:cNvSpPr>
            <a:spLocks noGrp="1" noChangeArrowheads="1"/>
          </p:cNvSpPr>
          <p:nvPr>
            <p:ph idx="1"/>
          </p:nvPr>
        </p:nvSpPr>
        <p:spPr/>
        <p:txBody>
          <a:bodyPr/>
          <a:lstStyle/>
          <a:p>
            <a:pPr eaLnBrk="1" hangingPunct="1"/>
            <a:r>
              <a:rPr lang="en-US" smtClean="0"/>
              <a:t>That is any device that requires 15.4 watts or less of power</a:t>
            </a:r>
          </a:p>
          <a:p>
            <a:pPr eaLnBrk="1" hangingPunct="1"/>
            <a:r>
              <a:rPr lang="en-US" smtClean="0"/>
              <a:t>The voltage at the PSE is 48 volts</a:t>
            </a:r>
          </a:p>
          <a:p>
            <a:pPr eaLnBrk="1" hangingPunct="1">
              <a:lnSpc>
                <a:spcPct val="80000"/>
              </a:lnSpc>
            </a:pPr>
            <a:r>
              <a:rPr lang="en-US" smtClean="0"/>
              <a:t>The standard has five power classifications</a:t>
            </a:r>
          </a:p>
          <a:p>
            <a:pPr lvl="1" eaLnBrk="1" hangingPunct="1">
              <a:lnSpc>
                <a:spcPct val="80000"/>
              </a:lnSpc>
            </a:pPr>
            <a:r>
              <a:rPr lang="en-US" smtClean="0"/>
              <a:t>0 – 15.4 watts</a:t>
            </a:r>
          </a:p>
          <a:p>
            <a:pPr lvl="1" eaLnBrk="1" hangingPunct="1">
              <a:lnSpc>
                <a:spcPct val="80000"/>
              </a:lnSpc>
            </a:pPr>
            <a:r>
              <a:rPr lang="en-US" smtClean="0"/>
              <a:t>1 – 4 watts</a:t>
            </a:r>
          </a:p>
          <a:p>
            <a:pPr lvl="1" eaLnBrk="1" hangingPunct="1">
              <a:lnSpc>
                <a:spcPct val="80000"/>
              </a:lnSpc>
            </a:pPr>
            <a:r>
              <a:rPr lang="en-US" smtClean="0"/>
              <a:t>2 – 7 watts</a:t>
            </a:r>
          </a:p>
          <a:p>
            <a:pPr lvl="1" eaLnBrk="1" hangingPunct="1">
              <a:lnSpc>
                <a:spcPct val="80000"/>
              </a:lnSpc>
            </a:pPr>
            <a:r>
              <a:rPr lang="en-US" smtClean="0"/>
              <a:t>3 – 15.4 watts</a:t>
            </a:r>
          </a:p>
          <a:p>
            <a:pPr lvl="1" eaLnBrk="1" hangingPunct="1">
              <a:lnSpc>
                <a:spcPct val="80000"/>
              </a:lnSpc>
            </a:pPr>
            <a:r>
              <a:rPr lang="en-US" smtClean="0"/>
              <a:t>4 – Not used yet</a:t>
            </a:r>
          </a:p>
        </p:txBody>
      </p:sp>
      <p:sp>
        <p:nvSpPr>
          <p:cNvPr id="2273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73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352B0D-A301-4E0E-9B26-FD7463BF698A}" type="slidenum">
              <a:rPr lang="en-US" sz="1400" smtClean="0"/>
              <a:pPr eaLnBrk="1" hangingPunct="1"/>
              <a:t>219</a:t>
            </a:fld>
            <a:endParaRPr lang="en-US" sz="14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Small Size Room</a:t>
            </a:r>
          </a:p>
        </p:txBody>
      </p:sp>
      <p:sp>
        <p:nvSpPr>
          <p:cNvPr id="2560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room does not even need to be a room</a:t>
            </a:r>
          </a:p>
          <a:p>
            <a:pPr eaLnBrk="1" hangingPunct="1"/>
            <a:r>
              <a:rPr lang="en-US" smtClean="0">
                <a:solidFill>
                  <a:srgbClr val="000000"/>
                </a:solidFill>
                <a:cs typeface="Times New Roman" pitchFamily="18" charset="0"/>
              </a:rPr>
              <a:t>It can be a locked and ventilated or air conditioned cabinet in an otherwise open area</a:t>
            </a:r>
          </a:p>
          <a:p>
            <a:pPr eaLnBrk="1" hangingPunct="1"/>
            <a:r>
              <a:rPr lang="en-US" smtClean="0">
                <a:solidFill>
                  <a:srgbClr val="000000"/>
                </a:solidFill>
                <a:cs typeface="Times New Roman" pitchFamily="18" charset="0"/>
              </a:rPr>
              <a:t>At a small site there is no need for a separate room</a:t>
            </a:r>
          </a:p>
          <a:p>
            <a:pPr eaLnBrk="1" hangingPunct="1"/>
            <a:r>
              <a:rPr lang="en-US" smtClean="0">
                <a:solidFill>
                  <a:srgbClr val="000000"/>
                </a:solidFill>
                <a:cs typeface="Times New Roman" pitchFamily="18" charset="0"/>
              </a:rPr>
              <a:t>These typically cost from $1,000 to $3,000</a:t>
            </a:r>
          </a:p>
        </p:txBody>
      </p:sp>
      <p:sp>
        <p:nvSpPr>
          <p:cNvPr id="256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7C147DB-E649-4C54-82F3-DB4DC5E34447}" type="slidenum">
              <a:rPr lang="en-US" sz="1400" smtClean="0"/>
              <a:pPr eaLnBrk="1" hangingPunct="1"/>
              <a:t>22</a:t>
            </a:fld>
            <a:endParaRPr lang="en-US" sz="1400" smtClean="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r>
              <a:rPr lang="en-US" dirty="0" err="1" smtClean="0"/>
              <a:t>PoE</a:t>
            </a:r>
            <a:endParaRPr lang="en-US" dirty="0" smtClean="0"/>
          </a:p>
        </p:txBody>
      </p:sp>
      <p:sp>
        <p:nvSpPr>
          <p:cNvPr id="228355" name="Content Placeholder 2"/>
          <p:cNvSpPr>
            <a:spLocks noGrp="1"/>
          </p:cNvSpPr>
          <p:nvPr>
            <p:ph idx="1"/>
          </p:nvPr>
        </p:nvSpPr>
        <p:spPr/>
        <p:txBody>
          <a:bodyPr/>
          <a:lstStyle/>
          <a:p>
            <a:pPr eaLnBrk="1" hangingPunct="1">
              <a:lnSpc>
                <a:spcPct val="80000"/>
              </a:lnSpc>
            </a:pPr>
            <a:r>
              <a:rPr lang="en-US" smtClean="0"/>
              <a:t>Either of two sets of wires can be used to deliver the power</a:t>
            </a:r>
          </a:p>
          <a:p>
            <a:pPr eaLnBrk="1" hangingPunct="1">
              <a:lnSpc>
                <a:spcPct val="80000"/>
              </a:lnSpc>
            </a:pPr>
            <a:r>
              <a:rPr lang="en-US" smtClean="0"/>
              <a:t>The first method, Alternative A, uses the data pins of 1, 2, 3, and 6</a:t>
            </a:r>
          </a:p>
          <a:p>
            <a:pPr eaLnBrk="1" hangingPunct="1">
              <a:lnSpc>
                <a:spcPct val="80000"/>
              </a:lnSpc>
            </a:pPr>
            <a:r>
              <a:rPr lang="en-US" smtClean="0"/>
              <a:t>This is sometimes called phantom power</a:t>
            </a:r>
          </a:p>
        </p:txBody>
      </p:sp>
      <p:sp>
        <p:nvSpPr>
          <p:cNvPr id="228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8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E6C185-4804-4764-931E-43DA36922E1C}" type="slidenum">
              <a:rPr lang="en-US" sz="1400" smtClean="0"/>
              <a:pPr eaLnBrk="1" hangingPunct="1"/>
              <a:t>220</a:t>
            </a:fld>
            <a:endParaRPr lang="en-US" sz="1400" smtClean="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29379" name="Rectangle 3"/>
          <p:cNvSpPr>
            <a:spLocks noGrp="1" noChangeArrowheads="1"/>
          </p:cNvSpPr>
          <p:nvPr>
            <p:ph idx="1"/>
          </p:nvPr>
        </p:nvSpPr>
        <p:spPr/>
        <p:txBody>
          <a:bodyPr/>
          <a:lstStyle/>
          <a:p>
            <a:pPr eaLnBrk="1" hangingPunct="1"/>
            <a:r>
              <a:rPr lang="en-US" smtClean="0"/>
              <a:t>The second method, Alternative B, uses the normally unused pins – 4, 5, 7, and 8</a:t>
            </a:r>
          </a:p>
          <a:p>
            <a:pPr eaLnBrk="1" hangingPunct="1"/>
            <a:r>
              <a:rPr lang="en-US" smtClean="0"/>
              <a:t>The power can be delivered by the switch or a device inserted into the line to provide power</a:t>
            </a:r>
          </a:p>
          <a:p>
            <a:pPr eaLnBrk="1" hangingPunct="1"/>
            <a:r>
              <a:rPr lang="en-US" smtClean="0"/>
              <a:t>Endpoint switches can use either alternative</a:t>
            </a:r>
          </a:p>
          <a:p>
            <a:pPr eaLnBrk="1" hangingPunct="1">
              <a:lnSpc>
                <a:spcPct val="90000"/>
              </a:lnSpc>
            </a:pPr>
            <a:r>
              <a:rPr lang="en-US" smtClean="0"/>
              <a:t>Midspan inserted devices can only use Alternative B</a:t>
            </a:r>
          </a:p>
        </p:txBody>
      </p:sp>
      <p:sp>
        <p:nvSpPr>
          <p:cNvPr id="2293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293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9211163-325C-4068-A186-5C390BF665BB}" type="slidenum">
              <a:rPr lang="en-US" sz="1400" smtClean="0"/>
              <a:pPr eaLnBrk="1" hangingPunct="1"/>
              <a:t>221</a:t>
            </a:fld>
            <a:endParaRPr lang="en-US" sz="1400" smtClean="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222</a:t>
            </a:fld>
            <a:endParaRPr lang="en-US" dirty="0"/>
          </a:p>
        </p:txBody>
      </p:sp>
      <p:pic>
        <p:nvPicPr>
          <p:cNvPr id="6" name="Picture 5"/>
          <p:cNvPicPr>
            <a:picLocks noChangeAspect="1"/>
          </p:cNvPicPr>
          <p:nvPr/>
        </p:nvPicPr>
        <p:blipFill rotWithShape="1">
          <a:blip r:embed="rId2"/>
          <a:srcRect l="21077" t="15119" r="22308"/>
          <a:stretch/>
        </p:blipFill>
        <p:spPr>
          <a:xfrm>
            <a:off x="1554461" y="1664203"/>
            <a:ext cx="6005176" cy="4487613"/>
          </a:xfrm>
          <a:prstGeom prst="rect">
            <a:avLst/>
          </a:prstGeom>
        </p:spPr>
      </p:pic>
    </p:spTree>
    <p:extLst>
      <p:ext uri="{BB962C8B-B14F-4D97-AF65-F5344CB8AC3E}">
        <p14:creationId xmlns:p14="http://schemas.microsoft.com/office/powerpoint/2010/main" val="16748740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223</a:t>
            </a:fld>
            <a:endParaRPr lang="en-US" dirty="0"/>
          </a:p>
        </p:txBody>
      </p:sp>
      <p:pic>
        <p:nvPicPr>
          <p:cNvPr id="6" name="Picture 5"/>
          <p:cNvPicPr>
            <a:picLocks noChangeAspect="1"/>
          </p:cNvPicPr>
          <p:nvPr/>
        </p:nvPicPr>
        <p:blipFill rotWithShape="1">
          <a:blip r:embed="rId2"/>
          <a:srcRect l="21692" t="15737" r="23539"/>
          <a:stretch/>
        </p:blipFill>
        <p:spPr>
          <a:xfrm>
            <a:off x="1609338" y="1682492"/>
            <a:ext cx="5809369" cy="4454939"/>
          </a:xfrm>
          <a:prstGeom prst="rect">
            <a:avLst/>
          </a:prstGeom>
        </p:spPr>
      </p:pic>
    </p:spTree>
    <p:extLst>
      <p:ext uri="{BB962C8B-B14F-4D97-AF65-F5344CB8AC3E}">
        <p14:creationId xmlns:p14="http://schemas.microsoft.com/office/powerpoint/2010/main" val="37325486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224</a:t>
            </a:fld>
            <a:endParaRPr lang="en-US" dirty="0"/>
          </a:p>
        </p:txBody>
      </p:sp>
      <p:pic>
        <p:nvPicPr>
          <p:cNvPr id="6" name="Picture 5"/>
          <p:cNvPicPr>
            <a:picLocks noChangeAspect="1"/>
          </p:cNvPicPr>
          <p:nvPr/>
        </p:nvPicPr>
        <p:blipFill rotWithShape="1">
          <a:blip r:embed="rId2"/>
          <a:srcRect l="21691" t="15737" r="22001"/>
          <a:stretch/>
        </p:blipFill>
        <p:spPr>
          <a:xfrm>
            <a:off x="1591043" y="1645915"/>
            <a:ext cx="6041262" cy="4506146"/>
          </a:xfrm>
          <a:prstGeom prst="rect">
            <a:avLst/>
          </a:prstGeom>
        </p:spPr>
      </p:pic>
    </p:spTree>
    <p:extLst>
      <p:ext uri="{BB962C8B-B14F-4D97-AF65-F5344CB8AC3E}">
        <p14:creationId xmlns:p14="http://schemas.microsoft.com/office/powerpoint/2010/main" val="299828478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30403" name="Rectangle 3"/>
          <p:cNvSpPr>
            <a:spLocks noGrp="1" noChangeArrowheads="1"/>
          </p:cNvSpPr>
          <p:nvPr>
            <p:ph idx="1"/>
          </p:nvPr>
        </p:nvSpPr>
        <p:spPr/>
        <p:txBody>
          <a:bodyPr/>
          <a:lstStyle/>
          <a:p>
            <a:pPr eaLnBrk="1" hangingPunct="1">
              <a:lnSpc>
                <a:spcPct val="90000"/>
              </a:lnSpc>
            </a:pPr>
            <a:r>
              <a:rPr lang="en-US" dirty="0" smtClean="0"/>
              <a:t>In the case where the end point uses a 1000Base connection that requires all eight wires for the data the electrical power is delivered or floated along with the data</a:t>
            </a:r>
          </a:p>
          <a:p>
            <a:pPr eaLnBrk="1" hangingPunct="1">
              <a:lnSpc>
                <a:spcPct val="90000"/>
              </a:lnSpc>
            </a:pPr>
            <a:r>
              <a:rPr lang="en-US" dirty="0" smtClean="0"/>
              <a:t>1000base devices can only be powered from the end point, never by a </a:t>
            </a:r>
            <a:r>
              <a:rPr lang="en-US" dirty="0" err="1" smtClean="0"/>
              <a:t>midspan</a:t>
            </a:r>
            <a:r>
              <a:rPr lang="en-US" dirty="0" smtClean="0"/>
              <a:t> device</a:t>
            </a:r>
          </a:p>
        </p:txBody>
      </p:sp>
      <p:sp>
        <p:nvSpPr>
          <p:cNvPr id="2304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04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14DDE5-06CF-4751-B717-C5F6E5E45516}" type="slidenum">
              <a:rPr lang="en-US" sz="1400" smtClean="0"/>
              <a:pPr eaLnBrk="1" hangingPunct="1"/>
              <a:t>225</a:t>
            </a:fld>
            <a:endParaRPr lang="en-US" sz="1400" smtClean="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31427" name="Rectangle 3"/>
          <p:cNvSpPr>
            <a:spLocks noGrp="1" noChangeArrowheads="1"/>
          </p:cNvSpPr>
          <p:nvPr>
            <p:ph idx="1"/>
          </p:nvPr>
        </p:nvSpPr>
        <p:spPr/>
        <p:txBody>
          <a:bodyPr/>
          <a:lstStyle/>
          <a:p>
            <a:pPr eaLnBrk="1" hangingPunct="1">
              <a:lnSpc>
                <a:spcPct val="90000"/>
              </a:lnSpc>
            </a:pPr>
            <a:r>
              <a:rPr lang="en-US" smtClean="0"/>
              <a:t>The standard includes protection to prevent other devices such as printers from being damaged by connection to a PSE port</a:t>
            </a:r>
          </a:p>
          <a:p>
            <a:pPr eaLnBrk="1" hangingPunct="1">
              <a:lnSpc>
                <a:spcPct val="90000"/>
              </a:lnSpc>
            </a:pPr>
            <a:r>
              <a:rPr lang="en-US" smtClean="0"/>
              <a:t>The PSE only sends electrical power down the cable if the device at the other end asks for it</a:t>
            </a:r>
          </a:p>
        </p:txBody>
      </p:sp>
      <p:sp>
        <p:nvSpPr>
          <p:cNvPr id="2314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14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04785A3-F22E-496B-867E-A9B683B24C37}" type="slidenum">
              <a:rPr lang="en-US" sz="1400" smtClean="0"/>
              <a:pPr eaLnBrk="1" hangingPunct="1"/>
              <a:t>226</a:t>
            </a:fld>
            <a:endParaRPr lang="en-US" sz="1400" smtClean="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r>
              <a:rPr lang="en-US" dirty="0" err="1" smtClean="0"/>
              <a:t>PoE</a:t>
            </a:r>
            <a:endParaRPr lang="en-US" dirty="0" smtClean="0"/>
          </a:p>
        </p:txBody>
      </p:sp>
      <p:sp>
        <p:nvSpPr>
          <p:cNvPr id="232451" name="Content Placeholder 2"/>
          <p:cNvSpPr>
            <a:spLocks noGrp="1"/>
          </p:cNvSpPr>
          <p:nvPr>
            <p:ph idx="1"/>
          </p:nvPr>
        </p:nvSpPr>
        <p:spPr/>
        <p:txBody>
          <a:bodyPr/>
          <a:lstStyle/>
          <a:p>
            <a:pPr eaLnBrk="1" hangingPunct="1"/>
            <a:r>
              <a:rPr lang="en-US" smtClean="0"/>
              <a:t>The 802.3af standard uses a DC detection technique to determine whether a powered device is attached and to which power classification the device belongs</a:t>
            </a:r>
          </a:p>
          <a:p>
            <a:pPr eaLnBrk="1" hangingPunct="1"/>
            <a:r>
              <a:rPr lang="en-US" smtClean="0"/>
              <a:t>A DC voltage is applied between the transmit and receive pairs</a:t>
            </a:r>
          </a:p>
          <a:p>
            <a:pPr eaLnBrk="1" hangingPunct="1"/>
            <a:r>
              <a:rPr lang="en-US" smtClean="0"/>
              <a:t>Then either the received current or voltage is measured</a:t>
            </a:r>
          </a:p>
        </p:txBody>
      </p:sp>
      <p:sp>
        <p:nvSpPr>
          <p:cNvPr id="2324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24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ED3B89-AB31-4C60-BBDE-213009ECBB2F}" type="slidenum">
              <a:rPr lang="en-US" sz="1400" smtClean="0"/>
              <a:pPr eaLnBrk="1" hangingPunct="1"/>
              <a:t>227</a:t>
            </a:fld>
            <a:endParaRPr lang="en-US" sz="1400" smtClean="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33475" name="Rectangle 3"/>
          <p:cNvSpPr>
            <a:spLocks noGrp="1" noChangeArrowheads="1"/>
          </p:cNvSpPr>
          <p:nvPr>
            <p:ph idx="1"/>
          </p:nvPr>
        </p:nvSpPr>
        <p:spPr/>
        <p:txBody>
          <a:bodyPr/>
          <a:lstStyle/>
          <a:p>
            <a:pPr eaLnBrk="1" hangingPunct="1"/>
            <a:r>
              <a:rPr lang="en-US" smtClean="0"/>
              <a:t>To deliver power to a port a PSE will expect to see a 25K Ohm resistance between the pairs for the device to be considered a valid powered device</a:t>
            </a:r>
          </a:p>
          <a:p>
            <a:pPr eaLnBrk="1" hangingPunct="1"/>
            <a:r>
              <a:rPr lang="en-US" smtClean="0"/>
              <a:t>If the PSE does not detect a valid 25KOhm resistor, power is not applied to the port</a:t>
            </a:r>
          </a:p>
        </p:txBody>
      </p:sp>
      <p:sp>
        <p:nvSpPr>
          <p:cNvPr id="2334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3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ED68E48-CC36-4C81-BE3D-6A87BC17AB85}" type="slidenum">
              <a:rPr lang="en-US" sz="1400" smtClean="0"/>
              <a:pPr eaLnBrk="1" hangingPunct="1"/>
              <a:t>228</a:t>
            </a:fld>
            <a:endParaRPr lang="en-US" sz="1400" smtClean="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34499" name="Rectangle 3"/>
          <p:cNvSpPr>
            <a:spLocks noGrp="1" noChangeArrowheads="1"/>
          </p:cNvSpPr>
          <p:nvPr>
            <p:ph idx="1"/>
          </p:nvPr>
        </p:nvSpPr>
        <p:spPr/>
        <p:txBody>
          <a:bodyPr/>
          <a:lstStyle/>
          <a:p>
            <a:pPr eaLnBrk="1" hangingPunct="1"/>
            <a:r>
              <a:rPr lang="en-US" smtClean="0"/>
              <a:t>Once a powered device has been detected, the PSE may perform powered device classification</a:t>
            </a:r>
          </a:p>
          <a:p>
            <a:pPr eaLnBrk="1" hangingPunct="1"/>
            <a:r>
              <a:rPr lang="en-US" smtClean="0"/>
              <a:t>This is done by the PSE applying a DC voltage and current to the port</a:t>
            </a:r>
          </a:p>
        </p:txBody>
      </p:sp>
      <p:sp>
        <p:nvSpPr>
          <p:cNvPr id="2345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45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55AA6A-7A7A-4B73-8278-0503E4F9F69F}" type="slidenum">
              <a:rPr lang="en-US" sz="1400" smtClean="0"/>
              <a:pPr eaLnBrk="1" hangingPunct="1"/>
              <a:t>229</a:t>
            </a:fld>
            <a:endParaRPr lang="en-US" sz="1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Equipment Cabinet</a:t>
            </a:r>
          </a:p>
        </p:txBody>
      </p:sp>
      <p:sp>
        <p:nvSpPr>
          <p:cNvPr id="26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5DE629-3907-44DF-9EAF-A81DD9B45E9C}" type="slidenum">
              <a:rPr lang="en-US" sz="1400" smtClean="0"/>
              <a:pPr eaLnBrk="1" hangingPunct="1"/>
              <a:t>23</a:t>
            </a:fld>
            <a:endParaRPr lang="en-US" sz="1400" smtClean="0"/>
          </a:p>
        </p:txBody>
      </p:sp>
      <p:pic>
        <p:nvPicPr>
          <p:cNvPr id="26629" name="Picture 4" descr="ServerCabi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47800"/>
            <a:ext cx="2617788"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pPr eaLnBrk="1" hangingPunct="1"/>
            <a:r>
              <a:rPr lang="en-US" dirty="0" err="1" smtClean="0"/>
              <a:t>PoE</a:t>
            </a:r>
            <a:endParaRPr lang="en-US" dirty="0" smtClean="0"/>
          </a:p>
        </p:txBody>
      </p:sp>
      <p:sp>
        <p:nvSpPr>
          <p:cNvPr id="235523" name="Content Placeholder 2"/>
          <p:cNvSpPr>
            <a:spLocks noGrp="1"/>
          </p:cNvSpPr>
          <p:nvPr>
            <p:ph idx="1"/>
          </p:nvPr>
        </p:nvSpPr>
        <p:spPr/>
        <p:txBody>
          <a:bodyPr/>
          <a:lstStyle/>
          <a:p>
            <a:pPr eaLnBrk="1" hangingPunct="1"/>
            <a:r>
              <a:rPr lang="en-US" smtClean="0"/>
              <a:t>If the PD supports optional power classification it will apply a load to the line to indicate to the PSE the classification the device requires by attenuating the DC voltage</a:t>
            </a:r>
          </a:p>
          <a:p>
            <a:pPr eaLnBrk="1" hangingPunct="1"/>
            <a:r>
              <a:rPr lang="en-US" smtClean="0"/>
              <a:t>The PSE then determines the powered device’s power classification using the Volt-Amp slope returned by the powered device’s signature</a:t>
            </a:r>
          </a:p>
        </p:txBody>
      </p:sp>
      <p:sp>
        <p:nvSpPr>
          <p:cNvPr id="2355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55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2C49C6-7646-4128-8B66-084C07C13EE4}" type="slidenum">
              <a:rPr lang="en-US" sz="1400" smtClean="0"/>
              <a:pPr eaLnBrk="1" hangingPunct="1"/>
              <a:t>230</a:t>
            </a:fld>
            <a:endParaRPr lang="en-US" sz="1400" smtClean="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36547" name="Rectangle 3"/>
          <p:cNvSpPr>
            <a:spLocks noGrp="1" noChangeArrowheads="1"/>
          </p:cNvSpPr>
          <p:nvPr>
            <p:ph idx="1"/>
          </p:nvPr>
        </p:nvSpPr>
        <p:spPr/>
        <p:txBody>
          <a:bodyPr/>
          <a:lstStyle/>
          <a:p>
            <a:pPr eaLnBrk="1" hangingPunct="1"/>
            <a:r>
              <a:rPr lang="en-US" smtClean="0"/>
              <a:t>If the powered device does not support classification, the powered device is assigned to Class 0</a:t>
            </a:r>
          </a:p>
          <a:p>
            <a:pPr eaLnBrk="1" hangingPunct="1"/>
            <a:r>
              <a:rPr lang="en-US" smtClean="0"/>
              <a:t>Each PSE must maintain a power budget</a:t>
            </a:r>
          </a:p>
          <a:p>
            <a:pPr eaLnBrk="1" hangingPunct="1"/>
            <a:r>
              <a:rPr lang="en-US" smtClean="0"/>
              <a:t>This is the maximum amount of power the PSE is rated to deliver</a:t>
            </a:r>
          </a:p>
          <a:p>
            <a:pPr eaLnBrk="1" hangingPunct="1"/>
            <a:r>
              <a:rPr lang="en-US" smtClean="0"/>
              <a:t>If the number of devices asking for power exceeds this budget, then one or more devices will not be provided with power</a:t>
            </a:r>
          </a:p>
        </p:txBody>
      </p:sp>
      <p:sp>
        <p:nvSpPr>
          <p:cNvPr id="2365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65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68E8F0-BA32-4E89-8C26-77BFE65E1824}" type="slidenum">
              <a:rPr lang="en-US" sz="1400" smtClean="0"/>
              <a:pPr eaLnBrk="1" hangingPunct="1"/>
              <a:t>231</a:t>
            </a:fld>
            <a:endParaRPr lang="en-US" sz="1400" smtClean="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37571" name="Rectangle 3"/>
          <p:cNvSpPr>
            <a:spLocks noGrp="1" noChangeArrowheads="1"/>
          </p:cNvSpPr>
          <p:nvPr>
            <p:ph idx="1"/>
          </p:nvPr>
        </p:nvSpPr>
        <p:spPr/>
        <p:txBody>
          <a:bodyPr/>
          <a:lstStyle/>
          <a:p>
            <a:pPr eaLnBrk="1" hangingPunct="1">
              <a:lnSpc>
                <a:spcPct val="90000"/>
              </a:lnSpc>
            </a:pPr>
            <a:r>
              <a:rPr lang="en-US" smtClean="0"/>
              <a:t>Keep this in mind when troubleshooting device failures</a:t>
            </a:r>
          </a:p>
          <a:p>
            <a:pPr eaLnBrk="1" hangingPunct="1">
              <a:lnSpc>
                <a:spcPct val="90000"/>
              </a:lnSpc>
            </a:pPr>
            <a:r>
              <a:rPr lang="en-US" smtClean="0"/>
              <a:t>The standard also includes methods for determining that a power capable PD has been disconnected and a non-power capable device has been plugged in</a:t>
            </a:r>
          </a:p>
          <a:p>
            <a:pPr eaLnBrk="1" hangingPunct="1">
              <a:lnSpc>
                <a:spcPct val="90000"/>
              </a:lnSpc>
            </a:pPr>
            <a:r>
              <a:rPr lang="en-US" smtClean="0"/>
              <a:t>Basically when the link status goes down, power is disconnected</a:t>
            </a:r>
          </a:p>
        </p:txBody>
      </p:sp>
      <p:sp>
        <p:nvSpPr>
          <p:cNvPr id="2375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75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E965F05-F583-4DDB-9BD8-1D20964F6AA4}" type="slidenum">
              <a:rPr lang="en-US" sz="1400" smtClean="0"/>
              <a:pPr eaLnBrk="1" hangingPunct="1"/>
              <a:t>232</a:t>
            </a:fld>
            <a:endParaRPr lang="en-US" sz="1400" smtClean="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pPr eaLnBrk="1" hangingPunct="1"/>
            <a:r>
              <a:rPr lang="en-US" dirty="0" err="1" smtClean="0"/>
              <a:t>PoE</a:t>
            </a:r>
            <a:endParaRPr lang="en-US" dirty="0" smtClean="0"/>
          </a:p>
        </p:txBody>
      </p:sp>
      <p:sp>
        <p:nvSpPr>
          <p:cNvPr id="238595" name="Content Placeholder 2"/>
          <p:cNvSpPr>
            <a:spLocks noGrp="1"/>
          </p:cNvSpPr>
          <p:nvPr>
            <p:ph idx="1"/>
          </p:nvPr>
        </p:nvSpPr>
        <p:spPr/>
        <p:txBody>
          <a:bodyPr/>
          <a:lstStyle/>
          <a:p>
            <a:pPr eaLnBrk="1" hangingPunct="1">
              <a:lnSpc>
                <a:spcPct val="90000"/>
              </a:lnSpc>
            </a:pPr>
            <a:r>
              <a:rPr lang="en-US" smtClean="0"/>
              <a:t>A potential problem with powering all network connected devices is the wiring closet power requirements that result</a:t>
            </a:r>
          </a:p>
          <a:p>
            <a:pPr eaLnBrk="1" hangingPunct="1"/>
            <a:r>
              <a:rPr lang="en-US" smtClean="0"/>
              <a:t>With a large number of PDs the electrical service to the wiring closet may grow from a 15 amp circuit to a 50 amp circuit</a:t>
            </a:r>
          </a:p>
          <a:p>
            <a:pPr eaLnBrk="1" hangingPunct="1"/>
            <a:r>
              <a:rPr lang="en-US" smtClean="0"/>
              <a:t>Office buildings do not have that type of power to the wiring closets</a:t>
            </a:r>
          </a:p>
        </p:txBody>
      </p:sp>
      <p:sp>
        <p:nvSpPr>
          <p:cNvPr id="2385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85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DC0552-1E52-4B56-A8CF-D4ADA6A75291}" type="slidenum">
              <a:rPr lang="en-US" sz="1400" smtClean="0"/>
              <a:pPr eaLnBrk="1" hangingPunct="1"/>
              <a:t>233</a:t>
            </a:fld>
            <a:endParaRPr lang="en-US" sz="1400" smtClean="0"/>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39619" name="Rectangle 3"/>
          <p:cNvSpPr>
            <a:spLocks noGrp="1" noChangeArrowheads="1"/>
          </p:cNvSpPr>
          <p:nvPr>
            <p:ph idx="1"/>
          </p:nvPr>
        </p:nvSpPr>
        <p:spPr/>
        <p:txBody>
          <a:bodyPr/>
          <a:lstStyle/>
          <a:p>
            <a:pPr eaLnBrk="1" hangingPunct="1"/>
            <a:r>
              <a:rPr lang="en-US" smtClean="0"/>
              <a:t>For example, if 240 devices require power, such as VoIP telephones, 3,695 watts of power would have to be delivered to the end point devices</a:t>
            </a:r>
          </a:p>
          <a:p>
            <a:pPr eaLnBrk="1" hangingPunct="1"/>
            <a:r>
              <a:rPr lang="en-US" smtClean="0"/>
              <a:t>In addition the typical switch requires 1,000 to 2,000W</a:t>
            </a:r>
          </a:p>
          <a:p>
            <a:pPr eaLnBrk="1" hangingPunct="1"/>
            <a:r>
              <a:rPr lang="en-US" smtClean="0"/>
              <a:t>This yields 5,000 to 6,000W of power</a:t>
            </a:r>
          </a:p>
          <a:p>
            <a:pPr eaLnBrk="1" hangingPunct="1"/>
            <a:r>
              <a:rPr lang="en-US" smtClean="0"/>
              <a:t>A 110 volt 15 amp circuit can provide 1,650W</a:t>
            </a:r>
          </a:p>
        </p:txBody>
      </p:sp>
      <p:sp>
        <p:nvSpPr>
          <p:cNvPr id="2396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396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153145B-1BF1-4286-8BEC-176DE8029096}" type="slidenum">
              <a:rPr lang="en-US" sz="1400" smtClean="0"/>
              <a:pPr eaLnBrk="1" hangingPunct="1"/>
              <a:t>234</a:t>
            </a:fld>
            <a:endParaRPr lang="en-US" sz="1400" smtClean="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40643" name="Rectangle 3"/>
          <p:cNvSpPr>
            <a:spLocks noGrp="1" noChangeArrowheads="1"/>
          </p:cNvSpPr>
          <p:nvPr>
            <p:ph idx="1"/>
          </p:nvPr>
        </p:nvSpPr>
        <p:spPr/>
        <p:txBody>
          <a:bodyPr/>
          <a:lstStyle/>
          <a:p>
            <a:pPr eaLnBrk="1" hangingPunct="1"/>
            <a:r>
              <a:rPr lang="en-US" smtClean="0"/>
              <a:t>To upgrade this circuit the cabling will have to be replaced</a:t>
            </a:r>
          </a:p>
          <a:p>
            <a:pPr eaLnBrk="1" hangingPunct="1"/>
            <a:r>
              <a:rPr lang="en-US" smtClean="0"/>
              <a:t>Even that has a limit when dealing with 110 volt circuits</a:t>
            </a:r>
          </a:p>
          <a:p>
            <a:pPr eaLnBrk="1" hangingPunct="1"/>
            <a:r>
              <a:rPr lang="en-US" smtClean="0"/>
              <a:t>The maximum 30 amp circuit can deliver 3,300W per circuit</a:t>
            </a:r>
          </a:p>
          <a:p>
            <a:pPr eaLnBrk="1" hangingPunct="1"/>
            <a:r>
              <a:rPr lang="en-US" smtClean="0"/>
              <a:t>In addition to the electrical power requirements, the heat load will increase</a:t>
            </a:r>
          </a:p>
        </p:txBody>
      </p:sp>
      <p:sp>
        <p:nvSpPr>
          <p:cNvPr id="2406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06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3C30C6-40B8-49B1-BF4F-E42A9CA83E9B}" type="slidenum">
              <a:rPr lang="en-US" sz="1400" smtClean="0"/>
              <a:pPr eaLnBrk="1" hangingPunct="1"/>
              <a:t>235</a:t>
            </a:fld>
            <a:endParaRPr lang="en-US" sz="1400"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pPr eaLnBrk="1" hangingPunct="1"/>
            <a:r>
              <a:rPr lang="en-US" dirty="0" err="1" smtClean="0"/>
              <a:t>PoE</a:t>
            </a:r>
            <a:endParaRPr lang="en-US" dirty="0" smtClean="0"/>
          </a:p>
        </p:txBody>
      </p:sp>
      <p:sp>
        <p:nvSpPr>
          <p:cNvPr id="241667" name="Rectangle 3"/>
          <p:cNvSpPr>
            <a:spLocks noGrp="1" noChangeArrowheads="1"/>
          </p:cNvSpPr>
          <p:nvPr>
            <p:ph idx="1"/>
          </p:nvPr>
        </p:nvSpPr>
        <p:spPr/>
        <p:txBody>
          <a:bodyPr/>
          <a:lstStyle/>
          <a:p>
            <a:pPr eaLnBrk="1" hangingPunct="1"/>
            <a:r>
              <a:rPr lang="en-US" smtClean="0"/>
              <a:t>IDFs, for example, may become too warm without supplemental air conditioning</a:t>
            </a:r>
          </a:p>
        </p:txBody>
      </p:sp>
      <p:sp>
        <p:nvSpPr>
          <p:cNvPr id="2416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16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29B09C-89A6-4AA2-B150-2E34E647DB54}" type="slidenum">
              <a:rPr lang="en-US" sz="1400" smtClean="0"/>
              <a:pPr eaLnBrk="1" hangingPunct="1"/>
              <a:t>236</a:t>
            </a:fld>
            <a:endParaRPr lang="en-US" sz="1400" smtClean="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r>
              <a:rPr lang="en-US" dirty="0" err="1" smtClean="0"/>
              <a:t>PoE</a:t>
            </a:r>
            <a:r>
              <a:rPr lang="en-US" dirty="0" smtClean="0"/>
              <a:t>+</a:t>
            </a:r>
          </a:p>
        </p:txBody>
      </p:sp>
      <p:sp>
        <p:nvSpPr>
          <p:cNvPr id="242691" name="Content Placeholder 2"/>
          <p:cNvSpPr>
            <a:spLocks noGrp="1"/>
          </p:cNvSpPr>
          <p:nvPr>
            <p:ph idx="1"/>
          </p:nvPr>
        </p:nvSpPr>
        <p:spPr/>
        <p:txBody>
          <a:bodyPr/>
          <a:lstStyle/>
          <a:p>
            <a:r>
              <a:rPr lang="en-US" smtClean="0"/>
              <a:t>Even worse for heat loading is the revision to PoE that the IEEE is working on</a:t>
            </a:r>
          </a:p>
          <a:p>
            <a:r>
              <a:rPr lang="en-US" smtClean="0"/>
              <a:t>POE+ or 802.3at is expected to deliver up to 30W per port</a:t>
            </a:r>
          </a:p>
          <a:p>
            <a:r>
              <a:rPr lang="en-US" smtClean="0"/>
              <a:t>At this power level there are questions as to the ability of standard copper cables to handle this heat load</a:t>
            </a:r>
          </a:p>
          <a:p>
            <a:r>
              <a:rPr lang="en-US" smtClean="0"/>
              <a:t>In addition, this will require even more power to the LAN room</a:t>
            </a:r>
          </a:p>
        </p:txBody>
      </p:sp>
      <p:sp>
        <p:nvSpPr>
          <p:cNvPr id="242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2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1C0F67-C133-4D21-A428-0BC4EEB9AD0C}" type="slidenum">
              <a:rPr lang="en-US" sz="1400" smtClean="0"/>
              <a:pPr eaLnBrk="1" hangingPunct="1"/>
              <a:t>237</a:t>
            </a:fld>
            <a:endParaRPr lang="en-US" sz="1400" smtClean="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r>
              <a:rPr lang="en-US" dirty="0" err="1" smtClean="0"/>
              <a:t>PoE</a:t>
            </a:r>
            <a:r>
              <a:rPr lang="en-US" dirty="0" smtClean="0"/>
              <a:t>+</a:t>
            </a:r>
          </a:p>
        </p:txBody>
      </p:sp>
      <p:sp>
        <p:nvSpPr>
          <p:cNvPr id="243715" name="Content Placeholder 2"/>
          <p:cNvSpPr>
            <a:spLocks noGrp="1"/>
          </p:cNvSpPr>
          <p:nvPr>
            <p:ph idx="1"/>
          </p:nvPr>
        </p:nvSpPr>
        <p:spPr/>
        <p:txBody>
          <a:bodyPr/>
          <a:lstStyle/>
          <a:p>
            <a:r>
              <a:rPr lang="en-US" smtClean="0"/>
              <a:t>The IEEE, TIA, and ISO are looking into this heat problem</a:t>
            </a:r>
          </a:p>
          <a:p>
            <a:r>
              <a:rPr lang="en-US" smtClean="0"/>
              <a:t>A TSB from TIA is expected</a:t>
            </a:r>
          </a:p>
          <a:p>
            <a:r>
              <a:rPr lang="en-US" smtClean="0"/>
              <a:t>Right now the thinking is a maximum heat rise of 10 degrees C will be allowed, up to an absolute of 50 degrees C</a:t>
            </a:r>
          </a:p>
        </p:txBody>
      </p:sp>
      <p:sp>
        <p:nvSpPr>
          <p:cNvPr id="2437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3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8D73964-FAB5-48CE-AEEA-E4D60CBA607E}" type="slidenum">
              <a:rPr lang="en-US" sz="1400" smtClean="0"/>
              <a:pPr eaLnBrk="1" hangingPunct="1"/>
              <a:t>238</a:t>
            </a:fld>
            <a:endParaRPr lang="en-US" sz="1400" smtClean="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Versions of </a:t>
            </a:r>
            <a:r>
              <a:rPr lang="en-US" dirty="0" err="1" smtClean="0"/>
              <a:t>PoE</a:t>
            </a:r>
            <a:endParaRPr lang="en-US" dirty="0"/>
          </a:p>
        </p:txBody>
      </p:sp>
      <p:sp>
        <p:nvSpPr>
          <p:cNvPr id="3" name="Content Placeholder 2"/>
          <p:cNvSpPr>
            <a:spLocks noGrp="1"/>
          </p:cNvSpPr>
          <p:nvPr>
            <p:ph idx="1"/>
          </p:nvPr>
        </p:nvSpPr>
        <p:spPr/>
        <p:txBody>
          <a:bodyPr/>
          <a:lstStyle/>
          <a:p>
            <a:r>
              <a:rPr lang="en-US" dirty="0" smtClean="0"/>
              <a:t>Some new versions of </a:t>
            </a:r>
            <a:r>
              <a:rPr lang="en-US" dirty="0" err="1" smtClean="0"/>
              <a:t>PoE</a:t>
            </a:r>
            <a:r>
              <a:rPr lang="en-US" dirty="0" smtClean="0"/>
              <a:t> are being</a:t>
            </a:r>
            <a:r>
              <a:rPr lang="en-US" baseline="0" dirty="0" smtClean="0"/>
              <a:t> discussed according to a webinar by </a:t>
            </a:r>
            <a:r>
              <a:rPr lang="en-US" baseline="0" dirty="0" err="1" smtClean="0"/>
              <a:t>Microsemi</a:t>
            </a:r>
            <a:endParaRPr lang="en-US" baseline="0" dirty="0" smtClean="0"/>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239</a:t>
            </a:fld>
            <a:endParaRPr lang="en-US" dirty="0"/>
          </a:p>
        </p:txBody>
      </p:sp>
    </p:spTree>
    <p:extLst>
      <p:ext uri="{BB962C8B-B14F-4D97-AF65-F5344CB8AC3E}">
        <p14:creationId xmlns:p14="http://schemas.microsoft.com/office/powerpoint/2010/main" val="41135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Medium Size Room</a:t>
            </a:r>
          </a:p>
        </p:txBody>
      </p:sp>
      <p:sp>
        <p:nvSpPr>
          <p:cNvPr id="2765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 medium size equipment room is typically about the size of an office and it may be a spare office</a:t>
            </a:r>
          </a:p>
        </p:txBody>
      </p:sp>
      <p:sp>
        <p:nvSpPr>
          <p:cNvPr id="276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8DD23-D8D8-440A-B434-CE1D629D7A5D}" type="slidenum">
              <a:rPr lang="en-US" sz="1400" smtClean="0"/>
              <a:pPr eaLnBrk="1" hangingPunct="1"/>
              <a:t>24</a:t>
            </a:fld>
            <a:endParaRPr lang="en-US" sz="1400" smtClean="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240</a:t>
            </a:fld>
            <a:endParaRPr lang="en-US" dirty="0"/>
          </a:p>
        </p:txBody>
      </p:sp>
      <p:pic>
        <p:nvPicPr>
          <p:cNvPr id="6" name="Picture 5"/>
          <p:cNvPicPr>
            <a:picLocks noChangeAspect="1"/>
          </p:cNvPicPr>
          <p:nvPr/>
        </p:nvPicPr>
        <p:blipFill rotWithShape="1">
          <a:blip r:embed="rId2"/>
          <a:srcRect l="21385" t="13884" r="22616"/>
          <a:stretch/>
        </p:blipFill>
        <p:spPr>
          <a:xfrm>
            <a:off x="1664207" y="1664203"/>
            <a:ext cx="5871562" cy="4500574"/>
          </a:xfrm>
          <a:prstGeom prst="rect">
            <a:avLst/>
          </a:prstGeom>
        </p:spPr>
      </p:pic>
    </p:spTree>
    <p:extLst>
      <p:ext uri="{BB962C8B-B14F-4D97-AF65-F5344CB8AC3E}">
        <p14:creationId xmlns:p14="http://schemas.microsoft.com/office/powerpoint/2010/main" val="42465207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241</a:t>
            </a:fld>
            <a:endParaRPr lang="en-US" dirty="0"/>
          </a:p>
        </p:txBody>
      </p:sp>
      <p:pic>
        <p:nvPicPr>
          <p:cNvPr id="6" name="Picture 5"/>
          <p:cNvPicPr>
            <a:picLocks noChangeAspect="1"/>
          </p:cNvPicPr>
          <p:nvPr/>
        </p:nvPicPr>
        <p:blipFill rotWithShape="1">
          <a:blip r:embed="rId2"/>
          <a:srcRect l="22000" t="13884" r="22308"/>
          <a:stretch/>
        </p:blipFill>
        <p:spPr>
          <a:xfrm>
            <a:off x="1645920" y="1664207"/>
            <a:ext cx="5839373" cy="4500574"/>
          </a:xfrm>
          <a:prstGeom prst="rect">
            <a:avLst/>
          </a:prstGeom>
        </p:spPr>
      </p:pic>
    </p:spTree>
    <p:extLst>
      <p:ext uri="{BB962C8B-B14F-4D97-AF65-F5344CB8AC3E}">
        <p14:creationId xmlns:p14="http://schemas.microsoft.com/office/powerpoint/2010/main" val="31000538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242</a:t>
            </a:fld>
            <a:endParaRPr lang="en-US" dirty="0"/>
          </a:p>
        </p:txBody>
      </p:sp>
      <p:pic>
        <p:nvPicPr>
          <p:cNvPr id="6" name="Picture 5"/>
          <p:cNvPicPr>
            <a:picLocks noChangeAspect="1"/>
          </p:cNvPicPr>
          <p:nvPr/>
        </p:nvPicPr>
        <p:blipFill rotWithShape="1">
          <a:blip r:embed="rId2"/>
          <a:srcRect l="21692" t="13884" r="22308"/>
          <a:stretch/>
        </p:blipFill>
        <p:spPr>
          <a:xfrm>
            <a:off x="1645920" y="1682496"/>
            <a:ext cx="5871667" cy="4500574"/>
          </a:xfrm>
          <a:prstGeom prst="rect">
            <a:avLst/>
          </a:prstGeom>
        </p:spPr>
      </p:pic>
    </p:spTree>
    <p:extLst>
      <p:ext uri="{BB962C8B-B14F-4D97-AF65-F5344CB8AC3E}">
        <p14:creationId xmlns:p14="http://schemas.microsoft.com/office/powerpoint/2010/main" val="274032662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243</a:t>
            </a:fld>
            <a:endParaRPr lang="en-US" dirty="0"/>
          </a:p>
        </p:txBody>
      </p:sp>
      <p:pic>
        <p:nvPicPr>
          <p:cNvPr id="6" name="Picture 5"/>
          <p:cNvPicPr>
            <a:picLocks noChangeAspect="1"/>
          </p:cNvPicPr>
          <p:nvPr/>
        </p:nvPicPr>
        <p:blipFill rotWithShape="1">
          <a:blip r:embed="rId2"/>
          <a:srcRect l="22000" t="14502" r="21999"/>
          <a:stretch/>
        </p:blipFill>
        <p:spPr>
          <a:xfrm>
            <a:off x="1609344" y="1664208"/>
            <a:ext cx="5871772" cy="4468277"/>
          </a:xfrm>
          <a:prstGeom prst="rect">
            <a:avLst/>
          </a:prstGeom>
        </p:spPr>
      </p:pic>
    </p:spTree>
    <p:extLst>
      <p:ext uri="{BB962C8B-B14F-4D97-AF65-F5344CB8AC3E}">
        <p14:creationId xmlns:p14="http://schemas.microsoft.com/office/powerpoint/2010/main" val="362499127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244</a:t>
            </a:fld>
            <a:endParaRPr lang="en-US" dirty="0"/>
          </a:p>
        </p:txBody>
      </p:sp>
      <p:pic>
        <p:nvPicPr>
          <p:cNvPr id="6" name="Picture 5"/>
          <p:cNvPicPr>
            <a:picLocks noChangeAspect="1"/>
          </p:cNvPicPr>
          <p:nvPr/>
        </p:nvPicPr>
        <p:blipFill rotWithShape="1">
          <a:blip r:embed="rId2"/>
          <a:srcRect l="22165" t="15119" r="23231"/>
          <a:stretch/>
        </p:blipFill>
        <p:spPr>
          <a:xfrm>
            <a:off x="1682496" y="1664208"/>
            <a:ext cx="5725363" cy="4436031"/>
          </a:xfrm>
          <a:prstGeom prst="rect">
            <a:avLst/>
          </a:prstGeom>
        </p:spPr>
      </p:pic>
    </p:spTree>
    <p:extLst>
      <p:ext uri="{BB962C8B-B14F-4D97-AF65-F5344CB8AC3E}">
        <p14:creationId xmlns:p14="http://schemas.microsoft.com/office/powerpoint/2010/main" val="425799326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245</a:t>
            </a:fld>
            <a:endParaRPr lang="en-US" dirty="0"/>
          </a:p>
        </p:txBody>
      </p:sp>
      <p:pic>
        <p:nvPicPr>
          <p:cNvPr id="6" name="Picture 5"/>
          <p:cNvPicPr>
            <a:picLocks noChangeAspect="1"/>
          </p:cNvPicPr>
          <p:nvPr/>
        </p:nvPicPr>
        <p:blipFill rotWithShape="1">
          <a:blip r:embed="rId2"/>
          <a:srcRect l="21077" t="13884" r="22000"/>
          <a:stretch/>
        </p:blipFill>
        <p:spPr>
          <a:xfrm>
            <a:off x="1536192" y="1664207"/>
            <a:ext cx="5968445" cy="4500574"/>
          </a:xfrm>
          <a:prstGeom prst="rect">
            <a:avLst/>
          </a:prstGeom>
        </p:spPr>
      </p:pic>
    </p:spTree>
    <p:extLst>
      <p:ext uri="{BB962C8B-B14F-4D97-AF65-F5344CB8AC3E}">
        <p14:creationId xmlns:p14="http://schemas.microsoft.com/office/powerpoint/2010/main" val="202294673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246</a:t>
            </a:fld>
            <a:endParaRPr lang="en-US" dirty="0"/>
          </a:p>
        </p:txBody>
      </p:sp>
      <p:pic>
        <p:nvPicPr>
          <p:cNvPr id="6" name="Picture 5"/>
          <p:cNvPicPr>
            <a:picLocks noChangeAspect="1"/>
          </p:cNvPicPr>
          <p:nvPr/>
        </p:nvPicPr>
        <p:blipFill rotWithShape="1">
          <a:blip r:embed="rId2"/>
          <a:srcRect l="22307" t="13884" r="23539"/>
          <a:stretch/>
        </p:blipFill>
        <p:spPr>
          <a:xfrm>
            <a:off x="1645920" y="1682495"/>
            <a:ext cx="5678112" cy="4500574"/>
          </a:xfrm>
          <a:prstGeom prst="rect">
            <a:avLst/>
          </a:prstGeom>
        </p:spPr>
      </p:pic>
    </p:spTree>
    <p:extLst>
      <p:ext uri="{BB962C8B-B14F-4D97-AF65-F5344CB8AC3E}">
        <p14:creationId xmlns:p14="http://schemas.microsoft.com/office/powerpoint/2010/main" val="102291172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Versions of </a:t>
            </a:r>
            <a:r>
              <a:rPr lang="en-US" dirty="0" err="1"/>
              <a:t>PoE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2000 - 2013 Kenneth M. Chipps Ph.D. www.chipps.com</a:t>
            </a:r>
            <a:endParaRPr lang="en-US"/>
          </a:p>
        </p:txBody>
      </p:sp>
      <p:sp>
        <p:nvSpPr>
          <p:cNvPr id="5" name="Slide Number Placeholder 4"/>
          <p:cNvSpPr>
            <a:spLocks noGrp="1"/>
          </p:cNvSpPr>
          <p:nvPr>
            <p:ph type="sldNum" sz="quarter" idx="12"/>
          </p:nvPr>
        </p:nvSpPr>
        <p:spPr/>
        <p:txBody>
          <a:bodyPr/>
          <a:lstStyle/>
          <a:p>
            <a:pPr>
              <a:defRPr/>
            </a:pPr>
            <a:fld id="{FA314422-CAA0-4BC9-99F7-ACF1BA0EFCFB}" type="slidenum">
              <a:rPr lang="en-US" smtClean="0"/>
              <a:pPr>
                <a:defRPr/>
              </a:pPr>
              <a:t>247</a:t>
            </a:fld>
            <a:endParaRPr lang="en-US" dirty="0"/>
          </a:p>
        </p:txBody>
      </p:sp>
      <p:pic>
        <p:nvPicPr>
          <p:cNvPr id="6" name="Picture 5"/>
          <p:cNvPicPr>
            <a:picLocks noChangeAspect="1"/>
          </p:cNvPicPr>
          <p:nvPr/>
        </p:nvPicPr>
        <p:blipFill rotWithShape="1">
          <a:blip r:embed="rId2"/>
          <a:srcRect l="21692" t="13884" r="23017"/>
          <a:stretch/>
        </p:blipFill>
        <p:spPr>
          <a:xfrm>
            <a:off x="1645921" y="1664207"/>
            <a:ext cx="5797296" cy="4500574"/>
          </a:xfrm>
          <a:prstGeom prst="rect">
            <a:avLst/>
          </a:prstGeom>
        </p:spPr>
      </p:pic>
    </p:spTree>
    <p:extLst>
      <p:ext uri="{BB962C8B-B14F-4D97-AF65-F5344CB8AC3E}">
        <p14:creationId xmlns:p14="http://schemas.microsoft.com/office/powerpoint/2010/main" val="256336586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r>
              <a:rPr lang="en-US" dirty="0" smtClean="0"/>
              <a:t>Floor Covering</a:t>
            </a:r>
          </a:p>
        </p:txBody>
      </p:sp>
      <p:sp>
        <p:nvSpPr>
          <p:cNvPr id="244739" name="Rectangle 3"/>
          <p:cNvSpPr>
            <a:spLocks noGrp="1" noChangeArrowheads="1"/>
          </p:cNvSpPr>
          <p:nvPr>
            <p:ph idx="1"/>
          </p:nvPr>
        </p:nvSpPr>
        <p:spPr/>
        <p:txBody>
          <a:bodyPr/>
          <a:lstStyle/>
          <a:p>
            <a:pPr eaLnBrk="1" hangingPunct="1"/>
            <a:r>
              <a:rPr lang="en-US" smtClean="0"/>
              <a:t>Generally speaking for the average LAN room I do not think it makes much difference what is on the floor from concrete to carpet</a:t>
            </a:r>
          </a:p>
          <a:p>
            <a:pPr eaLnBrk="1" hangingPunct="1"/>
            <a:r>
              <a:rPr lang="en-US" smtClean="0"/>
              <a:t>And since I never wear shoes while working and sometimes take off my socks as well I am partial to carpet everywhere</a:t>
            </a:r>
          </a:p>
        </p:txBody>
      </p:sp>
      <p:sp>
        <p:nvSpPr>
          <p:cNvPr id="2447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47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751620-37ED-42C1-A31C-757DA2BC16D8}" type="slidenum">
              <a:rPr lang="en-US" sz="1400" smtClean="0"/>
              <a:pPr eaLnBrk="1" hangingPunct="1"/>
              <a:t>248</a:t>
            </a:fld>
            <a:endParaRPr lang="en-US" sz="1400"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dirty="0" smtClean="0"/>
              <a:t>Floor Covering</a:t>
            </a:r>
          </a:p>
        </p:txBody>
      </p:sp>
      <p:sp>
        <p:nvSpPr>
          <p:cNvPr id="245763" name="Rectangle 3"/>
          <p:cNvSpPr>
            <a:spLocks noGrp="1" noChangeArrowheads="1"/>
          </p:cNvSpPr>
          <p:nvPr>
            <p:ph idx="1"/>
          </p:nvPr>
        </p:nvSpPr>
        <p:spPr/>
        <p:txBody>
          <a:bodyPr/>
          <a:lstStyle/>
          <a:p>
            <a:pPr eaLnBrk="1" hangingPunct="1"/>
            <a:r>
              <a:rPr lang="en-US" smtClean="0"/>
              <a:t>But technically speaking this is a poor choice, even the very short pile office type carpeting, as any carpet will build up static electricity</a:t>
            </a:r>
          </a:p>
          <a:p>
            <a:pPr eaLnBrk="1" hangingPunct="1"/>
            <a:r>
              <a:rPr lang="en-US" smtClean="0"/>
              <a:t>I have yet to zap anything in the office environment, although I have ruined a couple of things at home</a:t>
            </a:r>
          </a:p>
          <a:p>
            <a:pPr eaLnBrk="1" hangingPunct="1"/>
            <a:r>
              <a:rPr lang="en-US" smtClean="0"/>
              <a:t>So let’s go over what you should do</a:t>
            </a:r>
          </a:p>
        </p:txBody>
      </p:sp>
      <p:sp>
        <p:nvSpPr>
          <p:cNvPr id="2457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57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5003BD8-307C-4000-BA1A-EABBE414F8FA}" type="slidenum">
              <a:rPr lang="en-US" sz="1400" smtClean="0"/>
              <a:pPr eaLnBrk="1" hangingPunct="1"/>
              <a:t>249</a:t>
            </a:fld>
            <a:endParaRPr lang="en-US" sz="14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Large Size Room</a:t>
            </a:r>
          </a:p>
        </p:txBody>
      </p:sp>
      <p:sp>
        <p:nvSpPr>
          <p:cNvPr id="2867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 large equipment room is anything larger than a standard size office</a:t>
            </a:r>
          </a:p>
          <a:p>
            <a:pPr eaLnBrk="1" hangingPunct="1"/>
            <a:r>
              <a:rPr lang="en-US" smtClean="0">
                <a:solidFill>
                  <a:srgbClr val="000000"/>
                </a:solidFill>
                <a:cs typeface="Times New Roman" pitchFamily="18" charset="0"/>
              </a:rPr>
              <a:t>It may just be a large room</a:t>
            </a:r>
          </a:p>
          <a:p>
            <a:pPr eaLnBrk="1" hangingPunct="1"/>
            <a:r>
              <a:rPr lang="en-US" smtClean="0">
                <a:solidFill>
                  <a:srgbClr val="000000"/>
                </a:solidFill>
                <a:cs typeface="Times New Roman" pitchFamily="18" charset="0"/>
              </a:rPr>
              <a:t>If it gets large enough it may be more specialized as seen here</a:t>
            </a:r>
            <a:endParaRPr lang="en-US" smtClean="0"/>
          </a:p>
        </p:txBody>
      </p:sp>
      <p:sp>
        <p:nvSpPr>
          <p:cNvPr id="286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6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8F755E-265F-4778-BB5A-A6692D9687BC}" type="slidenum">
              <a:rPr lang="en-US" sz="1400" smtClean="0"/>
              <a:pPr eaLnBrk="1" hangingPunct="1"/>
              <a:t>25</a:t>
            </a:fld>
            <a:endParaRPr lang="en-US" sz="1400" smtClean="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p:txBody>
          <a:bodyPr/>
          <a:lstStyle/>
          <a:p>
            <a:pPr eaLnBrk="1" hangingPunct="1"/>
            <a:r>
              <a:rPr lang="en-US" dirty="0" smtClean="0"/>
              <a:t>Floor Covering</a:t>
            </a:r>
          </a:p>
        </p:txBody>
      </p:sp>
      <p:sp>
        <p:nvSpPr>
          <p:cNvPr id="246787" name="Content Placeholder 2"/>
          <p:cNvSpPr>
            <a:spLocks noGrp="1"/>
          </p:cNvSpPr>
          <p:nvPr>
            <p:ph idx="1"/>
          </p:nvPr>
        </p:nvSpPr>
        <p:spPr/>
        <p:txBody>
          <a:bodyPr/>
          <a:lstStyle/>
          <a:p>
            <a:pPr eaLnBrk="1" hangingPunct="1"/>
            <a:r>
              <a:rPr lang="en-US" smtClean="0"/>
              <a:t>Don’t do what I do as carpet, socks, and cool dry air are not a good combination</a:t>
            </a:r>
          </a:p>
          <a:p>
            <a:pPr eaLnBrk="1" hangingPunct="1"/>
            <a:r>
              <a:rPr lang="en-US" smtClean="0"/>
              <a:t>ESD is the concern</a:t>
            </a:r>
          </a:p>
          <a:p>
            <a:pPr eaLnBrk="1" hangingPunct="1"/>
            <a:r>
              <a:rPr lang="en-US" smtClean="0"/>
              <a:t>This is electrostatic discharge</a:t>
            </a:r>
          </a:p>
          <a:p>
            <a:pPr eaLnBrk="1" hangingPunct="1"/>
            <a:r>
              <a:rPr lang="en-US" smtClean="0"/>
              <a:t>ESD occurs when one material has an excess of electrons and another device has too few</a:t>
            </a:r>
          </a:p>
        </p:txBody>
      </p:sp>
      <p:sp>
        <p:nvSpPr>
          <p:cNvPr id="2467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67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BB0B4F-94CE-44D4-8008-32D0AD1A0B37}" type="slidenum">
              <a:rPr lang="en-US" sz="1400" smtClean="0"/>
              <a:pPr eaLnBrk="1" hangingPunct="1"/>
              <a:t>250</a:t>
            </a:fld>
            <a:endParaRPr lang="en-US" sz="1400" smtClean="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r>
              <a:rPr lang="en-US" dirty="0" smtClean="0"/>
              <a:t>Floor Covering</a:t>
            </a:r>
          </a:p>
        </p:txBody>
      </p:sp>
      <p:sp>
        <p:nvSpPr>
          <p:cNvPr id="247811" name="Rectangle 3"/>
          <p:cNvSpPr>
            <a:spLocks noGrp="1" noChangeArrowheads="1"/>
          </p:cNvSpPr>
          <p:nvPr>
            <p:ph idx="1"/>
          </p:nvPr>
        </p:nvSpPr>
        <p:spPr/>
        <p:txBody>
          <a:bodyPr/>
          <a:lstStyle/>
          <a:p>
            <a:pPr eaLnBrk="1" hangingPunct="1"/>
            <a:r>
              <a:rPr lang="en-US" smtClean="0"/>
              <a:t>When the two get near each other, nature seeks to achieve a balance</a:t>
            </a:r>
          </a:p>
          <a:p>
            <a:pPr eaLnBrk="1" hangingPunct="1"/>
            <a:r>
              <a:rPr lang="en-US" smtClean="0"/>
              <a:t>This balancing act is the spark from the ESD</a:t>
            </a:r>
          </a:p>
        </p:txBody>
      </p:sp>
      <p:sp>
        <p:nvSpPr>
          <p:cNvPr id="2478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78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D1C477-1A8D-41DB-B963-65CEF3A7E267}" type="slidenum">
              <a:rPr lang="en-US" sz="1400" smtClean="0"/>
              <a:pPr eaLnBrk="1" hangingPunct="1"/>
              <a:t>251</a:t>
            </a:fld>
            <a:endParaRPr lang="en-US" sz="1400" smtClean="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r>
              <a:rPr lang="en-US" dirty="0" smtClean="0"/>
              <a:t>Floor Covering</a:t>
            </a:r>
          </a:p>
        </p:txBody>
      </p:sp>
      <p:sp>
        <p:nvSpPr>
          <p:cNvPr id="248835" name="Rectangle 3"/>
          <p:cNvSpPr>
            <a:spLocks noGrp="1" noChangeArrowheads="1"/>
          </p:cNvSpPr>
          <p:nvPr>
            <p:ph idx="1"/>
          </p:nvPr>
        </p:nvSpPr>
        <p:spPr/>
        <p:txBody>
          <a:bodyPr/>
          <a:lstStyle/>
          <a:p>
            <a:pPr eaLnBrk="1" hangingPunct="1"/>
            <a:r>
              <a:rPr lang="en-US" smtClean="0"/>
              <a:t>Methods to use to reduce this risk include</a:t>
            </a:r>
          </a:p>
          <a:p>
            <a:pPr lvl="1" eaLnBrk="1" hangingPunct="1"/>
            <a:r>
              <a:rPr lang="en-US" smtClean="0"/>
              <a:t>Tile</a:t>
            </a:r>
          </a:p>
          <a:p>
            <a:pPr lvl="1" eaLnBrk="1" hangingPunct="1"/>
            <a:r>
              <a:rPr lang="en-US" smtClean="0"/>
              <a:t>Linoleum</a:t>
            </a:r>
          </a:p>
          <a:p>
            <a:pPr lvl="1" eaLnBrk="1" hangingPunct="1"/>
            <a:r>
              <a:rPr lang="en-US" smtClean="0"/>
              <a:t>Metallic Tiles</a:t>
            </a:r>
          </a:p>
          <a:p>
            <a:pPr lvl="1" eaLnBrk="1" hangingPunct="1"/>
            <a:r>
              <a:rPr lang="en-US" smtClean="0"/>
              <a:t>Antistatic Mats</a:t>
            </a:r>
          </a:p>
          <a:p>
            <a:pPr lvl="1" eaLnBrk="1" hangingPunct="1"/>
            <a:r>
              <a:rPr lang="en-US" smtClean="0"/>
              <a:t>Table Mats</a:t>
            </a:r>
          </a:p>
        </p:txBody>
      </p:sp>
      <p:sp>
        <p:nvSpPr>
          <p:cNvPr id="2488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88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8AFA9C-AC3C-4210-A622-6761893BCD8D}" type="slidenum">
              <a:rPr lang="en-US" sz="1400" smtClean="0"/>
              <a:pPr eaLnBrk="1" hangingPunct="1"/>
              <a:t>252</a:t>
            </a:fld>
            <a:endParaRPr lang="en-US" sz="1400"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r>
              <a:rPr lang="en-US" smtClean="0"/>
              <a:t>Floor Covering</a:t>
            </a:r>
          </a:p>
        </p:txBody>
      </p:sp>
      <p:sp>
        <p:nvSpPr>
          <p:cNvPr id="249859" name="Rectangle 3"/>
          <p:cNvSpPr>
            <a:spLocks noGrp="1" noChangeArrowheads="1"/>
          </p:cNvSpPr>
          <p:nvPr>
            <p:ph idx="1"/>
          </p:nvPr>
        </p:nvSpPr>
        <p:spPr/>
        <p:txBody>
          <a:bodyPr/>
          <a:lstStyle/>
          <a:p>
            <a:pPr eaLnBrk="1" hangingPunct="1"/>
            <a:r>
              <a:rPr lang="en-US" smtClean="0"/>
              <a:t>Tile means just normal floor tile</a:t>
            </a:r>
          </a:p>
          <a:p>
            <a:pPr eaLnBrk="1" hangingPunct="1"/>
            <a:r>
              <a:rPr lang="en-US" smtClean="0"/>
              <a:t>It is less likely to build up static than carpet</a:t>
            </a:r>
          </a:p>
          <a:p>
            <a:pPr eaLnBrk="1" hangingPunct="1"/>
            <a:r>
              <a:rPr lang="en-US" smtClean="0"/>
              <a:t>The same is true of linoleum</a:t>
            </a:r>
          </a:p>
          <a:p>
            <a:pPr eaLnBrk="1" hangingPunct="1"/>
            <a:r>
              <a:rPr lang="en-US" smtClean="0"/>
              <a:t>More fancy are metallic tiles which are grounded to the power supply for the room</a:t>
            </a:r>
          </a:p>
          <a:p>
            <a:pPr eaLnBrk="1" hangingPunct="1"/>
            <a:r>
              <a:rPr lang="en-US" smtClean="0"/>
              <a:t>If you do not want to change the existing floor covering, antistatic mats can be grounded through a screw on a wall socket</a:t>
            </a:r>
          </a:p>
        </p:txBody>
      </p:sp>
      <p:sp>
        <p:nvSpPr>
          <p:cNvPr id="2498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498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58283F-586A-4978-A0DA-D67B23F35268}" type="slidenum">
              <a:rPr lang="en-US" sz="1400" smtClean="0"/>
              <a:pPr eaLnBrk="1" hangingPunct="1"/>
              <a:t>253</a:t>
            </a:fld>
            <a:endParaRPr lang="en-US" sz="1400" smtClean="0"/>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r>
              <a:rPr lang="en-US" smtClean="0"/>
              <a:t>Floor Covering</a:t>
            </a:r>
          </a:p>
        </p:txBody>
      </p:sp>
      <p:sp>
        <p:nvSpPr>
          <p:cNvPr id="250883" name="Rectangle 3"/>
          <p:cNvSpPr>
            <a:spLocks noGrp="1" noChangeArrowheads="1"/>
          </p:cNvSpPr>
          <p:nvPr>
            <p:ph idx="1"/>
          </p:nvPr>
        </p:nvSpPr>
        <p:spPr/>
        <p:txBody>
          <a:bodyPr/>
          <a:lstStyle/>
          <a:p>
            <a:pPr eaLnBrk="1" hangingPunct="1"/>
            <a:r>
              <a:rPr lang="en-US" smtClean="0"/>
              <a:t>Table mats do the same thing</a:t>
            </a:r>
          </a:p>
          <a:p>
            <a:pPr eaLnBrk="1" hangingPunct="1"/>
            <a:r>
              <a:rPr lang="en-US" smtClean="0"/>
              <a:t>The only difference being you stand on the antistatic mat, whereas the equipment stands on the table mat</a:t>
            </a:r>
          </a:p>
          <a:p>
            <a:pPr eaLnBrk="1" hangingPunct="1"/>
            <a:r>
              <a:rPr lang="en-US" smtClean="0"/>
              <a:t>If you don’t want to do any of these, you can always use a wrist strap or ankle strap</a:t>
            </a:r>
          </a:p>
        </p:txBody>
      </p:sp>
      <p:sp>
        <p:nvSpPr>
          <p:cNvPr id="2508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08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0E8FB2B-8C65-4FB3-881A-18EB779F2425}" type="slidenum">
              <a:rPr lang="en-US" sz="1400" smtClean="0"/>
              <a:pPr eaLnBrk="1" hangingPunct="1"/>
              <a:t>254</a:t>
            </a:fld>
            <a:endParaRPr lang="en-US" sz="1400" smtClean="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r>
              <a:rPr lang="en-US" smtClean="0"/>
              <a:t>Physical Security</a:t>
            </a:r>
          </a:p>
        </p:txBody>
      </p:sp>
      <p:sp>
        <p:nvSpPr>
          <p:cNvPr id="25190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How physically secure the site should be depends on the level of risk and the tolerance to loss that can be tolerated</a:t>
            </a:r>
          </a:p>
          <a:p>
            <a:pPr eaLnBrk="1" hangingPunct="1"/>
            <a:r>
              <a:rPr lang="en-US" smtClean="0"/>
              <a:t>Security must take into account access to the site in all four dimensions</a:t>
            </a:r>
          </a:p>
          <a:p>
            <a:pPr lvl="1" eaLnBrk="1" hangingPunct="1"/>
            <a:r>
              <a:rPr lang="en-US" smtClean="0">
                <a:solidFill>
                  <a:srgbClr val="000000"/>
                </a:solidFill>
                <a:cs typeface="Times New Roman" pitchFamily="18" charset="0"/>
              </a:rPr>
              <a:t>The door</a:t>
            </a:r>
          </a:p>
          <a:p>
            <a:pPr lvl="1" eaLnBrk="1" hangingPunct="1"/>
            <a:r>
              <a:rPr lang="en-US" smtClean="0">
                <a:solidFill>
                  <a:srgbClr val="000000"/>
                </a:solidFill>
                <a:cs typeface="Times New Roman" pitchFamily="18" charset="0"/>
              </a:rPr>
              <a:t>The floor</a:t>
            </a:r>
          </a:p>
          <a:p>
            <a:pPr lvl="1" eaLnBrk="1" hangingPunct="1"/>
            <a:r>
              <a:rPr lang="en-US" smtClean="0">
                <a:solidFill>
                  <a:srgbClr val="000000"/>
                </a:solidFill>
                <a:cs typeface="Times New Roman" pitchFamily="18" charset="0"/>
              </a:rPr>
              <a:t>The walls</a:t>
            </a:r>
          </a:p>
          <a:p>
            <a:pPr lvl="1" eaLnBrk="1" hangingPunct="1"/>
            <a:r>
              <a:rPr lang="en-US" smtClean="0">
                <a:solidFill>
                  <a:srgbClr val="000000"/>
                </a:solidFill>
                <a:cs typeface="Times New Roman" pitchFamily="18" charset="0"/>
              </a:rPr>
              <a:t>The ceiling</a:t>
            </a:r>
          </a:p>
        </p:txBody>
      </p:sp>
      <p:sp>
        <p:nvSpPr>
          <p:cNvPr id="2519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19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E400CE3-7FF4-4501-A792-6ABF94628026}" type="slidenum">
              <a:rPr lang="en-US" sz="1400" smtClean="0"/>
              <a:pPr eaLnBrk="1" hangingPunct="1"/>
              <a:t>255</a:t>
            </a:fld>
            <a:endParaRPr lang="en-US" sz="1400" smtClean="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Physical Security</a:t>
            </a:r>
          </a:p>
        </p:txBody>
      </p:sp>
      <p:sp>
        <p:nvSpPr>
          <p:cNvPr id="25293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In some cases as was seen before there is no security</a:t>
            </a:r>
          </a:p>
          <a:p>
            <a:pPr eaLnBrk="1" hangingPunct="1"/>
            <a:r>
              <a:rPr lang="en-US" smtClean="0">
                <a:solidFill>
                  <a:srgbClr val="000000"/>
                </a:solidFill>
                <a:cs typeface="Times New Roman" pitchFamily="18" charset="0"/>
              </a:rPr>
              <a:t>All equipment is just placed on a table or desk out in the open</a:t>
            </a:r>
          </a:p>
          <a:p>
            <a:pPr eaLnBrk="1" hangingPunct="1"/>
            <a:r>
              <a:rPr lang="en-US" smtClean="0">
                <a:solidFill>
                  <a:srgbClr val="000000"/>
                </a:solidFill>
                <a:cs typeface="Times New Roman" pitchFamily="18" charset="0"/>
              </a:rPr>
              <a:t>This is poor practice because anyone, disgruntled employee or upset customer, can easily get to this equipment</a:t>
            </a:r>
          </a:p>
        </p:txBody>
      </p:sp>
      <p:sp>
        <p:nvSpPr>
          <p:cNvPr id="2529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29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854BBF-9672-4540-BB9E-F483CFCF1851}" type="slidenum">
              <a:rPr lang="en-US" sz="1400" smtClean="0"/>
              <a:pPr eaLnBrk="1" hangingPunct="1"/>
              <a:t>256</a:t>
            </a:fld>
            <a:endParaRPr lang="en-US" sz="1400" smtClean="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pPr eaLnBrk="1" hangingPunct="1"/>
            <a:r>
              <a:rPr lang="en-US" smtClean="0"/>
              <a:t>What’s Wrong Here</a:t>
            </a:r>
          </a:p>
        </p:txBody>
      </p:sp>
      <p:sp>
        <p:nvSpPr>
          <p:cNvPr id="253955" name="Rectangle 3"/>
          <p:cNvSpPr>
            <a:spLocks noGrp="1" noChangeArrowheads="1"/>
          </p:cNvSpPr>
          <p:nvPr>
            <p:ph idx="1"/>
          </p:nvPr>
        </p:nvSpPr>
        <p:spPr/>
        <p:txBody>
          <a:bodyPr/>
          <a:lstStyle/>
          <a:p>
            <a:pPr eaLnBrk="1" hangingPunct="1"/>
            <a:r>
              <a:rPr lang="en-US" smtClean="0"/>
              <a:t>The following picture is from the Cisco Networking Academy website</a:t>
            </a:r>
          </a:p>
          <a:p>
            <a:pPr eaLnBrk="1" hangingPunct="1"/>
            <a:r>
              <a:rPr lang="en-US" smtClean="0"/>
              <a:t>This is the program that trains future network administrators</a:t>
            </a:r>
          </a:p>
          <a:p>
            <a:pPr eaLnBrk="1" hangingPunct="1"/>
            <a:r>
              <a:rPr lang="en-US" smtClean="0"/>
              <a:t>What’s wrong with this picture</a:t>
            </a:r>
          </a:p>
        </p:txBody>
      </p:sp>
      <p:sp>
        <p:nvSpPr>
          <p:cNvPr id="2539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39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35D5BB-8D26-4385-A31E-D151719D30D8}" type="slidenum">
              <a:rPr lang="en-US" sz="1400" smtClean="0"/>
              <a:pPr eaLnBrk="1" hangingPunct="1"/>
              <a:t>257</a:t>
            </a:fld>
            <a:endParaRPr lang="en-US" sz="1400" smtClean="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smtClean="0"/>
              <a:t>What’s Wrong Here</a:t>
            </a:r>
          </a:p>
        </p:txBody>
      </p:sp>
      <p:pic>
        <p:nvPicPr>
          <p:cNvPr id="254979"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2549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49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7752C8-BE4D-4420-B55E-BF351D3E6A5E}" type="slidenum">
              <a:rPr lang="en-US" sz="1400" smtClean="0"/>
              <a:pPr eaLnBrk="1" hangingPunct="1"/>
              <a:t>258</a:t>
            </a:fld>
            <a:endParaRPr lang="en-US" sz="1400" smtClean="0"/>
          </a:p>
        </p:txBody>
      </p:sp>
      <p:sp>
        <p:nvSpPr>
          <p:cNvPr id="254982" name="Oval 9"/>
          <p:cNvSpPr>
            <a:spLocks noChangeArrowheads="1"/>
          </p:cNvSpPr>
          <p:nvPr/>
        </p:nvSpPr>
        <p:spPr bwMode="auto">
          <a:xfrm>
            <a:off x="4906963" y="2932113"/>
            <a:ext cx="1668462" cy="1306512"/>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smtClean="0"/>
              <a:t>The Door</a:t>
            </a:r>
          </a:p>
        </p:txBody>
      </p:sp>
      <p:sp>
        <p:nvSpPr>
          <p:cNvPr id="256003"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first thing to do is to secure the door</a:t>
            </a:r>
          </a:p>
          <a:p>
            <a:pPr eaLnBrk="1" hangingPunct="1"/>
            <a:r>
              <a:rPr lang="en-US" smtClean="0">
                <a:solidFill>
                  <a:srgbClr val="000000"/>
                </a:solidFill>
                <a:cs typeface="Times New Roman" pitchFamily="18" charset="0"/>
              </a:rPr>
              <a:t>A latch should be put on the door to control access so as to restrict access to certain individuals and certain times of the day</a:t>
            </a:r>
            <a:r>
              <a:rPr lang="en-US" smtClean="0"/>
              <a:t>, such as a card reader as shown next</a:t>
            </a:r>
          </a:p>
          <a:p>
            <a:pPr eaLnBrk="1" hangingPunct="1"/>
            <a:r>
              <a:rPr lang="en-US" smtClean="0"/>
              <a:t>The reader is the small gray device to the left of the door</a:t>
            </a:r>
          </a:p>
          <a:p>
            <a:pPr eaLnBrk="1" hangingPunct="1"/>
            <a:r>
              <a:rPr lang="en-US" smtClean="0"/>
              <a:t>These systems cost from $1,000 to $2,000 in year 2000 prices in most cases</a:t>
            </a:r>
          </a:p>
        </p:txBody>
      </p:sp>
      <p:sp>
        <p:nvSpPr>
          <p:cNvPr id="2560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60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5FD5A26-C76F-46E2-BA6D-1696354F04E3}" type="slidenum">
              <a:rPr lang="en-US" sz="1400" smtClean="0"/>
              <a:pPr eaLnBrk="1" hangingPunct="1"/>
              <a:t>259</a:t>
            </a:fld>
            <a:endParaRPr lang="en-US" sz="140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Large Room</a:t>
            </a: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70FB90D-85B5-42C0-8689-A5C926FAD90B}" type="slidenum">
              <a:rPr lang="en-US" sz="1400" smtClean="0"/>
              <a:pPr eaLnBrk="1" hangingPunct="1"/>
              <a:t>26</a:t>
            </a:fld>
            <a:endParaRPr lang="en-US" sz="1400" smtClean="0"/>
          </a:p>
        </p:txBody>
      </p:sp>
      <p:pic>
        <p:nvPicPr>
          <p:cNvPr id="29701" name="Picture 4" descr="WANRoom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858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r>
              <a:rPr lang="en-US" smtClean="0"/>
              <a:t>The Door</a:t>
            </a:r>
          </a:p>
        </p:txBody>
      </p:sp>
      <p:sp>
        <p:nvSpPr>
          <p:cNvPr id="2570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70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FE90B6-1473-4AAC-88E8-A381CFC6F3F4}" type="slidenum">
              <a:rPr lang="en-US" sz="1400" smtClean="0"/>
              <a:pPr eaLnBrk="1" hangingPunct="1"/>
              <a:t>260</a:t>
            </a:fld>
            <a:endParaRPr lang="en-US" sz="1400" smtClean="0"/>
          </a:p>
        </p:txBody>
      </p:sp>
      <p:pic>
        <p:nvPicPr>
          <p:cNvPr id="257029" name="Picture 4" descr="Node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8580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eaLnBrk="1" hangingPunct="1"/>
            <a:r>
              <a:rPr lang="en-US" smtClean="0"/>
              <a:t>The Door</a:t>
            </a:r>
          </a:p>
        </p:txBody>
      </p:sp>
      <p:sp>
        <p:nvSpPr>
          <p:cNvPr id="258051" name="Rectangle 3"/>
          <p:cNvSpPr>
            <a:spLocks noGrp="1" noChangeArrowheads="1"/>
          </p:cNvSpPr>
          <p:nvPr>
            <p:ph idx="1"/>
          </p:nvPr>
        </p:nvSpPr>
        <p:spPr/>
        <p:txBody>
          <a:bodyPr/>
          <a:lstStyle/>
          <a:p>
            <a:pPr eaLnBrk="1" hangingPunct="1"/>
            <a:r>
              <a:rPr lang="en-US" smtClean="0"/>
              <a:t>A combination lock system could also be used</a:t>
            </a:r>
          </a:p>
          <a:p>
            <a:pPr eaLnBrk="1" hangingPunct="1"/>
            <a:r>
              <a:rPr lang="en-US" smtClean="0"/>
              <a:t>If so, issue a different combination to each user, and issue new combinations periodically and whenever a combination is compromised</a:t>
            </a:r>
          </a:p>
          <a:p>
            <a:pPr eaLnBrk="1" hangingPunct="1"/>
            <a:r>
              <a:rPr lang="en-US" smtClean="0"/>
              <a:t>Have a procedure in place that revokes user access when a user leaves the company</a:t>
            </a:r>
          </a:p>
        </p:txBody>
      </p:sp>
      <p:sp>
        <p:nvSpPr>
          <p:cNvPr id="2580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8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BCB446E-7973-4821-B719-2986912070B5}" type="slidenum">
              <a:rPr lang="en-US" sz="1400" smtClean="0"/>
              <a:pPr eaLnBrk="1" hangingPunct="1"/>
              <a:t>261</a:t>
            </a:fld>
            <a:endParaRPr lang="en-US" sz="1400" smtClean="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r>
              <a:rPr lang="en-US" smtClean="0"/>
              <a:t>The Door</a:t>
            </a:r>
          </a:p>
        </p:txBody>
      </p:sp>
      <p:sp>
        <p:nvSpPr>
          <p:cNvPr id="259075" name="Rectangle 3"/>
          <p:cNvSpPr>
            <a:spLocks noGrp="1" noChangeArrowheads="1"/>
          </p:cNvSpPr>
          <p:nvPr>
            <p:ph idx="1"/>
          </p:nvPr>
        </p:nvSpPr>
        <p:spPr/>
        <p:txBody>
          <a:bodyPr/>
          <a:lstStyle/>
          <a:p>
            <a:pPr eaLnBrk="1" hangingPunct="1"/>
            <a:r>
              <a:rPr lang="en-US" smtClean="0"/>
              <a:t>Use a lock that has a shield so that only the user entering the combination can see the keypad</a:t>
            </a:r>
          </a:p>
          <a:p>
            <a:pPr eaLnBrk="1" hangingPunct="1"/>
            <a:r>
              <a:rPr lang="en-US" smtClean="0"/>
              <a:t>Configure the lock to record an event log of users entering the locked area</a:t>
            </a:r>
          </a:p>
          <a:p>
            <a:pPr eaLnBrk="1" hangingPunct="1"/>
            <a:r>
              <a:rPr lang="en-US" smtClean="0"/>
              <a:t>You can also use a door camera to further document the user and any guests who enter with the user</a:t>
            </a:r>
          </a:p>
        </p:txBody>
      </p:sp>
      <p:sp>
        <p:nvSpPr>
          <p:cNvPr id="2590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59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B1D074A-5C72-40AE-90E8-B44A06051636}" type="slidenum">
              <a:rPr lang="en-US" sz="1400" smtClean="0"/>
              <a:pPr eaLnBrk="1" hangingPunct="1"/>
              <a:t>262</a:t>
            </a:fld>
            <a:endParaRPr lang="en-US" sz="1400" smtClean="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p:txBody>
          <a:bodyPr/>
          <a:lstStyle/>
          <a:p>
            <a:pPr eaLnBrk="1" hangingPunct="1"/>
            <a:r>
              <a:rPr lang="en-US" smtClean="0"/>
              <a:t>The Door</a:t>
            </a:r>
          </a:p>
        </p:txBody>
      </p:sp>
      <p:sp>
        <p:nvSpPr>
          <p:cNvPr id="260099" name="Content Placeholder 2"/>
          <p:cNvSpPr>
            <a:spLocks noGrp="1"/>
          </p:cNvSpPr>
          <p:nvPr>
            <p:ph idx="1"/>
          </p:nvPr>
        </p:nvSpPr>
        <p:spPr/>
        <p:txBody>
          <a:bodyPr/>
          <a:lstStyle/>
          <a:p>
            <a:pPr eaLnBrk="1" hangingPunct="1"/>
            <a:r>
              <a:rPr lang="en-US" smtClean="0"/>
              <a:t>Use a metal or solid core wood door that's substantial enough to resist being forced open by shoulder impact</a:t>
            </a:r>
          </a:p>
          <a:p>
            <a:pPr eaLnBrk="1" hangingPunct="1"/>
            <a:r>
              <a:rPr lang="en-US" smtClean="0"/>
              <a:t>Reinforce the doorframe and strike plate to further resist shock loads and prying</a:t>
            </a:r>
          </a:p>
          <a:p>
            <a:pPr eaLnBrk="1" hangingPunct="1">
              <a:lnSpc>
                <a:spcPct val="90000"/>
              </a:lnSpc>
            </a:pPr>
            <a:r>
              <a:rPr lang="en-US" smtClean="0"/>
              <a:t>Locate hinges so that intruders can't remove hinge pins from outside the door, or use nonremovable hinge pins</a:t>
            </a:r>
          </a:p>
        </p:txBody>
      </p:sp>
      <p:sp>
        <p:nvSpPr>
          <p:cNvPr id="260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0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434A73-B6C5-4012-AC0E-5E873A71C5FA}" type="slidenum">
              <a:rPr lang="en-US" sz="1400" smtClean="0"/>
              <a:pPr eaLnBrk="1" hangingPunct="1"/>
              <a:t>263</a:t>
            </a:fld>
            <a:endParaRPr lang="en-US" sz="1400" smtClean="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r>
              <a:rPr lang="en-US" smtClean="0"/>
              <a:t>The Door</a:t>
            </a:r>
          </a:p>
        </p:txBody>
      </p:sp>
      <p:sp>
        <p:nvSpPr>
          <p:cNvPr id="261123" name="Rectangle 3"/>
          <p:cNvSpPr>
            <a:spLocks noGrp="1" noChangeArrowheads="1"/>
          </p:cNvSpPr>
          <p:nvPr>
            <p:ph idx="1"/>
          </p:nvPr>
        </p:nvSpPr>
        <p:spPr/>
        <p:txBody>
          <a:bodyPr/>
          <a:lstStyle/>
          <a:p>
            <a:pPr eaLnBrk="1" hangingPunct="1">
              <a:lnSpc>
                <a:spcPct val="90000"/>
              </a:lnSpc>
            </a:pPr>
            <a:r>
              <a:rPr lang="en-US" smtClean="0"/>
              <a:t>Use long screws to attach hinges and strike plates to the surrounding wall structure</a:t>
            </a:r>
          </a:p>
          <a:p>
            <a:pPr eaLnBrk="1" hangingPunct="1">
              <a:lnSpc>
                <a:spcPct val="90000"/>
              </a:lnSpc>
            </a:pPr>
            <a:r>
              <a:rPr lang="en-US" smtClean="0"/>
              <a:t>Also use one-way screws that cannot be removed</a:t>
            </a:r>
          </a:p>
          <a:p>
            <a:pPr eaLnBrk="1" hangingPunct="1">
              <a:lnSpc>
                <a:spcPct val="90000"/>
              </a:lnSpc>
            </a:pPr>
            <a:r>
              <a:rPr lang="en-US" smtClean="0"/>
              <a:t>Weld the nuts onto any bolts that extend through the surface of steel doors</a:t>
            </a:r>
          </a:p>
          <a:p>
            <a:pPr eaLnBrk="1" hangingPunct="1">
              <a:lnSpc>
                <a:spcPct val="90000"/>
              </a:lnSpc>
            </a:pPr>
            <a:r>
              <a:rPr lang="en-US" smtClean="0"/>
              <a:t>For fire doors and secondary exits equip the door with an alarm unit and heavy-duty lock</a:t>
            </a:r>
          </a:p>
        </p:txBody>
      </p:sp>
      <p:sp>
        <p:nvSpPr>
          <p:cNvPr id="261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1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697B70-C708-4523-9922-A841B3DDF345}" type="slidenum">
              <a:rPr lang="en-US" sz="1400" smtClean="0"/>
              <a:pPr eaLnBrk="1" hangingPunct="1"/>
              <a:t>264</a:t>
            </a:fld>
            <a:endParaRPr lang="en-US" sz="1400" smtClean="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Floor/Wall/Ceiling</a:t>
            </a:r>
          </a:p>
        </p:txBody>
      </p:sp>
      <p:sp>
        <p:nvSpPr>
          <p:cNvPr id="26214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What the floor, walls, and ceiling are made of is also very important</a:t>
            </a:r>
          </a:p>
          <a:p>
            <a:pPr eaLnBrk="1" hangingPunct="1"/>
            <a:r>
              <a:rPr lang="en-US" smtClean="0">
                <a:solidFill>
                  <a:srgbClr val="000000"/>
                </a:solidFill>
                <a:cs typeface="Times New Roman" pitchFamily="18" charset="0"/>
              </a:rPr>
              <a:t>For example, a few years ago I was moving into a new building</a:t>
            </a:r>
          </a:p>
          <a:p>
            <a:pPr eaLnBrk="1" hangingPunct="1"/>
            <a:r>
              <a:rPr lang="en-US" smtClean="0">
                <a:solidFill>
                  <a:srgbClr val="000000"/>
                </a:solidFill>
                <a:cs typeface="Times New Roman" pitchFamily="18" charset="0"/>
              </a:rPr>
              <a:t>For reasons I still do not understand we were moving in before the building was finished</a:t>
            </a:r>
          </a:p>
          <a:p>
            <a:pPr eaLnBrk="1" hangingPunct="1"/>
            <a:r>
              <a:rPr lang="en-US" smtClean="0">
                <a:solidFill>
                  <a:srgbClr val="000000"/>
                </a:solidFill>
                <a:cs typeface="Times New Roman" pitchFamily="18" charset="0"/>
              </a:rPr>
              <a:t>When I went to open the door to my office, I found it locked and no key</a:t>
            </a:r>
          </a:p>
        </p:txBody>
      </p:sp>
      <p:sp>
        <p:nvSpPr>
          <p:cNvPr id="2621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21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4EFB11-AD98-4D30-99B7-BAA58456F49B}" type="slidenum">
              <a:rPr lang="en-US" sz="1400" smtClean="0"/>
              <a:pPr eaLnBrk="1" hangingPunct="1"/>
              <a:t>265</a:t>
            </a:fld>
            <a:endParaRPr lang="en-US" sz="1400" smtClean="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Floor/Wall/Ceiling</a:t>
            </a:r>
          </a:p>
        </p:txBody>
      </p:sp>
      <p:sp>
        <p:nvSpPr>
          <p:cNvPr id="26317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As I was complaining about this an electrician walked by</a:t>
            </a:r>
          </a:p>
          <a:p>
            <a:pPr eaLnBrk="1" hangingPunct="1"/>
            <a:r>
              <a:rPr lang="en-US" smtClean="0">
                <a:solidFill>
                  <a:srgbClr val="000000"/>
                </a:solidFill>
                <a:cs typeface="Times New Roman" pitchFamily="18" charset="0"/>
              </a:rPr>
              <a:t>He said no problem I'll open it for you</a:t>
            </a:r>
          </a:p>
          <a:p>
            <a:pPr eaLnBrk="1" hangingPunct="1"/>
            <a:r>
              <a:rPr lang="en-US" smtClean="0">
                <a:solidFill>
                  <a:srgbClr val="000000"/>
                </a:solidFill>
                <a:cs typeface="Times New Roman" pitchFamily="18" charset="0"/>
              </a:rPr>
              <a:t>So he set his ladder down, picked up a short piece of electrical conduit, climbed the ladder, and opened the door by raising the ceiling tile up and reaching over the wall to push down on the door handle</a:t>
            </a:r>
          </a:p>
          <a:p>
            <a:pPr eaLnBrk="1" hangingPunct="1"/>
            <a:r>
              <a:rPr lang="en-US" smtClean="0">
                <a:solidFill>
                  <a:srgbClr val="000000"/>
                </a:solidFill>
                <a:cs typeface="Times New Roman" pitchFamily="18" charset="0"/>
              </a:rPr>
              <a:t>It took him about one minute to do this</a:t>
            </a:r>
          </a:p>
        </p:txBody>
      </p:sp>
      <p:sp>
        <p:nvSpPr>
          <p:cNvPr id="263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3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43E531C-8D26-478D-A752-34B619376E8B}" type="slidenum">
              <a:rPr lang="en-US" sz="1400" smtClean="0"/>
              <a:pPr eaLnBrk="1" hangingPunct="1"/>
              <a:t>266</a:t>
            </a:fld>
            <a:endParaRPr lang="en-US" sz="1400" smtClean="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Floor/Wall/Ceiling</a:t>
            </a:r>
          </a:p>
        </p:txBody>
      </p:sp>
      <p:sp>
        <p:nvSpPr>
          <p:cNvPr id="26419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As you can see a false ceiling is no security at all</a:t>
            </a:r>
          </a:p>
          <a:p>
            <a:pPr eaLnBrk="1" hangingPunct="1"/>
            <a:r>
              <a:rPr lang="en-US" smtClean="0">
                <a:solidFill>
                  <a:srgbClr val="000000"/>
                </a:solidFill>
                <a:cs typeface="Times New Roman" pitchFamily="18" charset="0"/>
              </a:rPr>
              <a:t>Besides opening doors, someone can just crawl over the top of the wall and drop into the room</a:t>
            </a:r>
          </a:p>
        </p:txBody>
      </p:sp>
      <p:sp>
        <p:nvSpPr>
          <p:cNvPr id="2641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41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5225FEB-7CAE-47D2-8A96-053190E732DC}" type="slidenum">
              <a:rPr lang="en-US" sz="1400" smtClean="0"/>
              <a:pPr eaLnBrk="1" hangingPunct="1"/>
              <a:t>267</a:t>
            </a:fld>
            <a:endParaRPr lang="en-US" sz="1400" smtClean="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Floor/Wall/Ceiling</a:t>
            </a:r>
          </a:p>
        </p:txBody>
      </p:sp>
      <p:sp>
        <p:nvSpPr>
          <p:cNvPr id="26521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Typical office walls are no barrier either</a:t>
            </a:r>
          </a:p>
          <a:p>
            <a:pPr eaLnBrk="1" hangingPunct="1"/>
            <a:r>
              <a:rPr lang="en-US" smtClean="0">
                <a:solidFill>
                  <a:srgbClr val="000000"/>
                </a:solidFill>
                <a:cs typeface="Times New Roman" pitchFamily="18" charset="0"/>
              </a:rPr>
              <a:t>Have you ever had to repair a hole in the wall caused by children playing</a:t>
            </a:r>
          </a:p>
          <a:p>
            <a:pPr eaLnBrk="1" hangingPunct="1"/>
            <a:r>
              <a:rPr lang="en-US" smtClean="0">
                <a:solidFill>
                  <a:srgbClr val="000000"/>
                </a:solidFill>
                <a:cs typeface="Times New Roman" pitchFamily="18" charset="0"/>
              </a:rPr>
              <a:t>Even better, have you ever made a hole in the wall to hang a picture</a:t>
            </a:r>
          </a:p>
          <a:p>
            <a:pPr eaLnBrk="1" hangingPunct="1"/>
            <a:r>
              <a:rPr lang="en-US" smtClean="0">
                <a:solidFill>
                  <a:srgbClr val="000000"/>
                </a:solidFill>
                <a:cs typeface="Times New Roman" pitchFamily="18" charset="0"/>
              </a:rPr>
              <a:t>Wallboard can be penetrated in just a few minutes</a:t>
            </a:r>
          </a:p>
        </p:txBody>
      </p:sp>
      <p:sp>
        <p:nvSpPr>
          <p:cNvPr id="265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5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9AB9631-35A9-4EA6-AF24-246F250A9D2A}" type="slidenum">
              <a:rPr lang="en-US" sz="1400" smtClean="0"/>
              <a:pPr eaLnBrk="1" hangingPunct="1"/>
              <a:t>268</a:t>
            </a:fld>
            <a:endParaRPr lang="en-US" sz="1400" smtClean="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r>
              <a:rPr lang="en-US" smtClean="0"/>
              <a:t>Ventilation System</a:t>
            </a:r>
          </a:p>
        </p:txBody>
      </p:sp>
      <p:sp>
        <p:nvSpPr>
          <p:cNvPr id="266243" name="Rectangle 3"/>
          <p:cNvSpPr>
            <a:spLocks noGrp="1" noChangeArrowheads="1"/>
          </p:cNvSpPr>
          <p:nvPr>
            <p:ph idx="1"/>
          </p:nvPr>
        </p:nvSpPr>
        <p:spPr/>
        <p:txBody>
          <a:bodyPr/>
          <a:lstStyle/>
          <a:p>
            <a:pPr eaLnBrk="1" hangingPunct="1"/>
            <a:r>
              <a:rPr lang="en-US" smtClean="0"/>
              <a:t>Secure any vents that lead into the data center</a:t>
            </a:r>
          </a:p>
          <a:p>
            <a:pPr eaLnBrk="1" hangingPunct="1"/>
            <a:r>
              <a:rPr lang="en-US" smtClean="0"/>
              <a:t>This could be inside the building or a roof vent</a:t>
            </a:r>
          </a:p>
          <a:p>
            <a:pPr eaLnBrk="1" hangingPunct="1"/>
            <a:r>
              <a:rPr lang="en-US" smtClean="0"/>
              <a:t>Inspect these areas periodically to be sure no one is slowly working on them</a:t>
            </a:r>
          </a:p>
        </p:txBody>
      </p:sp>
      <p:sp>
        <p:nvSpPr>
          <p:cNvPr id="2662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6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5D3E7FF-A2B8-4151-B6DA-F8F2FE56F88A}" type="slidenum">
              <a:rPr lang="en-US" sz="1400" smtClean="0"/>
              <a:pPr eaLnBrk="1" hangingPunct="1"/>
              <a:t>269</a:t>
            </a:fld>
            <a:endParaRPr lang="en-US" sz="140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Raised Floor</a:t>
            </a:r>
          </a:p>
        </p:txBody>
      </p:sp>
      <p:sp>
        <p:nvSpPr>
          <p:cNvPr id="30723" name="Rectangle 3"/>
          <p:cNvSpPr>
            <a:spLocks noGrp="1" noChangeArrowheads="1"/>
          </p:cNvSpPr>
          <p:nvPr>
            <p:ph idx="1"/>
          </p:nvPr>
        </p:nvSpPr>
        <p:spPr/>
        <p:txBody>
          <a:bodyPr/>
          <a:lstStyle/>
          <a:p>
            <a:pPr eaLnBrk="1" hangingPunct="1">
              <a:lnSpc>
                <a:spcPct val="90000"/>
              </a:lnSpc>
            </a:pPr>
            <a:r>
              <a:rPr lang="en-US" smtClean="0">
                <a:solidFill>
                  <a:srgbClr val="000000"/>
                </a:solidFill>
                <a:cs typeface="Times New Roman" pitchFamily="18" charset="0"/>
              </a:rPr>
              <a:t>Often these larger rooms will have a raised floor</a:t>
            </a:r>
          </a:p>
          <a:p>
            <a:pPr eaLnBrk="1" hangingPunct="1">
              <a:lnSpc>
                <a:spcPct val="90000"/>
              </a:lnSpc>
            </a:pPr>
            <a:r>
              <a:rPr lang="en-US" smtClean="0">
                <a:solidFill>
                  <a:srgbClr val="000000"/>
                </a:solidFill>
                <a:cs typeface="Times New Roman" pitchFamily="18" charset="0"/>
              </a:rPr>
              <a:t>This type of floor is used to route cabling</a:t>
            </a:r>
          </a:p>
          <a:p>
            <a:pPr eaLnBrk="1" hangingPunct="1">
              <a:lnSpc>
                <a:spcPct val="90000"/>
              </a:lnSpc>
            </a:pPr>
            <a:r>
              <a:rPr lang="en-US" smtClean="0">
                <a:solidFill>
                  <a:srgbClr val="000000"/>
                </a:solidFill>
                <a:cs typeface="Times New Roman" pitchFamily="18" charset="0"/>
              </a:rPr>
              <a:t>There are several different types of raised floors</a:t>
            </a:r>
          </a:p>
          <a:p>
            <a:pPr eaLnBrk="1" hangingPunct="1">
              <a:lnSpc>
                <a:spcPct val="90000"/>
              </a:lnSpc>
            </a:pPr>
            <a:r>
              <a:rPr lang="en-US" smtClean="0">
                <a:solidFill>
                  <a:srgbClr val="000000"/>
                </a:solidFill>
                <a:cs typeface="Times New Roman" pitchFamily="18" charset="0"/>
              </a:rPr>
              <a:t>The best currently available uses a composite panel for the floor tile</a:t>
            </a:r>
          </a:p>
          <a:p>
            <a:pPr eaLnBrk="1" hangingPunct="1">
              <a:lnSpc>
                <a:spcPct val="90000"/>
              </a:lnSpc>
            </a:pPr>
            <a:r>
              <a:rPr lang="en-US" smtClean="0">
                <a:solidFill>
                  <a:srgbClr val="000000"/>
                </a:solidFill>
                <a:cs typeface="Times New Roman" pitchFamily="18" charset="0"/>
              </a:rPr>
              <a:t>This is a composite wood product covered in steel</a:t>
            </a:r>
          </a:p>
        </p:txBody>
      </p:sp>
      <p:sp>
        <p:nvSpPr>
          <p:cNvPr id="307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D12A75B-8E7E-4596-848C-AC08CEFC0CFB}" type="slidenum">
              <a:rPr lang="en-US" sz="1400" smtClean="0"/>
              <a:pPr eaLnBrk="1" hangingPunct="1"/>
              <a:t>27</a:t>
            </a:fld>
            <a:endParaRPr lang="en-US" sz="1400" smtClean="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r>
              <a:rPr lang="en-US" smtClean="0"/>
              <a:t>Signs</a:t>
            </a:r>
          </a:p>
        </p:txBody>
      </p:sp>
      <p:sp>
        <p:nvSpPr>
          <p:cNvPr id="267267" name="Rectangle 3"/>
          <p:cNvSpPr>
            <a:spLocks noGrp="1" noChangeArrowheads="1"/>
          </p:cNvSpPr>
          <p:nvPr>
            <p:ph idx="1"/>
          </p:nvPr>
        </p:nvSpPr>
        <p:spPr/>
        <p:txBody>
          <a:bodyPr/>
          <a:lstStyle/>
          <a:p>
            <a:pPr eaLnBrk="1" hangingPunct="1"/>
            <a:r>
              <a:rPr lang="en-US" smtClean="0"/>
              <a:t>Signs and wall maps that say here is where all of the really expensive equipment is located are a poor idea as well</a:t>
            </a:r>
          </a:p>
        </p:txBody>
      </p:sp>
      <p:sp>
        <p:nvSpPr>
          <p:cNvPr id="2672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7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E13EC0A-E1A1-4D23-B367-8328FF2046BA}" type="slidenum">
              <a:rPr lang="en-US" sz="1400" smtClean="0"/>
              <a:pPr eaLnBrk="1" hangingPunct="1"/>
              <a:t>270</a:t>
            </a:fld>
            <a:endParaRPr lang="en-US" sz="1400" smtClean="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eaLnBrk="1" hangingPunct="1"/>
            <a:r>
              <a:rPr lang="en-US" smtClean="0"/>
              <a:t>Location in the Building</a:t>
            </a:r>
          </a:p>
        </p:txBody>
      </p:sp>
      <p:sp>
        <p:nvSpPr>
          <p:cNvPr id="268291" name="Rectangle 3"/>
          <p:cNvSpPr>
            <a:spLocks noGrp="1" noChangeArrowheads="1"/>
          </p:cNvSpPr>
          <p:nvPr>
            <p:ph idx="1"/>
          </p:nvPr>
        </p:nvSpPr>
        <p:spPr/>
        <p:txBody>
          <a:bodyPr/>
          <a:lstStyle/>
          <a:p>
            <a:pPr eaLnBrk="1" hangingPunct="1"/>
            <a:r>
              <a:rPr lang="en-US" smtClean="0"/>
              <a:t>If possible keep the data center away from areas where it will share a wall with an unused space or exterior wall</a:t>
            </a:r>
          </a:p>
          <a:p>
            <a:pPr eaLnBrk="1" hangingPunct="1"/>
            <a:r>
              <a:rPr lang="en-US" smtClean="0"/>
              <a:t>People have been known to just back a vehicle through an outside wall</a:t>
            </a:r>
          </a:p>
          <a:p>
            <a:pPr eaLnBrk="1" hangingPunct="1"/>
            <a:r>
              <a:rPr lang="en-US" smtClean="0"/>
              <a:t>Windows are always a bad idea</a:t>
            </a:r>
          </a:p>
          <a:p>
            <a:pPr eaLnBrk="1" hangingPunct="1"/>
            <a:r>
              <a:rPr lang="en-US" smtClean="0"/>
              <a:t>Try also to avoid high traffic areas</a:t>
            </a:r>
          </a:p>
          <a:p>
            <a:pPr eaLnBrk="1" hangingPunct="1"/>
            <a:r>
              <a:rPr lang="en-US" smtClean="0"/>
              <a:t>You want a stranger to be noticed</a:t>
            </a:r>
          </a:p>
        </p:txBody>
      </p:sp>
      <p:sp>
        <p:nvSpPr>
          <p:cNvPr id="268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8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C76F6A-CC9D-4EBF-A993-98CBA99B0B82}" type="slidenum">
              <a:rPr lang="en-US" sz="1400" smtClean="0"/>
              <a:pPr eaLnBrk="1" hangingPunct="1"/>
              <a:t>271</a:t>
            </a:fld>
            <a:endParaRPr lang="en-US" sz="1400" smtClean="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Cabling Security</a:t>
            </a:r>
          </a:p>
        </p:txBody>
      </p:sp>
      <p:sp>
        <p:nvSpPr>
          <p:cNvPr id="26931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Security for the cabling system may be a consideration as well</a:t>
            </a:r>
          </a:p>
          <a:p>
            <a:pPr eaLnBrk="1" hangingPunct="1"/>
            <a:r>
              <a:rPr lang="en-US" smtClean="0">
                <a:solidFill>
                  <a:srgbClr val="000000"/>
                </a:solidFill>
                <a:cs typeface="Times New Roman" pitchFamily="18" charset="0"/>
              </a:rPr>
              <a:t>Cables can be tapped physically or by sensing the EMI they put off</a:t>
            </a:r>
          </a:p>
          <a:p>
            <a:pPr eaLnBrk="1" hangingPunct="1"/>
            <a:r>
              <a:rPr lang="en-US" smtClean="0">
                <a:solidFill>
                  <a:srgbClr val="000000"/>
                </a:solidFill>
                <a:cs typeface="Times New Roman" pitchFamily="18" charset="0"/>
              </a:rPr>
              <a:t>Conduit may be run throughout the building to help prevent this</a:t>
            </a:r>
          </a:p>
          <a:p>
            <a:pPr eaLnBrk="1" hangingPunct="1"/>
            <a:r>
              <a:rPr lang="en-US" smtClean="0">
                <a:solidFill>
                  <a:srgbClr val="000000"/>
                </a:solidFill>
                <a:cs typeface="Times New Roman" pitchFamily="18" charset="0"/>
              </a:rPr>
              <a:t>However, this is quite expensive</a:t>
            </a:r>
          </a:p>
        </p:txBody>
      </p:sp>
      <p:sp>
        <p:nvSpPr>
          <p:cNvPr id="2693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693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E9B629-0085-4785-B55A-8AB770898ACB}" type="slidenum">
              <a:rPr lang="en-US" sz="1400" smtClean="0"/>
              <a:pPr eaLnBrk="1" hangingPunct="1"/>
              <a:t>272</a:t>
            </a:fld>
            <a:endParaRPr lang="en-US" sz="1400"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r>
              <a:rPr lang="en-US" smtClean="0"/>
              <a:t>Electrical Power Security</a:t>
            </a:r>
          </a:p>
        </p:txBody>
      </p:sp>
      <p:sp>
        <p:nvSpPr>
          <p:cNvPr id="270339" name="Rectangle 3"/>
          <p:cNvSpPr>
            <a:spLocks noGrp="1" noChangeArrowheads="1"/>
          </p:cNvSpPr>
          <p:nvPr>
            <p:ph idx="1"/>
          </p:nvPr>
        </p:nvSpPr>
        <p:spPr/>
        <p:txBody>
          <a:bodyPr/>
          <a:lstStyle/>
          <a:p>
            <a:pPr eaLnBrk="1" hangingPunct="1"/>
            <a:r>
              <a:rPr lang="en-US" smtClean="0"/>
              <a:t>If local codes allow, secure the electrical panels that feed the area</a:t>
            </a:r>
          </a:p>
          <a:p>
            <a:pPr eaLnBrk="1" hangingPunct="1"/>
            <a:r>
              <a:rPr lang="en-US" smtClean="0"/>
              <a:t>Some will turn the power off hoping the security system will be disabled as well</a:t>
            </a:r>
          </a:p>
          <a:p>
            <a:pPr eaLnBrk="1" hangingPunct="1"/>
            <a:r>
              <a:rPr lang="en-US" smtClean="0"/>
              <a:t>Of course if the security system has a battery backup, test it</a:t>
            </a:r>
          </a:p>
        </p:txBody>
      </p:sp>
      <p:sp>
        <p:nvSpPr>
          <p:cNvPr id="2703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03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0A90BFE-3A87-4285-92EE-99ED94872D31}" type="slidenum">
              <a:rPr lang="en-US" sz="1400" smtClean="0"/>
              <a:pPr eaLnBrk="1" hangingPunct="1"/>
              <a:t>273</a:t>
            </a:fld>
            <a:endParaRPr lang="en-US" sz="1400" smtClean="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4"/>
          <p:cNvSpPr>
            <a:spLocks noGrp="1" noChangeArrowheads="1"/>
          </p:cNvSpPr>
          <p:nvPr>
            <p:ph type="title"/>
          </p:nvPr>
        </p:nvSpPr>
        <p:spPr/>
        <p:txBody>
          <a:bodyPr/>
          <a:lstStyle/>
          <a:p>
            <a:pPr eaLnBrk="1" hangingPunct="1"/>
            <a:r>
              <a:rPr lang="en-US" smtClean="0"/>
              <a:t>Surveillance</a:t>
            </a:r>
          </a:p>
        </p:txBody>
      </p:sp>
      <p:sp>
        <p:nvSpPr>
          <p:cNvPr id="271363" name="Rectangle 5"/>
          <p:cNvSpPr>
            <a:spLocks noGrp="1" noChangeArrowheads="1"/>
          </p:cNvSpPr>
          <p:nvPr>
            <p:ph idx="1"/>
          </p:nvPr>
        </p:nvSpPr>
        <p:spPr/>
        <p:txBody>
          <a:bodyPr/>
          <a:lstStyle/>
          <a:p>
            <a:pPr eaLnBrk="1" hangingPunct="1">
              <a:lnSpc>
                <a:spcPct val="90000"/>
              </a:lnSpc>
            </a:pPr>
            <a:r>
              <a:rPr lang="en-US" smtClean="0"/>
              <a:t>Keep an eye on things with cameras feeding to a video recorder</a:t>
            </a:r>
          </a:p>
          <a:p>
            <a:pPr eaLnBrk="1" hangingPunct="1">
              <a:lnSpc>
                <a:spcPct val="90000"/>
              </a:lnSpc>
            </a:pPr>
            <a:r>
              <a:rPr lang="en-US" smtClean="0"/>
              <a:t>Use obvious ones and hidden ones</a:t>
            </a:r>
          </a:p>
          <a:p>
            <a:pPr eaLnBrk="1" hangingPunct="1">
              <a:lnSpc>
                <a:spcPct val="90000"/>
              </a:lnSpc>
            </a:pPr>
            <a:r>
              <a:rPr lang="en-US" smtClean="0"/>
              <a:t>Consider combining door switches, motion detectors, sound-discrimination sensors, photocell beams, proximity switches, IR sensors, and cabinet-door switches into a comprehensive detection system</a:t>
            </a:r>
          </a:p>
        </p:txBody>
      </p:sp>
      <p:sp>
        <p:nvSpPr>
          <p:cNvPr id="2713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13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5D7119D-6B7E-4D9A-9CCE-74326A653720}" type="slidenum">
              <a:rPr lang="en-US" sz="1400" smtClean="0"/>
              <a:pPr eaLnBrk="1" hangingPunct="1"/>
              <a:t>274</a:t>
            </a:fld>
            <a:endParaRPr lang="en-US" sz="1400" smtClean="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pPr eaLnBrk="1" hangingPunct="1"/>
            <a:r>
              <a:rPr lang="en-US" smtClean="0"/>
              <a:t>Surveillance</a:t>
            </a:r>
          </a:p>
        </p:txBody>
      </p:sp>
      <p:sp>
        <p:nvSpPr>
          <p:cNvPr id="272387" name="Content Placeholder 2"/>
          <p:cNvSpPr>
            <a:spLocks noGrp="1"/>
          </p:cNvSpPr>
          <p:nvPr>
            <p:ph idx="1"/>
          </p:nvPr>
        </p:nvSpPr>
        <p:spPr/>
        <p:txBody>
          <a:bodyPr/>
          <a:lstStyle/>
          <a:p>
            <a:pPr eaLnBrk="1" hangingPunct="1">
              <a:lnSpc>
                <a:spcPct val="90000"/>
              </a:lnSpc>
            </a:pPr>
            <a:r>
              <a:rPr lang="en-US" smtClean="0"/>
              <a:t>Carefully control information about the details and location of any surveillance devices that you install</a:t>
            </a:r>
          </a:p>
        </p:txBody>
      </p:sp>
      <p:sp>
        <p:nvSpPr>
          <p:cNvPr id="272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2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7CFA1D-F792-499F-AAC4-504D4F0F2C73}" type="slidenum">
              <a:rPr lang="en-US" sz="1400" smtClean="0"/>
              <a:pPr eaLnBrk="1" hangingPunct="1"/>
              <a:t>275</a:t>
            </a:fld>
            <a:endParaRPr lang="en-US" sz="1400" smtClean="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pPr eaLnBrk="1" hangingPunct="1"/>
            <a:r>
              <a:rPr lang="en-US" smtClean="0"/>
              <a:t>Remote Access</a:t>
            </a:r>
          </a:p>
        </p:txBody>
      </p:sp>
      <p:sp>
        <p:nvSpPr>
          <p:cNvPr id="273411" name="Rectangle 3"/>
          <p:cNvSpPr>
            <a:spLocks noGrp="1" noChangeArrowheads="1"/>
          </p:cNvSpPr>
          <p:nvPr>
            <p:ph idx="1"/>
          </p:nvPr>
        </p:nvSpPr>
        <p:spPr/>
        <p:txBody>
          <a:bodyPr/>
          <a:lstStyle/>
          <a:p>
            <a:pPr eaLnBrk="1" hangingPunct="1"/>
            <a:r>
              <a:rPr lang="en-US" smtClean="0"/>
              <a:t>Logging into equipment from home in the middle of the night is a lot more convenient than driving into work</a:t>
            </a:r>
          </a:p>
          <a:p>
            <a:pPr eaLnBrk="1" hangingPunct="1"/>
            <a:r>
              <a:rPr lang="en-US" smtClean="0"/>
              <a:t>However, what is convenient for you is also convenient for everyone else</a:t>
            </a:r>
          </a:p>
        </p:txBody>
      </p:sp>
      <p:sp>
        <p:nvSpPr>
          <p:cNvPr id="2734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3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687CD8-F28E-45FE-8748-4BCB48973244}" type="slidenum">
              <a:rPr lang="en-US" sz="1400" smtClean="0"/>
              <a:pPr eaLnBrk="1" hangingPunct="1"/>
              <a:t>276</a:t>
            </a:fld>
            <a:endParaRPr lang="en-US" sz="1400" smtClean="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4"/>
          <p:cNvSpPr>
            <a:spLocks noGrp="1" noChangeArrowheads="1"/>
          </p:cNvSpPr>
          <p:nvPr>
            <p:ph type="title"/>
          </p:nvPr>
        </p:nvSpPr>
        <p:spPr/>
        <p:txBody>
          <a:bodyPr/>
          <a:lstStyle/>
          <a:p>
            <a:pPr eaLnBrk="1" hangingPunct="1"/>
            <a:r>
              <a:rPr lang="en-US" smtClean="0"/>
              <a:t>External Monitoring</a:t>
            </a:r>
          </a:p>
        </p:txBody>
      </p:sp>
      <p:sp>
        <p:nvSpPr>
          <p:cNvPr id="274435" name="Rectangle 5"/>
          <p:cNvSpPr>
            <a:spLocks noGrp="1" noChangeArrowheads="1"/>
          </p:cNvSpPr>
          <p:nvPr>
            <p:ph idx="1"/>
          </p:nvPr>
        </p:nvSpPr>
        <p:spPr/>
        <p:txBody>
          <a:bodyPr/>
          <a:lstStyle/>
          <a:p>
            <a:pPr eaLnBrk="1" hangingPunct="1">
              <a:lnSpc>
                <a:spcPct val="90000"/>
              </a:lnSpc>
            </a:pPr>
            <a:r>
              <a:rPr lang="en-US" smtClean="0"/>
              <a:t>You should be using a program to monitor server responsiveness and report offline servers, stopped services, and so on</a:t>
            </a:r>
          </a:p>
          <a:p>
            <a:pPr eaLnBrk="1" hangingPunct="1">
              <a:lnSpc>
                <a:spcPct val="90000"/>
              </a:lnSpc>
            </a:pPr>
            <a:r>
              <a:rPr lang="en-US" smtClean="0"/>
              <a:t>However, this is probably a device in the data center</a:t>
            </a:r>
          </a:p>
          <a:p>
            <a:pPr eaLnBrk="1" hangingPunct="1">
              <a:lnSpc>
                <a:spcPct val="90000"/>
              </a:lnSpc>
            </a:pPr>
            <a:r>
              <a:rPr lang="en-US" smtClean="0"/>
              <a:t>So, set up a secondary monitoring node outside the server room</a:t>
            </a:r>
          </a:p>
        </p:txBody>
      </p:sp>
      <p:sp>
        <p:nvSpPr>
          <p:cNvPr id="2744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44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3000ABF-0B2B-41B3-9BB6-A2B53F94BE9A}" type="slidenum">
              <a:rPr lang="en-US" sz="1400" smtClean="0"/>
              <a:pPr eaLnBrk="1" hangingPunct="1"/>
              <a:t>277</a:t>
            </a:fld>
            <a:endParaRPr lang="en-US" sz="1400" smtClean="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1"/>
          <p:cNvSpPr>
            <a:spLocks noGrp="1"/>
          </p:cNvSpPr>
          <p:nvPr>
            <p:ph type="title"/>
          </p:nvPr>
        </p:nvSpPr>
        <p:spPr/>
        <p:txBody>
          <a:bodyPr/>
          <a:lstStyle/>
          <a:p>
            <a:pPr eaLnBrk="1" hangingPunct="1"/>
            <a:r>
              <a:rPr lang="en-US" smtClean="0"/>
              <a:t>External Monitoring</a:t>
            </a:r>
          </a:p>
        </p:txBody>
      </p:sp>
      <p:sp>
        <p:nvSpPr>
          <p:cNvPr id="275459" name="Content Placeholder 2"/>
          <p:cNvSpPr>
            <a:spLocks noGrp="1"/>
          </p:cNvSpPr>
          <p:nvPr>
            <p:ph idx="1"/>
          </p:nvPr>
        </p:nvSpPr>
        <p:spPr/>
        <p:txBody>
          <a:bodyPr/>
          <a:lstStyle/>
          <a:p>
            <a:pPr eaLnBrk="1" hangingPunct="1">
              <a:lnSpc>
                <a:spcPct val="90000"/>
              </a:lnSpc>
            </a:pPr>
            <a:r>
              <a:rPr lang="en-US" smtClean="0"/>
              <a:t>This unit will sound the alarm if an intruder disables the network connection or shuts down the primary unit to prevent notification pages from getting out of the server room</a:t>
            </a:r>
          </a:p>
        </p:txBody>
      </p:sp>
      <p:sp>
        <p:nvSpPr>
          <p:cNvPr id="275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5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66C7E2-5AEB-4DDA-93CF-23644CE0E07A}" type="slidenum">
              <a:rPr lang="en-US" sz="1400" smtClean="0"/>
              <a:pPr eaLnBrk="1" hangingPunct="1"/>
              <a:t>278</a:t>
            </a:fld>
            <a:endParaRPr lang="en-US" sz="1400" smtClean="0"/>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r>
              <a:rPr lang="en-US" smtClean="0"/>
              <a:t>Inventory and ID Tags</a:t>
            </a:r>
          </a:p>
        </p:txBody>
      </p:sp>
      <p:sp>
        <p:nvSpPr>
          <p:cNvPr id="276483" name="Rectangle 3"/>
          <p:cNvSpPr>
            <a:spLocks noGrp="1" noChangeArrowheads="1"/>
          </p:cNvSpPr>
          <p:nvPr>
            <p:ph idx="1"/>
          </p:nvPr>
        </p:nvSpPr>
        <p:spPr/>
        <p:txBody>
          <a:bodyPr/>
          <a:lstStyle/>
          <a:p>
            <a:pPr eaLnBrk="1" hangingPunct="1"/>
            <a:r>
              <a:rPr lang="en-US" smtClean="0"/>
              <a:t>Keep an inventory of all computer equipment that someone could remove</a:t>
            </a:r>
          </a:p>
          <a:p>
            <a:pPr eaLnBrk="1" hangingPunct="1"/>
            <a:r>
              <a:rPr lang="en-US" smtClean="0"/>
              <a:t>Such as servers, disk drives, and monitors</a:t>
            </a:r>
          </a:p>
          <a:p>
            <a:pPr eaLnBrk="1" hangingPunct="1"/>
            <a:r>
              <a:rPr lang="en-US" smtClean="0"/>
              <a:t>Attach asset tags or other markings to these devices</a:t>
            </a:r>
          </a:p>
          <a:p>
            <a:pPr eaLnBrk="1" hangingPunct="1"/>
            <a:r>
              <a:rPr lang="en-US" smtClean="0"/>
              <a:t>Compare actual equipment with asset records annually</a:t>
            </a:r>
          </a:p>
        </p:txBody>
      </p:sp>
      <p:sp>
        <p:nvSpPr>
          <p:cNvPr id="2764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6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879D52-15F9-4681-8DE0-018F6E5A11B5}" type="slidenum">
              <a:rPr lang="en-US" sz="1400" smtClean="0"/>
              <a:pPr eaLnBrk="1" hangingPunct="1"/>
              <a:t>279</a:t>
            </a:fld>
            <a:endParaRPr lang="en-US" sz="14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Raised Floor</a:t>
            </a:r>
          </a:p>
        </p:txBody>
      </p:sp>
      <p:sp>
        <p:nvSpPr>
          <p:cNvPr id="31747" name="Content Placeholder 2"/>
          <p:cNvSpPr>
            <a:spLocks noGrp="1"/>
          </p:cNvSpPr>
          <p:nvPr>
            <p:ph idx="1"/>
          </p:nvPr>
        </p:nvSpPr>
        <p:spPr/>
        <p:txBody>
          <a:bodyPr/>
          <a:lstStyle/>
          <a:p>
            <a:pPr eaLnBrk="1" hangingPunct="1">
              <a:lnSpc>
                <a:spcPct val="90000"/>
              </a:lnSpc>
            </a:pPr>
            <a:r>
              <a:rPr lang="en-US" smtClean="0">
                <a:solidFill>
                  <a:srgbClr val="000000"/>
                </a:solidFill>
                <a:cs typeface="Times New Roman" pitchFamily="18" charset="0"/>
              </a:rPr>
              <a:t>These panels are supported by stands placed directly on the concrete floor</a:t>
            </a:r>
          </a:p>
          <a:p>
            <a:pPr eaLnBrk="1" hangingPunct="1">
              <a:lnSpc>
                <a:spcPct val="90000"/>
              </a:lnSpc>
            </a:pPr>
            <a:r>
              <a:rPr lang="en-US" smtClean="0">
                <a:solidFill>
                  <a:srgbClr val="000000"/>
                </a:solidFill>
                <a:cs typeface="Times New Roman" pitchFamily="18" charset="0"/>
              </a:rPr>
              <a:t>Cost for a floor like this runs from $10 to $20 per square foot of floor area</a:t>
            </a:r>
            <a:endParaRPr lang="en-US" smtClean="0"/>
          </a:p>
        </p:txBody>
      </p:sp>
      <p:sp>
        <p:nvSpPr>
          <p:cNvPr id="31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141803-68B1-46F9-B5D1-3F41A4B4504A}" type="slidenum">
              <a:rPr lang="en-US" sz="1400" smtClean="0"/>
              <a:pPr eaLnBrk="1" hangingPunct="1"/>
              <a:t>28</a:t>
            </a:fld>
            <a:endParaRPr lang="en-US" sz="1400" smtClean="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Security</a:t>
            </a:r>
          </a:p>
        </p:txBody>
      </p:sp>
      <p:sp>
        <p:nvSpPr>
          <p:cNvPr id="27750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I am not talking about keeping professional spies out, just the use of common sense based on the amount of loss that can be tolerated</a:t>
            </a:r>
            <a:endParaRPr lang="en-US" smtClean="0"/>
          </a:p>
        </p:txBody>
      </p:sp>
      <p:sp>
        <p:nvSpPr>
          <p:cNvPr id="2775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7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181804C-5A61-4A1F-B606-C8494BE71A94}" type="slidenum">
              <a:rPr lang="en-US" sz="1400" smtClean="0"/>
              <a:pPr eaLnBrk="1" hangingPunct="1"/>
              <a:t>280</a:t>
            </a:fld>
            <a:endParaRPr lang="en-US" sz="1400" smtClean="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r>
              <a:rPr lang="en-US" smtClean="0"/>
              <a:t>Earthquake Zones</a:t>
            </a:r>
          </a:p>
        </p:txBody>
      </p:sp>
      <p:sp>
        <p:nvSpPr>
          <p:cNvPr id="278531" name="Rectangle 3"/>
          <p:cNvSpPr>
            <a:spLocks noGrp="1" noChangeArrowheads="1"/>
          </p:cNvSpPr>
          <p:nvPr>
            <p:ph idx="1"/>
          </p:nvPr>
        </p:nvSpPr>
        <p:spPr/>
        <p:txBody>
          <a:bodyPr/>
          <a:lstStyle/>
          <a:p>
            <a:pPr eaLnBrk="1" hangingPunct="1"/>
            <a:r>
              <a:rPr lang="en-US" smtClean="0"/>
              <a:t>In earthquake prone areas  equipment must be installed according to the Uniform Building Code requirements for seismic anchorage or the more stringent NEBS – Network Equipment Building System requirement in GR-63-CORE</a:t>
            </a:r>
          </a:p>
        </p:txBody>
      </p:sp>
      <p:sp>
        <p:nvSpPr>
          <p:cNvPr id="2785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85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10CE61-FAE2-4583-845F-070630D295D6}" type="slidenum">
              <a:rPr lang="en-US" sz="1400" smtClean="0"/>
              <a:pPr eaLnBrk="1" hangingPunct="1"/>
              <a:t>281</a:t>
            </a:fld>
            <a:endParaRPr lang="en-US" sz="1400" smtClean="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r>
              <a:rPr lang="en-US" smtClean="0"/>
              <a:t>Markets Other Than the US</a:t>
            </a:r>
          </a:p>
        </p:txBody>
      </p:sp>
      <p:sp>
        <p:nvSpPr>
          <p:cNvPr id="279555" name="Rectangle 3"/>
          <p:cNvSpPr>
            <a:spLocks noGrp="1" noChangeArrowheads="1"/>
          </p:cNvSpPr>
          <p:nvPr>
            <p:ph idx="1"/>
          </p:nvPr>
        </p:nvSpPr>
        <p:spPr/>
        <p:txBody>
          <a:bodyPr/>
          <a:lstStyle/>
          <a:p>
            <a:pPr eaLnBrk="1" hangingPunct="1"/>
            <a:r>
              <a:rPr lang="en-US" smtClean="0"/>
              <a:t>If you do work in other markets be familiar with</a:t>
            </a:r>
          </a:p>
          <a:p>
            <a:pPr lvl="1" eaLnBrk="1" hangingPunct="1"/>
            <a:r>
              <a:rPr lang="en-US" smtClean="0"/>
              <a:t>Canada – CSA standards</a:t>
            </a:r>
          </a:p>
          <a:p>
            <a:pPr lvl="1" eaLnBrk="1" hangingPunct="1"/>
            <a:r>
              <a:rPr lang="en-US" smtClean="0"/>
              <a:t>European Union – CENELEC and EN standards</a:t>
            </a:r>
          </a:p>
          <a:p>
            <a:pPr lvl="1" eaLnBrk="1" hangingPunct="1"/>
            <a:r>
              <a:rPr lang="en-US" smtClean="0"/>
              <a:t>Australia/New Zealand – AS/NZ standards</a:t>
            </a:r>
          </a:p>
          <a:p>
            <a:pPr lvl="1" eaLnBrk="1" hangingPunct="1"/>
            <a:r>
              <a:rPr lang="en-US" smtClean="0"/>
              <a:t>Everywhere Else – ISO/IEC standards</a:t>
            </a:r>
          </a:p>
          <a:p>
            <a:pPr lvl="1" eaLnBrk="1" hangingPunct="1"/>
            <a:r>
              <a:rPr lang="en-US" smtClean="0"/>
              <a:t>Many countries publish additional national standards</a:t>
            </a:r>
          </a:p>
        </p:txBody>
      </p:sp>
      <p:sp>
        <p:nvSpPr>
          <p:cNvPr id="2795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79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314EFB9-0964-461E-A950-22A9E3140637}" type="slidenum">
              <a:rPr lang="en-US" sz="1400" smtClean="0"/>
              <a:pPr eaLnBrk="1" hangingPunct="1"/>
              <a:t>282</a:t>
            </a:fld>
            <a:endParaRPr lang="en-US" sz="1400" smtClean="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itle 1"/>
          <p:cNvSpPr>
            <a:spLocks noGrp="1"/>
          </p:cNvSpPr>
          <p:nvPr>
            <p:ph type="title"/>
          </p:nvPr>
        </p:nvSpPr>
        <p:spPr/>
        <p:txBody>
          <a:bodyPr/>
          <a:lstStyle/>
          <a:p>
            <a:r>
              <a:rPr lang="en-US" smtClean="0"/>
              <a:t>For More Information</a:t>
            </a:r>
          </a:p>
        </p:txBody>
      </p:sp>
      <p:sp>
        <p:nvSpPr>
          <p:cNvPr id="280579" name="Content Placeholder 2"/>
          <p:cNvSpPr>
            <a:spLocks noGrp="1"/>
          </p:cNvSpPr>
          <p:nvPr>
            <p:ph idx="1"/>
          </p:nvPr>
        </p:nvSpPr>
        <p:spPr/>
        <p:txBody>
          <a:bodyPr/>
          <a:lstStyle/>
          <a:p>
            <a:r>
              <a:rPr lang="en-US" smtClean="0"/>
              <a:t>Build the Best Data Center Facility for Your Business</a:t>
            </a:r>
          </a:p>
          <a:p>
            <a:pPr lvl="1"/>
            <a:r>
              <a:rPr lang="en-US" smtClean="0"/>
              <a:t>Douglas Alger</a:t>
            </a:r>
          </a:p>
          <a:p>
            <a:pPr lvl="1"/>
            <a:r>
              <a:rPr lang="en-US" smtClean="0"/>
              <a:t>ISBN 1578051826</a:t>
            </a:r>
          </a:p>
          <a:p>
            <a:pPr eaLnBrk="1" hangingPunct="1">
              <a:lnSpc>
                <a:spcPct val="90000"/>
              </a:lnSpc>
            </a:pPr>
            <a:r>
              <a:rPr lang="en-US" smtClean="0"/>
              <a:t>Network Cabling</a:t>
            </a:r>
          </a:p>
          <a:p>
            <a:pPr lvl="1" eaLnBrk="1" hangingPunct="1">
              <a:lnSpc>
                <a:spcPct val="90000"/>
              </a:lnSpc>
            </a:pPr>
            <a:r>
              <a:rPr lang="en-US" smtClean="0"/>
              <a:t>Chris Clark</a:t>
            </a:r>
          </a:p>
          <a:p>
            <a:pPr lvl="1" eaLnBrk="1" hangingPunct="1">
              <a:lnSpc>
                <a:spcPct val="90000"/>
              </a:lnSpc>
            </a:pPr>
            <a:r>
              <a:rPr lang="en-US" smtClean="0"/>
              <a:t>ISBN 0072132337</a:t>
            </a:r>
          </a:p>
        </p:txBody>
      </p:sp>
      <p:sp>
        <p:nvSpPr>
          <p:cNvPr id="2805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05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E998A1-714F-4B00-8820-905CF933646A}" type="slidenum">
              <a:rPr lang="en-US" sz="1400" smtClean="0"/>
              <a:pPr eaLnBrk="1" hangingPunct="1"/>
              <a:t>283</a:t>
            </a:fld>
            <a:endParaRPr lang="en-US" sz="1400" smtClean="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r>
              <a:rPr lang="en-US" smtClean="0"/>
              <a:t>For More Information</a:t>
            </a:r>
          </a:p>
        </p:txBody>
      </p:sp>
      <p:sp>
        <p:nvSpPr>
          <p:cNvPr id="281603" name="Rectangle 3"/>
          <p:cNvSpPr>
            <a:spLocks noGrp="1" noChangeArrowheads="1"/>
          </p:cNvSpPr>
          <p:nvPr>
            <p:ph idx="1"/>
          </p:nvPr>
        </p:nvSpPr>
        <p:spPr>
          <a:xfrm>
            <a:off x="457200" y="1525588"/>
            <a:ext cx="8229600" cy="4525962"/>
          </a:xfrm>
        </p:spPr>
        <p:txBody>
          <a:bodyPr/>
          <a:lstStyle/>
          <a:p>
            <a:pPr eaLnBrk="1" hangingPunct="1">
              <a:lnSpc>
                <a:spcPct val="90000"/>
              </a:lnSpc>
            </a:pPr>
            <a:r>
              <a:rPr lang="en-US" smtClean="0"/>
              <a:t>Cabling: The Complete Guide to Network Wiring</a:t>
            </a:r>
          </a:p>
          <a:p>
            <a:pPr lvl="1" eaLnBrk="1" hangingPunct="1">
              <a:lnSpc>
                <a:spcPct val="90000"/>
              </a:lnSpc>
            </a:pPr>
            <a:r>
              <a:rPr lang="en-US" smtClean="0"/>
              <a:t>David Groth and Jim McBee</a:t>
            </a:r>
          </a:p>
          <a:p>
            <a:pPr lvl="1" eaLnBrk="1" hangingPunct="1">
              <a:lnSpc>
                <a:spcPct val="90000"/>
              </a:lnSpc>
            </a:pPr>
            <a:r>
              <a:rPr lang="en-US" smtClean="0"/>
              <a:t>ISBN 0782126456</a:t>
            </a:r>
          </a:p>
          <a:p>
            <a:pPr eaLnBrk="1" hangingPunct="1">
              <a:lnSpc>
                <a:spcPct val="90000"/>
              </a:lnSpc>
            </a:pPr>
            <a:r>
              <a:rPr lang="en-US" smtClean="0"/>
              <a:t>The Cabling Handbook - 2nd Edition</a:t>
            </a:r>
          </a:p>
          <a:p>
            <a:pPr lvl="1" eaLnBrk="1" hangingPunct="1">
              <a:lnSpc>
                <a:spcPct val="90000"/>
              </a:lnSpc>
            </a:pPr>
            <a:r>
              <a:rPr lang="en-US" smtClean="0"/>
              <a:t>John R. Vacca</a:t>
            </a:r>
          </a:p>
          <a:p>
            <a:pPr lvl="1" eaLnBrk="1" hangingPunct="1">
              <a:lnSpc>
                <a:spcPct val="90000"/>
              </a:lnSpc>
            </a:pPr>
            <a:r>
              <a:rPr lang="en-US" smtClean="0"/>
              <a:t>ISBN 0130883174</a:t>
            </a:r>
          </a:p>
        </p:txBody>
      </p:sp>
      <p:sp>
        <p:nvSpPr>
          <p:cNvPr id="2816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1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6E6D947-F9D6-4325-9AB5-7143EAFF194D}" type="slidenum">
              <a:rPr lang="en-US" sz="1400" smtClean="0"/>
              <a:pPr eaLnBrk="1" hangingPunct="1"/>
              <a:t>284</a:t>
            </a:fld>
            <a:endParaRPr lang="en-US" sz="1400" smtClean="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p:txBody>
          <a:bodyPr/>
          <a:lstStyle/>
          <a:p>
            <a:pPr eaLnBrk="1" hangingPunct="1"/>
            <a:r>
              <a:rPr lang="en-US" smtClean="0"/>
              <a:t>For More Information</a:t>
            </a:r>
          </a:p>
        </p:txBody>
      </p:sp>
      <p:sp>
        <p:nvSpPr>
          <p:cNvPr id="282627" name="Content Placeholder 2"/>
          <p:cNvSpPr>
            <a:spLocks noGrp="1"/>
          </p:cNvSpPr>
          <p:nvPr>
            <p:ph idx="1"/>
          </p:nvPr>
        </p:nvSpPr>
        <p:spPr/>
        <p:txBody>
          <a:bodyPr/>
          <a:lstStyle/>
          <a:p>
            <a:pPr eaLnBrk="1" hangingPunct="1">
              <a:lnSpc>
                <a:spcPct val="90000"/>
              </a:lnSpc>
            </a:pPr>
            <a:r>
              <a:rPr lang="en-US" smtClean="0"/>
              <a:t>The Telecommunications Industry Association</a:t>
            </a:r>
          </a:p>
          <a:p>
            <a:pPr lvl="1" eaLnBrk="1" hangingPunct="1">
              <a:lnSpc>
                <a:spcPct val="90000"/>
              </a:lnSpc>
            </a:pPr>
            <a:r>
              <a:rPr lang="en-US" smtClean="0"/>
              <a:t>http://www.tiaonline.org/index.cfm</a:t>
            </a:r>
          </a:p>
        </p:txBody>
      </p:sp>
      <p:sp>
        <p:nvSpPr>
          <p:cNvPr id="282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26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973D5F-37A9-43A9-9AC0-FCB73FDF07FB}" type="slidenum">
              <a:rPr lang="en-US" sz="1400" smtClean="0"/>
              <a:pPr eaLnBrk="1" hangingPunct="1"/>
              <a:t>285</a:t>
            </a:fld>
            <a:endParaRPr lang="en-US" sz="1400" smtClean="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r>
              <a:rPr lang="en-US" smtClean="0"/>
              <a:t>For More Information</a:t>
            </a:r>
          </a:p>
        </p:txBody>
      </p:sp>
      <p:sp>
        <p:nvSpPr>
          <p:cNvPr id="283651" name="Rectangle 3"/>
          <p:cNvSpPr>
            <a:spLocks noGrp="1" noChangeArrowheads="1"/>
          </p:cNvSpPr>
          <p:nvPr>
            <p:ph idx="1"/>
          </p:nvPr>
        </p:nvSpPr>
        <p:spPr/>
        <p:txBody>
          <a:bodyPr/>
          <a:lstStyle/>
          <a:p>
            <a:pPr eaLnBrk="1" hangingPunct="1"/>
            <a:r>
              <a:rPr lang="en-US" smtClean="0"/>
              <a:t>Sean Donelan, a frequent contributor to the NANOG newsgroup suggests these sources for questions on electrical grounding in particular, electrical and other cabling installation in general</a:t>
            </a:r>
          </a:p>
        </p:txBody>
      </p:sp>
      <p:sp>
        <p:nvSpPr>
          <p:cNvPr id="2836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3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C49AFC-2D76-4BAE-8339-581E77FFD63A}" type="slidenum">
              <a:rPr lang="en-US" sz="1400" smtClean="0"/>
              <a:pPr eaLnBrk="1" hangingPunct="1"/>
              <a:t>286</a:t>
            </a:fld>
            <a:endParaRPr lang="en-US" sz="1400" smtClean="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r>
              <a:rPr lang="en-US" smtClean="0"/>
              <a:t>For More Information</a:t>
            </a:r>
          </a:p>
        </p:txBody>
      </p:sp>
      <p:sp>
        <p:nvSpPr>
          <p:cNvPr id="284675" name="Rectangle 3"/>
          <p:cNvSpPr>
            <a:spLocks noGrp="1" noChangeArrowheads="1"/>
          </p:cNvSpPr>
          <p:nvPr>
            <p:ph idx="1"/>
          </p:nvPr>
        </p:nvSpPr>
        <p:spPr/>
        <p:txBody>
          <a:bodyPr/>
          <a:lstStyle/>
          <a:p>
            <a:pPr eaLnBrk="1" hangingPunct="1"/>
            <a:r>
              <a:rPr lang="en-US" smtClean="0"/>
              <a:t>He wrote in a message from April 2002</a:t>
            </a:r>
          </a:p>
          <a:p>
            <a:pPr lvl="1" eaLnBrk="1" hangingPunct="1"/>
            <a:r>
              <a:rPr lang="en-US" smtClean="0"/>
              <a:t>While working at a previous employer, I had the privilege of hiring Ralph Morrison to look at grounding in our facility</a:t>
            </a:r>
          </a:p>
          <a:p>
            <a:pPr lvl="1" eaLnBrk="1" hangingPunct="1"/>
            <a:r>
              <a:rPr lang="en-US" smtClean="0"/>
              <a:t>I spent some time with Mr. Morrison talking about different methods used in large installations</a:t>
            </a:r>
          </a:p>
          <a:p>
            <a:pPr lvl="1" eaLnBrk="1" hangingPunct="1"/>
            <a:r>
              <a:rPr lang="en-US" smtClean="0"/>
              <a:t>It was a great learning experience</a:t>
            </a:r>
          </a:p>
          <a:p>
            <a:pPr lvl="1" eaLnBrk="1" hangingPunct="1"/>
            <a:r>
              <a:rPr lang="en-US" smtClean="0"/>
              <a:t>If you don't know Mr. Morrison, check out a few of his books on the subject</a:t>
            </a:r>
          </a:p>
        </p:txBody>
      </p:sp>
      <p:sp>
        <p:nvSpPr>
          <p:cNvPr id="2846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46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7F374D-F5D5-435E-B45E-BA08C59A9D7E}" type="slidenum">
              <a:rPr lang="en-US" sz="1400" smtClean="0"/>
              <a:pPr eaLnBrk="1" hangingPunct="1"/>
              <a:t>287</a:t>
            </a:fld>
            <a:endParaRPr lang="en-US" sz="1400" smtClean="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en-US" smtClean="0"/>
              <a:t>For More Information</a:t>
            </a:r>
          </a:p>
        </p:txBody>
      </p:sp>
      <p:sp>
        <p:nvSpPr>
          <p:cNvPr id="285699" name="Rectangle 3"/>
          <p:cNvSpPr>
            <a:spLocks noGrp="1" noChangeArrowheads="1"/>
          </p:cNvSpPr>
          <p:nvPr>
            <p:ph idx="1"/>
          </p:nvPr>
        </p:nvSpPr>
        <p:spPr/>
        <p:txBody>
          <a:bodyPr/>
          <a:lstStyle/>
          <a:p>
            <a:pPr eaLnBrk="1" hangingPunct="1"/>
            <a:r>
              <a:rPr lang="en-US" smtClean="0"/>
              <a:t>Specific sources he said to look at include</a:t>
            </a:r>
          </a:p>
          <a:p>
            <a:pPr lvl="1" eaLnBrk="1" hangingPunct="1"/>
            <a:r>
              <a:rPr lang="en-US" smtClean="0"/>
              <a:t>BICSI, Telecommunications Cabling Installation Manual</a:t>
            </a:r>
          </a:p>
          <a:p>
            <a:pPr lvl="1" eaLnBrk="1" hangingPunct="1"/>
            <a:r>
              <a:rPr lang="en-US" smtClean="0"/>
              <a:t>NFPA 70, National Electrical Code</a:t>
            </a:r>
          </a:p>
          <a:p>
            <a:pPr lvl="1" eaLnBrk="1" hangingPunct="1"/>
            <a:r>
              <a:rPr lang="en-US" smtClean="0"/>
              <a:t>IEEE Std 1100, IEEE Recommended Practice for Powering and Grounding Sensitive Electronic Equipment</a:t>
            </a:r>
          </a:p>
          <a:p>
            <a:pPr lvl="1" eaLnBrk="1" hangingPunct="1"/>
            <a:r>
              <a:rPr lang="en-US" smtClean="0"/>
              <a:t>IEEE Std 142, IEEE Recommended Practice for Grounding of Industrial and commercial Power systems</a:t>
            </a:r>
          </a:p>
        </p:txBody>
      </p:sp>
      <p:sp>
        <p:nvSpPr>
          <p:cNvPr id="2857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5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1B2B6A-ECD5-441C-8A72-AA26DB2DCB00}" type="slidenum">
              <a:rPr lang="en-US" sz="1400" smtClean="0"/>
              <a:pPr eaLnBrk="1" hangingPunct="1"/>
              <a:t>288</a:t>
            </a:fld>
            <a:endParaRPr lang="en-US" sz="1400" smtClean="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p:txBody>
          <a:bodyPr/>
          <a:lstStyle/>
          <a:p>
            <a:pPr eaLnBrk="1" hangingPunct="1"/>
            <a:r>
              <a:rPr lang="en-US" smtClean="0"/>
              <a:t>For More Information</a:t>
            </a:r>
          </a:p>
        </p:txBody>
      </p:sp>
      <p:sp>
        <p:nvSpPr>
          <p:cNvPr id="286723" name="Content Placeholder 2"/>
          <p:cNvSpPr>
            <a:spLocks noGrp="1"/>
          </p:cNvSpPr>
          <p:nvPr>
            <p:ph idx="1"/>
          </p:nvPr>
        </p:nvSpPr>
        <p:spPr/>
        <p:txBody>
          <a:bodyPr/>
          <a:lstStyle/>
          <a:p>
            <a:pPr lvl="1" eaLnBrk="1" hangingPunct="1"/>
            <a:r>
              <a:rPr lang="en-US" smtClean="0"/>
              <a:t>Mil HDBK 419, Grounding, Bonding, and Shielding for Electronic Equipment and Facilities</a:t>
            </a:r>
          </a:p>
        </p:txBody>
      </p:sp>
      <p:sp>
        <p:nvSpPr>
          <p:cNvPr id="286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6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F0EB7CE-E938-4409-B02B-30E08B4F21E2}" type="slidenum">
              <a:rPr lang="en-US" sz="1400" smtClean="0"/>
              <a:pPr eaLnBrk="1" hangingPunct="1"/>
              <a:t>289</a:t>
            </a:fld>
            <a:endParaRPr lang="en-US" sz="14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Raised Floor</a:t>
            </a: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C69E01-B88F-4173-AE31-933A1084ADCC}" type="slidenum">
              <a:rPr lang="en-US" sz="1400" smtClean="0"/>
              <a:pPr eaLnBrk="1" hangingPunct="1"/>
              <a:t>29</a:t>
            </a:fld>
            <a:endParaRPr lang="en-US" sz="1400" smtClean="0"/>
          </a:p>
        </p:txBody>
      </p:sp>
      <p:pic>
        <p:nvPicPr>
          <p:cNvPr id="32773" name="Picture 4" descr="UnderFloo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eaLnBrk="1" hangingPunct="1"/>
            <a:r>
              <a:rPr lang="en-US" smtClean="0"/>
              <a:t>For More Information</a:t>
            </a:r>
          </a:p>
        </p:txBody>
      </p:sp>
      <p:sp>
        <p:nvSpPr>
          <p:cNvPr id="287747" name="Rectangle 3"/>
          <p:cNvSpPr>
            <a:spLocks noGrp="1" noChangeArrowheads="1"/>
          </p:cNvSpPr>
          <p:nvPr>
            <p:ph idx="1"/>
          </p:nvPr>
        </p:nvSpPr>
        <p:spPr/>
        <p:txBody>
          <a:bodyPr/>
          <a:lstStyle/>
          <a:p>
            <a:pPr eaLnBrk="1" hangingPunct="1"/>
            <a:r>
              <a:rPr lang="en-US" smtClean="0"/>
              <a:t>And these</a:t>
            </a:r>
          </a:p>
          <a:p>
            <a:pPr lvl="1" eaLnBrk="1" hangingPunct="1"/>
            <a:r>
              <a:rPr lang="en-US" smtClean="0"/>
              <a:t>Federal Information Processing Standards Publication 94, Guideline on Electrical Power for ADP Installations (A bit out of date, but explains where some of the weirder stories come from)</a:t>
            </a:r>
          </a:p>
          <a:p>
            <a:pPr lvl="1" eaLnBrk="1" hangingPunct="1"/>
            <a:r>
              <a:rPr lang="en-US" smtClean="0"/>
              <a:t>TIA/EIA-568-A, Commercial Building Telecommunications Cabling Standard</a:t>
            </a:r>
          </a:p>
        </p:txBody>
      </p:sp>
      <p:sp>
        <p:nvSpPr>
          <p:cNvPr id="2877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77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2D1686-71D6-4C72-B1D5-658405D6140C}" type="slidenum">
              <a:rPr lang="en-US" sz="1400" smtClean="0"/>
              <a:pPr eaLnBrk="1" hangingPunct="1"/>
              <a:t>290</a:t>
            </a:fld>
            <a:endParaRPr lang="en-US" sz="1400" smtClean="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eaLnBrk="1" hangingPunct="1"/>
            <a:r>
              <a:rPr lang="en-US" smtClean="0"/>
              <a:t>For More Information</a:t>
            </a:r>
          </a:p>
        </p:txBody>
      </p:sp>
      <p:sp>
        <p:nvSpPr>
          <p:cNvPr id="288771" name="Rectangle 3"/>
          <p:cNvSpPr>
            <a:spLocks noGrp="1" noChangeArrowheads="1"/>
          </p:cNvSpPr>
          <p:nvPr>
            <p:ph idx="1"/>
          </p:nvPr>
        </p:nvSpPr>
        <p:spPr/>
        <p:txBody>
          <a:bodyPr/>
          <a:lstStyle/>
          <a:p>
            <a:pPr lvl="1" eaLnBrk="1" hangingPunct="1"/>
            <a:r>
              <a:rPr lang="en-US" smtClean="0"/>
              <a:t>TIA/EIA-569-A, Commercial Building Standard for Telecommunications Pathways and Spaces</a:t>
            </a:r>
          </a:p>
          <a:p>
            <a:pPr eaLnBrk="1" hangingPunct="1"/>
            <a:r>
              <a:rPr lang="en-US" smtClean="0"/>
              <a:t>And a few more</a:t>
            </a:r>
          </a:p>
          <a:p>
            <a:pPr lvl="1" eaLnBrk="1" hangingPunct="1"/>
            <a:r>
              <a:rPr lang="en-US" smtClean="0"/>
              <a:t>TIA/EIA-570-A, Residential and Light Commercial Telecommunication Wiring Standard</a:t>
            </a:r>
          </a:p>
          <a:p>
            <a:pPr lvl="1" eaLnBrk="1" hangingPunct="1"/>
            <a:r>
              <a:rPr lang="en-US" smtClean="0"/>
              <a:t>TIA/EIA-607, Commercial Building Grounding/Bonding Requirements for Telecommunications</a:t>
            </a:r>
          </a:p>
        </p:txBody>
      </p:sp>
      <p:sp>
        <p:nvSpPr>
          <p:cNvPr id="2887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8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F88919-6075-4D7E-890C-373B8F9402BC}" type="slidenum">
              <a:rPr lang="en-US" sz="1400" smtClean="0"/>
              <a:pPr eaLnBrk="1" hangingPunct="1"/>
              <a:t>291</a:t>
            </a:fld>
            <a:endParaRPr lang="en-US" sz="1400" smtClean="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itle 1"/>
          <p:cNvSpPr>
            <a:spLocks noGrp="1"/>
          </p:cNvSpPr>
          <p:nvPr>
            <p:ph type="title"/>
          </p:nvPr>
        </p:nvSpPr>
        <p:spPr/>
        <p:txBody>
          <a:bodyPr/>
          <a:lstStyle/>
          <a:p>
            <a:pPr eaLnBrk="1" hangingPunct="1"/>
            <a:r>
              <a:rPr lang="en-US" smtClean="0"/>
              <a:t>For More Information</a:t>
            </a:r>
          </a:p>
        </p:txBody>
      </p:sp>
      <p:sp>
        <p:nvSpPr>
          <p:cNvPr id="289795" name="Content Placeholder 2"/>
          <p:cNvSpPr>
            <a:spLocks noGrp="1"/>
          </p:cNvSpPr>
          <p:nvPr>
            <p:ph idx="1"/>
          </p:nvPr>
        </p:nvSpPr>
        <p:spPr/>
        <p:txBody>
          <a:bodyPr/>
          <a:lstStyle/>
          <a:p>
            <a:pPr lvl="1" eaLnBrk="1" hangingPunct="1"/>
            <a:r>
              <a:rPr lang="en-US" smtClean="0"/>
              <a:t>TIA/EIA-758, Customer-Owned Outside Plant Telecommunications Cabling Standard</a:t>
            </a:r>
          </a:p>
          <a:p>
            <a:pPr lvl="1" eaLnBrk="1" hangingPunct="1"/>
            <a:r>
              <a:rPr lang="en-US" smtClean="0"/>
              <a:t>IS0/IEC 11801, Generic Cabling for Customer Premises</a:t>
            </a:r>
          </a:p>
        </p:txBody>
      </p:sp>
      <p:sp>
        <p:nvSpPr>
          <p:cNvPr id="289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289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3F0C2E8-4CF0-4355-8057-E609906AAA9E}" type="slidenum">
              <a:rPr lang="en-US" sz="1400" smtClean="0"/>
              <a:pPr eaLnBrk="1" hangingPunct="1"/>
              <a:t>292</a:t>
            </a:fld>
            <a:endParaRPr lang="en-US" sz="14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p:txBody>
          <a:bodyPr/>
          <a:lstStyle/>
          <a:p>
            <a:pPr eaLnBrk="1" hangingPunct="1"/>
            <a:r>
              <a:rPr lang="en-US" smtClean="0"/>
              <a:t>Standards</a:t>
            </a:r>
          </a:p>
        </p:txBody>
      </p:sp>
      <p:sp>
        <p:nvSpPr>
          <p:cNvPr id="6147" name="Rectangle 1027"/>
          <p:cNvSpPr>
            <a:spLocks noGrp="1" noChangeArrowheads="1"/>
          </p:cNvSpPr>
          <p:nvPr>
            <p:ph idx="1"/>
          </p:nvPr>
        </p:nvSpPr>
        <p:spPr/>
        <p:txBody>
          <a:bodyPr/>
          <a:lstStyle/>
          <a:p>
            <a:pPr eaLnBrk="1" hangingPunct="1"/>
            <a:r>
              <a:rPr lang="en-US" smtClean="0"/>
              <a:t>The TIA-942 standard along with the other structured cabling standards provide a guide to the setup of a data center</a:t>
            </a:r>
          </a:p>
        </p:txBody>
      </p:sp>
      <p:sp>
        <p:nvSpPr>
          <p:cNvPr id="61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1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7A5BCE-0278-41C2-BDBB-E3BFA0139B48}" type="slidenum">
              <a:rPr lang="en-US" sz="1400" smtClean="0"/>
              <a:pPr eaLnBrk="1" hangingPunct="1"/>
              <a:t>3</a:t>
            </a:fld>
            <a:endParaRPr lang="en-US" sz="1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Raised Floor</a:t>
            </a: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86444D9-2FCA-48F9-B680-C43F5AD8C7D8}" type="slidenum">
              <a:rPr lang="en-US" sz="1400" smtClean="0"/>
              <a:pPr eaLnBrk="1" hangingPunct="1"/>
              <a:t>30</a:t>
            </a:fld>
            <a:endParaRPr lang="en-US" sz="1400" smtClean="0"/>
          </a:p>
        </p:txBody>
      </p:sp>
      <p:pic>
        <p:nvPicPr>
          <p:cNvPr id="33797" name="Picture 5" descr="RaisedFloor2"/>
          <p:cNvPicPr>
            <a:picLocks noChangeAspect="1" noChangeArrowheads="1"/>
          </p:cNvPicPr>
          <p:nvPr/>
        </p:nvPicPr>
        <p:blipFill>
          <a:blip r:embed="rId2" cstate="print">
            <a:extLst>
              <a:ext uri="{28A0092B-C50C-407E-A947-70E740481C1C}">
                <a14:useLocalDpi xmlns:a14="http://schemas.microsoft.com/office/drawing/2010/main" val="0"/>
              </a:ext>
            </a:extLst>
          </a:blip>
          <a:srcRect l="810" r="2025"/>
          <a:stretch>
            <a:fillRect/>
          </a:stretch>
        </p:blipFill>
        <p:spPr bwMode="auto">
          <a:xfrm>
            <a:off x="3124200" y="1447800"/>
            <a:ext cx="30480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r>
              <a:rPr lang="en-US" smtClean="0"/>
              <a:t>Raised Floor</a:t>
            </a:r>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F7457E-1429-4A14-8503-3979A3CB6DE2}" type="slidenum">
              <a:rPr lang="en-US" sz="1400" smtClean="0"/>
              <a:pPr eaLnBrk="1" hangingPunct="1"/>
              <a:t>31</a:t>
            </a:fld>
            <a:endParaRPr lang="en-US" sz="1400" smtClean="0"/>
          </a:p>
        </p:txBody>
      </p:sp>
      <p:pic>
        <p:nvPicPr>
          <p:cNvPr id="34821" name="Picture 1028" descr="RaisedFlo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98600"/>
            <a:ext cx="68580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Raised Floor Layout</a:t>
            </a:r>
          </a:p>
        </p:txBody>
      </p:sp>
      <p:sp>
        <p:nvSpPr>
          <p:cNvPr id="3584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584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5329DD1-FBAD-4493-A6BD-CB637E31CB38}" type="slidenum">
              <a:rPr lang="en-US" sz="1400" smtClean="0"/>
              <a:pPr eaLnBrk="1" hangingPunct="1"/>
              <a:t>32</a:t>
            </a:fld>
            <a:endParaRPr lang="en-US" sz="1400" smtClean="0"/>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l="22592" t="24385" r="39754" b="34016"/>
          <a:stretch>
            <a:fillRect/>
          </a:stretch>
        </p:blipFill>
        <p:spPr bwMode="auto">
          <a:xfrm>
            <a:off x="1873250" y="1622425"/>
            <a:ext cx="5478463"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Overhead Cable Racks</a:t>
            </a:r>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A667AD-41FB-4DA8-BA08-BFFDA51377F6}" type="slidenum">
              <a:rPr lang="en-US" sz="1400" smtClean="0"/>
              <a:pPr eaLnBrk="1" hangingPunct="1"/>
              <a:t>33</a:t>
            </a:fld>
            <a:endParaRPr lang="en-US" sz="1400" smtClean="0"/>
          </a:p>
        </p:txBody>
      </p:sp>
      <p:pic>
        <p:nvPicPr>
          <p:cNvPr id="36869" name="Picture 4" descr="cap_2246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411288"/>
            <a:ext cx="70818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Overhead Cable Racks</a:t>
            </a: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1A6C093-557B-4448-BCA2-30866BAEC745}" type="slidenum">
              <a:rPr lang="en-US" sz="1400" smtClean="0"/>
              <a:pPr eaLnBrk="1" hangingPunct="1"/>
              <a:t>34</a:t>
            </a:fld>
            <a:endParaRPr lang="en-US" sz="1400" smtClean="0"/>
          </a:p>
        </p:txBody>
      </p:sp>
      <p:pic>
        <p:nvPicPr>
          <p:cNvPr id="37893" name="Picture 4" descr="cap_224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2139950"/>
            <a:ext cx="342582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Raised Floor v Overhead Rack</a:t>
            </a:r>
          </a:p>
        </p:txBody>
      </p:sp>
      <p:sp>
        <p:nvSpPr>
          <p:cNvPr id="38915" name="Content Placeholder 2"/>
          <p:cNvSpPr>
            <a:spLocks noGrp="1"/>
          </p:cNvSpPr>
          <p:nvPr>
            <p:ph idx="1"/>
          </p:nvPr>
        </p:nvSpPr>
        <p:spPr/>
        <p:txBody>
          <a:bodyPr/>
          <a:lstStyle/>
          <a:p>
            <a:r>
              <a:rPr lang="en-US" smtClean="0"/>
              <a:t>Over the last few years opinion has coalesced around the idea that power cables should go under the raised floor and the data cables overhead in basket racks</a:t>
            </a:r>
          </a:p>
        </p:txBody>
      </p:sp>
      <p:sp>
        <p:nvSpPr>
          <p:cNvPr id="389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8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C2EBB0-7C3C-4A15-A951-4F0578E90258}" type="slidenum">
              <a:rPr lang="en-US" sz="1400" smtClean="0"/>
              <a:pPr eaLnBrk="1" hangingPunct="1"/>
              <a:t>35</a:t>
            </a:fld>
            <a:endParaRPr lang="en-US" sz="140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Sensors</a:t>
            </a:r>
          </a:p>
        </p:txBody>
      </p:sp>
      <p:sp>
        <p:nvSpPr>
          <p:cNvPr id="3993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Equipment rooms need to be monitored for problems that occur when no one is around</a:t>
            </a:r>
          </a:p>
          <a:p>
            <a:pPr eaLnBrk="1" hangingPunct="1"/>
            <a:r>
              <a:rPr lang="en-US" smtClean="0">
                <a:solidFill>
                  <a:srgbClr val="000000"/>
                </a:solidFill>
                <a:cs typeface="Times New Roman" pitchFamily="18" charset="0"/>
              </a:rPr>
              <a:t>These often include sensors for</a:t>
            </a:r>
          </a:p>
          <a:p>
            <a:pPr lvl="1" eaLnBrk="1" hangingPunct="1"/>
            <a:r>
              <a:rPr lang="en-US" smtClean="0">
                <a:solidFill>
                  <a:srgbClr val="000000"/>
                </a:solidFill>
                <a:cs typeface="Times New Roman" pitchFamily="18" charset="0"/>
              </a:rPr>
              <a:t>Heat</a:t>
            </a:r>
          </a:p>
          <a:p>
            <a:pPr lvl="1" eaLnBrk="1" hangingPunct="1"/>
            <a:r>
              <a:rPr lang="en-US" smtClean="0">
                <a:solidFill>
                  <a:srgbClr val="000000"/>
                </a:solidFill>
                <a:cs typeface="Times New Roman" pitchFamily="18" charset="0"/>
              </a:rPr>
              <a:t>Water</a:t>
            </a:r>
          </a:p>
          <a:p>
            <a:pPr lvl="1" eaLnBrk="1" hangingPunct="1"/>
            <a:r>
              <a:rPr lang="en-US" smtClean="0">
                <a:solidFill>
                  <a:srgbClr val="000000"/>
                </a:solidFill>
                <a:cs typeface="Times New Roman" pitchFamily="18" charset="0"/>
              </a:rPr>
              <a:t>Humidity</a:t>
            </a:r>
          </a:p>
          <a:p>
            <a:pPr lvl="1" eaLnBrk="1" hangingPunct="1"/>
            <a:r>
              <a:rPr lang="en-US" smtClean="0">
                <a:solidFill>
                  <a:srgbClr val="000000"/>
                </a:solidFill>
                <a:cs typeface="Times New Roman" pitchFamily="18" charset="0"/>
              </a:rPr>
              <a:t>Airflow around equipment</a:t>
            </a:r>
          </a:p>
          <a:p>
            <a:pPr lvl="1" eaLnBrk="1" hangingPunct="1"/>
            <a:r>
              <a:rPr lang="en-US" smtClean="0">
                <a:solidFill>
                  <a:srgbClr val="000000"/>
                </a:solidFill>
                <a:cs typeface="Times New Roman" pitchFamily="18" charset="0"/>
              </a:rPr>
              <a:t>Door open</a:t>
            </a:r>
          </a:p>
        </p:txBody>
      </p:sp>
      <p:sp>
        <p:nvSpPr>
          <p:cNvPr id="399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A5A7E56-F4A6-4F69-8AA1-894CBAB99ECE}" type="slidenum">
              <a:rPr lang="en-US" sz="1400" smtClean="0"/>
              <a:pPr eaLnBrk="1" hangingPunct="1"/>
              <a:t>36</a:t>
            </a:fld>
            <a:endParaRPr lang="en-US" sz="14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smtClean="0"/>
              <a:t>Sensors</a:t>
            </a:r>
          </a:p>
        </p:txBody>
      </p:sp>
      <p:sp>
        <p:nvSpPr>
          <p:cNvPr id="40963" name="Content Placeholder 2"/>
          <p:cNvSpPr>
            <a:spLocks noGrp="1"/>
          </p:cNvSpPr>
          <p:nvPr>
            <p:ph idx="1"/>
          </p:nvPr>
        </p:nvSpPr>
        <p:spPr/>
        <p:txBody>
          <a:bodyPr/>
          <a:lstStyle/>
          <a:p>
            <a:pPr lvl="1" eaLnBrk="1" hangingPunct="1"/>
            <a:r>
              <a:rPr lang="en-US" smtClean="0">
                <a:solidFill>
                  <a:srgbClr val="000000"/>
                </a:solidFill>
                <a:cs typeface="Times New Roman" pitchFamily="18" charset="0"/>
              </a:rPr>
              <a:t>Power outage</a:t>
            </a:r>
          </a:p>
          <a:p>
            <a:pPr lvl="1" eaLnBrk="1" hangingPunct="1"/>
            <a:r>
              <a:rPr lang="en-US" smtClean="0"/>
              <a:t>Hydrogen alarm for battery backup</a:t>
            </a:r>
          </a:p>
        </p:txBody>
      </p:sp>
      <p:sp>
        <p:nvSpPr>
          <p:cNvPr id="40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0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B78885-6365-4A76-A655-D43684B178A8}" type="slidenum">
              <a:rPr lang="en-US" sz="1400" smtClean="0"/>
              <a:pPr eaLnBrk="1" hangingPunct="1"/>
              <a:t>37</a:t>
            </a:fld>
            <a:endParaRPr lang="en-US" sz="140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Sensors</a:t>
            </a:r>
          </a:p>
        </p:txBody>
      </p:sp>
      <p:sp>
        <p:nvSpPr>
          <p:cNvPr id="41987"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Some of these also include audio, to listen for strange equipment sounds, and a camera to see who is in the room</a:t>
            </a:r>
          </a:p>
          <a:p>
            <a:pPr eaLnBrk="1" hangingPunct="1"/>
            <a:r>
              <a:rPr lang="en-US" smtClean="0">
                <a:solidFill>
                  <a:srgbClr val="000000"/>
                </a:solidFill>
                <a:cs typeface="Times New Roman" pitchFamily="18" charset="0"/>
              </a:rPr>
              <a:t>A good example of an integrated unit doing this are the two from NetBotz</a:t>
            </a:r>
          </a:p>
          <a:p>
            <a:pPr lvl="1" eaLnBrk="1" hangingPunct="1"/>
            <a:r>
              <a:rPr lang="en-US" smtClean="0">
                <a:solidFill>
                  <a:srgbClr val="000000"/>
                </a:solidFill>
                <a:cs typeface="Times New Roman" pitchFamily="18" charset="0"/>
              </a:rPr>
              <a:t>The WallBotz is a web-accessed, environment-monitoring appliance in a book-sized package</a:t>
            </a:r>
          </a:p>
        </p:txBody>
      </p:sp>
      <p:sp>
        <p:nvSpPr>
          <p:cNvPr id="419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19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582A00-37DF-4E5C-930A-66EA440447C5}" type="slidenum">
              <a:rPr lang="en-US" sz="1400" smtClean="0"/>
              <a:pPr eaLnBrk="1" hangingPunct="1"/>
              <a:t>38</a:t>
            </a:fld>
            <a:endParaRPr lang="en-US" sz="1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Sensors</a:t>
            </a:r>
          </a:p>
        </p:txBody>
      </p:sp>
      <p:sp>
        <p:nvSpPr>
          <p:cNvPr id="43011" name="Rectangle 3"/>
          <p:cNvSpPr>
            <a:spLocks noGrp="1" noChangeArrowheads="1"/>
          </p:cNvSpPr>
          <p:nvPr>
            <p:ph idx="1"/>
          </p:nvPr>
        </p:nvSpPr>
        <p:spPr/>
        <p:txBody>
          <a:bodyPr/>
          <a:lstStyle/>
          <a:p>
            <a:pPr lvl="1" eaLnBrk="1" hangingPunct="1"/>
            <a:r>
              <a:rPr lang="en-US" smtClean="0">
                <a:solidFill>
                  <a:srgbClr val="000000"/>
                </a:solidFill>
                <a:cs typeface="Times New Roman" pitchFamily="18" charset="0"/>
              </a:rPr>
              <a:t>As the manufacturer says</a:t>
            </a:r>
          </a:p>
          <a:p>
            <a:pPr lvl="2" eaLnBrk="1" hangingPunct="1"/>
            <a:r>
              <a:rPr lang="en-US" smtClean="0">
                <a:solidFill>
                  <a:srgbClr val="000000"/>
                </a:solidFill>
                <a:cs typeface="Times New Roman" pitchFamily="18" charset="0"/>
              </a:rPr>
              <a:t>Completely self-contained, the unit continually checks the room environment, including temperature, humidity, smoke, and airflow</a:t>
            </a:r>
          </a:p>
          <a:p>
            <a:pPr lvl="2" eaLnBrk="1" hangingPunct="1"/>
            <a:r>
              <a:rPr lang="en-US" smtClean="0">
                <a:solidFill>
                  <a:srgbClr val="000000"/>
                </a:solidFill>
                <a:cs typeface="Times New Roman" pitchFamily="18" charset="0"/>
              </a:rPr>
              <a:t>Alarms are sent via email and pager when a connected device's environment condition is out of range</a:t>
            </a:r>
          </a:p>
          <a:p>
            <a:pPr lvl="2" eaLnBrk="1" hangingPunct="1"/>
            <a:r>
              <a:rPr lang="en-US" smtClean="0">
                <a:solidFill>
                  <a:srgbClr val="000000"/>
                </a:solidFill>
                <a:cs typeface="Times New Roman" pitchFamily="18" charset="0"/>
              </a:rPr>
              <a:t>A built-in camera records individuals accessing the server room and allows both the customer and technician to easily view the condition of equipment via an internally generated web page</a:t>
            </a:r>
          </a:p>
        </p:txBody>
      </p:sp>
      <p:sp>
        <p:nvSpPr>
          <p:cNvPr id="430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30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40CE3F-D8DA-4A56-95F4-060AEC63CE75}" type="slidenum">
              <a:rPr lang="en-US" sz="1400" smtClean="0"/>
              <a:pPr eaLnBrk="1" hangingPunct="1"/>
              <a:t>39</a:t>
            </a:fld>
            <a:endParaRPr lang="en-US" sz="14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pPr eaLnBrk="1" hangingPunct="1"/>
            <a:r>
              <a:rPr lang="en-US" smtClean="0"/>
              <a:t>Planning Steps</a:t>
            </a:r>
          </a:p>
        </p:txBody>
      </p:sp>
      <p:sp>
        <p:nvSpPr>
          <p:cNvPr id="7171" name="Rectangle 1027"/>
          <p:cNvSpPr>
            <a:spLocks noGrp="1" noChangeArrowheads="1"/>
          </p:cNvSpPr>
          <p:nvPr>
            <p:ph idx="1"/>
          </p:nvPr>
        </p:nvSpPr>
        <p:spPr/>
        <p:txBody>
          <a:bodyPr/>
          <a:lstStyle/>
          <a:p>
            <a:pPr eaLnBrk="1" hangingPunct="1"/>
            <a:r>
              <a:rPr lang="en-US" smtClean="0"/>
              <a:t>Ensure the equipment received can be moved into place</a:t>
            </a:r>
          </a:p>
          <a:p>
            <a:pPr lvl="1" eaLnBrk="1" hangingPunct="1"/>
            <a:r>
              <a:rPr lang="en-US" smtClean="0"/>
              <a:t>Such as door widths, weight of equipment, security access</a:t>
            </a:r>
          </a:p>
          <a:p>
            <a:pPr eaLnBrk="1" hangingPunct="1"/>
            <a:r>
              <a:rPr lang="en-US" smtClean="0"/>
              <a:t>Check that any support needed, both internal and vendors, will be accessible when the work is being done</a:t>
            </a:r>
          </a:p>
          <a:p>
            <a:pPr lvl="1" eaLnBrk="1" hangingPunct="1"/>
            <a:r>
              <a:rPr lang="en-US" smtClean="0"/>
              <a:t>Such as 2 AM Sunday morning</a:t>
            </a: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C9E7196-B99B-481E-BB53-0E528DDE4576}" type="slidenum">
              <a:rPr lang="en-US" sz="1400" smtClean="0"/>
              <a:pPr eaLnBrk="1" hangingPunct="1"/>
              <a:t>4</a:t>
            </a:fld>
            <a:endParaRPr lang="en-US" sz="14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Sensors</a:t>
            </a:r>
          </a:p>
        </p:txBody>
      </p:sp>
      <p:sp>
        <p:nvSpPr>
          <p:cNvPr id="44035" name="Rectangle 3"/>
          <p:cNvSpPr>
            <a:spLocks noGrp="1" noChangeArrowheads="1"/>
          </p:cNvSpPr>
          <p:nvPr>
            <p:ph idx="1"/>
          </p:nvPr>
        </p:nvSpPr>
        <p:spPr/>
        <p:txBody>
          <a:bodyPr/>
          <a:lstStyle/>
          <a:p>
            <a:pPr lvl="1" eaLnBrk="1" hangingPunct="1">
              <a:lnSpc>
                <a:spcPct val="90000"/>
              </a:lnSpc>
            </a:pPr>
            <a:r>
              <a:rPr lang="en-US" smtClean="0">
                <a:solidFill>
                  <a:srgbClr val="000000"/>
                </a:solidFill>
                <a:cs typeface="Times New Roman" pitchFamily="18" charset="0"/>
              </a:rPr>
              <a:t>The RackBotz is a web-accessed, environment-monitoring appliance</a:t>
            </a:r>
          </a:p>
          <a:p>
            <a:pPr lvl="1" eaLnBrk="1" hangingPunct="1">
              <a:lnSpc>
                <a:spcPct val="90000"/>
              </a:lnSpc>
            </a:pPr>
            <a:r>
              <a:rPr lang="en-US" smtClean="0">
                <a:solidFill>
                  <a:srgbClr val="000000"/>
                </a:solidFill>
                <a:cs typeface="Times New Roman" pitchFamily="18" charset="0"/>
              </a:rPr>
              <a:t>As the manufacturer says</a:t>
            </a:r>
          </a:p>
          <a:p>
            <a:pPr lvl="2" eaLnBrk="1" hangingPunct="1">
              <a:lnSpc>
                <a:spcPct val="90000"/>
              </a:lnSpc>
            </a:pPr>
            <a:r>
              <a:rPr lang="en-US" smtClean="0">
                <a:solidFill>
                  <a:srgbClr val="000000"/>
                </a:solidFill>
                <a:cs typeface="Times New Roman" pitchFamily="18" charset="0"/>
              </a:rPr>
              <a:t>Alarms providing you with advanced warning of equipment failure are sent via email and pager when a connected devices condition is out of range</a:t>
            </a:r>
          </a:p>
          <a:p>
            <a:pPr lvl="2" eaLnBrk="1" hangingPunct="1">
              <a:lnSpc>
                <a:spcPct val="90000"/>
              </a:lnSpc>
            </a:pPr>
            <a:r>
              <a:rPr lang="en-US" smtClean="0">
                <a:solidFill>
                  <a:srgbClr val="000000"/>
                </a:solidFill>
                <a:cs typeface="Times New Roman" pitchFamily="18" charset="0"/>
              </a:rPr>
              <a:t>A built-in camera records individuals accessing the rack or cabinet and allows both the customer and technician to easily view the condition of equipment via an internally generated web page</a:t>
            </a:r>
          </a:p>
          <a:p>
            <a:pPr eaLnBrk="1" hangingPunct="1">
              <a:lnSpc>
                <a:spcPct val="90000"/>
              </a:lnSpc>
            </a:pPr>
            <a:r>
              <a:rPr lang="en-US" smtClean="0">
                <a:solidFill>
                  <a:srgbClr val="000000"/>
                </a:solidFill>
                <a:cs typeface="Times New Roman" pitchFamily="18" charset="0"/>
              </a:rPr>
              <a:t>These range in price from $800 to $1,000</a:t>
            </a:r>
          </a:p>
        </p:txBody>
      </p:sp>
      <p:sp>
        <p:nvSpPr>
          <p:cNvPr id="440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40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F0B577-0801-45D5-A455-EAAFC1380F57}" type="slidenum">
              <a:rPr lang="en-US" sz="1400" smtClean="0"/>
              <a:pPr eaLnBrk="1" hangingPunct="1"/>
              <a:t>40</a:t>
            </a:fld>
            <a:endParaRPr lang="en-US" sz="140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Heat Sensor</a:t>
            </a: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05A5B66-A641-4082-8D18-5A54715B214E}" type="slidenum">
              <a:rPr lang="en-US" sz="1400" smtClean="0"/>
              <a:pPr eaLnBrk="1" hangingPunct="1"/>
              <a:t>41</a:t>
            </a:fld>
            <a:endParaRPr lang="en-US" sz="1400" smtClean="0"/>
          </a:p>
        </p:txBody>
      </p:sp>
      <p:pic>
        <p:nvPicPr>
          <p:cNvPr id="45061" name="Picture 4" descr="OverTemperatureSen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Heat Load</a:t>
            </a:r>
          </a:p>
        </p:txBody>
      </p:sp>
      <p:sp>
        <p:nvSpPr>
          <p:cNvPr id="46083" name="Rectangle 3"/>
          <p:cNvSpPr>
            <a:spLocks noGrp="1" noChangeArrowheads="1"/>
          </p:cNvSpPr>
          <p:nvPr>
            <p:ph idx="1"/>
          </p:nvPr>
        </p:nvSpPr>
        <p:spPr/>
        <p:txBody>
          <a:bodyPr/>
          <a:lstStyle/>
          <a:p>
            <a:pPr eaLnBrk="1" hangingPunct="1">
              <a:lnSpc>
                <a:spcPct val="90000"/>
              </a:lnSpc>
            </a:pPr>
            <a:r>
              <a:rPr lang="en-US" smtClean="0">
                <a:solidFill>
                  <a:srgbClr val="000000"/>
                </a:solidFill>
                <a:cs typeface="Times New Roman" pitchFamily="18" charset="0"/>
              </a:rPr>
              <a:t>Depending on the room size and the equipment in the room a separate air conditioner may be needed</a:t>
            </a:r>
          </a:p>
          <a:p>
            <a:pPr eaLnBrk="1" hangingPunct="1">
              <a:lnSpc>
                <a:spcPct val="90000"/>
              </a:lnSpc>
            </a:pPr>
            <a:r>
              <a:rPr lang="en-US" smtClean="0">
                <a:solidFill>
                  <a:srgbClr val="000000"/>
                </a:solidFill>
                <a:cs typeface="Times New Roman" pitchFamily="18" charset="0"/>
              </a:rPr>
              <a:t>These can be in room or placed in the space above the ceiling tiles</a:t>
            </a:r>
          </a:p>
          <a:p>
            <a:pPr eaLnBrk="1" hangingPunct="1">
              <a:lnSpc>
                <a:spcPct val="90000"/>
              </a:lnSpc>
            </a:pPr>
            <a:r>
              <a:rPr lang="en-US" smtClean="0">
                <a:solidFill>
                  <a:srgbClr val="000000"/>
                </a:solidFill>
                <a:cs typeface="Times New Roman" pitchFamily="18" charset="0"/>
              </a:rPr>
              <a:t>Equipment manufacturers will have heat load figures for their equipment</a:t>
            </a:r>
          </a:p>
          <a:p>
            <a:pPr eaLnBrk="1" hangingPunct="1">
              <a:lnSpc>
                <a:spcPct val="90000"/>
              </a:lnSpc>
            </a:pPr>
            <a:r>
              <a:rPr lang="en-US" smtClean="0">
                <a:solidFill>
                  <a:srgbClr val="000000"/>
                </a:solidFill>
                <a:cs typeface="Times New Roman" pitchFamily="18" charset="0"/>
              </a:rPr>
              <a:t>If not most HVAC companies have standardized figures</a:t>
            </a:r>
          </a:p>
        </p:txBody>
      </p:sp>
      <p:sp>
        <p:nvSpPr>
          <p:cNvPr id="460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60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86DED05-E06C-466A-AE1D-7AF736419DB5}" type="slidenum">
              <a:rPr lang="en-US" sz="1400" smtClean="0"/>
              <a:pPr eaLnBrk="1" hangingPunct="1"/>
              <a:t>42</a:t>
            </a:fld>
            <a:endParaRPr lang="en-US" sz="14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APC Heat Load Computation</a:t>
            </a:r>
          </a:p>
        </p:txBody>
      </p:sp>
      <p:sp>
        <p:nvSpPr>
          <p:cNvPr id="47107" name="Rectangle 3"/>
          <p:cNvSpPr>
            <a:spLocks noGrp="1" noChangeArrowheads="1"/>
          </p:cNvSpPr>
          <p:nvPr>
            <p:ph idx="1"/>
          </p:nvPr>
        </p:nvSpPr>
        <p:spPr/>
        <p:txBody>
          <a:bodyPr/>
          <a:lstStyle/>
          <a:p>
            <a:pPr eaLnBrk="1" hangingPunct="1"/>
            <a:r>
              <a:rPr lang="en-US" smtClean="0"/>
              <a:t>Here is what APC had to say on this</a:t>
            </a:r>
          </a:p>
          <a:p>
            <a:pPr lvl="1" eaLnBrk="1" hangingPunct="1"/>
            <a:r>
              <a:rPr lang="en-US" smtClean="0"/>
              <a:t>To ensure continuous operation of the equipment in the wiring closet 7 x 24 x 365, cooling and airflow issues must be identified and addressed</a:t>
            </a:r>
          </a:p>
          <a:p>
            <a:pPr lvl="1" eaLnBrk="1" hangingPunct="1"/>
            <a:r>
              <a:rPr lang="en-US" smtClean="0"/>
              <a:t>Power dissipation in the wiring closet should be calculated to decide on a cost effective method to solve the problem</a:t>
            </a:r>
          </a:p>
        </p:txBody>
      </p:sp>
      <p:sp>
        <p:nvSpPr>
          <p:cNvPr id="471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7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2EA00-0E29-48F3-95DF-E6CF65878D5C}" type="slidenum">
              <a:rPr lang="en-US" sz="1400" smtClean="0"/>
              <a:pPr eaLnBrk="1" hangingPunct="1"/>
              <a:t>43</a:t>
            </a:fld>
            <a:endParaRPr lang="en-US" sz="14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mtClean="0"/>
              <a:t>APC Heat Load Computation</a:t>
            </a:r>
          </a:p>
        </p:txBody>
      </p:sp>
      <p:sp>
        <p:nvSpPr>
          <p:cNvPr id="48131" name="Rectangle 3"/>
          <p:cNvSpPr>
            <a:spLocks noGrp="1" noChangeArrowheads="1"/>
          </p:cNvSpPr>
          <p:nvPr>
            <p:ph idx="1"/>
          </p:nvPr>
        </p:nvSpPr>
        <p:spPr/>
        <p:txBody>
          <a:bodyPr/>
          <a:lstStyle/>
          <a:p>
            <a:pPr lvl="1" eaLnBrk="1" hangingPunct="1"/>
            <a:r>
              <a:rPr lang="en-US" smtClean="0"/>
              <a:t>The most important thing to note here is that many network switches have a high power draw; however this does not mean that all the power is dissipated as heat inside the wiring closet</a:t>
            </a:r>
          </a:p>
          <a:p>
            <a:pPr lvl="1" eaLnBrk="1" hangingPunct="1"/>
            <a:r>
              <a:rPr lang="en-US" smtClean="0"/>
              <a:t>For example a layer 2/3 switch may draw 1800W of power but it may be dissipating only 300-500W in the closet</a:t>
            </a:r>
          </a:p>
        </p:txBody>
      </p:sp>
      <p:sp>
        <p:nvSpPr>
          <p:cNvPr id="481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8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5F785E2-C138-4A74-9CA7-08C6FEF1727F}" type="slidenum">
              <a:rPr lang="en-US" sz="1400" smtClean="0"/>
              <a:pPr eaLnBrk="1" hangingPunct="1"/>
              <a:t>44</a:t>
            </a:fld>
            <a:endParaRPr lang="en-US" sz="14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Heat Load Computation</a:t>
            </a:r>
          </a:p>
        </p:txBody>
      </p:sp>
      <p:sp>
        <p:nvSpPr>
          <p:cNvPr id="49155" name="Content Placeholder 2"/>
          <p:cNvSpPr>
            <a:spLocks noGrp="1"/>
          </p:cNvSpPr>
          <p:nvPr>
            <p:ph idx="1"/>
          </p:nvPr>
        </p:nvSpPr>
        <p:spPr/>
        <p:txBody>
          <a:bodyPr/>
          <a:lstStyle/>
          <a:p>
            <a:pPr lvl="1" eaLnBrk="1" hangingPunct="1"/>
            <a:r>
              <a:rPr lang="en-US" smtClean="0"/>
              <a:t>The rest of power is supplied over the network to the various devices like wireless access points, IP phones, security cameras scattered and is dissipated throughout the office area</a:t>
            </a:r>
          </a:p>
        </p:txBody>
      </p:sp>
      <p:sp>
        <p:nvSpPr>
          <p:cNvPr id="49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49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4088A1-6B42-4E99-A9C6-1C7CFB13DF86}" type="slidenum">
              <a:rPr lang="en-US" sz="1400" smtClean="0"/>
              <a:pPr eaLnBrk="1" hangingPunct="1"/>
              <a:t>45</a:t>
            </a:fld>
            <a:endParaRPr lang="en-US" sz="14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APC Heat Load Table 1</a:t>
            </a: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4684F4C-3309-4F05-9053-F565BBA71104}" type="slidenum">
              <a:rPr lang="en-US" sz="1400" smtClean="0"/>
              <a:pPr eaLnBrk="1" hangingPunct="1"/>
              <a:t>46</a:t>
            </a:fld>
            <a:endParaRPr lang="en-US" sz="1400" smtClean="0"/>
          </a:p>
        </p:txBody>
      </p:sp>
      <p:pic>
        <p:nvPicPr>
          <p:cNvPr id="50181" name="Picture 4"/>
          <p:cNvPicPr>
            <a:picLocks noChangeAspect="1" noChangeArrowheads="1"/>
          </p:cNvPicPr>
          <p:nvPr/>
        </p:nvPicPr>
        <p:blipFill>
          <a:blip r:embed="rId2">
            <a:extLst>
              <a:ext uri="{28A0092B-C50C-407E-A947-70E740481C1C}">
                <a14:useLocalDpi xmlns:a14="http://schemas.microsoft.com/office/drawing/2010/main" val="0"/>
              </a:ext>
            </a:extLst>
          </a:blip>
          <a:srcRect l="8563" t="28751" r="7104" b="11749"/>
          <a:stretch>
            <a:fillRect/>
          </a:stretch>
        </p:blipFill>
        <p:spPr bwMode="auto">
          <a:xfrm>
            <a:off x="685800" y="1449388"/>
            <a:ext cx="778510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APC Heat Load Table 2 - Part</a:t>
            </a: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EFB11E-38B5-4F78-BE8F-F79B48C43735}" type="slidenum">
              <a:rPr lang="en-US" sz="1400" smtClean="0"/>
              <a:pPr eaLnBrk="1" hangingPunct="1"/>
              <a:t>47</a:t>
            </a:fld>
            <a:endParaRPr lang="en-US" sz="1400" smtClean="0"/>
          </a:p>
        </p:txBody>
      </p:sp>
      <p:pic>
        <p:nvPicPr>
          <p:cNvPr id="51205" name="Picture 5"/>
          <p:cNvPicPr>
            <a:picLocks noChangeAspect="1" noChangeArrowheads="1"/>
          </p:cNvPicPr>
          <p:nvPr/>
        </p:nvPicPr>
        <p:blipFill>
          <a:blip r:embed="rId2">
            <a:extLst>
              <a:ext uri="{28A0092B-C50C-407E-A947-70E740481C1C}">
                <a14:useLocalDpi xmlns:a14="http://schemas.microsoft.com/office/drawing/2010/main" val="0"/>
              </a:ext>
            </a:extLst>
          </a:blip>
          <a:srcRect l="9312" t="18611" r="8563" b="9138"/>
          <a:stretch>
            <a:fillRect/>
          </a:stretch>
        </p:blipFill>
        <p:spPr bwMode="auto">
          <a:xfrm>
            <a:off x="1081088" y="1449388"/>
            <a:ext cx="699135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APC Heat Load Table 2 - Part</a:t>
            </a: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79655CA-9533-4FEB-B731-C1030927AE4F}" type="slidenum">
              <a:rPr lang="en-US" sz="1400" smtClean="0"/>
              <a:pPr eaLnBrk="1" hangingPunct="1"/>
              <a:t>48</a:t>
            </a:fld>
            <a:endParaRPr lang="en-US" sz="1400" smtClean="0"/>
          </a:p>
        </p:txBody>
      </p:sp>
      <p:pic>
        <p:nvPicPr>
          <p:cNvPr id="52229" name="Picture 4"/>
          <p:cNvPicPr>
            <a:picLocks noChangeAspect="1" noChangeArrowheads="1"/>
          </p:cNvPicPr>
          <p:nvPr/>
        </p:nvPicPr>
        <p:blipFill>
          <a:blip r:embed="rId2">
            <a:extLst>
              <a:ext uri="{28A0092B-C50C-407E-A947-70E740481C1C}">
                <a14:useLocalDpi xmlns:a14="http://schemas.microsoft.com/office/drawing/2010/main" val="0"/>
              </a:ext>
            </a:extLst>
          </a:blip>
          <a:srcRect l="9792" t="25139" r="9062" b="31667"/>
          <a:stretch>
            <a:fillRect/>
          </a:stretch>
        </p:blipFill>
        <p:spPr bwMode="auto">
          <a:xfrm>
            <a:off x="982663" y="1444625"/>
            <a:ext cx="71659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Heat Load Guidelines</a:t>
            </a:r>
          </a:p>
        </p:txBody>
      </p:sp>
      <p:sp>
        <p:nvSpPr>
          <p:cNvPr id="53251" name="Content Placeholder 2"/>
          <p:cNvSpPr>
            <a:spLocks noGrp="1"/>
          </p:cNvSpPr>
          <p:nvPr>
            <p:ph idx="1"/>
          </p:nvPr>
        </p:nvSpPr>
        <p:spPr/>
        <p:txBody>
          <a:bodyPr/>
          <a:lstStyle/>
          <a:p>
            <a:r>
              <a:rPr lang="en-US" smtClean="0"/>
              <a:t>APC has some guidelines for determining how to cool equipment closets in White Paper #68 from 2007</a:t>
            </a:r>
          </a:p>
          <a:p>
            <a:r>
              <a:rPr lang="en-US" smtClean="0"/>
              <a:t>The next few slides are from this white paper</a:t>
            </a:r>
          </a:p>
          <a:p>
            <a:r>
              <a:rPr lang="en-US" smtClean="0"/>
              <a:t>According to APC the typical recommended operating temperatures from IT equipment vendors are between 70°F (21°C) and 75°F (24°C)</a:t>
            </a:r>
          </a:p>
        </p:txBody>
      </p:sp>
      <p:sp>
        <p:nvSpPr>
          <p:cNvPr id="53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3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72C137F-CDCD-4E47-8F2C-6F8423C1452A}" type="slidenum">
              <a:rPr lang="en-US" sz="1400" smtClean="0"/>
              <a:pPr eaLnBrk="1" hangingPunct="1"/>
              <a:t>49</a:t>
            </a:fld>
            <a:endParaRPr lang="en-US" sz="1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Planning Steps</a:t>
            </a:r>
          </a:p>
        </p:txBody>
      </p:sp>
      <p:sp>
        <p:nvSpPr>
          <p:cNvPr id="8195" name="Rectangle 3"/>
          <p:cNvSpPr>
            <a:spLocks noGrp="1" noChangeArrowheads="1"/>
          </p:cNvSpPr>
          <p:nvPr>
            <p:ph idx="1"/>
          </p:nvPr>
        </p:nvSpPr>
        <p:spPr/>
        <p:txBody>
          <a:bodyPr/>
          <a:lstStyle/>
          <a:p>
            <a:pPr eaLnBrk="1" hangingPunct="1"/>
            <a:r>
              <a:rPr lang="en-US" smtClean="0"/>
              <a:t>Have a rollback plan in place</a:t>
            </a:r>
          </a:p>
          <a:p>
            <a:pPr lvl="1" eaLnBrk="1" hangingPunct="1"/>
            <a:r>
              <a:rPr lang="en-US" smtClean="0"/>
              <a:t>In other words have a retreat path that will take you back to where you were in case the installation does not work out</a:t>
            </a:r>
          </a:p>
        </p:txBody>
      </p:sp>
      <p:sp>
        <p:nvSpPr>
          <p:cNvPr id="81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1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E15F4F8-B798-4DA5-9B1C-D994C226A735}" type="slidenum">
              <a:rPr lang="en-US" sz="1400" smtClean="0"/>
              <a:pPr eaLnBrk="1" hangingPunct="1"/>
              <a:t>5</a:t>
            </a:fld>
            <a:endParaRPr lang="en-US" sz="14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Heat Load Guidelines</a:t>
            </a:r>
          </a:p>
        </p:txBody>
      </p:sp>
      <p:sp>
        <p:nvSpPr>
          <p:cNvPr id="54275" name="Content Placeholder 2"/>
          <p:cNvSpPr>
            <a:spLocks noGrp="1"/>
          </p:cNvSpPr>
          <p:nvPr>
            <p:ph idx="1"/>
          </p:nvPr>
        </p:nvSpPr>
        <p:spPr/>
        <p:txBody>
          <a:bodyPr/>
          <a:lstStyle/>
          <a:p>
            <a:r>
              <a:rPr lang="en-US" smtClean="0"/>
              <a:t>In addition, The American Society of Heating, Refrigeration, and Air Conditioning Engineers (ASHRAE) TC 9.9 publishes both recommended and allowable operating temperatures for IT equipment</a:t>
            </a:r>
          </a:p>
        </p:txBody>
      </p:sp>
      <p:sp>
        <p:nvSpPr>
          <p:cNvPr id="54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4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E47BA6-CA09-4E67-B3D9-660C2F26A4FB}" type="slidenum">
              <a:rPr lang="en-US" sz="1400" smtClean="0"/>
              <a:pPr eaLnBrk="1" hangingPunct="1"/>
              <a:t>50</a:t>
            </a:fld>
            <a:endParaRPr lang="en-US" sz="14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Heat Load Guidelines</a:t>
            </a:r>
          </a:p>
        </p:txBody>
      </p:sp>
      <p:sp>
        <p:nvSpPr>
          <p:cNvPr id="55299" name="Content Placeholder 2"/>
          <p:cNvSpPr>
            <a:spLocks noGrp="1"/>
          </p:cNvSpPr>
          <p:nvPr>
            <p:ph idx="1"/>
          </p:nvPr>
        </p:nvSpPr>
        <p:spPr/>
        <p:txBody>
          <a:bodyPr/>
          <a:lstStyle/>
          <a:p>
            <a:endParaRPr lang="en-US" smtClean="0"/>
          </a:p>
        </p:txBody>
      </p:sp>
      <p:sp>
        <p:nvSpPr>
          <p:cNvPr id="55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5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7F33A02-E1E9-4986-83AF-8D22A3690380}" type="slidenum">
              <a:rPr lang="en-US" sz="1400" smtClean="0"/>
              <a:pPr eaLnBrk="1" hangingPunct="1"/>
              <a:t>51</a:t>
            </a:fld>
            <a:endParaRPr lang="en-US" sz="1400" smtClean="0"/>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val="0"/>
              </a:ext>
            </a:extLst>
          </a:blip>
          <a:srcRect l="35040" t="24385" r="11783" b="52254"/>
          <a:stretch>
            <a:fillRect/>
          </a:stretch>
        </p:blipFill>
        <p:spPr bwMode="auto">
          <a:xfrm>
            <a:off x="1993900" y="1603375"/>
            <a:ext cx="5186363"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Heat Load Guidelines</a:t>
            </a:r>
          </a:p>
        </p:txBody>
      </p:sp>
      <p:sp>
        <p:nvSpPr>
          <p:cNvPr id="3" name="Content Placeholder 2"/>
          <p:cNvSpPr>
            <a:spLocks noGrp="1"/>
          </p:cNvSpPr>
          <p:nvPr>
            <p:ph idx="1"/>
          </p:nvPr>
        </p:nvSpPr>
        <p:spPr/>
        <p:txBody>
          <a:bodyPr/>
          <a:lstStyle/>
          <a:p>
            <a:pPr lvl="1">
              <a:defRPr/>
            </a:pPr>
            <a:r>
              <a:rPr lang="en-US" dirty="0" smtClean="0">
                <a:ea typeface="+mn-ea"/>
                <a:cs typeface="+mn-cs"/>
              </a:rPr>
              <a:t>The goal should always be to maintain temperatures no higher than 77°F (25°C)</a:t>
            </a:r>
          </a:p>
          <a:p>
            <a:pPr lvl="1">
              <a:defRPr/>
            </a:pPr>
            <a:r>
              <a:rPr lang="en-US" dirty="0" smtClean="0">
                <a:ea typeface="+mn-ea"/>
                <a:cs typeface="+mn-cs"/>
              </a:rPr>
              <a:t>However, if doing so is not possible, maintaining below the maximum allowable temperature of 90°F (32°C) can be a suitable solution for less critical closets</a:t>
            </a:r>
          </a:p>
          <a:p>
            <a:pPr lvl="1">
              <a:defRPr/>
            </a:pPr>
            <a:r>
              <a:rPr lang="en-US" dirty="0" smtClean="0">
                <a:ea typeface="+mn-ea"/>
                <a:cs typeface="+mn-cs"/>
              </a:rPr>
              <a:t>Any temperature above 90°F (32°C) should be avoided to reduce risk of equipment failure</a:t>
            </a:r>
          </a:p>
        </p:txBody>
      </p:sp>
      <p:sp>
        <p:nvSpPr>
          <p:cNvPr id="56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6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D74D1EC-3097-4F82-AEFE-6CB548982189}" type="slidenum">
              <a:rPr lang="en-US" sz="1400" smtClean="0"/>
              <a:pPr eaLnBrk="1" hangingPunct="1"/>
              <a:t>52</a:t>
            </a:fld>
            <a:endParaRPr lang="en-US" sz="140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Heat Load Guidelines</a:t>
            </a:r>
          </a:p>
        </p:txBody>
      </p:sp>
      <p:sp>
        <p:nvSpPr>
          <p:cNvPr id="3" name="Content Placeholder 2"/>
          <p:cNvSpPr>
            <a:spLocks noGrp="1"/>
          </p:cNvSpPr>
          <p:nvPr>
            <p:ph idx="1"/>
          </p:nvPr>
        </p:nvSpPr>
        <p:spPr/>
        <p:txBody>
          <a:bodyPr/>
          <a:lstStyle/>
          <a:p>
            <a:pPr lvl="1">
              <a:defRPr/>
            </a:pPr>
            <a:r>
              <a:rPr lang="en-US" dirty="0" smtClean="0">
                <a:ea typeface="+mn-ea"/>
                <a:cs typeface="+mn-cs"/>
              </a:rPr>
              <a:t>Also, 90°F (32°C) is the maximum temperature organizations such as the Occupational Safety and Health Administration (OSHA) and International Organization for Standardization (ISO) deem permissible for light work loads</a:t>
            </a:r>
          </a:p>
          <a:p>
            <a:pPr lvl="1">
              <a:defRPr/>
            </a:pPr>
            <a:r>
              <a:rPr lang="en-US" dirty="0" smtClean="0">
                <a:ea typeface="+mn-ea"/>
                <a:cs typeface="+mn-cs"/>
              </a:rPr>
              <a:t>More careful consideration must be given to closet environments where a UPS is deployed</a:t>
            </a:r>
          </a:p>
        </p:txBody>
      </p:sp>
      <p:sp>
        <p:nvSpPr>
          <p:cNvPr id="57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7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586EA33-74BF-4377-ABE2-C9A528441D64}" type="slidenum">
              <a:rPr lang="en-US" sz="1400" smtClean="0"/>
              <a:pPr eaLnBrk="1" hangingPunct="1"/>
              <a:t>53</a:t>
            </a:fld>
            <a:endParaRPr lang="en-US" sz="14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Heat Load Guidelines</a:t>
            </a:r>
          </a:p>
        </p:txBody>
      </p:sp>
      <p:sp>
        <p:nvSpPr>
          <p:cNvPr id="3" name="Content Placeholder 2"/>
          <p:cNvSpPr>
            <a:spLocks noGrp="1"/>
          </p:cNvSpPr>
          <p:nvPr>
            <p:ph idx="1"/>
          </p:nvPr>
        </p:nvSpPr>
        <p:spPr/>
        <p:txBody>
          <a:bodyPr/>
          <a:lstStyle/>
          <a:p>
            <a:pPr lvl="1">
              <a:defRPr/>
            </a:pPr>
            <a:r>
              <a:rPr lang="en-US" dirty="0" smtClean="0">
                <a:ea typeface="+mn-ea"/>
                <a:cs typeface="+mn-cs"/>
              </a:rPr>
              <a:t>Increases in temperature have a much more pronounced effect on battery longevity than other types of IT equipment</a:t>
            </a:r>
          </a:p>
          <a:p>
            <a:pPr lvl="1">
              <a:defRPr/>
            </a:pPr>
            <a:r>
              <a:rPr lang="en-US" dirty="0" smtClean="0">
                <a:ea typeface="+mn-ea"/>
                <a:cs typeface="+mn-cs"/>
              </a:rPr>
              <a:t>A user can expect a typical UPS battery operating at 104°F (40°C) to only last 1.5 years or less as compared to the usual 3 – 5 years at normal operating conditions</a:t>
            </a:r>
          </a:p>
          <a:p>
            <a:pPr lvl="1">
              <a:defRPr/>
            </a:pPr>
            <a:r>
              <a:rPr lang="en-US" dirty="0" smtClean="0">
                <a:ea typeface="+mn-ea"/>
                <a:cs typeface="+mn-cs"/>
              </a:rPr>
              <a:t>An operating temperature below 77°F (25°C) should be a requirement</a:t>
            </a:r>
            <a:endParaRPr lang="en-US" dirty="0"/>
          </a:p>
        </p:txBody>
      </p:sp>
      <p:sp>
        <p:nvSpPr>
          <p:cNvPr id="58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8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7EEAD2-024B-42F9-80F0-61F895D9C359}" type="slidenum">
              <a:rPr lang="en-US" sz="1400" smtClean="0"/>
              <a:pPr eaLnBrk="1" hangingPunct="1"/>
              <a:t>54</a:t>
            </a:fld>
            <a:endParaRPr lang="en-US" sz="14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Heat Load Guidelines</a:t>
            </a:r>
          </a:p>
        </p:txBody>
      </p:sp>
      <p:sp>
        <p:nvSpPr>
          <p:cNvPr id="3" name="Content Placeholder 2"/>
          <p:cNvSpPr>
            <a:spLocks noGrp="1"/>
          </p:cNvSpPr>
          <p:nvPr>
            <p:ph idx="1"/>
          </p:nvPr>
        </p:nvSpPr>
        <p:spPr/>
        <p:txBody>
          <a:bodyPr/>
          <a:lstStyle/>
          <a:p>
            <a:pPr>
              <a:defRPr/>
            </a:pPr>
            <a:r>
              <a:rPr lang="en-US" dirty="0" smtClean="0"/>
              <a:t>Heat can leave a small confined space like an office or closet in four different ways</a:t>
            </a:r>
          </a:p>
          <a:p>
            <a:pPr lvl="1">
              <a:defRPr/>
            </a:pPr>
            <a:r>
              <a:rPr lang="en-US" dirty="0" smtClean="0">
                <a:ea typeface="+mn-ea"/>
                <a:cs typeface="+mn-cs"/>
              </a:rPr>
              <a:t>Conduction</a:t>
            </a:r>
          </a:p>
          <a:p>
            <a:pPr lvl="2">
              <a:defRPr/>
            </a:pPr>
            <a:r>
              <a:rPr lang="en-US" dirty="0" smtClean="0">
                <a:ea typeface="+mn-ea"/>
                <a:cs typeface="+mn-cs"/>
              </a:rPr>
              <a:t>Heat can flow through the walls of the space </a:t>
            </a:r>
          </a:p>
          <a:p>
            <a:pPr lvl="1">
              <a:defRPr/>
            </a:pPr>
            <a:r>
              <a:rPr lang="en-US" dirty="0" smtClean="0">
                <a:ea typeface="+mn-ea"/>
                <a:cs typeface="+mn-cs"/>
              </a:rPr>
              <a:t>Ventilation</a:t>
            </a:r>
          </a:p>
          <a:p>
            <a:pPr lvl="2">
              <a:defRPr/>
            </a:pPr>
            <a:r>
              <a:rPr lang="en-US" dirty="0" smtClean="0">
                <a:ea typeface="+mn-ea"/>
                <a:cs typeface="+mn-cs"/>
              </a:rPr>
              <a:t>Heat can flow into cooler air via a vent or grille, without an air moving device </a:t>
            </a:r>
          </a:p>
          <a:p>
            <a:pPr lvl="2">
              <a:defRPr/>
            </a:pPr>
            <a:r>
              <a:rPr lang="en-US" dirty="0" smtClean="0">
                <a:ea typeface="+mn-ea"/>
                <a:cs typeface="+mn-cs"/>
              </a:rPr>
              <a:t>Heat can flow into cooler air via a vent or grille that has an air moving device </a:t>
            </a:r>
          </a:p>
        </p:txBody>
      </p:sp>
      <p:sp>
        <p:nvSpPr>
          <p:cNvPr id="59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59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EEC0BB-F405-483C-8432-51D4284B553D}" type="slidenum">
              <a:rPr lang="en-US" sz="1400" smtClean="0"/>
              <a:pPr eaLnBrk="1" hangingPunct="1"/>
              <a:t>55</a:t>
            </a:fld>
            <a:endParaRPr lang="en-US" sz="140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Heat Load Guidelines</a:t>
            </a:r>
          </a:p>
        </p:txBody>
      </p:sp>
      <p:sp>
        <p:nvSpPr>
          <p:cNvPr id="3" name="Content Placeholder 2"/>
          <p:cNvSpPr>
            <a:spLocks noGrp="1"/>
          </p:cNvSpPr>
          <p:nvPr>
            <p:ph idx="1"/>
          </p:nvPr>
        </p:nvSpPr>
        <p:spPr/>
        <p:txBody>
          <a:bodyPr/>
          <a:lstStyle/>
          <a:p>
            <a:pPr lvl="1">
              <a:defRPr/>
            </a:pPr>
            <a:r>
              <a:rPr lang="en-US" dirty="0" smtClean="0">
                <a:ea typeface="+mn-ea"/>
                <a:cs typeface="+mn-cs"/>
              </a:rPr>
              <a:t>Building Cooling</a:t>
            </a:r>
          </a:p>
          <a:p>
            <a:pPr lvl="2">
              <a:defRPr/>
            </a:pPr>
            <a:r>
              <a:rPr lang="en-US" dirty="0" smtClean="0">
                <a:ea typeface="+mn-ea"/>
                <a:cs typeface="+mn-cs"/>
              </a:rPr>
              <a:t>Heat can be removed by a building’s comfort cooling system </a:t>
            </a:r>
          </a:p>
          <a:p>
            <a:pPr lvl="1">
              <a:defRPr/>
            </a:pPr>
            <a:r>
              <a:rPr lang="en-US" dirty="0" smtClean="0">
                <a:ea typeface="+mn-ea"/>
                <a:cs typeface="+mn-cs"/>
              </a:rPr>
              <a:t>Dedicated Cooling</a:t>
            </a:r>
          </a:p>
          <a:p>
            <a:pPr lvl="2">
              <a:defRPr/>
            </a:pPr>
            <a:r>
              <a:rPr lang="en-US" dirty="0" smtClean="0">
                <a:ea typeface="+mn-ea"/>
                <a:cs typeface="+mn-cs"/>
              </a:rPr>
              <a:t>Heat can be removed by a dedicated air conditioner</a:t>
            </a:r>
            <a:endParaRPr lang="en-US" dirty="0"/>
          </a:p>
        </p:txBody>
      </p:sp>
      <p:sp>
        <p:nvSpPr>
          <p:cNvPr id="60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04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A21DC8-D087-4A70-89E9-FACB65BCE22D}" type="slidenum">
              <a:rPr lang="en-US" sz="1400" smtClean="0"/>
              <a:pPr eaLnBrk="1" hangingPunct="1"/>
              <a:t>56</a:t>
            </a:fld>
            <a:endParaRPr lang="en-US" sz="14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144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D3A02C-5F4A-4DAE-95BE-7BD44743D3D6}" type="slidenum">
              <a:rPr lang="en-US" sz="1400" smtClean="0"/>
              <a:pPr eaLnBrk="1" hangingPunct="1"/>
              <a:t>57</a:t>
            </a:fld>
            <a:endParaRPr lang="en-US" sz="1400" smtClean="0"/>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l="31046" t="21721" r="27921" b="3279"/>
          <a:stretch>
            <a:fillRect/>
          </a:stretch>
        </p:blipFill>
        <p:spPr bwMode="auto">
          <a:xfrm>
            <a:off x="2312988" y="269875"/>
            <a:ext cx="4297362"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Conduction</a:t>
            </a:r>
          </a:p>
        </p:txBody>
      </p:sp>
      <p:sp>
        <p:nvSpPr>
          <p:cNvPr id="62467" name="Content Placeholder 2"/>
          <p:cNvSpPr>
            <a:spLocks noGrp="1"/>
          </p:cNvSpPr>
          <p:nvPr>
            <p:ph idx="1"/>
          </p:nvPr>
        </p:nvSpPr>
        <p:spPr/>
        <p:txBody>
          <a:bodyPr/>
          <a:lstStyle/>
          <a:p>
            <a:r>
              <a:rPr lang="en-US" smtClean="0"/>
              <a:t>When using conduction heat can flow through the walls of the space</a:t>
            </a:r>
          </a:p>
          <a:p>
            <a:r>
              <a:rPr lang="en-US" smtClean="0"/>
              <a:t>If a closet is effectively sealed, then the only way for the heat to leave is by conduction through the walls</a:t>
            </a:r>
          </a:p>
          <a:p>
            <a:r>
              <a:rPr lang="en-US" smtClean="0"/>
              <a:t>For this to work, the air in the closet must heat up to the point where it is hotter than the temperature that is on the other side of the closet walls</a:t>
            </a: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61A09C3-F0D5-4A28-97FB-5DC6DA733EC0}" type="slidenum">
              <a:rPr lang="en-US" sz="1400" smtClean="0"/>
              <a:pPr eaLnBrk="1" hangingPunct="1"/>
              <a:t>58</a:t>
            </a:fld>
            <a:endParaRPr lang="en-US" sz="14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Conduction</a:t>
            </a:r>
          </a:p>
        </p:txBody>
      </p:sp>
      <p:sp>
        <p:nvSpPr>
          <p:cNvPr id="63491" name="Content Placeholder 2"/>
          <p:cNvSpPr>
            <a:spLocks noGrp="1"/>
          </p:cNvSpPr>
          <p:nvPr>
            <p:ph idx="1"/>
          </p:nvPr>
        </p:nvSpPr>
        <p:spPr/>
        <p:txBody>
          <a:bodyPr/>
          <a:lstStyle/>
          <a:p>
            <a:r>
              <a:rPr lang="en-US" smtClean="0"/>
              <a:t>Practically, this means that the closet will always be hotter than the other ambient air within the building, and the degree of temperature rise will be greater as the power level of the IT equipment increases</a:t>
            </a:r>
          </a:p>
          <a:p>
            <a:r>
              <a:rPr lang="en-US" smtClean="0"/>
              <a:t>The size of the room, as well as the material the walls and so forth are made of affect this</a:t>
            </a:r>
          </a:p>
        </p:txBody>
      </p:sp>
      <p:sp>
        <p:nvSpPr>
          <p:cNvPr id="63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416CDA-941B-4C52-95AE-83B0ED10BB56}" type="slidenum">
              <a:rPr lang="en-US" sz="1400" smtClean="0"/>
              <a:pPr eaLnBrk="1" hangingPunct="1"/>
              <a:t>59</a:t>
            </a:fld>
            <a:endParaRPr lang="en-US" sz="14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What to Call the Places</a:t>
            </a:r>
          </a:p>
        </p:txBody>
      </p:sp>
      <p:sp>
        <p:nvSpPr>
          <p:cNvPr id="921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name used to describe where you put all of the stuff you need to run a network varies widely depending on who your talking to and the exact purpose of the particular room</a:t>
            </a:r>
          </a:p>
          <a:p>
            <a:pPr eaLnBrk="1" hangingPunct="1"/>
            <a:r>
              <a:rPr lang="en-US" smtClean="0">
                <a:solidFill>
                  <a:srgbClr val="000000"/>
                </a:solidFill>
                <a:cs typeface="Times New Roman" pitchFamily="18" charset="0"/>
              </a:rPr>
              <a:t>It also depends on whether you are adhering strictly to the standards, as they call out specific names for specific rooms</a:t>
            </a: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DDAEF6-9048-4E02-83DC-4DA53F5564C7}" type="slidenum">
              <a:rPr lang="en-US" sz="1400" smtClean="0"/>
              <a:pPr eaLnBrk="1" hangingPunct="1"/>
              <a:t>6</a:t>
            </a:fld>
            <a:endParaRPr lang="en-US" sz="14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Conduction</a:t>
            </a:r>
          </a:p>
        </p:txBody>
      </p:sp>
      <p:sp>
        <p:nvSpPr>
          <p:cNvPr id="64515" name="Content Placeholder 2"/>
          <p:cNvSpPr>
            <a:spLocks noGrp="1"/>
          </p:cNvSpPr>
          <p:nvPr>
            <p:ph idx="1"/>
          </p:nvPr>
        </p:nvSpPr>
        <p:spPr/>
        <p:txBody>
          <a:bodyPr/>
          <a:lstStyle/>
          <a:p>
            <a:r>
              <a:rPr lang="en-US" smtClean="0"/>
              <a:t>One common occurrence that impacts conductive cooling performance is a rise in the building ambient air temperature, due to weekend cooling setbacks</a:t>
            </a:r>
          </a:p>
          <a:p>
            <a:r>
              <a:rPr lang="en-US" smtClean="0"/>
              <a:t>When this happens, the closet temperature will rise in step</a:t>
            </a:r>
          </a:p>
        </p:txBody>
      </p:sp>
      <p:sp>
        <p:nvSpPr>
          <p:cNvPr id="645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45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9056875-942A-467A-87AE-4E93C0DC6738}" type="slidenum">
              <a:rPr lang="en-US" sz="1400" smtClean="0"/>
              <a:pPr eaLnBrk="1" hangingPunct="1"/>
              <a:t>60</a:t>
            </a:fld>
            <a:endParaRPr lang="en-US" sz="140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Conduction</a:t>
            </a:r>
          </a:p>
        </p:txBody>
      </p:sp>
      <p:sp>
        <p:nvSpPr>
          <p:cNvPr id="65539" name="Content Placeholder 2"/>
          <p:cNvSpPr>
            <a:spLocks noGrp="1"/>
          </p:cNvSpPr>
          <p:nvPr>
            <p:ph idx="1"/>
          </p:nvPr>
        </p:nvSpPr>
        <p:spPr/>
        <p:txBody>
          <a:bodyPr/>
          <a:lstStyle/>
          <a:p>
            <a:r>
              <a:rPr lang="en-US" smtClean="0"/>
              <a:t>Another limitation of this method of cooling is that if one of the closet walls is an outside wall of the building, the closet temperature will be subject to the outdoor wall temperature, which is effected by both the ambient outdoor temperature and the heating due to sun exposure</a:t>
            </a:r>
          </a:p>
        </p:txBody>
      </p:sp>
      <p:sp>
        <p:nvSpPr>
          <p:cNvPr id="655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55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A58803-AF1C-4D46-BFCD-579AB44F8E2F}" type="slidenum">
              <a:rPr lang="en-US" sz="1400" smtClean="0"/>
              <a:pPr eaLnBrk="1" hangingPunct="1"/>
              <a:t>61</a:t>
            </a:fld>
            <a:endParaRPr lang="en-US" sz="140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When to Use Conduction</a:t>
            </a:r>
          </a:p>
        </p:txBody>
      </p:sp>
      <p:sp>
        <p:nvSpPr>
          <p:cNvPr id="66563" name="Content Placeholder 2"/>
          <p:cNvSpPr>
            <a:spLocks noGrp="1"/>
          </p:cNvSpPr>
          <p:nvPr>
            <p:ph idx="1"/>
          </p:nvPr>
        </p:nvSpPr>
        <p:spPr/>
        <p:txBody>
          <a:bodyPr/>
          <a:lstStyle/>
          <a:p>
            <a:r>
              <a:rPr lang="en-US" smtClean="0"/>
              <a:t>Use conduction as a sole means of cooling for critical closets when the power load within the closet is less than 400 watts with consideration given to other factors as mentioned above that will impact cooling performance</a:t>
            </a:r>
          </a:p>
          <a:p>
            <a:r>
              <a:rPr lang="en-US" smtClean="0"/>
              <a:t>For non-critical closets, conduction should only be used when the load in the closet is less than 1000 W</a:t>
            </a:r>
          </a:p>
        </p:txBody>
      </p:sp>
      <p:sp>
        <p:nvSpPr>
          <p:cNvPr id="665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65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2137E5-3963-48CC-B484-64476FF34D51}" type="slidenum">
              <a:rPr lang="en-US" sz="1400" smtClean="0"/>
              <a:pPr eaLnBrk="1" hangingPunct="1"/>
              <a:t>62</a:t>
            </a:fld>
            <a:endParaRPr lang="en-US" sz="140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Ventilated Closet</a:t>
            </a:r>
          </a:p>
        </p:txBody>
      </p:sp>
      <p:sp>
        <p:nvSpPr>
          <p:cNvPr id="67587" name="Content Placeholder 2"/>
          <p:cNvSpPr>
            <a:spLocks noGrp="1"/>
          </p:cNvSpPr>
          <p:nvPr>
            <p:ph idx="1"/>
          </p:nvPr>
        </p:nvSpPr>
        <p:spPr/>
        <p:txBody>
          <a:bodyPr/>
          <a:lstStyle/>
          <a:p>
            <a:r>
              <a:rPr lang="en-US" smtClean="0"/>
              <a:t>Closets can be cooled by venting them to the ambient building air</a:t>
            </a:r>
          </a:p>
          <a:p>
            <a:r>
              <a:rPr lang="en-US" smtClean="0"/>
              <a:t>The venting can be passive using appropriately placed holes or vents, or it may be fan-assisted</a:t>
            </a:r>
          </a:p>
          <a:p>
            <a:r>
              <a:rPr lang="en-US" smtClean="0"/>
              <a:t>The basic principle is to ensure that the closet air temperature does not rise substantially above the building ambient air temperature</a:t>
            </a:r>
          </a:p>
        </p:txBody>
      </p:sp>
      <p:sp>
        <p:nvSpPr>
          <p:cNvPr id="675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75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130F20-A6A6-4053-AC2A-4237A3039FB7}" type="slidenum">
              <a:rPr lang="en-US" sz="1400" smtClean="0"/>
              <a:pPr eaLnBrk="1" hangingPunct="1"/>
              <a:t>63</a:t>
            </a:fld>
            <a:endParaRPr lang="en-US" sz="140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t>Vented Closet</a:t>
            </a:r>
          </a:p>
        </p:txBody>
      </p:sp>
      <p:sp>
        <p:nvSpPr>
          <p:cNvPr id="686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86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84741C-A847-4336-97D2-08EB77DE602C}" type="slidenum">
              <a:rPr lang="en-US" sz="1400" smtClean="0"/>
              <a:pPr eaLnBrk="1" hangingPunct="1"/>
              <a:t>64</a:t>
            </a:fld>
            <a:endParaRPr lang="en-US" sz="1400" smtClean="0"/>
          </a:p>
        </p:txBody>
      </p:sp>
      <p:pic>
        <p:nvPicPr>
          <p:cNvPr id="68613" name="Picture 2"/>
          <p:cNvPicPr>
            <a:picLocks noChangeAspect="1" noChangeArrowheads="1"/>
          </p:cNvPicPr>
          <p:nvPr/>
        </p:nvPicPr>
        <p:blipFill>
          <a:blip r:embed="rId2">
            <a:extLst>
              <a:ext uri="{28A0092B-C50C-407E-A947-70E740481C1C}">
                <a14:useLocalDpi xmlns:a14="http://schemas.microsoft.com/office/drawing/2010/main" val="0"/>
              </a:ext>
            </a:extLst>
          </a:blip>
          <a:srcRect l="17368" t="30122" r="15164" b="31763"/>
          <a:stretch>
            <a:fillRect/>
          </a:stretch>
        </p:blipFill>
        <p:spPr bwMode="auto">
          <a:xfrm>
            <a:off x="1379538" y="1619250"/>
            <a:ext cx="658018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When to Use Ventilation</a:t>
            </a:r>
          </a:p>
        </p:txBody>
      </p:sp>
      <p:sp>
        <p:nvSpPr>
          <p:cNvPr id="69635" name="Content Placeholder 2"/>
          <p:cNvSpPr>
            <a:spLocks noGrp="1"/>
          </p:cNvSpPr>
          <p:nvPr>
            <p:ph idx="1"/>
          </p:nvPr>
        </p:nvSpPr>
        <p:spPr/>
        <p:txBody>
          <a:bodyPr/>
          <a:lstStyle/>
          <a:p>
            <a:r>
              <a:rPr lang="en-US" smtClean="0"/>
              <a:t>For power levels below 700 watts, passive ventilation is effective for critical closets</a:t>
            </a:r>
          </a:p>
          <a:p>
            <a:r>
              <a:rPr lang="en-US" smtClean="0"/>
              <a:t>For power levels of between 700 watts and 2000 watts, fan-assisted ventilation is appropriate for critical closets</a:t>
            </a:r>
          </a:p>
          <a:p>
            <a:r>
              <a:rPr lang="en-US" smtClean="0"/>
              <a:t>Support of even higher power levels can be achieved if higher capacity or multiple fan assist units are used</a:t>
            </a:r>
          </a:p>
        </p:txBody>
      </p:sp>
      <p:sp>
        <p:nvSpPr>
          <p:cNvPr id="69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69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9C3330-3E43-46EE-97FC-48490D8BECFD}" type="slidenum">
              <a:rPr lang="en-US" sz="1400" smtClean="0"/>
              <a:pPr eaLnBrk="1" hangingPunct="1"/>
              <a:t>65</a:t>
            </a:fld>
            <a:endParaRPr lang="en-US" sz="140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When to Use Ventilation</a:t>
            </a:r>
          </a:p>
        </p:txBody>
      </p:sp>
      <p:sp>
        <p:nvSpPr>
          <p:cNvPr id="70659" name="Content Placeholder 2"/>
          <p:cNvSpPr>
            <a:spLocks noGrp="1"/>
          </p:cNvSpPr>
          <p:nvPr>
            <p:ph idx="1"/>
          </p:nvPr>
        </p:nvSpPr>
        <p:spPr/>
        <p:txBody>
          <a:bodyPr/>
          <a:lstStyle/>
          <a:p>
            <a:r>
              <a:rPr lang="en-US" smtClean="0"/>
              <a:t>Likewise, for non-critical closets, passive ventilation is effective for up to 1750 watts, and fan-assisted ventilation is effective from 1750 watts to 4500 watts</a:t>
            </a:r>
          </a:p>
        </p:txBody>
      </p:sp>
      <p:sp>
        <p:nvSpPr>
          <p:cNvPr id="706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06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D2C43B-D908-448C-B48A-A0DFDCE02DB3}" type="slidenum">
              <a:rPr lang="en-US" sz="1400" smtClean="0"/>
              <a:pPr eaLnBrk="1" hangingPunct="1"/>
              <a:t>66</a:t>
            </a:fld>
            <a:endParaRPr lang="en-US" sz="140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mtClean="0"/>
              <a:t>Using Building Cooling</a:t>
            </a:r>
          </a:p>
        </p:txBody>
      </p:sp>
      <p:sp>
        <p:nvSpPr>
          <p:cNvPr id="71683" name="Content Placeholder 2"/>
          <p:cNvSpPr>
            <a:spLocks noGrp="1"/>
          </p:cNvSpPr>
          <p:nvPr>
            <p:ph idx="1"/>
          </p:nvPr>
        </p:nvSpPr>
        <p:spPr/>
        <p:txBody>
          <a:bodyPr/>
          <a:lstStyle/>
          <a:p>
            <a:r>
              <a:rPr lang="en-US" smtClean="0"/>
              <a:t>This is generally a bad idea</a:t>
            </a:r>
          </a:p>
          <a:p>
            <a:r>
              <a:rPr lang="en-US" smtClean="0"/>
              <a:t>Building cooling systems cycle on and off</a:t>
            </a:r>
          </a:p>
          <a:p>
            <a:r>
              <a:rPr lang="en-US" smtClean="0"/>
              <a:t>A thermostat placed somewhere in the zone, but not in the closet is the usual control mechanism</a:t>
            </a:r>
          </a:p>
          <a:p>
            <a:r>
              <a:rPr lang="en-US" smtClean="0"/>
              <a:t>For a small space like a closet with IT devices, this means that the temperature will decrease when the cooling system is on, and increase when it is off</a:t>
            </a:r>
          </a:p>
        </p:txBody>
      </p:sp>
      <p:sp>
        <p:nvSpPr>
          <p:cNvPr id="716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16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E2FA8E-EA6B-41B9-BA05-716BB1846839}" type="slidenum">
              <a:rPr lang="en-US" sz="1400" smtClean="0"/>
              <a:pPr eaLnBrk="1" hangingPunct="1"/>
              <a:t>67</a:t>
            </a:fld>
            <a:endParaRPr lang="en-US" sz="140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mtClean="0"/>
              <a:t>Using Building Cooling</a:t>
            </a:r>
          </a:p>
        </p:txBody>
      </p:sp>
      <p:sp>
        <p:nvSpPr>
          <p:cNvPr id="72707" name="Content Placeholder 2"/>
          <p:cNvSpPr>
            <a:spLocks noGrp="1"/>
          </p:cNvSpPr>
          <p:nvPr>
            <p:ph idx="1"/>
          </p:nvPr>
        </p:nvSpPr>
        <p:spPr/>
        <p:txBody>
          <a:bodyPr/>
          <a:lstStyle/>
          <a:p>
            <a:r>
              <a:rPr lang="en-US" smtClean="0"/>
              <a:t>This results in significant swings in temperature that actually stress IT equipment more than sustained higher temperature conditions</a:t>
            </a:r>
          </a:p>
          <a:p>
            <a:r>
              <a:rPr lang="en-US" smtClean="0"/>
              <a:t>Furthermore, best practice for comfort cooling systems involves turning up the temperature set points on week nights and weekends to help conserve electricity</a:t>
            </a:r>
          </a:p>
          <a:p>
            <a:r>
              <a:rPr lang="en-US" smtClean="0"/>
              <a:t>Some are actually shut off completely</a:t>
            </a:r>
          </a:p>
        </p:txBody>
      </p:sp>
      <p:sp>
        <p:nvSpPr>
          <p:cNvPr id="72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27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927B6-E5FB-4598-8E34-CE5D23330108}" type="slidenum">
              <a:rPr lang="en-US" sz="1400" smtClean="0"/>
              <a:pPr eaLnBrk="1" hangingPunct="1"/>
              <a:t>68</a:t>
            </a:fld>
            <a:endParaRPr lang="en-US" sz="140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t>Using Building Cooling</a:t>
            </a:r>
          </a:p>
        </p:txBody>
      </p:sp>
      <p:sp>
        <p:nvSpPr>
          <p:cNvPr id="73731" name="Content Placeholder 2"/>
          <p:cNvSpPr>
            <a:spLocks noGrp="1"/>
          </p:cNvSpPr>
          <p:nvPr>
            <p:ph idx="1"/>
          </p:nvPr>
        </p:nvSpPr>
        <p:spPr/>
        <p:txBody>
          <a:bodyPr/>
          <a:lstStyle/>
          <a:p>
            <a:r>
              <a:rPr lang="en-US" smtClean="0"/>
              <a:t>If a wiring closet is part of a larger zone, the average temperature of the wiring closet will increase by the amount the temperature set point is increased</a:t>
            </a:r>
          </a:p>
          <a:p>
            <a:r>
              <a:rPr lang="en-US" smtClean="0"/>
              <a:t>By simply adding ductwork, one is forced to choose between wasting electricity on nights and weekends and making the temperature swings in the wiring closet even worse</a:t>
            </a:r>
          </a:p>
        </p:txBody>
      </p:sp>
      <p:sp>
        <p:nvSpPr>
          <p:cNvPr id="73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3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FB14E-2986-4824-94E8-0AC01A3AF4B5}" type="slidenum">
              <a:rPr lang="en-US" sz="1400" smtClean="0"/>
              <a:pPr eaLnBrk="1" hangingPunct="1"/>
              <a:t>69</a:t>
            </a:fld>
            <a:endParaRPr lang="en-US" sz="1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What to Call the Places</a:t>
            </a:r>
          </a:p>
        </p:txBody>
      </p:sp>
      <p:sp>
        <p:nvSpPr>
          <p:cNvPr id="10243" name="Content Placeholder 2"/>
          <p:cNvSpPr>
            <a:spLocks noGrp="1"/>
          </p:cNvSpPr>
          <p:nvPr>
            <p:ph idx="1"/>
          </p:nvPr>
        </p:nvSpPr>
        <p:spPr/>
        <p:txBody>
          <a:bodyPr/>
          <a:lstStyle/>
          <a:p>
            <a:pPr eaLnBrk="1" hangingPunct="1"/>
            <a:r>
              <a:rPr lang="en-US" smtClean="0">
                <a:solidFill>
                  <a:srgbClr val="000000"/>
                </a:solidFill>
                <a:cs typeface="Times New Roman" pitchFamily="18" charset="0"/>
              </a:rPr>
              <a:t>In many cases all of the individual rooms the standards call for do not exist</a:t>
            </a:r>
            <a:endParaRPr lang="en-US" smtClean="0"/>
          </a:p>
        </p:txBody>
      </p:sp>
      <p:sp>
        <p:nvSpPr>
          <p:cNvPr id="10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C8BF1DC-A774-4411-A01A-E637120B15CB}" type="slidenum">
              <a:rPr lang="en-US" sz="1400" smtClean="0"/>
              <a:pPr eaLnBrk="1" hangingPunct="1"/>
              <a:t>7</a:t>
            </a:fld>
            <a:endParaRPr lang="en-US" sz="140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t>Using Building Cooling</a:t>
            </a:r>
          </a:p>
        </p:txBody>
      </p:sp>
      <p:sp>
        <p:nvSpPr>
          <p:cNvPr id="74755" name="Content Placeholder 2"/>
          <p:cNvSpPr>
            <a:spLocks noGrp="1"/>
          </p:cNvSpPr>
          <p:nvPr>
            <p:ph idx="1"/>
          </p:nvPr>
        </p:nvSpPr>
        <p:spPr/>
        <p:txBody>
          <a:bodyPr/>
          <a:lstStyle/>
          <a:p>
            <a:r>
              <a:rPr lang="en-US" smtClean="0"/>
              <a:t>In order to use a building comfort cooling system to cool a wiring closet, the wiring closet in question would have to be made into a dedicated zone with its own properly sized supply and return ducts, terminal units, and controls</a:t>
            </a:r>
          </a:p>
          <a:p>
            <a:r>
              <a:rPr lang="en-US" smtClean="0"/>
              <a:t>This is not practical</a:t>
            </a:r>
          </a:p>
        </p:txBody>
      </p:sp>
      <p:sp>
        <p:nvSpPr>
          <p:cNvPr id="74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4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ABACCE-C8F1-4C25-AB20-202C30EE0604}" type="slidenum">
              <a:rPr lang="en-US" sz="1400" smtClean="0"/>
              <a:pPr eaLnBrk="1" hangingPunct="1"/>
              <a:t>70</a:t>
            </a:fld>
            <a:endParaRPr lang="en-US" sz="140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Dedicated Cooling</a:t>
            </a:r>
          </a:p>
        </p:txBody>
      </p:sp>
      <p:sp>
        <p:nvSpPr>
          <p:cNvPr id="75779" name="Content Placeholder 2"/>
          <p:cNvSpPr>
            <a:spLocks noGrp="1"/>
          </p:cNvSpPr>
          <p:nvPr>
            <p:ph idx="1"/>
          </p:nvPr>
        </p:nvSpPr>
        <p:spPr/>
        <p:txBody>
          <a:bodyPr/>
          <a:lstStyle/>
          <a:p>
            <a:r>
              <a:rPr lang="en-US" smtClean="0"/>
              <a:t>The most effective way to gain control of closet temperatures is by installing dedicated closet air conditioning equipment</a:t>
            </a:r>
          </a:p>
          <a:p>
            <a:r>
              <a:rPr lang="en-US" smtClean="0"/>
              <a:t>In general, when the power level in a closet exceeds approximately 2000 W for critical closets or 4500 W non-critical closets, dedicated air conditioning equipment is recommended</a:t>
            </a:r>
          </a:p>
        </p:txBody>
      </p:sp>
      <p:sp>
        <p:nvSpPr>
          <p:cNvPr id="757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5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C22DD8-5FB0-46E1-BA7D-E1CB97E28C8A}" type="slidenum">
              <a:rPr lang="en-US" sz="1400" smtClean="0"/>
              <a:pPr eaLnBrk="1" hangingPunct="1"/>
              <a:t>71</a:t>
            </a:fld>
            <a:endParaRPr lang="en-US" sz="14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In Room AC Unit</a:t>
            </a:r>
            <a:endParaRPr lang="en-US" smtClean="0"/>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3FA7D3-0A10-4AB0-8311-5B93C1F3BAAC}" type="slidenum">
              <a:rPr lang="en-US" sz="1400" smtClean="0"/>
              <a:pPr eaLnBrk="1" hangingPunct="1"/>
              <a:t>72</a:t>
            </a:fld>
            <a:endParaRPr lang="en-US" sz="1400" smtClean="0"/>
          </a:p>
        </p:txBody>
      </p:sp>
      <p:pic>
        <p:nvPicPr>
          <p:cNvPr id="76805" name="Picture 3" descr="ACINRo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47800"/>
            <a:ext cx="309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mtClean="0"/>
              <a:t>Ceiling AC Unit</a:t>
            </a: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B8BAAD-7003-491F-B8BD-0B42633EA9E0}" type="slidenum">
              <a:rPr lang="en-US" sz="1400" smtClean="0"/>
              <a:pPr eaLnBrk="1" hangingPunct="1"/>
              <a:t>73</a:t>
            </a:fld>
            <a:endParaRPr lang="en-US" sz="1400" smtClean="0"/>
          </a:p>
        </p:txBody>
      </p:sp>
      <p:pic>
        <p:nvPicPr>
          <p:cNvPr id="77829" name="Picture 3" descr="ACCeilingMount2"/>
          <p:cNvPicPr>
            <a:picLocks noChangeAspect="1" noChangeArrowheads="1"/>
          </p:cNvPicPr>
          <p:nvPr/>
        </p:nvPicPr>
        <p:blipFill>
          <a:blip r:embed="rId2">
            <a:extLst>
              <a:ext uri="{28A0092B-C50C-407E-A947-70E740481C1C}">
                <a14:useLocalDpi xmlns:a14="http://schemas.microsoft.com/office/drawing/2010/main" val="0"/>
              </a:ext>
            </a:extLst>
          </a:blip>
          <a:srcRect t="25000"/>
          <a:stretch>
            <a:fillRect/>
          </a:stretch>
        </p:blipFill>
        <p:spPr bwMode="auto">
          <a:xfrm>
            <a:off x="609600" y="14478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mtClean="0"/>
              <a:t>Wall Mount AC Unit</a:t>
            </a: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A4F082-B3D4-451F-9FD7-2245870292BE}" type="slidenum">
              <a:rPr lang="en-US" sz="1400" smtClean="0"/>
              <a:pPr eaLnBrk="1" hangingPunct="1"/>
              <a:t>74</a:t>
            </a:fld>
            <a:endParaRPr lang="en-US" sz="1400" smtClean="0"/>
          </a:p>
        </p:txBody>
      </p:sp>
      <p:pic>
        <p:nvPicPr>
          <p:cNvPr id="78853" name="Picture 3" descr="WallACF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mtClean="0"/>
              <a:t>Portable AC Unit</a:t>
            </a: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B8DE9AA-F8DC-4525-9D59-DC6C91A6DED7}" type="slidenum">
              <a:rPr lang="en-US" sz="1400" smtClean="0"/>
              <a:pPr eaLnBrk="1" hangingPunct="1"/>
              <a:t>75</a:t>
            </a:fld>
            <a:endParaRPr lang="en-US" sz="1400" smtClean="0"/>
          </a:p>
        </p:txBody>
      </p:sp>
      <p:pic>
        <p:nvPicPr>
          <p:cNvPr id="79877" name="Picture 3" descr="ACPor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47800"/>
            <a:ext cx="23336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Air Flow Options</a:t>
            </a: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ED4230-16DC-4906-BF14-2FCA3E09571B}" type="slidenum">
              <a:rPr lang="en-US" sz="1400" smtClean="0"/>
              <a:pPr eaLnBrk="1" hangingPunct="1"/>
              <a:t>76</a:t>
            </a:fld>
            <a:endParaRPr lang="en-US" sz="1400" smtClean="0"/>
          </a:p>
        </p:txBody>
      </p:sp>
      <p:pic>
        <p:nvPicPr>
          <p:cNvPr id="80901" name="Picture 4" descr="41FEgreenit-i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013" y="1277938"/>
            <a:ext cx="24511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smtClean="0"/>
              <a:t>Air Flow Options</a:t>
            </a:r>
          </a:p>
        </p:txBody>
      </p:sp>
      <p:pic>
        <p:nvPicPr>
          <p:cNvPr id="81923" name="Content Placeholder 5" descr="AirFlow.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96875" y="1790700"/>
            <a:ext cx="8362950" cy="3660775"/>
          </a:xfrm>
        </p:spPr>
      </p:pic>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1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0AE150-F54E-4BC9-9C9F-E8EFD77AB29B}" type="slidenum">
              <a:rPr lang="en-US" sz="1400" smtClean="0"/>
              <a:pPr eaLnBrk="1" hangingPunct="1"/>
              <a:t>77</a:t>
            </a:fld>
            <a:endParaRPr lang="en-US" sz="14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smtClean="0"/>
              <a:t>UPS Impact on Cooling</a:t>
            </a:r>
          </a:p>
        </p:txBody>
      </p:sp>
      <p:sp>
        <p:nvSpPr>
          <p:cNvPr id="82947" name="Content Placeholder 2"/>
          <p:cNvSpPr>
            <a:spLocks noGrp="1"/>
          </p:cNvSpPr>
          <p:nvPr>
            <p:ph idx="1"/>
          </p:nvPr>
        </p:nvSpPr>
        <p:spPr/>
        <p:txBody>
          <a:bodyPr/>
          <a:lstStyle/>
          <a:p>
            <a:r>
              <a:rPr lang="en-US" smtClean="0"/>
              <a:t>When a UPS is installed, the IT equipment will continue to create heat during a power outage</a:t>
            </a:r>
          </a:p>
          <a:p>
            <a:r>
              <a:rPr lang="en-US" smtClean="0"/>
              <a:t>Therefore the cooling system must continue to operate</a:t>
            </a:r>
          </a:p>
          <a:p>
            <a:r>
              <a:rPr lang="en-US" smtClean="0"/>
              <a:t>If the backup time is less than 10 minutes, the thermal mass of the air and wall surfaces within the closet will keep the temperature within reasonable limits</a:t>
            </a:r>
          </a:p>
        </p:txBody>
      </p:sp>
      <p:sp>
        <p:nvSpPr>
          <p:cNvPr id="82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2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79F056-F03B-4D29-A8A6-6D58999D2C8B}" type="slidenum">
              <a:rPr lang="en-US" sz="1400" smtClean="0"/>
              <a:pPr eaLnBrk="1" hangingPunct="1"/>
              <a:t>78</a:t>
            </a:fld>
            <a:endParaRPr lang="en-US" sz="140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smtClean="0"/>
              <a:t>UPS Impact on Cooling</a:t>
            </a:r>
          </a:p>
        </p:txBody>
      </p:sp>
      <p:sp>
        <p:nvSpPr>
          <p:cNvPr id="83971" name="Content Placeholder 2"/>
          <p:cNvSpPr>
            <a:spLocks noGrp="1"/>
          </p:cNvSpPr>
          <p:nvPr>
            <p:ph idx="1"/>
          </p:nvPr>
        </p:nvSpPr>
        <p:spPr/>
        <p:txBody>
          <a:bodyPr/>
          <a:lstStyle/>
          <a:p>
            <a:r>
              <a:rPr lang="en-US" smtClean="0"/>
              <a:t>However, if the UPS is designed to provide runtime in excess of 10 minutes the cooling system must continue to operate during this period</a:t>
            </a:r>
          </a:p>
        </p:txBody>
      </p:sp>
      <p:sp>
        <p:nvSpPr>
          <p:cNvPr id="83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3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B7F4A5-0C4A-4E59-886F-1C163509DD41}" type="slidenum">
              <a:rPr lang="en-US" sz="1400" smtClean="0"/>
              <a:pPr eaLnBrk="1" hangingPunct="1"/>
              <a:t>79</a:t>
            </a:fld>
            <a:endParaRPr lang="en-US" sz="1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What to Call the Places</a:t>
            </a: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ADCB54-1988-4D94-8DC9-24F1C17DFCDE}" type="slidenum">
              <a:rPr lang="en-US" sz="1400" smtClean="0"/>
              <a:pPr eaLnBrk="1" hangingPunct="1"/>
              <a:t>8</a:t>
            </a:fld>
            <a:endParaRPr lang="en-US" sz="1400" smtClean="0"/>
          </a:p>
        </p:txBody>
      </p:sp>
      <p:pic>
        <p:nvPicPr>
          <p:cNvPr id="11269" name="Picture 4" descr="PremiseWir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447800"/>
            <a:ext cx="37703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Liquid Cooling</a:t>
            </a:r>
          </a:p>
        </p:txBody>
      </p:sp>
      <p:sp>
        <p:nvSpPr>
          <p:cNvPr id="84995" name="Rectangle 3"/>
          <p:cNvSpPr>
            <a:spLocks noGrp="1" noChangeArrowheads="1"/>
          </p:cNvSpPr>
          <p:nvPr>
            <p:ph idx="1"/>
          </p:nvPr>
        </p:nvSpPr>
        <p:spPr/>
        <p:txBody>
          <a:bodyPr/>
          <a:lstStyle/>
          <a:p>
            <a:pPr eaLnBrk="1" hangingPunct="1"/>
            <a:r>
              <a:rPr lang="en-US" smtClean="0"/>
              <a:t>As data centers switch from standalone servers in separate cases to chassis with blade servers heat will become even more of a problem</a:t>
            </a:r>
          </a:p>
          <a:p>
            <a:pPr eaLnBrk="1" hangingPunct="1"/>
            <a:r>
              <a:rPr lang="en-US" smtClean="0"/>
              <a:t>Some think liquid cooling of the servers is the answer</a:t>
            </a:r>
          </a:p>
          <a:p>
            <a:pPr eaLnBrk="1" hangingPunct="1"/>
            <a:r>
              <a:rPr lang="en-US" smtClean="0"/>
              <a:t>If so, this will introduce a whole new level of complication to the data center</a:t>
            </a:r>
          </a:p>
        </p:txBody>
      </p:sp>
      <p:sp>
        <p:nvSpPr>
          <p:cNvPr id="849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49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3162CF9-DB04-4DC2-AC2B-455B57F83FE4}" type="slidenum">
              <a:rPr lang="en-US" sz="1400" smtClean="0"/>
              <a:pPr eaLnBrk="1" hangingPunct="1"/>
              <a:t>80</a:t>
            </a:fld>
            <a:endParaRPr lang="en-US" sz="140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Water Protection</a:t>
            </a:r>
          </a:p>
        </p:txBody>
      </p:sp>
      <p:sp>
        <p:nvSpPr>
          <p:cNvPr id="86019" name="Rectangle 3"/>
          <p:cNvSpPr>
            <a:spLocks noGrp="1" noChangeArrowheads="1"/>
          </p:cNvSpPr>
          <p:nvPr>
            <p:ph idx="1"/>
          </p:nvPr>
        </p:nvSpPr>
        <p:spPr/>
        <p:txBody>
          <a:bodyPr/>
          <a:lstStyle/>
          <a:p>
            <a:pPr eaLnBrk="1" hangingPunct="1"/>
            <a:r>
              <a:rPr lang="en-US" smtClean="0"/>
              <a:t>Water always rises</a:t>
            </a:r>
          </a:p>
          <a:p>
            <a:pPr eaLnBrk="1" hangingPunct="1"/>
            <a:r>
              <a:rPr lang="en-US" smtClean="0"/>
              <a:t>However, it may arrive at the site from any number of directions</a:t>
            </a:r>
          </a:p>
          <a:p>
            <a:pPr eaLnBrk="1" hangingPunct="1"/>
            <a:r>
              <a:rPr lang="en-US" smtClean="0"/>
              <a:t>For example, read what happened to these poor folks</a:t>
            </a:r>
          </a:p>
        </p:txBody>
      </p:sp>
      <p:sp>
        <p:nvSpPr>
          <p:cNvPr id="860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60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2D87A2-752B-40D6-B17D-D2E4AC01A136}" type="slidenum">
              <a:rPr lang="en-US" sz="1400" smtClean="0"/>
              <a:pPr eaLnBrk="1" hangingPunct="1"/>
              <a:t>81</a:t>
            </a:fld>
            <a:endParaRPr lang="en-US" sz="140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mtClean="0"/>
              <a:t>Water Protection</a:t>
            </a:r>
          </a:p>
        </p:txBody>
      </p:sp>
      <p:sp>
        <p:nvSpPr>
          <p:cNvPr id="87043" name="Rectangle 3"/>
          <p:cNvSpPr>
            <a:spLocks noGrp="1" noChangeArrowheads="1"/>
          </p:cNvSpPr>
          <p:nvPr>
            <p:ph idx="1"/>
          </p:nvPr>
        </p:nvSpPr>
        <p:spPr/>
        <p:txBody>
          <a:bodyPr/>
          <a:lstStyle/>
          <a:p>
            <a:pPr eaLnBrk="1" hangingPunct="1">
              <a:lnSpc>
                <a:spcPct val="90000"/>
              </a:lnSpc>
            </a:pPr>
            <a:r>
              <a:rPr lang="en-US" smtClean="0"/>
              <a:t>TESSCO’s Disaster Recovery Continues</a:t>
            </a:r>
          </a:p>
          <a:p>
            <a:pPr lvl="1" eaLnBrk="1" hangingPunct="1">
              <a:lnSpc>
                <a:spcPct val="90000"/>
              </a:lnSpc>
            </a:pPr>
            <a:r>
              <a:rPr lang="en-US" smtClean="0"/>
              <a:t>On Saturday night our entire central voice, data, and e-commerce technology center was destroyed!</a:t>
            </a:r>
          </a:p>
          <a:p>
            <a:pPr lvl="1" eaLnBrk="1" hangingPunct="1">
              <a:lnSpc>
                <a:spcPct val="90000"/>
              </a:lnSpc>
            </a:pPr>
            <a:r>
              <a:rPr lang="en-US" smtClean="0"/>
              <a:t>Let me recap what happened, last Saturday evening, October 12 2002, a malfunctioning public water system resulted in a 6-inch main driving water with tremendous force directly toward the outside wall of TESSCO’s Global Logistics Center in Hunt Valley</a:t>
            </a:r>
          </a:p>
        </p:txBody>
      </p:sp>
      <p:sp>
        <p:nvSpPr>
          <p:cNvPr id="870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70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918C53-151B-49C0-879F-EEAAF99E9D9E}" type="slidenum">
              <a:rPr lang="en-US" sz="1400" smtClean="0"/>
              <a:pPr eaLnBrk="1" hangingPunct="1"/>
              <a:t>82</a:t>
            </a:fld>
            <a:endParaRPr lang="en-US" sz="14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smtClean="0"/>
              <a:t>Water Protection</a:t>
            </a:r>
          </a:p>
        </p:txBody>
      </p:sp>
      <p:sp>
        <p:nvSpPr>
          <p:cNvPr id="88067" name="Content Placeholder 2"/>
          <p:cNvSpPr>
            <a:spLocks noGrp="1"/>
          </p:cNvSpPr>
          <p:nvPr>
            <p:ph idx="1"/>
          </p:nvPr>
        </p:nvSpPr>
        <p:spPr/>
        <p:txBody>
          <a:bodyPr/>
          <a:lstStyle/>
          <a:p>
            <a:pPr lvl="1" eaLnBrk="1" hangingPunct="1">
              <a:lnSpc>
                <a:spcPct val="90000"/>
              </a:lnSpc>
            </a:pPr>
            <a:r>
              <a:rPr lang="en-US" smtClean="0"/>
              <a:t>The “water cannon” blew a three-foot square hole through the wall, immediately into our network operating center, destroying the equipment and functionality of our central voice, data, and Internet systems</a:t>
            </a:r>
          </a:p>
        </p:txBody>
      </p:sp>
      <p:sp>
        <p:nvSpPr>
          <p:cNvPr id="88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82DAAB-89D1-4EE1-8721-49325C8C95DE}" type="slidenum">
              <a:rPr lang="en-US" sz="1400" smtClean="0"/>
              <a:pPr eaLnBrk="1" hangingPunct="1"/>
              <a:t>83</a:t>
            </a:fld>
            <a:endParaRPr lang="en-US" sz="140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title"/>
          </p:nvPr>
        </p:nvSpPr>
        <p:spPr/>
        <p:txBody>
          <a:bodyPr/>
          <a:lstStyle/>
          <a:p>
            <a:pPr eaLnBrk="1" hangingPunct="1"/>
            <a:r>
              <a:rPr lang="en-US" smtClean="0"/>
              <a:t>The Water Cannon At Work</a:t>
            </a:r>
          </a:p>
        </p:txBody>
      </p:sp>
      <p:pic>
        <p:nvPicPr>
          <p:cNvPr id="89091" name="Picture 4" desc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556" b="50000"/>
          <a:stretch>
            <a:fillRect/>
          </a:stretch>
        </p:blipFill>
        <p:spPr>
          <a:xfrm>
            <a:off x="762000" y="1657350"/>
            <a:ext cx="7620000" cy="3905250"/>
          </a:xfrm>
        </p:spPr>
      </p:pic>
      <p:sp>
        <p:nvSpPr>
          <p:cNvPr id="890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890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4B729B-8728-42B7-9572-778EAFDA7AED}" type="slidenum">
              <a:rPr lang="en-US" sz="1400" smtClean="0"/>
              <a:pPr eaLnBrk="1" hangingPunct="1"/>
              <a:t>84</a:t>
            </a:fld>
            <a:endParaRPr lang="en-US" sz="14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title"/>
          </p:nvPr>
        </p:nvSpPr>
        <p:spPr/>
        <p:txBody>
          <a:bodyPr/>
          <a:lstStyle/>
          <a:p>
            <a:pPr eaLnBrk="1" hangingPunct="1"/>
            <a:r>
              <a:rPr lang="en-US" smtClean="0"/>
              <a:t>The Result</a:t>
            </a:r>
          </a:p>
        </p:txBody>
      </p:sp>
      <p:pic>
        <p:nvPicPr>
          <p:cNvPr id="90115" name="Picture 4" descr="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9313" y="1784350"/>
            <a:ext cx="4691062" cy="3581400"/>
          </a:xfrm>
        </p:spPr>
      </p:pic>
      <p:sp>
        <p:nvSpPr>
          <p:cNvPr id="9011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AF2D89-5ED3-4D48-943D-32A7B69F8747}" type="slidenum">
              <a:rPr lang="en-US" sz="1400" smtClean="0"/>
              <a:pPr eaLnBrk="1" hangingPunct="1"/>
              <a:t>85</a:t>
            </a:fld>
            <a:endParaRPr lang="en-US" sz="140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mtClean="0"/>
              <a:t>More Results</a:t>
            </a:r>
          </a:p>
        </p:txBody>
      </p:sp>
      <p:pic>
        <p:nvPicPr>
          <p:cNvPr id="91139" name="Picture 4" descr="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706"/>
          <a:stretch>
            <a:fillRect/>
          </a:stretch>
        </p:blipFill>
        <p:spPr>
          <a:xfrm>
            <a:off x="2286000" y="1371600"/>
            <a:ext cx="4389438" cy="4495800"/>
          </a:xfrm>
        </p:spPr>
      </p:pic>
      <p:sp>
        <p:nvSpPr>
          <p:cNvPr id="9114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11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DDFA7E-FB47-42BE-9659-9FBC8CAF125F}" type="slidenum">
              <a:rPr lang="en-US" sz="1400" smtClean="0"/>
              <a:pPr eaLnBrk="1" hangingPunct="1"/>
              <a:t>86</a:t>
            </a:fld>
            <a:endParaRPr lang="en-US" sz="140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Other Causes</a:t>
            </a:r>
          </a:p>
        </p:txBody>
      </p:sp>
      <p:sp>
        <p:nvSpPr>
          <p:cNvPr id="92163" name="Rectangle 3"/>
          <p:cNvSpPr>
            <a:spLocks noGrp="1" noChangeArrowheads="1"/>
          </p:cNvSpPr>
          <p:nvPr>
            <p:ph idx="1"/>
          </p:nvPr>
        </p:nvSpPr>
        <p:spPr/>
        <p:txBody>
          <a:bodyPr/>
          <a:lstStyle/>
          <a:p>
            <a:pPr eaLnBrk="1" hangingPunct="1"/>
            <a:r>
              <a:rPr lang="en-US" smtClean="0"/>
              <a:t>Other causes of water in an equipment room include</a:t>
            </a:r>
          </a:p>
          <a:p>
            <a:pPr lvl="1" eaLnBrk="1" hangingPunct="1"/>
            <a:r>
              <a:rPr lang="en-US" smtClean="0"/>
              <a:t>Windows blown out by a storm</a:t>
            </a:r>
          </a:p>
          <a:p>
            <a:pPr lvl="1" eaLnBrk="1" hangingPunct="1"/>
            <a:r>
              <a:rPr lang="en-US" smtClean="0"/>
              <a:t>Roof leaks</a:t>
            </a:r>
          </a:p>
          <a:p>
            <a:pPr lvl="1" eaLnBrk="1" hangingPunct="1"/>
            <a:r>
              <a:rPr lang="en-US" smtClean="0"/>
              <a:t>Fire suppression sprinkler system leaks</a:t>
            </a:r>
          </a:p>
          <a:p>
            <a:pPr lvl="1" eaLnBrk="1" hangingPunct="1"/>
            <a:r>
              <a:rPr lang="en-US" smtClean="0"/>
              <a:t>Firefighting efforts on floors above you can cause water to end up in your area</a:t>
            </a:r>
          </a:p>
        </p:txBody>
      </p:sp>
      <p:sp>
        <p:nvSpPr>
          <p:cNvPr id="921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21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A5D8F83-005A-4E04-9A62-5DC0B9845158}" type="slidenum">
              <a:rPr lang="en-US" sz="1400" smtClean="0"/>
              <a:pPr eaLnBrk="1" hangingPunct="1"/>
              <a:t>87</a:t>
            </a:fld>
            <a:endParaRPr lang="en-US" sz="14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Water Protection</a:t>
            </a:r>
          </a:p>
        </p:txBody>
      </p:sp>
      <p:sp>
        <p:nvSpPr>
          <p:cNvPr id="93187" name="Rectangle 3"/>
          <p:cNvSpPr>
            <a:spLocks noGrp="1" noChangeArrowheads="1"/>
          </p:cNvSpPr>
          <p:nvPr>
            <p:ph idx="1"/>
          </p:nvPr>
        </p:nvSpPr>
        <p:spPr/>
        <p:txBody>
          <a:bodyPr/>
          <a:lstStyle/>
          <a:p>
            <a:pPr eaLnBrk="1" hangingPunct="1"/>
            <a:r>
              <a:rPr lang="en-US" smtClean="0"/>
              <a:t>So what do you do</a:t>
            </a:r>
          </a:p>
          <a:p>
            <a:pPr eaLnBrk="1" hangingPunct="1"/>
            <a:r>
              <a:rPr lang="en-US" smtClean="0"/>
              <a:t>There is no good answer</a:t>
            </a:r>
          </a:p>
          <a:p>
            <a:pPr eaLnBrk="1" hangingPunct="1"/>
            <a:r>
              <a:rPr lang="en-US" smtClean="0"/>
              <a:t>Some ideas that have been tried include</a:t>
            </a:r>
          </a:p>
          <a:p>
            <a:pPr lvl="1" eaLnBrk="1" hangingPunct="1"/>
            <a:r>
              <a:rPr lang="en-US" smtClean="0"/>
              <a:t>For rising water</a:t>
            </a:r>
          </a:p>
          <a:p>
            <a:pPr lvl="2" eaLnBrk="1" hangingPunct="1"/>
            <a:r>
              <a:rPr lang="en-US" smtClean="0"/>
              <a:t>Floor drains</a:t>
            </a:r>
          </a:p>
          <a:p>
            <a:pPr lvl="2" eaLnBrk="1" hangingPunct="1"/>
            <a:r>
              <a:rPr lang="en-US" smtClean="0"/>
              <a:t>Sump pumps</a:t>
            </a:r>
          </a:p>
          <a:p>
            <a:pPr lvl="2" eaLnBrk="1" hangingPunct="1"/>
            <a:r>
              <a:rPr lang="en-US" smtClean="0"/>
              <a:t>Wet/Dry vacuums</a:t>
            </a:r>
          </a:p>
        </p:txBody>
      </p:sp>
      <p:sp>
        <p:nvSpPr>
          <p:cNvPr id="931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31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B81E3D-FEDC-4EF2-B02D-E3B52B14A05C}" type="slidenum">
              <a:rPr lang="en-US" sz="1400" smtClean="0"/>
              <a:pPr eaLnBrk="1" hangingPunct="1"/>
              <a:t>88</a:t>
            </a:fld>
            <a:endParaRPr lang="en-US" sz="140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Water Protection</a:t>
            </a:r>
          </a:p>
        </p:txBody>
      </p:sp>
      <p:sp>
        <p:nvSpPr>
          <p:cNvPr id="94211" name="Rectangle 3"/>
          <p:cNvSpPr>
            <a:spLocks noGrp="1" noChangeArrowheads="1"/>
          </p:cNvSpPr>
          <p:nvPr>
            <p:ph idx="1"/>
          </p:nvPr>
        </p:nvSpPr>
        <p:spPr/>
        <p:txBody>
          <a:bodyPr/>
          <a:lstStyle/>
          <a:p>
            <a:pPr lvl="1" eaLnBrk="1" hangingPunct="1"/>
            <a:r>
              <a:rPr lang="en-US" smtClean="0"/>
              <a:t>For falling water</a:t>
            </a:r>
          </a:p>
          <a:p>
            <a:pPr lvl="2" eaLnBrk="1" hangingPunct="1"/>
            <a:r>
              <a:rPr lang="en-US" smtClean="0"/>
              <a:t>Rolled-up plastic tarps on rollers suspended from the ceiling, with a good solid handle dangling down on a rope</a:t>
            </a:r>
          </a:p>
          <a:p>
            <a:pPr eaLnBrk="1" hangingPunct="1"/>
            <a:r>
              <a:rPr lang="en-US" smtClean="0"/>
              <a:t>Also</a:t>
            </a:r>
          </a:p>
          <a:p>
            <a:pPr lvl="1" eaLnBrk="1" hangingPunct="1"/>
            <a:r>
              <a:rPr lang="en-US" smtClean="0"/>
              <a:t>Consider putting data centers not on the ground floor or the basement,</a:t>
            </a:r>
          </a:p>
          <a:p>
            <a:pPr lvl="1" eaLnBrk="1" hangingPunct="1"/>
            <a:r>
              <a:rPr lang="en-US" smtClean="0"/>
              <a:t>Mount equipment 18” off the floor</a:t>
            </a:r>
          </a:p>
        </p:txBody>
      </p:sp>
      <p:sp>
        <p:nvSpPr>
          <p:cNvPr id="942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42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7CF2835-C47D-4DED-A9DD-04D17EA585EF}" type="slidenum">
              <a:rPr lang="en-US" sz="1400" smtClean="0"/>
              <a:pPr eaLnBrk="1" hangingPunct="1"/>
              <a:t>89</a:t>
            </a:fld>
            <a:endParaRPr lang="en-US" sz="140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What to Call the Places</a:t>
            </a:r>
            <a:endParaRPr lang="en-US" smtClean="0">
              <a:solidFill>
                <a:srgbClr val="000000"/>
              </a:solidFill>
              <a:cs typeface="Times New Roman" pitchFamily="18" charset="0"/>
            </a:endParaRPr>
          </a:p>
        </p:txBody>
      </p:sp>
      <p:sp>
        <p:nvSpPr>
          <p:cNvPr id="1229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In practice one room does many functions</a:t>
            </a:r>
          </a:p>
          <a:p>
            <a:pPr eaLnBrk="1" hangingPunct="1"/>
            <a:r>
              <a:rPr lang="en-US" smtClean="0">
                <a:solidFill>
                  <a:srgbClr val="000000"/>
                </a:solidFill>
                <a:cs typeface="Times New Roman" pitchFamily="18" charset="0"/>
              </a:rPr>
              <a:t>This is especially true in older buildings</a:t>
            </a:r>
          </a:p>
          <a:p>
            <a:pPr eaLnBrk="1" hangingPunct="1"/>
            <a:r>
              <a:rPr lang="en-US" smtClean="0">
                <a:solidFill>
                  <a:srgbClr val="000000"/>
                </a:solidFill>
                <a:cs typeface="Times New Roman" pitchFamily="18" charset="0"/>
              </a:rPr>
              <a:t>Strictly speaking there are two main types of equipment rooms</a:t>
            </a:r>
          </a:p>
          <a:p>
            <a:pPr lvl="1" eaLnBrk="1" hangingPunct="1"/>
            <a:r>
              <a:rPr lang="en-US" smtClean="0">
                <a:solidFill>
                  <a:srgbClr val="000000"/>
                </a:solidFill>
                <a:cs typeface="Times New Roman" pitchFamily="18" charset="0"/>
              </a:rPr>
              <a:t>Main</a:t>
            </a:r>
          </a:p>
          <a:p>
            <a:pPr lvl="1" eaLnBrk="1" hangingPunct="1"/>
            <a:r>
              <a:rPr lang="en-US" smtClean="0">
                <a:solidFill>
                  <a:srgbClr val="000000"/>
                </a:solidFill>
                <a:cs typeface="Times New Roman" pitchFamily="18" charset="0"/>
              </a:rPr>
              <a:t>Intermediate</a:t>
            </a:r>
          </a:p>
        </p:txBody>
      </p:sp>
      <p:sp>
        <p:nvSpPr>
          <p:cNvPr id="122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CBF1B1B-2C15-4464-A3F3-23DA1754BC82}" type="slidenum">
              <a:rPr lang="en-US" sz="1400" smtClean="0"/>
              <a:pPr eaLnBrk="1" hangingPunct="1"/>
              <a:t>9</a:t>
            </a:fld>
            <a:endParaRPr lang="en-US" sz="140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Fire Protection</a:t>
            </a:r>
          </a:p>
        </p:txBody>
      </p:sp>
      <p:sp>
        <p:nvSpPr>
          <p:cNvPr id="95235"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Computer equipment does not like being sprayed with water</a:t>
            </a:r>
          </a:p>
          <a:p>
            <a:pPr eaLnBrk="1" hangingPunct="1"/>
            <a:r>
              <a:rPr lang="en-US" smtClean="0">
                <a:solidFill>
                  <a:srgbClr val="000000"/>
                </a:solidFill>
                <a:cs typeface="Times New Roman" pitchFamily="18" charset="0"/>
              </a:rPr>
              <a:t>A better solution for fire protection is a system designed to suppress fire without unduly damaging the equipment</a:t>
            </a:r>
          </a:p>
          <a:p>
            <a:pPr eaLnBrk="1" hangingPunct="1"/>
            <a:r>
              <a:rPr lang="en-US" smtClean="0">
                <a:solidFill>
                  <a:srgbClr val="000000"/>
                </a:solidFill>
                <a:cs typeface="Times New Roman" pitchFamily="18" charset="0"/>
              </a:rPr>
              <a:t>If local codes allow, be sure the sprinkler heads in the equipment room are disabled</a:t>
            </a:r>
          </a:p>
        </p:txBody>
      </p:sp>
      <p:sp>
        <p:nvSpPr>
          <p:cNvPr id="952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52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155FC5-7562-4FBD-AEC9-427CBB86E1C4}" type="slidenum">
              <a:rPr lang="en-US" sz="1400" smtClean="0"/>
              <a:pPr eaLnBrk="1" hangingPunct="1"/>
              <a:t>90</a:t>
            </a:fld>
            <a:endParaRPr lang="en-US" sz="140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Fire Protection</a:t>
            </a:r>
          </a:p>
        </p:txBody>
      </p:sp>
      <p:sp>
        <p:nvSpPr>
          <p:cNvPr id="96259"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Fire suppression systems are not cheap</a:t>
            </a:r>
          </a:p>
          <a:p>
            <a:pPr eaLnBrk="1" hangingPunct="1"/>
            <a:r>
              <a:rPr lang="en-US" smtClean="0">
                <a:solidFill>
                  <a:srgbClr val="000000"/>
                </a:solidFill>
                <a:cs typeface="Times New Roman" pitchFamily="18" charset="0"/>
              </a:rPr>
              <a:t>From design through installation the cost will be around $30,000 in year 2000 dollars</a:t>
            </a:r>
          </a:p>
          <a:p>
            <a:pPr eaLnBrk="1" hangingPunct="1"/>
            <a:r>
              <a:rPr lang="en-US" smtClean="0">
                <a:solidFill>
                  <a:srgbClr val="000000"/>
                </a:solidFill>
                <a:cs typeface="Times New Roman" pitchFamily="18" charset="0"/>
              </a:rPr>
              <a:t>Such a system also requires space for the extinguisher storage bottles</a:t>
            </a:r>
          </a:p>
        </p:txBody>
      </p:sp>
      <p:sp>
        <p:nvSpPr>
          <p:cNvPr id="962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62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5A26EB-EC45-4C44-A4D5-244C40D85E8D}" type="slidenum">
              <a:rPr lang="en-US" sz="1400" smtClean="0"/>
              <a:pPr eaLnBrk="1" hangingPunct="1"/>
              <a:t>91</a:t>
            </a:fld>
            <a:endParaRPr lang="en-US" sz="140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Fire Protection</a:t>
            </a:r>
          </a:p>
        </p:txBody>
      </p:sp>
      <p:sp>
        <p:nvSpPr>
          <p:cNvPr id="97283" name="Rectangle 3"/>
          <p:cNvSpPr>
            <a:spLocks noGrp="1" noChangeArrowheads="1"/>
          </p:cNvSpPr>
          <p:nvPr>
            <p:ph idx="1"/>
          </p:nvPr>
        </p:nvSpPr>
        <p:spPr/>
        <p:txBody>
          <a:bodyPr/>
          <a:lstStyle/>
          <a:p>
            <a:pPr eaLnBrk="1" hangingPunct="1"/>
            <a:r>
              <a:rPr lang="en-US" smtClean="0"/>
              <a:t>A common system uses a pressurized gas called FM200</a:t>
            </a:r>
          </a:p>
          <a:p>
            <a:pPr eaLnBrk="1" hangingPunct="1"/>
            <a:r>
              <a:rPr lang="en-US" smtClean="0"/>
              <a:t>Chemically known as heptafluoropropane</a:t>
            </a:r>
          </a:p>
          <a:p>
            <a:pPr eaLnBrk="1" hangingPunct="1"/>
            <a:r>
              <a:rPr lang="en-US" smtClean="0"/>
              <a:t>It is also known as HFC-27ea</a:t>
            </a:r>
          </a:p>
          <a:p>
            <a:pPr eaLnBrk="1" hangingPunct="1"/>
            <a:r>
              <a:rPr lang="en-US" smtClean="0"/>
              <a:t>It is a replacement for the ozone depleting Halon 1301 used extensively before 1994</a:t>
            </a:r>
          </a:p>
        </p:txBody>
      </p:sp>
      <p:sp>
        <p:nvSpPr>
          <p:cNvPr id="972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72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33375E-BAA9-4375-9778-DF2FD486C95F}" type="slidenum">
              <a:rPr lang="en-US" sz="1400" smtClean="0"/>
              <a:pPr eaLnBrk="1" hangingPunct="1"/>
              <a:t>92</a:t>
            </a:fld>
            <a:endParaRPr lang="en-US" sz="140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Fire Protection</a:t>
            </a:r>
          </a:p>
        </p:txBody>
      </p:sp>
      <p:pic>
        <p:nvPicPr>
          <p:cNvPr id="98307" name="Picture 4" descr="FireSyste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295400"/>
            <a:ext cx="6172200" cy="4619625"/>
          </a:xfrm>
        </p:spPr>
      </p:pic>
      <p:sp>
        <p:nvSpPr>
          <p:cNvPr id="983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83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8D7E9D-2D96-4D4A-AFAA-27605E5A7EEC}" type="slidenum">
              <a:rPr lang="en-US" sz="1400" smtClean="0"/>
              <a:pPr eaLnBrk="1" hangingPunct="1"/>
              <a:t>93</a:t>
            </a:fld>
            <a:endParaRPr lang="en-US" sz="140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Fire Protection</a:t>
            </a:r>
          </a:p>
        </p:txBody>
      </p:sp>
      <p:pic>
        <p:nvPicPr>
          <p:cNvPr id="99331" name="Picture 4" descr="FireBottl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74963" y="1600200"/>
            <a:ext cx="3394075" cy="4525963"/>
          </a:xfrm>
        </p:spPr>
      </p:pic>
      <p:sp>
        <p:nvSpPr>
          <p:cNvPr id="993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993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E11A4D2-01E6-463F-ADDC-4270D425CE23}" type="slidenum">
              <a:rPr lang="en-US" sz="1400" smtClean="0"/>
              <a:pPr eaLnBrk="1" hangingPunct="1"/>
              <a:t>94</a:t>
            </a:fld>
            <a:endParaRPr lang="en-US" sz="140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Fire Protection</a:t>
            </a:r>
          </a:p>
        </p:txBody>
      </p:sp>
      <p:pic>
        <p:nvPicPr>
          <p:cNvPr id="100355" name="Picture 4" descr="FireBottleClos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10035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03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5748BE-C864-4C6D-BBC0-075302C7C2D6}" type="slidenum">
              <a:rPr lang="en-US" sz="1400" smtClean="0"/>
              <a:pPr eaLnBrk="1" hangingPunct="1"/>
              <a:t>95</a:t>
            </a:fld>
            <a:endParaRPr lang="en-US" sz="1400"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Fire Protection</a:t>
            </a:r>
          </a:p>
        </p:txBody>
      </p:sp>
      <p:pic>
        <p:nvPicPr>
          <p:cNvPr id="101379" name="Picture 4" descr="FM2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4650" y="2611438"/>
            <a:ext cx="3314700" cy="2505075"/>
          </a:xfrm>
        </p:spPr>
      </p:pic>
      <p:sp>
        <p:nvSpPr>
          <p:cNvPr id="1013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13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82AA48-7745-4FCC-B0FE-FD651FBDEE90}" type="slidenum">
              <a:rPr lang="en-US" sz="1400" smtClean="0"/>
              <a:pPr eaLnBrk="1" hangingPunct="1"/>
              <a:t>96</a:t>
            </a:fld>
            <a:endParaRPr lang="en-US" sz="140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p:txBody>
          <a:bodyPr/>
          <a:lstStyle/>
          <a:p>
            <a:pPr eaLnBrk="1" hangingPunct="1"/>
            <a:r>
              <a:rPr lang="en-US" smtClean="0"/>
              <a:t>Computer Hardware Storage</a:t>
            </a:r>
          </a:p>
        </p:txBody>
      </p:sp>
      <p:sp>
        <p:nvSpPr>
          <p:cNvPr id="102403" name="Rectangle 1027"/>
          <p:cNvSpPr>
            <a:spLocks noGrp="1" noChangeArrowheads="1"/>
          </p:cNvSpPr>
          <p:nvPr>
            <p:ph idx="1"/>
          </p:nvPr>
        </p:nvSpPr>
        <p:spPr/>
        <p:txBody>
          <a:bodyPr/>
          <a:lstStyle/>
          <a:p>
            <a:pPr eaLnBrk="1" hangingPunct="1"/>
            <a:r>
              <a:rPr lang="en-US" smtClean="0"/>
              <a:t>Once you have a room setup, where do you put all of this stuff</a:t>
            </a:r>
          </a:p>
          <a:p>
            <a:pPr eaLnBrk="1" hangingPunct="1"/>
            <a:r>
              <a:rPr lang="en-US" smtClean="0"/>
              <a:t>Let’s look at some options</a:t>
            </a:r>
          </a:p>
          <a:p>
            <a:pPr eaLnBrk="1" hangingPunct="1"/>
            <a:r>
              <a:rPr lang="en-US" smtClean="0"/>
              <a:t>But first, don’t do it this way</a:t>
            </a:r>
          </a:p>
        </p:txBody>
      </p:sp>
      <p:sp>
        <p:nvSpPr>
          <p:cNvPr id="1024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24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D34F02-B5DC-44D9-8A08-4D9F6370E682}" type="slidenum">
              <a:rPr lang="en-US" sz="1400" smtClean="0"/>
              <a:pPr eaLnBrk="1" hangingPunct="1"/>
              <a:t>97</a:t>
            </a:fld>
            <a:endParaRPr lang="en-US" sz="1400"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ChangeArrowheads="1"/>
          </p:cNvSpPr>
          <p:nvPr>
            <p:ph type="title"/>
          </p:nvPr>
        </p:nvSpPr>
        <p:spPr/>
        <p:txBody>
          <a:bodyPr/>
          <a:lstStyle/>
          <a:p>
            <a:pPr eaLnBrk="1" hangingPunct="1"/>
            <a:r>
              <a:rPr lang="en-US" smtClean="0"/>
              <a:t>How Not To Do This</a:t>
            </a:r>
          </a:p>
        </p:txBody>
      </p:sp>
      <p:pic>
        <p:nvPicPr>
          <p:cNvPr id="103427" name="Picture 4" descr="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1034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34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F3D6C1A-20C2-439E-8C24-3379EC48375A}" type="slidenum">
              <a:rPr lang="en-US" sz="1400" smtClean="0"/>
              <a:pPr eaLnBrk="1" hangingPunct="1"/>
              <a:t>98</a:t>
            </a:fld>
            <a:endParaRPr lang="en-US" sz="140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Relay Rack</a:t>
            </a:r>
          </a:p>
        </p:txBody>
      </p:sp>
      <p:sp>
        <p:nvSpPr>
          <p:cNvPr id="104451" name="Rectangle 3"/>
          <p:cNvSpPr>
            <a:spLocks noGrp="1" noChangeArrowheads="1"/>
          </p:cNvSpPr>
          <p:nvPr>
            <p:ph idx="1"/>
          </p:nvPr>
        </p:nvSpPr>
        <p:spPr/>
        <p:txBody>
          <a:bodyPr/>
          <a:lstStyle/>
          <a:p>
            <a:pPr eaLnBrk="1" hangingPunct="1"/>
            <a:r>
              <a:rPr lang="en-US" smtClean="0">
                <a:solidFill>
                  <a:srgbClr val="000000"/>
                </a:solidFill>
                <a:cs typeface="Times New Roman" pitchFamily="18" charset="0"/>
              </a:rPr>
              <a:t>The easiest way to keep things straight is to place the equipment and devices in a rack</a:t>
            </a:r>
          </a:p>
          <a:p>
            <a:pPr eaLnBrk="1" hangingPunct="1"/>
            <a:r>
              <a:rPr lang="en-US" smtClean="0">
                <a:solidFill>
                  <a:srgbClr val="000000"/>
                </a:solidFill>
                <a:cs typeface="Times New Roman" pitchFamily="18" charset="0"/>
              </a:rPr>
              <a:t>The most common type is called a Relay Rack</a:t>
            </a:r>
          </a:p>
          <a:p>
            <a:pPr eaLnBrk="1" hangingPunct="1"/>
            <a:r>
              <a:rPr lang="en-US" smtClean="0">
                <a:solidFill>
                  <a:srgbClr val="000000"/>
                </a:solidFill>
                <a:cs typeface="Times New Roman" pitchFamily="18" charset="0"/>
              </a:rPr>
              <a:t>In the picture in a few slides the extra length on the patch cables is hidden inside the cable management system on the left side of the Relay Rack</a:t>
            </a:r>
          </a:p>
        </p:txBody>
      </p:sp>
      <p:sp>
        <p:nvSpPr>
          <p:cNvPr id="1044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smtClean="0">
                <a:latin typeface="Arial" charset="0"/>
              </a:rPr>
              <a:t>Copyright 2000 - 2013 Kenneth M. Chipps Ph.D. www.chipps.com</a:t>
            </a:r>
            <a:endParaRPr lang="en-US" sz="1000">
              <a:latin typeface="Arial" charset="0"/>
            </a:endParaRPr>
          </a:p>
        </p:txBody>
      </p:sp>
      <p:sp>
        <p:nvSpPr>
          <p:cNvPr id="1044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A4CA79-38A1-48B0-BFFF-7A8F22C3EA84}" type="slidenum">
              <a:rPr lang="en-US" sz="1400" smtClean="0"/>
              <a:pPr eaLnBrk="1" hangingPunct="1"/>
              <a:t>99</a:t>
            </a:fld>
            <a:endParaRPr lang="en-US" sz="14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CNA">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CCNA</Template>
  <TotalTime>4616</TotalTime>
  <Words>12592</Words>
  <Application>Microsoft Office PowerPoint</Application>
  <PresentationFormat>On-screen Show (4:3)</PresentationFormat>
  <Paragraphs>1505</Paragraphs>
  <Slides>292</Slides>
  <Notes>0</Notes>
  <HiddenSlides>0</HiddenSlides>
  <MMClips>0</MMClips>
  <ScaleCrop>false</ScaleCrop>
  <HeadingPairs>
    <vt:vector size="4" baseType="variant">
      <vt:variant>
        <vt:lpstr>Theme</vt:lpstr>
      </vt:variant>
      <vt:variant>
        <vt:i4>1</vt:i4>
      </vt:variant>
      <vt:variant>
        <vt:lpstr>Slide Titles</vt:lpstr>
      </vt:variant>
      <vt:variant>
        <vt:i4>292</vt:i4>
      </vt:variant>
    </vt:vector>
  </HeadingPairs>
  <TitlesOfParts>
    <vt:vector size="293" baseType="lpstr">
      <vt:lpstr>CCNA</vt:lpstr>
      <vt:lpstr>Equipment Installation Last Update 2013.05.15</vt:lpstr>
      <vt:lpstr>Objectives of This Section</vt:lpstr>
      <vt:lpstr>Standards</vt:lpstr>
      <vt:lpstr>Planning Steps</vt:lpstr>
      <vt:lpstr>Planning Steps</vt:lpstr>
      <vt:lpstr>What to Call the Places</vt:lpstr>
      <vt:lpstr>What to Call the Places</vt:lpstr>
      <vt:lpstr>What to Call the Places</vt:lpstr>
      <vt:lpstr>What to Call the Places</vt:lpstr>
      <vt:lpstr>What to Call the Places</vt:lpstr>
      <vt:lpstr>What to Call the Places</vt:lpstr>
      <vt:lpstr>LAN Room Names</vt:lpstr>
      <vt:lpstr>LAN Room Names</vt:lpstr>
      <vt:lpstr>What Not to Do</vt:lpstr>
      <vt:lpstr>What Not to Do</vt:lpstr>
      <vt:lpstr>Design Specifications</vt:lpstr>
      <vt:lpstr>Design Specifications</vt:lpstr>
      <vt:lpstr>Design Specifications</vt:lpstr>
      <vt:lpstr>Design Specifications</vt:lpstr>
      <vt:lpstr>Design Specifications</vt:lpstr>
      <vt:lpstr>Design Specifications</vt:lpstr>
      <vt:lpstr>Small Size Room</vt:lpstr>
      <vt:lpstr>Equipment Cabinet</vt:lpstr>
      <vt:lpstr>Medium Size Room</vt:lpstr>
      <vt:lpstr>Large Size Room</vt:lpstr>
      <vt:lpstr>Large Room</vt:lpstr>
      <vt:lpstr>Raised Floor</vt:lpstr>
      <vt:lpstr>Raised Floor</vt:lpstr>
      <vt:lpstr>Raised Floor</vt:lpstr>
      <vt:lpstr>Raised Floor</vt:lpstr>
      <vt:lpstr>Raised Floor</vt:lpstr>
      <vt:lpstr>Raised Floor Layout</vt:lpstr>
      <vt:lpstr>Overhead Cable Racks</vt:lpstr>
      <vt:lpstr>Overhead Cable Racks</vt:lpstr>
      <vt:lpstr>Raised Floor v Overhead Rack</vt:lpstr>
      <vt:lpstr>Sensors</vt:lpstr>
      <vt:lpstr>Sensors</vt:lpstr>
      <vt:lpstr>Sensors</vt:lpstr>
      <vt:lpstr>Sensors</vt:lpstr>
      <vt:lpstr>Sensors</vt:lpstr>
      <vt:lpstr>Heat Sensor</vt:lpstr>
      <vt:lpstr>Heat Load</vt:lpstr>
      <vt:lpstr>APC Heat Load Computation</vt:lpstr>
      <vt:lpstr>APC Heat Load Computation</vt:lpstr>
      <vt:lpstr>Heat Load Computation</vt:lpstr>
      <vt:lpstr>APC Heat Load Table 1</vt:lpstr>
      <vt:lpstr>APC Heat Load Table 2 - Part</vt:lpstr>
      <vt:lpstr>APC Heat Load Table 2 - Part</vt:lpstr>
      <vt:lpstr>Heat Load Guidelines</vt:lpstr>
      <vt:lpstr>Heat Load Guidelines</vt:lpstr>
      <vt:lpstr>Heat Load Guidelines</vt:lpstr>
      <vt:lpstr>Heat Load Guidelines</vt:lpstr>
      <vt:lpstr>Heat Load Guidelines</vt:lpstr>
      <vt:lpstr>Heat Load Guidelines</vt:lpstr>
      <vt:lpstr>Heat Load Guidelines</vt:lpstr>
      <vt:lpstr>Heat Load Guidelines</vt:lpstr>
      <vt:lpstr>PowerPoint Presentation</vt:lpstr>
      <vt:lpstr>Conduction</vt:lpstr>
      <vt:lpstr>Conduction</vt:lpstr>
      <vt:lpstr>Conduction</vt:lpstr>
      <vt:lpstr>Conduction</vt:lpstr>
      <vt:lpstr>When to Use Conduction</vt:lpstr>
      <vt:lpstr>Ventilated Closet</vt:lpstr>
      <vt:lpstr>Vented Closet</vt:lpstr>
      <vt:lpstr>When to Use Ventilation</vt:lpstr>
      <vt:lpstr>When to Use Ventilation</vt:lpstr>
      <vt:lpstr>Using Building Cooling</vt:lpstr>
      <vt:lpstr>Using Building Cooling</vt:lpstr>
      <vt:lpstr>Using Building Cooling</vt:lpstr>
      <vt:lpstr>Using Building Cooling</vt:lpstr>
      <vt:lpstr>Dedicated Cooling</vt:lpstr>
      <vt:lpstr>In Room AC Unit</vt:lpstr>
      <vt:lpstr>Ceiling AC Unit</vt:lpstr>
      <vt:lpstr>Wall Mount AC Unit</vt:lpstr>
      <vt:lpstr>Portable AC Unit</vt:lpstr>
      <vt:lpstr>Air Flow Options</vt:lpstr>
      <vt:lpstr>Air Flow Options</vt:lpstr>
      <vt:lpstr>UPS Impact on Cooling</vt:lpstr>
      <vt:lpstr>UPS Impact on Cooling</vt:lpstr>
      <vt:lpstr>Liquid Cooling</vt:lpstr>
      <vt:lpstr>Water Protection</vt:lpstr>
      <vt:lpstr>Water Protection</vt:lpstr>
      <vt:lpstr>Water Protection</vt:lpstr>
      <vt:lpstr>The Water Cannon At Work</vt:lpstr>
      <vt:lpstr>The Result</vt:lpstr>
      <vt:lpstr>More Results</vt:lpstr>
      <vt:lpstr>Other Causes</vt:lpstr>
      <vt:lpstr>Water Protection</vt:lpstr>
      <vt:lpstr>Water Protection</vt:lpstr>
      <vt:lpstr>Fire Protection</vt:lpstr>
      <vt:lpstr>Fire Protection</vt:lpstr>
      <vt:lpstr>Fire Protection</vt:lpstr>
      <vt:lpstr>Fire Protection</vt:lpstr>
      <vt:lpstr>Fire Protection</vt:lpstr>
      <vt:lpstr>Fire Protection</vt:lpstr>
      <vt:lpstr>Fire Protection</vt:lpstr>
      <vt:lpstr>Computer Hardware Storage</vt:lpstr>
      <vt:lpstr>How Not To Do This</vt:lpstr>
      <vt:lpstr>Relay Rack</vt:lpstr>
      <vt:lpstr>Relay Rack</vt:lpstr>
      <vt:lpstr>Relay Rack</vt:lpstr>
      <vt:lpstr>Relay Rack</vt:lpstr>
      <vt:lpstr>Relay Rack</vt:lpstr>
      <vt:lpstr>Relay Rack</vt:lpstr>
      <vt:lpstr>Grounding Racks</vt:lpstr>
      <vt:lpstr>Grounding Racks</vt:lpstr>
      <vt:lpstr>Grounding Racks</vt:lpstr>
      <vt:lpstr>Grounding Racks</vt:lpstr>
      <vt:lpstr>Grounding Racks</vt:lpstr>
      <vt:lpstr>Grounding Racks</vt:lpstr>
      <vt:lpstr>Grounding</vt:lpstr>
      <vt:lpstr>Grounding</vt:lpstr>
      <vt:lpstr>Relay Rack</vt:lpstr>
      <vt:lpstr>Relay Rack</vt:lpstr>
      <vt:lpstr>Relay Rack</vt:lpstr>
      <vt:lpstr>Relay Rack</vt:lpstr>
      <vt:lpstr>Relay Rack</vt:lpstr>
      <vt:lpstr>Relay Rack</vt:lpstr>
      <vt:lpstr>Relay Rack – Wall Mount</vt:lpstr>
      <vt:lpstr>Relay Rack – Wall Mount</vt:lpstr>
      <vt:lpstr>Equipment Rack</vt:lpstr>
      <vt:lpstr>Equipment Rack</vt:lpstr>
      <vt:lpstr>Command Center</vt:lpstr>
      <vt:lpstr>Command Center</vt:lpstr>
      <vt:lpstr>Equipment Cabinet</vt:lpstr>
      <vt:lpstr>Equipment Cabinets</vt:lpstr>
      <vt:lpstr>Equipment Cabinet Front</vt:lpstr>
      <vt:lpstr>Equipment Cabinet Front</vt:lpstr>
      <vt:lpstr>Equipment Cabinet Back</vt:lpstr>
      <vt:lpstr>Equipment Cabinet</vt:lpstr>
      <vt:lpstr>Equipment Cabinet</vt:lpstr>
      <vt:lpstr>The U</vt:lpstr>
      <vt:lpstr>Mounting Equipment</vt:lpstr>
      <vt:lpstr>Bread Rack</vt:lpstr>
      <vt:lpstr>Bread Rack</vt:lpstr>
      <vt:lpstr>Bread Rack</vt:lpstr>
      <vt:lpstr>Crash Cart</vt:lpstr>
      <vt:lpstr>Crash Cart</vt:lpstr>
      <vt:lpstr>A Bunch of Tables</vt:lpstr>
      <vt:lpstr>A Bunch of Tables</vt:lpstr>
      <vt:lpstr>The Wall</vt:lpstr>
      <vt:lpstr>The Wall</vt:lpstr>
      <vt:lpstr>The Floor</vt:lpstr>
      <vt:lpstr>The Floor</vt:lpstr>
      <vt:lpstr>KVM</vt:lpstr>
      <vt:lpstr>KVM</vt:lpstr>
      <vt:lpstr>KVM</vt:lpstr>
      <vt:lpstr>Headless Server</vt:lpstr>
      <vt:lpstr>Electrical Power</vt:lpstr>
      <vt:lpstr>West Coast</vt:lpstr>
      <vt:lpstr>East Coast</vt:lpstr>
      <vt:lpstr>Electrical Power Management</vt:lpstr>
      <vt:lpstr>Power Supply</vt:lpstr>
      <vt:lpstr>Power Supply</vt:lpstr>
      <vt:lpstr>Power Supply</vt:lpstr>
      <vt:lpstr>Power Supply</vt:lpstr>
      <vt:lpstr>Power Supply</vt:lpstr>
      <vt:lpstr>Isolated Grounded Outlet</vt:lpstr>
      <vt:lpstr>NEMA L Series and Others</vt:lpstr>
      <vt:lpstr>Electrical Connectors</vt:lpstr>
      <vt:lpstr>NEMA L Series and Others</vt:lpstr>
      <vt:lpstr>Power Conditioning</vt:lpstr>
      <vt:lpstr>Power Monitoring</vt:lpstr>
      <vt:lpstr>Temporary Power</vt:lpstr>
      <vt:lpstr>Planning for Power Loss</vt:lpstr>
      <vt:lpstr>Planning for Power Loss</vt:lpstr>
      <vt:lpstr>Size the Power Supply</vt:lpstr>
      <vt:lpstr>Size the Power Supply</vt:lpstr>
      <vt:lpstr>Size the Power Supply</vt:lpstr>
      <vt:lpstr>Size the Power Supply</vt:lpstr>
      <vt:lpstr>Size the Power Supply</vt:lpstr>
      <vt:lpstr>Size the Power Supply</vt:lpstr>
      <vt:lpstr>Size the Power Supply</vt:lpstr>
      <vt:lpstr>Size the Power Supply</vt:lpstr>
      <vt:lpstr>UPS</vt:lpstr>
      <vt:lpstr>Small UPS</vt:lpstr>
      <vt:lpstr>Medium UPS</vt:lpstr>
      <vt:lpstr>Medium UPS</vt:lpstr>
      <vt:lpstr>Large UPS</vt:lpstr>
      <vt:lpstr>Large UPS</vt:lpstr>
      <vt:lpstr>Large UPS</vt:lpstr>
      <vt:lpstr>Large UPS</vt:lpstr>
      <vt:lpstr>Large UPS</vt:lpstr>
      <vt:lpstr>What Size UPS</vt:lpstr>
      <vt:lpstr>Types of UPSs</vt:lpstr>
      <vt:lpstr>Types of UPSs</vt:lpstr>
      <vt:lpstr>Types of UPSs</vt:lpstr>
      <vt:lpstr>Types of UPSs</vt:lpstr>
      <vt:lpstr>Types of UPSs</vt:lpstr>
      <vt:lpstr>Types of UPSs</vt:lpstr>
      <vt:lpstr>Batteries</vt:lpstr>
      <vt:lpstr>UPS Connectors</vt:lpstr>
      <vt:lpstr>UPS Connectors</vt:lpstr>
      <vt:lpstr>UPS Connectors</vt:lpstr>
      <vt:lpstr>UPS Connectors</vt:lpstr>
      <vt:lpstr>Automatic Shutdown</vt:lpstr>
      <vt:lpstr>Automatic Shutdown</vt:lpstr>
      <vt:lpstr>Automatic Shutdown</vt:lpstr>
      <vt:lpstr>Generator</vt:lpstr>
      <vt:lpstr>Small Generator</vt:lpstr>
      <vt:lpstr>Large Generator</vt:lpstr>
      <vt:lpstr>Generator</vt:lpstr>
      <vt:lpstr>Generator</vt:lpstr>
      <vt:lpstr>Generator</vt:lpstr>
      <vt:lpstr>Generator</vt:lpstr>
      <vt:lpstr>Multiple Power Grids</vt:lpstr>
      <vt:lpstr>Fuel Cell</vt:lpstr>
      <vt:lpstr>Fuel Cell</vt:lpstr>
      <vt:lpstr>Fuel Cell</vt:lpstr>
      <vt:lpstr>Fuel Cell</vt:lpstr>
      <vt:lpstr>Fuel Cell</vt:lpstr>
      <vt:lpstr>Fuel Cell</vt:lpstr>
      <vt:lpstr>Dual Power Supplies</vt:lpstr>
      <vt:lpstr>Dual Power Supplies</vt:lpstr>
      <vt:lpstr>Routing Power and Data Cables</vt:lpstr>
      <vt:lpstr>Routing Power and Data Cables</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PoE+</vt:lpstr>
      <vt:lpstr>New Versions of PoE</vt:lpstr>
      <vt:lpstr>New Versions of PoE</vt:lpstr>
      <vt:lpstr>New Versions of PoE</vt:lpstr>
      <vt:lpstr>New Versions of PoE</vt:lpstr>
      <vt:lpstr>New Versions of PoE</vt:lpstr>
      <vt:lpstr>New Versions of PoE</vt:lpstr>
      <vt:lpstr>New Versions of PoE</vt:lpstr>
      <vt:lpstr>New Versions of PoE</vt:lpstr>
      <vt:lpstr>New Versions of PoE</vt:lpstr>
      <vt:lpstr>Floor Covering</vt:lpstr>
      <vt:lpstr>Floor Covering</vt:lpstr>
      <vt:lpstr>Floor Covering</vt:lpstr>
      <vt:lpstr>Floor Covering</vt:lpstr>
      <vt:lpstr>Floor Covering</vt:lpstr>
      <vt:lpstr>Floor Covering</vt:lpstr>
      <vt:lpstr>Floor Covering</vt:lpstr>
      <vt:lpstr>Physical Security</vt:lpstr>
      <vt:lpstr>Physical Security</vt:lpstr>
      <vt:lpstr>What’s Wrong Here</vt:lpstr>
      <vt:lpstr>What’s Wrong Here</vt:lpstr>
      <vt:lpstr>The Door</vt:lpstr>
      <vt:lpstr>The Door</vt:lpstr>
      <vt:lpstr>The Door</vt:lpstr>
      <vt:lpstr>The Door</vt:lpstr>
      <vt:lpstr>The Door</vt:lpstr>
      <vt:lpstr>The Door</vt:lpstr>
      <vt:lpstr>Floor/Wall/Ceiling</vt:lpstr>
      <vt:lpstr>Floor/Wall/Ceiling</vt:lpstr>
      <vt:lpstr>Floor/Wall/Ceiling</vt:lpstr>
      <vt:lpstr>Floor/Wall/Ceiling</vt:lpstr>
      <vt:lpstr>Ventilation System</vt:lpstr>
      <vt:lpstr>Signs</vt:lpstr>
      <vt:lpstr>Location in the Building</vt:lpstr>
      <vt:lpstr>Cabling Security</vt:lpstr>
      <vt:lpstr>Electrical Power Security</vt:lpstr>
      <vt:lpstr>Surveillance</vt:lpstr>
      <vt:lpstr>Surveillance</vt:lpstr>
      <vt:lpstr>Remote Access</vt:lpstr>
      <vt:lpstr>External Monitoring</vt:lpstr>
      <vt:lpstr>External Monitoring</vt:lpstr>
      <vt:lpstr>Inventory and ID Tags</vt:lpstr>
      <vt:lpstr>Security</vt:lpstr>
      <vt:lpstr>Earthquake Zones</vt:lpstr>
      <vt:lpstr>Markets Other Than the US</vt:lpstr>
      <vt:lpstr>For More Information</vt:lpstr>
      <vt:lpstr>For More Information</vt:lpstr>
      <vt:lpstr>For More Information</vt:lpstr>
      <vt:lpstr>For More Information</vt:lpstr>
      <vt:lpstr>For More Information</vt:lpstr>
      <vt:lpstr>For More Information</vt:lpstr>
      <vt:lpstr>For More Information</vt:lpstr>
      <vt:lpstr>For More Information</vt:lpstr>
      <vt:lpstr>For More Information</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Equipment Installation</dc:title>
  <dc:creator>Kenneth M. Chipps Ph.D.</dc:creator>
  <cp:lastModifiedBy>Kenneth M. Chipps Ph.D.</cp:lastModifiedBy>
  <cp:revision>323</cp:revision>
  <cp:lastPrinted>2011-07-21T16:22:03Z</cp:lastPrinted>
  <dcterms:created xsi:type="dcterms:W3CDTF">2000-09-27T16:26:34Z</dcterms:created>
  <dcterms:modified xsi:type="dcterms:W3CDTF">2013-05-15T19:05:00Z</dcterms:modified>
</cp:coreProperties>
</file>