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8"/>
  </p:notesMasterIdLst>
  <p:sldIdLst>
    <p:sldId id="346" r:id="rId2"/>
    <p:sldId id="401" r:id="rId3"/>
    <p:sldId id="402" r:id="rId4"/>
    <p:sldId id="403" r:id="rId5"/>
    <p:sldId id="404" r:id="rId6"/>
    <p:sldId id="405" r:id="rId7"/>
    <p:sldId id="414" r:id="rId8"/>
    <p:sldId id="406" r:id="rId9"/>
    <p:sldId id="407" r:id="rId10"/>
    <p:sldId id="408" r:id="rId11"/>
    <p:sldId id="410" r:id="rId12"/>
    <p:sldId id="411" r:id="rId13"/>
    <p:sldId id="409" r:id="rId14"/>
    <p:sldId id="412" r:id="rId15"/>
    <p:sldId id="413" r:id="rId16"/>
    <p:sldId id="415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4" autoAdjust="0"/>
    <p:restoredTop sz="86354" autoAdjust="0"/>
  </p:normalViewPr>
  <p:slideViewPr>
    <p:cSldViewPr>
      <p:cViewPr varScale="1">
        <p:scale>
          <a:sx n="52" d="100"/>
          <a:sy n="52" d="100"/>
        </p:scale>
        <p:origin x="-1404" y="-102"/>
      </p:cViewPr>
      <p:guideLst>
        <p:guide orient="horz" pos="1200"/>
        <p:guide pos="2880"/>
      </p:guideLst>
    </p:cSldViewPr>
  </p:slideViewPr>
  <p:outlineViewPr>
    <p:cViewPr>
      <p:scale>
        <a:sx n="33" d="100"/>
        <a:sy n="33" d="100"/>
      </p:scale>
      <p:origin x="0" y="41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87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87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287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87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B1FE15B-72ED-4393-A8EC-7D5450F4F1E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5181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r>
              <a:rPr lang="en-US"/>
              <a:t>Copyright 2008-2009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77CEC-7738-4099-92A8-281979A761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933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C3970-19C3-438D-BB01-EEA83B7EC1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936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580D1-B81E-4576-8106-A605729F1F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978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01847-0459-4658-8B8F-4DD9987B56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050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B4D6E-9886-42ED-BAB9-ED0006CB06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0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2008-2009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15346-CF1B-4D73-9507-B3976C4380A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691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2008-2009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C04FA-2873-43FF-9478-B75CA62AC4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784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2008-2009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C08E51-5E55-4F86-847B-45777C6921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170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2008-2009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3733E-4B7C-4D8F-BA5B-3F239A812F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22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2008-2009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6AE918-3C0F-40A4-8182-6C0CF250EB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360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Copyright 2008-2009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2FD86C-5C44-4F14-B288-210ED68921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297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dirty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cs typeface="+mn-cs"/>
              </a:defRPr>
            </a:lvl1pPr>
          </a:lstStyle>
          <a:p>
            <a:pPr>
              <a:defRPr/>
            </a:pPr>
            <a:r>
              <a:rPr lang="en-US"/>
              <a:t>Copyright 2008-2009 Kenneth M. Chipps Ph.D. www.chipps.com</a:t>
            </a:r>
            <a:endParaRPr lang="en-US" dirty="0"/>
          </a:p>
        </p:txBody>
      </p:sp>
      <p:sp>
        <p:nvSpPr>
          <p:cNvPr id="131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>
              <a:defRPr/>
            </a:pPr>
            <a:fld id="{DE58D13E-9363-41D0-A33C-CAD758D0F1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743200" y="6245225"/>
            <a:ext cx="3962400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2008-2009 Kenneth M. Chipps Ph.D. www.chipps.com</a:t>
            </a: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endParaRPr lang="en-US" altLang="en-US" sz="320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Detecting Errors</a:t>
            </a:r>
            <a:r>
              <a:rPr lang="en-US" altLang="en-US" sz="4000" smtClean="0"/>
              <a:t/>
            </a:r>
            <a:br>
              <a:rPr lang="en-US" altLang="en-US" sz="4000" smtClean="0"/>
            </a:br>
            <a:r>
              <a:rPr lang="en-US" sz="2400" smtClean="0"/>
              <a:t>Last Update 2009.03.04</a:t>
            </a:r>
            <a:br>
              <a:rPr lang="en-US" sz="2400" smtClean="0"/>
            </a:br>
            <a:r>
              <a:rPr lang="en-US" sz="2400" smtClean="0"/>
              <a:t>1.0.0</a:t>
            </a:r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1F6F657-11CB-45FF-B631-93DC1BDB7B3F}" type="slidenum">
              <a:rPr lang="en-US" smtClean="0"/>
              <a:pPr eaLnBrk="1" hangingPunct="1"/>
              <a:t>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Checksum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checksum is the most basic of the two methods</a:t>
            </a:r>
          </a:p>
          <a:p>
            <a:pPr eaLnBrk="1" hangingPunct="1"/>
            <a:r>
              <a:rPr lang="en-US" smtClean="0"/>
              <a:t>It counts the number of 1s in the frame just created except for the FCS itself</a:t>
            </a:r>
          </a:p>
          <a:p>
            <a:pPr eaLnBrk="1" hangingPunct="1"/>
            <a:r>
              <a:rPr lang="en-US" smtClean="0"/>
              <a:t>It stores the result as a binary number inside the FCS</a:t>
            </a:r>
          </a:p>
          <a:p>
            <a:pPr eaLnBrk="1" hangingPunct="1"/>
            <a:r>
              <a:rPr lang="en-US" smtClean="0"/>
              <a:t>The NIC at the other end does the same thing</a:t>
            </a:r>
          </a:p>
        </p:txBody>
      </p:sp>
      <p:sp>
        <p:nvSpPr>
          <p:cNvPr id="12292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2008-2009 Kenneth M. Chipps Ph.D. www.chipps.com</a:t>
            </a:r>
          </a:p>
        </p:txBody>
      </p:sp>
      <p:sp>
        <p:nvSpPr>
          <p:cNvPr id="1229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20789F8-E994-4B34-922A-D89FC17EEB61}" type="slidenum">
              <a:rPr lang="en-US" smtClean="0"/>
              <a:pPr eaLnBrk="1" hangingPunct="1"/>
              <a:t>10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Checksum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If the numbers match, the entire frame is assumed to be valid</a:t>
            </a:r>
          </a:p>
          <a:p>
            <a:pPr eaLnBrk="1" hangingPunct="1"/>
            <a:r>
              <a:rPr lang="en-US" smtClean="0"/>
              <a:t>The data is extracted and passed up to the network layer</a:t>
            </a:r>
          </a:p>
          <a:p>
            <a:pPr eaLnBrk="1" hangingPunct="1"/>
            <a:r>
              <a:rPr lang="en-US" smtClean="0"/>
              <a:t>If not, the frame is discarded</a:t>
            </a:r>
          </a:p>
          <a:p>
            <a:pPr eaLnBrk="1" hangingPunct="1"/>
            <a:r>
              <a:rPr lang="en-US" smtClean="0"/>
              <a:t>The problem with a checksum is enough errors can occur in a frame that the 1s still add up</a:t>
            </a:r>
          </a:p>
        </p:txBody>
      </p:sp>
      <p:sp>
        <p:nvSpPr>
          <p:cNvPr id="13316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2008-2009 Kenneth M. Chipps Ph.D. www.chipps.com</a:t>
            </a:r>
          </a:p>
        </p:txBody>
      </p:sp>
      <p:sp>
        <p:nvSpPr>
          <p:cNvPr id="1331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ACE7B96-0E71-4747-8A1E-C2753D9A1E83}" type="slidenum">
              <a:rPr lang="en-US" smtClean="0"/>
              <a:pPr eaLnBrk="1" hangingPunct="1"/>
              <a:t>11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Checksum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 if eight 1s are inadvertently switched to 0s, while eight 0s are changed to 1s the checksum still matches</a:t>
            </a:r>
          </a:p>
        </p:txBody>
      </p:sp>
      <p:sp>
        <p:nvSpPr>
          <p:cNvPr id="1434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2008-2009 Kenneth M. Chipps Ph.D. www.chipps.com</a:t>
            </a:r>
          </a:p>
        </p:txBody>
      </p:sp>
      <p:sp>
        <p:nvSpPr>
          <p:cNvPr id="1434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0EE7C8E-FB23-4148-B6DF-2776620C7E47}" type="slidenum">
              <a:rPr lang="en-US" smtClean="0"/>
              <a:pPr eaLnBrk="1" hangingPunct="1"/>
              <a:t>12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CRC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CRC – Cyclical Redundancy Check works differently</a:t>
            </a:r>
          </a:p>
          <a:p>
            <a:pPr eaLnBrk="1" hangingPunct="1"/>
            <a:r>
              <a:rPr lang="en-US" smtClean="0"/>
              <a:t>It looks at the contents of the header and data sections as a single binary number</a:t>
            </a:r>
          </a:p>
          <a:p>
            <a:pPr eaLnBrk="1" hangingPunct="1"/>
            <a:r>
              <a:rPr lang="en-US" smtClean="0"/>
              <a:t>A calculation is performed on this number</a:t>
            </a:r>
          </a:p>
          <a:p>
            <a:pPr eaLnBrk="1" hangingPunct="1"/>
            <a:r>
              <a:rPr lang="en-US" smtClean="0"/>
              <a:t>The result is stored in the FCS</a:t>
            </a:r>
          </a:p>
          <a:p>
            <a:pPr eaLnBrk="1" hangingPunct="1"/>
            <a:r>
              <a:rPr lang="en-US" smtClean="0"/>
              <a:t>The receiving NIC does the same thing</a:t>
            </a:r>
          </a:p>
        </p:txBody>
      </p:sp>
      <p:sp>
        <p:nvSpPr>
          <p:cNvPr id="15364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2008-2009 Kenneth M. Chipps Ph.D. www.chipps.com</a:t>
            </a:r>
          </a:p>
        </p:txBody>
      </p:sp>
      <p:sp>
        <p:nvSpPr>
          <p:cNvPr id="1536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04BA913-79E6-47C7-830C-890E03737905}" type="slidenum">
              <a:rPr lang="en-US" smtClean="0"/>
              <a:pPr eaLnBrk="1" hangingPunct="1"/>
              <a:t>13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CRC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If the numbers match, the frame is considered to be valid</a:t>
            </a:r>
          </a:p>
          <a:p>
            <a:pPr eaLnBrk="1" hangingPunct="1"/>
            <a:r>
              <a:rPr lang="en-US" smtClean="0"/>
              <a:t>If not, it is thrown out</a:t>
            </a:r>
          </a:p>
        </p:txBody>
      </p:sp>
      <p:sp>
        <p:nvSpPr>
          <p:cNvPr id="1638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2008-2009 Kenneth M. Chipps Ph.D. www.chipps.com</a:t>
            </a:r>
          </a:p>
        </p:txBody>
      </p:sp>
      <p:sp>
        <p:nvSpPr>
          <p:cNvPr id="1638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7B7EBAA-C510-42E2-9471-1573F4111CBB}" type="slidenum">
              <a:rPr lang="en-US" smtClean="0"/>
              <a:pPr eaLnBrk="1" hangingPunct="1"/>
              <a:t>14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Malformed Frame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malformed frame is one that is too large or too small</a:t>
            </a:r>
          </a:p>
          <a:p>
            <a:pPr eaLnBrk="1" hangingPunct="1"/>
            <a:r>
              <a:rPr lang="en-US" smtClean="0"/>
              <a:t>These giants and runts are detected as errors merely by their nonstandard sizes</a:t>
            </a:r>
          </a:p>
          <a:p>
            <a:pPr eaLnBrk="1" hangingPunct="1"/>
            <a:r>
              <a:rPr lang="en-US" smtClean="0"/>
              <a:t>The NIC throws these out</a:t>
            </a:r>
          </a:p>
        </p:txBody>
      </p:sp>
      <p:sp>
        <p:nvSpPr>
          <p:cNvPr id="17412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2008-2009 Kenneth M. Chipps Ph.D. www.chipps.com</a:t>
            </a:r>
          </a:p>
        </p:txBody>
      </p:sp>
      <p:sp>
        <p:nvSpPr>
          <p:cNvPr id="1741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FFDFECB-6210-4A59-8E6B-3B0234EF1A16}" type="slidenum">
              <a:rPr lang="en-US" smtClean="0"/>
              <a:pPr eaLnBrk="1" hangingPunct="1"/>
              <a:t>15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Lab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Do lab from eCollege</a:t>
            </a:r>
          </a:p>
        </p:txBody>
      </p:sp>
      <p:sp>
        <p:nvSpPr>
          <p:cNvPr id="18436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2008-2009 Kenneth M. Chipps Ph.D. www.chipps.com</a:t>
            </a:r>
          </a:p>
        </p:txBody>
      </p:sp>
      <p:sp>
        <p:nvSpPr>
          <p:cNvPr id="1843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868B9CC-1699-4D6F-9B1A-86F165666317}" type="slidenum">
              <a:rPr lang="en-US" smtClean="0"/>
              <a:pPr eaLnBrk="1" hangingPunct="1"/>
              <a:t>16</a:t>
            </a:fld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Learn how to detect errors in networks</a:t>
            </a: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2008-2009 Kenneth M. Chipps Ph.D. www.chipps.com</a:t>
            </a: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AE46753-2386-40D9-AB7B-979880EBC99E}" type="slidenum">
              <a:rPr lang="en-US" smtClean="0"/>
              <a:pPr eaLnBrk="1" hangingPunct="1"/>
              <a:t>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Error Detection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Error detection is the responsibility of the data link layer</a:t>
            </a:r>
          </a:p>
          <a:p>
            <a:pPr eaLnBrk="1" hangingPunct="1"/>
            <a:r>
              <a:rPr lang="en-US" smtClean="0"/>
              <a:t>Error correction is done at the transport layer</a:t>
            </a:r>
          </a:p>
          <a:p>
            <a:pPr eaLnBrk="1" hangingPunct="1"/>
            <a:r>
              <a:rPr lang="en-US" smtClean="0"/>
              <a:t>Therefore this discussion will be limited to the detection of errors</a:t>
            </a:r>
          </a:p>
        </p:txBody>
      </p:sp>
      <p:sp>
        <p:nvSpPr>
          <p:cNvPr id="5124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2008-2009 Kenneth M. Chipps Ph.D. www.chipps.com</a:t>
            </a:r>
          </a:p>
        </p:txBody>
      </p:sp>
      <p:sp>
        <p:nvSpPr>
          <p:cNvPr id="512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0D40A88-F321-4EDB-9FFE-31519A752C3E}" type="slidenum">
              <a:rPr lang="en-US" smtClean="0"/>
              <a:pPr eaLnBrk="1" hangingPunct="1"/>
              <a:t>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Sources of Errors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Errors can occur for several reasons</a:t>
            </a:r>
          </a:p>
          <a:p>
            <a:pPr lvl="1" eaLnBrk="1" hangingPunct="1"/>
            <a:r>
              <a:rPr lang="en-US" smtClean="0"/>
              <a:t>Lost frames</a:t>
            </a:r>
          </a:p>
          <a:p>
            <a:pPr lvl="1" eaLnBrk="1" hangingPunct="1"/>
            <a:r>
              <a:rPr lang="en-US" smtClean="0"/>
              <a:t>Corrupted frames</a:t>
            </a:r>
          </a:p>
          <a:p>
            <a:pPr lvl="1" eaLnBrk="1" hangingPunct="1"/>
            <a:r>
              <a:rPr lang="en-US" smtClean="0"/>
              <a:t>Malformed frames</a:t>
            </a:r>
          </a:p>
        </p:txBody>
      </p:sp>
      <p:sp>
        <p:nvSpPr>
          <p:cNvPr id="614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2008-2009 Kenneth M. Chipps Ph.D. www.chipps.com</a:t>
            </a:r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6C532F0-312E-4DFB-8F95-6FA14762619A}" type="slidenum">
              <a:rPr lang="en-US" smtClean="0"/>
              <a:pPr eaLnBrk="1" hangingPunct="1"/>
              <a:t>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Lost Frame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lost frame is just what it says</a:t>
            </a:r>
          </a:p>
          <a:p>
            <a:pPr eaLnBrk="1" hangingPunct="1"/>
            <a:r>
              <a:rPr lang="en-US" smtClean="0"/>
              <a:t>The originating NIC sent a frame out, but it was never received at the other end</a:t>
            </a:r>
          </a:p>
          <a:p>
            <a:pPr eaLnBrk="1" hangingPunct="1"/>
            <a:r>
              <a:rPr lang="en-US" smtClean="0"/>
              <a:t>Unfortunately the data link layer will never know this</a:t>
            </a:r>
          </a:p>
          <a:p>
            <a:pPr eaLnBrk="1" hangingPunct="1"/>
            <a:r>
              <a:rPr lang="en-US" smtClean="0"/>
              <a:t>It is the data link or physical layer that lost the frame, but the transport layer is the one that must notice this and initiate corrective action</a:t>
            </a:r>
          </a:p>
        </p:txBody>
      </p:sp>
      <p:sp>
        <p:nvSpPr>
          <p:cNvPr id="7172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2008-2009 Kenneth M. Chipps Ph.D. www.chipps.com</a:t>
            </a:r>
          </a:p>
        </p:txBody>
      </p:sp>
      <p:sp>
        <p:nvSpPr>
          <p:cNvPr id="717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D97F8E8-4361-4B8D-BF0B-A30A55DFC4F5}" type="slidenum">
              <a:rPr lang="en-US" smtClean="0"/>
              <a:pPr eaLnBrk="1" hangingPunct="1"/>
              <a:t>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Lost Frame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Why might a frame be lost</a:t>
            </a:r>
          </a:p>
          <a:p>
            <a:pPr eaLnBrk="1" hangingPunct="1"/>
            <a:r>
              <a:rPr lang="en-US" smtClean="0"/>
              <a:t>This is usually due to a physical layer problem such as bad wiring or a bad NIC</a:t>
            </a:r>
          </a:p>
          <a:p>
            <a:pPr eaLnBrk="1" hangingPunct="1"/>
            <a:r>
              <a:rPr lang="en-US" smtClean="0"/>
              <a:t>The only way to see this at the data link layer is to use a network analyzer to capture the conversation frame by frame</a:t>
            </a:r>
          </a:p>
          <a:p>
            <a:pPr eaLnBrk="1" hangingPunct="1"/>
            <a:r>
              <a:rPr lang="en-US" smtClean="0"/>
              <a:t>The network analyzer will also record the types of errors seen on the network</a:t>
            </a:r>
          </a:p>
        </p:txBody>
      </p:sp>
      <p:sp>
        <p:nvSpPr>
          <p:cNvPr id="8196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2008-2009 Kenneth M. Chipps Ph.D. www.chipps.com</a:t>
            </a:r>
          </a:p>
        </p:txBody>
      </p:sp>
      <p:sp>
        <p:nvSpPr>
          <p:cNvPr id="819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08E17DD-96F6-4D44-8CDE-8DB11346E5C5}" type="slidenum">
              <a:rPr lang="en-US" smtClean="0"/>
              <a:pPr eaLnBrk="1" hangingPunct="1"/>
              <a:t>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Lost Frame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For example</a:t>
            </a:r>
          </a:p>
        </p:txBody>
      </p:sp>
      <p:sp>
        <p:nvSpPr>
          <p:cNvPr id="922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2008-2009 Kenneth M. Chipps Ph.D. www.chipps.com</a:t>
            </a:r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F8B1D7C-7D0E-4442-94A4-1FE293AC69D5}" type="slidenum">
              <a:rPr lang="en-US" smtClean="0"/>
              <a:pPr eaLnBrk="1" hangingPunct="1"/>
              <a:t>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Network Analyzer Error Display</a:t>
            </a:r>
          </a:p>
        </p:txBody>
      </p:sp>
      <p:sp>
        <p:nvSpPr>
          <p:cNvPr id="10243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2008-2009 Kenneth M. Chipps Ph.D. www.chipps.com</a:t>
            </a:r>
          </a:p>
        </p:txBody>
      </p:sp>
      <p:sp>
        <p:nvSpPr>
          <p:cNvPr id="1024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14430A0-3732-470D-93E8-BABC75FE6BD0}" type="slidenum">
              <a:rPr lang="en-US" smtClean="0"/>
              <a:pPr eaLnBrk="1" hangingPunct="1"/>
              <a:t>8</a:t>
            </a:fld>
            <a:endParaRPr lang="en-US" smtClean="0"/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163" y="1600200"/>
            <a:ext cx="603567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Corrupted Frames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frame may be received, but is discarded because it was damaged in transit</a:t>
            </a:r>
          </a:p>
          <a:p>
            <a:pPr eaLnBrk="1" hangingPunct="1"/>
            <a:r>
              <a:rPr lang="en-US" smtClean="0"/>
              <a:t>This is the reason for the trailer or FCS – Frame Check Sequence part of the frame</a:t>
            </a:r>
          </a:p>
          <a:p>
            <a:pPr eaLnBrk="1" hangingPunct="1"/>
            <a:r>
              <a:rPr lang="en-US" smtClean="0"/>
              <a:t>There are two common FCS methods</a:t>
            </a:r>
          </a:p>
          <a:p>
            <a:pPr lvl="1" eaLnBrk="1" hangingPunct="1"/>
            <a:r>
              <a:rPr lang="en-US" smtClean="0"/>
              <a:t>Checksum</a:t>
            </a:r>
          </a:p>
          <a:p>
            <a:pPr lvl="1" eaLnBrk="1" hangingPunct="1"/>
            <a:r>
              <a:rPr lang="en-US" smtClean="0"/>
              <a:t>CRC</a:t>
            </a:r>
          </a:p>
        </p:txBody>
      </p:sp>
      <p:sp>
        <p:nvSpPr>
          <p:cNvPr id="1126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/>
              <a:t>Copyright 2008-2009 Kenneth M. Chipps Ph.D. www.chipps.com</a:t>
            </a:r>
          </a:p>
        </p:txBody>
      </p:sp>
      <p:sp>
        <p:nvSpPr>
          <p:cNvPr id="1126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B877289-D289-42F9-9BE3-6D2CBB1B9317}" type="slidenum">
              <a:rPr lang="en-US" smtClean="0"/>
              <a:pPr eaLnBrk="1" hangingPunct="1"/>
              <a:t>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iscoAcademy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CiscoAcademy</Template>
  <TotalTime>1818</TotalTime>
  <Words>617</Words>
  <Application>Microsoft Office PowerPoint</Application>
  <PresentationFormat>On-screen Show (4:3)</PresentationFormat>
  <Paragraphs>90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Arial</vt:lpstr>
      <vt:lpstr>CiscoAcademy</vt:lpstr>
      <vt:lpstr>Detecting Errors Last Update 2009.03.04 1.0.0</vt:lpstr>
      <vt:lpstr>Objectives</vt:lpstr>
      <vt:lpstr>Error Detection</vt:lpstr>
      <vt:lpstr>Sources of Errors</vt:lpstr>
      <vt:lpstr>Lost Frame</vt:lpstr>
      <vt:lpstr>Lost Frame</vt:lpstr>
      <vt:lpstr>Lost Frame</vt:lpstr>
      <vt:lpstr>Network Analyzer Error Display</vt:lpstr>
      <vt:lpstr>Corrupted Frames</vt:lpstr>
      <vt:lpstr>Checksum</vt:lpstr>
      <vt:lpstr>Checksum</vt:lpstr>
      <vt:lpstr>Checksum</vt:lpstr>
      <vt:lpstr>CRC</vt:lpstr>
      <vt:lpstr>CRC</vt:lpstr>
      <vt:lpstr>Malformed Frame</vt:lpstr>
      <vt:lpstr>Lab</vt:lpstr>
    </vt:vector>
  </TitlesOfParts>
  <Company>FCCJ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Detecting Errors</dc:title>
  <dc:creator>Kenneth M. Chipps Ph.D.</dc:creator>
  <cp:lastModifiedBy>Kenneth M. Chipps Ph.D.</cp:lastModifiedBy>
  <cp:revision>101</cp:revision>
  <dcterms:created xsi:type="dcterms:W3CDTF">2003-11-16T18:03:26Z</dcterms:created>
  <dcterms:modified xsi:type="dcterms:W3CDTF">2012-11-15T23:29:13Z</dcterms:modified>
</cp:coreProperties>
</file>