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8"/>
  </p:notesMasterIdLst>
  <p:sldIdLst>
    <p:sldId id="346" r:id="rId2"/>
    <p:sldId id="772" r:id="rId3"/>
    <p:sldId id="698" r:id="rId4"/>
    <p:sldId id="544" r:id="rId5"/>
    <p:sldId id="784" r:id="rId6"/>
    <p:sldId id="545" r:id="rId7"/>
    <p:sldId id="546" r:id="rId8"/>
    <p:sldId id="547" r:id="rId9"/>
    <p:sldId id="548" r:id="rId10"/>
    <p:sldId id="786" r:id="rId11"/>
    <p:sldId id="549" r:id="rId12"/>
    <p:sldId id="550" r:id="rId13"/>
    <p:sldId id="552" r:id="rId14"/>
    <p:sldId id="553" r:id="rId15"/>
    <p:sldId id="554" r:id="rId16"/>
    <p:sldId id="775" r:id="rId17"/>
    <p:sldId id="787" r:id="rId18"/>
    <p:sldId id="788" r:id="rId19"/>
    <p:sldId id="555" r:id="rId20"/>
    <p:sldId id="556" r:id="rId21"/>
    <p:sldId id="715" r:id="rId22"/>
    <p:sldId id="716" r:id="rId23"/>
    <p:sldId id="717" r:id="rId24"/>
    <p:sldId id="718" r:id="rId25"/>
    <p:sldId id="719" r:id="rId26"/>
    <p:sldId id="720" r:id="rId27"/>
    <p:sldId id="651" r:id="rId28"/>
    <p:sldId id="721" r:id="rId29"/>
    <p:sldId id="722" r:id="rId30"/>
    <p:sldId id="723" r:id="rId31"/>
    <p:sldId id="776" r:id="rId32"/>
    <p:sldId id="777" r:id="rId33"/>
    <p:sldId id="778" r:id="rId34"/>
    <p:sldId id="779" r:id="rId35"/>
    <p:sldId id="780" r:id="rId36"/>
    <p:sldId id="781" r:id="rId37"/>
    <p:sldId id="558" r:id="rId38"/>
    <p:sldId id="559" r:id="rId39"/>
    <p:sldId id="560" r:id="rId40"/>
    <p:sldId id="561" r:id="rId41"/>
    <p:sldId id="562" r:id="rId42"/>
    <p:sldId id="793" r:id="rId43"/>
    <p:sldId id="792" r:id="rId44"/>
    <p:sldId id="564" r:id="rId45"/>
    <p:sldId id="565" r:id="rId46"/>
    <p:sldId id="566" r:id="rId47"/>
    <p:sldId id="567" r:id="rId48"/>
    <p:sldId id="568" r:id="rId49"/>
    <p:sldId id="569" r:id="rId50"/>
    <p:sldId id="570" r:id="rId51"/>
    <p:sldId id="571" r:id="rId52"/>
    <p:sldId id="572" r:id="rId53"/>
    <p:sldId id="573" r:id="rId54"/>
    <p:sldId id="574" r:id="rId55"/>
    <p:sldId id="575" r:id="rId56"/>
    <p:sldId id="697" r:id="rId57"/>
    <p:sldId id="577" r:id="rId58"/>
    <p:sldId id="578" r:id="rId59"/>
    <p:sldId id="579" r:id="rId60"/>
    <p:sldId id="580" r:id="rId61"/>
    <p:sldId id="581" r:id="rId62"/>
    <p:sldId id="582" r:id="rId63"/>
    <p:sldId id="583" r:id="rId64"/>
    <p:sldId id="584" r:id="rId65"/>
    <p:sldId id="585" r:id="rId66"/>
    <p:sldId id="586" r:id="rId67"/>
    <p:sldId id="587" r:id="rId68"/>
    <p:sldId id="588" r:id="rId69"/>
    <p:sldId id="773" r:id="rId70"/>
    <p:sldId id="774" r:id="rId71"/>
    <p:sldId id="589" r:id="rId72"/>
    <p:sldId id="590" r:id="rId73"/>
    <p:sldId id="591" r:id="rId74"/>
    <p:sldId id="592" r:id="rId75"/>
    <p:sldId id="734" r:id="rId76"/>
    <p:sldId id="789" r:id="rId77"/>
    <p:sldId id="794" r:id="rId78"/>
    <p:sldId id="695" r:id="rId79"/>
    <p:sldId id="696" r:id="rId80"/>
    <p:sldId id="661" r:id="rId81"/>
    <p:sldId id="593" r:id="rId82"/>
    <p:sldId id="596" r:id="rId83"/>
    <p:sldId id="597" r:id="rId84"/>
    <p:sldId id="598" r:id="rId85"/>
    <p:sldId id="599" r:id="rId86"/>
    <p:sldId id="600" r:id="rId87"/>
    <p:sldId id="601" r:id="rId88"/>
    <p:sldId id="604" r:id="rId89"/>
    <p:sldId id="602" r:id="rId90"/>
    <p:sldId id="605" r:id="rId91"/>
    <p:sldId id="603" r:id="rId92"/>
    <p:sldId id="606" r:id="rId93"/>
    <p:sldId id="607" r:id="rId94"/>
    <p:sldId id="608" r:id="rId95"/>
    <p:sldId id="795" r:id="rId96"/>
    <p:sldId id="796" r:id="rId97"/>
    <p:sldId id="785" r:id="rId98"/>
    <p:sldId id="635" r:id="rId99"/>
    <p:sldId id="636" r:id="rId100"/>
    <p:sldId id="637" r:id="rId101"/>
    <p:sldId id="638" r:id="rId102"/>
    <p:sldId id="639" r:id="rId103"/>
    <p:sldId id="640" r:id="rId104"/>
    <p:sldId id="641" r:id="rId105"/>
    <p:sldId id="642" r:id="rId106"/>
    <p:sldId id="643" r:id="rId107"/>
    <p:sldId id="644" r:id="rId108"/>
    <p:sldId id="645" r:id="rId109"/>
    <p:sldId id="646" r:id="rId110"/>
    <p:sldId id="647" r:id="rId111"/>
    <p:sldId id="648" r:id="rId112"/>
    <p:sldId id="649" r:id="rId113"/>
    <p:sldId id="650" r:id="rId114"/>
    <p:sldId id="611" r:id="rId115"/>
    <p:sldId id="612" r:id="rId116"/>
    <p:sldId id="613" r:id="rId117"/>
    <p:sldId id="614" r:id="rId118"/>
    <p:sldId id="615" r:id="rId119"/>
    <p:sldId id="616" r:id="rId120"/>
    <p:sldId id="617" r:id="rId121"/>
    <p:sldId id="618" r:id="rId122"/>
    <p:sldId id="782" r:id="rId123"/>
    <p:sldId id="783" r:id="rId124"/>
    <p:sldId id="619" r:id="rId125"/>
    <p:sldId id="621" r:id="rId126"/>
    <p:sldId id="700" r:id="rId127"/>
    <p:sldId id="701" r:id="rId128"/>
    <p:sldId id="620" r:id="rId129"/>
    <p:sldId id="703" r:id="rId130"/>
    <p:sldId id="702" r:id="rId131"/>
    <p:sldId id="704" r:id="rId132"/>
    <p:sldId id="625" r:id="rId133"/>
    <p:sldId id="626" r:id="rId134"/>
    <p:sldId id="705" r:id="rId135"/>
    <p:sldId id="707" r:id="rId136"/>
    <p:sldId id="733" r:id="rId1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39" autoAdjust="0"/>
  </p:normalViewPr>
  <p:slideViewPr>
    <p:cSldViewPr>
      <p:cViewPr varScale="1">
        <p:scale>
          <a:sx n="58" d="100"/>
          <a:sy n="58" d="100"/>
        </p:scale>
        <p:origin x="-768" y="-84"/>
      </p:cViewPr>
      <p:guideLst>
        <p:guide orient="horz" pos="1200"/>
        <p:guide pos="2880"/>
      </p:guideLst>
    </p:cSldViewPr>
  </p:slideViewPr>
  <p:outlineViewPr>
    <p:cViewPr>
      <p:scale>
        <a:sx n="33" d="100"/>
        <a:sy n="33" d="100"/>
      </p:scale>
      <p:origin x="0" y="56874"/>
    </p:cViewPr>
  </p:outlineViewPr>
  <p:notesTextViewPr>
    <p:cViewPr>
      <p:scale>
        <a:sx n="100" d="100"/>
        <a:sy n="100" d="100"/>
      </p:scale>
      <p:origin x="0" y="0"/>
    </p:cViewPr>
  </p:notesTextViewPr>
  <p:sorterViewPr>
    <p:cViewPr>
      <p:scale>
        <a:sx n="66" d="100"/>
        <a:sy n="66" d="100"/>
      </p:scale>
      <p:origin x="0" y="338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mn-cs"/>
              </a:defRPr>
            </a:lvl1pPr>
          </a:lstStyle>
          <a:p>
            <a:pPr>
              <a:defRPr/>
            </a:pPr>
            <a:endParaRPr lang="en-US"/>
          </a:p>
        </p:txBody>
      </p:sp>
      <p:sp>
        <p:nvSpPr>
          <p:cNvPr id="32870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cs typeface="+mn-cs"/>
              </a:defRPr>
            </a:lvl1pPr>
          </a:lstStyle>
          <a:p>
            <a:pPr>
              <a:defRPr/>
            </a:pPr>
            <a:endParaRPr lang="en-US"/>
          </a:p>
        </p:txBody>
      </p:sp>
      <p:sp>
        <p:nvSpPr>
          <p:cNvPr id="141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871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mn-cs"/>
              </a:defRPr>
            </a:lvl1pPr>
          </a:lstStyle>
          <a:p>
            <a:pPr>
              <a:defRPr/>
            </a:pPr>
            <a:endParaRPr lang="en-US"/>
          </a:p>
        </p:txBody>
      </p:sp>
      <p:sp>
        <p:nvSpPr>
          <p:cNvPr id="32871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45C5C042-8674-4CC1-8B1E-5DE4F69DB3C4}" type="slidenum">
              <a:rPr lang="en-US"/>
              <a:pPr>
                <a:defRPr/>
              </a:pPr>
              <a:t>‹#›</a:t>
            </a:fld>
            <a:endParaRPr lang="en-US" dirty="0"/>
          </a:p>
        </p:txBody>
      </p:sp>
    </p:spTree>
    <p:extLst>
      <p:ext uri="{BB962C8B-B14F-4D97-AF65-F5344CB8AC3E}">
        <p14:creationId xmlns:p14="http://schemas.microsoft.com/office/powerpoint/2010/main" val="1758590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32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590800" y="6245225"/>
            <a:ext cx="3962400" cy="476250"/>
          </a:xfrm>
        </p:spPr>
        <p:txBody>
          <a:bodyPr/>
          <a:lstStyle>
            <a:lvl1pPr>
              <a:defRPr sz="1400" smtClean="0"/>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A32732C-4E0A-4774-BFD2-EF705789B1FF}" type="slidenum">
              <a:rPr lang="en-US"/>
              <a:pPr>
                <a:defRPr/>
              </a:pPr>
              <a:t>‹#›</a:t>
            </a:fld>
            <a:endParaRPr lang="en-US" dirty="0"/>
          </a:p>
        </p:txBody>
      </p:sp>
    </p:spTree>
    <p:extLst>
      <p:ext uri="{BB962C8B-B14F-4D97-AF65-F5344CB8AC3E}">
        <p14:creationId xmlns:p14="http://schemas.microsoft.com/office/powerpoint/2010/main" val="388014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9545C9-5A79-45B7-B878-DC71250C9E24}" type="slidenum">
              <a:rPr lang="en-US"/>
              <a:pPr>
                <a:defRPr/>
              </a:pPr>
              <a:t>‹#›</a:t>
            </a:fld>
            <a:endParaRPr lang="en-US" dirty="0"/>
          </a:p>
        </p:txBody>
      </p:sp>
    </p:spTree>
    <p:extLst>
      <p:ext uri="{BB962C8B-B14F-4D97-AF65-F5344CB8AC3E}">
        <p14:creationId xmlns:p14="http://schemas.microsoft.com/office/powerpoint/2010/main" val="256985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DB2F60-22FF-4DDE-8B7C-246D35E30B95}" type="slidenum">
              <a:rPr lang="en-US"/>
              <a:pPr>
                <a:defRPr/>
              </a:pPr>
              <a:t>‹#›</a:t>
            </a:fld>
            <a:endParaRPr lang="en-US" dirty="0"/>
          </a:p>
        </p:txBody>
      </p:sp>
    </p:spTree>
    <p:extLst>
      <p:ext uri="{BB962C8B-B14F-4D97-AF65-F5344CB8AC3E}">
        <p14:creationId xmlns:p14="http://schemas.microsoft.com/office/powerpoint/2010/main" val="287865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3BE40F-7E3B-4957-92A0-78721E72D53D}" type="slidenum">
              <a:rPr lang="en-US"/>
              <a:pPr>
                <a:defRPr/>
              </a:pPr>
              <a:t>‹#›</a:t>
            </a:fld>
            <a:endParaRPr lang="en-US" dirty="0"/>
          </a:p>
        </p:txBody>
      </p:sp>
    </p:spTree>
    <p:extLst>
      <p:ext uri="{BB962C8B-B14F-4D97-AF65-F5344CB8AC3E}">
        <p14:creationId xmlns:p14="http://schemas.microsoft.com/office/powerpoint/2010/main" val="168349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xfrm>
            <a:off x="6553200" y="6248400"/>
            <a:ext cx="2133600" cy="476250"/>
          </a:xfrm>
        </p:spPr>
        <p:txBody>
          <a:bodyPr/>
          <a:lstStyle>
            <a:lvl1pPr>
              <a:defRPr sz="1000" dirty="0"/>
            </a:lvl1pPr>
          </a:lstStyle>
          <a:p>
            <a:pPr>
              <a:defRPr/>
            </a:pPr>
            <a:endParaRPr lang="en-US"/>
          </a:p>
          <a:p>
            <a:pPr>
              <a:defRPr/>
            </a:pPr>
            <a:endParaRPr lang="en-US"/>
          </a:p>
          <a:p>
            <a:pPr>
              <a:defRPr/>
            </a:pPr>
            <a:fld id="{18D05C06-DC70-40D3-A87E-B739A4B0628B}" type="slidenum">
              <a:rPr lang="en-US"/>
              <a:pPr>
                <a:defRPr/>
              </a:pPr>
              <a:t>‹#›</a:t>
            </a:fld>
            <a:endParaRPr lang="en-US"/>
          </a:p>
        </p:txBody>
      </p:sp>
    </p:spTree>
    <p:extLst>
      <p:ext uri="{BB962C8B-B14F-4D97-AF65-F5344CB8AC3E}">
        <p14:creationId xmlns:p14="http://schemas.microsoft.com/office/powerpoint/2010/main" val="34683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024E60-AA87-4086-B4B5-F90DC8479950}" type="slidenum">
              <a:rPr lang="en-US"/>
              <a:pPr>
                <a:defRPr/>
              </a:pPr>
              <a:t>‹#›</a:t>
            </a:fld>
            <a:endParaRPr lang="en-US" dirty="0"/>
          </a:p>
        </p:txBody>
      </p:sp>
    </p:spTree>
    <p:extLst>
      <p:ext uri="{BB962C8B-B14F-4D97-AF65-F5344CB8AC3E}">
        <p14:creationId xmlns:p14="http://schemas.microsoft.com/office/powerpoint/2010/main" val="73087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9F6C66-44D8-403F-AE0E-A23203596F17}" type="slidenum">
              <a:rPr lang="en-US"/>
              <a:pPr>
                <a:defRPr/>
              </a:pPr>
              <a:t>‹#›</a:t>
            </a:fld>
            <a:endParaRPr lang="en-US" dirty="0"/>
          </a:p>
        </p:txBody>
      </p:sp>
    </p:spTree>
    <p:extLst>
      <p:ext uri="{BB962C8B-B14F-4D97-AF65-F5344CB8AC3E}">
        <p14:creationId xmlns:p14="http://schemas.microsoft.com/office/powerpoint/2010/main" val="70265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29FDC80-648B-44E2-A73B-9B8447387CB4}" type="slidenum">
              <a:rPr lang="en-US"/>
              <a:pPr>
                <a:defRPr/>
              </a:pPr>
              <a:t>‹#›</a:t>
            </a:fld>
            <a:endParaRPr lang="en-US" dirty="0"/>
          </a:p>
        </p:txBody>
      </p:sp>
    </p:spTree>
    <p:extLst>
      <p:ext uri="{BB962C8B-B14F-4D97-AF65-F5344CB8AC3E}">
        <p14:creationId xmlns:p14="http://schemas.microsoft.com/office/powerpoint/2010/main" val="86594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86A7AA-67DB-4963-AE24-629C02F4C2BD}" type="slidenum">
              <a:rPr lang="en-US"/>
              <a:pPr>
                <a:defRPr/>
              </a:pPr>
              <a:t>‹#›</a:t>
            </a:fld>
            <a:endParaRPr lang="en-US" dirty="0"/>
          </a:p>
        </p:txBody>
      </p:sp>
    </p:spTree>
    <p:extLst>
      <p:ext uri="{BB962C8B-B14F-4D97-AF65-F5344CB8AC3E}">
        <p14:creationId xmlns:p14="http://schemas.microsoft.com/office/powerpoint/2010/main" val="95457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BE00134-A4FB-48F0-BEC5-DB60D67D1478}" type="slidenum">
              <a:rPr lang="en-US"/>
              <a:pPr>
                <a:defRPr/>
              </a:pPr>
              <a:t>‹#›</a:t>
            </a:fld>
            <a:endParaRPr lang="en-US" dirty="0"/>
          </a:p>
        </p:txBody>
      </p:sp>
    </p:spTree>
    <p:extLst>
      <p:ext uri="{BB962C8B-B14F-4D97-AF65-F5344CB8AC3E}">
        <p14:creationId xmlns:p14="http://schemas.microsoft.com/office/powerpoint/2010/main" val="309341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E7AD0F2-439F-4918-9590-29B251D218F3}" type="slidenum">
              <a:rPr lang="en-US"/>
              <a:pPr>
                <a:defRPr/>
              </a:pPr>
              <a:t>‹#›</a:t>
            </a:fld>
            <a:endParaRPr lang="en-US" dirty="0"/>
          </a:p>
        </p:txBody>
      </p:sp>
    </p:spTree>
    <p:extLst>
      <p:ext uri="{BB962C8B-B14F-4D97-AF65-F5344CB8AC3E}">
        <p14:creationId xmlns:p14="http://schemas.microsoft.com/office/powerpoint/2010/main" val="421672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C955D1-8D54-4A9B-AAAB-52962FF4B511}" type="slidenum">
              <a:rPr lang="en-US"/>
              <a:pPr>
                <a:defRPr/>
              </a:pPr>
              <a:t>‹#›</a:t>
            </a:fld>
            <a:endParaRPr lang="en-US" dirty="0"/>
          </a:p>
        </p:txBody>
      </p:sp>
    </p:spTree>
    <p:extLst>
      <p:ext uri="{BB962C8B-B14F-4D97-AF65-F5344CB8AC3E}">
        <p14:creationId xmlns:p14="http://schemas.microsoft.com/office/powerpoint/2010/main" val="239960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mn-cs"/>
              </a:defRPr>
            </a:lvl1pPr>
          </a:lstStyle>
          <a:p>
            <a:pPr>
              <a:defRPr/>
            </a:pPr>
            <a:endParaRPr lang="en-US"/>
          </a:p>
        </p:txBody>
      </p:sp>
      <p:sp>
        <p:nvSpPr>
          <p:cNvPr id="1310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r>
              <a:rPr lang="en-US" smtClean="0"/>
              <a:t>Copyright 2005-2013 Kenneth M. Chipps Ph.D. www.chipps.com</a:t>
            </a:r>
            <a:endParaRPr lang="en-US" dirty="0"/>
          </a:p>
        </p:txBody>
      </p:sp>
      <p:sp>
        <p:nvSpPr>
          <p:cNvPr id="1310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EC8EEC50-502A-406D-8B59-FFDDBC90ED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shout.net/~wildixon/telecom/rj/rj41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099"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a:p>
        </p:txBody>
      </p:sp>
      <p:sp>
        <p:nvSpPr>
          <p:cNvPr id="4100" name="Rectangle 3"/>
          <p:cNvSpPr>
            <a:spLocks noGrp="1" noChangeArrowheads="1"/>
          </p:cNvSpPr>
          <p:nvPr>
            <p:ph type="ctrTitle"/>
          </p:nvPr>
        </p:nvSpPr>
        <p:spPr/>
        <p:txBody>
          <a:bodyPr/>
          <a:lstStyle/>
          <a:p>
            <a:pPr eaLnBrk="1" hangingPunct="1"/>
            <a:r>
              <a:rPr lang="en-US" altLang="en-US" dirty="0" smtClean="0"/>
              <a:t>Copper Media</a:t>
            </a:r>
            <a:br>
              <a:rPr lang="en-US" altLang="en-US" dirty="0" smtClean="0"/>
            </a:br>
            <a:r>
              <a:rPr lang="en-US" sz="2400" dirty="0" smtClean="0"/>
              <a:t>Last Update 2013.07.06</a:t>
            </a:r>
            <a:br>
              <a:rPr lang="en-US" sz="2400" dirty="0" smtClean="0"/>
            </a:br>
            <a:r>
              <a:rPr lang="en-US" sz="2400" dirty="0" smtClean="0"/>
              <a:t>1.11.0</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60FF02-F936-4444-AC69-067AD644A87A}"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err="1" smtClean="0"/>
              <a:t>Twinax</a:t>
            </a:r>
            <a:r>
              <a:rPr lang="en-US" dirty="0" smtClean="0"/>
              <a:t> Cable</a:t>
            </a:r>
          </a:p>
        </p:txBody>
      </p:sp>
      <p:pic>
        <p:nvPicPr>
          <p:cNvPr id="133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5125" y="1371600"/>
            <a:ext cx="5375275" cy="4529138"/>
          </a:xfrm>
        </p:spPr>
      </p:pic>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07F489D2-2597-44A4-9889-9192B16547C6}" type="slidenum">
              <a:rPr lang="en-US" smtClean="0"/>
              <a:pPr eaLnBrk="1" hangingPunct="1"/>
              <a:t>10</a:t>
            </a:fld>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3427" name="Rectangle 2"/>
          <p:cNvSpPr>
            <a:spLocks noGrp="1" noChangeArrowheads="1"/>
          </p:cNvSpPr>
          <p:nvPr>
            <p:ph type="title"/>
          </p:nvPr>
        </p:nvSpPr>
        <p:spPr/>
        <p:txBody>
          <a:bodyPr/>
          <a:lstStyle/>
          <a:p>
            <a:pPr eaLnBrk="1" hangingPunct="1"/>
            <a:r>
              <a:rPr lang="en-US" dirty="0" smtClean="0"/>
              <a:t>Reading Cables</a:t>
            </a:r>
          </a:p>
        </p:txBody>
      </p:sp>
      <p:pic>
        <p:nvPicPr>
          <p:cNvPr id="103428" name="Picture 4" descr="8-15-2006-01"/>
          <p:cNvPicPr>
            <a:picLocks noChangeAspect="1" noChangeArrowheads="1"/>
          </p:cNvPicPr>
          <p:nvPr/>
        </p:nvPicPr>
        <p:blipFill>
          <a:blip r:embed="rId2">
            <a:extLst>
              <a:ext uri="{28A0092B-C50C-407E-A947-70E740481C1C}">
                <a14:useLocalDpi xmlns:a14="http://schemas.microsoft.com/office/drawing/2010/main" val="0"/>
              </a:ext>
            </a:extLst>
          </a:blip>
          <a:srcRect l="2666" t="30280" r="4018" b="31541"/>
          <a:stretch>
            <a:fillRect/>
          </a:stretch>
        </p:blipFill>
        <p:spPr bwMode="auto">
          <a:xfrm>
            <a:off x="457200" y="1600200"/>
            <a:ext cx="83058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BB1C77-4EB5-4F8E-B14A-5C75009D84F2}" type="slidenum">
              <a:rPr lang="en-US" smtClean="0"/>
              <a:pPr eaLnBrk="1" hangingPunct="1"/>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4451" name="Rectangle 2"/>
          <p:cNvSpPr>
            <a:spLocks noGrp="1" noChangeArrowheads="1"/>
          </p:cNvSpPr>
          <p:nvPr>
            <p:ph type="title"/>
          </p:nvPr>
        </p:nvSpPr>
        <p:spPr/>
        <p:txBody>
          <a:bodyPr/>
          <a:lstStyle/>
          <a:p>
            <a:pPr eaLnBrk="1" hangingPunct="1"/>
            <a:r>
              <a:rPr lang="en-US" dirty="0" smtClean="0"/>
              <a:t>Reading Cables</a:t>
            </a:r>
          </a:p>
        </p:txBody>
      </p:sp>
      <p:sp>
        <p:nvSpPr>
          <p:cNvPr id="104452" name="Rectangle 3"/>
          <p:cNvSpPr>
            <a:spLocks noGrp="1" noChangeArrowheads="1"/>
          </p:cNvSpPr>
          <p:nvPr>
            <p:ph type="body" idx="1"/>
          </p:nvPr>
        </p:nvSpPr>
        <p:spPr/>
        <p:txBody>
          <a:bodyPr/>
          <a:lstStyle/>
          <a:p>
            <a:pPr eaLnBrk="1" hangingPunct="1"/>
            <a:r>
              <a:rPr lang="en-US" smtClean="0"/>
              <a:t>In this case we are at the 130 foot mark of a 500 foot roll of Category 5E cable</a:t>
            </a:r>
          </a:p>
        </p:txBody>
      </p:sp>
      <p:sp>
        <p:nvSpPr>
          <p:cNvPr id="104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174F80-D6C2-4FEA-99CC-3684CBD142B2}" type="slidenum">
              <a:rPr lang="en-US" smtClean="0"/>
              <a:pPr eaLnBrk="1" hangingPunct="1"/>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5475" name="Rectangle 2"/>
          <p:cNvSpPr>
            <a:spLocks noGrp="1" noChangeArrowheads="1"/>
          </p:cNvSpPr>
          <p:nvPr>
            <p:ph type="title"/>
          </p:nvPr>
        </p:nvSpPr>
        <p:spPr/>
        <p:txBody>
          <a:bodyPr/>
          <a:lstStyle/>
          <a:p>
            <a:pPr eaLnBrk="1" hangingPunct="1"/>
            <a:r>
              <a:rPr lang="en-US" dirty="0" smtClean="0"/>
              <a:t>Reading Cables</a:t>
            </a:r>
          </a:p>
        </p:txBody>
      </p:sp>
      <p:pic>
        <p:nvPicPr>
          <p:cNvPr id="105476" name="Picture 4" descr="8-15-2006-02"/>
          <p:cNvPicPr>
            <a:picLocks noChangeAspect="1" noChangeArrowheads="1"/>
          </p:cNvPicPr>
          <p:nvPr/>
        </p:nvPicPr>
        <p:blipFill>
          <a:blip r:embed="rId2">
            <a:extLst>
              <a:ext uri="{28A0092B-C50C-407E-A947-70E740481C1C}">
                <a14:useLocalDpi xmlns:a14="http://schemas.microsoft.com/office/drawing/2010/main" val="0"/>
              </a:ext>
            </a:extLst>
          </a:blip>
          <a:srcRect l="12016" t="26331" r="13332" b="26276"/>
          <a:stretch>
            <a:fillRect/>
          </a:stretch>
        </p:blipFill>
        <p:spPr bwMode="auto">
          <a:xfrm>
            <a:off x="1066800" y="1600200"/>
            <a:ext cx="70104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D672D7-4375-48AF-A90D-5BD01F60E66D}" type="slidenum">
              <a:rPr lang="en-US" smtClean="0"/>
              <a:pPr eaLnBrk="1" hangingPunct="1"/>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6499" name="Rectangle 2"/>
          <p:cNvSpPr>
            <a:spLocks noGrp="1" noChangeArrowheads="1"/>
          </p:cNvSpPr>
          <p:nvPr>
            <p:ph type="title"/>
          </p:nvPr>
        </p:nvSpPr>
        <p:spPr/>
        <p:txBody>
          <a:bodyPr/>
          <a:lstStyle/>
          <a:p>
            <a:pPr eaLnBrk="1" hangingPunct="1"/>
            <a:r>
              <a:rPr lang="en-US" dirty="0" smtClean="0"/>
              <a:t>Reading Cables</a:t>
            </a:r>
          </a:p>
        </p:txBody>
      </p:sp>
      <p:sp>
        <p:nvSpPr>
          <p:cNvPr id="106500" name="Rectangle 3"/>
          <p:cNvSpPr>
            <a:spLocks noGrp="1" noChangeArrowheads="1"/>
          </p:cNvSpPr>
          <p:nvPr>
            <p:ph type="body" idx="1"/>
          </p:nvPr>
        </p:nvSpPr>
        <p:spPr/>
        <p:txBody>
          <a:bodyPr/>
          <a:lstStyle/>
          <a:p>
            <a:pPr eaLnBrk="1" hangingPunct="1"/>
            <a:r>
              <a:rPr lang="en-US" dirty="0" smtClean="0"/>
              <a:t>This is outdoor rated type CMR cable</a:t>
            </a:r>
          </a:p>
        </p:txBody>
      </p:sp>
      <p:sp>
        <p:nvSpPr>
          <p:cNvPr id="1065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4EF38B-8A98-4CFB-A458-160238B7F86A}" type="slidenum">
              <a:rPr lang="en-US" smtClean="0"/>
              <a:pPr eaLnBrk="1" hangingPunct="1"/>
              <a:t>103</a:t>
            </a:fld>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7523" name="Rectangle 2"/>
          <p:cNvSpPr>
            <a:spLocks noGrp="1" noChangeArrowheads="1"/>
          </p:cNvSpPr>
          <p:nvPr>
            <p:ph type="title"/>
          </p:nvPr>
        </p:nvSpPr>
        <p:spPr/>
        <p:txBody>
          <a:bodyPr/>
          <a:lstStyle/>
          <a:p>
            <a:pPr eaLnBrk="1" hangingPunct="1"/>
            <a:r>
              <a:rPr lang="en-US" dirty="0" smtClean="0"/>
              <a:t>Reading Cables</a:t>
            </a:r>
          </a:p>
        </p:txBody>
      </p:sp>
      <p:pic>
        <p:nvPicPr>
          <p:cNvPr id="107524" name="Picture 4" descr="8-15-2006-04"/>
          <p:cNvPicPr>
            <a:picLocks noChangeAspect="1" noChangeArrowheads="1"/>
          </p:cNvPicPr>
          <p:nvPr/>
        </p:nvPicPr>
        <p:blipFill>
          <a:blip r:embed="rId2">
            <a:extLst>
              <a:ext uri="{28A0092B-C50C-407E-A947-70E740481C1C}">
                <a14:useLocalDpi xmlns:a14="http://schemas.microsoft.com/office/drawing/2010/main" val="0"/>
              </a:ext>
            </a:extLst>
          </a:blip>
          <a:srcRect t="27647" r="36012" b="18376"/>
          <a:stretch>
            <a:fillRect/>
          </a:stretch>
        </p:blipFill>
        <p:spPr bwMode="auto">
          <a:xfrm>
            <a:off x="685800" y="1600200"/>
            <a:ext cx="76962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D196A7-4B4A-4106-9F6B-EC140F61FD4E}" type="slidenum">
              <a:rPr lang="en-US" smtClean="0"/>
              <a:pPr eaLnBrk="1" hangingPunct="1"/>
              <a:t>104</a:t>
            </a:fld>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8547" name="Rectangle 2"/>
          <p:cNvSpPr>
            <a:spLocks noGrp="1" noChangeArrowheads="1"/>
          </p:cNvSpPr>
          <p:nvPr>
            <p:ph type="title"/>
          </p:nvPr>
        </p:nvSpPr>
        <p:spPr/>
        <p:txBody>
          <a:bodyPr/>
          <a:lstStyle/>
          <a:p>
            <a:pPr eaLnBrk="1" hangingPunct="1"/>
            <a:r>
              <a:rPr lang="en-US" dirty="0" smtClean="0"/>
              <a:t>Reading Cables</a:t>
            </a:r>
          </a:p>
        </p:txBody>
      </p:sp>
      <p:sp>
        <p:nvSpPr>
          <p:cNvPr id="108548" name="Rectangle 3"/>
          <p:cNvSpPr>
            <a:spLocks noGrp="1" noChangeArrowheads="1"/>
          </p:cNvSpPr>
          <p:nvPr>
            <p:ph type="body" idx="1"/>
          </p:nvPr>
        </p:nvSpPr>
        <p:spPr/>
        <p:txBody>
          <a:bodyPr/>
          <a:lstStyle/>
          <a:p>
            <a:pPr eaLnBrk="1" hangingPunct="1"/>
            <a:r>
              <a:rPr lang="en-US" smtClean="0"/>
              <a:t>This one also says it is 24 gauge wire inside</a:t>
            </a:r>
          </a:p>
        </p:txBody>
      </p:sp>
      <p:sp>
        <p:nvSpPr>
          <p:cNvPr id="1085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D24970-55D9-4B8C-889C-D0246E4894C2}" type="slidenum">
              <a:rPr lang="en-US" smtClean="0"/>
              <a:pPr eaLnBrk="1" hangingPunct="1"/>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9571" name="Rectangle 2"/>
          <p:cNvSpPr>
            <a:spLocks noGrp="1" noChangeArrowheads="1"/>
          </p:cNvSpPr>
          <p:nvPr>
            <p:ph type="title"/>
          </p:nvPr>
        </p:nvSpPr>
        <p:spPr/>
        <p:txBody>
          <a:bodyPr/>
          <a:lstStyle/>
          <a:p>
            <a:pPr eaLnBrk="1" hangingPunct="1"/>
            <a:r>
              <a:rPr lang="en-US" dirty="0" smtClean="0"/>
              <a:t>Reading Cables</a:t>
            </a:r>
          </a:p>
        </p:txBody>
      </p:sp>
      <p:pic>
        <p:nvPicPr>
          <p:cNvPr id="109572" name="Picture 4" descr="8-15-2006-06"/>
          <p:cNvPicPr>
            <a:picLocks noChangeAspect="1" noChangeArrowheads="1"/>
          </p:cNvPicPr>
          <p:nvPr/>
        </p:nvPicPr>
        <p:blipFill>
          <a:blip r:embed="rId2">
            <a:extLst>
              <a:ext uri="{28A0092B-C50C-407E-A947-70E740481C1C}">
                <a14:useLocalDpi xmlns:a14="http://schemas.microsoft.com/office/drawing/2010/main" val="0"/>
              </a:ext>
            </a:extLst>
          </a:blip>
          <a:srcRect l="13332" t="38179" b="27592"/>
          <a:stretch>
            <a:fillRect/>
          </a:stretch>
        </p:blipFill>
        <p:spPr bwMode="auto">
          <a:xfrm>
            <a:off x="457200" y="1600200"/>
            <a:ext cx="81534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A3AAD3-6A1B-4606-B57D-3C45339C4C8E}" type="slidenum">
              <a:rPr lang="en-US" smtClean="0"/>
              <a:pPr eaLnBrk="1" hangingPunct="1"/>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0595" name="Rectangle 2"/>
          <p:cNvSpPr>
            <a:spLocks noGrp="1" noChangeArrowheads="1"/>
          </p:cNvSpPr>
          <p:nvPr>
            <p:ph type="title"/>
          </p:nvPr>
        </p:nvSpPr>
        <p:spPr/>
        <p:txBody>
          <a:bodyPr/>
          <a:lstStyle/>
          <a:p>
            <a:pPr eaLnBrk="1" hangingPunct="1"/>
            <a:r>
              <a:rPr lang="en-US" dirty="0" smtClean="0"/>
              <a:t>Reading Cables</a:t>
            </a:r>
          </a:p>
        </p:txBody>
      </p:sp>
      <p:sp>
        <p:nvSpPr>
          <p:cNvPr id="110596" name="Rectangle 3"/>
          <p:cNvSpPr>
            <a:spLocks noGrp="1" noChangeArrowheads="1"/>
          </p:cNvSpPr>
          <p:nvPr>
            <p:ph type="body" idx="1"/>
          </p:nvPr>
        </p:nvSpPr>
        <p:spPr/>
        <p:txBody>
          <a:bodyPr/>
          <a:lstStyle/>
          <a:p>
            <a:pPr eaLnBrk="1" hangingPunct="1"/>
            <a:r>
              <a:rPr lang="en-US" smtClean="0"/>
              <a:t>This one is 4 pair 24 gauge inside and is Category 5 rated</a:t>
            </a:r>
          </a:p>
        </p:txBody>
      </p:sp>
      <p:sp>
        <p:nvSpPr>
          <p:cNvPr id="1105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AB8C1D-E0D3-4CC3-84AA-5B22B9CB65A0}" type="slidenum">
              <a:rPr lang="en-US" smtClean="0"/>
              <a:pPr eaLnBrk="1" hangingPunct="1"/>
              <a:t>107</a:t>
            </a:fld>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1619" name="Rectangle 2"/>
          <p:cNvSpPr>
            <a:spLocks noGrp="1" noChangeArrowheads="1"/>
          </p:cNvSpPr>
          <p:nvPr>
            <p:ph type="title"/>
          </p:nvPr>
        </p:nvSpPr>
        <p:spPr/>
        <p:txBody>
          <a:bodyPr/>
          <a:lstStyle/>
          <a:p>
            <a:pPr eaLnBrk="1" hangingPunct="1"/>
            <a:r>
              <a:rPr lang="en-US" dirty="0" smtClean="0"/>
              <a:t>Reading Cables</a:t>
            </a:r>
          </a:p>
        </p:txBody>
      </p:sp>
      <p:pic>
        <p:nvPicPr>
          <p:cNvPr id="111620" name="Picture 4" descr="8-15-2006-05"/>
          <p:cNvPicPr>
            <a:picLocks noChangeAspect="1" noChangeArrowheads="1"/>
          </p:cNvPicPr>
          <p:nvPr/>
        </p:nvPicPr>
        <p:blipFill>
          <a:blip r:embed="rId2">
            <a:extLst>
              <a:ext uri="{28A0092B-C50C-407E-A947-70E740481C1C}">
                <a14:useLocalDpi xmlns:a14="http://schemas.microsoft.com/office/drawing/2010/main" val="0"/>
              </a:ext>
            </a:extLst>
          </a:blip>
          <a:srcRect l="6683" t="39496" b="22325"/>
          <a:stretch>
            <a:fillRect/>
          </a:stretch>
        </p:blipFill>
        <p:spPr bwMode="auto">
          <a:xfrm>
            <a:off x="457200" y="1600200"/>
            <a:ext cx="82296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F2BEEF-5CB8-4279-ADB3-40EE57CF10AF}" type="slidenum">
              <a:rPr lang="en-US" smtClean="0"/>
              <a:pPr eaLnBrk="1" hangingPunct="1"/>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2643" name="Rectangle 2"/>
          <p:cNvSpPr>
            <a:spLocks noGrp="1" noChangeArrowheads="1"/>
          </p:cNvSpPr>
          <p:nvPr>
            <p:ph type="title"/>
          </p:nvPr>
        </p:nvSpPr>
        <p:spPr/>
        <p:txBody>
          <a:bodyPr/>
          <a:lstStyle/>
          <a:p>
            <a:pPr eaLnBrk="1" hangingPunct="1"/>
            <a:r>
              <a:rPr lang="en-US" dirty="0" smtClean="0"/>
              <a:t>Reading Cables</a:t>
            </a:r>
          </a:p>
        </p:txBody>
      </p:sp>
      <p:sp>
        <p:nvSpPr>
          <p:cNvPr id="112644" name="Rectangle 3"/>
          <p:cNvSpPr>
            <a:spLocks noGrp="1" noChangeArrowheads="1"/>
          </p:cNvSpPr>
          <p:nvPr>
            <p:ph type="body" idx="1"/>
          </p:nvPr>
        </p:nvSpPr>
        <p:spPr/>
        <p:txBody>
          <a:bodyPr/>
          <a:lstStyle/>
          <a:p>
            <a:pPr eaLnBrk="1" hangingPunct="1"/>
            <a:r>
              <a:rPr lang="en-US" smtClean="0"/>
              <a:t>If the cable does not tell you what you need to know, then the manufacturer’s website or catalog may</a:t>
            </a:r>
          </a:p>
          <a:p>
            <a:pPr eaLnBrk="1" hangingPunct="1"/>
            <a:r>
              <a:rPr lang="en-US" smtClean="0"/>
              <a:t>This cable is Belden Datatwist 5, part number 1583A</a:t>
            </a:r>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94C1F3-0156-4683-9869-F7F8621A4A83}" type="slidenum">
              <a:rPr lang="en-US" smtClean="0"/>
              <a:pPr eaLnBrk="1" hangingPunct="1"/>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4339" name="Rectangle 2"/>
          <p:cNvSpPr>
            <a:spLocks noGrp="1" noChangeArrowheads="1"/>
          </p:cNvSpPr>
          <p:nvPr>
            <p:ph type="title"/>
          </p:nvPr>
        </p:nvSpPr>
        <p:spPr/>
        <p:txBody>
          <a:bodyPr/>
          <a:lstStyle/>
          <a:p>
            <a:pPr eaLnBrk="1" hangingPunct="1"/>
            <a:r>
              <a:rPr lang="en-US" dirty="0" smtClean="0"/>
              <a:t>Coax Connectors</a:t>
            </a:r>
          </a:p>
        </p:txBody>
      </p:sp>
      <p:sp>
        <p:nvSpPr>
          <p:cNvPr id="14340" name="Rectangle 3"/>
          <p:cNvSpPr>
            <a:spLocks noGrp="1" noChangeArrowheads="1"/>
          </p:cNvSpPr>
          <p:nvPr>
            <p:ph type="body" idx="1"/>
          </p:nvPr>
        </p:nvSpPr>
        <p:spPr/>
        <p:txBody>
          <a:bodyPr/>
          <a:lstStyle/>
          <a:p>
            <a:pPr eaLnBrk="1" hangingPunct="1"/>
            <a:r>
              <a:rPr lang="en-US" smtClean="0"/>
              <a:t>The connectors used with single conductor coax cables are the BNC style connectors</a:t>
            </a:r>
          </a:p>
          <a:p>
            <a:pPr eaLnBrk="1" hangingPunct="1"/>
            <a:r>
              <a:rPr lang="en-US" smtClean="0"/>
              <a:t>As in</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5097C5-E52B-4C99-A190-E7712CD1EAC5}"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3667" name="Rectangle 2"/>
          <p:cNvSpPr>
            <a:spLocks noGrp="1" noChangeArrowheads="1"/>
          </p:cNvSpPr>
          <p:nvPr>
            <p:ph type="title"/>
          </p:nvPr>
        </p:nvSpPr>
        <p:spPr/>
        <p:txBody>
          <a:bodyPr/>
          <a:lstStyle/>
          <a:p>
            <a:pPr eaLnBrk="1" hangingPunct="1"/>
            <a:r>
              <a:rPr lang="en-US" dirty="0" smtClean="0"/>
              <a:t>Reading Cables</a:t>
            </a:r>
          </a:p>
        </p:txBody>
      </p:sp>
      <p:pic>
        <p:nvPicPr>
          <p:cNvPr id="113668" name="Picture 4" descr="8-15-2006-07"/>
          <p:cNvPicPr>
            <a:picLocks noChangeAspect="1" noChangeArrowheads="1"/>
          </p:cNvPicPr>
          <p:nvPr/>
        </p:nvPicPr>
        <p:blipFill>
          <a:blip r:embed="rId2">
            <a:extLst>
              <a:ext uri="{28A0092B-C50C-407E-A947-70E740481C1C}">
                <a14:useLocalDpi xmlns:a14="http://schemas.microsoft.com/office/drawing/2010/main" val="0"/>
              </a:ext>
            </a:extLst>
          </a:blip>
          <a:srcRect l="21329" t="32913" r="4907" b="24959"/>
          <a:stretch>
            <a:fillRect/>
          </a:stretch>
        </p:blipFill>
        <p:spPr bwMode="auto">
          <a:xfrm>
            <a:off x="457200" y="1600200"/>
            <a:ext cx="81534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16CBB7-A356-4816-BBCF-2F168B0B5058}" type="slidenum">
              <a:rPr lang="en-US" smtClean="0"/>
              <a:pPr eaLnBrk="1" hangingPunct="1"/>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4691" name="Rectangle 2"/>
          <p:cNvSpPr>
            <a:spLocks noGrp="1" noChangeArrowheads="1"/>
          </p:cNvSpPr>
          <p:nvPr>
            <p:ph type="title"/>
          </p:nvPr>
        </p:nvSpPr>
        <p:spPr/>
        <p:txBody>
          <a:bodyPr/>
          <a:lstStyle/>
          <a:p>
            <a:pPr eaLnBrk="1" hangingPunct="1"/>
            <a:r>
              <a:rPr lang="en-US" dirty="0" smtClean="0"/>
              <a:t>Reading Cables</a:t>
            </a:r>
          </a:p>
        </p:txBody>
      </p:sp>
      <p:sp>
        <p:nvSpPr>
          <p:cNvPr id="114692" name="Rectangle 3"/>
          <p:cNvSpPr>
            <a:spLocks noGrp="1" noChangeArrowheads="1"/>
          </p:cNvSpPr>
          <p:nvPr>
            <p:ph type="body" idx="1"/>
          </p:nvPr>
        </p:nvSpPr>
        <p:spPr/>
        <p:txBody>
          <a:bodyPr/>
          <a:lstStyle/>
          <a:p>
            <a:pPr eaLnBrk="1" hangingPunct="1"/>
            <a:r>
              <a:rPr lang="en-US" smtClean="0"/>
              <a:t>Sometimes the foot marks on the cable are based on the manufacturer’s output</a:t>
            </a:r>
          </a:p>
          <a:p>
            <a:pPr eaLnBrk="1" hangingPunct="1"/>
            <a:r>
              <a:rPr lang="en-US" smtClean="0"/>
              <a:t>In this case you have to notice that the beginning of the roll is at the 5093964 foot mark, and track it from there</a:t>
            </a:r>
          </a:p>
        </p:txBody>
      </p:sp>
      <p:sp>
        <p:nvSpPr>
          <p:cNvPr id="1146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7A5211-0860-4CCB-B30D-B3BAB128488E}" type="slidenum">
              <a:rPr lang="en-US" smtClean="0"/>
              <a:pPr eaLnBrk="1" hangingPunct="1"/>
              <a:t>111</a:t>
            </a:fld>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5715" name="Rectangle 2"/>
          <p:cNvSpPr>
            <a:spLocks noGrp="1" noChangeArrowheads="1"/>
          </p:cNvSpPr>
          <p:nvPr>
            <p:ph type="title"/>
          </p:nvPr>
        </p:nvSpPr>
        <p:spPr/>
        <p:txBody>
          <a:bodyPr/>
          <a:lstStyle/>
          <a:p>
            <a:pPr eaLnBrk="1" hangingPunct="1"/>
            <a:r>
              <a:rPr lang="en-US" dirty="0" smtClean="0"/>
              <a:t>Reading the Cable Codes</a:t>
            </a:r>
          </a:p>
        </p:txBody>
      </p:sp>
      <p:sp>
        <p:nvSpPr>
          <p:cNvPr id="115716" name="Rectangle 3"/>
          <p:cNvSpPr>
            <a:spLocks noGrp="1" noChangeArrowheads="1"/>
          </p:cNvSpPr>
          <p:nvPr>
            <p:ph type="body" idx="1"/>
          </p:nvPr>
        </p:nvSpPr>
        <p:spPr/>
        <p:txBody>
          <a:bodyPr/>
          <a:lstStyle/>
          <a:p>
            <a:pPr eaLnBrk="1" hangingPunct="1"/>
            <a:r>
              <a:rPr lang="en-US" dirty="0" smtClean="0"/>
              <a:t>The cable type codes are</a:t>
            </a:r>
          </a:p>
          <a:p>
            <a:pPr lvl="1" eaLnBrk="1" hangingPunct="1"/>
            <a:r>
              <a:rPr lang="en-US" dirty="0" smtClean="0"/>
              <a:t>CM</a:t>
            </a:r>
          </a:p>
          <a:p>
            <a:pPr lvl="1" eaLnBrk="1" hangingPunct="1"/>
            <a:r>
              <a:rPr lang="en-US" dirty="0" smtClean="0"/>
              <a:t>CMR</a:t>
            </a:r>
          </a:p>
          <a:p>
            <a:pPr lvl="1" eaLnBrk="1" hangingPunct="1"/>
            <a:r>
              <a:rPr lang="en-US" dirty="0" smtClean="0"/>
              <a:t>CMP</a:t>
            </a:r>
          </a:p>
        </p:txBody>
      </p:sp>
      <p:sp>
        <p:nvSpPr>
          <p:cNvPr id="1157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218703-9D25-47EC-8BF4-C4A33C90A90C}" type="slidenum">
              <a:rPr lang="en-US" smtClean="0"/>
              <a:pPr eaLnBrk="1" hangingPunct="1"/>
              <a:t>112</a:t>
            </a:fld>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6739" name="Rectangle 2"/>
          <p:cNvSpPr>
            <a:spLocks noGrp="1" noChangeArrowheads="1"/>
          </p:cNvSpPr>
          <p:nvPr>
            <p:ph type="title"/>
          </p:nvPr>
        </p:nvSpPr>
        <p:spPr/>
        <p:txBody>
          <a:bodyPr/>
          <a:lstStyle/>
          <a:p>
            <a:pPr eaLnBrk="1" hangingPunct="1"/>
            <a:r>
              <a:rPr lang="en-US" dirty="0" smtClean="0"/>
              <a:t>Reading the Cable Codes</a:t>
            </a:r>
          </a:p>
        </p:txBody>
      </p:sp>
      <p:sp>
        <p:nvSpPr>
          <p:cNvPr id="116740" name="Rectangle 3"/>
          <p:cNvSpPr>
            <a:spLocks noGrp="1" noChangeArrowheads="1"/>
          </p:cNvSpPr>
          <p:nvPr>
            <p:ph type="body" idx="1"/>
          </p:nvPr>
        </p:nvSpPr>
        <p:spPr/>
        <p:txBody>
          <a:bodyPr/>
          <a:lstStyle/>
          <a:p>
            <a:pPr eaLnBrk="1" hangingPunct="1">
              <a:lnSpc>
                <a:spcPct val="90000"/>
              </a:lnSpc>
            </a:pPr>
            <a:r>
              <a:rPr lang="en-US" dirty="0" smtClean="0"/>
              <a:t>CM is general use cable</a:t>
            </a:r>
          </a:p>
          <a:p>
            <a:pPr lvl="1" eaLnBrk="1" hangingPunct="1">
              <a:lnSpc>
                <a:spcPct val="90000"/>
              </a:lnSpc>
            </a:pPr>
            <a:r>
              <a:rPr lang="en-US" dirty="0" smtClean="0"/>
              <a:t>This can be used in areas other than plenum space and risers</a:t>
            </a:r>
          </a:p>
          <a:p>
            <a:pPr eaLnBrk="1" hangingPunct="1">
              <a:lnSpc>
                <a:spcPct val="90000"/>
              </a:lnSpc>
            </a:pPr>
            <a:r>
              <a:rPr lang="en-US" dirty="0" smtClean="0"/>
              <a:t>CMR is riser rated cable</a:t>
            </a:r>
          </a:p>
          <a:p>
            <a:pPr lvl="1" eaLnBrk="1" hangingPunct="1">
              <a:lnSpc>
                <a:spcPct val="90000"/>
              </a:lnSpc>
            </a:pPr>
            <a:r>
              <a:rPr lang="en-US" dirty="0" smtClean="0"/>
              <a:t>This is used in cables that connect floors</a:t>
            </a:r>
          </a:p>
          <a:p>
            <a:pPr eaLnBrk="1" hangingPunct="1">
              <a:lnSpc>
                <a:spcPct val="90000"/>
              </a:lnSpc>
            </a:pPr>
            <a:r>
              <a:rPr lang="en-US" dirty="0" smtClean="0"/>
              <a:t>CMP is plenum rated cable</a:t>
            </a:r>
          </a:p>
          <a:p>
            <a:pPr lvl="1" eaLnBrk="1" hangingPunct="1">
              <a:lnSpc>
                <a:spcPct val="90000"/>
              </a:lnSpc>
            </a:pPr>
            <a:r>
              <a:rPr lang="en-US" dirty="0" smtClean="0"/>
              <a:t>This cable can be used in ducts and plenum spaces</a:t>
            </a:r>
          </a:p>
          <a:p>
            <a:pPr lvl="1" eaLnBrk="1" hangingPunct="1">
              <a:lnSpc>
                <a:spcPct val="90000"/>
              </a:lnSpc>
            </a:pPr>
            <a:r>
              <a:rPr lang="en-US" dirty="0" smtClean="0"/>
              <a:t>CMP cable can also be used in raceways</a:t>
            </a:r>
          </a:p>
        </p:txBody>
      </p:sp>
      <p:sp>
        <p:nvSpPr>
          <p:cNvPr id="116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4B0145-19A6-4CBE-97CC-2A78CD47A92D}" type="slidenum">
              <a:rPr lang="en-US" smtClean="0"/>
              <a:pPr eaLnBrk="1" hangingPunct="1"/>
              <a:t>113</a:t>
            </a:fld>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7763" name="Rectangle 2"/>
          <p:cNvSpPr>
            <a:spLocks noGrp="1" noChangeArrowheads="1"/>
          </p:cNvSpPr>
          <p:nvPr>
            <p:ph type="title"/>
          </p:nvPr>
        </p:nvSpPr>
        <p:spPr/>
        <p:txBody>
          <a:bodyPr/>
          <a:lstStyle/>
          <a:p>
            <a:pPr eaLnBrk="1" hangingPunct="1"/>
            <a:r>
              <a:rPr lang="en-US" dirty="0" smtClean="0"/>
              <a:t>UTP Connectors</a:t>
            </a:r>
          </a:p>
        </p:txBody>
      </p:sp>
      <p:sp>
        <p:nvSpPr>
          <p:cNvPr id="117764" name="Rectangle 3"/>
          <p:cNvSpPr>
            <a:spLocks noGrp="1" noChangeArrowheads="1"/>
          </p:cNvSpPr>
          <p:nvPr>
            <p:ph type="body" idx="1"/>
          </p:nvPr>
        </p:nvSpPr>
        <p:spPr/>
        <p:txBody>
          <a:bodyPr/>
          <a:lstStyle/>
          <a:p>
            <a:pPr eaLnBrk="1" hangingPunct="1"/>
            <a:r>
              <a:rPr lang="en-US" dirty="0" smtClean="0"/>
              <a:t>In a LAN both ends of a UTP cable are terminated using RJ style connectors</a:t>
            </a:r>
          </a:p>
          <a:p>
            <a:pPr eaLnBrk="1" hangingPunct="1"/>
            <a:r>
              <a:rPr lang="en-US" dirty="0" smtClean="0"/>
              <a:t>The RJ-45 is used for LANs</a:t>
            </a:r>
          </a:p>
          <a:p>
            <a:pPr eaLnBrk="1" hangingPunct="1"/>
            <a:r>
              <a:rPr lang="en-US" dirty="0" smtClean="0"/>
              <a:t>The wires </a:t>
            </a:r>
            <a:r>
              <a:rPr lang="en-US" dirty="0" smtClean="0"/>
              <a:t>are </a:t>
            </a:r>
            <a:r>
              <a:rPr lang="en-US" dirty="0" smtClean="0"/>
              <a:t>attached using the IDC – Insulation Displacement Connector method</a:t>
            </a:r>
          </a:p>
        </p:txBody>
      </p:sp>
      <p:sp>
        <p:nvSpPr>
          <p:cNvPr id="1177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A88C03-2166-411A-9EDA-E43C4BE6126A}" type="slidenum">
              <a:rPr lang="en-US" smtClean="0"/>
              <a:pPr eaLnBrk="1" hangingPunct="1"/>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8787" name="Rectangle 2"/>
          <p:cNvSpPr>
            <a:spLocks noGrp="1" noChangeArrowheads="1"/>
          </p:cNvSpPr>
          <p:nvPr>
            <p:ph type="title"/>
          </p:nvPr>
        </p:nvSpPr>
        <p:spPr/>
        <p:txBody>
          <a:bodyPr/>
          <a:lstStyle/>
          <a:p>
            <a:pPr eaLnBrk="1" hangingPunct="1"/>
            <a:r>
              <a:rPr lang="en-US" dirty="0" smtClean="0"/>
              <a:t>UTP Connectors</a:t>
            </a:r>
          </a:p>
        </p:txBody>
      </p:sp>
      <p:sp>
        <p:nvSpPr>
          <p:cNvPr id="118788" name="Rectangle 3"/>
          <p:cNvSpPr>
            <a:spLocks noGrp="1" noChangeArrowheads="1"/>
          </p:cNvSpPr>
          <p:nvPr>
            <p:ph type="body" idx="1"/>
          </p:nvPr>
        </p:nvSpPr>
        <p:spPr/>
        <p:txBody>
          <a:bodyPr/>
          <a:lstStyle/>
          <a:p>
            <a:pPr eaLnBrk="1" hangingPunct="1"/>
            <a:r>
              <a:rPr lang="en-US" smtClean="0"/>
              <a:t>This is done with a punch down tool or by crimping with pliers, depending on the style of connector being used</a:t>
            </a:r>
          </a:p>
          <a:p>
            <a:pPr eaLnBrk="1" hangingPunct="1"/>
            <a:r>
              <a:rPr lang="en-US" smtClean="0"/>
              <a:t>This pushes the wire down into a V groove in the connector</a:t>
            </a:r>
          </a:p>
          <a:p>
            <a:pPr eaLnBrk="1" hangingPunct="1"/>
            <a:r>
              <a:rPr lang="en-US" smtClean="0"/>
              <a:t>The restriction in the connector cuts through the insulation, thus making the connection</a:t>
            </a:r>
          </a:p>
        </p:txBody>
      </p:sp>
      <p:sp>
        <p:nvSpPr>
          <p:cNvPr id="118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43E974-7B39-41D2-A114-9A931D0FF246}" type="slidenum">
              <a:rPr lang="en-US" smtClean="0"/>
              <a:pPr eaLnBrk="1" hangingPunct="1"/>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9811" name="Rectangle 2"/>
          <p:cNvSpPr>
            <a:spLocks noGrp="1" noChangeArrowheads="1"/>
          </p:cNvSpPr>
          <p:nvPr>
            <p:ph type="title"/>
          </p:nvPr>
        </p:nvSpPr>
        <p:spPr/>
        <p:txBody>
          <a:bodyPr/>
          <a:lstStyle/>
          <a:p>
            <a:pPr eaLnBrk="1" hangingPunct="1"/>
            <a:r>
              <a:rPr lang="en-US" dirty="0" smtClean="0"/>
              <a:t>RJ Connectors</a:t>
            </a:r>
          </a:p>
        </p:txBody>
      </p:sp>
      <p:sp>
        <p:nvSpPr>
          <p:cNvPr id="119812" name="Rectangle 3"/>
          <p:cNvSpPr>
            <a:spLocks noGrp="1" noChangeArrowheads="1"/>
          </p:cNvSpPr>
          <p:nvPr>
            <p:ph type="body" idx="1"/>
          </p:nvPr>
        </p:nvSpPr>
        <p:spPr/>
        <p:txBody>
          <a:bodyPr/>
          <a:lstStyle/>
          <a:p>
            <a:pPr eaLnBrk="1" hangingPunct="1"/>
            <a:r>
              <a:rPr lang="en-US" smtClean="0"/>
              <a:t>The RJ style of connector comes from the USOC, Universal Service Order Code</a:t>
            </a:r>
          </a:p>
          <a:p>
            <a:pPr eaLnBrk="1" hangingPunct="1"/>
            <a:r>
              <a:rPr lang="en-US" smtClean="0"/>
              <a:t>These codes were developed in the 1970's by AT&amp;T to identify tariffed services and equipment</a:t>
            </a:r>
          </a:p>
          <a:p>
            <a:pPr eaLnBrk="1" hangingPunct="1"/>
            <a:r>
              <a:rPr lang="en-US" smtClean="0"/>
              <a:t>They were later adopted in part by the FCC in Part 68, Subpart F, Section 68.502 of the Code of Federal Regulations</a:t>
            </a:r>
          </a:p>
        </p:txBody>
      </p:sp>
      <p:sp>
        <p:nvSpPr>
          <p:cNvPr id="119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D91225-E780-413F-9DEA-D4DC88739E43}" type="slidenum">
              <a:rPr lang="en-US" smtClean="0"/>
              <a:pPr eaLnBrk="1" hangingPunct="1"/>
              <a:t>116</a:t>
            </a:fld>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0835" name="Rectangle 2"/>
          <p:cNvSpPr>
            <a:spLocks noGrp="1" noChangeArrowheads="1"/>
          </p:cNvSpPr>
          <p:nvPr>
            <p:ph type="title"/>
          </p:nvPr>
        </p:nvSpPr>
        <p:spPr/>
        <p:txBody>
          <a:bodyPr/>
          <a:lstStyle/>
          <a:p>
            <a:pPr eaLnBrk="1" hangingPunct="1"/>
            <a:r>
              <a:rPr lang="en-US" dirty="0" smtClean="0"/>
              <a:t>RJ Connectors</a:t>
            </a:r>
          </a:p>
        </p:txBody>
      </p:sp>
      <p:sp>
        <p:nvSpPr>
          <p:cNvPr id="120836" name="Rectangle 3"/>
          <p:cNvSpPr>
            <a:spLocks noGrp="1" noChangeArrowheads="1"/>
          </p:cNvSpPr>
          <p:nvPr>
            <p:ph type="body" idx="1"/>
          </p:nvPr>
        </p:nvSpPr>
        <p:spPr/>
        <p:txBody>
          <a:bodyPr/>
          <a:lstStyle/>
          <a:p>
            <a:pPr eaLnBrk="1" hangingPunct="1"/>
            <a:r>
              <a:rPr lang="en-US" smtClean="0"/>
              <a:t>USOC codes, as applied to telephone and data jacks are</a:t>
            </a:r>
          </a:p>
          <a:p>
            <a:pPr lvl="1" eaLnBrk="1" hangingPunct="1"/>
            <a:r>
              <a:rPr lang="en-US" smtClean="0"/>
              <a:t>RJ - denotes a registered jack </a:t>
            </a:r>
          </a:p>
          <a:p>
            <a:pPr lvl="1" eaLnBrk="1" hangingPunct="1"/>
            <a:r>
              <a:rPr lang="en-US" smtClean="0"/>
              <a:t>C – indicates a flush or surface mount jack </a:t>
            </a:r>
          </a:p>
          <a:p>
            <a:pPr lvl="1" eaLnBrk="1" hangingPunct="1"/>
            <a:r>
              <a:rPr lang="en-US" smtClean="0"/>
              <a:t>W – indicates a wall mount jack </a:t>
            </a:r>
          </a:p>
          <a:p>
            <a:pPr lvl="1" eaLnBrk="1" hangingPunct="1"/>
            <a:r>
              <a:rPr lang="en-US" smtClean="0"/>
              <a:t>X – means a complex multi-line or series type jack</a:t>
            </a:r>
          </a:p>
        </p:txBody>
      </p:sp>
      <p:sp>
        <p:nvSpPr>
          <p:cNvPr id="1208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5FC243-6513-4A10-8B3A-88D7AAFDC3D8}" type="slidenum">
              <a:rPr lang="en-US" smtClean="0"/>
              <a:pPr eaLnBrk="1" hangingPunct="1"/>
              <a:t>117</a:t>
            </a:fld>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1859" name="Rectangle 2"/>
          <p:cNvSpPr>
            <a:spLocks noGrp="1" noChangeArrowheads="1"/>
          </p:cNvSpPr>
          <p:nvPr>
            <p:ph type="title"/>
          </p:nvPr>
        </p:nvSpPr>
        <p:spPr/>
        <p:txBody>
          <a:bodyPr/>
          <a:lstStyle/>
          <a:p>
            <a:pPr eaLnBrk="1" hangingPunct="1"/>
            <a:r>
              <a:rPr lang="en-US" dirty="0" smtClean="0"/>
              <a:t>RJ Connectors</a:t>
            </a:r>
          </a:p>
        </p:txBody>
      </p:sp>
      <p:sp>
        <p:nvSpPr>
          <p:cNvPr id="121860" name="Rectangle 3"/>
          <p:cNvSpPr>
            <a:spLocks noGrp="1" noChangeArrowheads="1"/>
          </p:cNvSpPr>
          <p:nvPr>
            <p:ph type="body" idx="1"/>
          </p:nvPr>
        </p:nvSpPr>
        <p:spPr/>
        <p:txBody>
          <a:bodyPr/>
          <a:lstStyle/>
          <a:p>
            <a:pPr eaLnBrk="1" hangingPunct="1"/>
            <a:r>
              <a:rPr lang="en-US" smtClean="0"/>
              <a:t>Each jack has a specific application</a:t>
            </a:r>
          </a:p>
          <a:p>
            <a:pPr lvl="1" eaLnBrk="1" hangingPunct="1"/>
            <a:r>
              <a:rPr lang="en-US" smtClean="0"/>
              <a:t>Single line phones, accessories, answering machines, and modems use the RJ11 </a:t>
            </a:r>
          </a:p>
          <a:p>
            <a:pPr lvl="1" eaLnBrk="1" hangingPunct="1"/>
            <a:r>
              <a:rPr lang="en-US" smtClean="0"/>
              <a:t>Two line phones, accessories and answering machines use the RJ 14 </a:t>
            </a:r>
          </a:p>
          <a:p>
            <a:pPr lvl="1" eaLnBrk="1" hangingPunct="1"/>
            <a:r>
              <a:rPr lang="en-US" smtClean="0"/>
              <a:t>RJ22 is the designation for the smaller jack that is used on handsets</a:t>
            </a:r>
          </a:p>
          <a:p>
            <a:pPr lvl="1" eaLnBrk="1" hangingPunct="1"/>
            <a:r>
              <a:rPr lang="en-US" smtClean="0"/>
              <a:t>Three line phones and accessories use the RJ25 </a:t>
            </a:r>
          </a:p>
        </p:txBody>
      </p:sp>
      <p:sp>
        <p:nvSpPr>
          <p:cNvPr id="1218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1C8E33-1CA8-4918-B263-5D251A8A668C}" type="slidenum">
              <a:rPr lang="en-US" smtClean="0"/>
              <a:pPr eaLnBrk="1" hangingPunct="1"/>
              <a:t>118</a:t>
            </a:fld>
            <a:endParaRPr lang="en-US"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2883" name="Rectangle 2"/>
          <p:cNvSpPr>
            <a:spLocks noGrp="1" noChangeArrowheads="1"/>
          </p:cNvSpPr>
          <p:nvPr>
            <p:ph type="title"/>
          </p:nvPr>
        </p:nvSpPr>
        <p:spPr/>
        <p:txBody>
          <a:bodyPr/>
          <a:lstStyle/>
          <a:p>
            <a:pPr eaLnBrk="1" hangingPunct="1"/>
            <a:r>
              <a:rPr lang="en-US" dirty="0" smtClean="0"/>
              <a:t>RJ Connectors</a:t>
            </a:r>
          </a:p>
        </p:txBody>
      </p:sp>
      <p:sp>
        <p:nvSpPr>
          <p:cNvPr id="122884" name="Rectangle 3"/>
          <p:cNvSpPr>
            <a:spLocks noGrp="1" noChangeArrowheads="1"/>
          </p:cNvSpPr>
          <p:nvPr>
            <p:ph type="body" idx="1"/>
          </p:nvPr>
        </p:nvSpPr>
        <p:spPr/>
        <p:txBody>
          <a:bodyPr/>
          <a:lstStyle/>
          <a:p>
            <a:pPr lvl="1" eaLnBrk="1" hangingPunct="1"/>
            <a:r>
              <a:rPr lang="en-US" smtClean="0"/>
              <a:t>Burglar and fire alarms circuits use the RJ31 and RJ38</a:t>
            </a:r>
          </a:p>
          <a:p>
            <a:pPr lvl="1" eaLnBrk="1" hangingPunct="1"/>
            <a:r>
              <a:rPr lang="en-US" smtClean="0"/>
              <a:t>Single line fixed loss loop data installations use the RJ41</a:t>
            </a:r>
            <a:endParaRPr lang="en-US" smtClean="0">
              <a:hlinkClick r:id="rId2"/>
            </a:endParaRPr>
          </a:p>
          <a:p>
            <a:pPr lvl="1" eaLnBrk="1" hangingPunct="1"/>
            <a:r>
              <a:rPr lang="en-US" smtClean="0"/>
              <a:t>Data circuits use the RJ45</a:t>
            </a:r>
            <a:endParaRPr lang="en-US" smtClean="0">
              <a:hlinkClick r:id=""/>
            </a:endParaRPr>
          </a:p>
          <a:p>
            <a:pPr lvl="1" eaLnBrk="1" hangingPunct="1"/>
            <a:r>
              <a:rPr lang="en-US" smtClean="0"/>
              <a:t>Four wire data circuits use the RJ48C/RJ48X/RJ48S</a:t>
            </a:r>
          </a:p>
          <a:p>
            <a:pPr lvl="1" eaLnBrk="1" hangingPunct="1"/>
            <a:r>
              <a:rPr lang="en-US" smtClean="0"/>
              <a:t>Four line phones and accessories use the RJ61</a:t>
            </a:r>
          </a:p>
        </p:txBody>
      </p:sp>
      <p:sp>
        <p:nvSpPr>
          <p:cNvPr id="1228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3E8BE4-1A7F-4B29-99C5-8E174686EA61}" type="slidenum">
              <a:rPr lang="en-US" smtClean="0"/>
              <a:pPr eaLnBrk="1" hangingPunct="1"/>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5363" name="Rectangle 2"/>
          <p:cNvSpPr>
            <a:spLocks noGrp="1" noChangeArrowheads="1"/>
          </p:cNvSpPr>
          <p:nvPr>
            <p:ph type="title"/>
          </p:nvPr>
        </p:nvSpPr>
        <p:spPr/>
        <p:txBody>
          <a:bodyPr/>
          <a:lstStyle/>
          <a:p>
            <a:pPr eaLnBrk="1" hangingPunct="1"/>
            <a:r>
              <a:rPr lang="en-US" dirty="0" smtClean="0"/>
              <a:t>BNC Connector</a:t>
            </a:r>
          </a:p>
        </p:txBody>
      </p:sp>
      <p:pic>
        <p:nvPicPr>
          <p:cNvPr id="15364" name="Picture 3" descr="BNCConnec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3388" y="1747838"/>
            <a:ext cx="3454400" cy="3000375"/>
          </a:xfrm>
        </p:spPr>
      </p:pic>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C33288-D65F-4063-8D03-7832D2C3FA8F}"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3907" name="Rectangle 2"/>
          <p:cNvSpPr>
            <a:spLocks noGrp="1" noChangeArrowheads="1"/>
          </p:cNvSpPr>
          <p:nvPr>
            <p:ph type="title"/>
          </p:nvPr>
        </p:nvSpPr>
        <p:spPr/>
        <p:txBody>
          <a:bodyPr/>
          <a:lstStyle/>
          <a:p>
            <a:pPr eaLnBrk="1" hangingPunct="1"/>
            <a:r>
              <a:rPr lang="en-US" dirty="0" smtClean="0"/>
              <a:t>RJ Connectors</a:t>
            </a:r>
          </a:p>
        </p:txBody>
      </p:sp>
      <p:sp>
        <p:nvSpPr>
          <p:cNvPr id="123908" name="Rectangle 3"/>
          <p:cNvSpPr>
            <a:spLocks noGrp="1" noChangeArrowheads="1"/>
          </p:cNvSpPr>
          <p:nvPr>
            <p:ph type="body" idx="1"/>
          </p:nvPr>
        </p:nvSpPr>
        <p:spPr/>
        <p:txBody>
          <a:bodyPr/>
          <a:lstStyle/>
          <a:p>
            <a:pPr lvl="1" eaLnBrk="1" hangingPunct="1"/>
            <a:r>
              <a:rPr lang="en-US" smtClean="0"/>
              <a:t>One to twenty five single or multiple line circuits bridged to the network or customer equipment use the TJ21</a:t>
            </a:r>
          </a:p>
        </p:txBody>
      </p:sp>
      <p:sp>
        <p:nvSpPr>
          <p:cNvPr id="1239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C2BD61-743A-4DF7-B169-9EEABDD6578A}" type="slidenum">
              <a:rPr lang="en-US" smtClean="0"/>
              <a:pPr eaLnBrk="1" hangingPunct="1"/>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4931" name="Rectangle 2"/>
          <p:cNvSpPr>
            <a:spLocks noGrp="1" noChangeArrowheads="1"/>
          </p:cNvSpPr>
          <p:nvPr>
            <p:ph type="title"/>
          </p:nvPr>
        </p:nvSpPr>
        <p:spPr/>
        <p:txBody>
          <a:bodyPr/>
          <a:lstStyle/>
          <a:p>
            <a:pPr eaLnBrk="1" hangingPunct="1"/>
            <a:r>
              <a:rPr lang="en-US" dirty="0" smtClean="0"/>
              <a:t>RJ-45 Connector</a:t>
            </a:r>
          </a:p>
        </p:txBody>
      </p:sp>
      <p:pic>
        <p:nvPicPr>
          <p:cNvPr id="124932" name="Picture 3" descr="RJ45"/>
          <p:cNvPicPr>
            <a:picLocks noChangeAspect="1" noChangeArrowheads="1"/>
          </p:cNvPicPr>
          <p:nvPr/>
        </p:nvPicPr>
        <p:blipFill>
          <a:blip r:embed="rId2">
            <a:extLst>
              <a:ext uri="{28A0092B-C50C-407E-A947-70E740481C1C}">
                <a14:useLocalDpi xmlns:a14="http://schemas.microsoft.com/office/drawing/2010/main" val="0"/>
              </a:ext>
            </a:extLst>
          </a:blip>
          <a:srcRect l="3488" t="29564" r="3488" b="23065"/>
          <a:stretch>
            <a:fillRect/>
          </a:stretch>
        </p:blipFill>
        <p:spPr bwMode="auto">
          <a:xfrm>
            <a:off x="2362200" y="1524000"/>
            <a:ext cx="434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58281D-74D1-4052-B24D-568FF62D6C91}" type="slidenum">
              <a:rPr lang="en-US" smtClean="0"/>
              <a:pPr eaLnBrk="1" hangingPunct="1"/>
              <a:t>121</a:t>
            </a:fld>
            <a:endParaRPr lang="en-US"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dirty="0" smtClean="0"/>
              <a:t>RJ Connectors</a:t>
            </a:r>
          </a:p>
        </p:txBody>
      </p:sp>
      <p:sp>
        <p:nvSpPr>
          <p:cNvPr id="125955" name="Content Placeholder 2"/>
          <p:cNvSpPr>
            <a:spLocks noGrp="1"/>
          </p:cNvSpPr>
          <p:nvPr>
            <p:ph idx="1"/>
          </p:nvPr>
        </p:nvSpPr>
        <p:spPr/>
        <p:txBody>
          <a:bodyPr/>
          <a:lstStyle/>
          <a:p>
            <a:r>
              <a:rPr lang="en-US" smtClean="0"/>
              <a:t>In the original lower speed days the connectors did not need to be considered as they were effectively invisible to the signal</a:t>
            </a:r>
          </a:p>
          <a:p>
            <a:r>
              <a:rPr lang="en-US" smtClean="0"/>
              <a:t>As speeds have increased changes have been made</a:t>
            </a:r>
          </a:p>
        </p:txBody>
      </p:sp>
      <p:sp>
        <p:nvSpPr>
          <p:cNvPr id="1259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59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D18F21E1-19AA-413E-89D2-0ACCD072A934}" type="slidenum">
              <a:rPr lang="en-US" smtClean="0"/>
              <a:pPr eaLnBrk="1" hangingPunct="1"/>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dirty="0" smtClean="0"/>
              <a:t>RJ Connectors</a:t>
            </a:r>
          </a:p>
        </p:txBody>
      </p:sp>
      <p:sp>
        <p:nvSpPr>
          <p:cNvPr id="126979" name="Content Placeholder 2"/>
          <p:cNvSpPr>
            <a:spLocks noGrp="1"/>
          </p:cNvSpPr>
          <p:nvPr>
            <p:ph idx="1"/>
          </p:nvPr>
        </p:nvSpPr>
        <p:spPr/>
        <p:txBody>
          <a:bodyPr/>
          <a:lstStyle/>
          <a:p>
            <a:r>
              <a:rPr lang="en-US" smtClean="0"/>
              <a:t>These include introducing a twist inside the connector, and in some cases including a circuit board with capacitors inside the connector</a:t>
            </a:r>
          </a:p>
        </p:txBody>
      </p:sp>
      <p:sp>
        <p:nvSpPr>
          <p:cNvPr id="1269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69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2A0CAB2A-FA9C-43E1-96E3-58422D318EB2}" type="slidenum">
              <a:rPr lang="en-US" smtClean="0"/>
              <a:pPr eaLnBrk="1" hangingPunct="1"/>
              <a:t>123</a:t>
            </a:fld>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8003" name="Rectangle 2"/>
          <p:cNvSpPr>
            <a:spLocks noGrp="1" noChangeArrowheads="1"/>
          </p:cNvSpPr>
          <p:nvPr>
            <p:ph type="title"/>
          </p:nvPr>
        </p:nvSpPr>
        <p:spPr/>
        <p:txBody>
          <a:bodyPr/>
          <a:lstStyle/>
          <a:p>
            <a:pPr eaLnBrk="1" hangingPunct="1"/>
            <a:r>
              <a:rPr lang="en-US" dirty="0" smtClean="0"/>
              <a:t>Shielded Cable</a:t>
            </a:r>
          </a:p>
        </p:txBody>
      </p:sp>
      <p:sp>
        <p:nvSpPr>
          <p:cNvPr id="128004" name="Rectangle 3"/>
          <p:cNvSpPr>
            <a:spLocks noGrp="1" noChangeArrowheads="1"/>
          </p:cNvSpPr>
          <p:nvPr>
            <p:ph type="body" idx="1"/>
          </p:nvPr>
        </p:nvSpPr>
        <p:spPr/>
        <p:txBody>
          <a:bodyPr/>
          <a:lstStyle/>
          <a:p>
            <a:pPr eaLnBrk="1" hangingPunct="1"/>
            <a:r>
              <a:rPr lang="en-US" smtClean="0"/>
              <a:t>With the development of 10G Ethernet there is interest in running these links over copper cabling among some</a:t>
            </a:r>
          </a:p>
          <a:p>
            <a:pPr eaLnBrk="1" hangingPunct="1"/>
            <a:r>
              <a:rPr lang="en-US" smtClean="0"/>
              <a:t>As UTP cable will not handle these speeds, there is renewed interest in shielded cable</a:t>
            </a:r>
          </a:p>
          <a:p>
            <a:pPr eaLnBrk="1" hangingPunct="1"/>
            <a:r>
              <a:rPr lang="en-US" smtClean="0"/>
              <a:t>Other than in Europe there has been little use of shielded cable</a:t>
            </a:r>
          </a:p>
          <a:p>
            <a:pPr eaLnBrk="1" hangingPunct="1"/>
            <a:r>
              <a:rPr lang="en-US" smtClean="0"/>
              <a:t>This may or may not change</a:t>
            </a:r>
          </a:p>
        </p:txBody>
      </p:sp>
      <p:sp>
        <p:nvSpPr>
          <p:cNvPr id="1280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9EA190-B3FD-42EE-A8CE-7AF80158B68F}" type="slidenum">
              <a:rPr lang="en-US" smtClean="0"/>
              <a:pPr eaLnBrk="1" hangingPunct="1"/>
              <a:t>124</a:t>
            </a:fld>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9027" name="Rectangle 2"/>
          <p:cNvSpPr>
            <a:spLocks noGrp="1" noChangeArrowheads="1"/>
          </p:cNvSpPr>
          <p:nvPr>
            <p:ph type="title"/>
          </p:nvPr>
        </p:nvSpPr>
        <p:spPr/>
        <p:txBody>
          <a:bodyPr/>
          <a:lstStyle/>
          <a:p>
            <a:pPr eaLnBrk="1" hangingPunct="1"/>
            <a:r>
              <a:rPr lang="en-US" dirty="0" smtClean="0"/>
              <a:t>Shielded Cable</a:t>
            </a:r>
          </a:p>
        </p:txBody>
      </p:sp>
      <p:sp>
        <p:nvSpPr>
          <p:cNvPr id="129028" name="Rectangle 3"/>
          <p:cNvSpPr>
            <a:spLocks noGrp="1" noChangeArrowheads="1"/>
          </p:cNvSpPr>
          <p:nvPr>
            <p:ph type="body" idx="1"/>
          </p:nvPr>
        </p:nvSpPr>
        <p:spPr/>
        <p:txBody>
          <a:bodyPr/>
          <a:lstStyle/>
          <a:p>
            <a:pPr eaLnBrk="1" hangingPunct="1"/>
            <a:r>
              <a:rPr lang="en-US" smtClean="0"/>
              <a:t>TIA has published a Telecommunications Systems Bulletin that addresses the use of copper cabling for 10G</a:t>
            </a:r>
          </a:p>
          <a:p>
            <a:pPr eaLnBrk="1" hangingPunct="1"/>
            <a:r>
              <a:rPr lang="en-US" smtClean="0"/>
              <a:t>TSB-155 discusses both performance within the cable and outside the cable</a:t>
            </a:r>
          </a:p>
        </p:txBody>
      </p:sp>
      <p:sp>
        <p:nvSpPr>
          <p:cNvPr id="1290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46C4C8-2FE4-4447-9C2A-5372F317B7AC}" type="slidenum">
              <a:rPr lang="en-US" smtClean="0"/>
              <a:pPr eaLnBrk="1" hangingPunct="1"/>
              <a:t>125</a:t>
            </a:fld>
            <a:endParaRPr lang="en-US"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dirty="0" smtClean="0"/>
              <a:t>Shielded Cable</a:t>
            </a:r>
          </a:p>
        </p:txBody>
      </p:sp>
      <p:sp>
        <p:nvSpPr>
          <p:cNvPr id="130051" name="Content Placeholder 2"/>
          <p:cNvSpPr>
            <a:spLocks noGrp="1"/>
          </p:cNvSpPr>
          <p:nvPr>
            <p:ph idx="1"/>
          </p:nvPr>
        </p:nvSpPr>
        <p:spPr/>
        <p:txBody>
          <a:bodyPr/>
          <a:lstStyle/>
          <a:p>
            <a:pPr eaLnBrk="1" hangingPunct="1"/>
            <a:r>
              <a:rPr lang="en-US" smtClean="0"/>
              <a:t>Regardless the various types of shielded cable need to be discussed</a:t>
            </a:r>
          </a:p>
          <a:p>
            <a:pPr eaLnBrk="1" hangingPunct="1"/>
            <a:r>
              <a:rPr lang="en-US" smtClean="0"/>
              <a:t>The original form of shielded cable is IBM Type 1 STP cable as used in old Token Ring LANs</a:t>
            </a:r>
          </a:p>
          <a:p>
            <a:pPr eaLnBrk="1" hangingPunct="1"/>
            <a:r>
              <a:rPr lang="en-US" smtClean="0"/>
              <a:t>Currently there are several types of shielded cable that may see use in the future</a:t>
            </a:r>
          </a:p>
        </p:txBody>
      </p:sp>
      <p:sp>
        <p:nvSpPr>
          <p:cNvPr id="1300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0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D9A0CC78-4EFC-4A2C-8060-4E3AEEEAD5B1}" type="slidenum">
              <a:rPr lang="en-US" smtClean="0"/>
              <a:pPr eaLnBrk="1" hangingPunct="1"/>
              <a:t>126</a:t>
            </a:fld>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dirty="0" smtClean="0"/>
              <a:t>Shielded Cable</a:t>
            </a:r>
          </a:p>
        </p:txBody>
      </p:sp>
      <p:sp>
        <p:nvSpPr>
          <p:cNvPr id="131075" name="Content Placeholder 2"/>
          <p:cNvSpPr>
            <a:spLocks noGrp="1"/>
          </p:cNvSpPr>
          <p:nvPr>
            <p:ph idx="1"/>
          </p:nvPr>
        </p:nvSpPr>
        <p:spPr/>
        <p:txBody>
          <a:bodyPr/>
          <a:lstStyle/>
          <a:p>
            <a:pPr eaLnBrk="1" hangingPunct="1"/>
            <a:r>
              <a:rPr lang="en-US" smtClean="0"/>
              <a:t>STP cable is used in 2.2 percent of installations</a:t>
            </a:r>
          </a:p>
          <a:p>
            <a:pPr eaLnBrk="1" hangingPunct="1"/>
            <a:r>
              <a:rPr lang="en-US" smtClean="0"/>
              <a:t>These are using the new nomenclature</a:t>
            </a:r>
          </a:p>
          <a:p>
            <a:pPr lvl="1" eaLnBrk="1" hangingPunct="1"/>
            <a:r>
              <a:rPr lang="en-US" smtClean="0"/>
              <a:t>STP</a:t>
            </a:r>
          </a:p>
          <a:p>
            <a:pPr lvl="1" eaLnBrk="1" hangingPunct="1"/>
            <a:r>
              <a:rPr lang="en-US" smtClean="0"/>
              <a:t>S/UTP</a:t>
            </a:r>
          </a:p>
          <a:p>
            <a:pPr lvl="1" eaLnBrk="1" hangingPunct="1"/>
            <a:r>
              <a:rPr lang="en-US" smtClean="0"/>
              <a:t>S/STP</a:t>
            </a:r>
          </a:p>
          <a:p>
            <a:pPr eaLnBrk="1" hangingPunct="1"/>
            <a:r>
              <a:rPr lang="en-US" smtClean="0"/>
              <a:t>And compared to UTP</a:t>
            </a:r>
          </a:p>
        </p:txBody>
      </p:sp>
      <p:sp>
        <p:nvSpPr>
          <p:cNvPr id="1310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1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9CD91E6F-3DC0-41BD-9E8E-67BE5C5BAA41}" type="slidenum">
              <a:rPr lang="en-US" smtClean="0"/>
              <a:pPr eaLnBrk="1" hangingPunct="1"/>
              <a:t>127</a:t>
            </a:fld>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2099" name="Rectangle 2"/>
          <p:cNvSpPr>
            <a:spLocks noGrp="1" noChangeArrowheads="1"/>
          </p:cNvSpPr>
          <p:nvPr>
            <p:ph type="title"/>
          </p:nvPr>
        </p:nvSpPr>
        <p:spPr/>
        <p:txBody>
          <a:bodyPr/>
          <a:lstStyle/>
          <a:p>
            <a:pPr eaLnBrk="1" hangingPunct="1"/>
            <a:r>
              <a:rPr lang="en-US" dirty="0" smtClean="0"/>
              <a:t>Shielded Cable</a:t>
            </a:r>
          </a:p>
        </p:txBody>
      </p:sp>
      <p:sp>
        <p:nvSpPr>
          <p:cNvPr id="1321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C2D10E-CE05-498A-8CE1-5584C0FFB181}" type="slidenum">
              <a:rPr lang="en-US" smtClean="0"/>
              <a:pPr eaLnBrk="1" hangingPunct="1"/>
              <a:t>128</a:t>
            </a:fld>
            <a:endParaRPr lang="en-US" smtClean="0"/>
          </a:p>
        </p:txBody>
      </p:sp>
      <p:pic>
        <p:nvPicPr>
          <p:cNvPr id="132101" name="Picture 5" descr="cap_0707cimtwisted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4213" y="1600200"/>
            <a:ext cx="51323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dirty="0" smtClean="0"/>
              <a:t>STP</a:t>
            </a:r>
          </a:p>
        </p:txBody>
      </p:sp>
      <p:sp>
        <p:nvSpPr>
          <p:cNvPr id="133123" name="Content Placeholder 2"/>
          <p:cNvSpPr>
            <a:spLocks noGrp="1"/>
          </p:cNvSpPr>
          <p:nvPr>
            <p:ph idx="1"/>
          </p:nvPr>
        </p:nvSpPr>
        <p:spPr/>
        <p:txBody>
          <a:bodyPr/>
          <a:lstStyle/>
          <a:p>
            <a:r>
              <a:rPr lang="en-US" smtClean="0"/>
              <a:t>This is original type of shielded cable used in Token Ring networks</a:t>
            </a:r>
          </a:p>
        </p:txBody>
      </p:sp>
      <p:sp>
        <p:nvSpPr>
          <p:cNvPr id="133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3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2C7BD55C-BE91-4210-8B06-021E47351DB7}" type="slidenum">
              <a:rPr lang="en-US" smtClean="0"/>
              <a:pPr eaLnBrk="1" hangingPunct="1"/>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6387" name="Rectangle 2"/>
          <p:cNvSpPr>
            <a:spLocks noGrp="1" noChangeArrowheads="1"/>
          </p:cNvSpPr>
          <p:nvPr>
            <p:ph type="title"/>
          </p:nvPr>
        </p:nvSpPr>
        <p:spPr/>
        <p:txBody>
          <a:bodyPr/>
          <a:lstStyle/>
          <a:p>
            <a:pPr eaLnBrk="1" hangingPunct="1"/>
            <a:r>
              <a:rPr lang="en-US" dirty="0" smtClean="0"/>
              <a:t>Coax Cable</a:t>
            </a:r>
          </a:p>
        </p:txBody>
      </p:sp>
      <p:sp>
        <p:nvSpPr>
          <p:cNvPr id="16388" name="Rectangle 3"/>
          <p:cNvSpPr>
            <a:spLocks noGrp="1" noChangeArrowheads="1"/>
          </p:cNvSpPr>
          <p:nvPr>
            <p:ph type="body" idx="1"/>
          </p:nvPr>
        </p:nvSpPr>
        <p:spPr/>
        <p:txBody>
          <a:bodyPr/>
          <a:lstStyle/>
          <a:p>
            <a:pPr eaLnBrk="1" hangingPunct="1"/>
            <a:r>
              <a:rPr lang="en-US" smtClean="0"/>
              <a:t>When coax cable was used in a 10Base2 LAN it was called</a:t>
            </a:r>
          </a:p>
          <a:p>
            <a:pPr lvl="1" eaLnBrk="1" hangingPunct="1"/>
            <a:r>
              <a:rPr lang="en-US" smtClean="0"/>
              <a:t>Thinnet</a:t>
            </a:r>
          </a:p>
          <a:p>
            <a:pPr lvl="1" eaLnBrk="1" hangingPunct="1"/>
            <a:r>
              <a:rPr lang="en-US" smtClean="0"/>
              <a:t>Cheapnet</a:t>
            </a:r>
          </a:p>
          <a:p>
            <a:pPr eaLnBrk="1" hangingPunct="1"/>
            <a:r>
              <a:rPr lang="en-US" smtClean="0"/>
              <a:t>This form of coax is RG-58 A/U or RG-58 U</a:t>
            </a:r>
          </a:p>
          <a:p>
            <a:pPr eaLnBrk="1" hangingPunct="1"/>
            <a:r>
              <a:rPr lang="en-US" smtClean="0"/>
              <a:t>It is rated at 50 ohm impedance</a:t>
            </a:r>
          </a:p>
          <a:p>
            <a:pPr eaLnBrk="1" hangingPunct="1"/>
            <a:r>
              <a:rPr lang="en-US" smtClean="0"/>
              <a:t>The maximum speed is 10 Mbps</a:t>
            </a: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5D3E35-2EFC-4F14-9F9F-04E023060864}"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dirty="0" smtClean="0"/>
              <a:t>S/UTP</a:t>
            </a:r>
          </a:p>
        </p:txBody>
      </p:sp>
      <p:sp>
        <p:nvSpPr>
          <p:cNvPr id="134147" name="Content Placeholder 2"/>
          <p:cNvSpPr>
            <a:spLocks noGrp="1"/>
          </p:cNvSpPr>
          <p:nvPr>
            <p:ph idx="1"/>
          </p:nvPr>
        </p:nvSpPr>
        <p:spPr/>
        <p:txBody>
          <a:bodyPr/>
          <a:lstStyle/>
          <a:p>
            <a:r>
              <a:rPr lang="en-US" smtClean="0"/>
              <a:t>S/UTP is also called F/UTP</a:t>
            </a:r>
          </a:p>
          <a:p>
            <a:r>
              <a:rPr lang="en-US" smtClean="0"/>
              <a:t>It used to be called ScTP</a:t>
            </a:r>
          </a:p>
          <a:p>
            <a:pPr eaLnBrk="1" hangingPunct="1"/>
            <a:r>
              <a:rPr lang="en-US" smtClean="0"/>
              <a:t>This cable is made of 4 pair 100 ohm UTP inside</a:t>
            </a:r>
          </a:p>
          <a:p>
            <a:pPr eaLnBrk="1" hangingPunct="1"/>
            <a:r>
              <a:rPr lang="en-US" smtClean="0"/>
              <a:t>This is surrounded by a foil or braided shield around all pairs</a:t>
            </a:r>
          </a:p>
          <a:p>
            <a:pPr eaLnBrk="1" hangingPunct="1"/>
            <a:r>
              <a:rPr lang="en-US" smtClean="0"/>
              <a:t>This metal shield is meant to minimize outside interference</a:t>
            </a:r>
          </a:p>
        </p:txBody>
      </p:sp>
      <p:sp>
        <p:nvSpPr>
          <p:cNvPr id="134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4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A0F80B68-FF70-4463-B48D-DC8F83B6AB24}" type="slidenum">
              <a:rPr lang="en-US" smtClean="0"/>
              <a:pPr eaLnBrk="1" hangingPunct="1"/>
              <a:t>130</a:t>
            </a:fld>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dirty="0" smtClean="0"/>
              <a:t>S/UTP</a:t>
            </a:r>
          </a:p>
        </p:txBody>
      </p:sp>
      <p:sp>
        <p:nvSpPr>
          <p:cNvPr id="135171" name="Content Placeholder 2"/>
          <p:cNvSpPr>
            <a:spLocks noGrp="1"/>
          </p:cNvSpPr>
          <p:nvPr>
            <p:ph idx="1"/>
          </p:nvPr>
        </p:nvSpPr>
        <p:spPr/>
        <p:txBody>
          <a:bodyPr/>
          <a:lstStyle/>
          <a:p>
            <a:pPr eaLnBrk="1" hangingPunct="1"/>
            <a:r>
              <a:rPr lang="en-US" smtClean="0"/>
              <a:t>A drain or bond wire is also included in many types of this cable</a:t>
            </a:r>
          </a:p>
          <a:p>
            <a:r>
              <a:rPr lang="en-US" smtClean="0"/>
              <a:t>In some cases foil is placed around each pair of wires as well</a:t>
            </a:r>
          </a:p>
        </p:txBody>
      </p:sp>
      <p:sp>
        <p:nvSpPr>
          <p:cNvPr id="135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5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A02D504F-6158-48A6-AFB2-1220F9B63BB6}" type="slidenum">
              <a:rPr lang="en-US" smtClean="0"/>
              <a:pPr eaLnBrk="1" hangingPunct="1"/>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6195" name="Rectangle 2"/>
          <p:cNvSpPr>
            <a:spLocks noGrp="1" noChangeArrowheads="1"/>
          </p:cNvSpPr>
          <p:nvPr>
            <p:ph type="title"/>
          </p:nvPr>
        </p:nvSpPr>
        <p:spPr/>
        <p:txBody>
          <a:bodyPr/>
          <a:lstStyle/>
          <a:p>
            <a:pPr eaLnBrk="1" hangingPunct="1"/>
            <a:r>
              <a:rPr lang="en-US" dirty="0" smtClean="0"/>
              <a:t>S/UTP</a:t>
            </a:r>
          </a:p>
        </p:txBody>
      </p:sp>
      <p:pic>
        <p:nvPicPr>
          <p:cNvPr id="13619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054" t="36066" r="18028" b="21310"/>
          <a:stretch>
            <a:fillRect/>
          </a:stretch>
        </p:blipFill>
        <p:spPr>
          <a:xfrm>
            <a:off x="1022350" y="1674813"/>
            <a:ext cx="6858000" cy="3152775"/>
          </a:xfrm>
        </p:spPr>
      </p:pic>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EE37FE-0DC9-4FD1-9193-892284B3F2FD}" type="slidenum">
              <a:rPr lang="en-US" smtClean="0"/>
              <a:pPr eaLnBrk="1" hangingPunct="1"/>
              <a:t>132</a:t>
            </a:fld>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7219" name="Rectangle 2"/>
          <p:cNvSpPr>
            <a:spLocks noGrp="1" noChangeArrowheads="1"/>
          </p:cNvSpPr>
          <p:nvPr>
            <p:ph type="title"/>
          </p:nvPr>
        </p:nvSpPr>
        <p:spPr/>
        <p:txBody>
          <a:bodyPr/>
          <a:lstStyle/>
          <a:p>
            <a:pPr eaLnBrk="1" hangingPunct="1"/>
            <a:r>
              <a:rPr lang="en-US" dirty="0" smtClean="0"/>
              <a:t>S/UTP</a:t>
            </a:r>
          </a:p>
        </p:txBody>
      </p:sp>
      <p:pic>
        <p:nvPicPr>
          <p:cNvPr id="13722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3022" t="31148" r="11937" b="8197"/>
          <a:stretch>
            <a:fillRect/>
          </a:stretch>
        </p:blipFill>
        <p:spPr>
          <a:xfrm>
            <a:off x="2474913" y="1600200"/>
            <a:ext cx="4356100" cy="4044950"/>
          </a:xfrm>
        </p:spPr>
      </p:pic>
      <p:sp>
        <p:nvSpPr>
          <p:cNvPr id="137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73F161-D1C4-4A92-8CF4-831BA64A3822}" type="slidenum">
              <a:rPr lang="en-US" smtClean="0"/>
              <a:pPr eaLnBrk="1" hangingPunct="1"/>
              <a:t>133</a:t>
            </a:fld>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dirty="0" smtClean="0"/>
              <a:t>S/UTP</a:t>
            </a:r>
          </a:p>
        </p:txBody>
      </p:sp>
      <p:pic>
        <p:nvPicPr>
          <p:cNvPr id="138243" name="Content Placeholder 5" descr="Picture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2850" y="1600200"/>
            <a:ext cx="6718300" cy="4525963"/>
          </a:xfrm>
        </p:spPr>
      </p:pic>
      <p:sp>
        <p:nvSpPr>
          <p:cNvPr id="138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8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8630CBC2-14E8-4E8A-AF16-6A66083E90D2}" type="slidenum">
              <a:rPr lang="en-US" smtClean="0"/>
              <a:pPr eaLnBrk="1" hangingPunct="1"/>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dirty="0" smtClean="0"/>
              <a:t>S/STP</a:t>
            </a:r>
          </a:p>
        </p:txBody>
      </p:sp>
      <p:sp>
        <p:nvSpPr>
          <p:cNvPr id="139267" name="Content Placeholder 2"/>
          <p:cNvSpPr>
            <a:spLocks noGrp="1"/>
          </p:cNvSpPr>
          <p:nvPr>
            <p:ph idx="1"/>
          </p:nvPr>
        </p:nvSpPr>
        <p:spPr/>
        <p:txBody>
          <a:bodyPr/>
          <a:lstStyle/>
          <a:p>
            <a:r>
              <a:rPr lang="en-US" smtClean="0"/>
              <a:t>In this form there is a foil shield around each wire pair</a:t>
            </a:r>
          </a:p>
          <a:p>
            <a:r>
              <a:rPr lang="en-US" smtClean="0"/>
              <a:t>Another shield is around this set of foil shielded wires</a:t>
            </a:r>
          </a:p>
          <a:p>
            <a:r>
              <a:rPr lang="en-US" smtClean="0"/>
              <a:t>Finally a braided screen woven of thin wire is placed outside the foil shield</a:t>
            </a:r>
          </a:p>
        </p:txBody>
      </p:sp>
      <p:sp>
        <p:nvSpPr>
          <p:cNvPr id="139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325B1B9E-B0A3-4BD6-AE00-09F03A0ED340}" type="slidenum">
              <a:rPr lang="en-US" smtClean="0"/>
              <a:pPr eaLnBrk="1" hangingPunct="1"/>
              <a:t>135</a:t>
            </a:fld>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dirty="0" smtClean="0"/>
              <a:t>S/STP</a:t>
            </a:r>
          </a:p>
        </p:txBody>
      </p:sp>
      <p:pic>
        <p:nvPicPr>
          <p:cNvPr id="140291" name="Content Placeholder 5" descr="Sftp.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0700" y="2973388"/>
            <a:ext cx="5562600" cy="1778000"/>
          </a:xfrm>
        </p:spPr>
      </p:pic>
      <p:sp>
        <p:nvSpPr>
          <p:cNvPr id="140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40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FF3F0390-BFAF-4A66-AAD7-4142F6A42EB7}" type="slidenum">
              <a:rPr lang="en-US" smtClean="0"/>
              <a:pPr eaLnBrk="1" hangingPunct="1"/>
              <a:t>136</a:t>
            </a:fld>
            <a:endParaRPr lang="en-US" smtClean="0"/>
          </a:p>
        </p:txBody>
      </p:sp>
      <p:sp>
        <p:nvSpPr>
          <p:cNvPr id="140294" name="Text Placeholder 5"/>
          <p:cNvSpPr>
            <a:spLocks noGrp="1"/>
          </p:cNvSpPr>
          <p:nvPr>
            <p:ph type="body" idx="4294967295"/>
          </p:nvPr>
        </p:nvSpPr>
        <p:spPr/>
        <p:txBody>
          <a:bodyPr/>
          <a:lstStyle/>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7411" name="Rectangle 2"/>
          <p:cNvSpPr>
            <a:spLocks noGrp="1" noChangeArrowheads="1"/>
          </p:cNvSpPr>
          <p:nvPr>
            <p:ph type="title"/>
          </p:nvPr>
        </p:nvSpPr>
        <p:spPr/>
        <p:txBody>
          <a:bodyPr/>
          <a:lstStyle/>
          <a:p>
            <a:pPr eaLnBrk="1" hangingPunct="1"/>
            <a:r>
              <a:rPr lang="en-US" dirty="0" smtClean="0"/>
              <a:t>Coax Cable</a:t>
            </a:r>
          </a:p>
        </p:txBody>
      </p:sp>
      <p:sp>
        <p:nvSpPr>
          <p:cNvPr id="17412" name="Rectangle 3"/>
          <p:cNvSpPr>
            <a:spLocks noGrp="1" noChangeArrowheads="1"/>
          </p:cNvSpPr>
          <p:nvPr>
            <p:ph type="body" idx="1"/>
          </p:nvPr>
        </p:nvSpPr>
        <p:spPr/>
        <p:txBody>
          <a:bodyPr/>
          <a:lstStyle/>
          <a:p>
            <a:pPr eaLnBrk="1" hangingPunct="1"/>
            <a:r>
              <a:rPr lang="en-US" smtClean="0"/>
              <a:t>185 meters is the maximum distance for this type of cable</a:t>
            </a:r>
          </a:p>
          <a:p>
            <a:pPr eaLnBrk="1" hangingPunct="1"/>
            <a:r>
              <a:rPr lang="en-US" smtClean="0"/>
              <a:t>When installing coax in a LAN, both ends must be terminated using a BNC terminator</a:t>
            </a:r>
          </a:p>
          <a:p>
            <a:pPr eaLnBrk="1" hangingPunct="1"/>
            <a:r>
              <a:rPr lang="en-US" smtClean="0"/>
              <a:t>One end only must be grounded</a:t>
            </a:r>
          </a:p>
          <a:p>
            <a:pPr eaLnBrk="1" hangingPunct="1"/>
            <a:r>
              <a:rPr lang="en-US" smtClean="0"/>
              <a:t>In the LAN, coax cable is outmoded</a:t>
            </a:r>
          </a:p>
          <a:p>
            <a:pPr eaLnBrk="1" hangingPunct="1"/>
            <a:r>
              <a:rPr lang="en-US" smtClean="0"/>
              <a:t>If you find it, get rid of it now</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A5FBD1-9746-4628-863A-606F856F020B}"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8435" name="Rectangle 2"/>
          <p:cNvSpPr>
            <a:spLocks noGrp="1" noChangeArrowheads="1"/>
          </p:cNvSpPr>
          <p:nvPr>
            <p:ph type="title"/>
          </p:nvPr>
        </p:nvSpPr>
        <p:spPr/>
        <p:txBody>
          <a:bodyPr/>
          <a:lstStyle/>
          <a:p>
            <a:pPr eaLnBrk="1" hangingPunct="1"/>
            <a:r>
              <a:rPr lang="en-US" dirty="0" smtClean="0"/>
              <a:t>Coax Cable for Data Lines</a:t>
            </a:r>
          </a:p>
        </p:txBody>
      </p:sp>
      <p:sp>
        <p:nvSpPr>
          <p:cNvPr id="18436" name="Rectangle 3"/>
          <p:cNvSpPr>
            <a:spLocks noGrp="1" noChangeArrowheads="1"/>
          </p:cNvSpPr>
          <p:nvPr>
            <p:ph type="body" idx="1"/>
          </p:nvPr>
        </p:nvSpPr>
        <p:spPr/>
        <p:txBody>
          <a:bodyPr/>
          <a:lstStyle/>
          <a:p>
            <a:pPr eaLnBrk="1" hangingPunct="1"/>
            <a:r>
              <a:rPr lang="en-US" smtClean="0"/>
              <a:t>Unless this cable is being used in a WAN circuit</a:t>
            </a:r>
          </a:p>
          <a:p>
            <a:pPr eaLnBrk="1" hangingPunct="1"/>
            <a:r>
              <a:rPr lang="en-US" smtClean="0"/>
              <a:t>DS3 circuits still use coax cables</a:t>
            </a:r>
          </a:p>
          <a:p>
            <a:pPr eaLnBrk="1" hangingPunct="1"/>
            <a:r>
              <a:rPr lang="en-US" smtClean="0"/>
              <a:t>When used to connect DS3 equipment for a WAN the type of coax is</a:t>
            </a:r>
          </a:p>
          <a:p>
            <a:pPr lvl="1" eaLnBrk="1" hangingPunct="1"/>
            <a:r>
              <a:rPr lang="en-US" smtClean="0"/>
              <a:t>RG-59/U</a:t>
            </a:r>
          </a:p>
          <a:p>
            <a:pPr lvl="1" eaLnBrk="1" hangingPunct="1"/>
            <a:r>
              <a:rPr lang="en-US" smtClean="0"/>
              <a:t>With 75 ohm of impedance</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3B99A2-AA30-4F22-9CA7-81834D06A86E}"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Coax Cable for Data Lines</a:t>
            </a:r>
          </a:p>
        </p:txBody>
      </p:sp>
      <p:sp>
        <p:nvSpPr>
          <p:cNvPr id="19459" name="Content Placeholder 2"/>
          <p:cNvSpPr>
            <a:spLocks noGrp="1"/>
          </p:cNvSpPr>
          <p:nvPr>
            <p:ph idx="1"/>
          </p:nvPr>
        </p:nvSpPr>
        <p:spPr/>
        <p:txBody>
          <a:bodyPr/>
          <a:lstStyle/>
          <a:p>
            <a:pPr eaLnBrk="1" hangingPunct="1"/>
            <a:r>
              <a:rPr lang="en-US" smtClean="0"/>
              <a:t>When used for a WAN circuit the use of 75 ohm single conductor coax is governed by the TIA-942-1: Data Center Coaxial Cabling Specifications and Application Distances addendum</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78A73159-D355-4B1B-9002-730E5193F290}"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err="1" smtClean="0"/>
              <a:t>Twinax</a:t>
            </a:r>
            <a:r>
              <a:rPr lang="en-US" dirty="0" smtClean="0"/>
              <a:t> for Interconnection</a:t>
            </a:r>
          </a:p>
        </p:txBody>
      </p:sp>
      <p:sp>
        <p:nvSpPr>
          <p:cNvPr id="20483" name="Content Placeholder 2"/>
          <p:cNvSpPr>
            <a:spLocks noGrp="1"/>
          </p:cNvSpPr>
          <p:nvPr>
            <p:ph idx="1"/>
          </p:nvPr>
        </p:nvSpPr>
        <p:spPr/>
        <p:txBody>
          <a:bodyPr/>
          <a:lstStyle/>
          <a:p>
            <a:r>
              <a:rPr lang="en-US" smtClean="0"/>
              <a:t>Twinax cable is used to interconnect devices in a data center in a rack</a:t>
            </a:r>
          </a:p>
          <a:p>
            <a:r>
              <a:rPr lang="en-US" smtClean="0"/>
              <a:t>For example</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06221A62-D3D4-4F6A-9E91-A4F5E5F64D86}"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err="1" smtClean="0"/>
              <a:t>Twinax</a:t>
            </a:r>
            <a:r>
              <a:rPr lang="en-US" dirty="0" smtClean="0"/>
              <a:t> for Interconnection</a:t>
            </a:r>
          </a:p>
        </p:txBody>
      </p:sp>
      <p:pic>
        <p:nvPicPr>
          <p:cNvPr id="2150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371600"/>
            <a:ext cx="6161088" cy="4495800"/>
          </a:xfrm>
        </p:spPr>
      </p:pic>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7B914F10-9342-4CC5-A578-F42708CF8CCC}" type="slidenum">
              <a:rPr lang="en-US" smtClean="0"/>
              <a:pPr eaLnBrk="1" hangingPunct="1"/>
              <a:t>18</a:t>
            </a:fld>
            <a:endParaRPr lang="en-US" smtClean="0"/>
          </a:p>
        </p:txBody>
      </p:sp>
      <p:sp>
        <p:nvSpPr>
          <p:cNvPr id="21510" name="TextBox 6"/>
          <p:cNvSpPr txBox="1">
            <a:spLocks noChangeArrowheads="1"/>
          </p:cNvSpPr>
          <p:nvPr/>
        </p:nvSpPr>
        <p:spPr bwMode="auto">
          <a:xfrm>
            <a:off x="3505200" y="19923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Twinax</a:t>
            </a:r>
          </a:p>
        </p:txBody>
      </p:sp>
      <p:cxnSp>
        <p:nvCxnSpPr>
          <p:cNvPr id="21511" name="Straight Arrow Connector 8"/>
          <p:cNvCxnSpPr>
            <a:cxnSpLocks noChangeShapeType="1"/>
          </p:cNvCxnSpPr>
          <p:nvPr/>
        </p:nvCxnSpPr>
        <p:spPr bwMode="auto">
          <a:xfrm flipH="1">
            <a:off x="3505200" y="2438400"/>
            <a:ext cx="457200" cy="1447800"/>
          </a:xfrm>
          <a:prstGeom prst="straightConnector1">
            <a:avLst/>
          </a:prstGeom>
          <a:noFill/>
          <a:ln w="9525" algn="ctr">
            <a:solidFill>
              <a:schemeClr val="tx1"/>
            </a:solidFill>
            <a:round/>
            <a:headEnd/>
            <a:tailEnd type="arrow" w="med" len="med"/>
          </a:ln>
        </p:spPr>
      </p:cxnSp>
      <p:cxnSp>
        <p:nvCxnSpPr>
          <p:cNvPr id="21512" name="Straight Arrow Connector 10"/>
          <p:cNvCxnSpPr>
            <a:cxnSpLocks noChangeShapeType="1"/>
          </p:cNvCxnSpPr>
          <p:nvPr/>
        </p:nvCxnSpPr>
        <p:spPr bwMode="auto">
          <a:xfrm>
            <a:off x="3962400" y="2438400"/>
            <a:ext cx="304800" cy="1447800"/>
          </a:xfrm>
          <a:prstGeom prst="straightConnector1">
            <a:avLst/>
          </a:prstGeom>
          <a:noFill/>
          <a:ln w="9525" algn="ctr">
            <a:solidFill>
              <a:schemeClr val="tx1"/>
            </a:solidFill>
            <a:round/>
            <a:headEnd/>
            <a:tailEnd type="arrow"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2531" name="Rectangle 2"/>
          <p:cNvSpPr>
            <a:spLocks noGrp="1" noChangeArrowheads="1"/>
          </p:cNvSpPr>
          <p:nvPr>
            <p:ph type="title"/>
          </p:nvPr>
        </p:nvSpPr>
        <p:spPr/>
        <p:txBody>
          <a:bodyPr/>
          <a:lstStyle/>
          <a:p>
            <a:pPr eaLnBrk="1" hangingPunct="1"/>
            <a:r>
              <a:rPr lang="en-US" dirty="0" smtClean="0"/>
              <a:t>UTP</a:t>
            </a:r>
          </a:p>
        </p:txBody>
      </p:sp>
      <p:sp>
        <p:nvSpPr>
          <p:cNvPr id="22532" name="Rectangle 3"/>
          <p:cNvSpPr>
            <a:spLocks noGrp="1" noChangeArrowheads="1"/>
          </p:cNvSpPr>
          <p:nvPr>
            <p:ph type="body" idx="1"/>
          </p:nvPr>
        </p:nvSpPr>
        <p:spPr/>
        <p:txBody>
          <a:bodyPr/>
          <a:lstStyle/>
          <a:p>
            <a:pPr eaLnBrk="1" hangingPunct="1"/>
            <a:r>
              <a:rPr lang="en-US" smtClean="0"/>
              <a:t>The next type of copper cable seen in LANs and by far the most widely used is UTP – Unshielded Twisted Pair cable</a:t>
            </a:r>
          </a:p>
          <a:p>
            <a:pPr eaLnBrk="1" hangingPunct="1"/>
            <a:r>
              <a:rPr lang="en-US" smtClean="0"/>
              <a:t>UTP accounts for 92.5 percent of copper cabling</a:t>
            </a:r>
          </a:p>
          <a:p>
            <a:pPr eaLnBrk="1" hangingPunct="1"/>
            <a:r>
              <a:rPr lang="en-US" smtClean="0"/>
              <a:t>This cable uses 8 insulated color coded copper wires</a:t>
            </a:r>
          </a:p>
          <a:p>
            <a:pPr eaLnBrk="1" hangingPunct="1"/>
            <a:r>
              <a:rPr lang="en-US" smtClean="0"/>
              <a:t>These 8 wires are in 4 pairs of 2 wires each</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F845D8-833A-4F1A-A6E0-64BC3E1D7197}"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Objectives</a:t>
            </a:r>
          </a:p>
        </p:txBody>
      </p:sp>
      <p:sp>
        <p:nvSpPr>
          <p:cNvPr id="5123" name="Content Placeholder 2"/>
          <p:cNvSpPr>
            <a:spLocks noGrp="1"/>
          </p:cNvSpPr>
          <p:nvPr>
            <p:ph idx="1"/>
          </p:nvPr>
        </p:nvSpPr>
        <p:spPr/>
        <p:txBody>
          <a:bodyPr/>
          <a:lstStyle/>
          <a:p>
            <a:r>
              <a:rPr lang="en-US" smtClean="0"/>
              <a:t>Learn about the different types of wired copper media</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D89AE864-8D5E-4D8B-94CC-90D059E7975C}" type="slidenum">
              <a:rPr lang="en-US" smtClean="0"/>
              <a:pPr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3555" name="Rectangle 2"/>
          <p:cNvSpPr>
            <a:spLocks noGrp="1" noChangeArrowheads="1"/>
          </p:cNvSpPr>
          <p:nvPr>
            <p:ph type="title"/>
          </p:nvPr>
        </p:nvSpPr>
        <p:spPr/>
        <p:txBody>
          <a:bodyPr/>
          <a:lstStyle/>
          <a:p>
            <a:pPr eaLnBrk="1" hangingPunct="1"/>
            <a:r>
              <a:rPr lang="en-US" dirty="0" smtClean="0"/>
              <a:t>UTP</a:t>
            </a:r>
          </a:p>
        </p:txBody>
      </p:sp>
      <p:sp>
        <p:nvSpPr>
          <p:cNvPr id="23556" name="Rectangle 3"/>
          <p:cNvSpPr>
            <a:spLocks noGrp="1" noChangeArrowheads="1"/>
          </p:cNvSpPr>
          <p:nvPr>
            <p:ph type="body" idx="1"/>
          </p:nvPr>
        </p:nvSpPr>
        <p:spPr/>
        <p:txBody>
          <a:bodyPr/>
          <a:lstStyle/>
          <a:p>
            <a:pPr eaLnBrk="1" hangingPunct="1"/>
            <a:r>
              <a:rPr lang="en-US" smtClean="0"/>
              <a:t>Each of the pairs of wires is twisted</a:t>
            </a:r>
          </a:p>
          <a:p>
            <a:pPr eaLnBrk="1" hangingPunct="1"/>
            <a:r>
              <a:rPr lang="en-US" smtClean="0"/>
              <a:t>Then all pairs are twisted together</a:t>
            </a:r>
          </a:p>
          <a:p>
            <a:pPr eaLnBrk="1" hangingPunct="1"/>
            <a:r>
              <a:rPr lang="en-US" smtClean="0"/>
              <a:t>The twists vary among the pairs</a:t>
            </a:r>
          </a:p>
          <a:p>
            <a:pPr eaLnBrk="1" hangingPunct="1"/>
            <a:r>
              <a:rPr lang="en-US" smtClean="0"/>
              <a:t>There are 2 to 12 twists per foot</a:t>
            </a:r>
          </a:p>
          <a:p>
            <a:pPr eaLnBrk="1" hangingPunct="1"/>
            <a:r>
              <a:rPr lang="en-US" smtClean="0"/>
              <a:t>No shielding is used in this type of cable</a:t>
            </a:r>
          </a:p>
          <a:p>
            <a:pPr eaLnBrk="1" hangingPunct="1"/>
            <a:r>
              <a:rPr lang="en-US" smtClean="0"/>
              <a:t>These twists are used to resist interference</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7D94B2-4246-403D-8D4D-08E0DB1C51A6}"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The Nature of UTP Cable</a:t>
            </a:r>
          </a:p>
        </p:txBody>
      </p:sp>
      <p:sp>
        <p:nvSpPr>
          <p:cNvPr id="24579" name="Content Placeholder 2"/>
          <p:cNvSpPr>
            <a:spLocks noGrp="1"/>
          </p:cNvSpPr>
          <p:nvPr>
            <p:ph idx="1"/>
          </p:nvPr>
        </p:nvSpPr>
        <p:spPr/>
        <p:txBody>
          <a:bodyPr/>
          <a:lstStyle/>
          <a:p>
            <a:r>
              <a:rPr lang="en-US" smtClean="0"/>
              <a:t>UTP cable is designed to be a balanced system</a:t>
            </a:r>
          </a:p>
          <a:p>
            <a:r>
              <a:rPr lang="en-US" smtClean="0"/>
              <a:t>As an article in Cabling Installation &amp; Maintenance magazine says</a:t>
            </a:r>
          </a:p>
          <a:p>
            <a:pPr lvl="1"/>
            <a:r>
              <a:rPr lang="en-US" smtClean="0"/>
              <a:t>Electrical signals can propagate in either common mode or differential mode</a:t>
            </a:r>
          </a:p>
          <a:p>
            <a:pPr lvl="1"/>
            <a:r>
              <a:rPr lang="en-US" smtClean="0"/>
              <a:t>Common mode describes a signal scheme between two conductors in which the voltage propagates in phase and is referenced to ground</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80BA4EDC-953C-4A3A-A38A-E4F0BD0C24BA}"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The Nature of UTP Cable</a:t>
            </a:r>
          </a:p>
        </p:txBody>
      </p:sp>
      <p:sp>
        <p:nvSpPr>
          <p:cNvPr id="25603" name="Content Placeholder 2"/>
          <p:cNvSpPr>
            <a:spLocks noGrp="1"/>
          </p:cNvSpPr>
          <p:nvPr>
            <p:ph idx="1"/>
          </p:nvPr>
        </p:nvSpPr>
        <p:spPr/>
        <p:txBody>
          <a:bodyPr/>
          <a:lstStyle/>
          <a:p>
            <a:pPr lvl="1"/>
            <a:r>
              <a:rPr lang="en-US" smtClean="0"/>
              <a:t>Examples of common mode transmission include DC circuits, building power, cable TV, heating/ventilation/air-conditioning (HVAC) circuits, and security devices</a:t>
            </a:r>
          </a:p>
          <a:p>
            <a:pPr lvl="1"/>
            <a:r>
              <a:rPr lang="en-US" smtClean="0"/>
              <a:t>Electromagnetic noise induced from disturbers, such as motors, transformers, fluorescent lights, and radio-frequency (RF) sources, also propagates in common mode</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F3B416BA-CBA1-4896-80E0-3BE063A69345}"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The Nature of UTP Cable</a:t>
            </a:r>
          </a:p>
        </p:txBody>
      </p:sp>
      <p:sp>
        <p:nvSpPr>
          <p:cNvPr id="26627" name="Content Placeholder 2"/>
          <p:cNvSpPr>
            <a:spLocks noGrp="1"/>
          </p:cNvSpPr>
          <p:nvPr>
            <p:ph idx="1"/>
          </p:nvPr>
        </p:nvSpPr>
        <p:spPr/>
        <p:txBody>
          <a:bodyPr/>
          <a:lstStyle/>
          <a:p>
            <a:pPr lvl="1"/>
            <a:r>
              <a:rPr lang="en-US" smtClean="0"/>
              <a:t>Virtually every signal and disturber type in the building environment propagates in common mode, with one notable exception- twisted-pair cabling, which is optimized for balanced, or differential mode, transmission</a:t>
            </a:r>
          </a:p>
          <a:p>
            <a:pPr lvl="1"/>
            <a:r>
              <a:rPr lang="en-US" smtClean="0"/>
              <a:t>Differential mode also called balanced transmission refers to two signals that have equal magnitudes, but are 180° out of phase, and that propagate over two conductors of a twisted pair</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F9A3C161-EE14-4B6F-A231-0BBE8AEAFE72}"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The Nature of UTP Cable</a:t>
            </a:r>
          </a:p>
        </p:txBody>
      </p:sp>
      <p:sp>
        <p:nvSpPr>
          <p:cNvPr id="27651" name="Content Placeholder 2"/>
          <p:cNvSpPr>
            <a:spLocks noGrp="1"/>
          </p:cNvSpPr>
          <p:nvPr>
            <p:ph idx="1"/>
          </p:nvPr>
        </p:nvSpPr>
        <p:spPr/>
        <p:txBody>
          <a:bodyPr/>
          <a:lstStyle/>
          <a:p>
            <a:pPr lvl="1"/>
            <a:r>
              <a:rPr lang="en-US" smtClean="0"/>
              <a:t>In a balanced circuit, two signals are referenced to each other rather than one signal being referenced to ground</a:t>
            </a:r>
          </a:p>
          <a:p>
            <a:pPr lvl="1"/>
            <a:r>
              <a:rPr lang="en-US" smtClean="0"/>
              <a:t>There is no ground connection in a balanced circuit and, as a result, these types of circuits are inherently immune to interference from most common mode noise disturbers</a:t>
            </a:r>
          </a:p>
          <a:p>
            <a:pPr lvl="1"/>
            <a:r>
              <a:rPr lang="en-US" smtClean="0"/>
              <a:t>In theory, common mode noise couples equally onto each conductor of a perfectly balanced twisted-pair</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C6B1F4FB-8807-4F04-A328-1672EE0A07EF}"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The Nature of UTP Cable</a:t>
            </a:r>
          </a:p>
        </p:txBody>
      </p:sp>
      <p:sp>
        <p:nvSpPr>
          <p:cNvPr id="28675" name="Content Placeholder 2"/>
          <p:cNvSpPr>
            <a:spLocks noGrp="1"/>
          </p:cNvSpPr>
          <p:nvPr>
            <p:ph idx="1"/>
          </p:nvPr>
        </p:nvSpPr>
        <p:spPr/>
        <p:txBody>
          <a:bodyPr/>
          <a:lstStyle/>
          <a:p>
            <a:pPr lvl="1"/>
            <a:r>
              <a:rPr lang="en-US" smtClean="0"/>
              <a:t>Differential mode transceivers detect the difference in peak-to-peak magnitude between the two signals on a twisted pair by performing a subtraction operation</a:t>
            </a:r>
          </a:p>
          <a:p>
            <a:pPr lvl="1"/>
            <a:r>
              <a:rPr lang="en-US" smtClean="0"/>
              <a:t>In a perfectly balanced cabling system, the induced common mode signal would appear as two equal voltages that are simply subtracted out by the transceiver, thereby resulting in perfect noise immunity</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031F0086-C86C-4336-ADA5-65B88087FF5A}"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The Nature of UTP Cable</a:t>
            </a:r>
          </a:p>
        </p:txBody>
      </p:sp>
      <p:sp>
        <p:nvSpPr>
          <p:cNvPr id="29699" name="Content Placeholder 2"/>
          <p:cNvSpPr>
            <a:spLocks noGrp="1"/>
          </p:cNvSpPr>
          <p:nvPr>
            <p:ph idx="1"/>
          </p:nvPr>
        </p:nvSpPr>
        <p:spPr/>
        <p:txBody>
          <a:bodyPr/>
          <a:lstStyle/>
          <a:p>
            <a:pPr lvl="1"/>
            <a:r>
              <a:rPr lang="en-US" smtClean="0"/>
              <a:t>In the real world, however, twisted-pair cables are not perfectly balanced, and their limitations must be understood by application developers and system specifiers</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CC768EB1-7BA9-4FA7-B194-5058AF3A8213}"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0723" name="Rectangle 2"/>
          <p:cNvSpPr>
            <a:spLocks noGrp="1" noChangeArrowheads="1"/>
          </p:cNvSpPr>
          <p:nvPr>
            <p:ph type="title"/>
          </p:nvPr>
        </p:nvSpPr>
        <p:spPr/>
        <p:txBody>
          <a:bodyPr/>
          <a:lstStyle/>
          <a:p>
            <a:pPr eaLnBrk="1" hangingPunct="1"/>
            <a:r>
              <a:rPr lang="en-US" dirty="0" smtClean="0"/>
              <a:t>Interference in UTP Cable</a:t>
            </a:r>
          </a:p>
        </p:txBody>
      </p:sp>
      <p:sp>
        <p:nvSpPr>
          <p:cNvPr id="30724" name="Rectangle 3"/>
          <p:cNvSpPr>
            <a:spLocks noGrp="1" noChangeArrowheads="1"/>
          </p:cNvSpPr>
          <p:nvPr>
            <p:ph type="body" idx="1"/>
          </p:nvPr>
        </p:nvSpPr>
        <p:spPr/>
        <p:txBody>
          <a:bodyPr/>
          <a:lstStyle/>
          <a:p>
            <a:pPr eaLnBrk="1" hangingPunct="1"/>
            <a:r>
              <a:rPr lang="en-US" smtClean="0"/>
              <a:t>The two most common types of interference are EMI and RFI</a:t>
            </a:r>
          </a:p>
          <a:p>
            <a:pPr eaLnBrk="1" hangingPunct="1"/>
            <a:r>
              <a:rPr lang="en-US" smtClean="0"/>
              <a:t>EMI is due to the cable crossing through the electromagnetic field of some device, such as an electric motor</a:t>
            </a:r>
          </a:p>
          <a:p>
            <a:pPr eaLnBrk="1" hangingPunct="1"/>
            <a:r>
              <a:rPr lang="en-US" smtClean="0"/>
              <a:t>RFI occurs when the frequency range on a network falls within the frequency range of a signal from outside the network</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047EA3-921C-4335-884A-EB148F758847}"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Interference in UTP Cable</a:t>
            </a:r>
          </a:p>
        </p:txBody>
      </p:sp>
      <p:sp>
        <p:nvSpPr>
          <p:cNvPr id="31747" name="Content Placeholder 2"/>
          <p:cNvSpPr>
            <a:spLocks noGrp="1"/>
          </p:cNvSpPr>
          <p:nvPr>
            <p:ph idx="1"/>
          </p:nvPr>
        </p:nvSpPr>
        <p:spPr/>
        <p:txBody>
          <a:bodyPr/>
          <a:lstStyle/>
          <a:p>
            <a:r>
              <a:rPr lang="en-US" smtClean="0"/>
              <a:t>More specifically the same article also states</a:t>
            </a:r>
          </a:p>
          <a:p>
            <a:pPr lvl="1"/>
            <a:r>
              <a:rPr lang="en-US" smtClean="0"/>
              <a:t>Noise can be coupled onto twisted-pair cabling in any or all of three ways</a:t>
            </a:r>
          </a:p>
          <a:p>
            <a:pPr lvl="2"/>
            <a:r>
              <a:rPr lang="en-US" smtClean="0"/>
              <a:t>Differential noise: Noise induced from an adjacent twisted-pair or balanced cable</a:t>
            </a:r>
          </a:p>
          <a:p>
            <a:pPr lvl="2"/>
            <a:r>
              <a:rPr lang="en-US" smtClean="0"/>
              <a:t>Environmental noise: Noise induced by an external electromagnetic field</a:t>
            </a:r>
          </a:p>
          <a:p>
            <a:pPr lvl="2"/>
            <a:r>
              <a:rPr lang="en-US" smtClean="0"/>
              <a:t>Ground loop noise: Noise induced by a difference in potential between conductor ends</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E5E8EB0B-664B-415A-B906-C97CD7A742EF}"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Interference in UTP Cable</a:t>
            </a:r>
          </a:p>
        </p:txBody>
      </p:sp>
      <p:sp>
        <p:nvSpPr>
          <p:cNvPr id="32771" name="Content Placeholder 2"/>
          <p:cNvSpPr>
            <a:spLocks noGrp="1"/>
          </p:cNvSpPr>
          <p:nvPr>
            <p:ph idx="1"/>
          </p:nvPr>
        </p:nvSpPr>
        <p:spPr/>
        <p:txBody>
          <a:bodyPr/>
          <a:lstStyle/>
          <a:p>
            <a:pPr lvl="1"/>
            <a:r>
              <a:rPr lang="en-US" smtClean="0"/>
              <a:t>Different applications have varying sensitivity to interference from these three noise sources, depending upon their capabilities</a:t>
            </a:r>
          </a:p>
          <a:p>
            <a:pPr lvl="1"/>
            <a:r>
              <a:rPr lang="en-US" smtClean="0"/>
              <a:t>For example, the 10GBase-T application is commonly recognized to be extremely sensitive to alien crosstalk (differential mode cable-to-cable coupling) because its digital signal processing (DSP) capability electronically cancels internal pair-to-pair crosstalk within each channel</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F573AB9A-D087-426C-9F44-9BEAC1885317}" type="slidenum">
              <a:rPr lang="en-US" smtClean="0"/>
              <a:pP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Sending Data</a:t>
            </a:r>
          </a:p>
        </p:txBody>
      </p:sp>
      <p:sp>
        <p:nvSpPr>
          <p:cNvPr id="3" name="Content Placeholder 2"/>
          <p:cNvSpPr>
            <a:spLocks noGrp="1"/>
          </p:cNvSpPr>
          <p:nvPr>
            <p:ph idx="1"/>
          </p:nvPr>
        </p:nvSpPr>
        <p:spPr/>
        <p:txBody>
          <a:bodyPr/>
          <a:lstStyle/>
          <a:p>
            <a:pPr>
              <a:defRPr/>
            </a:pPr>
            <a:r>
              <a:rPr lang="en-US" dirty="0" smtClean="0"/>
              <a:t>Data can be sent over the media by</a:t>
            </a:r>
          </a:p>
          <a:p>
            <a:pPr lvl="1">
              <a:defRPr/>
            </a:pPr>
            <a:r>
              <a:rPr lang="en-US" dirty="0" smtClean="0">
                <a:ea typeface="+mn-ea"/>
                <a:cs typeface="+mn-cs"/>
              </a:rPr>
              <a:t>Varying - modulating - an electrical signal as it passes over a copper wire</a:t>
            </a:r>
            <a:endParaRPr lang="en-US" dirty="0" smtClean="0"/>
          </a:p>
          <a:p>
            <a:pPr lvl="1">
              <a:defRPr/>
            </a:pPr>
            <a:r>
              <a:rPr lang="en-US" dirty="0" smtClean="0">
                <a:ea typeface="+mn-ea"/>
                <a:cs typeface="+mn-cs"/>
              </a:rPr>
              <a:t>Varying – modulating - the power of light as it is sent over a glass optical fiber</a:t>
            </a:r>
            <a:endParaRPr lang="en-US" dirty="0" smtClean="0"/>
          </a:p>
          <a:p>
            <a:pPr lvl="1">
              <a:defRPr/>
            </a:pPr>
            <a:r>
              <a:rPr lang="en-US" dirty="0" smtClean="0">
                <a:ea typeface="+mn-ea"/>
                <a:cs typeface="+mn-cs"/>
              </a:rPr>
              <a:t>Varying – modulating - the radio waves sent through space, which is commonly referred to as wireless communications</a:t>
            </a:r>
            <a:endParaRPr lang="en-US" dirty="0" smtClean="0"/>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D3A5A9DB-A4D7-4452-B7CC-413891F3FDC7}"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Interference in UTP Cable</a:t>
            </a:r>
          </a:p>
        </p:txBody>
      </p:sp>
      <p:sp>
        <p:nvSpPr>
          <p:cNvPr id="33795" name="Content Placeholder 2"/>
          <p:cNvSpPr>
            <a:spLocks noGrp="1"/>
          </p:cNvSpPr>
          <p:nvPr>
            <p:ph idx="1"/>
          </p:nvPr>
        </p:nvSpPr>
        <p:spPr/>
        <p:txBody>
          <a:bodyPr/>
          <a:lstStyle/>
          <a:p>
            <a:pPr lvl="1"/>
            <a:r>
              <a:rPr lang="en-US" smtClean="0"/>
              <a:t>Unlike pair-to-pair crosstalk, alien crosstalk cannot be cancelled by DSP</a:t>
            </a:r>
          </a:p>
          <a:p>
            <a:pPr lvl="1"/>
            <a:r>
              <a:rPr lang="en-US" smtClean="0"/>
              <a:t>Conversely, because the magnitude of alien crosstalk is very small compared to pair-to-pair crosstalk, the presence of alien crosstalk minimally impacts the performance of other applications, such as 100Base-T and 1000Base-T, that employ partial or no crosstalk-cancelling algorithms</a:t>
            </a:r>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FC9205E6-2A3B-4B60-B116-40E2B13FAF09}" type="slidenum">
              <a:rPr lang="en-US" smtClean="0"/>
              <a:pPr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Why Are Cables Twisted</a:t>
            </a:r>
          </a:p>
        </p:txBody>
      </p:sp>
      <p:sp>
        <p:nvSpPr>
          <p:cNvPr id="3" name="Content Placeholder 2"/>
          <p:cNvSpPr>
            <a:spLocks noGrp="1"/>
          </p:cNvSpPr>
          <p:nvPr>
            <p:ph idx="1"/>
          </p:nvPr>
        </p:nvSpPr>
        <p:spPr/>
        <p:txBody>
          <a:bodyPr/>
          <a:lstStyle/>
          <a:p>
            <a:pPr>
              <a:defRPr/>
            </a:pPr>
            <a:r>
              <a:rPr lang="en-US" dirty="0" smtClean="0"/>
              <a:t>As an article in the January 2009 issue of Cabling Business explained</a:t>
            </a:r>
          </a:p>
          <a:p>
            <a:pPr lvl="1">
              <a:defRPr/>
            </a:pPr>
            <a:r>
              <a:rPr lang="en-US" dirty="0" smtClean="0">
                <a:ea typeface="+mn-ea"/>
                <a:cs typeface="+mn-cs"/>
              </a:rPr>
              <a:t>Balanced signal transmission means that each of the two conductors carries a different version of the same signal, identical in every way except that they are 180 degrees out of phase</a:t>
            </a:r>
          </a:p>
          <a:p>
            <a:pPr lvl="1">
              <a:defRPr/>
            </a:pPr>
            <a:r>
              <a:rPr lang="en-US" dirty="0" smtClean="0">
                <a:ea typeface="+mn-ea"/>
                <a:cs typeface="+mn-cs"/>
              </a:rPr>
              <a:t>Information is conveyed by the differential amplitude of the signal, which may vary from zero to some predetermined maximum value</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8AE0E982-5A25-4B20-9D11-C41DF1C8C538}" type="slidenum">
              <a:rPr lang="en-US" smtClean="0"/>
              <a:pPr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Why Are Cables Twisted</a:t>
            </a:r>
          </a:p>
        </p:txBody>
      </p:sp>
      <p:sp>
        <p:nvSpPr>
          <p:cNvPr id="3" name="Content Placeholder 2"/>
          <p:cNvSpPr>
            <a:spLocks noGrp="1"/>
          </p:cNvSpPr>
          <p:nvPr>
            <p:ph idx="1"/>
          </p:nvPr>
        </p:nvSpPr>
        <p:spPr/>
        <p:txBody>
          <a:bodyPr/>
          <a:lstStyle/>
          <a:p>
            <a:pPr lvl="1">
              <a:defRPr/>
            </a:pPr>
            <a:r>
              <a:rPr lang="en-US" dirty="0" smtClean="0">
                <a:ea typeface="+mn-ea"/>
                <a:cs typeface="+mn-cs"/>
              </a:rPr>
              <a:t>If a pair of these conductors were run past a source of interference, such as fluorescent lighting, a motor or an AC power line, one of the conductors, the nearer one, would acquire more unwanted current than the other, resulting in a less than ideal and perhaps unacceptable signal to noise ratio</a:t>
            </a:r>
          </a:p>
          <a:p>
            <a:pPr lvl="1">
              <a:defRPr/>
            </a:pPr>
            <a:r>
              <a:rPr lang="en-US" dirty="0" smtClean="0">
                <a:ea typeface="+mn-ea"/>
                <a:cs typeface="+mn-cs"/>
              </a:rPr>
              <a:t>At the receiver end, the signal would be degraded and even unreadable</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77C009CE-EDB5-427F-BE76-F0134F03C3BB}"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Why Are Cables Twisted</a:t>
            </a:r>
          </a:p>
        </p:txBody>
      </p:sp>
      <p:sp>
        <p:nvSpPr>
          <p:cNvPr id="3" name="Content Placeholder 2"/>
          <p:cNvSpPr>
            <a:spLocks noGrp="1"/>
          </p:cNvSpPr>
          <p:nvPr>
            <p:ph idx="1"/>
          </p:nvPr>
        </p:nvSpPr>
        <p:spPr/>
        <p:txBody>
          <a:bodyPr/>
          <a:lstStyle/>
          <a:p>
            <a:pPr lvl="1">
              <a:defRPr/>
            </a:pPr>
            <a:r>
              <a:rPr lang="en-US" dirty="0" smtClean="0">
                <a:ea typeface="+mn-ea"/>
                <a:cs typeface="+mn-cs"/>
              </a:rPr>
              <a:t>By twisting the members of each pair, it was found that harmful interference could be substantially reduced</a:t>
            </a:r>
          </a:p>
          <a:p>
            <a:pPr lvl="1">
              <a:defRPr/>
            </a:pPr>
            <a:r>
              <a:rPr lang="en-US" dirty="0" smtClean="0">
                <a:ea typeface="+mn-ea"/>
                <a:cs typeface="+mn-cs"/>
              </a:rPr>
              <a:t>This is because first one conductor, then the other, is closer to the source of noise so that each gets an equal dose</a:t>
            </a:r>
          </a:p>
          <a:p>
            <a:pPr lvl="1">
              <a:defRPr/>
            </a:pPr>
            <a:r>
              <a:rPr lang="en-US" dirty="0" smtClean="0">
                <a:ea typeface="+mn-ea"/>
                <a:cs typeface="+mn-cs"/>
              </a:rPr>
              <a:t>And since the balanced signal is differential, the noise is cancelled at the receiver</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202F4A67-8EED-4A1E-886A-941F7EF1D078}" type="slidenum">
              <a:rPr lang="en-US" smtClean="0"/>
              <a:pPr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Why Are Cables Twisted</a:t>
            </a:r>
          </a:p>
        </p:txBody>
      </p:sp>
      <p:sp>
        <p:nvSpPr>
          <p:cNvPr id="3" name="Content Placeholder 2"/>
          <p:cNvSpPr>
            <a:spLocks noGrp="1"/>
          </p:cNvSpPr>
          <p:nvPr>
            <p:ph idx="1"/>
          </p:nvPr>
        </p:nvSpPr>
        <p:spPr/>
        <p:txBody>
          <a:bodyPr/>
          <a:lstStyle/>
          <a:p>
            <a:pPr lvl="1">
              <a:defRPr/>
            </a:pPr>
            <a:r>
              <a:rPr lang="en-US" dirty="0" smtClean="0">
                <a:ea typeface="+mn-ea"/>
                <a:cs typeface="+mn-cs"/>
              </a:rPr>
              <a:t>It must be emphasized that while balanced signal transmission by itself is not totally effective in an electrically noisy environment, it is absolutely necessary for the twisting to work</a:t>
            </a:r>
          </a:p>
          <a:p>
            <a:pPr lvl="1">
              <a:defRPr/>
            </a:pPr>
            <a:r>
              <a:rPr lang="en-US" dirty="0" smtClean="0">
                <a:ea typeface="+mn-ea"/>
                <a:cs typeface="+mn-cs"/>
              </a:rPr>
              <a:t>One problem remained</a:t>
            </a:r>
          </a:p>
          <a:p>
            <a:pPr lvl="1">
              <a:defRPr/>
            </a:pPr>
            <a:r>
              <a:rPr lang="en-US" dirty="0" smtClean="0">
                <a:ea typeface="+mn-ea"/>
                <a:cs typeface="+mn-cs"/>
              </a:rPr>
              <a:t>If two active twisted pairs were run in close proximity for any appreciable distance, there could be unwanted mutual interference</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885A4FEE-2F91-4BDF-9602-1F0F9DC38E2C}"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Why Are Cables Twisted</a:t>
            </a:r>
          </a:p>
        </p:txBody>
      </p:sp>
      <p:sp>
        <p:nvSpPr>
          <p:cNvPr id="3" name="Content Placeholder 2"/>
          <p:cNvSpPr>
            <a:spLocks noGrp="1"/>
          </p:cNvSpPr>
          <p:nvPr>
            <p:ph idx="1"/>
          </p:nvPr>
        </p:nvSpPr>
        <p:spPr/>
        <p:txBody>
          <a:bodyPr/>
          <a:lstStyle/>
          <a:p>
            <a:pPr lvl="1">
              <a:defRPr/>
            </a:pPr>
            <a:r>
              <a:rPr lang="en-US" dirty="0" smtClean="0">
                <a:ea typeface="+mn-ea"/>
                <a:cs typeface="+mn-cs"/>
              </a:rPr>
              <a:t>This is because as both pairs twisted, a member of one pair, white/blue, for example, would always be closer to a member of the other pair, white/orange</a:t>
            </a:r>
          </a:p>
          <a:p>
            <a:pPr lvl="1">
              <a:defRPr/>
            </a:pPr>
            <a:r>
              <a:rPr lang="en-US" dirty="0" smtClean="0">
                <a:ea typeface="+mn-ea"/>
                <a:cs typeface="+mn-cs"/>
              </a:rPr>
              <a:t>Likewise blue and white would always be closer since both pairs twisted at the same rate</a:t>
            </a:r>
          </a:p>
          <a:p>
            <a:pPr lvl="1">
              <a:defRPr/>
            </a:pPr>
            <a:r>
              <a:rPr lang="en-US" dirty="0" smtClean="0">
                <a:ea typeface="+mn-ea"/>
                <a:cs typeface="+mn-cs"/>
              </a:rPr>
              <a:t>Differential noise cancellation would not take place</a:t>
            </a:r>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8039B4D5-8F28-49AB-BA24-7AD589FC7E6F}"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Why Are Cables Twisted</a:t>
            </a:r>
          </a:p>
        </p:txBody>
      </p:sp>
      <p:sp>
        <p:nvSpPr>
          <p:cNvPr id="3" name="Content Placeholder 2"/>
          <p:cNvSpPr>
            <a:spLocks noGrp="1"/>
          </p:cNvSpPr>
          <p:nvPr>
            <p:ph idx="1"/>
          </p:nvPr>
        </p:nvSpPr>
        <p:spPr/>
        <p:txBody>
          <a:bodyPr/>
          <a:lstStyle/>
          <a:p>
            <a:pPr lvl="1">
              <a:defRPr/>
            </a:pPr>
            <a:r>
              <a:rPr lang="en-US" dirty="0" smtClean="0">
                <a:ea typeface="+mn-ea"/>
                <a:cs typeface="+mn-cs"/>
              </a:rPr>
              <a:t>A simple remedy, again borrowed from earlier telephone work, has been implemented</a:t>
            </a:r>
          </a:p>
          <a:p>
            <a:pPr lvl="1">
              <a:defRPr/>
            </a:pPr>
            <a:r>
              <a:rPr lang="en-US" dirty="0" smtClean="0">
                <a:ea typeface="+mn-ea"/>
                <a:cs typeface="+mn-cs"/>
              </a:rPr>
              <a:t>The rate of twist (usually measured in turns per meter) could vary for different pairs within the same cable</a:t>
            </a:r>
          </a:p>
          <a:p>
            <a:pPr lvl="1">
              <a:defRPr/>
            </a:pPr>
            <a:r>
              <a:rPr lang="en-US" dirty="0" smtClean="0">
                <a:ea typeface="+mn-ea"/>
                <a:cs typeface="+mn-cs"/>
              </a:rPr>
              <a:t>This scheme is widely used today</a:t>
            </a:r>
            <a:endParaRPr lang="en-US" dirty="0"/>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BCE46D95-A233-452D-A0CA-8BC0AB54DBCA}" type="slidenum">
              <a:rPr lang="en-US" smtClean="0"/>
              <a:pPr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0963" name="Rectangle 2"/>
          <p:cNvSpPr>
            <a:spLocks noGrp="1" noChangeArrowheads="1"/>
          </p:cNvSpPr>
          <p:nvPr>
            <p:ph type="title"/>
          </p:nvPr>
        </p:nvSpPr>
        <p:spPr/>
        <p:txBody>
          <a:bodyPr/>
          <a:lstStyle/>
          <a:p>
            <a:pPr eaLnBrk="1" hangingPunct="1"/>
            <a:r>
              <a:rPr lang="en-US" dirty="0" smtClean="0"/>
              <a:t>UTP</a:t>
            </a:r>
          </a:p>
        </p:txBody>
      </p:sp>
      <p:pic>
        <p:nvPicPr>
          <p:cNvPr id="40964" name="Picture 3" descr="fig04-12"/>
          <p:cNvPicPr>
            <a:picLocks noChangeAspect="1" noChangeArrowheads="1"/>
          </p:cNvPicPr>
          <p:nvPr/>
        </p:nvPicPr>
        <p:blipFill>
          <a:blip r:embed="rId2">
            <a:extLst>
              <a:ext uri="{28A0092B-C50C-407E-A947-70E740481C1C}">
                <a14:useLocalDpi xmlns:a14="http://schemas.microsoft.com/office/drawing/2010/main" val="0"/>
              </a:ext>
            </a:extLst>
          </a:blip>
          <a:srcRect b="21249"/>
          <a:stretch>
            <a:fillRect/>
          </a:stretch>
        </p:blipFill>
        <p:spPr bwMode="auto">
          <a:xfrm>
            <a:off x="685800" y="1447800"/>
            <a:ext cx="77724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78E87A-7871-40B0-ABD7-D7EDD28EF30E}"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1987" name="Rectangle 2"/>
          <p:cNvSpPr>
            <a:spLocks noGrp="1" noChangeArrowheads="1"/>
          </p:cNvSpPr>
          <p:nvPr>
            <p:ph type="title"/>
          </p:nvPr>
        </p:nvSpPr>
        <p:spPr/>
        <p:txBody>
          <a:bodyPr/>
          <a:lstStyle/>
          <a:p>
            <a:pPr eaLnBrk="1" hangingPunct="1"/>
            <a:r>
              <a:rPr lang="en-US" dirty="0" smtClean="0"/>
              <a:t>UTP</a:t>
            </a:r>
          </a:p>
        </p:txBody>
      </p:sp>
      <p:pic>
        <p:nvPicPr>
          <p:cNvPr id="41988" name="Picture 3" descr="Cat5CableTwis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447800"/>
            <a:ext cx="6002338"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42EE65-6AD6-404E-9C5D-8A3EBB96004A}"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3011" name="Rectangle 2"/>
          <p:cNvSpPr>
            <a:spLocks noGrp="1" noChangeArrowheads="1"/>
          </p:cNvSpPr>
          <p:nvPr>
            <p:ph type="title"/>
          </p:nvPr>
        </p:nvSpPr>
        <p:spPr/>
        <p:txBody>
          <a:bodyPr/>
          <a:lstStyle/>
          <a:p>
            <a:pPr eaLnBrk="1" hangingPunct="1"/>
            <a:r>
              <a:rPr lang="en-US" dirty="0" smtClean="0"/>
              <a:t>UTP</a:t>
            </a:r>
          </a:p>
        </p:txBody>
      </p:sp>
      <p:pic>
        <p:nvPicPr>
          <p:cNvPr id="43012" name="Picture 3" descr="Cat5CableUnTwis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98600"/>
            <a:ext cx="59436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F273F1-587B-49D5-AD5F-3446484E143F}" type="slidenum">
              <a:rPr lang="en-US" smtClean="0"/>
              <a:pPr eaLnBrk="1" hangingPunct="1"/>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171" name="Rectangle 2"/>
          <p:cNvSpPr>
            <a:spLocks noGrp="1" noChangeArrowheads="1"/>
          </p:cNvSpPr>
          <p:nvPr>
            <p:ph type="title"/>
          </p:nvPr>
        </p:nvSpPr>
        <p:spPr/>
        <p:txBody>
          <a:bodyPr/>
          <a:lstStyle/>
          <a:p>
            <a:pPr eaLnBrk="1" hangingPunct="1"/>
            <a:r>
              <a:rPr lang="en-US" dirty="0" smtClean="0"/>
              <a:t>Types of Copper Cabling</a:t>
            </a:r>
          </a:p>
        </p:txBody>
      </p:sp>
      <p:sp>
        <p:nvSpPr>
          <p:cNvPr id="7172" name="Rectangle 3"/>
          <p:cNvSpPr>
            <a:spLocks noGrp="1" noChangeArrowheads="1"/>
          </p:cNvSpPr>
          <p:nvPr>
            <p:ph type="body" idx="1"/>
          </p:nvPr>
        </p:nvSpPr>
        <p:spPr/>
        <p:txBody>
          <a:bodyPr/>
          <a:lstStyle/>
          <a:p>
            <a:pPr eaLnBrk="1" hangingPunct="1"/>
            <a:r>
              <a:rPr lang="en-US" smtClean="0"/>
              <a:t>When electricity is used to generate the signal a copper cable is used to carry the signal</a:t>
            </a:r>
          </a:p>
          <a:p>
            <a:pPr eaLnBrk="1" hangingPunct="1"/>
            <a:r>
              <a:rPr lang="en-US" smtClean="0"/>
              <a:t>The major types of copper cable used in networks are</a:t>
            </a:r>
          </a:p>
          <a:p>
            <a:pPr lvl="1" eaLnBrk="1" hangingPunct="1"/>
            <a:r>
              <a:rPr lang="en-US" smtClean="0"/>
              <a:t>Coaxial</a:t>
            </a:r>
          </a:p>
          <a:p>
            <a:pPr lvl="1" eaLnBrk="1" hangingPunct="1"/>
            <a:r>
              <a:rPr lang="en-US" smtClean="0"/>
              <a:t>Unshielded Twisted Pair</a:t>
            </a:r>
          </a:p>
          <a:p>
            <a:pPr lvl="1" eaLnBrk="1" hangingPunct="1"/>
            <a:r>
              <a:rPr lang="en-US" smtClean="0"/>
              <a:t>Shielded Twisted Pair</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DF572B-79BF-4EB5-AEA2-921656355279}"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4035" name="Rectangle 2"/>
          <p:cNvSpPr>
            <a:spLocks noGrp="1" noChangeArrowheads="1"/>
          </p:cNvSpPr>
          <p:nvPr>
            <p:ph type="title"/>
          </p:nvPr>
        </p:nvSpPr>
        <p:spPr/>
        <p:txBody>
          <a:bodyPr/>
          <a:lstStyle/>
          <a:p>
            <a:pPr eaLnBrk="1" hangingPunct="1"/>
            <a:r>
              <a:rPr lang="en-US" dirty="0" smtClean="0"/>
              <a:t>UTP</a:t>
            </a:r>
          </a:p>
        </p:txBody>
      </p:sp>
      <p:sp>
        <p:nvSpPr>
          <p:cNvPr id="44036" name="Rectangle 3"/>
          <p:cNvSpPr>
            <a:spLocks noGrp="1" noChangeArrowheads="1"/>
          </p:cNvSpPr>
          <p:nvPr>
            <p:ph type="body" idx="1"/>
          </p:nvPr>
        </p:nvSpPr>
        <p:spPr/>
        <p:txBody>
          <a:bodyPr/>
          <a:lstStyle/>
          <a:p>
            <a:pPr eaLnBrk="1" hangingPunct="1"/>
            <a:r>
              <a:rPr lang="en-US" smtClean="0"/>
              <a:t>UTP cable is graded by the TIA/EIA-568C standard</a:t>
            </a:r>
          </a:p>
          <a:p>
            <a:pPr eaLnBrk="1" hangingPunct="1"/>
            <a:r>
              <a:rPr lang="en-US" smtClean="0"/>
              <a:t>Grading is based on the</a:t>
            </a:r>
          </a:p>
          <a:p>
            <a:pPr lvl="1" eaLnBrk="1" hangingPunct="1"/>
            <a:r>
              <a:rPr lang="en-US" smtClean="0"/>
              <a:t>Thickness of the wire</a:t>
            </a:r>
          </a:p>
          <a:p>
            <a:pPr lvl="1" eaLnBrk="1" hangingPunct="1"/>
            <a:r>
              <a:rPr lang="en-US" smtClean="0"/>
              <a:t>The quality of the cover</a:t>
            </a:r>
          </a:p>
          <a:p>
            <a:pPr lvl="1" eaLnBrk="1" hangingPunct="1"/>
            <a:r>
              <a:rPr lang="en-US" smtClean="0"/>
              <a:t>The twists per foot</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A0C83A-9DAE-45B9-A7B4-86061C6819E0}"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5059" name="Rectangle 2"/>
          <p:cNvSpPr>
            <a:spLocks noGrp="1" noChangeArrowheads="1"/>
          </p:cNvSpPr>
          <p:nvPr>
            <p:ph type="title"/>
          </p:nvPr>
        </p:nvSpPr>
        <p:spPr/>
        <p:txBody>
          <a:bodyPr/>
          <a:lstStyle/>
          <a:p>
            <a:pPr eaLnBrk="1" hangingPunct="1"/>
            <a:r>
              <a:rPr lang="en-US" dirty="0" smtClean="0"/>
              <a:t>UTP</a:t>
            </a:r>
          </a:p>
        </p:txBody>
      </p:sp>
      <p:sp>
        <p:nvSpPr>
          <p:cNvPr id="45060" name="Rectangle 3"/>
          <p:cNvSpPr>
            <a:spLocks noGrp="1" noChangeArrowheads="1"/>
          </p:cNvSpPr>
          <p:nvPr>
            <p:ph type="body" idx="1"/>
          </p:nvPr>
        </p:nvSpPr>
        <p:spPr/>
        <p:txBody>
          <a:bodyPr/>
          <a:lstStyle/>
          <a:p>
            <a:pPr eaLnBrk="1" hangingPunct="1"/>
            <a:r>
              <a:rPr lang="en-US" smtClean="0"/>
              <a:t>Solid wires are used to connect work areas to the LAN room as stranded wires attenuate faster</a:t>
            </a:r>
          </a:p>
          <a:p>
            <a:pPr eaLnBrk="1" hangingPunct="1"/>
            <a:r>
              <a:rPr lang="en-US" smtClean="0"/>
              <a:t>Stranded cable is used for patch cables, as it is easier to manage for this use only</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742D06-AF5D-4550-826D-B1A9D870D20C}"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Categories of Cabling</a:t>
            </a:r>
          </a:p>
        </p:txBody>
      </p:sp>
      <p:sp>
        <p:nvSpPr>
          <p:cNvPr id="46083" name="Content Placeholder 2"/>
          <p:cNvSpPr>
            <a:spLocks noGrp="1"/>
          </p:cNvSpPr>
          <p:nvPr>
            <p:ph idx="1"/>
          </p:nvPr>
        </p:nvSpPr>
        <p:spPr/>
        <p:txBody>
          <a:bodyPr/>
          <a:lstStyle/>
          <a:p>
            <a:r>
              <a:rPr lang="en-US" dirty="0" smtClean="0"/>
              <a:t>Here is a table from the Ethernet Alliance from February 2012 that lists the various cabling categories that have existed</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923629D0-3C73-4C73-82DD-B315A258FC20}"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Categories</a:t>
            </a:r>
          </a:p>
        </p:txBody>
      </p:sp>
      <p:sp>
        <p:nvSpPr>
          <p:cNvPr id="47107" name="Table Placeholder 2"/>
          <p:cNvSpPr>
            <a:spLocks noGrp="1" noTextEdit="1"/>
          </p:cNvSpPr>
          <p:nvPr>
            <p:ph type="tbl" idx="1"/>
          </p:nvPr>
        </p:nvSpPr>
        <p:spPr/>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9BFD49-925B-4523-9DEB-7059335A0E82}" type="slidenum">
              <a:rPr lang="en-US" smtClean="0"/>
              <a:pPr eaLnBrk="1" hangingPunct="1"/>
              <a:t>43</a:t>
            </a:fld>
            <a:endParaRPr lang="en-US" smtClean="0"/>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l="28438" t="20534" r="26250" b="7680"/>
          <a:stretch>
            <a:fillRect/>
          </a:stretch>
        </p:blipFill>
        <p:spPr bwMode="auto">
          <a:xfrm>
            <a:off x="1676400" y="1638300"/>
            <a:ext cx="56896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8131" name="Rectangle 2"/>
          <p:cNvSpPr>
            <a:spLocks noGrp="1" noChangeArrowheads="1"/>
          </p:cNvSpPr>
          <p:nvPr>
            <p:ph type="title"/>
          </p:nvPr>
        </p:nvSpPr>
        <p:spPr/>
        <p:txBody>
          <a:bodyPr/>
          <a:lstStyle/>
          <a:p>
            <a:pPr eaLnBrk="1" hangingPunct="1"/>
            <a:r>
              <a:rPr lang="en-US" dirty="0" smtClean="0"/>
              <a:t>Category 1</a:t>
            </a:r>
          </a:p>
        </p:txBody>
      </p:sp>
      <p:sp>
        <p:nvSpPr>
          <p:cNvPr id="48132" name="Rectangle 3"/>
          <p:cNvSpPr>
            <a:spLocks noGrp="1" noChangeArrowheads="1"/>
          </p:cNvSpPr>
          <p:nvPr>
            <p:ph type="body" idx="1"/>
          </p:nvPr>
        </p:nvSpPr>
        <p:spPr/>
        <p:txBody>
          <a:bodyPr/>
          <a:lstStyle/>
          <a:p>
            <a:pPr eaLnBrk="1" hangingPunct="1"/>
            <a:r>
              <a:rPr lang="en-US" smtClean="0"/>
              <a:t>This was used for old voice systems</a:t>
            </a:r>
          </a:p>
          <a:p>
            <a:pPr eaLnBrk="1" hangingPunct="1"/>
            <a:r>
              <a:rPr lang="en-US" smtClean="0"/>
              <a:t>It is no longer used</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0248CE-BDA1-44E0-A3FE-5A9DCA836AF5}"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49155" name="Rectangle 2"/>
          <p:cNvSpPr>
            <a:spLocks noGrp="1" noChangeArrowheads="1"/>
          </p:cNvSpPr>
          <p:nvPr>
            <p:ph type="title"/>
          </p:nvPr>
        </p:nvSpPr>
        <p:spPr/>
        <p:txBody>
          <a:bodyPr/>
          <a:lstStyle/>
          <a:p>
            <a:pPr eaLnBrk="1" hangingPunct="1"/>
            <a:r>
              <a:rPr lang="en-US" dirty="0" smtClean="0"/>
              <a:t>Category 2</a:t>
            </a:r>
          </a:p>
        </p:txBody>
      </p:sp>
      <p:sp>
        <p:nvSpPr>
          <p:cNvPr id="49156" name="Rectangle 3"/>
          <p:cNvSpPr>
            <a:spLocks noGrp="1" noChangeArrowheads="1"/>
          </p:cNvSpPr>
          <p:nvPr>
            <p:ph type="body" idx="1"/>
          </p:nvPr>
        </p:nvSpPr>
        <p:spPr/>
        <p:txBody>
          <a:bodyPr/>
          <a:lstStyle/>
          <a:p>
            <a:pPr eaLnBrk="1" hangingPunct="1"/>
            <a:r>
              <a:rPr lang="en-US" dirty="0" smtClean="0"/>
              <a:t>This was used for ISDN, </a:t>
            </a:r>
            <a:r>
              <a:rPr lang="en-US" dirty="0" err="1" smtClean="0"/>
              <a:t>ArcNET</a:t>
            </a:r>
            <a:r>
              <a:rPr lang="en-US" dirty="0" smtClean="0"/>
              <a:t>, Token Ring. and AppleTalk networks</a:t>
            </a:r>
          </a:p>
          <a:p>
            <a:pPr eaLnBrk="1" hangingPunct="1"/>
            <a:r>
              <a:rPr lang="en-US" dirty="0" smtClean="0"/>
              <a:t>It is no longer used</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546545-28E7-4934-95E5-600CB607D21E}"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0179" name="Rectangle 2"/>
          <p:cNvSpPr>
            <a:spLocks noGrp="1" noChangeArrowheads="1"/>
          </p:cNvSpPr>
          <p:nvPr>
            <p:ph type="title"/>
          </p:nvPr>
        </p:nvSpPr>
        <p:spPr/>
        <p:txBody>
          <a:bodyPr/>
          <a:lstStyle/>
          <a:p>
            <a:pPr eaLnBrk="1" hangingPunct="1"/>
            <a:r>
              <a:rPr lang="en-US" dirty="0" smtClean="0"/>
              <a:t>Category 3</a:t>
            </a:r>
          </a:p>
        </p:txBody>
      </p:sp>
      <p:sp>
        <p:nvSpPr>
          <p:cNvPr id="50180" name="Rectangle 3"/>
          <p:cNvSpPr>
            <a:spLocks noGrp="1" noChangeArrowheads="1"/>
          </p:cNvSpPr>
          <p:nvPr>
            <p:ph type="body" idx="1"/>
          </p:nvPr>
        </p:nvSpPr>
        <p:spPr/>
        <p:txBody>
          <a:bodyPr/>
          <a:lstStyle/>
          <a:p>
            <a:pPr eaLnBrk="1" hangingPunct="1"/>
            <a:r>
              <a:rPr lang="en-US" dirty="0" smtClean="0"/>
              <a:t>This is for voice circuits</a:t>
            </a:r>
          </a:p>
          <a:p>
            <a:pPr eaLnBrk="1" hangingPunct="1"/>
            <a:r>
              <a:rPr lang="en-US" dirty="0" smtClean="0"/>
              <a:t>Some people have used it in the past for low speed 4 Mbps Token Ring and 10 Mbps Ethernet</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42B369-9E5E-4EC5-8562-849D2BA9F98C}"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1203" name="Rectangle 2"/>
          <p:cNvSpPr>
            <a:spLocks noGrp="1" noChangeArrowheads="1"/>
          </p:cNvSpPr>
          <p:nvPr>
            <p:ph type="title"/>
          </p:nvPr>
        </p:nvSpPr>
        <p:spPr/>
        <p:txBody>
          <a:bodyPr/>
          <a:lstStyle/>
          <a:p>
            <a:pPr eaLnBrk="1" hangingPunct="1"/>
            <a:r>
              <a:rPr lang="en-US" dirty="0" smtClean="0"/>
              <a:t>Category 4</a:t>
            </a:r>
          </a:p>
        </p:txBody>
      </p:sp>
      <p:sp>
        <p:nvSpPr>
          <p:cNvPr id="51204" name="Rectangle 3"/>
          <p:cNvSpPr>
            <a:spLocks noGrp="1" noChangeArrowheads="1"/>
          </p:cNvSpPr>
          <p:nvPr>
            <p:ph type="body" idx="1"/>
          </p:nvPr>
        </p:nvSpPr>
        <p:spPr/>
        <p:txBody>
          <a:bodyPr/>
          <a:lstStyle/>
          <a:p>
            <a:pPr eaLnBrk="1" hangingPunct="1"/>
            <a:r>
              <a:rPr lang="en-US" smtClean="0"/>
              <a:t>This was designed for the higher speed, 16 Mbps, version of Token Ring</a:t>
            </a:r>
          </a:p>
          <a:p>
            <a:pPr eaLnBrk="1" hangingPunct="1"/>
            <a:r>
              <a:rPr lang="en-US" smtClean="0"/>
              <a:t>As Category 5 soon arrived I do not think anyone ever used Category 4</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4226A1-60B1-4E67-B668-B955EC89CB4D}"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2227" name="Rectangle 2"/>
          <p:cNvSpPr>
            <a:spLocks noGrp="1" noChangeArrowheads="1"/>
          </p:cNvSpPr>
          <p:nvPr>
            <p:ph type="title"/>
          </p:nvPr>
        </p:nvSpPr>
        <p:spPr/>
        <p:txBody>
          <a:bodyPr/>
          <a:lstStyle/>
          <a:p>
            <a:pPr eaLnBrk="1" hangingPunct="1"/>
            <a:r>
              <a:rPr lang="en-US" dirty="0" smtClean="0"/>
              <a:t>Category 5</a:t>
            </a:r>
          </a:p>
        </p:txBody>
      </p:sp>
      <p:sp>
        <p:nvSpPr>
          <p:cNvPr id="52228" name="Rectangle 3"/>
          <p:cNvSpPr>
            <a:spLocks noGrp="1" noChangeArrowheads="1"/>
          </p:cNvSpPr>
          <p:nvPr>
            <p:ph type="body" idx="1"/>
          </p:nvPr>
        </p:nvSpPr>
        <p:spPr/>
        <p:txBody>
          <a:bodyPr/>
          <a:lstStyle/>
          <a:p>
            <a:pPr eaLnBrk="1" hangingPunct="1"/>
            <a:r>
              <a:rPr lang="en-US" dirty="0" smtClean="0"/>
              <a:t>This category</a:t>
            </a:r>
            <a:r>
              <a:rPr lang="en-US" baseline="0" dirty="0" smtClean="0"/>
              <a:t> </a:t>
            </a:r>
            <a:r>
              <a:rPr lang="en-US" dirty="0" smtClean="0"/>
              <a:t>works fine for the data rates of 10 and 100 Mbps</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40E5A3-6E87-430A-8F5B-D32C0594D6EE}" type="slidenum">
              <a:rPr lang="en-US" smtClean="0"/>
              <a:pPr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3251" name="Rectangle 2"/>
          <p:cNvSpPr>
            <a:spLocks noGrp="1" noChangeArrowheads="1"/>
          </p:cNvSpPr>
          <p:nvPr>
            <p:ph type="title"/>
          </p:nvPr>
        </p:nvSpPr>
        <p:spPr/>
        <p:txBody>
          <a:bodyPr/>
          <a:lstStyle/>
          <a:p>
            <a:pPr eaLnBrk="1" hangingPunct="1"/>
            <a:r>
              <a:rPr lang="en-US" dirty="0" smtClean="0"/>
              <a:t>Category 5E</a:t>
            </a:r>
          </a:p>
        </p:txBody>
      </p:sp>
      <p:sp>
        <p:nvSpPr>
          <p:cNvPr id="53252" name="Rectangle 3"/>
          <p:cNvSpPr>
            <a:spLocks noGrp="1" noChangeArrowheads="1"/>
          </p:cNvSpPr>
          <p:nvPr>
            <p:ph type="body" idx="1"/>
          </p:nvPr>
        </p:nvSpPr>
        <p:spPr/>
        <p:txBody>
          <a:bodyPr/>
          <a:lstStyle/>
          <a:p>
            <a:pPr eaLnBrk="1" hangingPunct="1"/>
            <a:r>
              <a:rPr lang="en-US" dirty="0" smtClean="0"/>
              <a:t>This category was designed for 1000 Mbps Ethernet networks over copper cable</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9C83C7-446F-422C-806D-3EB479F974CE}"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Lab</a:t>
            </a:r>
          </a:p>
        </p:txBody>
      </p:sp>
      <p:sp>
        <p:nvSpPr>
          <p:cNvPr id="8195" name="Content Placeholder 2"/>
          <p:cNvSpPr>
            <a:spLocks noGrp="1"/>
          </p:cNvSpPr>
          <p:nvPr>
            <p:ph idx="1"/>
          </p:nvPr>
        </p:nvSpPr>
        <p:spPr/>
        <p:txBody>
          <a:bodyPr/>
          <a:lstStyle/>
          <a:p>
            <a:r>
              <a:rPr lang="en-US" smtClean="0"/>
              <a:t>As each cable type is discussed pass around samples of each one</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31B65C83-5648-4A1C-B2B1-8947ED0AE9B1}"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4275" name="Rectangle 2"/>
          <p:cNvSpPr>
            <a:spLocks noGrp="1" noChangeArrowheads="1"/>
          </p:cNvSpPr>
          <p:nvPr>
            <p:ph type="title"/>
          </p:nvPr>
        </p:nvSpPr>
        <p:spPr/>
        <p:txBody>
          <a:bodyPr/>
          <a:lstStyle/>
          <a:p>
            <a:pPr eaLnBrk="1" hangingPunct="1"/>
            <a:r>
              <a:rPr lang="en-US" dirty="0" smtClean="0"/>
              <a:t>Category 6</a:t>
            </a:r>
          </a:p>
        </p:txBody>
      </p:sp>
      <p:sp>
        <p:nvSpPr>
          <p:cNvPr id="54276" name="Rectangle 3"/>
          <p:cNvSpPr>
            <a:spLocks noGrp="1" noChangeArrowheads="1"/>
          </p:cNvSpPr>
          <p:nvPr>
            <p:ph type="body" idx="1"/>
          </p:nvPr>
        </p:nvSpPr>
        <p:spPr/>
        <p:txBody>
          <a:bodyPr/>
          <a:lstStyle/>
          <a:p>
            <a:pPr eaLnBrk="1" hangingPunct="1"/>
            <a:r>
              <a:rPr lang="en-US" smtClean="0"/>
              <a:t>This category was approved as of June 2002</a:t>
            </a:r>
          </a:p>
          <a:p>
            <a:pPr eaLnBrk="1" hangingPunct="1"/>
            <a:r>
              <a:rPr lang="en-US" smtClean="0"/>
              <a:t>It specifies requirements for 100 ohm balanced twisted-pair cables, connecting hardware, patch cords, channels and permanent links, and provides test procedures for laboratory and field performance verification over the frequency range of 1 to 250 MHz</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364EE0-3DA4-4077-A6B2-8F436FA0E80B}"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5299" name="Rectangle 2"/>
          <p:cNvSpPr>
            <a:spLocks noGrp="1" noChangeArrowheads="1"/>
          </p:cNvSpPr>
          <p:nvPr>
            <p:ph type="title"/>
          </p:nvPr>
        </p:nvSpPr>
        <p:spPr/>
        <p:txBody>
          <a:bodyPr/>
          <a:lstStyle/>
          <a:p>
            <a:pPr eaLnBrk="1" hangingPunct="1"/>
            <a:r>
              <a:rPr lang="en-US" dirty="0" smtClean="0"/>
              <a:t>Category 6</a:t>
            </a:r>
          </a:p>
        </p:txBody>
      </p:sp>
      <p:sp>
        <p:nvSpPr>
          <p:cNvPr id="55300" name="Rectangle 3"/>
          <p:cNvSpPr>
            <a:spLocks noGrp="1" noChangeArrowheads="1"/>
          </p:cNvSpPr>
          <p:nvPr>
            <p:ph type="body" idx="1"/>
          </p:nvPr>
        </p:nvSpPr>
        <p:spPr/>
        <p:txBody>
          <a:bodyPr/>
          <a:lstStyle/>
          <a:p>
            <a:pPr eaLnBrk="1" hangingPunct="1"/>
            <a:r>
              <a:rPr lang="en-US" smtClean="0"/>
              <a:t>Because Category 6 supports PSCAR - positive power sum attenuation to crosstalk margins up to 200 MHz, this new cabling system offers double the bandwidth of Category 5e cabling and vastly improved signal-to-noise margins</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3A8E33-A7B5-4F00-B6EE-CC2E13B1F6B5}"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6323" name="Rectangle 2"/>
          <p:cNvSpPr>
            <a:spLocks noGrp="1" noChangeArrowheads="1"/>
          </p:cNvSpPr>
          <p:nvPr>
            <p:ph type="title"/>
          </p:nvPr>
        </p:nvSpPr>
        <p:spPr/>
        <p:txBody>
          <a:bodyPr/>
          <a:lstStyle/>
          <a:p>
            <a:pPr eaLnBrk="1" hangingPunct="1"/>
            <a:r>
              <a:rPr lang="en-US" dirty="0" smtClean="0"/>
              <a:t>Category 6</a:t>
            </a:r>
          </a:p>
        </p:txBody>
      </p:sp>
      <p:sp>
        <p:nvSpPr>
          <p:cNvPr id="56324" name="Rectangle 3"/>
          <p:cNvSpPr>
            <a:spLocks noGrp="1" noChangeArrowheads="1"/>
          </p:cNvSpPr>
          <p:nvPr>
            <p:ph type="body" idx="1"/>
          </p:nvPr>
        </p:nvSpPr>
        <p:spPr/>
        <p:txBody>
          <a:bodyPr/>
          <a:lstStyle/>
          <a:p>
            <a:pPr eaLnBrk="1" hangingPunct="1"/>
            <a:r>
              <a:rPr lang="en-US" smtClean="0"/>
              <a:t>The Category 6 standard includes cable and connecting hardware balance recommendations for improved electromagnetic compatibility performance</a:t>
            </a:r>
          </a:p>
          <a:p>
            <a:pPr eaLnBrk="1" hangingPunct="1"/>
            <a:r>
              <a:rPr lang="en-US" smtClean="0"/>
              <a:t>At the higher frequencies used in Cat 6 cable it is more likely that the signal on one cable will bleed through to a nearby cabling within the same jacket</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93843A-F557-4BCB-B51D-6C459AD010CA}" type="slidenum">
              <a:rPr lang="en-US" smtClean="0"/>
              <a:pPr eaLnBrk="1" hangingPunct="1"/>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7347" name="Rectangle 2"/>
          <p:cNvSpPr>
            <a:spLocks noGrp="1" noChangeArrowheads="1"/>
          </p:cNvSpPr>
          <p:nvPr>
            <p:ph type="title"/>
          </p:nvPr>
        </p:nvSpPr>
        <p:spPr/>
        <p:txBody>
          <a:bodyPr/>
          <a:lstStyle/>
          <a:p>
            <a:pPr eaLnBrk="1" hangingPunct="1"/>
            <a:r>
              <a:rPr lang="en-US" dirty="0" smtClean="0"/>
              <a:t>Category 6</a:t>
            </a:r>
          </a:p>
        </p:txBody>
      </p:sp>
      <p:sp>
        <p:nvSpPr>
          <p:cNvPr id="57348" name="Rectangle 3"/>
          <p:cNvSpPr>
            <a:spLocks noGrp="1" noChangeArrowheads="1"/>
          </p:cNvSpPr>
          <p:nvPr>
            <p:ph type="body" idx="1"/>
          </p:nvPr>
        </p:nvSpPr>
        <p:spPr/>
        <p:txBody>
          <a:bodyPr/>
          <a:lstStyle/>
          <a:p>
            <a:pPr eaLnBrk="1" hangingPunct="1"/>
            <a:r>
              <a:rPr lang="en-US" smtClean="0"/>
              <a:t>This has lead to different designs for Cat 6 cable within the common jacket</a:t>
            </a:r>
          </a:p>
          <a:p>
            <a:pPr eaLnBrk="1" hangingPunct="1"/>
            <a:r>
              <a:rPr lang="en-US" smtClean="0"/>
              <a:t>Normally this will be an internally divided jacket using a separator called a spline</a:t>
            </a:r>
          </a:p>
          <a:p>
            <a:pPr eaLnBrk="1" hangingPunct="1"/>
            <a:r>
              <a:rPr lang="en-US" smtClean="0"/>
              <a:t>This spline serves to separate the cable pairs from each other</a:t>
            </a:r>
          </a:p>
          <a:p>
            <a:pPr eaLnBrk="1" hangingPunct="1"/>
            <a:r>
              <a:rPr lang="en-US" smtClean="0"/>
              <a:t>For example</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E22C29-5471-4992-8EFB-7AC95397914B}"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8371" name="Rectangle 2"/>
          <p:cNvSpPr>
            <a:spLocks noGrp="1" noChangeArrowheads="1"/>
          </p:cNvSpPr>
          <p:nvPr>
            <p:ph type="title"/>
          </p:nvPr>
        </p:nvSpPr>
        <p:spPr/>
        <p:txBody>
          <a:bodyPr/>
          <a:lstStyle/>
          <a:p>
            <a:pPr eaLnBrk="1" hangingPunct="1"/>
            <a:r>
              <a:rPr lang="en-US" dirty="0" smtClean="0"/>
              <a:t>Category 6</a:t>
            </a:r>
          </a:p>
        </p:txBody>
      </p:sp>
      <p:pic>
        <p:nvPicPr>
          <p:cNvPr id="5837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741" t="39163" r="43842" b="45901"/>
          <a:stretch>
            <a:fillRect/>
          </a:stretch>
        </p:blipFill>
        <p:spPr>
          <a:xfrm>
            <a:off x="2151063" y="1600200"/>
            <a:ext cx="5083175" cy="1519238"/>
          </a:xfrm>
        </p:spPr>
      </p:pic>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D6C641-27E6-4EAC-B260-10340BC36944}" type="slidenum">
              <a:rPr lang="en-US" smtClean="0"/>
              <a:pP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59395" name="Rectangle 2"/>
          <p:cNvSpPr>
            <a:spLocks noGrp="1" noChangeArrowheads="1"/>
          </p:cNvSpPr>
          <p:nvPr>
            <p:ph type="title"/>
          </p:nvPr>
        </p:nvSpPr>
        <p:spPr/>
        <p:txBody>
          <a:bodyPr/>
          <a:lstStyle/>
          <a:p>
            <a:pPr eaLnBrk="1" hangingPunct="1"/>
            <a:r>
              <a:rPr lang="en-US" dirty="0" smtClean="0"/>
              <a:t>Category 6</a:t>
            </a:r>
          </a:p>
        </p:txBody>
      </p:sp>
      <p:pic>
        <p:nvPicPr>
          <p:cNvPr id="59396" name="Picture 3" descr="Cat6WireDivi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295400"/>
            <a:ext cx="6197600" cy="4648200"/>
          </a:xfrm>
        </p:spPr>
      </p:pic>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35021D-D473-4F39-8D15-7F4849A0A46D}" type="slidenum">
              <a:rPr lang="en-US" smtClean="0"/>
              <a:pPr eaLnBrk="1" hangingPunct="1"/>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Category 6</a:t>
            </a:r>
          </a:p>
        </p:txBody>
      </p:sp>
      <p:sp>
        <p:nvSpPr>
          <p:cNvPr id="60419" name="Content Placeholder 2"/>
          <p:cNvSpPr>
            <a:spLocks noGrp="1"/>
          </p:cNvSpPr>
          <p:nvPr>
            <p:ph idx="1"/>
          </p:nvPr>
        </p:nvSpPr>
        <p:spPr/>
        <p:txBody>
          <a:bodyPr/>
          <a:lstStyle/>
          <a:p>
            <a:r>
              <a:rPr lang="en-US" dirty="0" smtClean="0"/>
              <a:t>Some cables are doing away with the spline</a:t>
            </a:r>
          </a:p>
          <a:p>
            <a:r>
              <a:rPr lang="en-US" dirty="0" smtClean="0"/>
              <a:t>Different designs and better twisting methods are used in this case</a:t>
            </a:r>
          </a:p>
          <a:p>
            <a:pPr eaLnBrk="1" hangingPunct="1"/>
            <a:r>
              <a:rPr lang="en-US" smtClean="0"/>
              <a:t>The connectors for Cat 6 also require additional isolation between conductors to prevent crosstalk</a:t>
            </a:r>
            <a:endParaRPr lang="en-US" dirty="0" smtClean="0"/>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AD39EA45-934A-4E9D-ADD1-35FC263A6E00}" type="slidenum">
              <a:rPr lang="en-US" smtClean="0"/>
              <a:pPr eaLnBrk="1" hangingPunct="1"/>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2467" name="Rectangle 2"/>
          <p:cNvSpPr>
            <a:spLocks noGrp="1" noChangeArrowheads="1"/>
          </p:cNvSpPr>
          <p:nvPr>
            <p:ph type="title"/>
          </p:nvPr>
        </p:nvSpPr>
        <p:spPr/>
        <p:txBody>
          <a:bodyPr/>
          <a:lstStyle/>
          <a:p>
            <a:pPr eaLnBrk="1" hangingPunct="1"/>
            <a:r>
              <a:rPr lang="en-US" dirty="0" smtClean="0"/>
              <a:t>Category 6 Augmented</a:t>
            </a:r>
          </a:p>
        </p:txBody>
      </p:sp>
      <p:sp>
        <p:nvSpPr>
          <p:cNvPr id="62468" name="Rectangle 3"/>
          <p:cNvSpPr>
            <a:spLocks noGrp="1" noChangeArrowheads="1"/>
          </p:cNvSpPr>
          <p:nvPr>
            <p:ph type="body" idx="1"/>
          </p:nvPr>
        </p:nvSpPr>
        <p:spPr/>
        <p:txBody>
          <a:bodyPr/>
          <a:lstStyle/>
          <a:p>
            <a:pPr eaLnBrk="1" hangingPunct="1"/>
            <a:r>
              <a:rPr lang="en-US" smtClean="0"/>
              <a:t>Category 6A or Augmented Category 6 cable is designed to work with 10G copper networks</a:t>
            </a:r>
          </a:p>
          <a:p>
            <a:pPr eaLnBrk="1" hangingPunct="1"/>
            <a:r>
              <a:rPr lang="en-US" smtClean="0"/>
              <a:t>I am of the view that at this speed fiber should be used</a:t>
            </a:r>
          </a:p>
          <a:p>
            <a:pPr eaLnBrk="1" hangingPunct="1"/>
            <a:r>
              <a:rPr lang="en-US" smtClean="0"/>
              <a:t>But some prefer the robustness of copper, such as in crowded data center cabinets</a:t>
            </a:r>
          </a:p>
          <a:p>
            <a:pPr eaLnBrk="1" hangingPunct="1"/>
            <a:r>
              <a:rPr lang="en-US" smtClean="0"/>
              <a:t>They believe fiber is too easily damaged there</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492899-26EB-499B-B299-B0D2E3F9C23E}" type="slidenum">
              <a:rPr lang="en-US" smtClean="0"/>
              <a:pPr eaLnBrk="1" hangingPunct="1"/>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3491" name="Rectangle 2"/>
          <p:cNvSpPr>
            <a:spLocks noGrp="1" noChangeArrowheads="1"/>
          </p:cNvSpPr>
          <p:nvPr>
            <p:ph type="title"/>
          </p:nvPr>
        </p:nvSpPr>
        <p:spPr/>
        <p:txBody>
          <a:bodyPr/>
          <a:lstStyle/>
          <a:p>
            <a:pPr eaLnBrk="1" hangingPunct="1"/>
            <a:r>
              <a:rPr lang="en-US" dirty="0" smtClean="0"/>
              <a:t>Category 6 Augmented</a:t>
            </a:r>
          </a:p>
        </p:txBody>
      </p:sp>
      <p:sp>
        <p:nvSpPr>
          <p:cNvPr id="63492" name="Rectangle 3"/>
          <p:cNvSpPr>
            <a:spLocks noGrp="1" noChangeArrowheads="1"/>
          </p:cNvSpPr>
          <p:nvPr>
            <p:ph type="body" idx="1"/>
          </p:nvPr>
        </p:nvSpPr>
        <p:spPr/>
        <p:txBody>
          <a:bodyPr/>
          <a:lstStyle/>
          <a:p>
            <a:pPr eaLnBrk="1" hangingPunct="1"/>
            <a:r>
              <a:rPr lang="en-US" smtClean="0"/>
              <a:t>This cable differs from Category 6 cable in the use of a better separator between the wire pairs inside the cable and in the use of a filler inside the cable to prevent alien crosstalk</a:t>
            </a:r>
          </a:p>
          <a:p>
            <a:pPr eaLnBrk="1" hangingPunct="1"/>
            <a:r>
              <a:rPr lang="en-US" smtClean="0"/>
              <a:t>This makes the cable noticeably larger than Cat 6 cable</a:t>
            </a:r>
          </a:p>
          <a:p>
            <a:pPr eaLnBrk="1" hangingPunct="1"/>
            <a:r>
              <a:rPr lang="en-US" smtClean="0"/>
              <a:t>The wires are also more tightly twisted</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D9BF40-DDA3-47C5-8EF5-DCF0DC40DEAF}"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4515" name="Rectangle 2"/>
          <p:cNvSpPr>
            <a:spLocks noGrp="1" noChangeArrowheads="1"/>
          </p:cNvSpPr>
          <p:nvPr>
            <p:ph type="title"/>
          </p:nvPr>
        </p:nvSpPr>
        <p:spPr/>
        <p:txBody>
          <a:bodyPr/>
          <a:lstStyle/>
          <a:p>
            <a:pPr eaLnBrk="1" hangingPunct="1"/>
            <a:r>
              <a:rPr lang="en-US" dirty="0" smtClean="0"/>
              <a:t>Category 6 Augmented</a:t>
            </a:r>
          </a:p>
        </p:txBody>
      </p:sp>
      <p:sp>
        <p:nvSpPr>
          <p:cNvPr id="64516" name="Rectangle 3"/>
          <p:cNvSpPr>
            <a:spLocks noGrp="1" noChangeArrowheads="1"/>
          </p:cNvSpPr>
          <p:nvPr>
            <p:ph type="body" idx="1"/>
          </p:nvPr>
        </p:nvSpPr>
        <p:spPr/>
        <p:txBody>
          <a:bodyPr/>
          <a:lstStyle/>
          <a:p>
            <a:pPr eaLnBrk="1" hangingPunct="1">
              <a:lnSpc>
                <a:spcPct val="90000"/>
              </a:lnSpc>
            </a:pPr>
            <a:r>
              <a:rPr lang="en-US" smtClean="0"/>
              <a:t>As Cabling Installation and Maintenance magazine said</a:t>
            </a:r>
          </a:p>
          <a:p>
            <a:pPr lvl="1" eaLnBrk="1" hangingPunct="1">
              <a:lnSpc>
                <a:spcPct val="90000"/>
              </a:lnSpc>
            </a:pPr>
            <a:r>
              <a:rPr lang="en-US" smtClean="0"/>
              <a:t>Alien crosstalk and insertion loss are the primary parameters to consider for 10GBase-T operation</a:t>
            </a:r>
          </a:p>
          <a:p>
            <a:pPr lvl="1" eaLnBrk="1" hangingPunct="1">
              <a:lnSpc>
                <a:spcPct val="90000"/>
              </a:lnSpc>
            </a:pPr>
            <a:r>
              <a:rPr lang="en-US" smtClean="0"/>
              <a:t>Alien crosstalk is specified as power sum alien near end crosstalk (PSANEXT), power sum alien equal level far end crosstalk (PSAELFEXT), and power sum far-end crosstalk (PSAFEXT)</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E93491-407C-4FCE-9147-EFA50B793281}" type="slidenum">
              <a:rPr lang="en-US" smtClean="0"/>
              <a:pPr eaLnBrk="1" hangingPunct="1"/>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219" name="Rectangle 2"/>
          <p:cNvSpPr>
            <a:spLocks noGrp="1" noChangeArrowheads="1"/>
          </p:cNvSpPr>
          <p:nvPr>
            <p:ph type="title"/>
          </p:nvPr>
        </p:nvSpPr>
        <p:spPr/>
        <p:txBody>
          <a:bodyPr/>
          <a:lstStyle/>
          <a:p>
            <a:pPr eaLnBrk="1" hangingPunct="1"/>
            <a:r>
              <a:rPr lang="en-US" dirty="0" smtClean="0"/>
              <a:t>Coax Cable</a:t>
            </a:r>
          </a:p>
        </p:txBody>
      </p:sp>
      <p:sp>
        <p:nvSpPr>
          <p:cNvPr id="9220" name="Rectangle 3"/>
          <p:cNvSpPr>
            <a:spLocks noGrp="1" noChangeArrowheads="1"/>
          </p:cNvSpPr>
          <p:nvPr>
            <p:ph type="body" idx="1"/>
          </p:nvPr>
        </p:nvSpPr>
        <p:spPr/>
        <p:txBody>
          <a:bodyPr/>
          <a:lstStyle/>
          <a:p>
            <a:pPr eaLnBrk="1" hangingPunct="1"/>
            <a:r>
              <a:rPr lang="en-US" smtClean="0"/>
              <a:t>The oldest type of copper cable used in networks is coax or coaxial cable</a:t>
            </a:r>
          </a:p>
          <a:p>
            <a:pPr eaLnBrk="1" hangingPunct="1"/>
            <a:r>
              <a:rPr lang="en-US" smtClean="0"/>
              <a:t>These days this type of cable is only used in data centers to connect to high speed data lines such as a DS3, in data centers to interconnect devices, and for older video surveillance cameras</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F4EC8B-51AF-4B8C-B4C1-96E8EB8E0227}"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5539" name="Rectangle 2"/>
          <p:cNvSpPr>
            <a:spLocks noGrp="1" noChangeArrowheads="1"/>
          </p:cNvSpPr>
          <p:nvPr>
            <p:ph type="title"/>
          </p:nvPr>
        </p:nvSpPr>
        <p:spPr/>
        <p:txBody>
          <a:bodyPr/>
          <a:lstStyle/>
          <a:p>
            <a:pPr eaLnBrk="1" hangingPunct="1"/>
            <a:r>
              <a:rPr lang="en-US" dirty="0" smtClean="0"/>
              <a:t>Category 6 Augmented</a:t>
            </a:r>
          </a:p>
        </p:txBody>
      </p:sp>
      <p:sp>
        <p:nvSpPr>
          <p:cNvPr id="65540" name="Rectangle 3"/>
          <p:cNvSpPr>
            <a:spLocks noGrp="1" noChangeArrowheads="1"/>
          </p:cNvSpPr>
          <p:nvPr>
            <p:ph type="body" idx="1"/>
          </p:nvPr>
        </p:nvSpPr>
        <p:spPr/>
        <p:txBody>
          <a:bodyPr/>
          <a:lstStyle/>
          <a:p>
            <a:pPr lvl="1" eaLnBrk="1" hangingPunct="1"/>
            <a:r>
              <a:rPr lang="en-US" smtClean="0"/>
              <a:t>The 10GBase-T signal-to-noise ratio (SNR) is primarily based on the ratio of the signal (insertion loss) to the alien crosstalk noise appearing at the receiver</a:t>
            </a:r>
          </a:p>
          <a:p>
            <a:pPr eaLnBrk="1" hangingPunct="1"/>
            <a:r>
              <a:rPr lang="en-US" smtClean="0"/>
              <a:t>They go on to say</a:t>
            </a:r>
          </a:p>
          <a:p>
            <a:pPr lvl="1" eaLnBrk="1" hangingPunct="1"/>
            <a:r>
              <a:rPr lang="en-US" smtClean="0"/>
              <a:t>Additional cabling guidelines for 10GBase-T deployment on balanced copper cabling are provided in Annex 55B, to be published with the 10GBase-T standard</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6A7EAF-AE56-4B8A-877F-4353FEFCDF22}" type="slidenum">
              <a:rPr lang="en-US" smtClean="0"/>
              <a:pPr eaLnBrk="1" hangingPunct="1"/>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6563" name="Rectangle 2"/>
          <p:cNvSpPr>
            <a:spLocks noGrp="1" noChangeArrowheads="1"/>
          </p:cNvSpPr>
          <p:nvPr>
            <p:ph type="title"/>
          </p:nvPr>
        </p:nvSpPr>
        <p:spPr/>
        <p:txBody>
          <a:bodyPr/>
          <a:lstStyle/>
          <a:p>
            <a:pPr eaLnBrk="1" hangingPunct="1"/>
            <a:r>
              <a:rPr lang="en-US" dirty="0" smtClean="0"/>
              <a:t>Category 6 Augmented</a:t>
            </a:r>
          </a:p>
        </p:txBody>
      </p:sp>
      <p:sp>
        <p:nvSpPr>
          <p:cNvPr id="66564" name="Rectangle 3"/>
          <p:cNvSpPr>
            <a:spLocks noGrp="1" noChangeArrowheads="1"/>
          </p:cNvSpPr>
          <p:nvPr>
            <p:ph type="body" idx="1"/>
          </p:nvPr>
        </p:nvSpPr>
        <p:spPr/>
        <p:txBody>
          <a:bodyPr/>
          <a:lstStyle/>
          <a:p>
            <a:pPr lvl="1" eaLnBrk="1" hangingPunct="1">
              <a:lnSpc>
                <a:spcPct val="90000"/>
              </a:lnSpc>
            </a:pPr>
            <a:r>
              <a:rPr lang="en-US" smtClean="0"/>
              <a:t>This annex includes procedures to mitigate alien crosstalk should the link segment specifications not be met</a:t>
            </a:r>
          </a:p>
          <a:p>
            <a:pPr lvl="1" eaLnBrk="1" hangingPunct="1">
              <a:lnSpc>
                <a:spcPct val="90000"/>
              </a:lnSpc>
            </a:pPr>
            <a:r>
              <a:rPr lang="en-US" smtClean="0"/>
              <a:t>ANSI/TIA/EIA-TSB-155, “The Additional Cabling Guidelines for 4-Pair 100 Ω Category 6 Cabling for 10GBase-T applications,” also provides procedures for alien crosstalk mitigation</a:t>
            </a:r>
          </a:p>
          <a:p>
            <a:pPr lvl="1" eaLnBrk="1" hangingPunct="1">
              <a:lnSpc>
                <a:spcPct val="90000"/>
              </a:lnSpc>
            </a:pPr>
            <a:r>
              <a:rPr lang="en-US" smtClean="0"/>
              <a:t>Alien crosstalk noise levels are dependent on the number and proximity of adjacent cables and connectors</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42BBBD-2351-4F4E-A3C9-5011F1C9AA67}"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7587" name="Rectangle 2"/>
          <p:cNvSpPr>
            <a:spLocks noGrp="1" noChangeArrowheads="1"/>
          </p:cNvSpPr>
          <p:nvPr>
            <p:ph type="title"/>
          </p:nvPr>
        </p:nvSpPr>
        <p:spPr/>
        <p:txBody>
          <a:bodyPr/>
          <a:lstStyle/>
          <a:p>
            <a:pPr eaLnBrk="1" hangingPunct="1"/>
            <a:r>
              <a:rPr lang="en-US" dirty="0" smtClean="0"/>
              <a:t>Category 6 Augmented</a:t>
            </a:r>
          </a:p>
        </p:txBody>
      </p:sp>
      <p:sp>
        <p:nvSpPr>
          <p:cNvPr id="67588" name="Rectangle 3"/>
          <p:cNvSpPr>
            <a:spLocks noGrp="1" noChangeArrowheads="1"/>
          </p:cNvSpPr>
          <p:nvPr>
            <p:ph type="body" idx="1"/>
          </p:nvPr>
        </p:nvSpPr>
        <p:spPr/>
        <p:txBody>
          <a:bodyPr/>
          <a:lstStyle/>
          <a:p>
            <a:pPr eaLnBrk="1" hangingPunct="1"/>
            <a:r>
              <a:rPr lang="en-US" smtClean="0"/>
              <a:t>Fluke has this to say concerning alien crosstalk</a:t>
            </a:r>
          </a:p>
          <a:p>
            <a:pPr lvl="1" eaLnBrk="1" hangingPunct="1"/>
            <a:r>
              <a:rPr lang="en-US" smtClean="0"/>
              <a:t>10GBASE‑T signaling requires cabling bandwidth up to 500 MHz, which is much higher than the 100 MHz bandwidth required for 1000BASE-T</a:t>
            </a:r>
          </a:p>
          <a:p>
            <a:pPr lvl="1" eaLnBrk="1" hangingPunct="1"/>
            <a:r>
              <a:rPr lang="en-US" smtClean="0"/>
              <a:t>Because of these very high frequencies, one significant new disturbance must be added to the cabling test parameters</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04A8C-26EE-4CBE-95C3-721A889CD09E}" type="slidenum">
              <a:rPr lang="en-US" smtClean="0"/>
              <a:pPr eaLnBrk="1" hangingPunct="1"/>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8611" name="Rectangle 2"/>
          <p:cNvSpPr>
            <a:spLocks noGrp="1" noChangeArrowheads="1"/>
          </p:cNvSpPr>
          <p:nvPr>
            <p:ph type="title"/>
          </p:nvPr>
        </p:nvSpPr>
        <p:spPr/>
        <p:txBody>
          <a:bodyPr/>
          <a:lstStyle/>
          <a:p>
            <a:pPr eaLnBrk="1" hangingPunct="1"/>
            <a:r>
              <a:rPr lang="en-US" dirty="0" smtClean="0"/>
              <a:t>Category 6 Augmented</a:t>
            </a:r>
          </a:p>
        </p:txBody>
      </p:sp>
      <p:sp>
        <p:nvSpPr>
          <p:cNvPr id="68612" name="Rectangle 3"/>
          <p:cNvSpPr>
            <a:spLocks noGrp="1" noChangeArrowheads="1"/>
          </p:cNvSpPr>
          <p:nvPr>
            <p:ph type="body" idx="1"/>
          </p:nvPr>
        </p:nvSpPr>
        <p:spPr/>
        <p:txBody>
          <a:bodyPr/>
          <a:lstStyle/>
          <a:p>
            <a:pPr lvl="1" eaLnBrk="1" hangingPunct="1"/>
            <a:r>
              <a:rPr lang="en-US" smtClean="0"/>
              <a:t>This new set of test parameters is called Alien Crosstalk</a:t>
            </a:r>
          </a:p>
          <a:p>
            <a:pPr lvl="1" eaLnBrk="1" hangingPunct="1"/>
            <a:r>
              <a:rPr lang="en-US" smtClean="0"/>
              <a:t>Crosstalk measures signal coupling from one wire-pair to another within a twisted-pair cabling link</a:t>
            </a:r>
          </a:p>
          <a:p>
            <a:pPr lvl="1" eaLnBrk="1" hangingPunct="1"/>
            <a:r>
              <a:rPr lang="en-US" smtClean="0"/>
              <a:t>This kind of coupling is undesirable since it creates a noise disturbance in a wire pair</a:t>
            </a:r>
          </a:p>
          <a:p>
            <a:pPr lvl="1" eaLnBrk="1" hangingPunct="1"/>
            <a:r>
              <a:rPr lang="en-US" smtClean="0"/>
              <a:t>The effect of crosstalk is very similar to a noisy transmission line</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8EC649-EF37-4083-B0F7-5D1C2F10D0F5}" type="slidenum">
              <a:rPr lang="en-US" smtClean="0"/>
              <a:pPr eaLnBrk="1" hangingPunct="1"/>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69635" name="Rectangle 2"/>
          <p:cNvSpPr>
            <a:spLocks noGrp="1" noChangeArrowheads="1"/>
          </p:cNvSpPr>
          <p:nvPr>
            <p:ph type="title"/>
          </p:nvPr>
        </p:nvSpPr>
        <p:spPr/>
        <p:txBody>
          <a:bodyPr/>
          <a:lstStyle/>
          <a:p>
            <a:pPr eaLnBrk="1" hangingPunct="1"/>
            <a:r>
              <a:rPr lang="en-US" dirty="0" smtClean="0"/>
              <a:t>Category 6 Augmented</a:t>
            </a:r>
          </a:p>
        </p:txBody>
      </p:sp>
      <p:sp>
        <p:nvSpPr>
          <p:cNvPr id="69636" name="Rectangle 3"/>
          <p:cNvSpPr>
            <a:spLocks noGrp="1" noChangeArrowheads="1"/>
          </p:cNvSpPr>
          <p:nvPr>
            <p:ph type="body" idx="1"/>
          </p:nvPr>
        </p:nvSpPr>
        <p:spPr/>
        <p:txBody>
          <a:bodyPr/>
          <a:lstStyle/>
          <a:p>
            <a:pPr lvl="1" eaLnBrk="1" hangingPunct="1"/>
            <a:r>
              <a:rPr lang="en-US" dirty="0" smtClean="0"/>
              <a:t>A receiver may not be able to distinguish the signal sent by the transmitter at the other end of the link from the noise induced by crosstalk</a:t>
            </a:r>
          </a:p>
          <a:p>
            <a:pPr lvl="1" eaLnBrk="1" hangingPunct="1"/>
            <a:r>
              <a:rPr lang="en-US" dirty="0" smtClean="0"/>
              <a:t>In data communications, crosstalk is a critical performance parameter</a:t>
            </a:r>
          </a:p>
          <a:p>
            <a:pPr lvl="1" eaLnBrk="1" hangingPunct="1"/>
            <a:r>
              <a:rPr lang="en-US" dirty="0" smtClean="0"/>
              <a:t>The amount of crosstalk increases with the frequency of the transmitted signal while the higher frequency signals are subject to greater attenuation</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9EB416-1332-4392-AABF-06CCD3C015BD}" type="slidenum">
              <a:rPr lang="en-US" smtClean="0"/>
              <a:pPr eaLnBrk="1" hangingPunct="1"/>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0659" name="Rectangle 2"/>
          <p:cNvSpPr>
            <a:spLocks noGrp="1" noChangeArrowheads="1"/>
          </p:cNvSpPr>
          <p:nvPr>
            <p:ph type="title"/>
          </p:nvPr>
        </p:nvSpPr>
        <p:spPr/>
        <p:txBody>
          <a:bodyPr/>
          <a:lstStyle/>
          <a:p>
            <a:pPr eaLnBrk="1" hangingPunct="1"/>
            <a:r>
              <a:rPr lang="en-US" dirty="0" smtClean="0"/>
              <a:t>Category 6 Augmented</a:t>
            </a:r>
          </a:p>
        </p:txBody>
      </p:sp>
      <p:sp>
        <p:nvSpPr>
          <p:cNvPr id="70660" name="Rectangle 3"/>
          <p:cNvSpPr>
            <a:spLocks noGrp="1" noChangeArrowheads="1"/>
          </p:cNvSpPr>
          <p:nvPr>
            <p:ph type="body" idx="1"/>
          </p:nvPr>
        </p:nvSpPr>
        <p:spPr/>
        <p:txBody>
          <a:bodyPr/>
          <a:lstStyle/>
          <a:p>
            <a:pPr lvl="1" eaLnBrk="1" hangingPunct="1"/>
            <a:r>
              <a:rPr lang="en-US" smtClean="0"/>
              <a:t>It is reduced as the distance between adjacent cables and connectors increases</a:t>
            </a:r>
          </a:p>
          <a:p>
            <a:pPr lvl="1" eaLnBrk="1" hangingPunct="1"/>
            <a:r>
              <a:rPr lang="en-US" smtClean="0"/>
              <a:t>Possible field-mitigation strategies include</a:t>
            </a:r>
          </a:p>
          <a:p>
            <a:pPr lvl="2" eaLnBrk="1" hangingPunct="1"/>
            <a:r>
              <a:rPr lang="en-US" smtClean="0"/>
              <a:t>Selective deployment of 10GBase-T utilizing non-adjacent patch panel positions (adjacency should also be checked at the rear of the patch panel)</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499EFB-494A-409A-AD06-D20655DAFE9D}"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1683" name="Rectangle 2"/>
          <p:cNvSpPr>
            <a:spLocks noGrp="1" noChangeArrowheads="1"/>
          </p:cNvSpPr>
          <p:nvPr>
            <p:ph type="title"/>
          </p:nvPr>
        </p:nvSpPr>
        <p:spPr/>
        <p:txBody>
          <a:bodyPr/>
          <a:lstStyle/>
          <a:p>
            <a:pPr eaLnBrk="1" hangingPunct="1"/>
            <a:r>
              <a:rPr lang="en-US" dirty="0" smtClean="0"/>
              <a:t>Category 6 Augmented</a:t>
            </a:r>
          </a:p>
        </p:txBody>
      </p:sp>
      <p:sp>
        <p:nvSpPr>
          <p:cNvPr id="71684" name="Rectangle 3"/>
          <p:cNvSpPr>
            <a:spLocks noGrp="1" noChangeArrowheads="1"/>
          </p:cNvSpPr>
          <p:nvPr>
            <p:ph type="body" idx="1"/>
          </p:nvPr>
        </p:nvSpPr>
        <p:spPr/>
        <p:txBody>
          <a:bodyPr/>
          <a:lstStyle/>
          <a:p>
            <a:pPr lvl="2" eaLnBrk="1" hangingPunct="1"/>
            <a:r>
              <a:rPr lang="en-US" smtClean="0"/>
              <a:t>Reduce the alien crosstalk coupling in the first 5 to 20 meters of the horizontal cabling by separating the equipment cords and patch cords and unbundling the horizontal cabling (A significant portion of the ANEXT coupling occurs in the first 20 meters)</a:t>
            </a:r>
          </a:p>
          <a:p>
            <a:pPr lvl="2" eaLnBrk="1" hangingPunct="1"/>
            <a:r>
              <a:rPr lang="en-US" smtClean="0"/>
              <a:t>Choose equipment cords sufficiently specified to mitigate the alien crosstalk coupling, such as Category 6 ScTP and Augmented Category 6</a:t>
            </a:r>
          </a:p>
          <a:p>
            <a:pPr lvl="2" eaLnBrk="1" hangingPunct="1"/>
            <a:r>
              <a:rPr lang="en-US" smtClean="0"/>
              <a:t>Reconfigure the cross-connect as an interconnect </a:t>
            </a:r>
          </a:p>
          <a:p>
            <a:pPr lvl="2" eaLnBrk="1" hangingPunct="1"/>
            <a:r>
              <a:rPr lang="en-US" smtClean="0"/>
              <a:t>Replace connectors with Augmented Category 6</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6C88AF-EA8A-4AB8-AA6B-90EB47557386}"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2707" name="Rectangle 2"/>
          <p:cNvSpPr>
            <a:spLocks noGrp="1" noChangeArrowheads="1"/>
          </p:cNvSpPr>
          <p:nvPr>
            <p:ph type="title"/>
          </p:nvPr>
        </p:nvSpPr>
        <p:spPr/>
        <p:txBody>
          <a:bodyPr/>
          <a:lstStyle/>
          <a:p>
            <a:pPr eaLnBrk="1" hangingPunct="1"/>
            <a:r>
              <a:rPr lang="en-US" dirty="0" smtClean="0"/>
              <a:t>Category 6 Augmented</a:t>
            </a:r>
          </a:p>
        </p:txBody>
      </p:sp>
      <p:sp>
        <p:nvSpPr>
          <p:cNvPr id="72708" name="Rectangle 3"/>
          <p:cNvSpPr>
            <a:spLocks noGrp="1" noChangeArrowheads="1"/>
          </p:cNvSpPr>
          <p:nvPr>
            <p:ph type="body" idx="1"/>
          </p:nvPr>
        </p:nvSpPr>
        <p:spPr/>
        <p:txBody>
          <a:bodyPr/>
          <a:lstStyle/>
          <a:p>
            <a:pPr eaLnBrk="1" hangingPunct="1"/>
            <a:r>
              <a:rPr lang="en-US" smtClean="0"/>
              <a:t>Another method to mitigate alien crosstalk is to reduce the power</a:t>
            </a:r>
          </a:p>
          <a:p>
            <a:pPr eaLnBrk="1" hangingPunct="1"/>
            <a:r>
              <a:rPr lang="en-US" smtClean="0"/>
              <a:t>As they say</a:t>
            </a:r>
          </a:p>
          <a:p>
            <a:pPr lvl="1" eaLnBrk="1" hangingPunct="1"/>
            <a:r>
              <a:rPr lang="en-US" smtClean="0"/>
              <a:t>The 10GBase-T standard includes transmit power backoff (PBO) provisioning to adjust the transmit power levels based on the power level at the receiver</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FAA301-9395-4987-AB8F-8AAEA9ABF6A7}" type="slidenum">
              <a:rPr lang="en-US" smtClean="0"/>
              <a:pPr eaLnBrk="1" hangingPunct="1"/>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3731" name="Rectangle 2"/>
          <p:cNvSpPr>
            <a:spLocks noGrp="1" noChangeArrowheads="1"/>
          </p:cNvSpPr>
          <p:nvPr>
            <p:ph type="title"/>
          </p:nvPr>
        </p:nvSpPr>
        <p:spPr/>
        <p:txBody>
          <a:bodyPr/>
          <a:lstStyle/>
          <a:p>
            <a:pPr eaLnBrk="1" hangingPunct="1"/>
            <a:r>
              <a:rPr lang="en-US" dirty="0" smtClean="0"/>
              <a:t>Category 6 Augmented</a:t>
            </a:r>
          </a:p>
        </p:txBody>
      </p:sp>
      <p:sp>
        <p:nvSpPr>
          <p:cNvPr id="73732" name="Rectangle 3"/>
          <p:cNvSpPr>
            <a:spLocks noGrp="1" noChangeArrowheads="1"/>
          </p:cNvSpPr>
          <p:nvPr>
            <p:ph type="body" idx="1"/>
          </p:nvPr>
        </p:nvSpPr>
        <p:spPr/>
        <p:txBody>
          <a:bodyPr/>
          <a:lstStyle/>
          <a:p>
            <a:pPr lvl="1" eaLnBrk="1" hangingPunct="1"/>
            <a:r>
              <a:rPr lang="en-US" smtClean="0"/>
              <a:t>Power backoff reduces the amount of alien crosstalk coupled between link segments while maintaining the required power level at the receiver</a:t>
            </a:r>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C78225-609E-44AE-9281-2873CD57DDA0}"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t>Category 6 Augmented Cable</a:t>
            </a:r>
          </a:p>
        </p:txBody>
      </p:sp>
      <p:sp>
        <p:nvSpPr>
          <p:cNvPr id="74755" name="Content Placeholder 2"/>
          <p:cNvSpPr>
            <a:spLocks noGrp="1"/>
          </p:cNvSpPr>
          <p:nvPr>
            <p:ph idx="1"/>
          </p:nvPr>
        </p:nvSpPr>
        <p:spPr/>
        <p:txBody>
          <a:bodyPr/>
          <a:lstStyle/>
          <a:p>
            <a:r>
              <a:rPr lang="en-US" smtClean="0"/>
              <a:t>Cat 6A cable itself is different in construction from previous cables</a:t>
            </a:r>
          </a:p>
          <a:p>
            <a:r>
              <a:rPr lang="en-US" smtClean="0"/>
              <a:t>The Cat 6A cable is about 0.30 inches in diameter as compared to the usual 0.25 inches for Cat 6 and 0.20 inches for Cat 5E</a:t>
            </a:r>
          </a:p>
          <a:p>
            <a:r>
              <a:rPr lang="en-US" smtClean="0"/>
              <a:t>The conductors are also larger at 23 AWG minimum in size</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056A3BEF-6123-46D4-BA72-AA3B54E28AB2}" type="slidenum">
              <a:rPr lang="en-US" smtClean="0"/>
              <a:pPr eaLnBrk="1" hangingPunct="1"/>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243" name="Rectangle 2"/>
          <p:cNvSpPr>
            <a:spLocks noGrp="1" noChangeArrowheads="1"/>
          </p:cNvSpPr>
          <p:nvPr>
            <p:ph type="title"/>
          </p:nvPr>
        </p:nvSpPr>
        <p:spPr/>
        <p:txBody>
          <a:bodyPr/>
          <a:lstStyle/>
          <a:p>
            <a:pPr eaLnBrk="1" hangingPunct="1"/>
            <a:r>
              <a:rPr lang="en-US" dirty="0" smtClean="0"/>
              <a:t>Coax Cable</a:t>
            </a:r>
          </a:p>
        </p:txBody>
      </p:sp>
      <p:sp>
        <p:nvSpPr>
          <p:cNvPr id="10244" name="Rectangle 3"/>
          <p:cNvSpPr>
            <a:spLocks noGrp="1" noChangeArrowheads="1"/>
          </p:cNvSpPr>
          <p:nvPr>
            <p:ph type="body" idx="1"/>
          </p:nvPr>
        </p:nvSpPr>
        <p:spPr/>
        <p:txBody>
          <a:bodyPr/>
          <a:lstStyle/>
          <a:p>
            <a:pPr eaLnBrk="1" hangingPunct="1"/>
            <a:r>
              <a:rPr lang="en-US" dirty="0" smtClean="0"/>
              <a:t>This type of cable accounts for about 1.6 percent of the installed copper cable</a:t>
            </a:r>
          </a:p>
          <a:p>
            <a:pPr eaLnBrk="1" hangingPunct="1"/>
            <a:r>
              <a:rPr lang="en-US" dirty="0" smtClean="0"/>
              <a:t>A coax cable has four parts</a:t>
            </a:r>
          </a:p>
          <a:p>
            <a:pPr lvl="1" eaLnBrk="1" hangingPunct="1"/>
            <a:r>
              <a:rPr lang="en-US" dirty="0" smtClean="0"/>
              <a:t>Core</a:t>
            </a:r>
          </a:p>
          <a:p>
            <a:pPr lvl="1" eaLnBrk="1" hangingPunct="1"/>
            <a:r>
              <a:rPr lang="en-US" dirty="0" smtClean="0"/>
              <a:t>Insulation</a:t>
            </a:r>
          </a:p>
          <a:p>
            <a:pPr lvl="1" eaLnBrk="1" hangingPunct="1"/>
            <a:r>
              <a:rPr lang="en-US" dirty="0" smtClean="0"/>
              <a:t>Shielding</a:t>
            </a:r>
          </a:p>
          <a:p>
            <a:pPr lvl="1" eaLnBrk="1" hangingPunct="1"/>
            <a:r>
              <a:rPr lang="en-US" dirty="0" smtClean="0"/>
              <a:t>Cover or Sheath</a:t>
            </a:r>
          </a:p>
          <a:p>
            <a:pPr eaLnBrk="1" hangingPunct="1"/>
            <a:r>
              <a:rPr lang="en-US" dirty="0" smtClean="0"/>
              <a:t>One type has a single conductor and the other two conductors</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749F25-B107-4D29-A605-8BE6D46702C8}"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t>Category 6 Augmented Cable</a:t>
            </a:r>
          </a:p>
        </p:txBody>
      </p:sp>
      <p:sp>
        <p:nvSpPr>
          <p:cNvPr id="75779" name="Content Placeholder 2"/>
          <p:cNvSpPr>
            <a:spLocks noGrp="1"/>
          </p:cNvSpPr>
          <p:nvPr>
            <p:ph idx="1"/>
          </p:nvPr>
        </p:nvSpPr>
        <p:spPr/>
        <p:txBody>
          <a:bodyPr/>
          <a:lstStyle/>
          <a:p>
            <a:r>
              <a:rPr lang="en-US" smtClean="0"/>
              <a:t>Inside the cable has more twists as well as more airspace between cables</a:t>
            </a:r>
          </a:p>
          <a:p>
            <a:r>
              <a:rPr lang="en-US" smtClean="0"/>
              <a:t>All of this is to reduce loss and prevent alien crosstalk</a:t>
            </a:r>
          </a:p>
          <a:p>
            <a:r>
              <a:rPr lang="en-US" smtClean="0"/>
              <a:t>As the power levels seen in PoE go up, this type of construction will also help keep the cable cool</a:t>
            </a:r>
          </a:p>
          <a:p>
            <a:r>
              <a:rPr lang="en-US" smtClean="0"/>
              <a:t>All of this is detailed in addendum 10 to the 568-B.2 standard</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8E8FDAA9-5C67-4DF8-8708-C79C98909938}" type="slidenum">
              <a:rPr lang="en-US" smtClean="0"/>
              <a:pPr eaLnBrk="1" hangingPunct="1"/>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6803" name="Rectangle 2"/>
          <p:cNvSpPr>
            <a:spLocks noGrp="1" noChangeArrowheads="1"/>
          </p:cNvSpPr>
          <p:nvPr>
            <p:ph type="title"/>
          </p:nvPr>
        </p:nvSpPr>
        <p:spPr/>
        <p:txBody>
          <a:bodyPr/>
          <a:lstStyle/>
          <a:p>
            <a:pPr eaLnBrk="1" hangingPunct="1"/>
            <a:r>
              <a:rPr lang="en-US" dirty="0" smtClean="0"/>
              <a:t>Category 7</a:t>
            </a:r>
          </a:p>
        </p:txBody>
      </p:sp>
      <p:sp>
        <p:nvSpPr>
          <p:cNvPr id="76804" name="Rectangle 3"/>
          <p:cNvSpPr>
            <a:spLocks noGrp="1" noChangeArrowheads="1"/>
          </p:cNvSpPr>
          <p:nvPr>
            <p:ph type="body" idx="1"/>
          </p:nvPr>
        </p:nvSpPr>
        <p:spPr/>
        <p:txBody>
          <a:bodyPr/>
          <a:lstStyle/>
          <a:p>
            <a:pPr eaLnBrk="1" hangingPunct="1"/>
            <a:r>
              <a:rPr lang="en-US" smtClean="0"/>
              <a:t>Category 7, sometimes called Class F cable, is a category and then again it is not</a:t>
            </a:r>
          </a:p>
          <a:p>
            <a:pPr eaLnBrk="1" hangingPunct="1"/>
            <a:r>
              <a:rPr lang="en-US" smtClean="0"/>
              <a:t>This standard was developed in Europe for use mainly on the factory floor</a:t>
            </a:r>
          </a:p>
          <a:p>
            <a:pPr eaLnBrk="1" hangingPunct="1"/>
            <a:r>
              <a:rPr lang="en-US" smtClean="0"/>
              <a:t>To date it is not widely used in the US</a:t>
            </a:r>
          </a:p>
          <a:p>
            <a:pPr eaLnBrk="1" hangingPunct="1"/>
            <a:r>
              <a:rPr lang="en-US" smtClean="0"/>
              <a:t>With the increase in speeds to 1,000 Mbps and 10,000 Mbps Ethernet networks interest in running these speeds over copper has grown in the US</a:t>
            </a:r>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EBC1F0-F8CD-4BA9-897D-11B835593B4C}" type="slidenum">
              <a:rPr lang="en-US" smtClean="0"/>
              <a:pPr eaLnBrk="1" hangingPunct="1"/>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7827" name="Rectangle 2"/>
          <p:cNvSpPr>
            <a:spLocks noGrp="1" noChangeArrowheads="1"/>
          </p:cNvSpPr>
          <p:nvPr>
            <p:ph type="title"/>
          </p:nvPr>
        </p:nvSpPr>
        <p:spPr/>
        <p:txBody>
          <a:bodyPr/>
          <a:lstStyle/>
          <a:p>
            <a:pPr eaLnBrk="1" hangingPunct="1"/>
            <a:r>
              <a:rPr lang="en-US" dirty="0" smtClean="0"/>
              <a:t>Category 7</a:t>
            </a:r>
          </a:p>
        </p:txBody>
      </p:sp>
      <p:sp>
        <p:nvSpPr>
          <p:cNvPr id="77828" name="Rectangle 3"/>
          <p:cNvSpPr>
            <a:spLocks noGrp="1" noChangeArrowheads="1"/>
          </p:cNvSpPr>
          <p:nvPr>
            <p:ph type="body" idx="1"/>
          </p:nvPr>
        </p:nvSpPr>
        <p:spPr/>
        <p:txBody>
          <a:bodyPr/>
          <a:lstStyle/>
          <a:p>
            <a:pPr eaLnBrk="1" hangingPunct="1">
              <a:lnSpc>
                <a:spcPct val="90000"/>
              </a:lnSpc>
            </a:pPr>
            <a:r>
              <a:rPr lang="en-US" smtClean="0"/>
              <a:t>Cat 7 is formally referred to as international standard ISO/IEC 11801-2002</a:t>
            </a:r>
          </a:p>
          <a:p>
            <a:pPr eaLnBrk="1" hangingPunct="1">
              <a:lnSpc>
                <a:spcPct val="90000"/>
              </a:lnSpc>
            </a:pPr>
            <a:r>
              <a:rPr lang="en-US" smtClean="0"/>
              <a:t>This cabling handles up to 600 MHz of bandwidth</a:t>
            </a:r>
          </a:p>
          <a:p>
            <a:pPr eaLnBrk="1" hangingPunct="1">
              <a:lnSpc>
                <a:spcPct val="90000"/>
              </a:lnSpc>
            </a:pPr>
            <a:r>
              <a:rPr lang="en-US" smtClean="0"/>
              <a:t>Cat 7 cabling is fully shielded</a:t>
            </a:r>
          </a:p>
          <a:p>
            <a:pPr eaLnBrk="1" hangingPunct="1">
              <a:lnSpc>
                <a:spcPct val="90000"/>
              </a:lnSpc>
            </a:pPr>
            <a:r>
              <a:rPr lang="en-US" smtClean="0"/>
              <a:t>Each pair is shielded with a foil screen, and the cable itself has an overall shield</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76362F-3933-47B2-9B76-E1D7EAF9C08C}" type="slidenum">
              <a:rPr lang="en-US" smtClean="0"/>
              <a:pPr eaLnBrk="1" hangingPunct="1"/>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8851" name="Rectangle 2"/>
          <p:cNvSpPr>
            <a:spLocks noGrp="1" noChangeArrowheads="1"/>
          </p:cNvSpPr>
          <p:nvPr>
            <p:ph type="title"/>
          </p:nvPr>
        </p:nvSpPr>
        <p:spPr/>
        <p:txBody>
          <a:bodyPr/>
          <a:lstStyle/>
          <a:p>
            <a:pPr eaLnBrk="1" hangingPunct="1"/>
            <a:r>
              <a:rPr lang="en-US" dirty="0" smtClean="0"/>
              <a:t>Category 7</a:t>
            </a:r>
          </a:p>
        </p:txBody>
      </p:sp>
      <p:sp>
        <p:nvSpPr>
          <p:cNvPr id="78852" name="Rectangle 3"/>
          <p:cNvSpPr>
            <a:spLocks noGrp="1" noChangeArrowheads="1"/>
          </p:cNvSpPr>
          <p:nvPr>
            <p:ph type="body" idx="1"/>
          </p:nvPr>
        </p:nvSpPr>
        <p:spPr/>
        <p:txBody>
          <a:bodyPr/>
          <a:lstStyle/>
          <a:p>
            <a:pPr eaLnBrk="1" hangingPunct="1">
              <a:lnSpc>
                <a:spcPct val="90000"/>
              </a:lnSpc>
            </a:pPr>
            <a:r>
              <a:rPr lang="en-US" smtClean="0"/>
              <a:t>Some versions also add in a braid screen between the cable sheath and the shielded pairs</a:t>
            </a:r>
          </a:p>
          <a:p>
            <a:pPr eaLnBrk="1" hangingPunct="1">
              <a:lnSpc>
                <a:spcPct val="90000"/>
              </a:lnSpc>
            </a:pPr>
            <a:r>
              <a:rPr lang="en-US" smtClean="0"/>
              <a:t>This is all to prevent crosstalk and noise from the outside</a:t>
            </a:r>
          </a:p>
          <a:p>
            <a:pPr eaLnBrk="1" hangingPunct="1"/>
            <a:r>
              <a:rPr lang="en-US" smtClean="0"/>
              <a:t>Twisting is not enough at these speeds</a:t>
            </a:r>
          </a:p>
          <a:p>
            <a:pPr eaLnBrk="1" hangingPunct="1"/>
            <a:r>
              <a:rPr lang="en-US" smtClean="0"/>
              <a:t>To some extent we have cycled back around to IBM Type 1 style cable, but with eight wires instead of four</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E05303-E9AC-402E-9689-7DD8AA932AAF}" type="slidenum">
              <a:rPr lang="en-US" smtClean="0"/>
              <a:pPr eaLnBrk="1" hangingPunct="1"/>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79875" name="Rectangle 2"/>
          <p:cNvSpPr>
            <a:spLocks noGrp="1" noChangeArrowheads="1"/>
          </p:cNvSpPr>
          <p:nvPr>
            <p:ph type="title"/>
          </p:nvPr>
        </p:nvSpPr>
        <p:spPr/>
        <p:txBody>
          <a:bodyPr/>
          <a:lstStyle/>
          <a:p>
            <a:pPr eaLnBrk="1" hangingPunct="1"/>
            <a:r>
              <a:rPr lang="en-US" dirty="0" smtClean="0"/>
              <a:t>Category 7</a:t>
            </a:r>
          </a:p>
        </p:txBody>
      </p:sp>
      <p:sp>
        <p:nvSpPr>
          <p:cNvPr id="79876" name="Rectangle 3"/>
          <p:cNvSpPr>
            <a:spLocks noGrp="1" noChangeArrowheads="1"/>
          </p:cNvSpPr>
          <p:nvPr>
            <p:ph type="body" idx="1"/>
          </p:nvPr>
        </p:nvSpPr>
        <p:spPr/>
        <p:txBody>
          <a:bodyPr/>
          <a:lstStyle/>
          <a:p>
            <a:pPr eaLnBrk="1" hangingPunct="1"/>
            <a:r>
              <a:rPr lang="en-US" smtClean="0"/>
              <a:t>RJ and non-RJ style connectors can be used</a:t>
            </a:r>
          </a:p>
          <a:p>
            <a:pPr eaLnBrk="1" hangingPunct="1"/>
            <a:r>
              <a:rPr lang="en-US" smtClean="0"/>
              <a:t>Of course one could just jump to fiber to the desktop instead</a:t>
            </a:r>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D55F2B-276E-4D61-B91C-DF26BC3B1752}"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smtClean="0"/>
              <a:t>Category 7 Connector</a:t>
            </a:r>
          </a:p>
        </p:txBody>
      </p:sp>
      <p:pic>
        <p:nvPicPr>
          <p:cNvPr id="80899" name="Content Placeholder 5" descr="wa_tera-4-pair-outlet_bi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92238" y="1600200"/>
            <a:ext cx="6359525" cy="4525963"/>
          </a:xfrm>
        </p:spPr>
      </p:pic>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89A481AC-3F4F-4B07-803B-828F34DC293E}" type="slidenum">
              <a:rPr lang="en-US" smtClean="0"/>
              <a:pPr eaLnBrk="1" hangingPunct="1"/>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t>Category 7A</a:t>
            </a:r>
          </a:p>
        </p:txBody>
      </p:sp>
      <p:sp>
        <p:nvSpPr>
          <p:cNvPr id="81923" name="Content Placeholder 2"/>
          <p:cNvSpPr>
            <a:spLocks noGrp="1"/>
          </p:cNvSpPr>
          <p:nvPr>
            <p:ph idx="1"/>
          </p:nvPr>
        </p:nvSpPr>
        <p:spPr/>
        <p:txBody>
          <a:bodyPr/>
          <a:lstStyle/>
          <a:p>
            <a:r>
              <a:rPr lang="en-US" dirty="0" smtClean="0"/>
              <a:t>There is also a higher speed version of Class F called Class FA or Category 7A</a:t>
            </a:r>
          </a:p>
          <a:p>
            <a:r>
              <a:rPr lang="en-US" dirty="0" smtClean="0"/>
              <a:t>It to is not used in the US</a:t>
            </a:r>
          </a:p>
        </p:txBody>
      </p:sp>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9F3D6E5F-C20B-4163-B67A-36125FE8B4B4}" type="slidenum">
              <a:rPr lang="en-US" smtClean="0"/>
              <a:pPr eaLnBrk="1" hangingPunct="1"/>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8</a:t>
            </a:r>
            <a:endParaRPr lang="en-US" dirty="0"/>
          </a:p>
        </p:txBody>
      </p:sp>
      <p:sp>
        <p:nvSpPr>
          <p:cNvPr id="3" name="Content Placeholder 2"/>
          <p:cNvSpPr>
            <a:spLocks noGrp="1"/>
          </p:cNvSpPr>
          <p:nvPr>
            <p:ph idx="1"/>
          </p:nvPr>
        </p:nvSpPr>
        <p:spPr/>
        <p:txBody>
          <a:bodyPr/>
          <a:lstStyle/>
          <a:p>
            <a:r>
              <a:rPr lang="en-US" dirty="0" smtClean="0"/>
              <a:t>The next step in UTP cabling will be Category 8</a:t>
            </a:r>
          </a:p>
          <a:p>
            <a:r>
              <a:rPr lang="en-US" dirty="0" smtClean="0"/>
              <a:t>It is being designed for use in data centers to carry 40 </a:t>
            </a:r>
            <a:r>
              <a:rPr lang="en-US" dirty="0" err="1" smtClean="0"/>
              <a:t>Gbps</a:t>
            </a:r>
            <a:endParaRPr lang="en-US" dirty="0" smtClean="0"/>
          </a:p>
          <a:p>
            <a:r>
              <a:rPr lang="en-US" dirty="0" smtClean="0"/>
              <a:t>The TIA is developing this category</a:t>
            </a:r>
          </a:p>
          <a:p>
            <a:r>
              <a:rPr lang="en-US" dirty="0" smtClean="0"/>
              <a:t>As such the TIA will skip from Category 6 to</a:t>
            </a:r>
            <a:r>
              <a:rPr lang="en-US" baseline="0" dirty="0" smtClean="0"/>
              <a:t> Category 8</a:t>
            </a:r>
            <a:endParaRPr lang="en-US" dirty="0"/>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smtClean="0"/>
          </a:p>
          <a:p>
            <a:pPr>
              <a:defRPr/>
            </a:pPr>
            <a:endParaRPr lang="en-US" smtClean="0"/>
          </a:p>
          <a:p>
            <a:pPr>
              <a:defRPr/>
            </a:pPr>
            <a:fld id="{18D05C06-DC70-40D3-A87E-B739A4B0628B}" type="slidenum">
              <a:rPr lang="en-US" smtClean="0"/>
              <a:pPr>
                <a:defRPr/>
              </a:pPr>
              <a:t>77</a:t>
            </a:fld>
            <a:endParaRPr lang="en-US"/>
          </a:p>
        </p:txBody>
      </p:sp>
    </p:spTree>
    <p:extLst>
      <p:ext uri="{BB962C8B-B14F-4D97-AF65-F5344CB8AC3E}">
        <p14:creationId xmlns:p14="http://schemas.microsoft.com/office/powerpoint/2010/main" val="17894147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t>10G Over Copper</a:t>
            </a:r>
          </a:p>
        </p:txBody>
      </p:sp>
      <p:sp>
        <p:nvSpPr>
          <p:cNvPr id="82947" name="Content Placeholder 2"/>
          <p:cNvSpPr>
            <a:spLocks noGrp="1"/>
          </p:cNvSpPr>
          <p:nvPr>
            <p:ph idx="1"/>
          </p:nvPr>
        </p:nvSpPr>
        <p:spPr/>
        <p:txBody>
          <a:bodyPr/>
          <a:lstStyle/>
          <a:p>
            <a:r>
              <a:rPr lang="en-US" smtClean="0"/>
              <a:t>There is a desire to run 10G over copper</a:t>
            </a:r>
          </a:p>
          <a:p>
            <a:r>
              <a:rPr lang="en-US" smtClean="0"/>
              <a:t>Several categories can do this for varying distances</a:t>
            </a:r>
          </a:p>
          <a:p>
            <a:r>
              <a:rPr lang="en-US" smtClean="0"/>
              <a:t>The options are</a:t>
            </a:r>
          </a:p>
        </p:txBody>
      </p:sp>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E81B4456-9DD3-4631-AAC3-C3E92BF95382}" type="slidenum">
              <a:rPr lang="en-US" smtClean="0"/>
              <a:pPr eaLnBrk="1" hangingPunct="1"/>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t>10G Over Copper</a:t>
            </a:r>
          </a:p>
        </p:txBody>
      </p:sp>
      <p:sp>
        <p:nvSpPr>
          <p:cNvPr id="839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39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424085B5-FE86-4CC5-9BFE-BCA4488C61F7}" type="slidenum">
              <a:rPr lang="en-US" smtClean="0"/>
              <a:pPr eaLnBrk="1" hangingPunct="1"/>
              <a:t>79</a:t>
            </a:fld>
            <a:endParaRPr lang="en-US" smtClean="0"/>
          </a:p>
        </p:txBody>
      </p:sp>
      <p:pic>
        <p:nvPicPr>
          <p:cNvPr id="83973" name="Picture 2"/>
          <p:cNvPicPr>
            <a:picLocks noChangeAspect="1" noChangeArrowheads="1"/>
          </p:cNvPicPr>
          <p:nvPr/>
        </p:nvPicPr>
        <p:blipFill>
          <a:blip r:embed="rId2">
            <a:extLst>
              <a:ext uri="{28A0092B-C50C-407E-A947-70E740481C1C}">
                <a14:useLocalDpi xmlns:a14="http://schemas.microsoft.com/office/drawing/2010/main" val="0"/>
              </a:ext>
            </a:extLst>
          </a:blip>
          <a:srcRect l="12500" t="17708" r="35156" b="6250"/>
          <a:stretch>
            <a:fillRect/>
          </a:stretch>
        </p:blipFill>
        <p:spPr bwMode="auto">
          <a:xfrm>
            <a:off x="2514600" y="1600200"/>
            <a:ext cx="41148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1267" name="Rectangle 2"/>
          <p:cNvSpPr>
            <a:spLocks noGrp="1" noChangeArrowheads="1"/>
          </p:cNvSpPr>
          <p:nvPr>
            <p:ph type="title"/>
          </p:nvPr>
        </p:nvSpPr>
        <p:spPr/>
        <p:txBody>
          <a:bodyPr/>
          <a:lstStyle/>
          <a:p>
            <a:pPr eaLnBrk="1" hangingPunct="1"/>
            <a:r>
              <a:rPr lang="en-US" dirty="0" smtClean="0"/>
              <a:t>Coax Cable</a:t>
            </a:r>
          </a:p>
        </p:txBody>
      </p:sp>
      <p:pic>
        <p:nvPicPr>
          <p:cNvPr id="11268" name="Picture 3" descr="fig04-06"/>
          <p:cNvPicPr>
            <a:picLocks noChangeAspect="1" noChangeArrowheads="1"/>
          </p:cNvPicPr>
          <p:nvPr/>
        </p:nvPicPr>
        <p:blipFill>
          <a:blip r:embed="rId2">
            <a:extLst>
              <a:ext uri="{28A0092B-C50C-407E-A947-70E740481C1C}">
                <a14:useLocalDpi xmlns:a14="http://schemas.microsoft.com/office/drawing/2010/main" val="0"/>
              </a:ext>
            </a:extLst>
          </a:blip>
          <a:srcRect b="10001"/>
          <a:stretch>
            <a:fillRect/>
          </a:stretch>
        </p:blipFill>
        <p:spPr bwMode="auto">
          <a:xfrm>
            <a:off x="1219200" y="1501775"/>
            <a:ext cx="6805613"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3D1271-8922-46F6-B423-3AB43FACC467}" type="slidenum">
              <a:rPr lang="en-US" smtClean="0"/>
              <a:pPr eaLnBrk="1" hangingPunct="1"/>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Category v Class</a:t>
            </a:r>
          </a:p>
        </p:txBody>
      </p:sp>
      <p:sp>
        <p:nvSpPr>
          <p:cNvPr id="84995" name="Content Placeholder 2"/>
          <p:cNvSpPr>
            <a:spLocks noGrp="1"/>
          </p:cNvSpPr>
          <p:nvPr>
            <p:ph idx="1"/>
          </p:nvPr>
        </p:nvSpPr>
        <p:spPr/>
        <p:txBody>
          <a:bodyPr/>
          <a:lstStyle/>
          <a:p>
            <a:pPr eaLnBrk="1" hangingPunct="1"/>
            <a:r>
              <a:rPr lang="en-US" smtClean="0"/>
              <a:t>In the US cable types are specified as categories</a:t>
            </a:r>
          </a:p>
          <a:p>
            <a:pPr eaLnBrk="1" hangingPunct="1"/>
            <a:r>
              <a:rPr lang="en-US" smtClean="0"/>
              <a:t>In other parts of the world the ISO classes are more commonly used</a:t>
            </a:r>
          </a:p>
          <a:p>
            <a:pPr eaLnBrk="1" hangingPunct="1"/>
            <a:r>
              <a:rPr lang="en-US" smtClean="0"/>
              <a:t>The correspondence is</a:t>
            </a:r>
          </a:p>
          <a:p>
            <a:pPr lvl="1" eaLnBrk="1" hangingPunct="1"/>
            <a:r>
              <a:rPr lang="en-US" smtClean="0"/>
              <a:t>Category 5e – Class D</a:t>
            </a:r>
          </a:p>
          <a:p>
            <a:pPr lvl="1" eaLnBrk="1" hangingPunct="1"/>
            <a:r>
              <a:rPr lang="en-US" smtClean="0"/>
              <a:t>Category 6 – Class E</a:t>
            </a:r>
          </a:p>
          <a:p>
            <a:pPr lvl="1" eaLnBrk="1" hangingPunct="1"/>
            <a:r>
              <a:rPr lang="en-US" smtClean="0"/>
              <a:t>Category 6A – Class E</a:t>
            </a:r>
            <a:r>
              <a:rPr lang="en-US" baseline="-25000" smtClean="0"/>
              <a:t>A</a:t>
            </a:r>
          </a:p>
          <a:p>
            <a:pPr lvl="1" eaLnBrk="1" hangingPunct="1"/>
            <a:r>
              <a:rPr lang="en-US" smtClean="0"/>
              <a:t>Category 7 – Class F</a:t>
            </a:r>
          </a:p>
        </p:txBody>
      </p:sp>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712E97C4-ECFC-46BF-95A0-C02B30C5CEC0}" type="slidenum">
              <a:rPr lang="en-US" smtClean="0"/>
              <a:pPr eaLnBrk="1" hangingPunct="1"/>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6019" name="Rectangle 2"/>
          <p:cNvSpPr>
            <a:spLocks noGrp="1" noChangeArrowheads="1"/>
          </p:cNvSpPr>
          <p:nvPr>
            <p:ph type="title"/>
          </p:nvPr>
        </p:nvSpPr>
        <p:spPr/>
        <p:txBody>
          <a:bodyPr/>
          <a:lstStyle/>
          <a:p>
            <a:pPr eaLnBrk="1" hangingPunct="1"/>
            <a:r>
              <a:rPr lang="en-US" dirty="0" smtClean="0"/>
              <a:t>Meeting a Category</a:t>
            </a:r>
          </a:p>
        </p:txBody>
      </p:sp>
      <p:sp>
        <p:nvSpPr>
          <p:cNvPr id="86020" name="Rectangle 3"/>
          <p:cNvSpPr>
            <a:spLocks noGrp="1" noChangeArrowheads="1"/>
          </p:cNvSpPr>
          <p:nvPr>
            <p:ph type="body" idx="1"/>
          </p:nvPr>
        </p:nvSpPr>
        <p:spPr/>
        <p:txBody>
          <a:bodyPr/>
          <a:lstStyle/>
          <a:p>
            <a:pPr eaLnBrk="1" hangingPunct="1"/>
            <a:r>
              <a:rPr lang="en-US" smtClean="0"/>
              <a:t>For a cable installation to meet one of these categories every single, solitary part that touches the cable used must meet the category requirements</a:t>
            </a:r>
          </a:p>
          <a:p>
            <a:pPr eaLnBrk="1" hangingPunct="1"/>
            <a:r>
              <a:rPr lang="en-US" smtClean="0"/>
              <a:t>This means all of them</a:t>
            </a:r>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4F7981-1B77-495D-B051-BD913970EA74}" type="slidenum">
              <a:rPr lang="en-US" smtClean="0"/>
              <a:pPr eaLnBrk="1" hangingPunct="1"/>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7043" name="Rectangle 2"/>
          <p:cNvSpPr>
            <a:spLocks noGrp="1" noChangeArrowheads="1"/>
          </p:cNvSpPr>
          <p:nvPr>
            <p:ph type="title"/>
          </p:nvPr>
        </p:nvSpPr>
        <p:spPr/>
        <p:txBody>
          <a:bodyPr/>
          <a:lstStyle/>
          <a:p>
            <a:pPr eaLnBrk="1" hangingPunct="1"/>
            <a:r>
              <a:rPr lang="en-US" dirty="0" smtClean="0"/>
              <a:t>UTP Wires</a:t>
            </a:r>
          </a:p>
        </p:txBody>
      </p:sp>
      <p:sp>
        <p:nvSpPr>
          <p:cNvPr id="87044" name="Rectangle 3"/>
          <p:cNvSpPr>
            <a:spLocks noGrp="1" noChangeArrowheads="1"/>
          </p:cNvSpPr>
          <p:nvPr>
            <p:ph type="body" idx="1"/>
          </p:nvPr>
        </p:nvSpPr>
        <p:spPr/>
        <p:txBody>
          <a:bodyPr/>
          <a:lstStyle/>
          <a:p>
            <a:pPr eaLnBrk="1" hangingPunct="1"/>
            <a:r>
              <a:rPr lang="en-US" smtClean="0"/>
              <a:t>As stated earlier solid wires are used to connect work areas to the LAN room as stranded wires attenuate faster</a:t>
            </a:r>
          </a:p>
          <a:p>
            <a:pPr eaLnBrk="1" hangingPunct="1"/>
            <a:r>
              <a:rPr lang="en-US" smtClean="0"/>
              <a:t>By solid I mean that each of the eight wires is a single piece</a:t>
            </a:r>
          </a:p>
          <a:p>
            <a:pPr eaLnBrk="1" hangingPunct="1"/>
            <a:r>
              <a:rPr lang="en-US" smtClean="0"/>
              <a:t>Stranded wire is used for patch cables, as it is easier to manage for this use only, where the cables are never very long</a:t>
            </a:r>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05E944-5AD2-4DE7-9096-D45D93B75E3A}" type="slidenum">
              <a:rPr lang="en-US" smtClean="0"/>
              <a:pPr eaLnBrk="1" hangingPunct="1"/>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8067" name="Rectangle 2"/>
          <p:cNvSpPr>
            <a:spLocks noGrp="1" noChangeArrowheads="1"/>
          </p:cNvSpPr>
          <p:nvPr>
            <p:ph type="title"/>
          </p:nvPr>
        </p:nvSpPr>
        <p:spPr/>
        <p:txBody>
          <a:bodyPr/>
          <a:lstStyle/>
          <a:p>
            <a:pPr eaLnBrk="1" hangingPunct="1"/>
            <a:r>
              <a:rPr lang="en-US" dirty="0" smtClean="0"/>
              <a:t>UTP Wires</a:t>
            </a:r>
          </a:p>
        </p:txBody>
      </p:sp>
      <p:sp>
        <p:nvSpPr>
          <p:cNvPr id="88068" name="Rectangle 3"/>
          <p:cNvSpPr>
            <a:spLocks noGrp="1" noChangeArrowheads="1"/>
          </p:cNvSpPr>
          <p:nvPr>
            <p:ph type="body" idx="1"/>
          </p:nvPr>
        </p:nvSpPr>
        <p:spPr/>
        <p:txBody>
          <a:bodyPr/>
          <a:lstStyle/>
          <a:p>
            <a:pPr eaLnBrk="1" hangingPunct="1"/>
            <a:r>
              <a:rPr lang="en-US" smtClean="0"/>
              <a:t>By stranded I mean that each of the eight wires is made up of several individual wires, but there are still only eight wires</a:t>
            </a:r>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ED7AE-68C6-4DF3-8081-37FEA338DD19}" type="slidenum">
              <a:rPr lang="en-US" smtClean="0"/>
              <a:pPr eaLnBrk="1" hangingPunct="1"/>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89091" name="Rectangle 2"/>
          <p:cNvSpPr>
            <a:spLocks noGrp="1" noChangeArrowheads="1"/>
          </p:cNvSpPr>
          <p:nvPr>
            <p:ph type="title"/>
          </p:nvPr>
        </p:nvSpPr>
        <p:spPr/>
        <p:txBody>
          <a:bodyPr/>
          <a:lstStyle/>
          <a:p>
            <a:pPr eaLnBrk="1" hangingPunct="1"/>
            <a:r>
              <a:rPr lang="en-US" dirty="0" smtClean="0"/>
              <a:t>Use the Correct Connector</a:t>
            </a:r>
          </a:p>
        </p:txBody>
      </p:sp>
      <p:sp>
        <p:nvSpPr>
          <p:cNvPr id="89092" name="Rectangle 3"/>
          <p:cNvSpPr>
            <a:spLocks noGrp="1" noChangeArrowheads="1"/>
          </p:cNvSpPr>
          <p:nvPr>
            <p:ph type="body" idx="1"/>
          </p:nvPr>
        </p:nvSpPr>
        <p:spPr/>
        <p:txBody>
          <a:bodyPr/>
          <a:lstStyle/>
          <a:p>
            <a:pPr eaLnBrk="1" hangingPunct="1"/>
            <a:r>
              <a:rPr lang="en-US" smtClean="0"/>
              <a:t>AMP says</a:t>
            </a:r>
          </a:p>
          <a:p>
            <a:pPr lvl="1" eaLnBrk="1" hangingPunct="1"/>
            <a:r>
              <a:rPr lang="en-US" smtClean="0"/>
              <a:t>The conventional plug has in-line insulation displacement contacts that pierce the middle of the insulation and stranded wire when crimped</a:t>
            </a:r>
          </a:p>
          <a:p>
            <a:pPr lvl="1" eaLnBrk="1" hangingPunct="1"/>
            <a:r>
              <a:rPr lang="en-US" smtClean="0"/>
              <a:t>RJ45 plugs designed for solid conductors have offsetting contacts that straddle and wedge the cable’s solid conductor</a:t>
            </a:r>
          </a:p>
        </p:txBody>
      </p:sp>
      <p:sp>
        <p:nvSpPr>
          <p:cNvPr id="890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B9F3BF-5A62-4334-8B24-80BE60FA3AD9}" type="slidenum">
              <a:rPr lang="en-US" smtClean="0"/>
              <a:pPr eaLnBrk="1" hangingPunct="1"/>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0115" name="Rectangle 2"/>
          <p:cNvSpPr>
            <a:spLocks noGrp="1" noChangeArrowheads="1"/>
          </p:cNvSpPr>
          <p:nvPr>
            <p:ph type="title"/>
          </p:nvPr>
        </p:nvSpPr>
        <p:spPr/>
        <p:txBody>
          <a:bodyPr/>
          <a:lstStyle/>
          <a:p>
            <a:pPr eaLnBrk="1" hangingPunct="1"/>
            <a:r>
              <a:rPr lang="en-US" dirty="0" smtClean="0"/>
              <a:t>Use the Correct Connector</a:t>
            </a:r>
          </a:p>
        </p:txBody>
      </p:sp>
      <p:sp>
        <p:nvSpPr>
          <p:cNvPr id="90116" name="Rectangle 3"/>
          <p:cNvSpPr>
            <a:spLocks noGrp="1" noChangeArrowheads="1"/>
          </p:cNvSpPr>
          <p:nvPr>
            <p:ph type="body" idx="1"/>
          </p:nvPr>
        </p:nvSpPr>
        <p:spPr/>
        <p:txBody>
          <a:bodyPr/>
          <a:lstStyle/>
          <a:p>
            <a:pPr lvl="1" eaLnBrk="1" hangingPunct="1"/>
            <a:r>
              <a:rPr lang="en-US" smtClean="0"/>
              <a:t>If a RJ45 plug designed for stranded conductors is crimped onto solid conductors, the blade’s piercing teeth will be deflected and bent by the cable’s center conductors resulting in an intermittent connection</a:t>
            </a:r>
          </a:p>
          <a:p>
            <a:pPr lvl="1" eaLnBrk="1" hangingPunct="1"/>
            <a:r>
              <a:rPr lang="en-US" smtClean="0"/>
              <a:t>However, the newer tri-point plugs are designed for both stranded and solid conductors and will successfully terminate both types of conductors</a:t>
            </a:r>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72FC8A-988B-492E-A48D-63288F8C2A8D}" type="slidenum">
              <a:rPr lang="en-US" smtClean="0"/>
              <a:pPr eaLnBrk="1" hangingPunct="1"/>
              <a:t>85</a:t>
            </a:fld>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1139" name="Rectangle 2"/>
          <p:cNvSpPr>
            <a:spLocks noGrp="1" noChangeArrowheads="1"/>
          </p:cNvSpPr>
          <p:nvPr>
            <p:ph type="title"/>
          </p:nvPr>
        </p:nvSpPr>
        <p:spPr/>
        <p:txBody>
          <a:bodyPr/>
          <a:lstStyle/>
          <a:p>
            <a:pPr eaLnBrk="1" hangingPunct="1"/>
            <a:r>
              <a:rPr lang="en-US" dirty="0" smtClean="0"/>
              <a:t>Color of Cable</a:t>
            </a:r>
          </a:p>
        </p:txBody>
      </p:sp>
      <p:sp>
        <p:nvSpPr>
          <p:cNvPr id="91140" name="Rectangle 3"/>
          <p:cNvSpPr>
            <a:spLocks noGrp="1" noChangeArrowheads="1"/>
          </p:cNvSpPr>
          <p:nvPr>
            <p:ph type="body" idx="1"/>
          </p:nvPr>
        </p:nvSpPr>
        <p:spPr/>
        <p:txBody>
          <a:bodyPr/>
          <a:lstStyle/>
          <a:p>
            <a:pPr eaLnBrk="1" hangingPunct="1"/>
            <a:r>
              <a:rPr lang="en-US" smtClean="0"/>
              <a:t>It makes no difference what color the cable is that runs through the walls and ceiling</a:t>
            </a:r>
          </a:p>
        </p:txBody>
      </p:sp>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C192D7-9E3B-4416-937B-9D5A1438CC7A}" type="slidenum">
              <a:rPr lang="en-US" smtClean="0"/>
              <a:pPr eaLnBrk="1" hangingPunct="1"/>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2163"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Plenum Cables</a:t>
            </a:r>
          </a:p>
        </p:txBody>
      </p:sp>
      <p:sp>
        <p:nvSpPr>
          <p:cNvPr id="92164"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Besides the categories, cables are also rated based on their flammability, heat resistance, and how much visible smoke </a:t>
            </a:r>
            <a:r>
              <a:rPr lang="en-US" dirty="0" smtClean="0">
                <a:solidFill>
                  <a:srgbClr val="000000"/>
                </a:solidFill>
                <a:latin typeface="Times New Roman" pitchFamily="18" charset="0"/>
                <a:cs typeface="Times New Roman" pitchFamily="18" charset="0"/>
              </a:rPr>
              <a:t>–</a:t>
            </a:r>
            <a:r>
              <a:rPr lang="en-US" dirty="0" smtClean="0">
                <a:solidFill>
                  <a:srgbClr val="000000"/>
                </a:solidFill>
                <a:cs typeface="Times New Roman" pitchFamily="18" charset="0"/>
              </a:rPr>
              <a:t> in the case of plenum rated cable </a:t>
            </a:r>
            <a:r>
              <a:rPr lang="en-US" dirty="0" smtClean="0">
                <a:solidFill>
                  <a:srgbClr val="000000"/>
                </a:solidFill>
                <a:latin typeface="Times New Roman" pitchFamily="18" charset="0"/>
                <a:cs typeface="Times New Roman" pitchFamily="18" charset="0"/>
              </a:rPr>
              <a:t>–</a:t>
            </a:r>
            <a:r>
              <a:rPr lang="en-US" dirty="0" smtClean="0">
                <a:solidFill>
                  <a:srgbClr val="000000"/>
                </a:solidFill>
                <a:cs typeface="Times New Roman" pitchFamily="18" charset="0"/>
              </a:rPr>
              <a:t> they generate when exposed to a flame</a:t>
            </a:r>
          </a:p>
          <a:p>
            <a:pPr eaLnBrk="1" hangingPunct="1"/>
            <a:r>
              <a:rPr lang="en-US" dirty="0" smtClean="0">
                <a:solidFill>
                  <a:srgbClr val="000000"/>
                </a:solidFill>
                <a:cs typeface="Times New Roman" pitchFamily="18" charset="0"/>
              </a:rPr>
              <a:t>Plenum cable may be used in the plenum space and as riser cable</a:t>
            </a:r>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D730D8-FE4C-45D5-9C3E-8569EB997C2D}" type="slidenum">
              <a:rPr lang="en-US" smtClean="0"/>
              <a:pPr eaLnBrk="1" hangingPunct="1"/>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318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Plenum Cables</a:t>
            </a:r>
          </a:p>
        </p:txBody>
      </p:sp>
      <p:sp>
        <p:nvSpPr>
          <p:cNvPr id="93188" name="Rectangle 3"/>
          <p:cNvSpPr>
            <a:spLocks noGrp="1" noChangeArrowheads="1"/>
          </p:cNvSpPr>
          <p:nvPr>
            <p:ph type="body" idx="1"/>
          </p:nvPr>
        </p:nvSpPr>
        <p:spPr/>
        <p:txBody>
          <a:bodyPr/>
          <a:lstStyle/>
          <a:p>
            <a:pPr eaLnBrk="1" hangingPunct="1"/>
            <a:r>
              <a:rPr lang="en-US" smtClean="0">
                <a:solidFill>
                  <a:srgbClr val="000000"/>
                </a:solidFill>
                <a:cs typeface="Times New Roman" pitchFamily="18" charset="0"/>
              </a:rPr>
              <a:t>The plenum is the space between the structural ceiling in a building and any false ceiling that may exist, or any other space that holds breathable air</a:t>
            </a:r>
          </a:p>
          <a:p>
            <a:pPr eaLnBrk="1" hangingPunct="1"/>
            <a:r>
              <a:rPr lang="en-US" smtClean="0">
                <a:solidFill>
                  <a:srgbClr val="000000"/>
                </a:solidFill>
                <a:cs typeface="Times New Roman" pitchFamily="18" charset="0"/>
              </a:rPr>
              <a:t>This space is used for air ducts and to carry return air to the HVAC system</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64B695-D5F3-4202-827A-B431A34B1A5E}"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4211" name="Rectangle 2"/>
          <p:cNvSpPr>
            <a:spLocks noGrp="1" noChangeArrowheads="1"/>
          </p:cNvSpPr>
          <p:nvPr>
            <p:ph type="title"/>
          </p:nvPr>
        </p:nvSpPr>
        <p:spPr/>
        <p:txBody>
          <a:bodyPr/>
          <a:lstStyle/>
          <a:p>
            <a:pPr eaLnBrk="1" hangingPunct="1"/>
            <a:r>
              <a:rPr lang="en-US" dirty="0" smtClean="0"/>
              <a:t>Plenum Space</a:t>
            </a:r>
          </a:p>
        </p:txBody>
      </p:sp>
      <p:pic>
        <p:nvPicPr>
          <p:cNvPr id="94212" name="Picture 4" descr="Plenum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33538"/>
            <a:ext cx="54864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D94E57-08B8-44BE-8B10-49325767D90F}"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2291" name="Rectangle 2"/>
          <p:cNvSpPr>
            <a:spLocks noGrp="1" noChangeArrowheads="1"/>
          </p:cNvSpPr>
          <p:nvPr>
            <p:ph type="title"/>
          </p:nvPr>
        </p:nvSpPr>
        <p:spPr/>
        <p:txBody>
          <a:bodyPr/>
          <a:lstStyle/>
          <a:p>
            <a:pPr eaLnBrk="1" hangingPunct="1"/>
            <a:r>
              <a:rPr lang="en-US" dirty="0" smtClean="0"/>
              <a:t>Coax Cable</a:t>
            </a:r>
          </a:p>
        </p:txBody>
      </p:sp>
      <p:pic>
        <p:nvPicPr>
          <p:cNvPr id="12292" name="Picture 3" descr="CoaxInsides"/>
          <p:cNvPicPr>
            <a:picLocks noChangeAspect="1" noChangeArrowheads="1"/>
          </p:cNvPicPr>
          <p:nvPr/>
        </p:nvPicPr>
        <p:blipFill>
          <a:blip r:embed="rId2">
            <a:extLst>
              <a:ext uri="{28A0092B-C50C-407E-A947-70E740481C1C}">
                <a14:useLocalDpi xmlns:a14="http://schemas.microsoft.com/office/drawing/2010/main" val="0"/>
              </a:ext>
            </a:extLst>
          </a:blip>
          <a:srcRect t="3510" r="6091"/>
          <a:stretch>
            <a:fillRect/>
          </a:stretch>
        </p:blipFill>
        <p:spPr bwMode="auto">
          <a:xfrm>
            <a:off x="2971800" y="1524000"/>
            <a:ext cx="31194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5B012A-2124-4EA7-9788-56726D528848}"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5235" name="Rectangle 2"/>
          <p:cNvSpPr>
            <a:spLocks noGrp="1" noChangeArrowheads="1"/>
          </p:cNvSpPr>
          <p:nvPr>
            <p:ph type="title"/>
          </p:nvPr>
        </p:nvSpPr>
        <p:spPr/>
        <p:txBody>
          <a:bodyPr/>
          <a:lstStyle/>
          <a:p>
            <a:pPr eaLnBrk="1" hangingPunct="1"/>
            <a:r>
              <a:rPr lang="en-US" dirty="0" smtClean="0"/>
              <a:t>Plenum Space</a:t>
            </a:r>
          </a:p>
        </p:txBody>
      </p:sp>
      <p:pic>
        <p:nvPicPr>
          <p:cNvPr id="95236" name="Picture 3" descr="Plenum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14463"/>
            <a:ext cx="69342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AD4A52-534D-40A8-A8A2-D0DC2E8291FF}" type="slidenum">
              <a:rPr lang="en-US" smtClean="0"/>
              <a:pPr eaLnBrk="1" hangingPunct="1"/>
              <a:t>90</a:t>
            </a:fld>
            <a:endParaRPr lang="en-US" smtClean="0"/>
          </a:p>
        </p:txBody>
      </p:sp>
      <p:cxnSp>
        <p:nvCxnSpPr>
          <p:cNvPr id="95238" name="Straight Arrow Connector 8"/>
          <p:cNvCxnSpPr>
            <a:cxnSpLocks noChangeShapeType="1"/>
          </p:cNvCxnSpPr>
          <p:nvPr/>
        </p:nvCxnSpPr>
        <p:spPr bwMode="auto">
          <a:xfrm rot="5400000">
            <a:off x="5372100" y="4381500"/>
            <a:ext cx="1295400" cy="1219200"/>
          </a:xfrm>
          <a:prstGeom prst="straightConnector1">
            <a:avLst/>
          </a:prstGeom>
          <a:noFill/>
          <a:ln w="25400" algn="ctr">
            <a:solidFill>
              <a:srgbClr val="FF0000"/>
            </a:solidFill>
            <a:round/>
            <a:headEnd/>
            <a:tailEnd type="arrow" w="med" len="med"/>
          </a:ln>
        </p:spPr>
      </p:cxnSp>
      <p:cxnSp>
        <p:nvCxnSpPr>
          <p:cNvPr id="95239" name="Straight Arrow Connector 10"/>
          <p:cNvCxnSpPr>
            <a:cxnSpLocks noChangeShapeType="1"/>
          </p:cNvCxnSpPr>
          <p:nvPr/>
        </p:nvCxnSpPr>
        <p:spPr bwMode="auto">
          <a:xfrm rot="10800000" flipV="1">
            <a:off x="2667000" y="4419600"/>
            <a:ext cx="1371600" cy="1295400"/>
          </a:xfrm>
          <a:prstGeom prst="straightConnector1">
            <a:avLst/>
          </a:prstGeom>
          <a:noFill/>
          <a:ln w="25400" algn="ctr">
            <a:solidFill>
              <a:srgbClr val="FF0000"/>
            </a:solidFill>
            <a:round/>
            <a:headEnd/>
            <a:tailEnd type="arrow" w="med" len="med"/>
          </a:ln>
        </p:spPr>
      </p:cxnSp>
      <p:cxnSp>
        <p:nvCxnSpPr>
          <p:cNvPr id="95240" name="Straight Arrow Connector 12"/>
          <p:cNvCxnSpPr>
            <a:cxnSpLocks noChangeShapeType="1"/>
          </p:cNvCxnSpPr>
          <p:nvPr/>
        </p:nvCxnSpPr>
        <p:spPr bwMode="auto">
          <a:xfrm rot="5400000" flipH="1" flipV="1">
            <a:off x="2552700" y="2552700"/>
            <a:ext cx="1066800" cy="228600"/>
          </a:xfrm>
          <a:prstGeom prst="straightConnector1">
            <a:avLst/>
          </a:prstGeom>
          <a:noFill/>
          <a:ln w="50800" algn="ctr">
            <a:solidFill>
              <a:srgbClr val="FF0000"/>
            </a:solidFill>
            <a:round/>
            <a:headEnd/>
            <a:tailEnd type="arrow" w="med" len="med"/>
          </a:ln>
        </p:spPr>
      </p:cxnSp>
      <p:sp>
        <p:nvSpPr>
          <p:cNvPr id="95241" name="TextBox 13"/>
          <p:cNvSpPr txBox="1">
            <a:spLocks noChangeArrowheads="1"/>
          </p:cNvSpPr>
          <p:nvPr/>
        </p:nvSpPr>
        <p:spPr bwMode="auto">
          <a:xfrm>
            <a:off x="1944688" y="3276600"/>
            <a:ext cx="19415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Structural Ceiling</a:t>
            </a:r>
          </a:p>
        </p:txBody>
      </p:sp>
      <p:sp>
        <p:nvSpPr>
          <p:cNvPr id="95242" name="TextBox 15"/>
          <p:cNvSpPr txBox="1">
            <a:spLocks noChangeArrowheads="1"/>
          </p:cNvSpPr>
          <p:nvPr/>
        </p:nvSpPr>
        <p:spPr bwMode="auto">
          <a:xfrm>
            <a:off x="5602288" y="3897313"/>
            <a:ext cx="21463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Top of Light Fixture</a:t>
            </a:r>
          </a:p>
        </p:txBody>
      </p:sp>
      <p:sp>
        <p:nvSpPr>
          <p:cNvPr id="95243" name="TextBox 16"/>
          <p:cNvSpPr txBox="1">
            <a:spLocks noChangeArrowheads="1"/>
          </p:cNvSpPr>
          <p:nvPr/>
        </p:nvSpPr>
        <p:spPr bwMode="auto">
          <a:xfrm>
            <a:off x="3359150" y="3962400"/>
            <a:ext cx="15176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False Ceiling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6259" name="Rectangle 2"/>
          <p:cNvSpPr>
            <a:spLocks noGrp="1" noChangeArrowheads="1"/>
          </p:cNvSpPr>
          <p:nvPr>
            <p:ph type="title"/>
          </p:nvPr>
        </p:nvSpPr>
        <p:spPr/>
        <p:txBody>
          <a:bodyPr/>
          <a:lstStyle/>
          <a:p>
            <a:pPr eaLnBrk="1" hangingPunct="1"/>
            <a:r>
              <a:rPr lang="en-US" dirty="0" smtClean="0"/>
              <a:t>Plenum Cables</a:t>
            </a:r>
          </a:p>
        </p:txBody>
      </p:sp>
      <p:pic>
        <p:nvPicPr>
          <p:cNvPr id="96260" name="Picture 4" descr="toxt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93850"/>
            <a:ext cx="82296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1DC9EC-C244-4E52-A222-5BAE5914C63C}" type="slidenum">
              <a:rPr lang="en-US" smtClean="0"/>
              <a:pPr eaLnBrk="1" hangingPunct="1"/>
              <a:t>91</a:t>
            </a:fld>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7283" name="Rectangle 2"/>
          <p:cNvSpPr>
            <a:spLocks noGrp="1" noChangeArrowheads="1"/>
          </p:cNvSpPr>
          <p:nvPr>
            <p:ph type="title"/>
          </p:nvPr>
        </p:nvSpPr>
        <p:spPr/>
        <p:txBody>
          <a:bodyPr/>
          <a:lstStyle/>
          <a:p>
            <a:pPr eaLnBrk="1" hangingPunct="1"/>
            <a:r>
              <a:rPr lang="en-US" dirty="0" smtClean="0"/>
              <a:t>Plenum Cables</a:t>
            </a:r>
          </a:p>
        </p:txBody>
      </p:sp>
      <p:sp>
        <p:nvSpPr>
          <p:cNvPr id="97284" name="Rectangle 3"/>
          <p:cNvSpPr>
            <a:spLocks noGrp="1" noChangeArrowheads="1"/>
          </p:cNvSpPr>
          <p:nvPr>
            <p:ph type="body" idx="1"/>
          </p:nvPr>
        </p:nvSpPr>
        <p:spPr/>
        <p:txBody>
          <a:bodyPr/>
          <a:lstStyle/>
          <a:p>
            <a:pPr eaLnBrk="1" hangingPunct="1"/>
            <a:r>
              <a:rPr lang="en-US" dirty="0" smtClean="0"/>
              <a:t>What makes plenum cable plenum cable is the material used in its construction</a:t>
            </a:r>
          </a:p>
          <a:p>
            <a:pPr eaLnBrk="1" hangingPunct="1"/>
            <a:r>
              <a:rPr lang="en-US" dirty="0" smtClean="0"/>
              <a:t>Plenum cable uses FEP insulation around each wire and modified PVC in the outside cover</a:t>
            </a:r>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31CDF6-419E-4C08-BC31-594F50EE0D85}"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8307" name="Rectangle 2"/>
          <p:cNvSpPr>
            <a:spLocks noGrp="1" noChangeArrowheads="1"/>
          </p:cNvSpPr>
          <p:nvPr>
            <p:ph type="title"/>
          </p:nvPr>
        </p:nvSpPr>
        <p:spPr/>
        <p:txBody>
          <a:bodyPr/>
          <a:lstStyle/>
          <a:p>
            <a:pPr eaLnBrk="1" hangingPunct="1"/>
            <a:r>
              <a:rPr lang="en-US" dirty="0" smtClean="0"/>
              <a:t>Plenum Cables</a:t>
            </a:r>
          </a:p>
        </p:txBody>
      </p:sp>
      <p:pic>
        <p:nvPicPr>
          <p:cNvPr id="98308" name="Picture 3" descr="PlenumC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971CB3-B5F6-4DE4-95A1-9D1B982EC949}" type="slidenum">
              <a:rPr lang="en-US" smtClean="0"/>
              <a:pPr eaLnBrk="1" hangingPunct="1"/>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99331" name="Rectangle 2"/>
          <p:cNvSpPr>
            <a:spLocks noGrp="1" noChangeArrowheads="1"/>
          </p:cNvSpPr>
          <p:nvPr>
            <p:ph type="title"/>
          </p:nvPr>
        </p:nvSpPr>
        <p:spPr/>
        <p:txBody>
          <a:bodyPr/>
          <a:lstStyle/>
          <a:p>
            <a:pPr eaLnBrk="1" hangingPunct="1"/>
            <a:r>
              <a:rPr lang="en-US" dirty="0" smtClean="0"/>
              <a:t>LCC Cables</a:t>
            </a:r>
          </a:p>
        </p:txBody>
      </p:sp>
      <p:sp>
        <p:nvSpPr>
          <p:cNvPr id="99332" name="Rectangle 3"/>
          <p:cNvSpPr>
            <a:spLocks noGrp="1" noChangeArrowheads="1"/>
          </p:cNvSpPr>
          <p:nvPr>
            <p:ph type="body" idx="1"/>
          </p:nvPr>
        </p:nvSpPr>
        <p:spPr/>
        <p:txBody>
          <a:bodyPr/>
          <a:lstStyle/>
          <a:p>
            <a:pPr eaLnBrk="1" hangingPunct="1"/>
            <a:r>
              <a:rPr lang="en-US" dirty="0" smtClean="0"/>
              <a:t>There is a new type of plenum cable called LC or LCC for Limited Combustible cable</a:t>
            </a:r>
          </a:p>
          <a:p>
            <a:pPr eaLnBrk="1" hangingPunct="1"/>
            <a:r>
              <a:rPr lang="en-US" dirty="0" smtClean="0"/>
              <a:t>This has better fire performance than standard plenum cable</a:t>
            </a:r>
          </a:p>
          <a:p>
            <a:pPr eaLnBrk="1" hangingPunct="1"/>
            <a:r>
              <a:rPr lang="en-US" dirty="0" smtClean="0"/>
              <a:t>This cable is not required</a:t>
            </a:r>
          </a:p>
          <a:p>
            <a:pPr eaLnBrk="1" hangingPunct="1"/>
            <a:r>
              <a:rPr lang="en-US" dirty="0" smtClean="0"/>
              <a:t>You may use it if you wish</a:t>
            </a:r>
          </a:p>
        </p:txBody>
      </p:sp>
      <p:sp>
        <p:nvSpPr>
          <p:cNvPr id="99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F2E21C-42CA-4183-AA37-67E81BECDC5E}" type="slidenum">
              <a:rPr lang="en-US" smtClean="0"/>
              <a:pPr eaLnBrk="1" hangingPunct="1"/>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Coverings</a:t>
            </a:r>
            <a:endParaRPr lang="en-US" dirty="0"/>
          </a:p>
        </p:txBody>
      </p:sp>
      <p:sp>
        <p:nvSpPr>
          <p:cNvPr id="3" name="Content Placeholder 2"/>
          <p:cNvSpPr>
            <a:spLocks noGrp="1"/>
          </p:cNvSpPr>
          <p:nvPr>
            <p:ph idx="1"/>
          </p:nvPr>
        </p:nvSpPr>
        <p:spPr/>
        <p:txBody>
          <a:bodyPr/>
          <a:lstStyle/>
          <a:p>
            <a:r>
              <a:rPr lang="en-US" dirty="0" smtClean="0"/>
              <a:t>Here is a summary graphic</a:t>
            </a:r>
            <a:r>
              <a:rPr lang="en-US" baseline="0" dirty="0" smtClean="0"/>
              <a:t> showing the different types of cable coverings from a Belden webinar from July 2013</a:t>
            </a:r>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smtClean="0"/>
          </a:p>
          <a:p>
            <a:pPr>
              <a:defRPr/>
            </a:pPr>
            <a:endParaRPr lang="en-US" smtClean="0"/>
          </a:p>
          <a:p>
            <a:pPr>
              <a:defRPr/>
            </a:pPr>
            <a:fld id="{18D05C06-DC70-40D3-A87E-B739A4B0628B}" type="slidenum">
              <a:rPr lang="en-US" smtClean="0"/>
              <a:pPr>
                <a:defRPr/>
              </a:pPr>
              <a:t>95</a:t>
            </a:fld>
            <a:endParaRPr lang="en-US"/>
          </a:p>
        </p:txBody>
      </p:sp>
    </p:spTree>
    <p:extLst>
      <p:ext uri="{BB962C8B-B14F-4D97-AF65-F5344CB8AC3E}">
        <p14:creationId xmlns:p14="http://schemas.microsoft.com/office/powerpoint/2010/main" val="35662286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Coverings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smtClean="0"/>
          </a:p>
          <a:p>
            <a:pPr>
              <a:defRPr/>
            </a:pPr>
            <a:endParaRPr lang="en-US" smtClean="0"/>
          </a:p>
          <a:p>
            <a:pPr>
              <a:defRPr/>
            </a:pPr>
            <a:fld id="{18D05C06-DC70-40D3-A87E-B739A4B0628B}" type="slidenum">
              <a:rPr lang="en-US" smtClean="0"/>
              <a:pPr>
                <a:defRPr/>
              </a:pPr>
              <a:t>96</a:t>
            </a:fld>
            <a:endParaRPr lang="en-US"/>
          </a:p>
        </p:txBody>
      </p:sp>
      <p:pic>
        <p:nvPicPr>
          <p:cNvPr id="6" name="Picture 5"/>
          <p:cNvPicPr>
            <a:picLocks noChangeAspect="1"/>
          </p:cNvPicPr>
          <p:nvPr/>
        </p:nvPicPr>
        <p:blipFill rotWithShape="1">
          <a:blip r:embed="rId2"/>
          <a:srcRect l="21692" t="13884" r="23538"/>
          <a:stretch/>
        </p:blipFill>
        <p:spPr>
          <a:xfrm>
            <a:off x="1639276" y="1676395"/>
            <a:ext cx="5675924" cy="4448242"/>
          </a:xfrm>
          <a:prstGeom prst="rect">
            <a:avLst/>
          </a:prstGeom>
        </p:spPr>
      </p:pic>
    </p:spTree>
    <p:extLst>
      <p:ext uri="{BB962C8B-B14F-4D97-AF65-F5344CB8AC3E}">
        <p14:creationId xmlns:p14="http://schemas.microsoft.com/office/powerpoint/2010/main" val="6186660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smtClean="0"/>
              <a:t>Lab</a:t>
            </a:r>
          </a:p>
        </p:txBody>
      </p:sp>
      <p:sp>
        <p:nvSpPr>
          <p:cNvPr id="100355" name="Content Placeholder 2"/>
          <p:cNvSpPr>
            <a:spLocks noGrp="1"/>
          </p:cNvSpPr>
          <p:nvPr>
            <p:ph idx="1"/>
          </p:nvPr>
        </p:nvSpPr>
        <p:spPr/>
        <p:txBody>
          <a:bodyPr/>
          <a:lstStyle/>
          <a:p>
            <a:r>
              <a:rPr lang="en-US" smtClean="0"/>
              <a:t>Pass out short pieces of cable</a:t>
            </a:r>
          </a:p>
          <a:p>
            <a:r>
              <a:rPr lang="en-US" smtClean="0"/>
              <a:t>Reading the codes on the cable answer these questions</a:t>
            </a:r>
          </a:p>
          <a:p>
            <a:pPr lvl="1"/>
            <a:r>
              <a:rPr lang="en-US" smtClean="0"/>
              <a:t>Type of cable</a:t>
            </a:r>
          </a:p>
          <a:p>
            <a:pPr lvl="1"/>
            <a:r>
              <a:rPr lang="en-US" smtClean="0"/>
              <a:t>Category of cable</a:t>
            </a:r>
          </a:p>
          <a:p>
            <a:pPr lvl="1"/>
            <a:r>
              <a:rPr lang="en-US" smtClean="0"/>
              <a:t>Wire size</a:t>
            </a:r>
          </a:p>
          <a:p>
            <a:pPr lvl="1"/>
            <a:r>
              <a:rPr lang="en-US" smtClean="0"/>
              <a:t>Manufacturer</a:t>
            </a:r>
          </a:p>
          <a:p>
            <a:pPr lvl="1"/>
            <a:r>
              <a:rPr lang="en-US" smtClean="0"/>
              <a:t>Model number</a:t>
            </a:r>
          </a:p>
        </p:txBody>
      </p:sp>
      <p:sp>
        <p:nvSpPr>
          <p:cNvPr id="1003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p>
          <a:p>
            <a:pPr eaLnBrk="1" hangingPunct="1"/>
            <a:endParaRPr lang="en-US" smtClean="0"/>
          </a:p>
          <a:p>
            <a:pPr eaLnBrk="1" hangingPunct="1"/>
            <a:fld id="{872A4312-E1F2-47C0-A5E6-58AAFF555CE4}" type="slidenum">
              <a:rPr lang="en-US" smtClean="0"/>
              <a:pPr eaLnBrk="1" hangingPunct="1"/>
              <a:t>97</a:t>
            </a:fld>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1379" name="Rectangle 2"/>
          <p:cNvSpPr>
            <a:spLocks noGrp="1" noChangeArrowheads="1"/>
          </p:cNvSpPr>
          <p:nvPr>
            <p:ph type="title"/>
          </p:nvPr>
        </p:nvSpPr>
        <p:spPr/>
        <p:txBody>
          <a:bodyPr/>
          <a:lstStyle/>
          <a:p>
            <a:pPr eaLnBrk="1" hangingPunct="1"/>
            <a:r>
              <a:rPr lang="en-US" dirty="0" smtClean="0"/>
              <a:t>Reading Cables</a:t>
            </a:r>
          </a:p>
        </p:txBody>
      </p:sp>
      <p:sp>
        <p:nvSpPr>
          <p:cNvPr id="101380" name="Rectangle 3"/>
          <p:cNvSpPr>
            <a:spLocks noGrp="1" noChangeArrowheads="1"/>
          </p:cNvSpPr>
          <p:nvPr>
            <p:ph type="body" idx="1"/>
          </p:nvPr>
        </p:nvSpPr>
        <p:spPr/>
        <p:txBody>
          <a:bodyPr/>
          <a:lstStyle/>
          <a:p>
            <a:pPr eaLnBrk="1" hangingPunct="1"/>
            <a:r>
              <a:rPr lang="en-US" smtClean="0"/>
              <a:t>The only way to know what type of cable you have is to read the codes on the side of the cable</a:t>
            </a:r>
          </a:p>
          <a:p>
            <a:pPr eaLnBrk="1" hangingPunct="1"/>
            <a:r>
              <a:rPr lang="en-US" smtClean="0"/>
              <a:t>In most cases the information you need is printed on the cable</a:t>
            </a:r>
          </a:p>
          <a:p>
            <a:pPr eaLnBrk="1" hangingPunct="1"/>
            <a:r>
              <a:rPr lang="en-US" smtClean="0"/>
              <a:t>If not, hopefully at least the manufacturer's name and the model number of the cable are</a:t>
            </a:r>
          </a:p>
        </p:txBody>
      </p:sp>
      <p:sp>
        <p:nvSpPr>
          <p:cNvPr id="1013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22BB05-0760-4078-A5A1-3593B8CD2A53}" type="slidenum">
              <a:rPr lang="en-US" smtClean="0"/>
              <a:pPr eaLnBrk="1" hangingPunct="1"/>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2005-2013 Kenneth M. Chipps Ph.D. www.chipps.com</a:t>
            </a:r>
            <a:endParaRPr lang="en-US"/>
          </a:p>
        </p:txBody>
      </p:sp>
      <p:sp>
        <p:nvSpPr>
          <p:cNvPr id="102403" name="Rectangle 2"/>
          <p:cNvSpPr>
            <a:spLocks noGrp="1" noChangeArrowheads="1"/>
          </p:cNvSpPr>
          <p:nvPr>
            <p:ph type="title"/>
          </p:nvPr>
        </p:nvSpPr>
        <p:spPr/>
        <p:txBody>
          <a:bodyPr/>
          <a:lstStyle/>
          <a:p>
            <a:pPr eaLnBrk="1" hangingPunct="1"/>
            <a:r>
              <a:rPr lang="en-US" dirty="0" smtClean="0"/>
              <a:t>Reading Cables</a:t>
            </a:r>
          </a:p>
        </p:txBody>
      </p:sp>
      <p:sp>
        <p:nvSpPr>
          <p:cNvPr id="102404" name="Rectangle 3"/>
          <p:cNvSpPr>
            <a:spLocks noGrp="1" noChangeArrowheads="1"/>
          </p:cNvSpPr>
          <p:nvPr>
            <p:ph type="body" idx="1"/>
          </p:nvPr>
        </p:nvSpPr>
        <p:spPr/>
        <p:txBody>
          <a:bodyPr/>
          <a:lstStyle/>
          <a:p>
            <a:pPr eaLnBrk="1" hangingPunct="1"/>
            <a:r>
              <a:rPr lang="en-US" smtClean="0"/>
              <a:t>If this is the case, then you must look up the information on the manufacturer’s website or in a catalog</a:t>
            </a:r>
          </a:p>
          <a:p>
            <a:pPr eaLnBrk="1" hangingPunct="1"/>
            <a:r>
              <a:rPr lang="en-US" smtClean="0"/>
              <a:t>Let’s look at a typical cable</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50FEE0-F2F1-42DB-A771-9C382C525D40}" type="slidenum">
              <a:rPr lang="en-US" smtClean="0"/>
              <a:pPr eaLnBrk="1" hangingPunct="1"/>
              <a:t>99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2460</TotalTime>
  <Words>5768</Words>
  <Application>Microsoft Office PowerPoint</Application>
  <PresentationFormat>On-screen Show (4:3)</PresentationFormat>
  <Paragraphs>808</Paragraphs>
  <Slides>136</Slides>
  <Notes>0</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CiscoAcademy</vt:lpstr>
      <vt:lpstr>Copper Media Last Update 2013.07.06 1.11.0</vt:lpstr>
      <vt:lpstr>Objectives</vt:lpstr>
      <vt:lpstr>Sending Data</vt:lpstr>
      <vt:lpstr>Types of Copper Cabling</vt:lpstr>
      <vt:lpstr>Lab</vt:lpstr>
      <vt:lpstr>Coax Cable</vt:lpstr>
      <vt:lpstr>Coax Cable</vt:lpstr>
      <vt:lpstr>Coax Cable</vt:lpstr>
      <vt:lpstr>Coax Cable</vt:lpstr>
      <vt:lpstr>Twinax Cable</vt:lpstr>
      <vt:lpstr>Coax Connectors</vt:lpstr>
      <vt:lpstr>BNC Connector</vt:lpstr>
      <vt:lpstr>Coax Cable</vt:lpstr>
      <vt:lpstr>Coax Cable</vt:lpstr>
      <vt:lpstr>Coax Cable for Data Lines</vt:lpstr>
      <vt:lpstr>Coax Cable for Data Lines</vt:lpstr>
      <vt:lpstr>Twinax for Interconnection</vt:lpstr>
      <vt:lpstr>Twinax for Interconnection</vt:lpstr>
      <vt:lpstr>UTP</vt:lpstr>
      <vt:lpstr>UTP</vt:lpstr>
      <vt:lpstr>The Nature of UTP Cable</vt:lpstr>
      <vt:lpstr>The Nature of UTP Cable</vt:lpstr>
      <vt:lpstr>The Nature of UTP Cable</vt:lpstr>
      <vt:lpstr>The Nature of UTP Cable</vt:lpstr>
      <vt:lpstr>The Nature of UTP Cable</vt:lpstr>
      <vt:lpstr>The Nature of UTP Cable</vt:lpstr>
      <vt:lpstr>Interference in UTP Cable</vt:lpstr>
      <vt:lpstr>Interference in UTP Cable</vt:lpstr>
      <vt:lpstr>Interference in UTP Cable</vt:lpstr>
      <vt:lpstr>Interference in UTP Cable</vt:lpstr>
      <vt:lpstr>Why Are Cables Twisted</vt:lpstr>
      <vt:lpstr>Why Are Cables Twisted</vt:lpstr>
      <vt:lpstr>Why Are Cables Twisted</vt:lpstr>
      <vt:lpstr>Why Are Cables Twisted</vt:lpstr>
      <vt:lpstr>Why Are Cables Twisted</vt:lpstr>
      <vt:lpstr>Why Are Cables Twisted</vt:lpstr>
      <vt:lpstr>UTP</vt:lpstr>
      <vt:lpstr>UTP</vt:lpstr>
      <vt:lpstr>UTP</vt:lpstr>
      <vt:lpstr>UTP</vt:lpstr>
      <vt:lpstr>UTP</vt:lpstr>
      <vt:lpstr>Categories of Cabling</vt:lpstr>
      <vt:lpstr>Categories</vt:lpstr>
      <vt:lpstr>Category 1</vt:lpstr>
      <vt:lpstr>Category 2</vt:lpstr>
      <vt:lpstr>Category 3</vt:lpstr>
      <vt:lpstr>Category 4</vt:lpstr>
      <vt:lpstr>Category 5</vt:lpstr>
      <vt:lpstr>Category 5E</vt:lpstr>
      <vt:lpstr>Category 6</vt:lpstr>
      <vt:lpstr>Category 6</vt:lpstr>
      <vt:lpstr>Category 6</vt:lpstr>
      <vt:lpstr>Category 6</vt:lpstr>
      <vt:lpstr>Category 6</vt:lpstr>
      <vt:lpstr>Category 6</vt:lpstr>
      <vt:lpstr>Category 6</vt:lpstr>
      <vt:lpstr>Category 6 Augmented</vt:lpstr>
      <vt:lpstr>Category 6 Augmented</vt:lpstr>
      <vt:lpstr>Category 6 Augmented</vt:lpstr>
      <vt:lpstr>Category 6 Augmented</vt:lpstr>
      <vt:lpstr>Category 6 Augmented</vt:lpstr>
      <vt:lpstr>Category 6 Augmented</vt:lpstr>
      <vt:lpstr>Category 6 Augmented</vt:lpstr>
      <vt:lpstr>Category 6 Augmented</vt:lpstr>
      <vt:lpstr>Category 6 Augmented</vt:lpstr>
      <vt:lpstr>Category 6 Augmented</vt:lpstr>
      <vt:lpstr>Category 6 Augmented</vt:lpstr>
      <vt:lpstr>Category 6 Augmented</vt:lpstr>
      <vt:lpstr>Category 6 Augmented Cable</vt:lpstr>
      <vt:lpstr>Category 6 Augmented Cable</vt:lpstr>
      <vt:lpstr>Category 7</vt:lpstr>
      <vt:lpstr>Category 7</vt:lpstr>
      <vt:lpstr>Category 7</vt:lpstr>
      <vt:lpstr>Category 7</vt:lpstr>
      <vt:lpstr>Category 7 Connector</vt:lpstr>
      <vt:lpstr>Category 7A</vt:lpstr>
      <vt:lpstr>Category 8</vt:lpstr>
      <vt:lpstr>10G Over Copper</vt:lpstr>
      <vt:lpstr>10G Over Copper</vt:lpstr>
      <vt:lpstr>Category v Class</vt:lpstr>
      <vt:lpstr>Meeting a Category</vt:lpstr>
      <vt:lpstr>UTP Wires</vt:lpstr>
      <vt:lpstr>UTP Wires</vt:lpstr>
      <vt:lpstr>Use the Correct Connector</vt:lpstr>
      <vt:lpstr>Use the Correct Connector</vt:lpstr>
      <vt:lpstr>Color of Cable</vt:lpstr>
      <vt:lpstr>Plenum Cables</vt:lpstr>
      <vt:lpstr>Plenum Cables</vt:lpstr>
      <vt:lpstr>Plenum Space</vt:lpstr>
      <vt:lpstr>Plenum Space</vt:lpstr>
      <vt:lpstr>Plenum Cables</vt:lpstr>
      <vt:lpstr>Plenum Cables</vt:lpstr>
      <vt:lpstr>Plenum Cables</vt:lpstr>
      <vt:lpstr>LCC Cables</vt:lpstr>
      <vt:lpstr>Cable Coverings</vt:lpstr>
      <vt:lpstr>Cable Coverings</vt:lpstr>
      <vt:lpstr>Lab</vt:lpstr>
      <vt:lpstr>Reading Cables</vt:lpstr>
      <vt:lpstr>Reading Cables</vt:lpstr>
      <vt:lpstr>Reading Cables</vt:lpstr>
      <vt:lpstr>Reading Cables</vt:lpstr>
      <vt:lpstr>Reading Cables</vt:lpstr>
      <vt:lpstr>Reading Cables</vt:lpstr>
      <vt:lpstr>Reading Cables</vt:lpstr>
      <vt:lpstr>Reading Cables</vt:lpstr>
      <vt:lpstr>Reading Cables</vt:lpstr>
      <vt:lpstr>Reading Cables</vt:lpstr>
      <vt:lpstr>Reading Cables</vt:lpstr>
      <vt:lpstr>Reading Cables</vt:lpstr>
      <vt:lpstr>Reading Cables</vt:lpstr>
      <vt:lpstr>Reading Cables</vt:lpstr>
      <vt:lpstr>Reading the Cable Codes</vt:lpstr>
      <vt:lpstr>Reading the Cable Codes</vt:lpstr>
      <vt:lpstr>UTP Connectors</vt:lpstr>
      <vt:lpstr>UTP Connectors</vt:lpstr>
      <vt:lpstr>RJ Connectors</vt:lpstr>
      <vt:lpstr>RJ Connectors</vt:lpstr>
      <vt:lpstr>RJ Connectors</vt:lpstr>
      <vt:lpstr>RJ Connectors</vt:lpstr>
      <vt:lpstr>RJ Connectors</vt:lpstr>
      <vt:lpstr>RJ-45 Connector</vt:lpstr>
      <vt:lpstr>RJ Connectors</vt:lpstr>
      <vt:lpstr>RJ Connectors</vt:lpstr>
      <vt:lpstr>Shielded Cable</vt:lpstr>
      <vt:lpstr>Shielded Cable</vt:lpstr>
      <vt:lpstr>Shielded Cable</vt:lpstr>
      <vt:lpstr>Shielded Cable</vt:lpstr>
      <vt:lpstr>Shielded Cable</vt:lpstr>
      <vt:lpstr>STP</vt:lpstr>
      <vt:lpstr>S/UTP</vt:lpstr>
      <vt:lpstr>S/UTP</vt:lpstr>
      <vt:lpstr>S/UTP</vt:lpstr>
      <vt:lpstr>S/UTP</vt:lpstr>
      <vt:lpstr>S/UTP</vt:lpstr>
      <vt:lpstr>S/STP</vt:lpstr>
      <vt:lpstr>S/STP</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 Media</dc:title>
  <dc:creator>Kenneth M. Chipps Ph.D.</dc:creator>
  <cp:lastModifiedBy>Kenneth M. Chipps Ph.D.</cp:lastModifiedBy>
  <cp:revision>206</cp:revision>
  <dcterms:created xsi:type="dcterms:W3CDTF">2003-11-16T18:03:26Z</dcterms:created>
  <dcterms:modified xsi:type="dcterms:W3CDTF">2014-08-19T17:13:44Z</dcterms:modified>
</cp:coreProperties>
</file>