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4" r:id="rId2"/>
  </p:sldMasterIdLst>
  <p:notesMasterIdLst>
    <p:notesMasterId r:id="rId14"/>
  </p:notesMasterIdLst>
  <p:handoutMasterIdLst>
    <p:handoutMasterId r:id="rId15"/>
  </p:handoutMasterIdLst>
  <p:sldIdLst>
    <p:sldId id="471" r:id="rId3"/>
    <p:sldId id="494" r:id="rId4"/>
    <p:sldId id="495" r:id="rId5"/>
    <p:sldId id="509" r:id="rId6"/>
    <p:sldId id="496" r:id="rId7"/>
    <p:sldId id="510" r:id="rId8"/>
    <p:sldId id="497" r:id="rId9"/>
    <p:sldId id="499" r:id="rId10"/>
    <p:sldId id="500" r:id="rId11"/>
    <p:sldId id="501" r:id="rId12"/>
    <p:sldId id="502" r:id="rId13"/>
  </p:sldIdLst>
  <p:sldSz cx="9144000" cy="6858000" type="screen4x3"/>
  <p:notesSz cx="6854825" cy="90836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2B4"/>
    <a:srgbClr val="35297D"/>
    <a:srgbClr val="00252E"/>
    <a:srgbClr val="FFFF9B"/>
    <a:srgbClr val="FFCC68"/>
    <a:srgbClr val="FFE59B"/>
    <a:srgbClr val="F6BF6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snapToGrid="0">
      <p:cViewPr varScale="1">
        <p:scale>
          <a:sx n="52" d="100"/>
          <a:sy n="52" d="100"/>
        </p:scale>
        <p:origin x="-948" y="-102"/>
      </p:cViewPr>
      <p:guideLst>
        <p:guide orient="horz" pos="2736"/>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5" d="100"/>
          <a:sy n="75" d="100"/>
        </p:scale>
        <p:origin x="-2909" y="-86"/>
      </p:cViewPr>
      <p:guideLst>
        <p:guide orient="horz" pos="2861"/>
        <p:guide pos="2159"/>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8764588"/>
            <a:ext cx="6710362" cy="339725"/>
          </a:xfrm>
          <a:prstGeom prst="rect">
            <a:avLst/>
          </a:prstGeom>
          <a:noFill/>
          <a:ln w="9525">
            <a:noFill/>
            <a:miter lim="800000"/>
            <a:headEnd/>
            <a:tailEnd/>
          </a:ln>
          <a:effectLst/>
        </p:spPr>
        <p:txBody>
          <a:bodyPr lIns="94849" tIns="49756" rIns="94849" bIns="49756">
            <a:spAutoFit/>
          </a:bodyPr>
          <a:lstStyle/>
          <a:p>
            <a:pPr algn="l" defTabSz="606425">
              <a:lnSpc>
                <a:spcPct val="100000"/>
              </a:lnSpc>
              <a:tabLst>
                <a:tab pos="2366963" algn="l"/>
                <a:tab pos="4789488" algn="l"/>
              </a:tabLst>
              <a:defRPr/>
            </a:pPr>
            <a:r>
              <a:rPr lang="en-US" sz="800" b="1" dirty="0"/>
              <a:t>Copyright © 2001, Cisco Systems, Inc. All rights reserved. Printed in USA.</a:t>
            </a:r>
            <a:br>
              <a:rPr lang="en-US" sz="800" b="1" dirty="0"/>
            </a:br>
            <a:r>
              <a:rPr lang="en-US" sz="800" b="1" dirty="0"/>
              <a:t>Presentation_ID.scr</a:t>
            </a:r>
          </a:p>
        </p:txBody>
      </p:sp>
      <p:sp>
        <p:nvSpPr>
          <p:cNvPr id="3077" name="Line 5"/>
          <p:cNvSpPr>
            <a:spLocks noChangeShapeType="1"/>
          </p:cNvSpPr>
          <p:nvPr/>
        </p:nvSpPr>
        <p:spPr bwMode="auto">
          <a:xfrm>
            <a:off x="150813" y="8778875"/>
            <a:ext cx="65516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4185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111875" y="8410575"/>
            <a:ext cx="439738" cy="209550"/>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5563" y="8585200"/>
            <a:ext cx="2562225" cy="342900"/>
          </a:xfrm>
          <a:prstGeom prst="rect">
            <a:avLst/>
          </a:prstGeom>
          <a:noFill/>
          <a:ln w="9525">
            <a:noFill/>
            <a:miter lim="800000"/>
            <a:headEnd/>
            <a:tailEnd/>
          </a:ln>
          <a:effectLst/>
        </p:spPr>
        <p:txBody>
          <a:bodyPr lIns="93435" tIns="49014" rIns="93435" bIns="49014">
            <a:spAutoFit/>
          </a:bodyPr>
          <a:lstStyle/>
          <a:p>
            <a:pPr algn="l" defTabSz="596900">
              <a:lnSpc>
                <a:spcPct val="100000"/>
              </a:lnSpc>
              <a:tabLst>
                <a:tab pos="2332038" algn="l"/>
                <a:tab pos="4718050" algn="l"/>
              </a:tabLst>
              <a:defRPr/>
            </a:pPr>
            <a:r>
              <a:rPr lang="en-US" sz="800" b="1" dirty="0"/>
              <a:t>© 2001, Cisco Systems, Inc. All rights reserved.</a:t>
            </a:r>
          </a:p>
          <a:p>
            <a:pPr algn="l" defTabSz="596900">
              <a:lnSpc>
                <a:spcPct val="100000"/>
              </a:lnSpc>
              <a:tabLst>
                <a:tab pos="2332038" algn="l"/>
                <a:tab pos="4718050" algn="l"/>
              </a:tabLst>
              <a:defRPr/>
            </a:pPr>
            <a:r>
              <a:rPr lang="en-US" sz="800" b="1" dirty="0"/>
              <a:t>&lt;Title of Course (ACRO) vX.X&gt;</a:t>
            </a:r>
          </a:p>
        </p:txBody>
      </p:sp>
      <p:sp>
        <p:nvSpPr>
          <p:cNvPr id="183306" name="Line 10"/>
          <p:cNvSpPr>
            <a:spLocks noChangeShapeType="1"/>
          </p:cNvSpPr>
          <p:nvPr/>
        </p:nvSpPr>
        <p:spPr bwMode="auto">
          <a:xfrm>
            <a:off x="149225" y="8599488"/>
            <a:ext cx="6503988"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797550" y="8480425"/>
            <a:ext cx="795338" cy="282575"/>
          </a:xfrm>
          <a:prstGeom prst="rect">
            <a:avLst/>
          </a:prstGeom>
          <a:noFill/>
          <a:ln w="9525">
            <a:noFill/>
            <a:miter lim="800000"/>
            <a:headEnd/>
            <a:tailEnd/>
          </a:ln>
          <a:effectLst/>
        </p:spPr>
        <p:txBody>
          <a:bodyPr vert="horz" wrap="square" lIns="18380" tIns="0" rIns="18380" bIns="0" numCol="1" anchor="b" anchorCtr="0" compatLnSpc="1">
            <a:prstTxWarp prst="textNoShape">
              <a:avLst/>
            </a:prstTxWarp>
          </a:bodyPr>
          <a:lstStyle>
            <a:lvl1pPr algn="r" defTabSz="881063">
              <a:lnSpc>
                <a:spcPct val="100000"/>
              </a:lnSpc>
              <a:defRPr sz="800" smtClean="0"/>
            </a:lvl1pPr>
          </a:lstStyle>
          <a:p>
            <a:pPr>
              <a:defRPr/>
            </a:pPr>
            <a:fld id="{480EE990-0A97-4F08-9487-86DDF9C931AA}" type="slidenum">
              <a:rPr lang="en-US"/>
              <a:pPr>
                <a:defRPr/>
              </a:pPr>
              <a:t>‹#›</a:t>
            </a:fld>
            <a:endParaRPr lang="en-US" dirty="0"/>
          </a:p>
        </p:txBody>
      </p:sp>
      <p:sp>
        <p:nvSpPr>
          <p:cNvPr id="44038" name="Rectangle 12"/>
          <p:cNvSpPr>
            <a:spLocks noGrp="1" noRot="1" noChangeAspect="1" noChangeArrowheads="1" noTextEdit="1"/>
          </p:cNvSpPr>
          <p:nvPr>
            <p:ph type="sldImg" idx="2"/>
          </p:nvPr>
        </p:nvSpPr>
        <p:spPr bwMode="auto">
          <a:xfrm>
            <a:off x="855663" y="239713"/>
            <a:ext cx="5200650" cy="3900487"/>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395288" y="4278313"/>
            <a:ext cx="5986462" cy="4154487"/>
          </a:xfrm>
          <a:prstGeom prst="rect">
            <a:avLst/>
          </a:prstGeom>
          <a:noFill/>
          <a:ln w="9525">
            <a:noFill/>
            <a:miter lim="800000"/>
            <a:headEnd/>
            <a:tailEnd/>
          </a:ln>
          <a:effectLst/>
        </p:spPr>
        <p:txBody>
          <a:bodyPr vert="horz" wrap="square" lIns="93435" tIns="49014" rIns="93435" bIns="49014"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968965145"/>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2007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8251F1CE-AA28-4E03-9144-31A09FD9BA5B}"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8"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9"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0" name="Rectangle 11"/>
          <p:cNvSpPr>
            <a:spLocks noChangeArrowheads="1"/>
          </p:cNvSpPr>
          <p:nvPr userDrawn="1"/>
        </p:nvSpPr>
        <p:spPr bwMode="auto">
          <a:xfrm>
            <a:off x="0" y="6623050"/>
            <a:ext cx="803275"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dirty="0"/>
              <a:t>Version 4.0</a:t>
            </a:r>
          </a:p>
        </p:txBody>
      </p:sp>
      <p:sp>
        <p:nvSpPr>
          <p:cNvPr id="1296391"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6392"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627063"/>
            <a:ext cx="2035175" cy="4845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627063"/>
            <a:ext cx="5957887" cy="484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D500801-AC5E-421D-9626-D7758020C70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681F8B-DFA8-4B66-BD5F-C6D2614BC55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D1E736-8E45-467A-B283-08B0A15DE23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53E3DD-78AA-4703-A09F-2242158D1AF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1BCF65E-D165-4227-9DD4-A521DFAD586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AC6B338-1A18-498E-8FED-34AA08A66A4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0967772-F522-4451-9BF6-5EB13DA8B40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D61C471-6DC3-4C04-B111-E3B52C7B870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CD84C5-0B5E-46BE-9D1A-B12C96A1E81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FF55F2-CC58-4874-9075-8EB82DFDF18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A23188-4E9D-4284-BA19-8098514E4FB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386477D-C8A0-441B-A38D-2244B075075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5E6FB5-ACB7-4273-9589-B845F5A3499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9F9286-E04C-44A7-B135-29F01C35C7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9002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9002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62706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295364" name="Rectangle 4"/>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DAF88459-F0B2-4852-B49C-A1BF1E9CA232}"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8" name="Rectangle 5"/>
          <p:cNvSpPr>
            <a:spLocks noGrp="1" noChangeArrowheads="1"/>
          </p:cNvSpPr>
          <p:nvPr>
            <p:ph type="body" idx="1"/>
          </p:nvPr>
        </p:nvSpPr>
        <p:spPr bwMode="auto">
          <a:xfrm>
            <a:off x="655638" y="19002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6" descr="PPt_TopBand_Artwork"/>
          <p:cNvPicPr>
            <a:picLocks noChangeAspect="1" noChangeArrowheads="1"/>
          </p:cNvPicPr>
          <p:nvPr/>
        </p:nvPicPr>
        <p:blipFill>
          <a:blip r:embed="rId13" cstate="print"/>
          <a:srcRect/>
          <a:stretch>
            <a:fillRect/>
          </a:stretch>
        </p:blipFill>
        <p:spPr bwMode="auto">
          <a:xfrm>
            <a:off x="0" y="0"/>
            <a:ext cx="9140825" cy="685800"/>
          </a:xfrm>
          <a:prstGeom prst="rect">
            <a:avLst/>
          </a:prstGeom>
          <a:noFill/>
          <a:ln w="9525">
            <a:noFill/>
            <a:miter lim="800000"/>
            <a:headEnd/>
            <a:tailEnd/>
          </a:ln>
        </p:spPr>
      </p:pic>
      <p:sp>
        <p:nvSpPr>
          <p:cNvPr id="1295367" name="Rectangle 7"/>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2007 Cisco Systems, Inc. All rights reserved.</a:t>
            </a:r>
          </a:p>
        </p:txBody>
      </p:sp>
      <p:sp>
        <p:nvSpPr>
          <p:cNvPr id="1295368" name="Rectangle 8"/>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3724"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fontAlgn="base">
        <a:lnSpc>
          <a:spcPct val="95000"/>
        </a:lnSpc>
        <a:spcBef>
          <a:spcPct val="35000"/>
        </a:spcBef>
        <a:spcAft>
          <a:spcPct val="0"/>
        </a:spcAft>
        <a:buClr>
          <a:srgbClr val="708CA1"/>
        </a:buClr>
        <a:defRPr sz="2000">
          <a:solidFill>
            <a:schemeClr val="tx1"/>
          </a:solidFill>
          <a:latin typeface="+mn-lt"/>
        </a:defRPr>
      </a:lvl6pPr>
      <a:lvl7pPr marL="2519363" algn="l" defTabSz="814388" rtl="0" fontAlgn="base">
        <a:lnSpc>
          <a:spcPct val="95000"/>
        </a:lnSpc>
        <a:spcBef>
          <a:spcPct val="35000"/>
        </a:spcBef>
        <a:spcAft>
          <a:spcPct val="0"/>
        </a:spcAft>
        <a:buClr>
          <a:srgbClr val="708CA1"/>
        </a:buClr>
        <a:defRPr sz="2000">
          <a:solidFill>
            <a:schemeClr val="tx1"/>
          </a:solidFill>
          <a:latin typeface="+mn-lt"/>
        </a:defRPr>
      </a:lvl7pPr>
      <a:lvl8pPr marL="2976563" algn="l" defTabSz="814388" rtl="0" fontAlgn="base">
        <a:lnSpc>
          <a:spcPct val="95000"/>
        </a:lnSpc>
        <a:spcBef>
          <a:spcPct val="35000"/>
        </a:spcBef>
        <a:spcAft>
          <a:spcPct val="0"/>
        </a:spcAft>
        <a:buClr>
          <a:srgbClr val="708CA1"/>
        </a:buClr>
        <a:defRPr sz="2000">
          <a:solidFill>
            <a:schemeClr val="tx1"/>
          </a:solidFill>
          <a:latin typeface="+mn-lt"/>
        </a:defRPr>
      </a:lvl8pPr>
      <a:lvl9pPr marL="3433763" algn="l" defTabSz="814388" rtl="0" fontAlgn="base">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2012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14E4F0-02C2-4EAE-99CE-73FF708B8A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dirty="0" smtClean="0"/>
              <a:t>White</a:t>
            </a:r>
            <a:r>
              <a:rPr lang="en-US" altLang="en-US" baseline="0" dirty="0" smtClean="0"/>
              <a:t> Papers</a:t>
            </a:r>
            <a:r>
              <a:rPr lang="en-US" altLang="en-US" dirty="0" smtClean="0"/>
              <a:t/>
            </a:r>
            <a:br>
              <a:rPr lang="en-US" altLang="en-US" dirty="0" smtClean="0"/>
            </a:br>
            <a:r>
              <a:rPr lang="en-US" altLang="en-US" dirty="0" smtClean="0"/>
              <a:t> </a:t>
            </a:r>
            <a:r>
              <a:rPr lang="en-US" sz="2400" dirty="0" smtClean="0"/>
              <a:t>Last </a:t>
            </a:r>
            <a:r>
              <a:rPr lang="en-US" sz="2400" smtClean="0"/>
              <a:t>Update </a:t>
            </a:r>
            <a:r>
              <a:rPr lang="en-US" sz="2400" smtClean="0"/>
              <a:t>2012.04.04</a:t>
            </a:r>
            <a:r>
              <a:rPr lang="en-US" sz="2400" dirty="0" smtClean="0"/>
              <a:t/>
            </a:r>
            <a:br>
              <a:rPr lang="en-US" sz="2400" dirty="0" smtClean="0"/>
            </a:br>
            <a:r>
              <a:rPr lang="en-US" sz="2400" dirty="0" smtClean="0"/>
              <a:t>1.0.0</a:t>
            </a:r>
            <a:endParaRPr lang="en-US" dirty="0" smtClean="0"/>
          </a:p>
        </p:txBody>
      </p:sp>
      <p:sp>
        <p:nvSpPr>
          <p:cNvPr id="5123" name="Slide Number Placeholder 3"/>
          <p:cNvSpPr>
            <a:spLocks noGrp="1"/>
          </p:cNvSpPr>
          <p:nvPr>
            <p:ph type="sldNum" sz="quarter" idx="12"/>
          </p:nvPr>
        </p:nvSpPr>
        <p:spPr>
          <a:noFill/>
        </p:spPr>
        <p:txBody>
          <a:bodyPr/>
          <a:lstStyle/>
          <a:p>
            <a:fld id="{F099960C-BBD4-4555-A8A5-40DE92A0F55C}" type="slidenum">
              <a:rPr lang="en-US" smtClean="0"/>
              <a:pPr/>
              <a:t>1</a:t>
            </a:fld>
            <a:endParaRPr lang="en-US" dirty="0" smtClean="0"/>
          </a:p>
        </p:txBody>
      </p:sp>
      <p:sp>
        <p:nvSpPr>
          <p:cNvPr id="5124" name="Footer Placeholder 4"/>
          <p:cNvSpPr>
            <a:spLocks noGrp="1"/>
          </p:cNvSpPr>
          <p:nvPr>
            <p:ph type="ftr" sz="quarter" idx="11"/>
          </p:nvPr>
        </p:nvSpPr>
        <p:spPr>
          <a:noFill/>
        </p:spPr>
        <p:txBody>
          <a:bodyPr/>
          <a:lstStyle/>
          <a:p>
            <a:r>
              <a:rPr lang="en-US" smtClean="0"/>
              <a:t>Copyright 2012 Kenneth M. Chipps Ph.D. www.chipps.com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White Paper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10</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27" t="21614" r="62587" b="7682"/>
          <a:stretch/>
        </p:blipFill>
        <p:spPr bwMode="auto">
          <a:xfrm>
            <a:off x="2788155" y="1654302"/>
            <a:ext cx="3472193" cy="449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6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White Paper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11</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4" t="21614" r="62674" b="7291"/>
          <a:stretch/>
        </p:blipFill>
        <p:spPr bwMode="auto">
          <a:xfrm>
            <a:off x="2810576" y="1672590"/>
            <a:ext cx="3423979" cy="447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40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White Paper</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dirty="0" smtClean="0">
                <a:solidFill>
                  <a:schemeClr val="tx1"/>
                </a:solidFill>
                <a:effectLst/>
                <a:latin typeface="+mn-lt"/>
                <a:ea typeface="+mn-ea"/>
                <a:cs typeface="+mn-cs"/>
              </a:rPr>
              <a:t>White</a:t>
            </a:r>
            <a:r>
              <a:rPr lang="en-US" sz="3200" baseline="0" dirty="0" smtClean="0">
                <a:solidFill>
                  <a:schemeClr val="tx1"/>
                </a:solidFill>
                <a:effectLst/>
                <a:latin typeface="+mn-lt"/>
                <a:ea typeface="+mn-ea"/>
                <a:cs typeface="+mn-cs"/>
              </a:rPr>
              <a:t> papers were originally published to announce a new policy that a government might be implementing</a:t>
            </a:r>
            <a:endParaRPr lang="en-US" baseline="0" dirty="0" smtClean="0"/>
          </a:p>
          <a:p>
            <a:r>
              <a:rPr lang="en-US" baseline="0" dirty="0" smtClean="0"/>
              <a:t>These days a </a:t>
            </a:r>
            <a:r>
              <a:rPr lang="en-US" baseline="0" dirty="0" smtClean="0"/>
              <a:t>white paper is a very useful way to learn about some technology or </a:t>
            </a:r>
            <a:r>
              <a:rPr lang="en-US" baseline="0" dirty="0" smtClean="0"/>
              <a:t>product</a:t>
            </a:r>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White Paper</a:t>
            </a:r>
            <a:endParaRPr lang="en-US" dirty="0"/>
          </a:p>
        </p:txBody>
      </p:sp>
      <p:sp>
        <p:nvSpPr>
          <p:cNvPr id="3" name="Content Placeholder 2"/>
          <p:cNvSpPr>
            <a:spLocks noGrp="1"/>
          </p:cNvSpPr>
          <p:nvPr>
            <p:ph idx="1"/>
          </p:nvPr>
        </p:nvSpPr>
        <p:spPr/>
        <p:txBody>
          <a:bodyPr/>
          <a:lstStyle/>
          <a:p>
            <a:r>
              <a:rPr lang="en-US" baseline="0" dirty="0" smtClean="0"/>
              <a:t>White papers are issued by companies and other organizations to both inform you about some form of technology and sometimes to convince you that whatever they sell is the best solution</a:t>
            </a:r>
          </a:p>
          <a:p>
            <a:r>
              <a:rPr lang="en-US" baseline="0" dirty="0" smtClean="0"/>
              <a:t>As such you must read these with care</a:t>
            </a:r>
          </a:p>
          <a:p>
            <a:r>
              <a:rPr lang="en-US" baseline="0" dirty="0" smtClean="0"/>
              <a:t>The </a:t>
            </a:r>
            <a:r>
              <a:rPr lang="en-US" baseline="0" dirty="0" smtClean="0"/>
              <a:t>explanation of the technology can generally be relied </a:t>
            </a:r>
            <a:r>
              <a:rPr lang="en-US" baseline="0" dirty="0" smtClean="0"/>
              <a:t>on</a:t>
            </a:r>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3</a:t>
            </a:fld>
            <a:endParaRPr lang="en-US" dirty="0"/>
          </a:p>
        </p:txBody>
      </p:sp>
    </p:spTree>
    <p:extLst>
      <p:ext uri="{BB962C8B-B14F-4D97-AF65-F5344CB8AC3E}">
        <p14:creationId xmlns:p14="http://schemas.microsoft.com/office/powerpoint/2010/main" val="208981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White Paper</a:t>
            </a:r>
            <a:endParaRPr lang="en-US" dirty="0"/>
          </a:p>
        </p:txBody>
      </p:sp>
      <p:sp>
        <p:nvSpPr>
          <p:cNvPr id="3" name="Content Placeholder 2"/>
          <p:cNvSpPr>
            <a:spLocks noGrp="1"/>
          </p:cNvSpPr>
          <p:nvPr>
            <p:ph idx="1"/>
          </p:nvPr>
        </p:nvSpPr>
        <p:spPr/>
        <p:txBody>
          <a:bodyPr/>
          <a:lstStyle/>
          <a:p>
            <a:r>
              <a:rPr lang="en-US" baseline="0" smtClean="0"/>
              <a:t>You just need to be sure that there are not other alternatives that might be better that are not discussed</a:t>
            </a:r>
          </a:p>
          <a:p>
            <a:r>
              <a:rPr lang="en-US" baseline="0" smtClean="0"/>
              <a:t>Let’s look at a typical white paper where nothing is being sold, just a new technology is being discussed</a:t>
            </a:r>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4</a:t>
            </a:fld>
            <a:endParaRPr lang="en-US" dirty="0"/>
          </a:p>
        </p:txBody>
      </p:sp>
    </p:spTree>
    <p:extLst>
      <p:ext uri="{BB962C8B-B14F-4D97-AF65-F5344CB8AC3E}">
        <p14:creationId xmlns:p14="http://schemas.microsoft.com/office/powerpoint/2010/main" val="3626271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White Paper</a:t>
            </a:r>
            <a:endParaRPr lang="en-US" dirty="0"/>
          </a:p>
        </p:txBody>
      </p:sp>
      <p:sp>
        <p:nvSpPr>
          <p:cNvPr id="3" name="Content Placeholder 2"/>
          <p:cNvSpPr>
            <a:spLocks noGrp="1"/>
          </p:cNvSpPr>
          <p:nvPr>
            <p:ph idx="1"/>
          </p:nvPr>
        </p:nvSpPr>
        <p:spPr/>
        <p:txBody>
          <a:bodyPr/>
          <a:lstStyle/>
          <a:p>
            <a:r>
              <a:rPr lang="en-US" dirty="0" smtClean="0"/>
              <a:t>In this </a:t>
            </a:r>
            <a:r>
              <a:rPr lang="en-US" dirty="0" err="1" smtClean="0"/>
              <a:t>WiGig</a:t>
            </a:r>
            <a:r>
              <a:rPr lang="en-US" dirty="0" smtClean="0"/>
              <a:t> the 802.11ad standard is being described</a:t>
            </a:r>
          </a:p>
          <a:p>
            <a:r>
              <a:rPr lang="en-US" dirty="0" smtClean="0"/>
              <a:t>The purpose is to explain this technology to those that will be deploying in the</a:t>
            </a:r>
            <a:r>
              <a:rPr lang="en-US" baseline="0" dirty="0" smtClean="0"/>
              <a:t> future</a:t>
            </a:r>
          </a:p>
          <a:p>
            <a:r>
              <a:rPr lang="en-US" baseline="0" dirty="0" smtClean="0"/>
              <a:t>Here the present is July 2010 with deployment not expected until 2013 or </a:t>
            </a:r>
            <a:r>
              <a:rPr lang="en-US" baseline="0" dirty="0" smtClean="0"/>
              <a:t>so</a:t>
            </a:r>
            <a:endParaRPr lang="en-US" baseline="0" dirty="0"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5</a:t>
            </a:fld>
            <a:endParaRPr lang="en-US" dirty="0"/>
          </a:p>
        </p:txBody>
      </p:sp>
    </p:spTree>
    <p:extLst>
      <p:ext uri="{BB962C8B-B14F-4D97-AF65-F5344CB8AC3E}">
        <p14:creationId xmlns:p14="http://schemas.microsoft.com/office/powerpoint/2010/main" val="402508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White Paper</a:t>
            </a:r>
            <a:endParaRPr lang="en-US" dirty="0"/>
          </a:p>
        </p:txBody>
      </p:sp>
      <p:sp>
        <p:nvSpPr>
          <p:cNvPr id="3" name="Content Placeholder 2"/>
          <p:cNvSpPr>
            <a:spLocks noGrp="1"/>
          </p:cNvSpPr>
          <p:nvPr>
            <p:ph idx="1"/>
          </p:nvPr>
        </p:nvSpPr>
        <p:spPr/>
        <p:txBody>
          <a:bodyPr/>
          <a:lstStyle/>
          <a:p>
            <a:r>
              <a:rPr lang="en-US" baseline="0" smtClean="0"/>
              <a:t>As you can see these sorts of new technology white papers are produced early on to get people ready</a:t>
            </a:r>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6</a:t>
            </a:fld>
            <a:endParaRPr lang="en-US" dirty="0"/>
          </a:p>
        </p:txBody>
      </p:sp>
    </p:spTree>
    <p:extLst>
      <p:ext uri="{BB962C8B-B14F-4D97-AF65-F5344CB8AC3E}">
        <p14:creationId xmlns:p14="http://schemas.microsoft.com/office/powerpoint/2010/main" val="253205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White Paper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62" t="21614" r="62500" b="7097"/>
          <a:stretch/>
        </p:blipFill>
        <p:spPr bwMode="auto">
          <a:xfrm>
            <a:off x="2792230" y="1682496"/>
            <a:ext cx="3420726" cy="443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55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White Paper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01" t="22135" r="62514" b="7620"/>
          <a:stretch/>
        </p:blipFill>
        <p:spPr bwMode="auto">
          <a:xfrm>
            <a:off x="2859024" y="1647825"/>
            <a:ext cx="3472002" cy="447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9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White Paper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A681F8B-DFA8-4B66-BD5F-C6D2614BC552}" type="slidenum">
              <a:rPr lang="en-US" smtClean="0"/>
              <a:pPr>
                <a:defRPr/>
              </a:pPr>
              <a:t>9</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70" t="22136" r="62630" b="7682"/>
          <a:stretch/>
        </p:blipFill>
        <p:spPr bwMode="auto">
          <a:xfrm>
            <a:off x="2857499" y="1655825"/>
            <a:ext cx="3455774" cy="446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68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Ciscopresentationwhite.10.3.06</Template>
  <TotalTime>7259</TotalTime>
  <Pages>28</Pages>
  <Words>328</Words>
  <Application>Microsoft Office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PPT-TMPLT-WHT_C</vt:lpstr>
      <vt:lpstr>CCNA</vt:lpstr>
      <vt:lpstr>White Papers  Last Update 2012.04.04 1.0.0</vt:lpstr>
      <vt:lpstr>What is a White Paper</vt:lpstr>
      <vt:lpstr>What is a White Paper</vt:lpstr>
      <vt:lpstr>What is a White Paper</vt:lpstr>
      <vt:lpstr>Typical White Paper</vt:lpstr>
      <vt:lpstr>Typical White Paper</vt:lpstr>
      <vt:lpstr>Typical White Paper</vt:lpstr>
      <vt:lpstr>Typical White Paper</vt:lpstr>
      <vt:lpstr>Typical White Paper</vt:lpstr>
      <vt:lpstr>Typical White Paper</vt:lpstr>
      <vt:lpstr>Typical White Paper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Papers</dc:title>
  <dc:creator>Kenneth M. Chipps Ph.D.</dc:creator>
  <cp:lastModifiedBy>Kenneth M. Chipps Ph.D.</cp:lastModifiedBy>
  <cp:revision>381</cp:revision>
  <cp:lastPrinted>1999-01-27T00:54:54Z</cp:lastPrinted>
  <dcterms:created xsi:type="dcterms:W3CDTF">2002-08-27T12:04:17Z</dcterms:created>
  <dcterms:modified xsi:type="dcterms:W3CDTF">2012-04-04T23:07:38Z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enita Bangloy">
    <vt:lpwstr>12.21.01 - Copyright date changed to 2002</vt:lpwstr>
  </property>
  <property fmtid="{D5CDD505-2E9C-101B-9397-08002B2CF9AE}" pid="3" name="Jenita ">
    <vt:lpwstr>12.21.01 - Line tool now defaults to 3 points size and black color. Previous version created white line which is not visible</vt:lpwstr>
  </property>
  <property fmtid="{D5CDD505-2E9C-101B-9397-08002B2CF9AE}" pid="4" name="JBangloy">
    <vt:lpwstr>12.21.01 - All remaining Helvetica changed to Arial</vt:lpwstr>
  </property>
</Properties>
</file>