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Lst>
  <p:notesMasterIdLst>
    <p:notesMasterId r:id="rId21"/>
  </p:notesMasterIdLst>
  <p:sldIdLst>
    <p:sldId id="286" r:id="rId2"/>
    <p:sldId id="258" r:id="rId3"/>
    <p:sldId id="259" r:id="rId4"/>
    <p:sldId id="263" r:id="rId5"/>
    <p:sldId id="265" r:id="rId6"/>
    <p:sldId id="266" r:id="rId7"/>
    <p:sldId id="267" r:id="rId8"/>
    <p:sldId id="268" r:id="rId9"/>
    <p:sldId id="269" r:id="rId10"/>
    <p:sldId id="270" r:id="rId11"/>
    <p:sldId id="271" r:id="rId12"/>
    <p:sldId id="272" r:id="rId13"/>
    <p:sldId id="273" r:id="rId14"/>
    <p:sldId id="274" r:id="rId15"/>
    <p:sldId id="275" r:id="rId16"/>
    <p:sldId id="276" r:id="rId17"/>
    <p:sldId id="277" r:id="rId18"/>
    <p:sldId id="278" r:id="rId19"/>
    <p:sldId id="279"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615" autoAdjust="0"/>
    <p:restoredTop sz="86339" autoAdjust="0"/>
  </p:normalViewPr>
  <p:slideViewPr>
    <p:cSldViewPr>
      <p:cViewPr varScale="1">
        <p:scale>
          <a:sx n="45" d="100"/>
          <a:sy n="45" d="100"/>
        </p:scale>
        <p:origin x="-1614"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2A07958-CA22-4DDF-9FC5-82148E66F41A}" type="datetimeFigureOut">
              <a:rPr lang="en-US" smtClean="0"/>
              <a:pPr/>
              <a:t>7/28/2009</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754BC03-EE3D-42E5-BC3F-091CAC3287E7}"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4754" name="Rectangle 2"/>
          <p:cNvSpPr>
            <a:spLocks noGrp="1" noChangeArrowheads="1"/>
          </p:cNvSpPr>
          <p:nvPr>
            <p:ph type="ctrTitle"/>
          </p:nvPr>
        </p:nvSpPr>
        <p:spPr>
          <a:xfrm>
            <a:off x="685800" y="2130425"/>
            <a:ext cx="7772400" cy="1470025"/>
          </a:xfrm>
        </p:spPr>
        <p:txBody>
          <a:bodyPr/>
          <a:lstStyle>
            <a:lvl1pPr>
              <a:defRPr/>
            </a:lvl1pPr>
          </a:lstStyle>
          <a:p>
            <a:r>
              <a:rPr lang="en-US" smtClean="0"/>
              <a:t>Click to edit Master title style</a:t>
            </a:r>
            <a:endParaRPr lang="en-US"/>
          </a:p>
        </p:txBody>
      </p:sp>
      <p:sp>
        <p:nvSpPr>
          <p:cNvPr id="74755"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smtClean="0"/>
              <a:t>Click to edit Master subtitle style</a:t>
            </a:r>
            <a:endParaRPr lang="en-US"/>
          </a:p>
        </p:txBody>
      </p:sp>
      <p:sp>
        <p:nvSpPr>
          <p:cNvPr id="4" name="Rectangle 4"/>
          <p:cNvSpPr>
            <a:spLocks noGrp="1" noChangeArrowheads="1"/>
          </p:cNvSpPr>
          <p:nvPr>
            <p:ph type="dt" sz="half" idx="10"/>
          </p:nvPr>
        </p:nvSpPr>
        <p:spPr/>
        <p:txBody>
          <a:bodyPr/>
          <a:lstStyle>
            <a:lvl1pPr>
              <a:defRPr/>
            </a:lvl1pPr>
          </a:lstStyle>
          <a:p>
            <a:fld id="{D33FAAD2-6F70-4ACC-9755-4E949E50CB9D}" type="datetime1">
              <a:rPr lang="en-US" smtClean="0"/>
              <a:pPr/>
              <a:t>7/28/2009</a:t>
            </a:fld>
            <a:endParaRPr lang="en-US" dirty="0"/>
          </a:p>
        </p:txBody>
      </p:sp>
      <p:sp>
        <p:nvSpPr>
          <p:cNvPr id="5" name="Rectangle 5"/>
          <p:cNvSpPr>
            <a:spLocks noGrp="1" noChangeArrowheads="1"/>
          </p:cNvSpPr>
          <p:nvPr>
            <p:ph type="ftr" sz="quarter" idx="11"/>
          </p:nvPr>
        </p:nvSpPr>
        <p:spPr>
          <a:xfrm>
            <a:off x="2667000" y="6245225"/>
            <a:ext cx="3886200" cy="476250"/>
          </a:xfrm>
        </p:spPr>
        <p:txBody>
          <a:bodyPr/>
          <a:lstStyle>
            <a:lvl1pPr>
              <a:defRPr sz="1400"/>
            </a:lvl1pPr>
          </a:lstStyle>
          <a:p>
            <a:r>
              <a:rPr lang="en-US" dirty="0" smtClean="0"/>
              <a:t>Copyright 2009 Kenneth M. Chipps Ph.D. www.chipps.com</a:t>
            </a:r>
            <a:endParaRPr lang="en-US" dirty="0"/>
          </a:p>
        </p:txBody>
      </p:sp>
      <p:sp>
        <p:nvSpPr>
          <p:cNvPr id="6" name="Rectangle 6"/>
          <p:cNvSpPr>
            <a:spLocks noGrp="1" noChangeArrowheads="1"/>
          </p:cNvSpPr>
          <p:nvPr>
            <p:ph type="sldNum" sz="quarter" idx="12"/>
          </p:nvPr>
        </p:nvSpPr>
        <p:spPr>
          <a:xfrm>
            <a:off x="6553200" y="6245225"/>
            <a:ext cx="2133600" cy="476250"/>
          </a:xfrm>
        </p:spPr>
        <p:txBody>
          <a:bodyPr/>
          <a:lstStyle>
            <a:lvl1pPr>
              <a:defRPr/>
            </a:lvl1pPr>
          </a:lstStyle>
          <a:p>
            <a:fld id="{4607E56F-7CA5-45DD-B2AF-38E685A6C2B2}"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fld id="{8EC57D7E-3A47-4309-8BD4-348F357AD8F0}" type="datetime1">
              <a:rPr lang="en-US" smtClean="0"/>
              <a:pPr/>
              <a:t>7/28/2009</a:t>
            </a:fld>
            <a:endParaRPr lang="en-US" dirty="0"/>
          </a:p>
        </p:txBody>
      </p:sp>
      <p:sp>
        <p:nvSpPr>
          <p:cNvPr id="5" name="Rectangle 5"/>
          <p:cNvSpPr>
            <a:spLocks noGrp="1" noChangeArrowheads="1"/>
          </p:cNvSpPr>
          <p:nvPr>
            <p:ph type="ftr" sz="quarter" idx="11"/>
          </p:nvPr>
        </p:nvSpPr>
        <p:spPr>
          <a:ln/>
        </p:spPr>
        <p:txBody>
          <a:bodyPr/>
          <a:lstStyle>
            <a:lvl1pPr>
              <a:defRPr/>
            </a:lvl1pPr>
          </a:lstStyle>
          <a:p>
            <a:r>
              <a:rPr lang="en-US" dirty="0" smtClean="0"/>
              <a:t>Copyright 2009 Kenneth M. Chipps Ph.D. www.chipps.com</a:t>
            </a:r>
            <a:endParaRPr lang="en-US" dirty="0"/>
          </a:p>
        </p:txBody>
      </p:sp>
      <p:sp>
        <p:nvSpPr>
          <p:cNvPr id="6" name="Rectangle 6"/>
          <p:cNvSpPr>
            <a:spLocks noGrp="1" noChangeArrowheads="1"/>
          </p:cNvSpPr>
          <p:nvPr>
            <p:ph type="sldNum" sz="quarter" idx="12"/>
          </p:nvPr>
        </p:nvSpPr>
        <p:spPr>
          <a:ln/>
        </p:spPr>
        <p:txBody>
          <a:bodyPr/>
          <a:lstStyle>
            <a:lvl1pPr>
              <a:defRPr/>
            </a:lvl1pPr>
          </a:lstStyle>
          <a:p>
            <a:fld id="{4607E56F-7CA5-45DD-B2AF-38E685A6C2B2}"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fld id="{12DC08B4-1C07-40F8-BEC6-6A87FA8F96CB}" type="datetime1">
              <a:rPr lang="en-US" smtClean="0"/>
              <a:pPr/>
              <a:t>7/28/2009</a:t>
            </a:fld>
            <a:endParaRPr lang="en-US" dirty="0"/>
          </a:p>
        </p:txBody>
      </p:sp>
      <p:sp>
        <p:nvSpPr>
          <p:cNvPr id="5" name="Rectangle 5"/>
          <p:cNvSpPr>
            <a:spLocks noGrp="1" noChangeArrowheads="1"/>
          </p:cNvSpPr>
          <p:nvPr>
            <p:ph type="ftr" sz="quarter" idx="11"/>
          </p:nvPr>
        </p:nvSpPr>
        <p:spPr>
          <a:ln/>
        </p:spPr>
        <p:txBody>
          <a:bodyPr/>
          <a:lstStyle>
            <a:lvl1pPr>
              <a:defRPr/>
            </a:lvl1pPr>
          </a:lstStyle>
          <a:p>
            <a:r>
              <a:rPr lang="en-US" dirty="0" smtClean="0"/>
              <a:t>Copyright 2009 Kenneth M. Chipps Ph.D. www.chipps.com</a:t>
            </a:r>
            <a:endParaRPr lang="en-US" dirty="0"/>
          </a:p>
        </p:txBody>
      </p:sp>
      <p:sp>
        <p:nvSpPr>
          <p:cNvPr id="6" name="Rectangle 6"/>
          <p:cNvSpPr>
            <a:spLocks noGrp="1" noChangeArrowheads="1"/>
          </p:cNvSpPr>
          <p:nvPr>
            <p:ph type="sldNum" sz="quarter" idx="12"/>
          </p:nvPr>
        </p:nvSpPr>
        <p:spPr>
          <a:ln/>
        </p:spPr>
        <p:txBody>
          <a:bodyPr/>
          <a:lstStyle>
            <a:lvl1pPr>
              <a:defRPr/>
            </a:lvl1pPr>
          </a:lstStyle>
          <a:p>
            <a:fld id="{4607E56F-7CA5-45DD-B2AF-38E685A6C2B2}" type="slidenum">
              <a:rPr lang="en-US" smtClean="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457200" y="274638"/>
            <a:ext cx="8229600" cy="1143000"/>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457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57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8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fld id="{E066F8B0-99F6-4F60-A799-1248A8BECCBD}" type="datetime1">
              <a:rPr lang="en-US" smtClean="0"/>
              <a:pPr/>
              <a:t>7/28/2009</a:t>
            </a:fld>
            <a:endParaRPr lang="en-US" dirty="0"/>
          </a:p>
        </p:txBody>
      </p:sp>
      <p:sp>
        <p:nvSpPr>
          <p:cNvPr id="8" name="Rectangle 5"/>
          <p:cNvSpPr>
            <a:spLocks noGrp="1" noChangeArrowheads="1"/>
          </p:cNvSpPr>
          <p:nvPr>
            <p:ph type="ftr" sz="quarter" idx="11"/>
          </p:nvPr>
        </p:nvSpPr>
        <p:spPr>
          <a:ln/>
        </p:spPr>
        <p:txBody>
          <a:bodyPr/>
          <a:lstStyle>
            <a:lvl1pPr>
              <a:defRPr/>
            </a:lvl1pPr>
          </a:lstStyle>
          <a:p>
            <a:r>
              <a:rPr lang="en-US" dirty="0" smtClean="0"/>
              <a:t>Copyright 2009 Kenneth M. Chipps Ph.D. www.chipps.com</a:t>
            </a:r>
            <a:endParaRPr lang="en-US" dirty="0"/>
          </a:p>
        </p:txBody>
      </p:sp>
      <p:sp>
        <p:nvSpPr>
          <p:cNvPr id="9" name="Rectangle 6"/>
          <p:cNvSpPr>
            <a:spLocks noGrp="1" noChangeArrowheads="1"/>
          </p:cNvSpPr>
          <p:nvPr>
            <p:ph type="sldNum" sz="quarter" idx="12"/>
          </p:nvPr>
        </p:nvSpPr>
        <p:spPr>
          <a:ln/>
        </p:spPr>
        <p:txBody>
          <a:bodyPr/>
          <a:lstStyle>
            <a:lvl1pPr>
              <a:defRPr/>
            </a:lvl1pPr>
          </a:lstStyle>
          <a:p>
            <a:fld id="{4607E56F-7CA5-45DD-B2AF-38E685A6C2B2}" type="slidenum">
              <a:rPr lang="en-US" smtClean="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fld id="{8E01EA95-50D4-4BB4-A30A-4DDB7F48F039}" type="datetime1">
              <a:rPr lang="en-US" smtClean="0"/>
              <a:pPr>
                <a:defRPr/>
              </a:pPr>
              <a:t>7/28/2009</a:t>
            </a:fld>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US" dirty="0" smtClean="0"/>
              <a:t>Copyright 2009 Kenneth M. Chipps Ph.D. www.chipps.com</a:t>
            </a: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72CC93E0-4D93-4C04-B521-7A139C90DDEF}" type="slidenum">
              <a:rPr lang="en-US" smtClean="0"/>
              <a:pPr>
                <a:defRPr/>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25963"/>
          </a:xfrm>
        </p:spPr>
        <p:txBody>
          <a:bodyPr/>
          <a:lstStyle/>
          <a:p>
            <a:pPr lvl="0"/>
            <a:r>
              <a:rPr lang="en-US" noProof="0" dirty="0" smtClean="0"/>
              <a:t>Click icon to add table</a:t>
            </a:r>
            <a:endParaRPr lang="en-US" noProof="0" dirty="0"/>
          </a:p>
        </p:txBody>
      </p:sp>
      <p:sp>
        <p:nvSpPr>
          <p:cNvPr id="4" name="Rectangle 4"/>
          <p:cNvSpPr>
            <a:spLocks noGrp="1" noChangeArrowheads="1"/>
          </p:cNvSpPr>
          <p:nvPr>
            <p:ph type="dt" sz="half" idx="10"/>
          </p:nvPr>
        </p:nvSpPr>
        <p:spPr>
          <a:ln/>
        </p:spPr>
        <p:txBody>
          <a:bodyPr/>
          <a:lstStyle>
            <a:lvl1pPr>
              <a:defRPr/>
            </a:lvl1pPr>
          </a:lstStyle>
          <a:p>
            <a:pPr>
              <a:defRPr/>
            </a:pPr>
            <a:fld id="{CFDC298E-3A32-4CBE-A792-632A59921453}" type="datetime1">
              <a:rPr lang="en-US" smtClean="0"/>
              <a:pPr>
                <a:defRPr/>
              </a:pPr>
              <a:t>7/28/2009</a:t>
            </a:fld>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smtClean="0"/>
              <a:t>Copyright 2009 Kenneth M. Chipps Ph.D. www.chipps.com</a:t>
            </a: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E7DE51B2-2387-44ED-BD41-3058A8093BFF}" type="slidenum">
              <a:rPr lang="en-US" smtClean="0"/>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fld id="{FFB4EA0A-A7E6-4FF2-A1D4-A2C1544735C1}" type="datetime1">
              <a:rPr lang="en-US" smtClean="0"/>
              <a:pPr/>
              <a:t>7/28/2009</a:t>
            </a:fld>
            <a:endParaRPr lang="en-US" dirty="0"/>
          </a:p>
        </p:txBody>
      </p:sp>
      <p:sp>
        <p:nvSpPr>
          <p:cNvPr id="5" name="Rectangle 5"/>
          <p:cNvSpPr>
            <a:spLocks noGrp="1" noChangeArrowheads="1"/>
          </p:cNvSpPr>
          <p:nvPr>
            <p:ph type="ftr" sz="quarter" idx="11"/>
          </p:nvPr>
        </p:nvSpPr>
        <p:spPr>
          <a:ln/>
        </p:spPr>
        <p:txBody>
          <a:bodyPr/>
          <a:lstStyle>
            <a:lvl1pPr>
              <a:defRPr/>
            </a:lvl1pPr>
          </a:lstStyle>
          <a:p>
            <a:r>
              <a:rPr lang="en-US" dirty="0" smtClean="0"/>
              <a:t>Copyright 2009 Kenneth M. Chipps Ph.D. www.chipps.com</a:t>
            </a:r>
            <a:endParaRPr lang="en-US" dirty="0"/>
          </a:p>
        </p:txBody>
      </p:sp>
      <p:sp>
        <p:nvSpPr>
          <p:cNvPr id="6" name="Rectangle 6"/>
          <p:cNvSpPr>
            <a:spLocks noGrp="1" noChangeArrowheads="1"/>
          </p:cNvSpPr>
          <p:nvPr>
            <p:ph type="sldNum" sz="quarter" idx="12"/>
          </p:nvPr>
        </p:nvSpPr>
        <p:spPr>
          <a:ln/>
        </p:spPr>
        <p:txBody>
          <a:bodyPr/>
          <a:lstStyle>
            <a:lvl1pPr>
              <a:defRPr/>
            </a:lvl1pPr>
          </a:lstStyle>
          <a:p>
            <a:fld id="{4607E56F-7CA5-45DD-B2AF-38E685A6C2B2}"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fld id="{B14D5B49-DA4C-4C21-B29B-E384C112C802}" type="datetime1">
              <a:rPr lang="en-US" smtClean="0"/>
              <a:pPr/>
              <a:t>7/28/2009</a:t>
            </a:fld>
            <a:endParaRPr lang="en-US" dirty="0"/>
          </a:p>
        </p:txBody>
      </p:sp>
      <p:sp>
        <p:nvSpPr>
          <p:cNvPr id="5" name="Rectangle 5"/>
          <p:cNvSpPr>
            <a:spLocks noGrp="1" noChangeArrowheads="1"/>
          </p:cNvSpPr>
          <p:nvPr>
            <p:ph type="ftr" sz="quarter" idx="11"/>
          </p:nvPr>
        </p:nvSpPr>
        <p:spPr>
          <a:ln/>
        </p:spPr>
        <p:txBody>
          <a:bodyPr/>
          <a:lstStyle>
            <a:lvl1pPr>
              <a:defRPr/>
            </a:lvl1pPr>
          </a:lstStyle>
          <a:p>
            <a:r>
              <a:rPr lang="en-US" dirty="0" smtClean="0"/>
              <a:t>Copyright 2009 Kenneth M. Chipps Ph.D. www.chipps.com</a:t>
            </a:r>
            <a:endParaRPr lang="en-US" dirty="0"/>
          </a:p>
        </p:txBody>
      </p:sp>
      <p:sp>
        <p:nvSpPr>
          <p:cNvPr id="6" name="Rectangle 6"/>
          <p:cNvSpPr>
            <a:spLocks noGrp="1" noChangeArrowheads="1"/>
          </p:cNvSpPr>
          <p:nvPr>
            <p:ph type="sldNum" sz="quarter" idx="12"/>
          </p:nvPr>
        </p:nvSpPr>
        <p:spPr>
          <a:ln/>
        </p:spPr>
        <p:txBody>
          <a:bodyPr/>
          <a:lstStyle>
            <a:lvl1pPr>
              <a:defRPr/>
            </a:lvl1pPr>
          </a:lstStyle>
          <a:p>
            <a:fld id="{4607E56F-7CA5-45DD-B2AF-38E685A6C2B2}"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fld id="{83532748-ED64-4A77-AD6B-70BE35903D86}" type="datetime1">
              <a:rPr lang="en-US" smtClean="0"/>
              <a:pPr/>
              <a:t>7/28/2009</a:t>
            </a:fld>
            <a:endParaRPr lang="en-US" dirty="0"/>
          </a:p>
        </p:txBody>
      </p:sp>
      <p:sp>
        <p:nvSpPr>
          <p:cNvPr id="6" name="Rectangle 5"/>
          <p:cNvSpPr>
            <a:spLocks noGrp="1" noChangeArrowheads="1"/>
          </p:cNvSpPr>
          <p:nvPr>
            <p:ph type="ftr" sz="quarter" idx="11"/>
          </p:nvPr>
        </p:nvSpPr>
        <p:spPr>
          <a:ln/>
        </p:spPr>
        <p:txBody>
          <a:bodyPr/>
          <a:lstStyle>
            <a:lvl1pPr>
              <a:defRPr/>
            </a:lvl1pPr>
          </a:lstStyle>
          <a:p>
            <a:r>
              <a:rPr lang="en-US" dirty="0" smtClean="0"/>
              <a:t>Copyright 2009 Kenneth M. Chipps Ph.D. www.chipps.com</a:t>
            </a:r>
            <a:endParaRPr lang="en-US" dirty="0"/>
          </a:p>
        </p:txBody>
      </p:sp>
      <p:sp>
        <p:nvSpPr>
          <p:cNvPr id="7" name="Rectangle 6"/>
          <p:cNvSpPr>
            <a:spLocks noGrp="1" noChangeArrowheads="1"/>
          </p:cNvSpPr>
          <p:nvPr>
            <p:ph type="sldNum" sz="quarter" idx="12"/>
          </p:nvPr>
        </p:nvSpPr>
        <p:spPr>
          <a:ln/>
        </p:spPr>
        <p:txBody>
          <a:bodyPr/>
          <a:lstStyle>
            <a:lvl1pPr>
              <a:defRPr/>
            </a:lvl1pPr>
          </a:lstStyle>
          <a:p>
            <a:fld id="{4607E56F-7CA5-45DD-B2AF-38E685A6C2B2}"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fld id="{A310AF98-4897-44C2-ADC1-D4F2F7933F3D}" type="datetime1">
              <a:rPr lang="en-US" smtClean="0"/>
              <a:pPr/>
              <a:t>7/28/2009</a:t>
            </a:fld>
            <a:endParaRPr lang="en-US" dirty="0"/>
          </a:p>
        </p:txBody>
      </p:sp>
      <p:sp>
        <p:nvSpPr>
          <p:cNvPr id="8" name="Rectangle 5"/>
          <p:cNvSpPr>
            <a:spLocks noGrp="1" noChangeArrowheads="1"/>
          </p:cNvSpPr>
          <p:nvPr>
            <p:ph type="ftr" sz="quarter" idx="11"/>
          </p:nvPr>
        </p:nvSpPr>
        <p:spPr>
          <a:ln/>
        </p:spPr>
        <p:txBody>
          <a:bodyPr/>
          <a:lstStyle>
            <a:lvl1pPr>
              <a:defRPr/>
            </a:lvl1pPr>
          </a:lstStyle>
          <a:p>
            <a:r>
              <a:rPr lang="en-US" dirty="0" smtClean="0"/>
              <a:t>Copyright 2009 Kenneth M. Chipps Ph.D. www.chipps.com</a:t>
            </a:r>
            <a:endParaRPr lang="en-US" dirty="0"/>
          </a:p>
        </p:txBody>
      </p:sp>
      <p:sp>
        <p:nvSpPr>
          <p:cNvPr id="9" name="Rectangle 6"/>
          <p:cNvSpPr>
            <a:spLocks noGrp="1" noChangeArrowheads="1"/>
          </p:cNvSpPr>
          <p:nvPr>
            <p:ph type="sldNum" sz="quarter" idx="12"/>
          </p:nvPr>
        </p:nvSpPr>
        <p:spPr>
          <a:ln/>
        </p:spPr>
        <p:txBody>
          <a:bodyPr/>
          <a:lstStyle>
            <a:lvl1pPr>
              <a:defRPr/>
            </a:lvl1pPr>
          </a:lstStyle>
          <a:p>
            <a:fld id="{4607E56F-7CA5-45DD-B2AF-38E685A6C2B2}"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fld id="{2B2498F8-5D56-48F6-B665-2D6002D96D7C}" type="datetime1">
              <a:rPr lang="en-US" smtClean="0"/>
              <a:pPr/>
              <a:t>7/28/2009</a:t>
            </a:fld>
            <a:endParaRPr lang="en-US" dirty="0"/>
          </a:p>
        </p:txBody>
      </p:sp>
      <p:sp>
        <p:nvSpPr>
          <p:cNvPr id="4" name="Rectangle 5"/>
          <p:cNvSpPr>
            <a:spLocks noGrp="1" noChangeArrowheads="1"/>
          </p:cNvSpPr>
          <p:nvPr>
            <p:ph type="ftr" sz="quarter" idx="11"/>
          </p:nvPr>
        </p:nvSpPr>
        <p:spPr>
          <a:ln/>
        </p:spPr>
        <p:txBody>
          <a:bodyPr/>
          <a:lstStyle>
            <a:lvl1pPr>
              <a:defRPr/>
            </a:lvl1pPr>
          </a:lstStyle>
          <a:p>
            <a:r>
              <a:rPr lang="en-US" dirty="0" smtClean="0"/>
              <a:t>Copyright 2009 Kenneth M. Chipps Ph.D. www.chipps.com</a:t>
            </a:r>
            <a:endParaRPr lang="en-US" dirty="0"/>
          </a:p>
        </p:txBody>
      </p:sp>
      <p:sp>
        <p:nvSpPr>
          <p:cNvPr id="5" name="Rectangle 6"/>
          <p:cNvSpPr>
            <a:spLocks noGrp="1" noChangeArrowheads="1"/>
          </p:cNvSpPr>
          <p:nvPr>
            <p:ph type="sldNum" sz="quarter" idx="12"/>
          </p:nvPr>
        </p:nvSpPr>
        <p:spPr>
          <a:ln/>
        </p:spPr>
        <p:txBody>
          <a:bodyPr/>
          <a:lstStyle>
            <a:lvl1pPr>
              <a:defRPr/>
            </a:lvl1pPr>
          </a:lstStyle>
          <a:p>
            <a:fld id="{4607E56F-7CA5-45DD-B2AF-38E685A6C2B2}"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fld id="{3C8039D1-A9BE-4FE9-A08C-3E1A1638457D}" type="datetime1">
              <a:rPr lang="en-US" smtClean="0"/>
              <a:pPr/>
              <a:t>7/28/2009</a:t>
            </a:fld>
            <a:endParaRPr lang="en-US" dirty="0"/>
          </a:p>
        </p:txBody>
      </p:sp>
      <p:sp>
        <p:nvSpPr>
          <p:cNvPr id="3" name="Rectangle 5"/>
          <p:cNvSpPr>
            <a:spLocks noGrp="1" noChangeArrowheads="1"/>
          </p:cNvSpPr>
          <p:nvPr>
            <p:ph type="ftr" sz="quarter" idx="11"/>
          </p:nvPr>
        </p:nvSpPr>
        <p:spPr>
          <a:ln/>
        </p:spPr>
        <p:txBody>
          <a:bodyPr/>
          <a:lstStyle>
            <a:lvl1pPr>
              <a:defRPr/>
            </a:lvl1pPr>
          </a:lstStyle>
          <a:p>
            <a:r>
              <a:rPr lang="en-US" dirty="0" smtClean="0"/>
              <a:t>Copyright 2009 Kenneth M. Chipps Ph.D. www.chipps.com</a:t>
            </a:r>
            <a:endParaRPr lang="en-US" dirty="0"/>
          </a:p>
        </p:txBody>
      </p:sp>
      <p:sp>
        <p:nvSpPr>
          <p:cNvPr id="4" name="Rectangle 6"/>
          <p:cNvSpPr>
            <a:spLocks noGrp="1" noChangeArrowheads="1"/>
          </p:cNvSpPr>
          <p:nvPr>
            <p:ph type="sldNum" sz="quarter" idx="12"/>
          </p:nvPr>
        </p:nvSpPr>
        <p:spPr>
          <a:ln/>
        </p:spPr>
        <p:txBody>
          <a:bodyPr/>
          <a:lstStyle>
            <a:lvl1pPr>
              <a:defRPr/>
            </a:lvl1pPr>
          </a:lstStyle>
          <a:p>
            <a:fld id="{4607E56F-7CA5-45DD-B2AF-38E685A6C2B2}"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fld id="{17ADEBE3-A144-4CFC-B6BC-F83E94237708}" type="datetime1">
              <a:rPr lang="en-US" smtClean="0"/>
              <a:pPr/>
              <a:t>7/28/2009</a:t>
            </a:fld>
            <a:endParaRPr lang="en-US" dirty="0"/>
          </a:p>
        </p:txBody>
      </p:sp>
      <p:sp>
        <p:nvSpPr>
          <p:cNvPr id="6" name="Rectangle 5"/>
          <p:cNvSpPr>
            <a:spLocks noGrp="1" noChangeArrowheads="1"/>
          </p:cNvSpPr>
          <p:nvPr>
            <p:ph type="ftr" sz="quarter" idx="11"/>
          </p:nvPr>
        </p:nvSpPr>
        <p:spPr>
          <a:ln/>
        </p:spPr>
        <p:txBody>
          <a:bodyPr/>
          <a:lstStyle>
            <a:lvl1pPr>
              <a:defRPr/>
            </a:lvl1pPr>
          </a:lstStyle>
          <a:p>
            <a:r>
              <a:rPr lang="en-US" dirty="0" smtClean="0"/>
              <a:t>Copyright 2009 Kenneth M. Chipps Ph.D. www.chipps.com</a:t>
            </a:r>
            <a:endParaRPr lang="en-US" dirty="0"/>
          </a:p>
        </p:txBody>
      </p:sp>
      <p:sp>
        <p:nvSpPr>
          <p:cNvPr id="7" name="Rectangle 6"/>
          <p:cNvSpPr>
            <a:spLocks noGrp="1" noChangeArrowheads="1"/>
          </p:cNvSpPr>
          <p:nvPr>
            <p:ph type="sldNum" sz="quarter" idx="12"/>
          </p:nvPr>
        </p:nvSpPr>
        <p:spPr>
          <a:ln/>
        </p:spPr>
        <p:txBody>
          <a:bodyPr/>
          <a:lstStyle>
            <a:lvl1pPr>
              <a:defRPr/>
            </a:lvl1pPr>
          </a:lstStyle>
          <a:p>
            <a:fld id="{4607E56F-7CA5-45DD-B2AF-38E685A6C2B2}"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fld id="{9610EC96-9029-40AF-8C86-1B50C88B0D3F}" type="datetime1">
              <a:rPr lang="en-US" smtClean="0"/>
              <a:pPr/>
              <a:t>7/28/2009</a:t>
            </a:fld>
            <a:endParaRPr lang="en-US" dirty="0"/>
          </a:p>
        </p:txBody>
      </p:sp>
      <p:sp>
        <p:nvSpPr>
          <p:cNvPr id="6" name="Rectangle 5"/>
          <p:cNvSpPr>
            <a:spLocks noGrp="1" noChangeArrowheads="1"/>
          </p:cNvSpPr>
          <p:nvPr>
            <p:ph type="ftr" sz="quarter" idx="11"/>
          </p:nvPr>
        </p:nvSpPr>
        <p:spPr>
          <a:ln/>
        </p:spPr>
        <p:txBody>
          <a:bodyPr/>
          <a:lstStyle>
            <a:lvl1pPr>
              <a:defRPr/>
            </a:lvl1pPr>
          </a:lstStyle>
          <a:p>
            <a:r>
              <a:rPr lang="en-US" dirty="0" smtClean="0"/>
              <a:t>Copyright 2009 Kenneth M. Chipps Ph.D. www.chipps.com</a:t>
            </a:r>
            <a:endParaRPr lang="en-US" dirty="0"/>
          </a:p>
        </p:txBody>
      </p:sp>
      <p:sp>
        <p:nvSpPr>
          <p:cNvPr id="7" name="Rectangle 6"/>
          <p:cNvSpPr>
            <a:spLocks noGrp="1" noChangeArrowheads="1"/>
          </p:cNvSpPr>
          <p:nvPr>
            <p:ph type="sldNum" sz="quarter" idx="12"/>
          </p:nvPr>
        </p:nvSpPr>
        <p:spPr>
          <a:ln/>
        </p:spPr>
        <p:txBody>
          <a:bodyPr/>
          <a:lstStyle>
            <a:lvl1pPr>
              <a:defRPr/>
            </a:lvl1pPr>
          </a:lstStyle>
          <a:p>
            <a:fld id="{4607E56F-7CA5-45DD-B2AF-38E685A6C2B2}"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A6BBF8"/>
            </a:gs>
            <a:gs pos="100000">
              <a:srgbClr val="FFFFFF"/>
            </a:gs>
          </a:gsLst>
          <a:lin ang="54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3732"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fld id="{9236AE3D-8218-4EDC-8BFE-C69CD49633F3}" type="datetime1">
              <a:rPr lang="en-US" smtClean="0"/>
              <a:pPr/>
              <a:t>7/28/2009</a:t>
            </a:fld>
            <a:endParaRPr lang="en-US" dirty="0"/>
          </a:p>
        </p:txBody>
      </p:sp>
      <p:sp>
        <p:nvSpPr>
          <p:cNvPr id="73733" name="Rectangle 5"/>
          <p:cNvSpPr>
            <a:spLocks noGrp="1" noChangeArrowheads="1"/>
          </p:cNvSpPr>
          <p:nvPr>
            <p:ph type="ftr" sz="quarter" idx="3"/>
          </p:nvPr>
        </p:nvSpPr>
        <p:spPr bwMode="auto">
          <a:xfrm>
            <a:off x="2743200" y="6245225"/>
            <a:ext cx="3657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r>
              <a:rPr lang="en-US" dirty="0" smtClean="0"/>
              <a:t>Copyright 2009 Kenneth M. Chipps Ph.D. www.chipps.com</a:t>
            </a:r>
            <a:endParaRPr lang="en-US" dirty="0"/>
          </a:p>
        </p:txBody>
      </p:sp>
      <p:sp>
        <p:nvSpPr>
          <p:cNvPr id="73734" name="Rectangle 6"/>
          <p:cNvSpPr>
            <a:spLocks noGrp="1" noChangeArrowheads="1"/>
          </p:cNvSpPr>
          <p:nvPr>
            <p:ph type="sldNum" sz="quarter" idx="4"/>
          </p:nvPr>
        </p:nvSpPr>
        <p:spPr bwMode="auto">
          <a:xfrm>
            <a:off x="6553200" y="6229350"/>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4607E56F-7CA5-45DD-B2AF-38E685A6C2B2}"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74" r:id="rId12"/>
    <p:sldLayoutId id="2147483675" r:id="rId13"/>
    <p:sldLayoutId id="2147483676" r:id="rId14"/>
  </p:sldLayoutIdLst>
  <p:hf hdr="0" dt="0"/>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a:solidFill>
            <a:schemeClr val="tx1"/>
          </a:solidFill>
          <a:latin typeface="+mn-lt"/>
        </a:defRPr>
      </a:lvl6pPr>
      <a:lvl7pPr marL="2971800" indent="-228600" algn="l" rtl="0" eaLnBrk="1" fontAlgn="base" hangingPunct="1">
        <a:spcBef>
          <a:spcPct val="20000"/>
        </a:spcBef>
        <a:spcAft>
          <a:spcPct val="0"/>
        </a:spcAft>
        <a:buChar char="»"/>
        <a:defRPr>
          <a:solidFill>
            <a:schemeClr val="tx1"/>
          </a:solidFill>
          <a:latin typeface="+mn-lt"/>
        </a:defRPr>
      </a:lvl7pPr>
      <a:lvl8pPr marL="3429000" indent="-228600" algn="l" rtl="0" eaLnBrk="1" fontAlgn="base" hangingPunct="1">
        <a:spcBef>
          <a:spcPct val="20000"/>
        </a:spcBef>
        <a:spcAft>
          <a:spcPct val="0"/>
        </a:spcAft>
        <a:buChar char="»"/>
        <a:defRPr>
          <a:solidFill>
            <a:schemeClr val="tx1"/>
          </a:solidFill>
          <a:latin typeface="+mn-lt"/>
        </a:defRPr>
      </a:lvl8pPr>
      <a:lvl9pPr marL="3886200" indent="-228600" algn="l" rtl="0" eaLnBrk="1" fontAlgn="base" hangingPunct="1">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ctrTitle"/>
          </p:nvPr>
        </p:nvSpPr>
        <p:spPr/>
        <p:txBody>
          <a:bodyPr/>
          <a:lstStyle/>
          <a:p>
            <a:r>
              <a:rPr lang="en-US" altLang="en-US" dirty="0" smtClean="0"/>
              <a:t>Where Did TCP/IP</a:t>
            </a:r>
            <a:br>
              <a:rPr lang="en-US" altLang="en-US" dirty="0" smtClean="0"/>
            </a:br>
            <a:r>
              <a:rPr lang="en-US" altLang="en-US" dirty="0" smtClean="0"/>
              <a:t>Come From</a:t>
            </a:r>
            <a:br>
              <a:rPr lang="en-US" altLang="en-US" dirty="0" smtClean="0"/>
            </a:br>
            <a:r>
              <a:rPr lang="en-US" altLang="en-US" dirty="0" smtClean="0"/>
              <a:t> </a:t>
            </a:r>
            <a:r>
              <a:rPr lang="en-US" sz="2400" dirty="0" smtClean="0"/>
              <a:t>Last Update 2009.06.29</a:t>
            </a:r>
            <a:br>
              <a:rPr lang="en-US" sz="2400" dirty="0" smtClean="0"/>
            </a:br>
            <a:r>
              <a:rPr lang="en-US" sz="2400" dirty="0" smtClean="0"/>
              <a:t>1.0.0</a:t>
            </a:r>
            <a:endParaRPr lang="en-US" dirty="0" smtClean="0"/>
          </a:p>
        </p:txBody>
      </p:sp>
      <p:sp>
        <p:nvSpPr>
          <p:cNvPr id="5123" name="Slide Number Placeholder 3"/>
          <p:cNvSpPr>
            <a:spLocks noGrp="1"/>
          </p:cNvSpPr>
          <p:nvPr>
            <p:ph type="sldNum" sz="quarter" idx="12"/>
          </p:nvPr>
        </p:nvSpPr>
        <p:spPr>
          <a:noFill/>
        </p:spPr>
        <p:txBody>
          <a:bodyPr/>
          <a:lstStyle/>
          <a:p>
            <a:fld id="{F099960C-BBD4-4555-A8A5-40DE92A0F55C}" type="slidenum">
              <a:rPr lang="en-US" smtClean="0"/>
              <a:pPr/>
              <a:t>1</a:t>
            </a:fld>
            <a:endParaRPr lang="en-US" dirty="0" smtClean="0"/>
          </a:p>
        </p:txBody>
      </p:sp>
      <p:sp>
        <p:nvSpPr>
          <p:cNvPr id="5124" name="Footer Placeholder 4"/>
          <p:cNvSpPr>
            <a:spLocks noGrp="1"/>
          </p:cNvSpPr>
          <p:nvPr>
            <p:ph type="ftr" sz="quarter" idx="11"/>
          </p:nvPr>
        </p:nvSpPr>
        <p:spPr>
          <a:noFill/>
        </p:spPr>
        <p:txBody>
          <a:bodyPr/>
          <a:lstStyle/>
          <a:p>
            <a:r>
              <a:rPr lang="en-US" dirty="0"/>
              <a:t>Copyright 2009 Kenneth M. Chipps Ph.D. www.chipps.com</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20" name="Rectangle 2"/>
          <p:cNvSpPr>
            <a:spLocks noGrp="1" noChangeArrowheads="1"/>
          </p:cNvSpPr>
          <p:nvPr>
            <p:ph type="title"/>
          </p:nvPr>
        </p:nvSpPr>
        <p:spPr/>
        <p:txBody>
          <a:bodyPr/>
          <a:lstStyle/>
          <a:p>
            <a:pPr eaLnBrk="1" hangingPunct="1"/>
            <a:r>
              <a:rPr lang="en-US" dirty="0" smtClean="0"/>
              <a:t>Development of TCP/IP</a:t>
            </a:r>
          </a:p>
        </p:txBody>
      </p:sp>
      <p:sp>
        <p:nvSpPr>
          <p:cNvPr id="86021" name="Rectangle 3"/>
          <p:cNvSpPr>
            <a:spLocks noGrp="1" noChangeArrowheads="1"/>
          </p:cNvSpPr>
          <p:nvPr>
            <p:ph idx="1"/>
          </p:nvPr>
        </p:nvSpPr>
        <p:spPr/>
        <p:txBody>
          <a:bodyPr/>
          <a:lstStyle/>
          <a:p>
            <a:pPr eaLnBrk="1" hangingPunct="1"/>
            <a:r>
              <a:rPr lang="en-US" dirty="0" smtClean="0"/>
              <a:t>The first written version of the resulting approach was distributed at a special meeting of the INWG - International Network Working Group which had been set up at a conference at Sussex University in September 1973</a:t>
            </a:r>
          </a:p>
        </p:txBody>
      </p:sp>
      <p:sp>
        <p:nvSpPr>
          <p:cNvPr id="86018"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86019" name="Slide Number Placeholder 5"/>
          <p:cNvSpPr>
            <a:spLocks noGrp="1"/>
          </p:cNvSpPr>
          <p:nvPr>
            <p:ph type="sldNum" sz="quarter" idx="12"/>
          </p:nvPr>
        </p:nvSpPr>
        <p:spPr>
          <a:noFill/>
        </p:spPr>
        <p:txBody>
          <a:bodyPr/>
          <a:lstStyle/>
          <a:p>
            <a:fld id="{FA0BCC4E-35D9-4381-B391-F9FCCF2690AB}" type="slidenum">
              <a:rPr lang="en-US" smtClean="0"/>
              <a:pPr/>
              <a:t>10</a:t>
            </a:fld>
            <a:endParaRPr lang="en-US"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4" name="Rectangle 2"/>
          <p:cNvSpPr>
            <a:spLocks noGrp="1" noChangeArrowheads="1"/>
          </p:cNvSpPr>
          <p:nvPr>
            <p:ph type="title"/>
          </p:nvPr>
        </p:nvSpPr>
        <p:spPr/>
        <p:txBody>
          <a:bodyPr/>
          <a:lstStyle/>
          <a:p>
            <a:pPr eaLnBrk="1" hangingPunct="1"/>
            <a:r>
              <a:rPr lang="en-US" dirty="0" smtClean="0"/>
              <a:t>Development of TCP/IP</a:t>
            </a:r>
          </a:p>
        </p:txBody>
      </p:sp>
      <p:sp>
        <p:nvSpPr>
          <p:cNvPr id="87045" name="Rectangle 3"/>
          <p:cNvSpPr>
            <a:spLocks noGrp="1" noChangeArrowheads="1"/>
          </p:cNvSpPr>
          <p:nvPr>
            <p:ph idx="1"/>
          </p:nvPr>
        </p:nvSpPr>
        <p:spPr/>
        <p:txBody>
          <a:bodyPr/>
          <a:lstStyle/>
          <a:p>
            <a:pPr eaLnBrk="1" hangingPunct="1"/>
            <a:r>
              <a:rPr lang="en-US" dirty="0" smtClean="0"/>
              <a:t>Some basic approaches emerged from this collaboration between Kahn and Cerf</a:t>
            </a:r>
          </a:p>
          <a:p>
            <a:pPr lvl="1" eaLnBrk="1" hangingPunct="1"/>
            <a:r>
              <a:rPr lang="en-US" dirty="0" smtClean="0"/>
              <a:t>Communication between two processes would logically consist of a very long stream of bytes - called octets</a:t>
            </a:r>
          </a:p>
          <a:p>
            <a:pPr lvl="1" eaLnBrk="1" hangingPunct="1"/>
            <a:r>
              <a:rPr lang="en-US" dirty="0" smtClean="0"/>
              <a:t>The position of any octet in the stream would be used to identify it. </a:t>
            </a:r>
          </a:p>
          <a:p>
            <a:pPr lvl="1" eaLnBrk="1" hangingPunct="1"/>
            <a:r>
              <a:rPr lang="en-US" dirty="0" smtClean="0"/>
              <a:t>Flow control would be done by using sliding windows and acknowledgments</a:t>
            </a:r>
          </a:p>
        </p:txBody>
      </p:sp>
      <p:sp>
        <p:nvSpPr>
          <p:cNvPr id="87042"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87043" name="Slide Number Placeholder 5"/>
          <p:cNvSpPr>
            <a:spLocks noGrp="1"/>
          </p:cNvSpPr>
          <p:nvPr>
            <p:ph type="sldNum" sz="quarter" idx="12"/>
          </p:nvPr>
        </p:nvSpPr>
        <p:spPr>
          <a:noFill/>
        </p:spPr>
        <p:txBody>
          <a:bodyPr/>
          <a:lstStyle/>
          <a:p>
            <a:fld id="{37909AF9-9099-4823-949B-641072D6AE0E}" type="slidenum">
              <a:rPr lang="en-US" smtClean="0"/>
              <a:pPr/>
              <a:t>11</a:t>
            </a:fld>
            <a:endParaRPr lang="en-US" dirty="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8" name="Rectangle 2"/>
          <p:cNvSpPr>
            <a:spLocks noGrp="1" noChangeArrowheads="1"/>
          </p:cNvSpPr>
          <p:nvPr>
            <p:ph type="title"/>
          </p:nvPr>
        </p:nvSpPr>
        <p:spPr/>
        <p:txBody>
          <a:bodyPr/>
          <a:lstStyle/>
          <a:p>
            <a:pPr eaLnBrk="1" hangingPunct="1"/>
            <a:r>
              <a:rPr lang="en-US" dirty="0" smtClean="0"/>
              <a:t>Development of TCP/IP</a:t>
            </a:r>
          </a:p>
        </p:txBody>
      </p:sp>
      <p:sp>
        <p:nvSpPr>
          <p:cNvPr id="88069" name="Rectangle 3"/>
          <p:cNvSpPr>
            <a:spLocks noGrp="1" noChangeArrowheads="1"/>
          </p:cNvSpPr>
          <p:nvPr>
            <p:ph idx="1"/>
          </p:nvPr>
        </p:nvSpPr>
        <p:spPr/>
        <p:txBody>
          <a:bodyPr/>
          <a:lstStyle/>
          <a:p>
            <a:pPr lvl="1" eaLnBrk="1" hangingPunct="1"/>
            <a:r>
              <a:rPr lang="en-US" dirty="0" smtClean="0"/>
              <a:t>The destination could select when to acknowledge and each ack returned would be cumulative for all packets received to that point </a:t>
            </a:r>
          </a:p>
          <a:p>
            <a:pPr lvl="1" eaLnBrk="1" hangingPunct="1"/>
            <a:r>
              <a:rPr lang="en-US" dirty="0" smtClean="0"/>
              <a:t>Although Ethernet was under development at Xerox PARC at that time, the proliferation of LANs were not envisioned at the time, much less PCs and workstations</a:t>
            </a:r>
          </a:p>
        </p:txBody>
      </p:sp>
      <p:sp>
        <p:nvSpPr>
          <p:cNvPr id="88066"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88067" name="Slide Number Placeholder 5"/>
          <p:cNvSpPr>
            <a:spLocks noGrp="1"/>
          </p:cNvSpPr>
          <p:nvPr>
            <p:ph type="sldNum" sz="quarter" idx="12"/>
          </p:nvPr>
        </p:nvSpPr>
        <p:spPr>
          <a:noFill/>
        </p:spPr>
        <p:txBody>
          <a:bodyPr/>
          <a:lstStyle/>
          <a:p>
            <a:fld id="{64D988AB-8D87-4FA3-8F9F-428C4B15485B}" type="slidenum">
              <a:rPr lang="en-US" smtClean="0"/>
              <a:pPr/>
              <a:t>12</a:t>
            </a:fld>
            <a:endParaRPr lang="en-US"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2" name="Rectangle 2"/>
          <p:cNvSpPr>
            <a:spLocks noGrp="1" noChangeArrowheads="1"/>
          </p:cNvSpPr>
          <p:nvPr>
            <p:ph type="title"/>
          </p:nvPr>
        </p:nvSpPr>
        <p:spPr/>
        <p:txBody>
          <a:bodyPr/>
          <a:lstStyle/>
          <a:p>
            <a:pPr eaLnBrk="1" hangingPunct="1"/>
            <a:r>
              <a:rPr lang="en-US" dirty="0" smtClean="0"/>
              <a:t>Development of TCP/IP</a:t>
            </a:r>
          </a:p>
        </p:txBody>
      </p:sp>
      <p:sp>
        <p:nvSpPr>
          <p:cNvPr id="89093" name="Rectangle 3"/>
          <p:cNvSpPr>
            <a:spLocks noGrp="1" noChangeArrowheads="1"/>
          </p:cNvSpPr>
          <p:nvPr>
            <p:ph idx="1"/>
          </p:nvPr>
        </p:nvSpPr>
        <p:spPr/>
        <p:txBody>
          <a:bodyPr/>
          <a:lstStyle/>
          <a:p>
            <a:pPr lvl="1" eaLnBrk="1" hangingPunct="1"/>
            <a:r>
              <a:rPr lang="en-US" dirty="0" smtClean="0"/>
              <a:t>The original model was national level networks like ARPANET of which only a relatively small number were expected to exist</a:t>
            </a:r>
          </a:p>
          <a:p>
            <a:pPr lvl="1" eaLnBrk="1" hangingPunct="1"/>
            <a:r>
              <a:rPr lang="en-US" dirty="0" smtClean="0"/>
              <a:t>A 32 bit IP address was used of which the first 8 bits signified the network and the remaining 24 bits designated a host on that network</a:t>
            </a:r>
          </a:p>
          <a:p>
            <a:pPr lvl="1" eaLnBrk="1" hangingPunct="1"/>
            <a:r>
              <a:rPr lang="en-US" dirty="0" smtClean="0"/>
              <a:t>This assumption, that 256 networks would be sufficient for the foreseeable future, was clearly in need of reconsideration when LANs began to appear in the late 1970s</a:t>
            </a:r>
          </a:p>
        </p:txBody>
      </p:sp>
      <p:sp>
        <p:nvSpPr>
          <p:cNvPr id="89090"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89091" name="Slide Number Placeholder 5"/>
          <p:cNvSpPr>
            <a:spLocks noGrp="1"/>
          </p:cNvSpPr>
          <p:nvPr>
            <p:ph type="sldNum" sz="quarter" idx="12"/>
          </p:nvPr>
        </p:nvSpPr>
        <p:spPr>
          <a:noFill/>
        </p:spPr>
        <p:txBody>
          <a:bodyPr/>
          <a:lstStyle/>
          <a:p>
            <a:fld id="{73BEBADA-D3C1-473B-9869-FAD7F793B4F6}" type="slidenum">
              <a:rPr lang="en-US" smtClean="0"/>
              <a:pPr/>
              <a:t>13</a:t>
            </a:fld>
            <a:endParaRPr lang="en-US"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6" name="Rectangle 2"/>
          <p:cNvSpPr>
            <a:spLocks noGrp="1" noChangeArrowheads="1"/>
          </p:cNvSpPr>
          <p:nvPr>
            <p:ph type="title"/>
          </p:nvPr>
        </p:nvSpPr>
        <p:spPr/>
        <p:txBody>
          <a:bodyPr/>
          <a:lstStyle/>
          <a:p>
            <a:pPr eaLnBrk="1" hangingPunct="1"/>
            <a:r>
              <a:rPr lang="en-US" dirty="0" smtClean="0"/>
              <a:t>Development of TCP/IP</a:t>
            </a:r>
          </a:p>
        </p:txBody>
      </p:sp>
      <p:sp>
        <p:nvSpPr>
          <p:cNvPr id="90117" name="Rectangle 3"/>
          <p:cNvSpPr>
            <a:spLocks noGrp="1" noChangeArrowheads="1"/>
          </p:cNvSpPr>
          <p:nvPr>
            <p:ph idx="1"/>
          </p:nvPr>
        </p:nvSpPr>
        <p:spPr/>
        <p:txBody>
          <a:bodyPr/>
          <a:lstStyle/>
          <a:p>
            <a:pPr eaLnBrk="1" hangingPunct="1"/>
            <a:r>
              <a:rPr lang="en-US" dirty="0" smtClean="0"/>
              <a:t>The original Cerf and Kahn paper on the Internet described one protocol, called TCP, which provided all the transport and forwarding services in the Internet</a:t>
            </a:r>
          </a:p>
          <a:p>
            <a:pPr eaLnBrk="1" hangingPunct="1"/>
            <a:r>
              <a:rPr lang="en-US" dirty="0" smtClean="0"/>
              <a:t>However, the initial effort to implement TCP resulted in a version that only allowed for virtual circuits</a:t>
            </a:r>
          </a:p>
        </p:txBody>
      </p:sp>
      <p:sp>
        <p:nvSpPr>
          <p:cNvPr id="90114"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90115" name="Slide Number Placeholder 5"/>
          <p:cNvSpPr>
            <a:spLocks noGrp="1"/>
          </p:cNvSpPr>
          <p:nvPr>
            <p:ph type="sldNum" sz="quarter" idx="12"/>
          </p:nvPr>
        </p:nvSpPr>
        <p:spPr>
          <a:noFill/>
        </p:spPr>
        <p:txBody>
          <a:bodyPr/>
          <a:lstStyle/>
          <a:p>
            <a:fld id="{EACA2ABA-D601-432F-AD68-52FCABBCA30A}" type="slidenum">
              <a:rPr lang="en-US" smtClean="0"/>
              <a:pPr/>
              <a:t>14</a:t>
            </a:fld>
            <a:endParaRPr lang="en-US"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40" name="Rectangle 2"/>
          <p:cNvSpPr>
            <a:spLocks noGrp="1" noChangeArrowheads="1"/>
          </p:cNvSpPr>
          <p:nvPr>
            <p:ph type="title"/>
          </p:nvPr>
        </p:nvSpPr>
        <p:spPr/>
        <p:txBody>
          <a:bodyPr/>
          <a:lstStyle/>
          <a:p>
            <a:pPr eaLnBrk="1" hangingPunct="1"/>
            <a:r>
              <a:rPr lang="en-US" dirty="0" smtClean="0"/>
              <a:t>Development of TCP/IP</a:t>
            </a:r>
          </a:p>
        </p:txBody>
      </p:sp>
      <p:sp>
        <p:nvSpPr>
          <p:cNvPr id="91141" name="Rectangle 3"/>
          <p:cNvSpPr>
            <a:spLocks noGrp="1" noChangeArrowheads="1"/>
          </p:cNvSpPr>
          <p:nvPr>
            <p:ph idx="1"/>
          </p:nvPr>
        </p:nvSpPr>
        <p:spPr/>
        <p:txBody>
          <a:bodyPr/>
          <a:lstStyle/>
          <a:p>
            <a:pPr eaLnBrk="1" hangingPunct="1"/>
            <a:r>
              <a:rPr lang="en-US" dirty="0" smtClean="0"/>
              <a:t>This model worked fine for file transfer and remote login applications, but some of the early work on advanced network applications, in particular packet voice in the 1970s, made clear that in some cases packet losses should not be corrected by TCP, but should be left to the application to deal with</a:t>
            </a:r>
          </a:p>
        </p:txBody>
      </p:sp>
      <p:sp>
        <p:nvSpPr>
          <p:cNvPr id="91138"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91139" name="Slide Number Placeholder 5"/>
          <p:cNvSpPr>
            <a:spLocks noGrp="1"/>
          </p:cNvSpPr>
          <p:nvPr>
            <p:ph type="sldNum" sz="quarter" idx="12"/>
          </p:nvPr>
        </p:nvSpPr>
        <p:spPr>
          <a:noFill/>
        </p:spPr>
        <p:txBody>
          <a:bodyPr/>
          <a:lstStyle/>
          <a:p>
            <a:fld id="{B5E17F04-CD54-486B-8C03-408EBB681542}" type="slidenum">
              <a:rPr lang="en-US" smtClean="0"/>
              <a:pPr/>
              <a:t>15</a:t>
            </a:fld>
            <a:endParaRPr lang="en-US"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4" name="Rectangle 2"/>
          <p:cNvSpPr>
            <a:spLocks noGrp="1" noChangeArrowheads="1"/>
          </p:cNvSpPr>
          <p:nvPr>
            <p:ph type="title"/>
          </p:nvPr>
        </p:nvSpPr>
        <p:spPr/>
        <p:txBody>
          <a:bodyPr/>
          <a:lstStyle/>
          <a:p>
            <a:pPr eaLnBrk="1" hangingPunct="1"/>
            <a:r>
              <a:rPr lang="en-US" dirty="0" smtClean="0"/>
              <a:t>Development of TCP/IP</a:t>
            </a:r>
          </a:p>
        </p:txBody>
      </p:sp>
      <p:sp>
        <p:nvSpPr>
          <p:cNvPr id="92165" name="Rectangle 3"/>
          <p:cNvSpPr>
            <a:spLocks noGrp="1" noChangeArrowheads="1"/>
          </p:cNvSpPr>
          <p:nvPr>
            <p:ph idx="1"/>
          </p:nvPr>
        </p:nvSpPr>
        <p:spPr/>
        <p:txBody>
          <a:bodyPr/>
          <a:lstStyle/>
          <a:p>
            <a:pPr eaLnBrk="1" hangingPunct="1"/>
            <a:r>
              <a:rPr lang="en-US" dirty="0" smtClean="0"/>
              <a:t>This led to a reorganization in 1978 of the original TCP into two protocols, the simple IP which provided only for addressing and forwarding of individual packets, and the separate TCP, which was concerned with service features such as flow control and recovery from lost packets</a:t>
            </a:r>
          </a:p>
        </p:txBody>
      </p:sp>
      <p:sp>
        <p:nvSpPr>
          <p:cNvPr id="92162"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92163" name="Slide Number Placeholder 5"/>
          <p:cNvSpPr>
            <a:spLocks noGrp="1"/>
          </p:cNvSpPr>
          <p:nvPr>
            <p:ph type="sldNum" sz="quarter" idx="12"/>
          </p:nvPr>
        </p:nvSpPr>
        <p:spPr>
          <a:noFill/>
        </p:spPr>
        <p:txBody>
          <a:bodyPr/>
          <a:lstStyle/>
          <a:p>
            <a:fld id="{A79FA7BB-E766-4435-8346-96DF47DE5A92}" type="slidenum">
              <a:rPr lang="en-US" smtClean="0"/>
              <a:pPr/>
              <a:t>16</a:t>
            </a:fld>
            <a:endParaRPr lang="en-US"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8" name="Rectangle 2"/>
          <p:cNvSpPr>
            <a:spLocks noGrp="1" noChangeArrowheads="1"/>
          </p:cNvSpPr>
          <p:nvPr>
            <p:ph type="title"/>
          </p:nvPr>
        </p:nvSpPr>
        <p:spPr/>
        <p:txBody>
          <a:bodyPr/>
          <a:lstStyle/>
          <a:p>
            <a:pPr eaLnBrk="1" hangingPunct="1"/>
            <a:r>
              <a:rPr lang="en-US" dirty="0" smtClean="0"/>
              <a:t>Development of TCP/IP</a:t>
            </a:r>
          </a:p>
        </p:txBody>
      </p:sp>
      <p:sp>
        <p:nvSpPr>
          <p:cNvPr id="93189" name="Rectangle 3"/>
          <p:cNvSpPr>
            <a:spLocks noGrp="1" noChangeArrowheads="1"/>
          </p:cNvSpPr>
          <p:nvPr>
            <p:ph idx="1"/>
          </p:nvPr>
        </p:nvSpPr>
        <p:spPr/>
        <p:txBody>
          <a:bodyPr/>
          <a:lstStyle/>
          <a:p>
            <a:pPr eaLnBrk="1" hangingPunct="1"/>
            <a:r>
              <a:rPr lang="en-US" dirty="0" smtClean="0"/>
              <a:t>For those applications that did not want the services of TCP, an alternative called UDP - User Datagram Protocol was added in order to provide direct access to the basic service of IP</a:t>
            </a:r>
          </a:p>
          <a:p>
            <a:pPr eaLnBrk="1" hangingPunct="1"/>
            <a:r>
              <a:rPr lang="en-US" dirty="0" smtClean="0"/>
              <a:t>Much of the widespread use of TCP/IP has come from three things besides its excellent design</a:t>
            </a:r>
          </a:p>
        </p:txBody>
      </p:sp>
      <p:sp>
        <p:nvSpPr>
          <p:cNvPr id="93186"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93187" name="Slide Number Placeholder 5"/>
          <p:cNvSpPr>
            <a:spLocks noGrp="1"/>
          </p:cNvSpPr>
          <p:nvPr>
            <p:ph type="sldNum" sz="quarter" idx="12"/>
          </p:nvPr>
        </p:nvSpPr>
        <p:spPr>
          <a:noFill/>
        </p:spPr>
        <p:txBody>
          <a:bodyPr/>
          <a:lstStyle/>
          <a:p>
            <a:fld id="{5C0582D1-71FE-4781-9CAE-E289ACB0D9E0}" type="slidenum">
              <a:rPr lang="en-US" smtClean="0"/>
              <a:pPr/>
              <a:t>17</a:t>
            </a:fld>
            <a:endParaRPr lang="en-US" dirty="0"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2" name="Rectangle 2"/>
          <p:cNvSpPr>
            <a:spLocks noGrp="1" noChangeArrowheads="1"/>
          </p:cNvSpPr>
          <p:nvPr>
            <p:ph type="title"/>
          </p:nvPr>
        </p:nvSpPr>
        <p:spPr/>
        <p:txBody>
          <a:bodyPr/>
          <a:lstStyle/>
          <a:p>
            <a:pPr eaLnBrk="1" hangingPunct="1"/>
            <a:r>
              <a:rPr lang="en-US" dirty="0" smtClean="0"/>
              <a:t>Deployment of TCP/IP</a:t>
            </a:r>
          </a:p>
        </p:txBody>
      </p:sp>
      <p:sp>
        <p:nvSpPr>
          <p:cNvPr id="94213" name="Rectangle 3"/>
          <p:cNvSpPr>
            <a:spLocks noGrp="1" noChangeArrowheads="1"/>
          </p:cNvSpPr>
          <p:nvPr>
            <p:ph idx="1"/>
          </p:nvPr>
        </p:nvSpPr>
        <p:spPr/>
        <p:txBody>
          <a:bodyPr/>
          <a:lstStyle/>
          <a:p>
            <a:pPr eaLnBrk="1" hangingPunct="1"/>
            <a:r>
              <a:rPr lang="en-US" dirty="0" smtClean="0"/>
              <a:t>TCP/IP was adopted as a defense standard in 1982</a:t>
            </a:r>
          </a:p>
          <a:p>
            <a:pPr lvl="1" eaLnBrk="1" hangingPunct="1"/>
            <a:r>
              <a:rPr lang="en-US" dirty="0" smtClean="0"/>
              <a:t>As such all defense related networks were required to use it as the only protocol standard</a:t>
            </a:r>
          </a:p>
          <a:p>
            <a:pPr lvl="1" eaLnBrk="1" hangingPunct="1"/>
            <a:r>
              <a:rPr lang="en-US" dirty="0" smtClean="0"/>
              <a:t>Many of the original internetworks were funded with defense related funds</a:t>
            </a:r>
          </a:p>
        </p:txBody>
      </p:sp>
      <p:sp>
        <p:nvSpPr>
          <p:cNvPr id="94210"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94211" name="Slide Number Placeholder 5"/>
          <p:cNvSpPr>
            <a:spLocks noGrp="1"/>
          </p:cNvSpPr>
          <p:nvPr>
            <p:ph type="sldNum" sz="quarter" idx="12"/>
          </p:nvPr>
        </p:nvSpPr>
        <p:spPr>
          <a:noFill/>
        </p:spPr>
        <p:txBody>
          <a:bodyPr/>
          <a:lstStyle/>
          <a:p>
            <a:fld id="{5FC973A4-FFA4-417B-95FB-77F1C910BAB1}" type="slidenum">
              <a:rPr lang="en-US" smtClean="0"/>
              <a:pPr/>
              <a:t>18</a:t>
            </a:fld>
            <a:endParaRPr lang="en-US" dirty="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6" name="Rectangle 2"/>
          <p:cNvSpPr>
            <a:spLocks noGrp="1" noChangeArrowheads="1"/>
          </p:cNvSpPr>
          <p:nvPr>
            <p:ph type="title"/>
          </p:nvPr>
        </p:nvSpPr>
        <p:spPr/>
        <p:txBody>
          <a:bodyPr/>
          <a:lstStyle/>
          <a:p>
            <a:pPr eaLnBrk="1" hangingPunct="1"/>
            <a:r>
              <a:rPr lang="en-US" dirty="0" smtClean="0"/>
              <a:t>Deployment of TCP/IP</a:t>
            </a:r>
          </a:p>
        </p:txBody>
      </p:sp>
      <p:sp>
        <p:nvSpPr>
          <p:cNvPr id="95237" name="Rectangle 3"/>
          <p:cNvSpPr>
            <a:spLocks noGrp="1" noChangeArrowheads="1"/>
          </p:cNvSpPr>
          <p:nvPr>
            <p:ph idx="1"/>
          </p:nvPr>
        </p:nvSpPr>
        <p:spPr/>
        <p:txBody>
          <a:bodyPr/>
          <a:lstStyle/>
          <a:p>
            <a:pPr eaLnBrk="1" hangingPunct="1"/>
            <a:r>
              <a:rPr lang="en-US" dirty="0" smtClean="0"/>
              <a:t>TCP/IP was widely distributed at low cost to university computer science departments</a:t>
            </a:r>
          </a:p>
          <a:p>
            <a:pPr lvl="1" eaLnBrk="1" hangingPunct="1"/>
            <a:r>
              <a:rPr lang="en-US" dirty="0" smtClean="0"/>
              <a:t>Much of this was done by AT&amp;T through UNIX</a:t>
            </a:r>
          </a:p>
          <a:p>
            <a:pPr eaLnBrk="1" hangingPunct="1"/>
            <a:r>
              <a:rPr lang="en-US" dirty="0" smtClean="0"/>
              <a:t>ARPANET moved in mass from NCP to TCP/IP in 1983</a:t>
            </a:r>
          </a:p>
        </p:txBody>
      </p:sp>
      <p:sp>
        <p:nvSpPr>
          <p:cNvPr id="95234"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95235" name="Slide Number Placeholder 5"/>
          <p:cNvSpPr>
            <a:spLocks noGrp="1"/>
          </p:cNvSpPr>
          <p:nvPr>
            <p:ph type="sldNum" sz="quarter" idx="12"/>
          </p:nvPr>
        </p:nvSpPr>
        <p:spPr>
          <a:noFill/>
        </p:spPr>
        <p:txBody>
          <a:bodyPr/>
          <a:lstStyle/>
          <a:p>
            <a:fld id="{414FAFAF-D293-4F7D-9C9F-B82188B223B0}" type="slidenum">
              <a:rPr lang="en-US" smtClean="0"/>
              <a:pPr/>
              <a:t>19</a:t>
            </a:fld>
            <a:endParaRPr lang="en-US"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2" name="Rectangle 2"/>
          <p:cNvSpPr>
            <a:spLocks noGrp="1" noChangeArrowheads="1"/>
          </p:cNvSpPr>
          <p:nvPr>
            <p:ph type="title"/>
          </p:nvPr>
        </p:nvSpPr>
        <p:spPr/>
        <p:txBody>
          <a:bodyPr/>
          <a:lstStyle/>
          <a:p>
            <a:pPr eaLnBrk="1" hangingPunct="1"/>
            <a:r>
              <a:rPr lang="en-US" dirty="0" smtClean="0"/>
              <a:t>Protocols Used in Internetworks</a:t>
            </a:r>
          </a:p>
        </p:txBody>
      </p:sp>
      <p:sp>
        <p:nvSpPr>
          <p:cNvPr id="73733" name="Rectangle 3"/>
          <p:cNvSpPr>
            <a:spLocks noGrp="1" noChangeArrowheads="1"/>
          </p:cNvSpPr>
          <p:nvPr>
            <p:ph idx="1"/>
          </p:nvPr>
        </p:nvSpPr>
        <p:spPr/>
        <p:txBody>
          <a:bodyPr/>
          <a:lstStyle/>
          <a:p>
            <a:pPr eaLnBrk="1" hangingPunct="1"/>
            <a:r>
              <a:rPr lang="en-US" dirty="0" smtClean="0"/>
              <a:t>Today</a:t>
            </a:r>
            <a:r>
              <a:rPr lang="en-US" dirty="0" smtClean="0">
                <a:latin typeface="Times New Roman" pitchFamily="18" charset="0"/>
              </a:rPr>
              <a:t>’</a:t>
            </a:r>
            <a:r>
              <a:rPr lang="en-US" dirty="0" smtClean="0"/>
              <a:t>s internetworks rely solely on TCP/IP for the protocols used to manage</a:t>
            </a:r>
            <a:r>
              <a:rPr lang="en-US" baseline="0" dirty="0" smtClean="0"/>
              <a:t> conversations between points</a:t>
            </a:r>
            <a:endParaRPr lang="en-US" dirty="0" smtClean="0"/>
          </a:p>
          <a:p>
            <a:pPr eaLnBrk="1" hangingPunct="1"/>
            <a:r>
              <a:rPr lang="en-US" dirty="0" smtClean="0"/>
              <a:t>This was not always the case</a:t>
            </a:r>
          </a:p>
          <a:p>
            <a:pPr eaLnBrk="1" hangingPunct="1"/>
            <a:r>
              <a:rPr lang="en-US" dirty="0" smtClean="0"/>
              <a:t>Let</a:t>
            </a:r>
            <a:r>
              <a:rPr lang="en-US" dirty="0" smtClean="0">
                <a:latin typeface="Times New Roman" pitchFamily="18" charset="0"/>
              </a:rPr>
              <a:t>’</a:t>
            </a:r>
            <a:r>
              <a:rPr lang="en-US" dirty="0" smtClean="0"/>
              <a:t>s see how we got to where we are</a:t>
            </a:r>
          </a:p>
        </p:txBody>
      </p:sp>
      <p:sp>
        <p:nvSpPr>
          <p:cNvPr id="73730"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73731" name="Slide Number Placeholder 5"/>
          <p:cNvSpPr>
            <a:spLocks noGrp="1"/>
          </p:cNvSpPr>
          <p:nvPr>
            <p:ph type="sldNum" sz="quarter" idx="12"/>
          </p:nvPr>
        </p:nvSpPr>
        <p:spPr>
          <a:noFill/>
        </p:spPr>
        <p:txBody>
          <a:bodyPr/>
          <a:lstStyle/>
          <a:p>
            <a:fld id="{E7CD0BF4-DC4D-4B90-A9BE-E8B77BD24AA2}" type="slidenum">
              <a:rPr lang="en-US" smtClean="0"/>
              <a:pPr/>
              <a:t>2</a:t>
            </a:fld>
            <a:endParaRPr lang="en-US"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6" name="Rectangle 2"/>
          <p:cNvSpPr>
            <a:spLocks noGrp="1" noChangeArrowheads="1"/>
          </p:cNvSpPr>
          <p:nvPr>
            <p:ph type="title"/>
          </p:nvPr>
        </p:nvSpPr>
        <p:spPr/>
        <p:txBody>
          <a:bodyPr/>
          <a:lstStyle/>
          <a:p>
            <a:pPr eaLnBrk="1" hangingPunct="1"/>
            <a:r>
              <a:rPr lang="en-US" dirty="0" smtClean="0"/>
              <a:t>NCP</a:t>
            </a:r>
          </a:p>
        </p:txBody>
      </p:sp>
      <p:sp>
        <p:nvSpPr>
          <p:cNvPr id="74757" name="Rectangle 3"/>
          <p:cNvSpPr>
            <a:spLocks noGrp="1" noChangeArrowheads="1"/>
          </p:cNvSpPr>
          <p:nvPr>
            <p:ph idx="1"/>
          </p:nvPr>
        </p:nvSpPr>
        <p:spPr/>
        <p:txBody>
          <a:bodyPr/>
          <a:lstStyle/>
          <a:p>
            <a:pPr eaLnBrk="1" hangingPunct="1"/>
            <a:r>
              <a:rPr lang="en-US" dirty="0" smtClean="0"/>
              <a:t>The original internetwork or network of networks was ARPANET</a:t>
            </a:r>
          </a:p>
          <a:p>
            <a:pPr eaLnBrk="1" hangingPunct="1"/>
            <a:r>
              <a:rPr lang="en-US" dirty="0" smtClean="0"/>
              <a:t>It originally used a single protocol named NCP</a:t>
            </a:r>
          </a:p>
          <a:p>
            <a:pPr eaLnBrk="1" hangingPunct="1"/>
            <a:r>
              <a:rPr lang="en-US" dirty="0" smtClean="0"/>
              <a:t>However, NCP did not have the ability to address networks and hosts further downstream than a destination on the ARPANET itself</a:t>
            </a:r>
          </a:p>
        </p:txBody>
      </p:sp>
      <p:sp>
        <p:nvSpPr>
          <p:cNvPr id="74754"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74755" name="Slide Number Placeholder 5"/>
          <p:cNvSpPr>
            <a:spLocks noGrp="1"/>
          </p:cNvSpPr>
          <p:nvPr>
            <p:ph type="sldNum" sz="quarter" idx="12"/>
          </p:nvPr>
        </p:nvSpPr>
        <p:spPr>
          <a:noFill/>
        </p:spPr>
        <p:txBody>
          <a:bodyPr/>
          <a:lstStyle/>
          <a:p>
            <a:fld id="{AAA6C6CD-BEAD-4B93-8020-8CA189ED26CB}" type="slidenum">
              <a:rPr lang="en-US" smtClean="0"/>
              <a:pPr/>
              <a:t>3</a:t>
            </a:fld>
            <a:endParaRPr lang="en-US"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2" name="Rectangle 2"/>
          <p:cNvSpPr>
            <a:spLocks noGrp="1" noChangeArrowheads="1"/>
          </p:cNvSpPr>
          <p:nvPr>
            <p:ph type="title"/>
          </p:nvPr>
        </p:nvSpPr>
        <p:spPr/>
        <p:txBody>
          <a:bodyPr/>
          <a:lstStyle/>
          <a:p>
            <a:pPr eaLnBrk="1" hangingPunct="1"/>
            <a:r>
              <a:rPr lang="en-US" dirty="0" smtClean="0"/>
              <a:t>TCP Comes on the Scene</a:t>
            </a:r>
          </a:p>
        </p:txBody>
      </p:sp>
      <p:sp>
        <p:nvSpPr>
          <p:cNvPr id="78853" name="Rectangle 3"/>
          <p:cNvSpPr>
            <a:spLocks noGrp="1" noChangeArrowheads="1"/>
          </p:cNvSpPr>
          <p:nvPr>
            <p:ph idx="1"/>
          </p:nvPr>
        </p:nvSpPr>
        <p:spPr/>
        <p:txBody>
          <a:bodyPr/>
          <a:lstStyle/>
          <a:p>
            <a:pPr eaLnBrk="1" hangingPunct="1"/>
            <a:r>
              <a:rPr lang="en-US" dirty="0" smtClean="0"/>
              <a:t>Robert Kahn who had done some of the basic work in this field decided to develop a new version of the protocol which could meet the needs of an open architecture network environment</a:t>
            </a:r>
          </a:p>
          <a:p>
            <a:pPr eaLnBrk="1" hangingPunct="1"/>
            <a:r>
              <a:rPr lang="en-US" dirty="0" smtClean="0"/>
              <a:t>This protocol would eventually be called the TCP/IP - Transmission Control Protocol/Internet Protocol</a:t>
            </a:r>
          </a:p>
        </p:txBody>
      </p:sp>
      <p:sp>
        <p:nvSpPr>
          <p:cNvPr id="78850"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78851" name="Slide Number Placeholder 5"/>
          <p:cNvSpPr>
            <a:spLocks noGrp="1"/>
          </p:cNvSpPr>
          <p:nvPr>
            <p:ph type="sldNum" sz="quarter" idx="12"/>
          </p:nvPr>
        </p:nvSpPr>
        <p:spPr>
          <a:noFill/>
        </p:spPr>
        <p:txBody>
          <a:bodyPr/>
          <a:lstStyle/>
          <a:p>
            <a:fld id="{273ABB0F-C11F-45B2-9B06-A68EB2CFFCEE}" type="slidenum">
              <a:rPr lang="en-US" smtClean="0"/>
              <a:pPr/>
              <a:t>4</a:t>
            </a:fld>
            <a:endParaRPr lang="en-US"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900" name="Rectangle 2"/>
          <p:cNvSpPr>
            <a:spLocks noGrp="1" noChangeArrowheads="1"/>
          </p:cNvSpPr>
          <p:nvPr>
            <p:ph type="title"/>
          </p:nvPr>
        </p:nvSpPr>
        <p:spPr/>
        <p:txBody>
          <a:bodyPr/>
          <a:lstStyle/>
          <a:p>
            <a:pPr eaLnBrk="1" hangingPunct="1"/>
            <a:r>
              <a:rPr lang="en-US" dirty="0" smtClean="0"/>
              <a:t>Requirements Set for TCP/IP</a:t>
            </a:r>
          </a:p>
        </p:txBody>
      </p:sp>
      <p:sp>
        <p:nvSpPr>
          <p:cNvPr id="80901" name="Rectangle 3"/>
          <p:cNvSpPr>
            <a:spLocks noGrp="1" noChangeArrowheads="1"/>
          </p:cNvSpPr>
          <p:nvPr>
            <p:ph idx="1"/>
          </p:nvPr>
        </p:nvSpPr>
        <p:spPr/>
        <p:txBody>
          <a:bodyPr/>
          <a:lstStyle/>
          <a:p>
            <a:pPr eaLnBrk="1" hangingPunct="1"/>
            <a:r>
              <a:rPr lang="en-US" dirty="0" smtClean="0"/>
              <a:t>Four ground rules were critical to Kahn's early thinking</a:t>
            </a:r>
          </a:p>
          <a:p>
            <a:pPr lvl="1" eaLnBrk="1" hangingPunct="1"/>
            <a:r>
              <a:rPr lang="en-US" dirty="0" smtClean="0"/>
              <a:t>Each network would have to stand on its own, no internal changes would be required to a network</a:t>
            </a:r>
          </a:p>
          <a:p>
            <a:pPr lvl="1" eaLnBrk="1" hangingPunct="1"/>
            <a:r>
              <a:rPr lang="en-US" dirty="0" smtClean="0"/>
              <a:t>Communications would be on a best effort basis</a:t>
            </a:r>
          </a:p>
          <a:p>
            <a:pPr lvl="2" eaLnBrk="1" hangingPunct="1"/>
            <a:r>
              <a:rPr lang="en-US" dirty="0" smtClean="0"/>
              <a:t>If a packet didn't make it to the final destination, it would be retransmitted from the source</a:t>
            </a:r>
          </a:p>
        </p:txBody>
      </p:sp>
      <p:sp>
        <p:nvSpPr>
          <p:cNvPr id="80898"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80899" name="Slide Number Placeholder 5"/>
          <p:cNvSpPr>
            <a:spLocks noGrp="1"/>
          </p:cNvSpPr>
          <p:nvPr>
            <p:ph type="sldNum" sz="quarter" idx="12"/>
          </p:nvPr>
        </p:nvSpPr>
        <p:spPr>
          <a:noFill/>
        </p:spPr>
        <p:txBody>
          <a:bodyPr/>
          <a:lstStyle/>
          <a:p>
            <a:fld id="{41FCE68D-81F3-48B0-BE4B-7A2BF104CBD0}" type="slidenum">
              <a:rPr lang="en-US" smtClean="0"/>
              <a:pPr/>
              <a:t>5</a:t>
            </a:fld>
            <a:endParaRPr lang="en-US"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4" name="Rectangle 2"/>
          <p:cNvSpPr>
            <a:spLocks noGrp="1" noChangeArrowheads="1"/>
          </p:cNvSpPr>
          <p:nvPr>
            <p:ph type="title"/>
          </p:nvPr>
        </p:nvSpPr>
        <p:spPr/>
        <p:txBody>
          <a:bodyPr/>
          <a:lstStyle/>
          <a:p>
            <a:pPr eaLnBrk="1" hangingPunct="1"/>
            <a:r>
              <a:rPr lang="en-US" dirty="0" smtClean="0"/>
              <a:t>Requirements Set for TCP/IP</a:t>
            </a:r>
          </a:p>
        </p:txBody>
      </p:sp>
      <p:sp>
        <p:nvSpPr>
          <p:cNvPr id="81925" name="Rectangle 3"/>
          <p:cNvSpPr>
            <a:spLocks noGrp="1" noChangeArrowheads="1"/>
          </p:cNvSpPr>
          <p:nvPr>
            <p:ph idx="1"/>
          </p:nvPr>
        </p:nvSpPr>
        <p:spPr/>
        <p:txBody>
          <a:bodyPr/>
          <a:lstStyle/>
          <a:p>
            <a:pPr lvl="1" eaLnBrk="1" hangingPunct="1"/>
            <a:r>
              <a:rPr lang="en-US" dirty="0" smtClean="0"/>
              <a:t>Black boxes would be used to connect the networks</a:t>
            </a:r>
          </a:p>
          <a:p>
            <a:pPr lvl="2" eaLnBrk="1" hangingPunct="1"/>
            <a:r>
              <a:rPr lang="en-US" dirty="0" smtClean="0"/>
              <a:t>There would be no information retained by the black boxes about the individual packets passing through them</a:t>
            </a:r>
          </a:p>
          <a:p>
            <a:pPr lvl="2" eaLnBrk="1" hangingPunct="1"/>
            <a:r>
              <a:rPr lang="en-US" dirty="0" smtClean="0"/>
              <a:t>Thereby keeping them simple and avoiding complicated recovery routines</a:t>
            </a:r>
          </a:p>
          <a:p>
            <a:pPr lvl="1" eaLnBrk="1" hangingPunct="1"/>
            <a:r>
              <a:rPr lang="en-US" dirty="0" smtClean="0"/>
              <a:t>There would be no global control at the operations level</a:t>
            </a:r>
          </a:p>
        </p:txBody>
      </p:sp>
      <p:sp>
        <p:nvSpPr>
          <p:cNvPr id="81922"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81923" name="Slide Number Placeholder 5"/>
          <p:cNvSpPr>
            <a:spLocks noGrp="1"/>
          </p:cNvSpPr>
          <p:nvPr>
            <p:ph type="sldNum" sz="quarter" idx="12"/>
          </p:nvPr>
        </p:nvSpPr>
        <p:spPr>
          <a:noFill/>
        </p:spPr>
        <p:txBody>
          <a:bodyPr/>
          <a:lstStyle/>
          <a:p>
            <a:fld id="{B70283FE-0AAE-4C4F-8542-2FC7185687E3}" type="slidenum">
              <a:rPr lang="en-US" smtClean="0"/>
              <a:pPr/>
              <a:t>6</a:t>
            </a:fld>
            <a:endParaRPr lang="en-US"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8" name="Rectangle 2"/>
          <p:cNvSpPr>
            <a:spLocks noGrp="1" noChangeArrowheads="1"/>
          </p:cNvSpPr>
          <p:nvPr>
            <p:ph type="title"/>
          </p:nvPr>
        </p:nvSpPr>
        <p:spPr/>
        <p:txBody>
          <a:bodyPr/>
          <a:lstStyle/>
          <a:p>
            <a:pPr eaLnBrk="1" hangingPunct="1"/>
            <a:r>
              <a:rPr lang="en-US" dirty="0" smtClean="0"/>
              <a:t>Requirements Set for TCP/IP</a:t>
            </a:r>
          </a:p>
        </p:txBody>
      </p:sp>
      <p:sp>
        <p:nvSpPr>
          <p:cNvPr id="82949" name="Rectangle 3"/>
          <p:cNvSpPr>
            <a:spLocks noGrp="1" noChangeArrowheads="1"/>
          </p:cNvSpPr>
          <p:nvPr>
            <p:ph idx="1"/>
          </p:nvPr>
        </p:nvSpPr>
        <p:spPr/>
        <p:txBody>
          <a:bodyPr/>
          <a:lstStyle/>
          <a:p>
            <a:pPr eaLnBrk="1" hangingPunct="1"/>
            <a:r>
              <a:rPr lang="en-US" dirty="0" smtClean="0"/>
              <a:t>Other requirements included</a:t>
            </a:r>
          </a:p>
          <a:p>
            <a:pPr lvl="1" eaLnBrk="1" hangingPunct="1"/>
            <a:r>
              <a:rPr lang="en-US" dirty="0" smtClean="0"/>
              <a:t>Algorithms to prevent lost packets from permanently disabling communications and enabling them to be successfully retransmitted from the source</a:t>
            </a:r>
          </a:p>
          <a:p>
            <a:pPr lvl="1" eaLnBrk="1" hangingPunct="1"/>
            <a:r>
              <a:rPr lang="en-US" dirty="0" smtClean="0"/>
              <a:t>The need for global addressing</a:t>
            </a:r>
          </a:p>
          <a:p>
            <a:pPr lvl="1" eaLnBrk="1" hangingPunct="1"/>
            <a:r>
              <a:rPr lang="en-US" dirty="0" smtClean="0"/>
              <a:t>Techniques for host to host flow control</a:t>
            </a:r>
          </a:p>
          <a:p>
            <a:pPr lvl="1" eaLnBrk="1" hangingPunct="1"/>
            <a:r>
              <a:rPr lang="en-US" dirty="0" smtClean="0"/>
              <a:t>Interfacing with the various operating systems</a:t>
            </a:r>
          </a:p>
        </p:txBody>
      </p:sp>
      <p:sp>
        <p:nvSpPr>
          <p:cNvPr id="82946"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82947" name="Slide Number Placeholder 5"/>
          <p:cNvSpPr>
            <a:spLocks noGrp="1"/>
          </p:cNvSpPr>
          <p:nvPr>
            <p:ph type="sldNum" sz="quarter" idx="12"/>
          </p:nvPr>
        </p:nvSpPr>
        <p:spPr>
          <a:noFill/>
        </p:spPr>
        <p:txBody>
          <a:bodyPr/>
          <a:lstStyle/>
          <a:p>
            <a:fld id="{803BBEFD-D846-461E-9F0C-A5740C48F924}" type="slidenum">
              <a:rPr lang="en-US" smtClean="0"/>
              <a:pPr/>
              <a:t>7</a:t>
            </a:fld>
            <a:endParaRPr lang="en-US"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2" name="Rectangle 2"/>
          <p:cNvSpPr>
            <a:spLocks noGrp="1" noChangeArrowheads="1"/>
          </p:cNvSpPr>
          <p:nvPr>
            <p:ph type="title"/>
          </p:nvPr>
        </p:nvSpPr>
        <p:spPr/>
        <p:txBody>
          <a:bodyPr/>
          <a:lstStyle/>
          <a:p>
            <a:pPr eaLnBrk="1" hangingPunct="1"/>
            <a:r>
              <a:rPr lang="en-US" dirty="0" smtClean="0"/>
              <a:t>Development of TCP/IP</a:t>
            </a:r>
          </a:p>
        </p:txBody>
      </p:sp>
      <p:sp>
        <p:nvSpPr>
          <p:cNvPr id="83973" name="Rectangle 3"/>
          <p:cNvSpPr>
            <a:spLocks noGrp="1" noChangeArrowheads="1"/>
          </p:cNvSpPr>
          <p:nvPr>
            <p:ph idx="1"/>
          </p:nvPr>
        </p:nvSpPr>
        <p:spPr/>
        <p:txBody>
          <a:bodyPr/>
          <a:lstStyle/>
          <a:p>
            <a:pPr eaLnBrk="1" hangingPunct="1">
              <a:lnSpc>
                <a:spcPct val="90000"/>
              </a:lnSpc>
            </a:pPr>
            <a:r>
              <a:rPr lang="en-US" dirty="0" smtClean="0"/>
              <a:t>In the spring of 1973 Kahn asked Vint Cerf to work with him on the detailed design of the protocol</a:t>
            </a:r>
          </a:p>
          <a:p>
            <a:pPr eaLnBrk="1" hangingPunct="1">
              <a:lnSpc>
                <a:spcPct val="90000"/>
              </a:lnSpc>
            </a:pPr>
            <a:r>
              <a:rPr lang="en-US" dirty="0" smtClean="0"/>
              <a:t>Cerf had been intimately involved in the original NCP design and development and already had the knowledge about interfacing to existing operating systems</a:t>
            </a:r>
          </a:p>
        </p:txBody>
      </p:sp>
      <p:sp>
        <p:nvSpPr>
          <p:cNvPr id="83970"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83971" name="Slide Number Placeholder 5"/>
          <p:cNvSpPr>
            <a:spLocks noGrp="1"/>
          </p:cNvSpPr>
          <p:nvPr>
            <p:ph type="sldNum" sz="quarter" idx="12"/>
          </p:nvPr>
        </p:nvSpPr>
        <p:spPr>
          <a:noFill/>
        </p:spPr>
        <p:txBody>
          <a:bodyPr/>
          <a:lstStyle/>
          <a:p>
            <a:fld id="{548BE3F7-0845-4982-AB20-D49D84E9F97F}" type="slidenum">
              <a:rPr lang="en-US" smtClean="0"/>
              <a:pPr/>
              <a:t>8</a:t>
            </a:fld>
            <a:endParaRPr lang="en-US"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6" name="Rectangle 2"/>
          <p:cNvSpPr>
            <a:spLocks noGrp="1" noChangeArrowheads="1"/>
          </p:cNvSpPr>
          <p:nvPr>
            <p:ph type="title"/>
          </p:nvPr>
        </p:nvSpPr>
        <p:spPr/>
        <p:txBody>
          <a:bodyPr/>
          <a:lstStyle/>
          <a:p>
            <a:pPr eaLnBrk="1" hangingPunct="1"/>
            <a:r>
              <a:rPr lang="en-US" dirty="0" smtClean="0"/>
              <a:t>Development of TCP/IP</a:t>
            </a:r>
          </a:p>
        </p:txBody>
      </p:sp>
      <p:sp>
        <p:nvSpPr>
          <p:cNvPr id="84997" name="Rectangle 3"/>
          <p:cNvSpPr>
            <a:spLocks noGrp="1" noChangeArrowheads="1"/>
          </p:cNvSpPr>
          <p:nvPr>
            <p:ph idx="1"/>
          </p:nvPr>
        </p:nvSpPr>
        <p:spPr/>
        <p:txBody>
          <a:bodyPr/>
          <a:lstStyle/>
          <a:p>
            <a:pPr eaLnBrk="1" hangingPunct="1"/>
            <a:r>
              <a:rPr lang="en-US" dirty="0" smtClean="0"/>
              <a:t>So armed with Kahn's architectural approach to the communications side and with Cerf's NCP experience, they teamed up to spell out the details of what became TCP/IP</a:t>
            </a:r>
          </a:p>
        </p:txBody>
      </p:sp>
      <p:sp>
        <p:nvSpPr>
          <p:cNvPr id="84994"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84995" name="Slide Number Placeholder 5"/>
          <p:cNvSpPr>
            <a:spLocks noGrp="1"/>
          </p:cNvSpPr>
          <p:nvPr>
            <p:ph type="sldNum" sz="quarter" idx="12"/>
          </p:nvPr>
        </p:nvSpPr>
        <p:spPr>
          <a:noFill/>
        </p:spPr>
        <p:txBody>
          <a:bodyPr/>
          <a:lstStyle/>
          <a:p>
            <a:fld id="{20E6B8B8-6531-4434-8EC6-250143674DD5}" type="slidenum">
              <a:rPr lang="en-US" smtClean="0"/>
              <a:pPr/>
              <a:t>9</a:t>
            </a:fld>
            <a:endParaRPr lang="en-US" dirty="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CCNA">
  <a:themeElements>
    <a:clrScheme name="CiscoAcademy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iscoAcademy">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73025" tIns="36512" rIns="73025" bIns="36512"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73025" tIns="36512" rIns="73025" bIns="36512"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CiscoAcademy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iscoAcademy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iscoAcademy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iscoAcademy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iscoAcademy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iscoAcademy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iscoAcademy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iscoAcademy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iscoAcademy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iscoAcademy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iscoAcademy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iscoAcademy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CCNA</Template>
  <TotalTime>18</TotalTime>
  <Words>1058</Words>
  <Application>Microsoft Office PowerPoint</Application>
  <PresentationFormat>On-screen Show (4:3)</PresentationFormat>
  <Paragraphs>103</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CCNA</vt:lpstr>
      <vt:lpstr>Where Did TCP/IP Come From  Last Update 2009.06.29 1.0.0</vt:lpstr>
      <vt:lpstr>Protocols Used in Internetworks</vt:lpstr>
      <vt:lpstr>NCP</vt:lpstr>
      <vt:lpstr>TCP Comes on the Scene</vt:lpstr>
      <vt:lpstr>Requirements Set for TCP/IP</vt:lpstr>
      <vt:lpstr>Requirements Set for TCP/IP</vt:lpstr>
      <vt:lpstr>Requirements Set for TCP/IP</vt:lpstr>
      <vt:lpstr>Development of TCP/IP</vt:lpstr>
      <vt:lpstr>Development of TCP/IP</vt:lpstr>
      <vt:lpstr>Development of TCP/IP</vt:lpstr>
      <vt:lpstr>Development of TCP/IP</vt:lpstr>
      <vt:lpstr>Development of TCP/IP</vt:lpstr>
      <vt:lpstr>Development of TCP/IP</vt:lpstr>
      <vt:lpstr>Development of TCP/IP</vt:lpstr>
      <vt:lpstr>Development of TCP/IP</vt:lpstr>
      <vt:lpstr>Development of TCP/IP</vt:lpstr>
      <vt:lpstr>Development of TCP/IP</vt:lpstr>
      <vt:lpstr>Deployment of TCP/IP</vt:lpstr>
      <vt:lpstr>Deployment of TCP/IP</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Where Did TCP/IP Come From</dc:title>
  <dc:creator>Kenneth M. Chipps Ph.D.</dc:creator>
  <cp:lastModifiedBy>Kenneth M. Chipps Ph.D.</cp:lastModifiedBy>
  <cp:revision>8</cp:revision>
  <dcterms:created xsi:type="dcterms:W3CDTF">2009-06-27T03:24:41Z</dcterms:created>
  <dcterms:modified xsi:type="dcterms:W3CDTF">2009-07-28T21:07:27Z</dcterms:modified>
</cp:coreProperties>
</file>