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38"/>
  </p:notesMasterIdLst>
  <p:handoutMasterIdLst>
    <p:handoutMasterId r:id="rId39"/>
  </p:handoutMasterIdLst>
  <p:sldIdLst>
    <p:sldId id="471" r:id="rId3"/>
    <p:sldId id="507" r:id="rId4"/>
    <p:sldId id="529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52" r:id="rId33"/>
    <p:sldId id="553" r:id="rId34"/>
    <p:sldId id="554" r:id="rId35"/>
    <p:sldId id="555" r:id="rId36"/>
    <p:sldId id="508" r:id="rId37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 snapToGrid="0">
      <p:cViewPr varScale="1">
        <p:scale>
          <a:sx n="52" d="100"/>
          <a:sy n="52" d="100"/>
        </p:scale>
        <p:origin x="-948" y="-102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2" y="-84"/>
      </p:cViewPr>
      <p:guideLst>
        <p:guide orient="horz" pos="2861"/>
        <p:guide pos="2159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rm%20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FIRM SIZE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864960629921259"/>
                  <c:y val="-1.0995917177019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828521434820628E-2"/>
                  <c:y val="0.15042614464858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1208552055993"/>
                  <c:y val="0.138072688830562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4802504374453194"/>
                  <c:y val="5.7318460192475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cap="all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Sheet1!$A$7:$A$12</c:f>
              <c:strCache>
                <c:ptCount val="6"/>
                <c:pt idx="0">
                  <c:v>0 to 4 employees</c:v>
                </c:pt>
                <c:pt idx="1">
                  <c:v>5 to 9 employees</c:v>
                </c:pt>
                <c:pt idx="2">
                  <c:v>10 to 19 employees</c:v>
                </c:pt>
                <c:pt idx="3">
                  <c:v>20 to 99 employees</c:v>
                </c:pt>
                <c:pt idx="4">
                  <c:v>100 to 499 employees</c:v>
                </c:pt>
                <c:pt idx="5">
                  <c:v>500 employees or more</c:v>
                </c:pt>
              </c:strCache>
            </c:strRef>
          </c:cat>
          <c:val>
            <c:numRef>
              <c:f>Sheet1!$B$7:$B$12</c:f>
              <c:numCache>
                <c:formatCode>#,##0</c:formatCode>
                <c:ptCount val="6"/>
                <c:pt idx="0">
                  <c:v>3617764</c:v>
                </c:pt>
                <c:pt idx="1">
                  <c:v>1044065</c:v>
                </c:pt>
                <c:pt idx="2">
                  <c:v>633141</c:v>
                </c:pt>
                <c:pt idx="3">
                  <c:v>526307</c:v>
                </c:pt>
                <c:pt idx="4">
                  <c:v>90386</c:v>
                </c:pt>
                <c:pt idx="5">
                  <c:v>18469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  <a:defRPr/>
            </a:pPr>
            <a:r>
              <a:rPr lang="en-US" sz="800" b="1" dirty="0"/>
              <a:t>Copyright © 2001, Cisco Systems, Inc. All rights reserved. Printed in USA.</a:t>
            </a:r>
            <a:br>
              <a:rPr lang="en-US" sz="800" b="1" dirty="0"/>
            </a:br>
            <a:r>
              <a:rPr lang="en-US" sz="800" b="1" dirty="0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 smtClean="0"/>
            </a:lvl1pPr>
          </a:lstStyle>
          <a:p>
            <a:pPr>
              <a:defRPr/>
            </a:pPr>
            <a:fld id="{480EE990-0A97-4F08-9487-86DDF9C93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03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3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251F1CE-AA28-4E03-9144-31A09FD9BA5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8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6623050"/>
            <a:ext cx="803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1000" dirty="0"/>
              <a:t>Version 4.0</a:t>
            </a:r>
          </a:p>
        </p:txBody>
      </p:sp>
      <p:sp>
        <p:nvSpPr>
          <p:cNvPr id="129639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627063"/>
            <a:ext cx="2035175" cy="484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627063"/>
            <a:ext cx="5957887" cy="484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0801-AC5E-421D-9626-D7758020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1F8B-DFA8-4B66-BD5F-C6D2614BC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E736-8E45-467A-B283-08B0A15DE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E3DD-78AA-4703-A09F-2242158D1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F65E-D165-4227-9DD4-A521DFAD5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B338-1A18-498E-8FED-34AA08A66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772-F522-4451-9BF6-5EB13DA8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C471-6DC3-4C04-B111-E3B52C7B8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84C5-0B5E-46BE-9D1A-B12C96A1E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55F2-CC58-4874-9075-8EB82DFDF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3188-4E9D-4284-BA19-8098514E4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477D-C8A0-441B-A38D-2244B0750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6FB5-ACB7-4273-9589-B845F5A34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9286-E04C-44A7-B135-29F01C35C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2706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295364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DAF88459-F0B2-4852-B49C-A1BF1E9CA232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PPt_TopBand_Artwo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5367" name="Rectangle 7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1295368" name="Rectangle 8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14E4F0-02C2-4EAE-99CE-73FF708B8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What is a Network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</a:t>
            </a:r>
            <a:r>
              <a:rPr lang="en-US" sz="2400" smtClean="0"/>
              <a:t>Update </a:t>
            </a:r>
            <a:r>
              <a:rPr lang="en-US" sz="2400" smtClean="0"/>
              <a:t>2012.02.22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1.2.0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9960C-BBD4-4555-A8A5-40DE92A0F55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CAN typically connects LANs that are located in distinct buildings that are near to each other</a:t>
            </a:r>
          </a:p>
          <a:p>
            <a:pPr eaLnBrk="1" hangingPunct="1"/>
            <a:r>
              <a:rPr lang="en-US" dirty="0" smtClean="0"/>
              <a:t>By near I mean you can walk to each building and back without much trouble</a:t>
            </a:r>
          </a:p>
          <a:p>
            <a:pPr eaLnBrk="1" hangingPunct="1"/>
            <a:r>
              <a:rPr lang="en-US" dirty="0" smtClean="0"/>
              <a:t>A CAN may also connect LANs on several floors in a tall building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83151-E92F-4198-A3FE-9E3DEA05AF6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</a:t>
            </a:r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9" t="19029" r="15668" b="8232"/>
          <a:stretch>
            <a:fillRect/>
          </a:stretch>
        </p:blipFill>
        <p:spPr>
          <a:xfrm>
            <a:off x="1620838" y="1633538"/>
            <a:ext cx="5862637" cy="4295775"/>
          </a:xfrm>
          <a:noFill/>
        </p:spPr>
      </p:pic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019300" y="4953000"/>
            <a:ext cx="5429250" cy="19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04800" y="4084638"/>
            <a:ext cx="137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This distance is 1.8 kilometers or 1.1 miles</a:t>
            </a: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H="1" flipV="1">
            <a:off x="7618710" y="2209800"/>
            <a:ext cx="57150" cy="3905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7679412" y="1570038"/>
            <a:ext cx="137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This distance is 1.3 kilometers or .8 miles</a:t>
            </a:r>
          </a:p>
        </p:txBody>
      </p:sp>
      <p:sp>
        <p:nvSpPr>
          <p:cNvPr id="3175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9DCE9-C16D-4EA1-8AB1-E28B91EDBFE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MAN is more like a WAN than a LAN</a:t>
            </a:r>
          </a:p>
          <a:p>
            <a:pPr eaLnBrk="1" hangingPunct="1"/>
            <a:r>
              <a:rPr lang="en-US" dirty="0" smtClean="0"/>
              <a:t>You cannot easily walk there</a:t>
            </a:r>
          </a:p>
          <a:p>
            <a:pPr eaLnBrk="1" hangingPunct="1"/>
            <a:r>
              <a:rPr lang="en-US" dirty="0" smtClean="0"/>
              <a:t>But you can drive there and back in a short while</a:t>
            </a:r>
          </a:p>
          <a:p>
            <a:pPr eaLnBrk="1" hangingPunct="1"/>
            <a:r>
              <a:rPr lang="en-US" dirty="0" smtClean="0"/>
              <a:t>A MAN will normally use the same technologies as a WAN</a:t>
            </a:r>
          </a:p>
          <a:p>
            <a:pPr eaLnBrk="1" hangingPunct="1"/>
            <a:r>
              <a:rPr lang="en-US" dirty="0" smtClean="0"/>
              <a:t>UNT has a research site a few miles from the main campus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B2BE2-BA9A-4088-A2D7-3DF9C13EC5F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9" t="19029" r="35968" b="37003"/>
          <a:stretch>
            <a:fillRect/>
          </a:stretch>
        </p:blipFill>
        <p:spPr>
          <a:xfrm>
            <a:off x="790575" y="1928813"/>
            <a:ext cx="7508875" cy="3857625"/>
          </a:xfrm>
          <a:noFill/>
        </p:spPr>
      </p:pic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2133600" y="2171700"/>
            <a:ext cx="3009900" cy="2114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651759-33C9-4735-BADD-8DF07B91EE70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WAN covers a very large area or connects sites together that are far apart</a:t>
            </a:r>
          </a:p>
          <a:p>
            <a:pPr eaLnBrk="1" hangingPunct="1"/>
            <a:r>
              <a:rPr lang="en-US" dirty="0" smtClean="0"/>
              <a:t>You could drive there in a car, but it would be hard to do so and return in the same day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E3111-7687-4F8E-8CD9-F6062C2D16D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example, as a news release from the University of North Texas says</a:t>
            </a:r>
          </a:p>
          <a:p>
            <a:pPr lvl="1" eaLnBrk="1" hangingPunct="1"/>
            <a:r>
              <a:rPr lang="en-US" dirty="0" smtClean="0"/>
              <a:t>“Dr. Timothy Montler, UNT professor of linguistics, has been working for over two decades to preserve the languages of Pacific Northwest Native American tribes”</a:t>
            </a:r>
          </a:p>
          <a:p>
            <a:pPr lvl="1" eaLnBrk="1" hangingPunct="1"/>
            <a:r>
              <a:rPr lang="en-US" dirty="0" smtClean="0"/>
              <a:t>“In the past ten years, Montler has focused on the language of the Klallam in Washington state”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B8340-2C78-4378-B0B8-59CD2DD70B04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seen next, Dr. Montler could not drive to Washington, do some work, and drive back in one day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5E9D4-E88C-441E-B33D-EA9EB3699AAE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WAN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0" t="22388" r="2518" b="5971"/>
          <a:stretch>
            <a:fillRect/>
          </a:stretch>
        </p:blipFill>
        <p:spPr>
          <a:xfrm>
            <a:off x="966788" y="1801813"/>
            <a:ext cx="7153275" cy="3579812"/>
          </a:xfrm>
          <a:noFill/>
        </p:spPr>
      </p:pic>
      <p:sp>
        <p:nvSpPr>
          <p:cNvPr id="37893" name="Line 4"/>
          <p:cNvSpPr>
            <a:spLocks noChangeShapeType="1"/>
          </p:cNvSpPr>
          <p:nvPr/>
        </p:nvSpPr>
        <p:spPr bwMode="auto">
          <a:xfrm flipH="1" flipV="1">
            <a:off x="2057400" y="2038350"/>
            <a:ext cx="150495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629025" y="2038350"/>
            <a:ext cx="154305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Washington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 flipH="1">
            <a:off x="4895850" y="4705350"/>
            <a:ext cx="762000" cy="2095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753100" y="4438650"/>
            <a:ext cx="1676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Texas</a:t>
            </a:r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H="1" flipV="1">
            <a:off x="1924050" y="2228850"/>
            <a:ext cx="2857500" cy="278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1466850" y="3700463"/>
            <a:ext cx="1828800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This distance is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2500 kilometers </a:t>
            </a:r>
            <a:r>
              <a:rPr lang="en-US" sz="2000" dirty="0" smtClean="0">
                <a:latin typeface="Times New Roman" pitchFamily="18" charset="0"/>
              </a:rPr>
              <a:t>or 1500 </a:t>
            </a:r>
            <a:r>
              <a:rPr lang="en-US" sz="2000" dirty="0">
                <a:latin typeface="Times New Roman" pitchFamily="18" charset="0"/>
              </a:rPr>
              <a:t>miles</a:t>
            </a:r>
          </a:p>
        </p:txBody>
      </p:sp>
      <p:sp>
        <p:nvSpPr>
          <p:cNvPr id="3789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A8ABA-6778-4C4C-9AC5-832DD299F707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PAN – Personal Area Network is a concept sometimes used to describe a small network surrounding a single workstation</a:t>
            </a:r>
          </a:p>
          <a:p>
            <a:pPr eaLnBrk="1" hangingPunct="1"/>
            <a:r>
              <a:rPr lang="en-US" dirty="0" smtClean="0"/>
              <a:t>This is based on the IEEE 802.15 standard to be</a:t>
            </a:r>
          </a:p>
          <a:p>
            <a:pPr eaLnBrk="1" hangingPunct="1"/>
            <a:r>
              <a:rPr lang="en-US" dirty="0" smtClean="0"/>
              <a:t>Bluetooth, a wireless technology, is commonly used to create this type of network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2918E-2484-4E26-94EA-DFEB5C33D0F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SAN – Storage Area Network is a specialized subnetwork that is an offshoot of the LAN</a:t>
            </a:r>
          </a:p>
          <a:p>
            <a:pPr eaLnBrk="1" hangingPunct="1"/>
            <a:r>
              <a:rPr lang="en-US" dirty="0" smtClean="0"/>
              <a:t>This network only stores data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6F4F8-8439-467D-8101-368E07C02739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a Network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reason to have a network is to share stuff</a:t>
            </a:r>
          </a:p>
          <a:p>
            <a:r>
              <a:rPr lang="en-US" dirty="0" smtClean="0"/>
              <a:t>If you have nothing to share, there is no point in setting up a network</a:t>
            </a:r>
            <a:r>
              <a:rPr lang="en-US" baseline="0" dirty="0" smtClean="0"/>
              <a:t> unless you are a nerd who just loves to look at flashing lights and listen to the humming of fans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7CFBC-F33B-49D8-8097-B438D3B10D29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Storage</a:t>
            </a:r>
            <a:r>
              <a:rPr lang="en-GB" dirty="0" smtClean="0"/>
              <a:t>-</a:t>
            </a:r>
            <a:r>
              <a:rPr lang="en-US" dirty="0" smtClean="0"/>
              <a:t>Area Networks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6096000" y="4800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1219200"/>
            <a:ext cx="4267200" cy="4876800"/>
            <a:chOff x="1580" y="864"/>
            <a:chExt cx="2788" cy="3264"/>
          </a:xfrm>
        </p:grpSpPr>
        <p:pic>
          <p:nvPicPr>
            <p:cNvPr id="40967" name="Picture 6" descr="2_1_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0" y="864"/>
              <a:ext cx="2596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3888" y="3024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endParaRPr lang="en-US" dirty="0"/>
            </a:p>
          </p:txBody>
        </p:sp>
      </p:grp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EE417D-B749-41BB-A6D4-6FAD5859480C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of Network Types</a:t>
            </a:r>
          </a:p>
        </p:txBody>
      </p:sp>
      <p:pic>
        <p:nvPicPr>
          <p:cNvPr id="41988" name="Picture 3" descr="Network 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960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87A93-D497-4E06-BD20-9426DF88E6B5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r>
              <a:rPr lang="en-US" baseline="0" dirty="0" smtClean="0"/>
              <a:t> and articles in the trade press would make you think that every organization in the country is huge</a:t>
            </a:r>
          </a:p>
          <a:p>
            <a:r>
              <a:rPr lang="en-US" baseline="0" dirty="0" smtClean="0"/>
              <a:t>That each one of these has a highly complex network with layer after layer of equipment</a:t>
            </a:r>
          </a:p>
          <a:p>
            <a:r>
              <a:rPr lang="en-US" baseline="0" dirty="0" smtClean="0"/>
              <a:t>In reality most organizations are fairly small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network needed by most</a:t>
            </a:r>
            <a:r>
              <a:rPr lang="en-US" baseline="0" dirty="0" smtClean="0"/>
              <a:t> organizations is therefore also fairly small</a:t>
            </a:r>
          </a:p>
          <a:p>
            <a:r>
              <a:rPr lang="en-US" baseline="0" dirty="0" smtClean="0"/>
              <a:t>Keep in mind that a single broadcast domain can work just fine with </a:t>
            </a:r>
            <a:r>
              <a:rPr lang="en-US" baseline="0" dirty="0" smtClean="0"/>
              <a:t>several hundred active </a:t>
            </a:r>
            <a:r>
              <a:rPr lang="en-US" baseline="0" dirty="0" smtClean="0"/>
              <a:t>users depending on the nature of the network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see how many firms and the dependent establishments there are at various sizes</a:t>
            </a:r>
          </a:p>
          <a:p>
            <a:r>
              <a:rPr lang="en-US" dirty="0" smtClean="0"/>
              <a:t>Here is data from </a:t>
            </a:r>
            <a:r>
              <a:rPr lang="en-US" dirty="0" smtClean="0"/>
              <a:t>2008 </a:t>
            </a:r>
            <a:r>
              <a:rPr lang="en-US" dirty="0" smtClean="0"/>
              <a:t>from the Census Bureau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3" r="1425" b="3257"/>
          <a:stretch/>
        </p:blipFill>
        <p:spPr bwMode="auto">
          <a:xfrm>
            <a:off x="457200" y="1600199"/>
            <a:ext cx="8172450" cy="31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chart shows there are a total of 27,281,452 firms with</a:t>
            </a:r>
            <a:r>
              <a:rPr lang="en-US" baseline="0" dirty="0" smtClean="0"/>
              <a:t> 120,903,551 employees</a:t>
            </a:r>
          </a:p>
          <a:p>
            <a:r>
              <a:rPr lang="en-US" baseline="0" dirty="0" smtClean="0"/>
              <a:t>However, over 78 percent or 21,351,320 of these firms have no employees</a:t>
            </a:r>
          </a:p>
          <a:p>
            <a:r>
              <a:rPr lang="en-US" dirty="0" smtClean="0"/>
              <a:t>All 121</a:t>
            </a:r>
            <a:r>
              <a:rPr lang="en-US" baseline="0" dirty="0" smtClean="0"/>
              <a:t> million employees work for just 6 million firms</a:t>
            </a:r>
          </a:p>
          <a:p>
            <a:r>
              <a:rPr lang="en-US" baseline="0" dirty="0" smtClean="0"/>
              <a:t>How big are these firms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9230-32AF-434D-8149-1A0332F6A5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5,821,277 or 98 percent of these 6 million firms have</a:t>
            </a:r>
            <a:r>
              <a:rPr lang="en-US" baseline="0" dirty="0" smtClean="0"/>
              <a:t> </a:t>
            </a:r>
            <a:r>
              <a:rPr lang="en-US" dirty="0" smtClean="0"/>
              <a:t>99 employees</a:t>
            </a:r>
            <a:r>
              <a:rPr lang="en-US" baseline="0" dirty="0" smtClean="0"/>
              <a:t> or less</a:t>
            </a:r>
          </a:p>
          <a:p>
            <a:r>
              <a:rPr lang="en-US" baseline="0" dirty="0" smtClean="0"/>
              <a:t>Clearly the overwhelming number of firms are at best classified as small firms</a:t>
            </a:r>
          </a:p>
          <a:p>
            <a:r>
              <a:rPr lang="en-US" baseline="0" dirty="0" smtClean="0"/>
              <a:t>Another 90,386 or 1 ½ percent are considered to be medium size firms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9230-32AF-434D-8149-1A0332F6A5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This leaves just 18,469 or ½ of a percent out of 6 million firms that can be considered to be large or enterprise size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9230-32AF-434D-8149-1A0332F6A5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9230-32AF-434D-8149-1A0332F6A5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68254"/>
              </p:ext>
            </p:extLst>
          </p:nvPr>
        </p:nvGraphicFramePr>
        <p:xfrm>
          <a:off x="914400" y="1676400"/>
          <a:ext cx="7269481" cy="43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8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You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Things</a:t>
            </a:r>
            <a:r>
              <a:rPr lang="en-US" baseline="0" dirty="0" smtClean="0"/>
              <a:t> that are commonly shared include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Internet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first at the </a:t>
            </a:r>
            <a:r>
              <a:rPr lang="en-US" dirty="0" smtClean="0"/>
              <a:t>very small </a:t>
            </a:r>
            <a:r>
              <a:rPr lang="en-US" dirty="0" smtClean="0"/>
              <a:t>firms</a:t>
            </a:r>
          </a:p>
          <a:p>
            <a:r>
              <a:rPr lang="en-US" dirty="0" smtClean="0"/>
              <a:t>Those with 1 to 19 employees</a:t>
            </a:r>
          </a:p>
          <a:p>
            <a:r>
              <a:rPr lang="en-US" dirty="0" smtClean="0"/>
              <a:t>As this table shows there are </a:t>
            </a:r>
            <a:r>
              <a:rPr lang="en-US" dirty="0" smtClean="0"/>
              <a:t>5,821,277 of </a:t>
            </a:r>
            <a:r>
              <a:rPr lang="en-US" dirty="0" smtClean="0"/>
              <a:t>those</a:t>
            </a:r>
          </a:p>
          <a:p>
            <a:r>
              <a:rPr lang="en-US" dirty="0" smtClean="0"/>
              <a:t>Again that is 98 percent of all firms</a:t>
            </a:r>
          </a:p>
          <a:p>
            <a:r>
              <a:rPr lang="en-US" dirty="0" smtClean="0"/>
              <a:t>Clearly</a:t>
            </a:r>
            <a:r>
              <a:rPr lang="en-US" baseline="0" dirty="0" smtClean="0"/>
              <a:t> </a:t>
            </a:r>
            <a:r>
              <a:rPr lang="en-US" baseline="0" dirty="0" smtClean="0"/>
              <a:t>none of these need more than a single local area network consisting of a single </a:t>
            </a:r>
            <a:r>
              <a:rPr lang="en-US" baseline="0" dirty="0" smtClean="0"/>
              <a:t>switch, </a:t>
            </a:r>
            <a:r>
              <a:rPr lang="en-US" baseline="0" dirty="0" smtClean="0"/>
              <a:t>a </a:t>
            </a:r>
            <a:r>
              <a:rPr lang="en-US" baseline="0" dirty="0" smtClean="0"/>
              <a:t>server </a:t>
            </a:r>
            <a:r>
              <a:rPr lang="en-US" baseline="0" dirty="0" smtClean="0"/>
              <a:t>or NAS box, and a printer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and Medium sized businesses are defined as those with 500 or fewer employees</a:t>
            </a:r>
          </a:p>
          <a:p>
            <a:r>
              <a:rPr lang="en-US" baseline="0" dirty="0" smtClean="0"/>
              <a:t>No </a:t>
            </a:r>
            <a:r>
              <a:rPr lang="en-US" baseline="0" dirty="0" smtClean="0"/>
              <a:t>doubt an organization with up to 500 staff in a single location could also work well with a </a:t>
            </a:r>
            <a:r>
              <a:rPr lang="en-US" baseline="0" dirty="0" smtClean="0"/>
              <a:t>single or at worst a handful of local </a:t>
            </a:r>
            <a:r>
              <a:rPr lang="en-US" baseline="0" dirty="0" smtClean="0"/>
              <a:t>area </a:t>
            </a:r>
            <a:r>
              <a:rPr lang="en-US" baseline="0" dirty="0" smtClean="0"/>
              <a:t>networks, </a:t>
            </a:r>
            <a:r>
              <a:rPr lang="en-US" baseline="0" dirty="0" smtClean="0"/>
              <a:t>a set of switches, a server, maybe separate storage, and a number of 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too is not a very complicated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leaves just </a:t>
            </a:r>
            <a:r>
              <a:rPr lang="en-US" dirty="0" smtClean="0"/>
              <a:t>18,469</a:t>
            </a:r>
            <a:r>
              <a:rPr lang="en-US" baseline="0" dirty="0" smtClean="0"/>
              <a:t> </a:t>
            </a:r>
            <a:r>
              <a:rPr lang="en-US" baseline="0" dirty="0" smtClean="0"/>
              <a:t>organizations with </a:t>
            </a:r>
            <a:r>
              <a:rPr lang="en-US" baseline="0" dirty="0" smtClean="0"/>
              <a:t>500 or more employees </a:t>
            </a:r>
            <a:r>
              <a:rPr lang="en-US" baseline="0" dirty="0" smtClean="0"/>
              <a:t>out of over </a:t>
            </a:r>
            <a:r>
              <a:rPr lang="en-US" baseline="0" dirty="0" smtClean="0"/>
              <a:t>6 </a:t>
            </a:r>
            <a:r>
              <a:rPr lang="en-US" baseline="0" dirty="0" smtClean="0"/>
              <a:t>million total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Over Complicate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point to this discussion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point out to you to not over complicate </a:t>
            </a:r>
            <a:r>
              <a:rPr lang="en-US" baseline="0" dirty="0" smtClean="0"/>
              <a:t>this</a:t>
            </a:r>
          </a:p>
          <a:p>
            <a:r>
              <a:rPr lang="en-US" baseline="0" dirty="0" smtClean="0"/>
              <a:t>A basic, simple, single layer network design will work for over 98 percent of all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Network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regardless of this a network of any size is basically connecting Point A to Point B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CFA97-CA2E-4C25-A967-F15A4C29ED2D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Networks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Assuming that there is something that needs to be shared, the next question is what form should the network take</a:t>
            </a:r>
          </a:p>
          <a:p>
            <a:pPr eaLnBrk="1" hangingPunct="1"/>
            <a:r>
              <a:rPr lang="en-US" dirty="0" smtClean="0"/>
              <a:t>The least expensive way to create a network is to create a …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A4EEB1-1ACE-4ADB-B1F9-2CB716366F35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SneakerNet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67675" cy="4525963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dirty="0" smtClean="0"/>
              <a:t>You copy the information to a USB drive, put on your sneakers, and walk it down the hall</a:t>
            </a:r>
          </a:p>
          <a:p>
            <a:pPr eaLnBrk="1" hangingPunct="1"/>
            <a:r>
              <a:rPr lang="en-US" dirty="0" smtClean="0"/>
              <a:t>Although useful and inexpensive, we are interested in other kinds of networks</a:t>
            </a: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C30EF-F99C-43B9-821A-427491B9C862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74754" name="Picture 2" descr="C:\Users\Ken\AppData\Local\Microsoft\Windows\Temporary Internet Files\Content.IE5\32818YYE\MCj0431571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86" y="1478385"/>
            <a:ext cx="2471216" cy="2487690"/>
          </a:xfrm>
          <a:prstGeom prst="rect">
            <a:avLst/>
          </a:prstGeom>
          <a:noFill/>
        </p:spPr>
      </p:pic>
      <p:pic>
        <p:nvPicPr>
          <p:cNvPr id="74755" name="Picture 3" descr="C:\Users\Ken\AppData\Local\Microsoft\Windows\Temporary Internet Files\Content.IE5\47EIKHC8\MCj044004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820" y="1692431"/>
            <a:ext cx="2229363" cy="191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Types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common way of thinking about types of networks is in terms of their size</a:t>
            </a:r>
          </a:p>
          <a:p>
            <a:pPr eaLnBrk="1" hangingPunct="1"/>
            <a:r>
              <a:rPr lang="en-US" dirty="0" smtClean="0"/>
              <a:t>Using this concept there are then four types</a:t>
            </a:r>
          </a:p>
          <a:p>
            <a:pPr lvl="1" eaLnBrk="1" hangingPunct="1"/>
            <a:r>
              <a:rPr lang="en-US" dirty="0" smtClean="0"/>
              <a:t>LAN – Local Area Network</a:t>
            </a:r>
          </a:p>
          <a:p>
            <a:pPr lvl="1" eaLnBrk="1" hangingPunct="1"/>
            <a:r>
              <a:rPr lang="en-US" dirty="0" smtClean="0"/>
              <a:t>CAN – Campus Area Network</a:t>
            </a:r>
          </a:p>
          <a:p>
            <a:pPr lvl="1" eaLnBrk="1" hangingPunct="1"/>
            <a:r>
              <a:rPr lang="en-US" dirty="0" smtClean="0"/>
              <a:t>MAN – Metropolitan Area Network</a:t>
            </a:r>
          </a:p>
          <a:p>
            <a:pPr lvl="1" eaLnBrk="1" hangingPunct="1"/>
            <a:r>
              <a:rPr lang="en-US" dirty="0" smtClean="0"/>
              <a:t>WAN – Wide Area Network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FE33F-CD3A-4699-A480-52652344C12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Types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show the relative size of a LAN, CAN, MAN, and WAN we will use some images and maps from the University of North Texas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E5EF7-9478-42F5-8891-044AFD621ED4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LAN covers a small area</a:t>
            </a:r>
          </a:p>
          <a:p>
            <a:pPr eaLnBrk="1" hangingPunct="1"/>
            <a:r>
              <a:rPr lang="en-US" dirty="0" smtClean="0"/>
              <a:t>This is usually just a single building or a few floors in a single building</a:t>
            </a:r>
          </a:p>
          <a:p>
            <a:pPr eaLnBrk="1" hangingPunct="1"/>
            <a:r>
              <a:rPr lang="en-US" dirty="0" smtClean="0"/>
              <a:t>The LAN contains devices such as workstations, servers, and printers</a:t>
            </a:r>
          </a:p>
          <a:p>
            <a:pPr eaLnBrk="1" hangingPunct="1"/>
            <a:r>
              <a:rPr lang="en-US" dirty="0" smtClean="0"/>
              <a:t>It is used to share these things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99623-399C-4EBF-BB50-7D92E29BC04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2009-2011 Kenneth M. Chipps Ph.D. www.chipps.com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99" t="18645" r="19865" b="48134"/>
          <a:stretch>
            <a:fillRect/>
          </a:stretch>
        </p:blipFill>
        <p:spPr>
          <a:xfrm>
            <a:off x="979488" y="1801813"/>
            <a:ext cx="7151687" cy="2044700"/>
          </a:xfrm>
          <a:noFill/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952500" y="4038600"/>
            <a:ext cx="72580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This is the Environmental Education, Science, and Technology Building as shown in the virtual tour of the campus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A single LAN could cover this entire building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91907D-889A-4567-BA56-2DC17B1F65B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7198</TotalTime>
  <Pages>28</Pages>
  <Words>1410</Words>
  <Application>Microsoft Office PowerPoint</Application>
  <PresentationFormat>On-screen Show (4:3)</PresentationFormat>
  <Paragraphs>189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PPT-TMPLT-WHT_C</vt:lpstr>
      <vt:lpstr>CCNA</vt:lpstr>
      <vt:lpstr>What is a Network  Last Update 2012.02.22 1.2.0</vt:lpstr>
      <vt:lpstr>Why Have a Network</vt:lpstr>
      <vt:lpstr>What Might You Share</vt:lpstr>
      <vt:lpstr>Types of Networks</vt:lpstr>
      <vt:lpstr>SneakerNet</vt:lpstr>
      <vt:lpstr>Network Types</vt:lpstr>
      <vt:lpstr>Network Types</vt:lpstr>
      <vt:lpstr>LAN</vt:lpstr>
      <vt:lpstr>LAN</vt:lpstr>
      <vt:lpstr>CAN</vt:lpstr>
      <vt:lpstr>CAN</vt:lpstr>
      <vt:lpstr>MAN</vt:lpstr>
      <vt:lpstr>MAN</vt:lpstr>
      <vt:lpstr>WAN</vt:lpstr>
      <vt:lpstr>WAN</vt:lpstr>
      <vt:lpstr>WAN</vt:lpstr>
      <vt:lpstr>WAN</vt:lpstr>
      <vt:lpstr>PAN</vt:lpstr>
      <vt:lpstr>SAN</vt:lpstr>
      <vt:lpstr>Storage-Area Networks</vt:lpstr>
      <vt:lpstr>Summary of Network Types</vt:lpstr>
      <vt:lpstr>Organization Size</vt:lpstr>
      <vt:lpstr>Network Size</vt:lpstr>
      <vt:lpstr>Organization Size</vt:lpstr>
      <vt:lpstr>Organization Size</vt:lpstr>
      <vt:lpstr>Organization Size</vt:lpstr>
      <vt:lpstr>Organization Size</vt:lpstr>
      <vt:lpstr>Organization Size</vt:lpstr>
      <vt:lpstr>Organization Size</vt:lpstr>
      <vt:lpstr>SOHO</vt:lpstr>
      <vt:lpstr>SMB</vt:lpstr>
      <vt:lpstr>SMB</vt:lpstr>
      <vt:lpstr>Large</vt:lpstr>
      <vt:lpstr>Do Not Over Complicate</vt:lpstr>
      <vt:lpstr>What is a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Network</dc:title>
  <dc:creator>Kenneth M. Chipps Ph.D.</dc:creator>
  <cp:lastModifiedBy>Kenneth M. Chipps Ph.D.</cp:lastModifiedBy>
  <cp:revision>360</cp:revision>
  <cp:lastPrinted>1999-01-27T00:54:54Z</cp:lastPrinted>
  <dcterms:created xsi:type="dcterms:W3CDTF">2002-08-27T12:04:17Z</dcterms:created>
  <dcterms:modified xsi:type="dcterms:W3CDTF">2012-02-23T02:35:10Z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