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19"/>
  </p:notesMasterIdLst>
  <p:handoutMasterIdLst>
    <p:handoutMasterId r:id="rId20"/>
  </p:handoutMasterIdLst>
  <p:sldIdLst>
    <p:sldId id="471" r:id="rId3"/>
    <p:sldId id="494" r:id="rId4"/>
    <p:sldId id="521" r:id="rId5"/>
    <p:sldId id="518" r:id="rId6"/>
    <p:sldId id="519" r:id="rId7"/>
    <p:sldId id="520" r:id="rId8"/>
    <p:sldId id="522" r:id="rId9"/>
    <p:sldId id="523" r:id="rId10"/>
    <p:sldId id="524" r:id="rId11"/>
    <p:sldId id="526" r:id="rId12"/>
    <p:sldId id="528" r:id="rId13"/>
    <p:sldId id="529" r:id="rId14"/>
    <p:sldId id="530" r:id="rId15"/>
    <p:sldId id="531" r:id="rId16"/>
    <p:sldId id="532" r:id="rId17"/>
    <p:sldId id="534" r:id="rId18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 snapToGrid="0">
      <p:cViewPr varScale="1">
        <p:scale>
          <a:sx n="45" d="100"/>
          <a:sy n="45" d="100"/>
        </p:scale>
        <p:origin x="-1614" y="-96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909" y="-86"/>
      </p:cViewPr>
      <p:guideLst>
        <p:guide orient="horz" pos="2861"/>
        <p:guide pos="2159"/>
      </p:guideLst>
    </p:cSldViewPr>
  </p:notes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49" tIns="49756" rIns="94849" bIns="49756">
            <a:spAutoFit/>
          </a:bodyPr>
          <a:lstStyle/>
          <a:p>
            <a:pPr algn="l" defTabSz="606425">
              <a:lnSpc>
                <a:spcPct val="100000"/>
              </a:lnSpc>
              <a:tabLst>
                <a:tab pos="2366963" algn="l"/>
                <a:tab pos="4789488" algn="l"/>
              </a:tabLst>
              <a:defRPr/>
            </a:pPr>
            <a:r>
              <a:rPr lang="en-US" sz="800" b="1" dirty="0"/>
              <a:t>Copyright © 2001, Cisco Systems, Inc. All rights reserved. Printed in USA.</a:t>
            </a:r>
            <a:br>
              <a:rPr lang="en-US" sz="800" b="1" dirty="0"/>
            </a:br>
            <a:r>
              <a:rPr lang="en-US" sz="800" b="1" dirty="0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35" tIns="49014" rIns="93435" bIns="49014">
            <a:spAutoFit/>
          </a:bodyPr>
          <a:lstStyle/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 dirty="0"/>
              <a:t>© 2001, Cisco Systems, Inc. All rights reserved.</a:t>
            </a:r>
          </a:p>
          <a:p>
            <a:pPr algn="l" defTabSz="596900">
              <a:lnSpc>
                <a:spcPct val="100000"/>
              </a:lnSpc>
              <a:tabLst>
                <a:tab pos="2332038" algn="l"/>
                <a:tab pos="4718050" algn="l"/>
              </a:tabLst>
              <a:defRPr/>
            </a:pPr>
            <a:r>
              <a:rPr lang="en-US" sz="800" b="1" dirty="0"/>
              <a:t>&lt;Title of Course (ACRO) vX.X&gt;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 smtClean="0"/>
            </a:lvl1pPr>
          </a:lstStyle>
          <a:p>
            <a:pPr>
              <a:defRPr/>
            </a:pPr>
            <a:fld id="{480EE990-0A97-4F08-9487-86DDF9C93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4038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53D4-F673-4064-81D6-EBBDB19A3B1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53D4-F673-4064-81D6-EBBDB19A3B1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53D4-F673-4064-81D6-EBBDB19A3B1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53D4-F673-4064-81D6-EBBDB19A3B1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153D4-F673-4064-81D6-EBBDB19A3B1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251F1CE-AA28-4E03-9144-31A09FD9BA5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8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6623050"/>
            <a:ext cx="803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1000" dirty="0"/>
              <a:t>Version 4.0</a:t>
            </a:r>
          </a:p>
        </p:txBody>
      </p:sp>
      <p:sp>
        <p:nvSpPr>
          <p:cNvPr id="1296391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627063"/>
            <a:ext cx="2035175" cy="484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627063"/>
            <a:ext cx="5957887" cy="484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0801-AC5E-421D-9626-D7758020C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1F8B-DFA8-4B66-BD5F-C6D2614BC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E736-8E45-467A-B283-08B0A15DE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E3DD-78AA-4703-A09F-2242158D1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F65E-D165-4227-9DD4-A521DFAD5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B338-1A18-498E-8FED-34AA08A66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772-F522-4451-9BF6-5EB13DA8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C471-6DC3-4C04-B111-E3B52C7B8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84C5-0B5E-46BE-9D1A-B12C96A1E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55F2-CC58-4874-9075-8EB82DFDF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3188-4E9D-4284-BA19-8098514E4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477D-C8A0-441B-A38D-2244B0750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6FB5-ACB7-4273-9589-B845F5A34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9286-E04C-44A7-B135-29F01C35C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62706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295364" name="Rectangle 4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DAF88459-F0B2-4852-B49C-A1BF1E9CA232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9002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6" descr="PPt_TopBand_Artwor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5367" name="Rectangle 7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1295368" name="Rectangle 8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dirty="0"/>
              <a:t>Copyright 2009 Kenneth M. Chipps Ph.D. www.chipps.com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14E4F0-02C2-4EAE-99CE-73FF708B8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Example of a</a:t>
            </a:r>
            <a:r>
              <a:rPr lang="en-US" altLang="en-US" baseline="0" dirty="0" smtClean="0"/>
              <a:t> WAN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Update 2009.06.29</a:t>
            </a:r>
            <a:br>
              <a:rPr lang="en-US" sz="2400" dirty="0" smtClean="0"/>
            </a:br>
            <a:r>
              <a:rPr lang="en-US" sz="2400" dirty="0" smtClean="0"/>
              <a:t>1.0.0</a:t>
            </a: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9960C-BBD4-4555-A8A5-40DE92A0F55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 2009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on the 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745F-6F89-4503-B1A4-E14CEA4FA95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20081031-013-MTNAnte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0368" y="1676400"/>
            <a:ext cx="2864632" cy="4313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satellites we are interested in are those in geostationary orbits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GEO satellites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745F-6F89-4503-B1A4-E14CEA4FA95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Locations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745F-6F89-4503-B1A4-E14CEA4FA95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330" t="13542" r="12500" b="22917"/>
          <a:stretch>
            <a:fillRect/>
          </a:stretch>
        </p:blipFill>
        <p:spPr bwMode="auto">
          <a:xfrm>
            <a:off x="457200" y="1676400"/>
            <a:ext cx="8265115" cy="413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 eaLnBrk="1" latinLnBrk="0" hangingPunct="1"/>
            <a:r>
              <a:rPr kumimoji="0"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transponders on satellites can be tuned to provide general coverage to a large area, a hemisphere, a zone, or spot coverage to a small area</a:t>
            </a:r>
            <a:endParaRPr lang="en-US" sz="3200" dirty="0" smtClean="0"/>
          </a:p>
          <a:p>
            <a:pPr rtl="0" eaLnBrk="1" latinLnBrk="0" hangingPunct="1"/>
            <a:r>
              <a:rPr kumimoji="0"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example we will assume</a:t>
            </a:r>
            <a:r>
              <a:rPr kumimoji="0"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kumimoji="0"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 will tune into the global</a:t>
            </a:r>
            <a:r>
              <a:rPr kumimoji="0"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beam of one of three satellites</a:t>
            </a:r>
            <a:endParaRPr lang="en-US" sz="3200" dirty="0" smtClean="0"/>
          </a:p>
          <a:p>
            <a:pPr rtl="0" eaLnBrk="1" latinLnBrk="0" hangingPunct="1"/>
            <a:r>
              <a:rPr kumimoji="0"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three satellites can provide coverage for the entire globe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745F-6F89-4503-B1A4-E14CEA4FA95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kumimoji="0"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</a:t>
            </a:r>
            <a:endParaRPr lang="en-US" sz="3200" dirty="0" smtClean="0"/>
          </a:p>
          <a:p>
            <a:pPr lvl="1" rtl="0" eaLnBrk="1" latinLnBrk="0" hangingPunct="1"/>
            <a:r>
              <a: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Intelsat 903 (AOR)</a:t>
            </a:r>
            <a:endParaRPr lang="en-US" sz="2800" dirty="0" smtClean="0"/>
          </a:p>
          <a:p>
            <a:pPr lvl="1" rtl="0" eaLnBrk="1" latinLnBrk="0" hangingPunct="1"/>
            <a:r>
              <a: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Intelsat 906 (IOR)</a:t>
            </a:r>
            <a:endParaRPr lang="en-US" sz="2800" dirty="0" smtClean="0"/>
          </a:p>
          <a:p>
            <a:pPr lvl="1" rtl="0" eaLnBrk="1" latinLnBrk="0" hangingPunct="1"/>
            <a:r>
              <a: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NSS-5 (POR)</a:t>
            </a:r>
          </a:p>
          <a:p>
            <a:pPr marL="107442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</a:t>
            </a:r>
            <a:r>
              <a:rPr kumimoji="0"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Intelsat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745F-6F89-4503-B1A4-E14CEA4FA95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 Band Satellites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745F-6F89-4503-B1A4-E14CEA4FA95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26042" r="15000" b="6250"/>
          <a:stretch>
            <a:fillRect/>
          </a:stretch>
        </p:blipFill>
        <p:spPr bwMode="auto">
          <a:xfrm>
            <a:off x="990600" y="1524000"/>
            <a:ext cx="7162800" cy="44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Satellite Links</a:t>
            </a:r>
            <a:r>
              <a:rPr lang="en-US" baseline="0" dirty="0" smtClean="0"/>
              <a:t> on Shore</a:t>
            </a:r>
            <a:endParaRPr lang="en-US" dirty="0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2005-2009 Kenneth M. Chipps Ph.D. www.chipps.com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072F9-00EB-4689-8298-98B2007D0F06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32773" name="Picture 4" descr="SatelliteDish"/>
          <p:cNvPicPr>
            <a:picLocks noChangeAspect="1" noChangeArrowheads="1"/>
          </p:cNvPicPr>
          <p:nvPr/>
        </p:nvPicPr>
        <p:blipFill>
          <a:blip r:embed="rId2" cstate="print"/>
          <a:srcRect l="6737" t="6741" r="16913" b="25842"/>
          <a:stretch>
            <a:fillRect/>
          </a:stretch>
        </p:blipFill>
        <p:spPr bwMode="auto">
          <a:xfrm>
            <a:off x="1066800" y="1447800"/>
            <a:ext cx="70866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6172200" y="1676400"/>
            <a:ext cx="1295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Antenna</a:t>
            </a:r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 flipH="1">
            <a:off x="6553200" y="2209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776" name="Oval 7"/>
          <p:cNvSpPr>
            <a:spLocks noChangeArrowheads="1"/>
          </p:cNvSpPr>
          <p:nvPr/>
        </p:nvSpPr>
        <p:spPr bwMode="auto">
          <a:xfrm>
            <a:off x="6019800" y="2819400"/>
            <a:ext cx="838200" cy="685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WAN can be</a:t>
            </a:r>
            <a:r>
              <a:rPr lang="en-US" baseline="0" dirty="0" smtClean="0"/>
              <a:t> created with wires or by using a wireless connection</a:t>
            </a:r>
          </a:p>
          <a:p>
            <a:r>
              <a:rPr lang="en-US" baseline="0" dirty="0" smtClean="0"/>
              <a:t>Typically these are wired connections where a data line is leased from a service provider such as AT&amp;T</a:t>
            </a:r>
          </a:p>
          <a:p>
            <a:r>
              <a:rPr lang="en-US" baseline="0" dirty="0" smtClean="0"/>
              <a:t>These service providers will offer several different types of connections to connect the Point A to Point 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For example here is what AT&amp;T is offering now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42" y="1636295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2" y="1652335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36294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</a:t>
            </a:r>
            <a:r>
              <a:rPr lang="en-US" baseline="0" dirty="0" smtClean="0"/>
              <a:t> a typical large organization will connect each of its site to each other through a MPLS network</a:t>
            </a:r>
          </a:p>
          <a:p>
            <a:r>
              <a:rPr lang="en-US" baseline="0" dirty="0" smtClean="0"/>
              <a:t>Here is what AT&amp;T says about there MPLS offerings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57" y="1636292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satellite based network is a good example of a wireless</a:t>
            </a:r>
            <a:r>
              <a:rPr lang="en-US" baseline="0" dirty="0" smtClean="0"/>
              <a:t> WAN</a:t>
            </a:r>
          </a:p>
          <a:p>
            <a:r>
              <a:rPr lang="en-US" baseline="0" dirty="0" smtClean="0"/>
              <a:t>And a good example of a wireless WAN is the network access from a ship at sea</a:t>
            </a:r>
          </a:p>
          <a:p>
            <a:r>
              <a:rPr lang="en-US" baseline="0" dirty="0" smtClean="0"/>
              <a:t>As it is very difficult to connect a wire to a ship at sea so data lines to ships are always wireless</a:t>
            </a:r>
          </a:p>
          <a:p>
            <a:r>
              <a:rPr lang="en-US" baseline="0" dirty="0" smtClean="0"/>
              <a:t>Here is an example of a wireless WAN connection to a cruise 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81F8B-DFA8-4B66-BD5F-C6D2614BC55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7225</TotalTime>
  <Pages>28</Pages>
  <Words>445</Words>
  <Application>Microsoft Office PowerPoint</Application>
  <PresentationFormat>On-screen Show (4:3)</PresentationFormat>
  <Paragraphs>74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PPT-TMPLT-WHT_C</vt:lpstr>
      <vt:lpstr>CCNA</vt:lpstr>
      <vt:lpstr>Example of a WAN  Last Update 2009.06.29 1.0.0</vt:lpstr>
      <vt:lpstr>A WAN</vt:lpstr>
      <vt:lpstr>Data Lines</vt:lpstr>
      <vt:lpstr>Data Lines</vt:lpstr>
      <vt:lpstr>Data Lines</vt:lpstr>
      <vt:lpstr>Data Lines</vt:lpstr>
      <vt:lpstr>A Common WAN</vt:lpstr>
      <vt:lpstr>MPLS</vt:lpstr>
      <vt:lpstr>Satellite</vt:lpstr>
      <vt:lpstr>Antenna on the Ship</vt:lpstr>
      <vt:lpstr>Satellite Locations</vt:lpstr>
      <vt:lpstr>Satellite Locations</vt:lpstr>
      <vt:lpstr>Satellite Locations</vt:lpstr>
      <vt:lpstr>Satellite Locations</vt:lpstr>
      <vt:lpstr>Global C Band Satellites</vt:lpstr>
      <vt:lpstr>Satellite Links on Shore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WAN</dc:title>
  <dc:creator>Kenneth M. Chipps Ph.D.</dc:creator>
  <cp:lastModifiedBy>Kenneth M. Chipps Ph.D.</cp:lastModifiedBy>
  <cp:revision>373</cp:revision>
  <cp:lastPrinted>1999-01-27T00:54:54Z</cp:lastPrinted>
  <dcterms:created xsi:type="dcterms:W3CDTF">2002-08-27T12:04:17Z</dcterms:created>
  <dcterms:modified xsi:type="dcterms:W3CDTF">2009-07-28T21:06:50Z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