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42"/>
  </p:notesMasterIdLst>
  <p:sldIdLst>
    <p:sldId id="256" r:id="rId2"/>
    <p:sldId id="257" r:id="rId3"/>
    <p:sldId id="260" r:id="rId4"/>
    <p:sldId id="261" r:id="rId5"/>
    <p:sldId id="262" r:id="rId6"/>
    <p:sldId id="263" r:id="rId7"/>
    <p:sldId id="264" r:id="rId8"/>
    <p:sldId id="265" r:id="rId9"/>
    <p:sldId id="266" r:id="rId10"/>
    <p:sldId id="267" r:id="rId11"/>
    <p:sldId id="268" r:id="rId12"/>
    <p:sldId id="401" r:id="rId13"/>
    <p:sldId id="270" r:id="rId14"/>
    <p:sldId id="272" r:id="rId15"/>
    <p:sldId id="402" r:id="rId16"/>
    <p:sldId id="273" r:id="rId17"/>
    <p:sldId id="274" r:id="rId18"/>
    <p:sldId id="275" r:id="rId19"/>
    <p:sldId id="276" r:id="rId20"/>
    <p:sldId id="277"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403"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41" r:id="rId85"/>
    <p:sldId id="342" r:id="rId86"/>
    <p:sldId id="343" r:id="rId87"/>
    <p:sldId id="344" r:id="rId88"/>
    <p:sldId id="345" r:id="rId89"/>
    <p:sldId id="346" r:id="rId90"/>
    <p:sldId id="347" r:id="rId91"/>
    <p:sldId id="348" r:id="rId92"/>
    <p:sldId id="349" r:id="rId93"/>
    <p:sldId id="350" r:id="rId94"/>
    <p:sldId id="351" r:id="rId95"/>
    <p:sldId id="352" r:id="rId96"/>
    <p:sldId id="353" r:id="rId97"/>
    <p:sldId id="354" r:id="rId98"/>
    <p:sldId id="355" r:id="rId99"/>
    <p:sldId id="356" r:id="rId100"/>
    <p:sldId id="357" r:id="rId101"/>
    <p:sldId id="358" r:id="rId102"/>
    <p:sldId id="359" r:id="rId103"/>
    <p:sldId id="360" r:id="rId104"/>
    <p:sldId id="361" r:id="rId105"/>
    <p:sldId id="362" r:id="rId106"/>
    <p:sldId id="363" r:id="rId107"/>
    <p:sldId id="364" r:id="rId108"/>
    <p:sldId id="365" r:id="rId109"/>
    <p:sldId id="366" r:id="rId110"/>
    <p:sldId id="367" r:id="rId111"/>
    <p:sldId id="368" r:id="rId112"/>
    <p:sldId id="369" r:id="rId113"/>
    <p:sldId id="370" r:id="rId114"/>
    <p:sldId id="371" r:id="rId115"/>
    <p:sldId id="372" r:id="rId116"/>
    <p:sldId id="373" r:id="rId117"/>
    <p:sldId id="374" r:id="rId118"/>
    <p:sldId id="375" r:id="rId119"/>
    <p:sldId id="376" r:id="rId120"/>
    <p:sldId id="377" r:id="rId121"/>
    <p:sldId id="378" r:id="rId122"/>
    <p:sldId id="379" r:id="rId123"/>
    <p:sldId id="380" r:id="rId124"/>
    <p:sldId id="381" r:id="rId125"/>
    <p:sldId id="382" r:id="rId126"/>
    <p:sldId id="383" r:id="rId127"/>
    <p:sldId id="384" r:id="rId128"/>
    <p:sldId id="385" r:id="rId129"/>
    <p:sldId id="386" r:id="rId130"/>
    <p:sldId id="387" r:id="rId131"/>
    <p:sldId id="388" r:id="rId132"/>
    <p:sldId id="389" r:id="rId133"/>
    <p:sldId id="390" r:id="rId134"/>
    <p:sldId id="391" r:id="rId135"/>
    <p:sldId id="392" r:id="rId136"/>
    <p:sldId id="393" r:id="rId137"/>
    <p:sldId id="394" r:id="rId138"/>
    <p:sldId id="395" r:id="rId139"/>
    <p:sldId id="396" r:id="rId140"/>
    <p:sldId id="397" r:id="rId1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78" autoAdjust="0"/>
    <p:restoredTop sz="86339" autoAdjust="0"/>
  </p:normalViewPr>
  <p:slideViewPr>
    <p:cSldViewPr>
      <p:cViewPr varScale="1">
        <p:scale>
          <a:sx n="58" d="100"/>
          <a:sy n="58" d="100"/>
        </p:scale>
        <p:origin x="-27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5D167B-CC43-4BB8-9F40-6E96C7C48551}" type="datetimeFigureOut">
              <a:rPr lang="en-US" smtClean="0"/>
              <a:pPr/>
              <a:t>9/5/2011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BA81D5-C04A-4A72-B28C-64816EA7E102}" type="slidenum">
              <a:rPr lang="en-US" smtClean="0"/>
              <a:pPr/>
              <a:t>‹#›</a:t>
            </a:fld>
            <a:endParaRPr lang="en-US" dirty="0"/>
          </a:p>
        </p:txBody>
      </p:sp>
    </p:spTree>
    <p:extLst>
      <p:ext uri="{BB962C8B-B14F-4D97-AF65-F5344CB8AC3E}">
        <p14:creationId xmlns:p14="http://schemas.microsoft.com/office/powerpoint/2010/main" val="2008057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a:p>
        </p:txBody>
      </p:sp>
      <p:sp>
        <p:nvSpPr>
          <p:cNvPr id="7475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fld id="{CE9B47B6-78D2-43DB-BA17-0436CDE0AD04}" type="datetime1">
              <a:rPr lang="en-US" smtClean="0"/>
              <a:t>9/5/2011</a:t>
            </a:fld>
            <a:endParaRPr lang="en-US" dirty="0"/>
          </a:p>
        </p:txBody>
      </p:sp>
      <p:sp>
        <p:nvSpPr>
          <p:cNvPr id="5" name="Rectangle 5"/>
          <p:cNvSpPr>
            <a:spLocks noGrp="1" noChangeArrowheads="1"/>
          </p:cNvSpPr>
          <p:nvPr>
            <p:ph type="ftr" sz="quarter" idx="11"/>
          </p:nvPr>
        </p:nvSpPr>
        <p:spPr>
          <a:xfrm>
            <a:off x="2667000" y="6245225"/>
            <a:ext cx="3886200" cy="476250"/>
          </a:xfrm>
        </p:spPr>
        <p:txBody>
          <a:bodyPr/>
          <a:lstStyle>
            <a:lvl1pPr>
              <a:defRPr sz="1400"/>
            </a:lvl1pPr>
          </a:lstStyle>
          <a:p>
            <a:r>
              <a:rPr lang="en-US" smtClean="0"/>
              <a:t>Copyright 2005-2011 Kenneth M. Chipps Ph.D. www.chipps.com</a:t>
            </a:r>
            <a:endParaRPr lang="en-US" dirty="0"/>
          </a:p>
        </p:txBody>
      </p:sp>
      <p:sp>
        <p:nvSpPr>
          <p:cNvPr id="6" name="Rectangle 6"/>
          <p:cNvSpPr>
            <a:spLocks noGrp="1" noChangeArrowheads="1"/>
          </p:cNvSpPr>
          <p:nvPr>
            <p:ph type="sldNum" sz="quarter" idx="12"/>
          </p:nvPr>
        </p:nvSpPr>
        <p:spPr>
          <a:xfrm>
            <a:off x="6553200" y="6245225"/>
            <a:ext cx="2133600" cy="476250"/>
          </a:xfrm>
        </p:spPr>
        <p:txBody>
          <a:bodyPr/>
          <a:lstStyle>
            <a:lvl1pPr>
              <a:defRPr/>
            </a:lvl1pPr>
          </a:lstStyle>
          <a:p>
            <a:fld id="{ED75307A-6FB1-4AFC-9D06-6B278E04935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FFBE3C6C-2ED1-4A7F-A6F2-440BA39618D6}" type="datetime1">
              <a:rPr lang="en-US" smtClean="0"/>
              <a:t>9/5/2011</a:t>
            </a:fld>
            <a:endParaRPr lang="en-US" dirty="0"/>
          </a:p>
        </p:txBody>
      </p:sp>
      <p:sp>
        <p:nvSpPr>
          <p:cNvPr id="5" name="Rectangle 5"/>
          <p:cNvSpPr>
            <a:spLocks noGrp="1" noChangeArrowheads="1"/>
          </p:cNvSpPr>
          <p:nvPr>
            <p:ph type="ftr" sz="quarter" idx="11"/>
          </p:nvPr>
        </p:nvSpPr>
        <p:spPr>
          <a:ln/>
        </p:spPr>
        <p:txBody>
          <a:bodyPr/>
          <a:lstStyle>
            <a:lvl1pPr>
              <a:defRPr/>
            </a:lvl1pPr>
          </a:lstStyle>
          <a:p>
            <a:r>
              <a:rPr lang="en-US" smtClean="0"/>
              <a:t>Copyright 2005-2011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ED75307A-6FB1-4AFC-9D06-6B278E04935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FDEDC3F3-52A4-4867-A796-493A3E0D7838}" type="datetime1">
              <a:rPr lang="en-US" smtClean="0"/>
              <a:t>9/5/2011</a:t>
            </a:fld>
            <a:endParaRPr lang="en-US" dirty="0"/>
          </a:p>
        </p:txBody>
      </p:sp>
      <p:sp>
        <p:nvSpPr>
          <p:cNvPr id="5" name="Rectangle 5"/>
          <p:cNvSpPr>
            <a:spLocks noGrp="1" noChangeArrowheads="1"/>
          </p:cNvSpPr>
          <p:nvPr>
            <p:ph type="ftr" sz="quarter" idx="11"/>
          </p:nvPr>
        </p:nvSpPr>
        <p:spPr>
          <a:ln/>
        </p:spPr>
        <p:txBody>
          <a:bodyPr/>
          <a:lstStyle>
            <a:lvl1pPr>
              <a:defRPr/>
            </a:lvl1pPr>
          </a:lstStyle>
          <a:p>
            <a:r>
              <a:rPr lang="en-US" smtClean="0"/>
              <a:t>Copyright 2005-2011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ED75307A-6FB1-4AFC-9D06-6B278E049357}"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F15716C7-6EA9-409F-A15E-17D479E880B5}" type="datetime1">
              <a:rPr lang="en-US" smtClean="0"/>
              <a:t>9/5/2011</a:t>
            </a:fld>
            <a:endParaRPr lang="en-US" dirty="0"/>
          </a:p>
        </p:txBody>
      </p:sp>
      <p:sp>
        <p:nvSpPr>
          <p:cNvPr id="8" name="Rectangle 5"/>
          <p:cNvSpPr>
            <a:spLocks noGrp="1" noChangeArrowheads="1"/>
          </p:cNvSpPr>
          <p:nvPr>
            <p:ph type="ftr" sz="quarter" idx="11"/>
          </p:nvPr>
        </p:nvSpPr>
        <p:spPr>
          <a:ln/>
        </p:spPr>
        <p:txBody>
          <a:bodyPr/>
          <a:lstStyle>
            <a:lvl1pPr>
              <a:defRPr/>
            </a:lvl1pPr>
          </a:lstStyle>
          <a:p>
            <a:r>
              <a:rPr lang="en-US" smtClean="0"/>
              <a:t>Copyright 2005-2011 Kenneth M. Chipps Ph.D. www.chipps.com</a:t>
            </a:r>
            <a:endParaRPr lang="en-US" dirty="0"/>
          </a:p>
        </p:txBody>
      </p:sp>
      <p:sp>
        <p:nvSpPr>
          <p:cNvPr id="9" name="Rectangle 6"/>
          <p:cNvSpPr>
            <a:spLocks noGrp="1" noChangeArrowheads="1"/>
          </p:cNvSpPr>
          <p:nvPr>
            <p:ph type="sldNum" sz="quarter" idx="12"/>
          </p:nvPr>
        </p:nvSpPr>
        <p:spPr>
          <a:ln/>
        </p:spPr>
        <p:txBody>
          <a:bodyPr/>
          <a:lstStyle>
            <a:lvl1pPr>
              <a:defRPr/>
            </a:lvl1pPr>
          </a:lstStyle>
          <a:p>
            <a:fld id="{ED75307A-6FB1-4AFC-9D06-6B278E049357}"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883E6FBF-53B4-47A3-AA20-1728763C5366}" type="datetime1">
              <a:rPr lang="en-US" smtClean="0"/>
              <a:t>9/5/2011</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Copyright 2005-2011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332F3EA-894C-4B7E-97F5-A0CA221C1E93}" type="slidenum">
              <a:rPr lang="en-US" smtClean="0"/>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r>
              <a:rPr lang="en-US" noProof="0" dirty="0" smtClean="0"/>
              <a:t>Click icon to add table</a:t>
            </a:r>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fld id="{CCD9A3C9-26F5-450C-9079-3CF92695CD1F}" type="datetime1">
              <a:rPr lang="en-US" smtClean="0"/>
              <a:t>9/5/2011</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2005-2011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1CC1F9-0CEE-46C8-88C4-A3329A132C6B}"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E331D5C3-8946-42DD-80A4-C9203EE8B72C}" type="datetime1">
              <a:rPr lang="en-US" smtClean="0"/>
              <a:t>9/5/2011</a:t>
            </a:fld>
            <a:endParaRPr lang="en-US" dirty="0"/>
          </a:p>
        </p:txBody>
      </p:sp>
      <p:sp>
        <p:nvSpPr>
          <p:cNvPr id="5" name="Rectangle 5"/>
          <p:cNvSpPr>
            <a:spLocks noGrp="1" noChangeArrowheads="1"/>
          </p:cNvSpPr>
          <p:nvPr>
            <p:ph type="ftr" sz="quarter" idx="11"/>
          </p:nvPr>
        </p:nvSpPr>
        <p:spPr>
          <a:ln/>
        </p:spPr>
        <p:txBody>
          <a:bodyPr/>
          <a:lstStyle>
            <a:lvl1pPr>
              <a:defRPr/>
            </a:lvl1pPr>
          </a:lstStyle>
          <a:p>
            <a:r>
              <a:rPr lang="en-US" smtClean="0"/>
              <a:t>Copyright 2005-2011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ED75307A-6FB1-4AFC-9D06-6B278E04935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4EA4EEAE-A7C7-42D1-A765-A89653C5B931}" type="datetime1">
              <a:rPr lang="en-US" smtClean="0"/>
              <a:t>9/5/2011</a:t>
            </a:fld>
            <a:endParaRPr lang="en-US" dirty="0"/>
          </a:p>
        </p:txBody>
      </p:sp>
      <p:sp>
        <p:nvSpPr>
          <p:cNvPr id="5" name="Rectangle 5"/>
          <p:cNvSpPr>
            <a:spLocks noGrp="1" noChangeArrowheads="1"/>
          </p:cNvSpPr>
          <p:nvPr>
            <p:ph type="ftr" sz="quarter" idx="11"/>
          </p:nvPr>
        </p:nvSpPr>
        <p:spPr>
          <a:ln/>
        </p:spPr>
        <p:txBody>
          <a:bodyPr/>
          <a:lstStyle>
            <a:lvl1pPr>
              <a:defRPr/>
            </a:lvl1pPr>
          </a:lstStyle>
          <a:p>
            <a:r>
              <a:rPr lang="en-US" smtClean="0"/>
              <a:t>Copyright 2005-2011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ED75307A-6FB1-4AFC-9D06-6B278E04935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7071D8F2-9C02-40FB-8A0B-10C716DD527B}" type="datetime1">
              <a:rPr lang="en-US" smtClean="0"/>
              <a:t>9/5/2011</a:t>
            </a:fld>
            <a:endParaRPr lang="en-US" dirty="0"/>
          </a:p>
        </p:txBody>
      </p:sp>
      <p:sp>
        <p:nvSpPr>
          <p:cNvPr id="6" name="Rectangle 5"/>
          <p:cNvSpPr>
            <a:spLocks noGrp="1" noChangeArrowheads="1"/>
          </p:cNvSpPr>
          <p:nvPr>
            <p:ph type="ftr" sz="quarter" idx="11"/>
          </p:nvPr>
        </p:nvSpPr>
        <p:spPr>
          <a:ln/>
        </p:spPr>
        <p:txBody>
          <a:bodyPr/>
          <a:lstStyle>
            <a:lvl1pPr>
              <a:defRPr/>
            </a:lvl1pPr>
          </a:lstStyle>
          <a:p>
            <a:r>
              <a:rPr lang="en-US" smtClean="0"/>
              <a:t>Copyright 2005-2011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fld id="{ED75307A-6FB1-4AFC-9D06-6B278E04935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AD36D7D3-ED25-46DE-8B0C-5F8D96019880}" type="datetime1">
              <a:rPr lang="en-US" smtClean="0"/>
              <a:t>9/5/2011</a:t>
            </a:fld>
            <a:endParaRPr lang="en-US" dirty="0"/>
          </a:p>
        </p:txBody>
      </p:sp>
      <p:sp>
        <p:nvSpPr>
          <p:cNvPr id="8" name="Rectangle 5"/>
          <p:cNvSpPr>
            <a:spLocks noGrp="1" noChangeArrowheads="1"/>
          </p:cNvSpPr>
          <p:nvPr>
            <p:ph type="ftr" sz="quarter" idx="11"/>
          </p:nvPr>
        </p:nvSpPr>
        <p:spPr>
          <a:ln/>
        </p:spPr>
        <p:txBody>
          <a:bodyPr/>
          <a:lstStyle>
            <a:lvl1pPr>
              <a:defRPr/>
            </a:lvl1pPr>
          </a:lstStyle>
          <a:p>
            <a:r>
              <a:rPr lang="en-US" smtClean="0"/>
              <a:t>Copyright 2005-2011 Kenneth M. Chipps Ph.D. www.chipps.com</a:t>
            </a:r>
            <a:endParaRPr lang="en-US" dirty="0"/>
          </a:p>
        </p:txBody>
      </p:sp>
      <p:sp>
        <p:nvSpPr>
          <p:cNvPr id="9" name="Rectangle 6"/>
          <p:cNvSpPr>
            <a:spLocks noGrp="1" noChangeArrowheads="1"/>
          </p:cNvSpPr>
          <p:nvPr>
            <p:ph type="sldNum" sz="quarter" idx="12"/>
          </p:nvPr>
        </p:nvSpPr>
        <p:spPr>
          <a:ln/>
        </p:spPr>
        <p:txBody>
          <a:bodyPr/>
          <a:lstStyle>
            <a:lvl1pPr>
              <a:defRPr/>
            </a:lvl1pPr>
          </a:lstStyle>
          <a:p>
            <a:fld id="{ED75307A-6FB1-4AFC-9D06-6B278E04935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FDFE5E3B-E44A-488A-B7E3-4830D8720A8C}" type="datetime1">
              <a:rPr lang="en-US" smtClean="0"/>
              <a:t>9/5/2011</a:t>
            </a:fld>
            <a:endParaRPr lang="en-US" dirty="0"/>
          </a:p>
        </p:txBody>
      </p:sp>
      <p:sp>
        <p:nvSpPr>
          <p:cNvPr id="4" name="Rectangle 5"/>
          <p:cNvSpPr>
            <a:spLocks noGrp="1" noChangeArrowheads="1"/>
          </p:cNvSpPr>
          <p:nvPr>
            <p:ph type="ftr" sz="quarter" idx="11"/>
          </p:nvPr>
        </p:nvSpPr>
        <p:spPr>
          <a:ln/>
        </p:spPr>
        <p:txBody>
          <a:bodyPr/>
          <a:lstStyle>
            <a:lvl1pPr>
              <a:defRPr/>
            </a:lvl1pPr>
          </a:lstStyle>
          <a:p>
            <a:r>
              <a:rPr lang="en-US" smtClean="0"/>
              <a:t>Copyright 2005-2011 Kenneth M. Chipps Ph.D. www.chipps.com</a:t>
            </a:r>
            <a:endParaRPr lang="en-US" dirty="0"/>
          </a:p>
        </p:txBody>
      </p:sp>
      <p:sp>
        <p:nvSpPr>
          <p:cNvPr id="5" name="Rectangle 6"/>
          <p:cNvSpPr>
            <a:spLocks noGrp="1" noChangeArrowheads="1"/>
          </p:cNvSpPr>
          <p:nvPr>
            <p:ph type="sldNum" sz="quarter" idx="12"/>
          </p:nvPr>
        </p:nvSpPr>
        <p:spPr>
          <a:ln/>
        </p:spPr>
        <p:txBody>
          <a:bodyPr/>
          <a:lstStyle>
            <a:lvl1pPr>
              <a:defRPr/>
            </a:lvl1pPr>
          </a:lstStyle>
          <a:p>
            <a:fld id="{ED75307A-6FB1-4AFC-9D06-6B278E04935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0F94B895-EE62-49D7-9D2B-EE34E5ADF237}" type="datetime1">
              <a:rPr lang="en-US" smtClean="0"/>
              <a:t>9/5/2011</a:t>
            </a:fld>
            <a:endParaRPr lang="en-US" dirty="0"/>
          </a:p>
        </p:txBody>
      </p:sp>
      <p:sp>
        <p:nvSpPr>
          <p:cNvPr id="3" name="Rectangle 5"/>
          <p:cNvSpPr>
            <a:spLocks noGrp="1" noChangeArrowheads="1"/>
          </p:cNvSpPr>
          <p:nvPr>
            <p:ph type="ftr" sz="quarter" idx="11"/>
          </p:nvPr>
        </p:nvSpPr>
        <p:spPr>
          <a:ln/>
        </p:spPr>
        <p:txBody>
          <a:bodyPr/>
          <a:lstStyle>
            <a:lvl1pPr>
              <a:defRPr/>
            </a:lvl1pPr>
          </a:lstStyle>
          <a:p>
            <a:r>
              <a:rPr lang="en-US" smtClean="0"/>
              <a:t>Copyright 2005-2011 Kenneth M. Chipps Ph.D. www.chipps.com</a:t>
            </a:r>
            <a:endParaRPr lang="en-US" dirty="0"/>
          </a:p>
        </p:txBody>
      </p:sp>
      <p:sp>
        <p:nvSpPr>
          <p:cNvPr id="4" name="Rectangle 6"/>
          <p:cNvSpPr>
            <a:spLocks noGrp="1" noChangeArrowheads="1"/>
          </p:cNvSpPr>
          <p:nvPr>
            <p:ph type="sldNum" sz="quarter" idx="12"/>
          </p:nvPr>
        </p:nvSpPr>
        <p:spPr>
          <a:ln/>
        </p:spPr>
        <p:txBody>
          <a:bodyPr/>
          <a:lstStyle>
            <a:lvl1pPr>
              <a:defRPr/>
            </a:lvl1pPr>
          </a:lstStyle>
          <a:p>
            <a:fld id="{ED75307A-6FB1-4AFC-9D06-6B278E04935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60162AD7-5D0F-48AB-A9BF-AA4C0954C16B}" type="datetime1">
              <a:rPr lang="en-US" smtClean="0"/>
              <a:t>9/5/2011</a:t>
            </a:fld>
            <a:endParaRPr lang="en-US" dirty="0"/>
          </a:p>
        </p:txBody>
      </p:sp>
      <p:sp>
        <p:nvSpPr>
          <p:cNvPr id="6" name="Rectangle 5"/>
          <p:cNvSpPr>
            <a:spLocks noGrp="1" noChangeArrowheads="1"/>
          </p:cNvSpPr>
          <p:nvPr>
            <p:ph type="ftr" sz="quarter" idx="11"/>
          </p:nvPr>
        </p:nvSpPr>
        <p:spPr>
          <a:ln/>
        </p:spPr>
        <p:txBody>
          <a:bodyPr/>
          <a:lstStyle>
            <a:lvl1pPr>
              <a:defRPr/>
            </a:lvl1pPr>
          </a:lstStyle>
          <a:p>
            <a:r>
              <a:rPr lang="en-US" smtClean="0"/>
              <a:t>Copyright 2005-2011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fld id="{ED75307A-6FB1-4AFC-9D06-6B278E04935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8F09088E-AB75-4F4D-8B1A-DCE174E8FFB9}" type="datetime1">
              <a:rPr lang="en-US" smtClean="0"/>
              <a:t>9/5/2011</a:t>
            </a:fld>
            <a:endParaRPr lang="en-US" dirty="0"/>
          </a:p>
        </p:txBody>
      </p:sp>
      <p:sp>
        <p:nvSpPr>
          <p:cNvPr id="6" name="Rectangle 5"/>
          <p:cNvSpPr>
            <a:spLocks noGrp="1" noChangeArrowheads="1"/>
          </p:cNvSpPr>
          <p:nvPr>
            <p:ph type="ftr" sz="quarter" idx="11"/>
          </p:nvPr>
        </p:nvSpPr>
        <p:spPr>
          <a:ln/>
        </p:spPr>
        <p:txBody>
          <a:bodyPr/>
          <a:lstStyle>
            <a:lvl1pPr>
              <a:defRPr/>
            </a:lvl1pPr>
          </a:lstStyle>
          <a:p>
            <a:r>
              <a:rPr lang="en-US" smtClean="0"/>
              <a:t>Copyright 2005-2011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fld id="{ED75307A-6FB1-4AFC-9D06-6B278E04935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6BBF8"/>
            </a:gs>
            <a:gs pos="100000">
              <a:srgbClr val="FFFF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37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2DBB3040-CF46-41D8-A011-D30BBBD80805}" type="datetime1">
              <a:rPr lang="en-US" smtClean="0"/>
              <a:t>9/5/2011</a:t>
            </a:fld>
            <a:endParaRPr lang="en-US" dirty="0"/>
          </a:p>
        </p:txBody>
      </p:sp>
      <p:sp>
        <p:nvSpPr>
          <p:cNvPr id="73733" name="Rectangle 5"/>
          <p:cNvSpPr>
            <a:spLocks noGrp="1" noChangeArrowheads="1"/>
          </p:cNvSpPr>
          <p:nvPr>
            <p:ph type="ftr" sz="quarter" idx="3"/>
          </p:nvPr>
        </p:nvSpPr>
        <p:spPr bwMode="auto">
          <a:xfrm>
            <a:off x="2743200" y="6245225"/>
            <a:ext cx="3657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r>
              <a:rPr lang="en-US" smtClean="0"/>
              <a:t>Copyright 2005-2011 Kenneth M. Chipps Ph.D. www.chipps.com</a:t>
            </a:r>
            <a:endParaRPr lang="en-US" dirty="0"/>
          </a:p>
        </p:txBody>
      </p:sp>
      <p:sp>
        <p:nvSpPr>
          <p:cNvPr id="73734" name="Rectangle 6"/>
          <p:cNvSpPr>
            <a:spLocks noGrp="1" noChangeArrowheads="1"/>
          </p:cNvSpPr>
          <p:nvPr>
            <p:ph type="sldNum" sz="quarter" idx="4"/>
          </p:nvPr>
        </p:nvSpPr>
        <p:spPr bwMode="auto">
          <a:xfrm>
            <a:off x="6553200" y="62293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D75307A-6FB1-4AFC-9D06-6B278E04935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hf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Transport Layer</a:t>
            </a:r>
            <a:endParaRPr lang="en-US" dirty="0"/>
          </a:p>
        </p:txBody>
      </p:sp>
      <p:sp>
        <p:nvSpPr>
          <p:cNvPr id="3" name="Subtitle 2"/>
          <p:cNvSpPr>
            <a:spLocks noGrp="1"/>
          </p:cNvSpPr>
          <p:nvPr>
            <p:ph type="subTitle" idx="1"/>
          </p:nvPr>
        </p:nvSpPr>
        <p:spPr/>
        <p:txBody>
          <a:bodyPr/>
          <a:lstStyle/>
          <a:p>
            <a:r>
              <a:rPr lang="en-US" sz="2400" dirty="0" smtClean="0"/>
              <a:t>Last Update 2011.09.05</a:t>
            </a:r>
          </a:p>
          <a:p>
            <a:r>
              <a:rPr lang="en-US" sz="2400" dirty="0" smtClean="0"/>
              <a:t>1.1.0</a:t>
            </a:r>
          </a:p>
        </p:txBody>
      </p:sp>
      <p:sp>
        <p:nvSpPr>
          <p:cNvPr id="4" name="Slide Number Placeholder 3"/>
          <p:cNvSpPr>
            <a:spLocks noGrp="1"/>
          </p:cNvSpPr>
          <p:nvPr>
            <p:ph type="sldNum" sz="quarter" idx="12"/>
          </p:nvPr>
        </p:nvSpPr>
        <p:spPr/>
        <p:txBody>
          <a:bodyPr/>
          <a:lstStyle/>
          <a:p>
            <a:fld id="{ED75307A-6FB1-4AFC-9D06-6B278E049357}" type="slidenum">
              <a:rPr lang="en-US" smtClean="0"/>
              <a:pPr/>
              <a:t>1</a:t>
            </a:fld>
            <a:endParaRPr lang="en-US" dirty="0"/>
          </a:p>
        </p:txBody>
      </p:sp>
      <p:sp>
        <p:nvSpPr>
          <p:cNvPr id="5" name="Footer Placeholder 4"/>
          <p:cNvSpPr>
            <a:spLocks noGrp="1"/>
          </p:cNvSpPr>
          <p:nvPr>
            <p:ph type="ftr" sz="quarter" idx="11"/>
          </p:nvPr>
        </p:nvSpPr>
        <p:spPr>
          <a:xfrm>
            <a:off x="2667000" y="6245225"/>
            <a:ext cx="4114800" cy="476250"/>
          </a:xfrm>
        </p:spPr>
        <p:txBody>
          <a:bodyPr/>
          <a:lstStyle/>
          <a:p>
            <a:r>
              <a:rPr lang="en-US" smtClean="0"/>
              <a:t>Copyright 2005-2011 Kenneth M. Chipps Ph.D. www.chipps.com</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pPr eaLnBrk="1" hangingPunct="1"/>
            <a:r>
              <a:rPr lang="en-US" dirty="0" smtClean="0"/>
              <a:t>Finding Protocol Numbers</a:t>
            </a:r>
          </a:p>
        </p:txBody>
      </p:sp>
      <p:sp>
        <p:nvSpPr>
          <p:cNvPr id="14338"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14341" name="Slide Number Placeholder 4"/>
          <p:cNvSpPr>
            <a:spLocks noGrp="1"/>
          </p:cNvSpPr>
          <p:nvPr>
            <p:ph type="sldNum" sz="quarter" idx="12"/>
          </p:nvPr>
        </p:nvSpPr>
        <p:spPr>
          <a:noFill/>
        </p:spPr>
        <p:txBody>
          <a:bodyPr/>
          <a:lstStyle/>
          <a:p>
            <a:fld id="{45061D62-F813-462E-A16B-4CFCE225FFC5}" type="slidenum">
              <a:rPr lang="en-US" smtClean="0"/>
              <a:pPr/>
              <a:t>10</a:t>
            </a:fld>
            <a:endParaRPr lang="en-US" dirty="0" smtClean="0"/>
          </a:p>
        </p:txBody>
      </p:sp>
      <p:pic>
        <p:nvPicPr>
          <p:cNvPr id="14340" name="Picture 3"/>
          <p:cNvPicPr>
            <a:picLocks noChangeAspect="1" noChangeArrowheads="1"/>
          </p:cNvPicPr>
          <p:nvPr/>
        </p:nvPicPr>
        <p:blipFill>
          <a:blip r:embed="rId2" cstate="print"/>
          <a:srcRect/>
          <a:stretch>
            <a:fillRect/>
          </a:stretch>
        </p:blipFill>
        <p:spPr bwMode="auto">
          <a:xfrm>
            <a:off x="1447800" y="1600200"/>
            <a:ext cx="6248400" cy="4686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2"/>
          <p:cNvSpPr>
            <a:spLocks noGrp="1" noChangeArrowheads="1"/>
          </p:cNvSpPr>
          <p:nvPr>
            <p:ph type="title"/>
          </p:nvPr>
        </p:nvSpPr>
        <p:spPr/>
        <p:txBody>
          <a:bodyPr/>
          <a:lstStyle/>
          <a:p>
            <a:pPr eaLnBrk="1" hangingPunct="1"/>
            <a:r>
              <a:rPr lang="en-US" dirty="0" smtClean="0"/>
              <a:t>Data Flow From End to End</a:t>
            </a:r>
          </a:p>
        </p:txBody>
      </p:sp>
      <p:sp>
        <p:nvSpPr>
          <p:cNvPr id="106500" name="Rectangle 3"/>
          <p:cNvSpPr>
            <a:spLocks noGrp="1" noChangeArrowheads="1"/>
          </p:cNvSpPr>
          <p:nvPr>
            <p:ph idx="1"/>
          </p:nvPr>
        </p:nvSpPr>
        <p:spPr/>
        <p:txBody>
          <a:bodyPr/>
          <a:lstStyle/>
          <a:p>
            <a:pPr eaLnBrk="1" hangingPunct="1"/>
            <a:r>
              <a:rPr lang="en-US" dirty="0" smtClean="0"/>
              <a:t>When a sender sends data, the sequence number that it puts in the packet is the sequence number of the first byte in the packet</a:t>
            </a:r>
          </a:p>
          <a:p>
            <a:pPr eaLnBrk="1" hangingPunct="1"/>
            <a:r>
              <a:rPr lang="en-US" dirty="0" smtClean="0"/>
              <a:t>The packet has a certain number of bytes in it, that is, a length</a:t>
            </a:r>
          </a:p>
          <a:p>
            <a:pPr eaLnBrk="1" hangingPunct="1"/>
            <a:r>
              <a:rPr lang="en-US" dirty="0" smtClean="0"/>
              <a:t>The sequence number in the next packet from this sender to be (seq + length) -1</a:t>
            </a:r>
          </a:p>
        </p:txBody>
      </p:sp>
      <p:sp>
        <p:nvSpPr>
          <p:cNvPr id="106498"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106501" name="Slide Number Placeholder 4"/>
          <p:cNvSpPr>
            <a:spLocks noGrp="1"/>
          </p:cNvSpPr>
          <p:nvPr>
            <p:ph type="sldNum" sz="quarter" idx="12"/>
          </p:nvPr>
        </p:nvSpPr>
        <p:spPr>
          <a:noFill/>
        </p:spPr>
        <p:txBody>
          <a:bodyPr/>
          <a:lstStyle/>
          <a:p>
            <a:fld id="{B80D7983-1D20-4CCF-B57B-3D214609DCDE}" type="slidenum">
              <a:rPr lang="en-US" smtClean="0"/>
              <a:pPr/>
              <a:t>100</a:t>
            </a:fld>
            <a:endParaRPr lang="en-US" dirty="0" smtClean="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2"/>
          <p:cNvSpPr>
            <a:spLocks noGrp="1" noChangeArrowheads="1"/>
          </p:cNvSpPr>
          <p:nvPr>
            <p:ph type="title"/>
          </p:nvPr>
        </p:nvSpPr>
        <p:spPr/>
        <p:txBody>
          <a:bodyPr/>
          <a:lstStyle/>
          <a:p>
            <a:pPr eaLnBrk="1" hangingPunct="1"/>
            <a:r>
              <a:rPr lang="en-US" dirty="0" smtClean="0"/>
              <a:t>Data Flow From End to End</a:t>
            </a:r>
          </a:p>
        </p:txBody>
      </p:sp>
      <p:sp>
        <p:nvSpPr>
          <p:cNvPr id="107524" name="Rectangle 3"/>
          <p:cNvSpPr>
            <a:spLocks noGrp="1" noChangeArrowheads="1"/>
          </p:cNvSpPr>
          <p:nvPr>
            <p:ph idx="1"/>
          </p:nvPr>
        </p:nvSpPr>
        <p:spPr/>
        <p:txBody>
          <a:bodyPr/>
          <a:lstStyle/>
          <a:p>
            <a:pPr eaLnBrk="1" hangingPunct="1"/>
            <a:r>
              <a:rPr lang="en-US" dirty="0" smtClean="0"/>
              <a:t>The sender will keep sending as long as it has not gotten to the end of its send window</a:t>
            </a:r>
          </a:p>
          <a:p>
            <a:pPr eaLnBrk="1" hangingPunct="1"/>
            <a:r>
              <a:rPr lang="en-US" dirty="0" smtClean="0"/>
              <a:t>Then it must stop and wait for an ACK from the other side</a:t>
            </a:r>
          </a:p>
          <a:p>
            <a:pPr eaLnBrk="1" hangingPunct="1"/>
            <a:r>
              <a:rPr lang="en-US" dirty="0" smtClean="0"/>
              <a:t>The sender's send window is based on the recipient's receive window</a:t>
            </a:r>
          </a:p>
          <a:p>
            <a:pPr eaLnBrk="1" hangingPunct="1"/>
            <a:r>
              <a:rPr lang="en-US" dirty="0" smtClean="0"/>
              <a:t>The recipient states the size of its receive window in every packet</a:t>
            </a:r>
          </a:p>
        </p:txBody>
      </p:sp>
      <p:sp>
        <p:nvSpPr>
          <p:cNvPr id="107522"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107525" name="Slide Number Placeholder 4"/>
          <p:cNvSpPr>
            <a:spLocks noGrp="1"/>
          </p:cNvSpPr>
          <p:nvPr>
            <p:ph type="sldNum" sz="quarter" idx="12"/>
          </p:nvPr>
        </p:nvSpPr>
        <p:spPr>
          <a:noFill/>
        </p:spPr>
        <p:txBody>
          <a:bodyPr/>
          <a:lstStyle/>
          <a:p>
            <a:fld id="{F6C193FA-85B4-4805-BD96-9FE1D3B101D7}" type="slidenum">
              <a:rPr lang="en-US" smtClean="0"/>
              <a:pPr/>
              <a:t>101</a:t>
            </a:fld>
            <a:endParaRPr lang="en-US" dirty="0" smtClean="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2"/>
          <p:cNvSpPr>
            <a:spLocks noGrp="1" noChangeArrowheads="1"/>
          </p:cNvSpPr>
          <p:nvPr>
            <p:ph type="title"/>
          </p:nvPr>
        </p:nvSpPr>
        <p:spPr/>
        <p:txBody>
          <a:bodyPr/>
          <a:lstStyle/>
          <a:p>
            <a:pPr eaLnBrk="1" hangingPunct="1"/>
            <a:r>
              <a:rPr lang="en-US" dirty="0" smtClean="0"/>
              <a:t>Data Flow From End to End</a:t>
            </a:r>
          </a:p>
        </p:txBody>
      </p:sp>
      <p:sp>
        <p:nvSpPr>
          <p:cNvPr id="108548" name="Rectangle 3"/>
          <p:cNvSpPr>
            <a:spLocks noGrp="1" noChangeArrowheads="1"/>
          </p:cNvSpPr>
          <p:nvPr>
            <p:ph idx="1"/>
          </p:nvPr>
        </p:nvSpPr>
        <p:spPr/>
        <p:txBody>
          <a:bodyPr/>
          <a:lstStyle/>
          <a:p>
            <a:pPr eaLnBrk="1" hangingPunct="1"/>
            <a:r>
              <a:rPr lang="en-US" dirty="0" smtClean="0"/>
              <a:t>It is an indication of how much memory the recipient has for receiving bytes and how much is used up at this point in time</a:t>
            </a:r>
          </a:p>
          <a:p>
            <a:pPr eaLnBrk="1" hangingPunct="1"/>
            <a:r>
              <a:rPr lang="en-US" dirty="0" smtClean="0"/>
              <a:t>The recipient ACKs every byte, but not explicitly</a:t>
            </a:r>
          </a:p>
          <a:p>
            <a:pPr eaLnBrk="1" hangingPunct="1"/>
            <a:r>
              <a:rPr lang="en-US" dirty="0" smtClean="0"/>
              <a:t>The recipient sends a packet with the ACK bit set and the ACK number set to the next byte that the recipient expects to receive</a:t>
            </a:r>
          </a:p>
        </p:txBody>
      </p:sp>
      <p:sp>
        <p:nvSpPr>
          <p:cNvPr id="108546"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108549" name="Slide Number Placeholder 4"/>
          <p:cNvSpPr>
            <a:spLocks noGrp="1"/>
          </p:cNvSpPr>
          <p:nvPr>
            <p:ph type="sldNum" sz="quarter" idx="12"/>
          </p:nvPr>
        </p:nvSpPr>
        <p:spPr>
          <a:noFill/>
        </p:spPr>
        <p:txBody>
          <a:bodyPr/>
          <a:lstStyle/>
          <a:p>
            <a:fld id="{654E8DCE-103E-4023-92EE-8495F5391E50}" type="slidenum">
              <a:rPr lang="en-US" smtClean="0"/>
              <a:pPr/>
              <a:t>102</a:t>
            </a:fld>
            <a:endParaRPr lang="en-US" dirty="0" smtClean="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2"/>
          <p:cNvSpPr>
            <a:spLocks noGrp="1" noChangeArrowheads="1"/>
          </p:cNvSpPr>
          <p:nvPr>
            <p:ph type="title"/>
          </p:nvPr>
        </p:nvSpPr>
        <p:spPr/>
        <p:txBody>
          <a:bodyPr/>
          <a:lstStyle/>
          <a:p>
            <a:pPr eaLnBrk="1" hangingPunct="1"/>
            <a:r>
              <a:rPr lang="en-US" dirty="0" smtClean="0"/>
              <a:t>Data Flow From End to End</a:t>
            </a:r>
          </a:p>
        </p:txBody>
      </p:sp>
      <p:sp>
        <p:nvSpPr>
          <p:cNvPr id="109572" name="Rectangle 3"/>
          <p:cNvSpPr>
            <a:spLocks noGrp="1" noChangeArrowheads="1"/>
          </p:cNvSpPr>
          <p:nvPr>
            <p:ph idx="1"/>
          </p:nvPr>
        </p:nvSpPr>
        <p:spPr/>
        <p:txBody>
          <a:bodyPr/>
          <a:lstStyle/>
          <a:p>
            <a:pPr eaLnBrk="1" hangingPunct="1"/>
            <a:r>
              <a:rPr lang="en-US" dirty="0" smtClean="0"/>
              <a:t>By stating the next byte it expects to receive, the recipient acknowledges receiving the bytes before this</a:t>
            </a:r>
          </a:p>
        </p:txBody>
      </p:sp>
      <p:sp>
        <p:nvSpPr>
          <p:cNvPr id="109570"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109573" name="Slide Number Placeholder 4"/>
          <p:cNvSpPr>
            <a:spLocks noGrp="1"/>
          </p:cNvSpPr>
          <p:nvPr>
            <p:ph type="sldNum" sz="quarter" idx="12"/>
          </p:nvPr>
        </p:nvSpPr>
        <p:spPr>
          <a:noFill/>
        </p:spPr>
        <p:txBody>
          <a:bodyPr/>
          <a:lstStyle/>
          <a:p>
            <a:fld id="{E01F275D-5340-4A2C-8663-1C45B2101744}" type="slidenum">
              <a:rPr lang="en-US" smtClean="0"/>
              <a:pPr/>
              <a:t>103</a:t>
            </a:fld>
            <a:endParaRPr lang="en-US" dirty="0" smtClean="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2"/>
          <p:cNvSpPr>
            <a:spLocks noGrp="1" noChangeArrowheads="1"/>
          </p:cNvSpPr>
          <p:nvPr>
            <p:ph type="title"/>
          </p:nvPr>
        </p:nvSpPr>
        <p:spPr/>
        <p:txBody>
          <a:bodyPr/>
          <a:lstStyle/>
          <a:p>
            <a:pPr eaLnBrk="1" hangingPunct="1"/>
            <a:r>
              <a:rPr lang="en-US" dirty="0" smtClean="0"/>
              <a:t>Retransmission</a:t>
            </a:r>
          </a:p>
        </p:txBody>
      </p:sp>
      <p:sp>
        <p:nvSpPr>
          <p:cNvPr id="110596" name="Rectangle 3"/>
          <p:cNvSpPr>
            <a:spLocks noGrp="1" noChangeArrowheads="1"/>
          </p:cNvSpPr>
          <p:nvPr>
            <p:ph idx="1"/>
          </p:nvPr>
        </p:nvSpPr>
        <p:spPr/>
        <p:txBody>
          <a:bodyPr/>
          <a:lstStyle/>
          <a:p>
            <a:pPr eaLnBrk="1" hangingPunct="1"/>
            <a:r>
              <a:rPr lang="en-US" dirty="0" smtClean="0"/>
              <a:t>Because TCP sends data in variable length segments and because retransmitted segments can include more data than the original, acknowledgements cannot easily refer to datagrams or segments</a:t>
            </a:r>
          </a:p>
          <a:p>
            <a:pPr eaLnBrk="1" hangingPunct="1"/>
            <a:r>
              <a:rPr lang="en-US" dirty="0" smtClean="0"/>
              <a:t>Instead it refers to a position in the stream using the stream sequence numbers</a:t>
            </a:r>
          </a:p>
        </p:txBody>
      </p:sp>
      <p:sp>
        <p:nvSpPr>
          <p:cNvPr id="110594"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110597" name="Slide Number Placeholder 4"/>
          <p:cNvSpPr>
            <a:spLocks noGrp="1"/>
          </p:cNvSpPr>
          <p:nvPr>
            <p:ph type="sldNum" sz="quarter" idx="12"/>
          </p:nvPr>
        </p:nvSpPr>
        <p:spPr>
          <a:noFill/>
        </p:spPr>
        <p:txBody>
          <a:bodyPr/>
          <a:lstStyle/>
          <a:p>
            <a:fld id="{6A5A92B3-3966-46C9-BBAF-A4D5BF4FAF70}" type="slidenum">
              <a:rPr lang="en-US" smtClean="0"/>
              <a:pPr/>
              <a:t>104</a:t>
            </a:fld>
            <a:endParaRPr lang="en-US" dirty="0" smtClean="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2"/>
          <p:cNvSpPr>
            <a:spLocks noGrp="1" noChangeArrowheads="1"/>
          </p:cNvSpPr>
          <p:nvPr>
            <p:ph type="title"/>
          </p:nvPr>
        </p:nvSpPr>
        <p:spPr/>
        <p:txBody>
          <a:bodyPr/>
          <a:lstStyle/>
          <a:p>
            <a:pPr eaLnBrk="1" hangingPunct="1"/>
            <a:r>
              <a:rPr lang="en-US" dirty="0" smtClean="0"/>
              <a:t>Retransmission</a:t>
            </a:r>
          </a:p>
        </p:txBody>
      </p:sp>
      <p:sp>
        <p:nvSpPr>
          <p:cNvPr id="111620" name="Rectangle 3"/>
          <p:cNvSpPr>
            <a:spLocks noGrp="1" noChangeArrowheads="1"/>
          </p:cNvSpPr>
          <p:nvPr>
            <p:ph idx="1"/>
          </p:nvPr>
        </p:nvSpPr>
        <p:spPr/>
        <p:txBody>
          <a:bodyPr/>
          <a:lstStyle/>
          <a:p>
            <a:pPr eaLnBrk="1" hangingPunct="1"/>
            <a:r>
              <a:rPr lang="en-US" dirty="0" smtClean="0"/>
              <a:t>The receiver collects data bytes from arriving segments and reconstructs an exact copy of the data stream being sent</a:t>
            </a:r>
          </a:p>
          <a:p>
            <a:pPr eaLnBrk="1" hangingPunct="1"/>
            <a:r>
              <a:rPr lang="en-US" dirty="0" smtClean="0"/>
              <a:t>TCP acknowledgements then refer to the sequence number of the next byte expected by the received</a:t>
            </a:r>
          </a:p>
        </p:txBody>
      </p:sp>
      <p:sp>
        <p:nvSpPr>
          <p:cNvPr id="111618"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111621" name="Slide Number Placeholder 4"/>
          <p:cNvSpPr>
            <a:spLocks noGrp="1"/>
          </p:cNvSpPr>
          <p:nvPr>
            <p:ph type="sldNum" sz="quarter" idx="12"/>
          </p:nvPr>
        </p:nvSpPr>
        <p:spPr>
          <a:noFill/>
        </p:spPr>
        <p:txBody>
          <a:bodyPr/>
          <a:lstStyle/>
          <a:p>
            <a:fld id="{A3FCE74A-4979-431C-9617-943A5CE33F5A}" type="slidenum">
              <a:rPr lang="en-US" smtClean="0"/>
              <a:pPr/>
              <a:t>105</a:t>
            </a:fld>
            <a:endParaRPr lang="en-US" dirty="0" smtClean="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2"/>
          <p:cNvSpPr>
            <a:spLocks noGrp="1" noChangeArrowheads="1"/>
          </p:cNvSpPr>
          <p:nvPr>
            <p:ph type="title"/>
          </p:nvPr>
        </p:nvSpPr>
        <p:spPr/>
        <p:txBody>
          <a:bodyPr/>
          <a:lstStyle/>
          <a:p>
            <a:pPr eaLnBrk="1" hangingPunct="1"/>
            <a:r>
              <a:rPr lang="en-US" dirty="0" smtClean="0">
                <a:cs typeface="Arial" charset="0"/>
              </a:rPr>
              <a:t>Timeout and Retransmission</a:t>
            </a:r>
          </a:p>
        </p:txBody>
      </p:sp>
      <p:sp>
        <p:nvSpPr>
          <p:cNvPr id="112644" name="Rectangle 3"/>
          <p:cNvSpPr>
            <a:spLocks noGrp="1" noChangeArrowheads="1"/>
          </p:cNvSpPr>
          <p:nvPr>
            <p:ph idx="1"/>
          </p:nvPr>
        </p:nvSpPr>
        <p:spPr/>
        <p:txBody>
          <a:bodyPr/>
          <a:lstStyle/>
          <a:p>
            <a:pPr eaLnBrk="1" hangingPunct="1"/>
            <a:r>
              <a:rPr lang="en-US" dirty="0" smtClean="0">
                <a:cs typeface="Arial" charset="0"/>
              </a:rPr>
              <a:t>If the acknowledgement is not received the packet must be retransmitted</a:t>
            </a:r>
          </a:p>
          <a:p>
            <a:pPr eaLnBrk="1" hangingPunct="1"/>
            <a:r>
              <a:rPr lang="en-US" dirty="0" smtClean="0">
                <a:cs typeface="Arial" charset="0"/>
              </a:rPr>
              <a:t>Retransmission is assumed to be needed if a set amount of time goes by without an acknowledgement</a:t>
            </a:r>
          </a:p>
          <a:p>
            <a:pPr eaLnBrk="1" hangingPunct="1"/>
            <a:r>
              <a:rPr lang="en-US" dirty="0" smtClean="0">
                <a:cs typeface="Arial" charset="0"/>
              </a:rPr>
              <a:t>To do this TCP uses an adaptive retransmission algorithm</a:t>
            </a:r>
          </a:p>
          <a:p>
            <a:pPr lvl="1" eaLnBrk="1" hangingPunct="1"/>
            <a:r>
              <a:rPr lang="en-US" dirty="0" smtClean="0">
                <a:cs typeface="Arial" charset="0"/>
              </a:rPr>
              <a:t>It monitors the performance of the connection and deduces a reasonable timeout</a:t>
            </a:r>
          </a:p>
        </p:txBody>
      </p:sp>
      <p:sp>
        <p:nvSpPr>
          <p:cNvPr id="112642"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112645" name="Slide Number Placeholder 4"/>
          <p:cNvSpPr>
            <a:spLocks noGrp="1"/>
          </p:cNvSpPr>
          <p:nvPr>
            <p:ph type="sldNum" sz="quarter" idx="12"/>
          </p:nvPr>
        </p:nvSpPr>
        <p:spPr>
          <a:noFill/>
        </p:spPr>
        <p:txBody>
          <a:bodyPr/>
          <a:lstStyle/>
          <a:p>
            <a:fld id="{67063115-94F3-4CF7-8EA6-45D9F1412B58}" type="slidenum">
              <a:rPr lang="en-US" smtClean="0"/>
              <a:pPr/>
              <a:t>106</a:t>
            </a:fld>
            <a:endParaRPr lang="en-US" dirty="0" smtClean="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ChangeArrowheads="1"/>
          </p:cNvSpPr>
          <p:nvPr>
            <p:ph type="title"/>
          </p:nvPr>
        </p:nvSpPr>
        <p:spPr/>
        <p:txBody>
          <a:bodyPr/>
          <a:lstStyle/>
          <a:p>
            <a:pPr eaLnBrk="1" hangingPunct="1"/>
            <a:r>
              <a:rPr lang="en-US" dirty="0" smtClean="0">
                <a:cs typeface="Arial" charset="0"/>
              </a:rPr>
              <a:t>Timeout and Retransmission</a:t>
            </a:r>
          </a:p>
        </p:txBody>
      </p:sp>
      <p:sp>
        <p:nvSpPr>
          <p:cNvPr id="113668" name="Rectangle 3"/>
          <p:cNvSpPr>
            <a:spLocks noGrp="1" noChangeArrowheads="1"/>
          </p:cNvSpPr>
          <p:nvPr>
            <p:ph idx="1"/>
          </p:nvPr>
        </p:nvSpPr>
        <p:spPr/>
        <p:txBody>
          <a:bodyPr/>
          <a:lstStyle/>
          <a:p>
            <a:pPr lvl="1" eaLnBrk="1" hangingPunct="1"/>
            <a:r>
              <a:rPr lang="en-US" dirty="0" smtClean="0">
                <a:cs typeface="Arial" charset="0"/>
              </a:rPr>
              <a:t>TCP uses the round trip sample time for this</a:t>
            </a:r>
          </a:p>
          <a:p>
            <a:pPr eaLnBrk="1" hangingPunct="1"/>
            <a:r>
              <a:rPr lang="en-US" dirty="0" smtClean="0">
                <a:cs typeface="Arial" charset="0"/>
              </a:rPr>
              <a:t>Accurate measurement of round trip samples is done by using Karns</a:t>
            </a:r>
            <a:r>
              <a:rPr lang="en-US" dirty="0" smtClean="0">
                <a:latin typeface="Times New Roman" pitchFamily="18" charset="0"/>
                <a:cs typeface="Arial" charset="0"/>
              </a:rPr>
              <a:t>’</a:t>
            </a:r>
            <a:r>
              <a:rPr lang="en-US" dirty="0" smtClean="0">
                <a:cs typeface="Arial" charset="0"/>
              </a:rPr>
              <a:t> Algorithm and Backoff Timer</a:t>
            </a:r>
          </a:p>
          <a:p>
            <a:pPr eaLnBrk="1" hangingPunct="1"/>
            <a:r>
              <a:rPr lang="en-US" dirty="0" smtClean="0">
                <a:cs typeface="Arial" charset="0"/>
              </a:rPr>
              <a:t>Karns says to use only unambiguous acknowledgements for computing round trip samples</a:t>
            </a:r>
          </a:p>
          <a:p>
            <a:pPr eaLnBrk="1" hangingPunct="1"/>
            <a:r>
              <a:rPr lang="en-US" dirty="0" smtClean="0">
                <a:cs typeface="Arial" charset="0"/>
              </a:rPr>
              <a:t>Karns is further adjusted by the Backoff Timer</a:t>
            </a:r>
          </a:p>
        </p:txBody>
      </p:sp>
      <p:sp>
        <p:nvSpPr>
          <p:cNvPr id="113666"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113669" name="Slide Number Placeholder 4"/>
          <p:cNvSpPr>
            <a:spLocks noGrp="1"/>
          </p:cNvSpPr>
          <p:nvPr>
            <p:ph type="sldNum" sz="quarter" idx="12"/>
          </p:nvPr>
        </p:nvSpPr>
        <p:spPr>
          <a:noFill/>
        </p:spPr>
        <p:txBody>
          <a:bodyPr/>
          <a:lstStyle/>
          <a:p>
            <a:fld id="{ADE5DD5A-982D-4FC2-B5A2-D2C290A39A84}" type="slidenum">
              <a:rPr lang="en-US" smtClean="0"/>
              <a:pPr/>
              <a:t>107</a:t>
            </a:fld>
            <a:endParaRPr lang="en-US" dirty="0" smtClean="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2"/>
          <p:cNvSpPr>
            <a:spLocks noGrp="1" noChangeArrowheads="1"/>
          </p:cNvSpPr>
          <p:nvPr>
            <p:ph type="title"/>
          </p:nvPr>
        </p:nvSpPr>
        <p:spPr/>
        <p:txBody>
          <a:bodyPr/>
          <a:lstStyle/>
          <a:p>
            <a:pPr eaLnBrk="1" hangingPunct="1"/>
            <a:r>
              <a:rPr lang="en-US" dirty="0" smtClean="0">
                <a:cs typeface="Arial" charset="0"/>
              </a:rPr>
              <a:t>Timeout and Retransmission</a:t>
            </a:r>
          </a:p>
        </p:txBody>
      </p:sp>
      <p:sp>
        <p:nvSpPr>
          <p:cNvPr id="114692" name="Rectangle 3"/>
          <p:cNvSpPr>
            <a:spLocks noGrp="1" noChangeArrowheads="1"/>
          </p:cNvSpPr>
          <p:nvPr>
            <p:ph idx="1"/>
          </p:nvPr>
        </p:nvSpPr>
        <p:spPr/>
        <p:txBody>
          <a:bodyPr/>
          <a:lstStyle/>
          <a:p>
            <a:pPr eaLnBrk="1" hangingPunct="1"/>
            <a:r>
              <a:rPr lang="en-US" dirty="0" smtClean="0">
                <a:cs typeface="Arial" charset="0"/>
              </a:rPr>
              <a:t>It says for each failure in transmission increase the timeout</a:t>
            </a:r>
          </a:p>
          <a:p>
            <a:pPr eaLnBrk="1" hangingPunct="1"/>
            <a:r>
              <a:rPr lang="en-US" dirty="0" smtClean="0">
                <a:cs typeface="Arial" charset="0"/>
              </a:rPr>
              <a:t>This is also adjusted for high variance in delay by having the formula account for high degree of variance in delay as well</a:t>
            </a:r>
            <a:endParaRPr lang="en-US" dirty="0" smtClean="0"/>
          </a:p>
        </p:txBody>
      </p:sp>
      <p:sp>
        <p:nvSpPr>
          <p:cNvPr id="114690"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114693" name="Slide Number Placeholder 4"/>
          <p:cNvSpPr>
            <a:spLocks noGrp="1"/>
          </p:cNvSpPr>
          <p:nvPr>
            <p:ph type="sldNum" sz="quarter" idx="12"/>
          </p:nvPr>
        </p:nvSpPr>
        <p:spPr>
          <a:noFill/>
        </p:spPr>
        <p:txBody>
          <a:bodyPr/>
          <a:lstStyle/>
          <a:p>
            <a:fld id="{CB569CAD-2AFD-41F9-AC6B-986041ADC9D4}" type="slidenum">
              <a:rPr lang="en-US" smtClean="0"/>
              <a:pPr/>
              <a:t>108</a:t>
            </a:fld>
            <a:endParaRPr lang="en-US" dirty="0" smtClean="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2"/>
          <p:cNvSpPr>
            <a:spLocks noGrp="1" noChangeArrowheads="1"/>
          </p:cNvSpPr>
          <p:nvPr>
            <p:ph type="title"/>
          </p:nvPr>
        </p:nvSpPr>
        <p:spPr>
          <a:xfrm>
            <a:off x="457200" y="76200"/>
            <a:ext cx="8229600" cy="1143000"/>
          </a:xfrm>
        </p:spPr>
        <p:txBody>
          <a:bodyPr/>
          <a:lstStyle/>
          <a:p>
            <a:pPr eaLnBrk="1" hangingPunct="1"/>
            <a:r>
              <a:rPr lang="en-US" dirty="0" smtClean="0"/>
              <a:t>Retransmission in TCP</a:t>
            </a:r>
          </a:p>
        </p:txBody>
      </p:sp>
      <p:graphicFrame>
        <p:nvGraphicFramePr>
          <p:cNvPr id="232451" name="Group 3"/>
          <p:cNvGraphicFramePr>
            <a:graphicFrameLocks noGrp="1"/>
          </p:cNvGraphicFramePr>
          <p:nvPr>
            <p:ph type="tbl" idx="1"/>
          </p:nvPr>
        </p:nvGraphicFramePr>
        <p:xfrm>
          <a:off x="762000" y="1066800"/>
          <a:ext cx="7772400" cy="5303520"/>
        </p:xfrm>
        <a:graphic>
          <a:graphicData uri="http://schemas.openxmlformats.org/drawingml/2006/table">
            <a:tbl>
              <a:tblPr/>
              <a:tblGrid>
                <a:gridCol w="2590800"/>
                <a:gridCol w="2590800"/>
                <a:gridCol w="2590800"/>
              </a:tblGrid>
              <a:tr h="3700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Sender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Flow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Receiver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46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Send Packet 1 and Start Timer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7">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93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Packet should arrive and ACK should be sent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46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ACK would normally arrive by now</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00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 So Timer Expires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46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Resend Packet 1 and Start Timer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46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Receive Packet 1 and send ACK1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46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Receive ACK 1 and Cancel Timer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5714" name="Footer Placeholder 4"/>
          <p:cNvSpPr>
            <a:spLocks noGrp="1"/>
          </p:cNvSpPr>
          <p:nvPr>
            <p:ph type="ftr" sz="quarter" idx="11"/>
          </p:nvPr>
        </p:nvSpPr>
        <p:spPr>
          <a:xfrm>
            <a:off x="2743200" y="6400800"/>
            <a:ext cx="3657600" cy="476250"/>
          </a:xfrm>
          <a:noFill/>
        </p:spPr>
        <p:txBody>
          <a:bodyPr/>
          <a:lstStyle/>
          <a:p>
            <a:r>
              <a:rPr lang="en-US" smtClean="0"/>
              <a:t>Copyright 2005-2011 Kenneth M. Chipps Ph.D. www.chipps.com</a:t>
            </a:r>
            <a:endParaRPr lang="en-US" dirty="0" smtClean="0"/>
          </a:p>
        </p:txBody>
      </p:sp>
      <p:sp>
        <p:nvSpPr>
          <p:cNvPr id="115757" name="Slide Number Placeholder 7"/>
          <p:cNvSpPr>
            <a:spLocks noGrp="1"/>
          </p:cNvSpPr>
          <p:nvPr>
            <p:ph type="sldNum" sz="quarter" idx="12"/>
          </p:nvPr>
        </p:nvSpPr>
        <p:spPr>
          <a:noFill/>
        </p:spPr>
        <p:txBody>
          <a:bodyPr/>
          <a:lstStyle/>
          <a:p>
            <a:fld id="{709AC6A4-8933-4DD1-A2C5-F03E53E38BE9}" type="slidenum">
              <a:rPr lang="en-US" smtClean="0"/>
              <a:pPr/>
              <a:t>109</a:t>
            </a:fld>
            <a:endParaRPr lang="en-US" dirty="0" smtClean="0"/>
          </a:p>
        </p:txBody>
      </p:sp>
      <p:sp>
        <p:nvSpPr>
          <p:cNvPr id="115754" name="Line 41"/>
          <p:cNvSpPr>
            <a:spLocks noChangeShapeType="1"/>
          </p:cNvSpPr>
          <p:nvPr/>
        </p:nvSpPr>
        <p:spPr bwMode="auto">
          <a:xfrm>
            <a:off x="3352800" y="4343400"/>
            <a:ext cx="2286000" cy="609600"/>
          </a:xfrm>
          <a:prstGeom prst="line">
            <a:avLst/>
          </a:prstGeom>
          <a:noFill/>
          <a:ln w="9525">
            <a:solidFill>
              <a:schemeClr val="tx1"/>
            </a:solidFill>
            <a:round/>
            <a:headEnd/>
            <a:tailEnd type="triangle" w="med" len="med"/>
          </a:ln>
        </p:spPr>
        <p:txBody>
          <a:bodyPr/>
          <a:lstStyle/>
          <a:p>
            <a:endParaRPr lang="en-US" dirty="0"/>
          </a:p>
        </p:txBody>
      </p:sp>
      <p:sp>
        <p:nvSpPr>
          <p:cNvPr id="115755" name="Line 42"/>
          <p:cNvSpPr>
            <a:spLocks noChangeShapeType="1"/>
          </p:cNvSpPr>
          <p:nvPr/>
        </p:nvSpPr>
        <p:spPr bwMode="auto">
          <a:xfrm flipH="1">
            <a:off x="3429000" y="5105400"/>
            <a:ext cx="2209800" cy="609600"/>
          </a:xfrm>
          <a:prstGeom prst="line">
            <a:avLst/>
          </a:prstGeom>
          <a:noFill/>
          <a:ln w="9525">
            <a:solidFill>
              <a:schemeClr val="tx1"/>
            </a:solidFill>
            <a:round/>
            <a:headEnd/>
            <a:tailEnd type="triangle" w="med" len="med"/>
          </a:ln>
        </p:spPr>
        <p:txBody>
          <a:bodyPr/>
          <a:lstStyle/>
          <a:p>
            <a:endParaRPr lang="en-US" dirty="0"/>
          </a:p>
        </p:txBody>
      </p:sp>
      <p:sp>
        <p:nvSpPr>
          <p:cNvPr id="115756" name="Line 43"/>
          <p:cNvSpPr>
            <a:spLocks noChangeShapeType="1"/>
          </p:cNvSpPr>
          <p:nvPr/>
        </p:nvSpPr>
        <p:spPr bwMode="auto">
          <a:xfrm>
            <a:off x="3505200" y="2057400"/>
            <a:ext cx="2209800" cy="685800"/>
          </a:xfrm>
          <a:prstGeom prst="line">
            <a:avLst/>
          </a:prstGeom>
          <a:noFill/>
          <a:ln w="9525">
            <a:solidFill>
              <a:schemeClr val="tx1"/>
            </a:solidFill>
            <a:round/>
            <a:headEnd/>
            <a:tailEnd type="triangle" w="med" len="med"/>
          </a:ln>
        </p:spPr>
        <p:txBody>
          <a:bodyPr/>
          <a:lstStyle/>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pPr eaLnBrk="1" hangingPunct="1"/>
            <a:r>
              <a:rPr lang="en-US" dirty="0" smtClean="0"/>
              <a:t>Finding Protocol Numbers</a:t>
            </a:r>
          </a:p>
        </p:txBody>
      </p:sp>
      <p:sp>
        <p:nvSpPr>
          <p:cNvPr id="15364" name="Rectangle 3"/>
          <p:cNvSpPr>
            <a:spLocks noGrp="1" noChangeArrowheads="1"/>
          </p:cNvSpPr>
          <p:nvPr>
            <p:ph idx="1"/>
          </p:nvPr>
        </p:nvSpPr>
        <p:spPr/>
        <p:txBody>
          <a:bodyPr/>
          <a:lstStyle/>
          <a:p>
            <a:pPr eaLnBrk="1" hangingPunct="1"/>
            <a:r>
              <a:rPr lang="en-US" dirty="0" smtClean="0"/>
              <a:t>As the list at IANA shows there are less than 200 of these</a:t>
            </a:r>
          </a:p>
        </p:txBody>
      </p:sp>
      <p:sp>
        <p:nvSpPr>
          <p:cNvPr id="15362"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15365" name="Slide Number Placeholder 4"/>
          <p:cNvSpPr>
            <a:spLocks noGrp="1"/>
          </p:cNvSpPr>
          <p:nvPr>
            <p:ph type="sldNum" sz="quarter" idx="12"/>
          </p:nvPr>
        </p:nvSpPr>
        <p:spPr>
          <a:noFill/>
        </p:spPr>
        <p:txBody>
          <a:bodyPr/>
          <a:lstStyle/>
          <a:p>
            <a:fld id="{C3F02538-9F45-46BF-93EB-0B0EF924F71E}" type="slidenum">
              <a:rPr lang="en-US" smtClean="0"/>
              <a:pPr/>
              <a:t>11</a:t>
            </a:fld>
            <a:endParaRPr lang="en-US" dirty="0" smtClean="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2"/>
          <p:cNvSpPr>
            <a:spLocks noGrp="1" noChangeArrowheads="1"/>
          </p:cNvSpPr>
          <p:nvPr>
            <p:ph type="title"/>
          </p:nvPr>
        </p:nvSpPr>
        <p:spPr/>
        <p:txBody>
          <a:bodyPr/>
          <a:lstStyle/>
          <a:p>
            <a:pPr eaLnBrk="1" hangingPunct="1"/>
            <a:r>
              <a:rPr lang="en-US" dirty="0" smtClean="0"/>
              <a:t>Sliding Window</a:t>
            </a:r>
          </a:p>
        </p:txBody>
      </p:sp>
      <p:sp>
        <p:nvSpPr>
          <p:cNvPr id="116740" name="Rectangle 3"/>
          <p:cNvSpPr>
            <a:spLocks noGrp="1" noChangeArrowheads="1"/>
          </p:cNvSpPr>
          <p:nvPr>
            <p:ph idx="1"/>
          </p:nvPr>
        </p:nvSpPr>
        <p:spPr/>
        <p:txBody>
          <a:bodyPr/>
          <a:lstStyle/>
          <a:p>
            <a:pPr eaLnBrk="1" hangingPunct="1"/>
            <a:r>
              <a:rPr lang="en-US" dirty="0" smtClean="0"/>
              <a:t>Waiting for an acknowledgement for each packet is not very efficient</a:t>
            </a:r>
          </a:p>
          <a:p>
            <a:pPr eaLnBrk="1" hangingPunct="1"/>
            <a:r>
              <a:rPr lang="en-US" dirty="0" smtClean="0"/>
              <a:t>To improve efficiency a sliding window or burst mode was developed</a:t>
            </a:r>
          </a:p>
          <a:p>
            <a:pPr eaLnBrk="1" hangingPunct="1"/>
            <a:r>
              <a:rPr lang="en-US" dirty="0" smtClean="0"/>
              <a:t>The sliding window acknowledgement method allows multiple packets to be sent without waiting for an acknowledgement for the first to arrive</a:t>
            </a:r>
          </a:p>
          <a:p>
            <a:pPr eaLnBrk="1" hangingPunct="1"/>
            <a:r>
              <a:rPr lang="en-US" dirty="0" smtClean="0"/>
              <a:t>Let’s see what this looks like</a:t>
            </a:r>
          </a:p>
        </p:txBody>
      </p:sp>
      <p:sp>
        <p:nvSpPr>
          <p:cNvPr id="116738"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116741" name="Slide Number Placeholder 4"/>
          <p:cNvSpPr>
            <a:spLocks noGrp="1"/>
          </p:cNvSpPr>
          <p:nvPr>
            <p:ph type="sldNum" sz="quarter" idx="12"/>
          </p:nvPr>
        </p:nvSpPr>
        <p:spPr>
          <a:noFill/>
        </p:spPr>
        <p:txBody>
          <a:bodyPr/>
          <a:lstStyle/>
          <a:p>
            <a:fld id="{215F6633-CFC9-4418-B374-B448DCB54105}" type="slidenum">
              <a:rPr lang="en-US" smtClean="0"/>
              <a:pPr/>
              <a:t>110</a:t>
            </a:fld>
            <a:endParaRPr lang="en-US" dirty="0" smtClean="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2"/>
          <p:cNvSpPr>
            <a:spLocks noGrp="1" noChangeArrowheads="1"/>
          </p:cNvSpPr>
          <p:nvPr>
            <p:ph type="title"/>
          </p:nvPr>
        </p:nvSpPr>
        <p:spPr/>
        <p:txBody>
          <a:bodyPr/>
          <a:lstStyle/>
          <a:p>
            <a:pPr eaLnBrk="1" hangingPunct="1"/>
            <a:r>
              <a:rPr lang="en-US" dirty="0" smtClean="0"/>
              <a:t>Sliding Window</a:t>
            </a:r>
          </a:p>
        </p:txBody>
      </p:sp>
      <p:graphicFrame>
        <p:nvGraphicFramePr>
          <p:cNvPr id="234529" name="Group 33"/>
          <p:cNvGraphicFramePr>
            <a:graphicFrameLocks noGrp="1"/>
          </p:cNvGraphicFramePr>
          <p:nvPr>
            <p:ph type="tbl" idx="1"/>
          </p:nvPr>
        </p:nvGraphicFramePr>
        <p:xfrm>
          <a:off x="457200" y="1600200"/>
          <a:ext cx="8229600" cy="4648201"/>
        </p:xfrm>
        <a:graphic>
          <a:graphicData uri="http://schemas.openxmlformats.org/drawingml/2006/table">
            <a:tbl>
              <a:tblPr/>
              <a:tblGrid>
                <a:gridCol w="1028700"/>
                <a:gridCol w="1028700"/>
                <a:gridCol w="1028700"/>
                <a:gridCol w="1028700"/>
                <a:gridCol w="1028700"/>
                <a:gridCol w="1028700"/>
                <a:gridCol w="1028700"/>
                <a:gridCol w="1028700"/>
              </a:tblGrid>
              <a:tr h="185896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Packets sent and acknowledged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Current Window</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Packets sent at one time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7D5D7"/>
                    </a:solidFill>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Packets waiting to be sent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9302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7D5D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7D5D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5896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Packets sent and acknowledged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Current Window</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Packets sent at one time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D5D7"/>
                    </a:solidFill>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Packets waiting to be sent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117762"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117792" name="Slide Number Placeholder 4"/>
          <p:cNvSpPr>
            <a:spLocks noGrp="1"/>
          </p:cNvSpPr>
          <p:nvPr>
            <p:ph type="sldNum" sz="quarter" idx="12"/>
          </p:nvPr>
        </p:nvSpPr>
        <p:spPr>
          <a:noFill/>
        </p:spPr>
        <p:txBody>
          <a:bodyPr/>
          <a:lstStyle/>
          <a:p>
            <a:fld id="{633CBF43-7F75-4161-B542-C0AA5CC0625C}" type="slidenum">
              <a:rPr lang="en-US" smtClean="0"/>
              <a:pPr/>
              <a:t>111</a:t>
            </a:fld>
            <a:endParaRPr lang="en-US" dirty="0" smtClean="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2"/>
          <p:cNvSpPr>
            <a:spLocks noGrp="1" noChangeArrowheads="1"/>
          </p:cNvSpPr>
          <p:nvPr>
            <p:ph type="title"/>
          </p:nvPr>
        </p:nvSpPr>
        <p:spPr/>
        <p:txBody>
          <a:bodyPr/>
          <a:lstStyle/>
          <a:p>
            <a:pPr eaLnBrk="1" hangingPunct="1"/>
            <a:r>
              <a:rPr lang="en-US" dirty="0" smtClean="0"/>
              <a:t>Sliding Window</a:t>
            </a:r>
          </a:p>
        </p:txBody>
      </p:sp>
      <p:sp>
        <p:nvSpPr>
          <p:cNvPr id="118788" name="Rectangle 3"/>
          <p:cNvSpPr>
            <a:spLocks noGrp="1" noChangeArrowheads="1"/>
          </p:cNvSpPr>
          <p:nvPr>
            <p:ph idx="1"/>
          </p:nvPr>
        </p:nvSpPr>
        <p:spPr/>
        <p:txBody>
          <a:bodyPr/>
          <a:lstStyle/>
          <a:p>
            <a:pPr eaLnBrk="1" hangingPunct="1"/>
            <a:r>
              <a:rPr lang="en-US" dirty="0" smtClean="0"/>
              <a:t>The window slides one group to the right</a:t>
            </a:r>
          </a:p>
        </p:txBody>
      </p:sp>
      <p:sp>
        <p:nvSpPr>
          <p:cNvPr id="118786"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118789" name="Slide Number Placeholder 4"/>
          <p:cNvSpPr>
            <a:spLocks noGrp="1"/>
          </p:cNvSpPr>
          <p:nvPr>
            <p:ph type="sldNum" sz="quarter" idx="12"/>
          </p:nvPr>
        </p:nvSpPr>
        <p:spPr>
          <a:noFill/>
        </p:spPr>
        <p:txBody>
          <a:bodyPr/>
          <a:lstStyle/>
          <a:p>
            <a:fld id="{EEF06BA0-D77C-4762-A2C1-9CF9B484673B}" type="slidenum">
              <a:rPr lang="en-US" smtClean="0"/>
              <a:pPr/>
              <a:t>112</a:t>
            </a:fld>
            <a:endParaRPr lang="en-US" dirty="0" smtClean="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2"/>
          <p:cNvSpPr>
            <a:spLocks noGrp="1" noChangeArrowheads="1"/>
          </p:cNvSpPr>
          <p:nvPr>
            <p:ph type="title"/>
          </p:nvPr>
        </p:nvSpPr>
        <p:spPr/>
        <p:txBody>
          <a:bodyPr/>
          <a:lstStyle/>
          <a:p>
            <a:pPr eaLnBrk="1" hangingPunct="1"/>
            <a:r>
              <a:rPr lang="en-US" dirty="0" smtClean="0"/>
              <a:t>Sliding Window</a:t>
            </a:r>
          </a:p>
        </p:txBody>
      </p:sp>
      <p:graphicFrame>
        <p:nvGraphicFramePr>
          <p:cNvPr id="236576" name="Group 32"/>
          <p:cNvGraphicFramePr>
            <a:graphicFrameLocks noGrp="1"/>
          </p:cNvGraphicFramePr>
          <p:nvPr>
            <p:ph type="tbl" idx="1"/>
          </p:nvPr>
        </p:nvGraphicFramePr>
        <p:xfrm>
          <a:off x="457200" y="1600200"/>
          <a:ext cx="8229600" cy="4648201"/>
        </p:xfrm>
        <a:graphic>
          <a:graphicData uri="http://schemas.openxmlformats.org/drawingml/2006/table">
            <a:tbl>
              <a:tblPr/>
              <a:tblGrid>
                <a:gridCol w="1028700"/>
                <a:gridCol w="1028700"/>
                <a:gridCol w="1028700"/>
                <a:gridCol w="1028700"/>
                <a:gridCol w="1028700"/>
                <a:gridCol w="1028700"/>
                <a:gridCol w="1028700"/>
                <a:gridCol w="1028700"/>
              </a:tblGrid>
              <a:tr h="1858963">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Packets sent and acknowledged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Current Window</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Packets sent at one time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7D5D7"/>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Packets waiting to be sent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9302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7D5D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7D5D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58963">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Packets sent and acknowledged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Current Window</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Packets sent at one time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D5D7"/>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Packets waiting to be sent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bl>
          </a:graphicData>
        </a:graphic>
      </p:graphicFrame>
      <p:sp>
        <p:nvSpPr>
          <p:cNvPr id="119810"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119840" name="Slide Number Placeholder 4"/>
          <p:cNvSpPr>
            <a:spLocks noGrp="1"/>
          </p:cNvSpPr>
          <p:nvPr>
            <p:ph type="sldNum" sz="quarter" idx="12"/>
          </p:nvPr>
        </p:nvSpPr>
        <p:spPr>
          <a:noFill/>
        </p:spPr>
        <p:txBody>
          <a:bodyPr/>
          <a:lstStyle/>
          <a:p>
            <a:fld id="{78B7B67D-9F92-49B9-AF99-268AC1D1476D}" type="slidenum">
              <a:rPr lang="en-US" smtClean="0"/>
              <a:pPr/>
              <a:t>113</a:t>
            </a:fld>
            <a:endParaRPr lang="en-US" dirty="0" smtClean="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2"/>
          <p:cNvSpPr>
            <a:spLocks noGrp="1" noChangeArrowheads="1"/>
          </p:cNvSpPr>
          <p:nvPr>
            <p:ph type="title"/>
          </p:nvPr>
        </p:nvSpPr>
        <p:spPr/>
        <p:txBody>
          <a:bodyPr/>
          <a:lstStyle/>
          <a:p>
            <a:pPr eaLnBrk="1" hangingPunct="1"/>
            <a:r>
              <a:rPr lang="en-US" dirty="0" smtClean="0"/>
              <a:t>Sliding Window</a:t>
            </a:r>
          </a:p>
        </p:txBody>
      </p:sp>
      <p:sp>
        <p:nvSpPr>
          <p:cNvPr id="120836" name="Rectangle 3"/>
          <p:cNvSpPr>
            <a:spLocks noGrp="1" noChangeArrowheads="1"/>
          </p:cNvSpPr>
          <p:nvPr>
            <p:ph idx="1"/>
          </p:nvPr>
        </p:nvSpPr>
        <p:spPr/>
        <p:txBody>
          <a:bodyPr/>
          <a:lstStyle/>
          <a:p>
            <a:pPr eaLnBrk="1" hangingPunct="1"/>
            <a:r>
              <a:rPr lang="en-US" dirty="0" smtClean="0"/>
              <a:t>In the sliding window method all packets fall into one of three sets</a:t>
            </a:r>
          </a:p>
          <a:p>
            <a:pPr lvl="1" eaLnBrk="1" hangingPunct="1"/>
            <a:r>
              <a:rPr lang="en-US" dirty="0" smtClean="0"/>
              <a:t>Those to the left of the window that have been sent, received, and acknowledged</a:t>
            </a:r>
          </a:p>
          <a:p>
            <a:pPr lvl="1" eaLnBrk="1" hangingPunct="1"/>
            <a:r>
              <a:rPr lang="en-US" dirty="0" smtClean="0"/>
              <a:t>Those in the window that are being sent</a:t>
            </a:r>
          </a:p>
          <a:p>
            <a:pPr lvl="1" eaLnBrk="1" hangingPunct="1"/>
            <a:r>
              <a:rPr lang="en-US" dirty="0" smtClean="0"/>
              <a:t>Those to the right of the window not yet sent</a:t>
            </a:r>
          </a:p>
          <a:p>
            <a:pPr eaLnBrk="1" hangingPunct="1"/>
            <a:r>
              <a:rPr lang="en-US" dirty="0" smtClean="0"/>
              <a:t>The lowest number, the one at the left edge of the window, is the first packet that has yet to be acknowledged</a:t>
            </a:r>
          </a:p>
        </p:txBody>
      </p:sp>
      <p:sp>
        <p:nvSpPr>
          <p:cNvPr id="120834"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120837" name="Slide Number Placeholder 4"/>
          <p:cNvSpPr>
            <a:spLocks noGrp="1"/>
          </p:cNvSpPr>
          <p:nvPr>
            <p:ph type="sldNum" sz="quarter" idx="12"/>
          </p:nvPr>
        </p:nvSpPr>
        <p:spPr>
          <a:noFill/>
        </p:spPr>
        <p:txBody>
          <a:bodyPr/>
          <a:lstStyle/>
          <a:p>
            <a:fld id="{C05384AD-3B11-4731-9B07-E0E89ABEBED5}" type="slidenum">
              <a:rPr lang="en-US" smtClean="0"/>
              <a:pPr/>
              <a:t>114</a:t>
            </a:fld>
            <a:endParaRPr lang="en-US" dirty="0" smtClean="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2"/>
          <p:cNvSpPr>
            <a:spLocks noGrp="1" noChangeArrowheads="1"/>
          </p:cNvSpPr>
          <p:nvPr>
            <p:ph type="title"/>
          </p:nvPr>
        </p:nvSpPr>
        <p:spPr/>
        <p:txBody>
          <a:bodyPr/>
          <a:lstStyle/>
          <a:p>
            <a:pPr eaLnBrk="1" hangingPunct="1"/>
            <a:r>
              <a:rPr lang="en-US" dirty="0" smtClean="0"/>
              <a:t>Sliding Window</a:t>
            </a:r>
          </a:p>
        </p:txBody>
      </p:sp>
      <p:sp>
        <p:nvSpPr>
          <p:cNvPr id="121860" name="Rectangle 3"/>
          <p:cNvSpPr>
            <a:spLocks noGrp="1" noChangeArrowheads="1"/>
          </p:cNvSpPr>
          <p:nvPr>
            <p:ph idx="1"/>
          </p:nvPr>
        </p:nvSpPr>
        <p:spPr/>
        <p:txBody>
          <a:bodyPr/>
          <a:lstStyle/>
          <a:p>
            <a:pPr eaLnBrk="1" hangingPunct="1"/>
            <a:r>
              <a:rPr lang="en-US" dirty="0" smtClean="0"/>
              <a:t>When sending a packet a station includes in the TCP header the current size of its receive window</a:t>
            </a:r>
          </a:p>
          <a:p>
            <a:pPr eaLnBrk="1" hangingPunct="1"/>
            <a:r>
              <a:rPr lang="en-US" dirty="0" smtClean="0"/>
              <a:t>This means that the sender can send that many bytes without stopping and waiting for an ACK</a:t>
            </a:r>
          </a:p>
        </p:txBody>
      </p:sp>
      <p:sp>
        <p:nvSpPr>
          <p:cNvPr id="121858"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121861" name="Slide Number Placeholder 4"/>
          <p:cNvSpPr>
            <a:spLocks noGrp="1"/>
          </p:cNvSpPr>
          <p:nvPr>
            <p:ph type="sldNum" sz="quarter" idx="12"/>
          </p:nvPr>
        </p:nvSpPr>
        <p:spPr>
          <a:noFill/>
        </p:spPr>
        <p:txBody>
          <a:bodyPr/>
          <a:lstStyle/>
          <a:p>
            <a:fld id="{F1079C7E-8340-410B-87FC-E8F93A1E973A}" type="slidenum">
              <a:rPr lang="en-US" smtClean="0"/>
              <a:pPr/>
              <a:t>115</a:t>
            </a:fld>
            <a:endParaRPr lang="en-US" dirty="0" smtClean="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p:txBody>
          <a:bodyPr/>
          <a:lstStyle/>
          <a:p>
            <a:r>
              <a:rPr lang="en-US" dirty="0" smtClean="0"/>
              <a:t>Sliding Window</a:t>
            </a:r>
          </a:p>
        </p:txBody>
      </p:sp>
      <p:sp>
        <p:nvSpPr>
          <p:cNvPr id="122883" name="Footer Placeholder 3"/>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122884" name="Slide Number Placeholder 4"/>
          <p:cNvSpPr>
            <a:spLocks noGrp="1"/>
          </p:cNvSpPr>
          <p:nvPr>
            <p:ph type="sldNum" sz="quarter" idx="12"/>
          </p:nvPr>
        </p:nvSpPr>
        <p:spPr>
          <a:noFill/>
        </p:spPr>
        <p:txBody>
          <a:bodyPr/>
          <a:lstStyle/>
          <a:p>
            <a:fld id="{97F55AD0-B336-4920-B40F-6B651EF0657C}" type="slidenum">
              <a:rPr lang="en-US" smtClean="0"/>
              <a:pPr/>
              <a:t>116</a:t>
            </a:fld>
            <a:endParaRPr lang="en-US" dirty="0" smtClean="0"/>
          </a:p>
        </p:txBody>
      </p:sp>
      <p:pic>
        <p:nvPicPr>
          <p:cNvPr id="122885" name="Picture 4" descr="C:\CiscoPress\PPT\CCNA1\1587131641_jpgs\11\nc211101.jpg"/>
          <p:cNvPicPr>
            <a:picLocks noChangeAspect="1" noChangeArrowheads="1"/>
          </p:cNvPicPr>
          <p:nvPr/>
        </p:nvPicPr>
        <p:blipFill>
          <a:blip r:embed="rId2" cstate="print"/>
          <a:srcRect/>
          <a:stretch>
            <a:fillRect/>
          </a:stretch>
        </p:blipFill>
        <p:spPr bwMode="auto">
          <a:xfrm>
            <a:off x="1698625" y="1600200"/>
            <a:ext cx="5616575"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Rectangle 2"/>
          <p:cNvSpPr>
            <a:spLocks noGrp="1" noChangeArrowheads="1"/>
          </p:cNvSpPr>
          <p:nvPr>
            <p:ph type="title"/>
          </p:nvPr>
        </p:nvSpPr>
        <p:spPr/>
        <p:txBody>
          <a:bodyPr/>
          <a:lstStyle/>
          <a:p>
            <a:pPr eaLnBrk="1" hangingPunct="1"/>
            <a:r>
              <a:rPr lang="en-US" dirty="0" smtClean="0"/>
              <a:t>Flow Control</a:t>
            </a:r>
          </a:p>
        </p:txBody>
      </p:sp>
      <p:sp>
        <p:nvSpPr>
          <p:cNvPr id="123908" name="Rectangle 3"/>
          <p:cNvSpPr>
            <a:spLocks noGrp="1" noChangeArrowheads="1"/>
          </p:cNvSpPr>
          <p:nvPr>
            <p:ph idx="1"/>
          </p:nvPr>
        </p:nvSpPr>
        <p:spPr/>
        <p:txBody>
          <a:bodyPr/>
          <a:lstStyle/>
          <a:p>
            <a:pPr eaLnBrk="1" hangingPunct="1"/>
            <a:r>
              <a:rPr lang="en-US" dirty="0" smtClean="0"/>
              <a:t>To enhance efficiency further and to prevent overloading a host each acknowledgement of the number of bytes received also contains a window advertisement that specifies how many bytes the receiver is prepared to accept at that point in time</a:t>
            </a:r>
          </a:p>
          <a:p>
            <a:pPr eaLnBrk="1" hangingPunct="1"/>
            <a:r>
              <a:rPr lang="en-US" dirty="0" smtClean="0"/>
              <a:t>Typical values are 8,192 and 24,000 bytes</a:t>
            </a:r>
          </a:p>
          <a:p>
            <a:pPr eaLnBrk="1" hangingPunct="1"/>
            <a:r>
              <a:rPr lang="en-US" dirty="0" smtClean="0"/>
              <a:t>In most cases 8,192 is used</a:t>
            </a:r>
          </a:p>
        </p:txBody>
      </p:sp>
      <p:sp>
        <p:nvSpPr>
          <p:cNvPr id="123906"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123909" name="Slide Number Placeholder 4"/>
          <p:cNvSpPr>
            <a:spLocks noGrp="1"/>
          </p:cNvSpPr>
          <p:nvPr>
            <p:ph type="sldNum" sz="quarter" idx="12"/>
          </p:nvPr>
        </p:nvSpPr>
        <p:spPr>
          <a:noFill/>
        </p:spPr>
        <p:txBody>
          <a:bodyPr/>
          <a:lstStyle/>
          <a:p>
            <a:fld id="{8229F1FE-6E8F-40F4-9322-75FA77B692A6}" type="slidenum">
              <a:rPr lang="en-US" smtClean="0"/>
              <a:pPr/>
              <a:t>117</a:t>
            </a:fld>
            <a:endParaRPr lang="en-US" dirty="0" smtClean="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2"/>
          <p:cNvSpPr>
            <a:spLocks noGrp="1" noChangeArrowheads="1"/>
          </p:cNvSpPr>
          <p:nvPr>
            <p:ph type="title"/>
          </p:nvPr>
        </p:nvSpPr>
        <p:spPr/>
        <p:txBody>
          <a:bodyPr/>
          <a:lstStyle/>
          <a:p>
            <a:pPr eaLnBrk="1" hangingPunct="1"/>
            <a:r>
              <a:rPr lang="en-US" dirty="0" smtClean="0"/>
              <a:t>Flow Control</a:t>
            </a:r>
          </a:p>
        </p:txBody>
      </p:sp>
      <p:sp>
        <p:nvSpPr>
          <p:cNvPr id="124932" name="Rectangle 3"/>
          <p:cNvSpPr>
            <a:spLocks noGrp="1" noChangeArrowheads="1"/>
          </p:cNvSpPr>
          <p:nvPr>
            <p:ph idx="1"/>
          </p:nvPr>
        </p:nvSpPr>
        <p:spPr/>
        <p:txBody>
          <a:bodyPr/>
          <a:lstStyle/>
          <a:p>
            <a:pPr eaLnBrk="1" hangingPunct="1"/>
            <a:r>
              <a:rPr lang="en-US" dirty="0" smtClean="0"/>
              <a:t>Some servers will advertise a window of 24,000 bytes</a:t>
            </a:r>
          </a:p>
          <a:p>
            <a:pPr eaLnBrk="1" hangingPunct="1"/>
            <a:r>
              <a:rPr lang="en-US" dirty="0" smtClean="0"/>
              <a:t>In response to an increased window size advertisement the sender speeds up or increases the size of the window</a:t>
            </a:r>
          </a:p>
          <a:p>
            <a:pPr eaLnBrk="1" hangingPunct="1"/>
            <a:r>
              <a:rPr lang="en-US" dirty="0" smtClean="0"/>
              <a:t>Each time an acknowledgement message is received, the window size is doubled</a:t>
            </a:r>
          </a:p>
        </p:txBody>
      </p:sp>
      <p:sp>
        <p:nvSpPr>
          <p:cNvPr id="124930"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124933" name="Slide Number Placeholder 4"/>
          <p:cNvSpPr>
            <a:spLocks noGrp="1"/>
          </p:cNvSpPr>
          <p:nvPr>
            <p:ph type="sldNum" sz="quarter" idx="12"/>
          </p:nvPr>
        </p:nvSpPr>
        <p:spPr>
          <a:noFill/>
        </p:spPr>
        <p:txBody>
          <a:bodyPr/>
          <a:lstStyle/>
          <a:p>
            <a:fld id="{A312B5E6-0A13-45BF-9886-39AB058F959B}" type="slidenum">
              <a:rPr lang="en-US" smtClean="0"/>
              <a:pPr/>
              <a:t>118</a:t>
            </a:fld>
            <a:endParaRPr lang="en-US" dirty="0" smtClean="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Rectangle 2"/>
          <p:cNvSpPr>
            <a:spLocks noGrp="1" noChangeArrowheads="1"/>
          </p:cNvSpPr>
          <p:nvPr>
            <p:ph type="title"/>
          </p:nvPr>
        </p:nvSpPr>
        <p:spPr/>
        <p:txBody>
          <a:bodyPr/>
          <a:lstStyle/>
          <a:p>
            <a:pPr eaLnBrk="1" hangingPunct="1"/>
            <a:r>
              <a:rPr lang="en-US" dirty="0" smtClean="0"/>
              <a:t>Flow Control</a:t>
            </a:r>
          </a:p>
        </p:txBody>
      </p:sp>
      <p:sp>
        <p:nvSpPr>
          <p:cNvPr id="125956" name="Rectangle 3"/>
          <p:cNvSpPr>
            <a:spLocks noGrp="1" noChangeArrowheads="1"/>
          </p:cNvSpPr>
          <p:nvPr>
            <p:ph idx="1"/>
          </p:nvPr>
        </p:nvSpPr>
        <p:spPr/>
        <p:txBody>
          <a:bodyPr/>
          <a:lstStyle/>
          <a:p>
            <a:pPr eaLnBrk="1" hangingPunct="1"/>
            <a:r>
              <a:rPr lang="en-US" dirty="0" smtClean="0"/>
              <a:t>In response to a decreased window size advertisement the sender slows down or decreases the size of the window</a:t>
            </a:r>
          </a:p>
          <a:p>
            <a:pPr eaLnBrk="1" hangingPunct="1"/>
            <a:r>
              <a:rPr lang="en-US" dirty="0" smtClean="0"/>
              <a:t>If packet loss occurs, the sender cuts the window size back to half</a:t>
            </a:r>
          </a:p>
          <a:p>
            <a:pPr eaLnBrk="1" hangingPunct="1"/>
            <a:r>
              <a:rPr lang="en-US" dirty="0" smtClean="0"/>
              <a:t>In case of a total connection collapse, the sender resumes the connection with a small window size</a:t>
            </a:r>
          </a:p>
        </p:txBody>
      </p:sp>
      <p:sp>
        <p:nvSpPr>
          <p:cNvPr id="125954"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125957" name="Slide Number Placeholder 4"/>
          <p:cNvSpPr>
            <a:spLocks noGrp="1"/>
          </p:cNvSpPr>
          <p:nvPr>
            <p:ph type="sldNum" sz="quarter" idx="12"/>
          </p:nvPr>
        </p:nvSpPr>
        <p:spPr>
          <a:noFill/>
        </p:spPr>
        <p:txBody>
          <a:bodyPr/>
          <a:lstStyle/>
          <a:p>
            <a:fld id="{762A47D8-06BE-4B71-BAC9-AC9FF912BA39}" type="slidenum">
              <a:rPr lang="en-US" smtClean="0"/>
              <a:pPr/>
              <a:t>119</a:t>
            </a:fld>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Protocols at the Transport Layer</a:t>
            </a:r>
            <a:endParaRPr lang="en-US" dirty="0"/>
          </a:p>
        </p:txBody>
      </p:sp>
      <p:sp>
        <p:nvSpPr>
          <p:cNvPr id="3" name="Content Placeholder 2"/>
          <p:cNvSpPr>
            <a:spLocks noGrp="1"/>
          </p:cNvSpPr>
          <p:nvPr>
            <p:ph idx="1"/>
          </p:nvPr>
        </p:nvSpPr>
        <p:spPr/>
        <p:txBody>
          <a:bodyPr/>
          <a:lstStyle/>
          <a:p>
            <a:r>
              <a:rPr lang="en-US" dirty="0" smtClean="0"/>
              <a:t>There are</a:t>
            </a:r>
            <a:r>
              <a:rPr lang="en-US" baseline="0" dirty="0" smtClean="0"/>
              <a:t> two main protocols used at the transport layer</a:t>
            </a:r>
          </a:p>
          <a:p>
            <a:pPr lvl="1"/>
            <a:r>
              <a:rPr lang="en-US" dirty="0" smtClean="0"/>
              <a:t>UDP – User Datagram Protocol</a:t>
            </a:r>
          </a:p>
          <a:p>
            <a:pPr lvl="1"/>
            <a:r>
              <a:rPr lang="en-US" dirty="0" smtClean="0"/>
              <a:t>TCP – Transmission Control Protocol</a:t>
            </a:r>
            <a:endParaRPr lang="en-US" dirty="0"/>
          </a:p>
        </p:txBody>
      </p:sp>
      <p:sp>
        <p:nvSpPr>
          <p:cNvPr id="4" name="Footer Placeholder 3"/>
          <p:cNvSpPr>
            <a:spLocks noGrp="1"/>
          </p:cNvSpPr>
          <p:nvPr>
            <p:ph type="ftr" sz="quarter" idx="11"/>
          </p:nvPr>
        </p:nvSpPr>
        <p:spPr/>
        <p:txBody>
          <a:bodyPr/>
          <a:lstStyle/>
          <a:p>
            <a:r>
              <a:rPr lang="en-US" smtClean="0"/>
              <a:t>Copyright 2005-2011 Kenneth M. Chipps Ph.D. www.chipps.com</a:t>
            </a:r>
            <a:endParaRPr lang="en-US" dirty="0"/>
          </a:p>
        </p:txBody>
      </p:sp>
      <p:sp>
        <p:nvSpPr>
          <p:cNvPr id="5" name="Slide Number Placeholder 4"/>
          <p:cNvSpPr>
            <a:spLocks noGrp="1"/>
          </p:cNvSpPr>
          <p:nvPr>
            <p:ph type="sldNum" sz="quarter" idx="12"/>
          </p:nvPr>
        </p:nvSpPr>
        <p:spPr/>
        <p:txBody>
          <a:bodyPr/>
          <a:lstStyle/>
          <a:p>
            <a:fld id="{ED75307A-6FB1-4AFC-9D06-6B278E049357}" type="slidenum">
              <a:rPr lang="en-US" smtClean="0"/>
              <a:pPr/>
              <a:t>12</a:t>
            </a:fld>
            <a:endParaRPr lang="en-US"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2"/>
          <p:cNvSpPr>
            <a:spLocks noGrp="1" noChangeArrowheads="1"/>
          </p:cNvSpPr>
          <p:nvPr>
            <p:ph type="title"/>
          </p:nvPr>
        </p:nvSpPr>
        <p:spPr/>
        <p:txBody>
          <a:bodyPr/>
          <a:lstStyle/>
          <a:p>
            <a:pPr eaLnBrk="1" hangingPunct="1"/>
            <a:r>
              <a:rPr lang="en-US" dirty="0" smtClean="0"/>
              <a:t>Flow Control</a:t>
            </a:r>
          </a:p>
        </p:txBody>
      </p:sp>
      <p:sp>
        <p:nvSpPr>
          <p:cNvPr id="126980" name="Rectangle 3"/>
          <p:cNvSpPr>
            <a:spLocks noGrp="1" noChangeArrowheads="1"/>
          </p:cNvSpPr>
          <p:nvPr>
            <p:ph idx="1"/>
          </p:nvPr>
        </p:nvSpPr>
        <p:spPr/>
        <p:txBody>
          <a:bodyPr/>
          <a:lstStyle/>
          <a:p>
            <a:pPr eaLnBrk="1" hangingPunct="1"/>
            <a:r>
              <a:rPr lang="en-US" dirty="0" smtClean="0"/>
              <a:t>Thus the stream is throttled just as a car on the freeway is</a:t>
            </a:r>
          </a:p>
          <a:p>
            <a:pPr lvl="1" eaLnBrk="1" hangingPunct="1"/>
            <a:r>
              <a:rPr lang="en-US" dirty="0" smtClean="0"/>
              <a:t>During rush hour, it must slow</a:t>
            </a:r>
          </a:p>
          <a:p>
            <a:pPr lvl="1" eaLnBrk="1" hangingPunct="1"/>
            <a:r>
              <a:rPr lang="en-US" dirty="0" smtClean="0"/>
              <a:t>During the middle of the day, it can speed up</a:t>
            </a:r>
          </a:p>
          <a:p>
            <a:pPr eaLnBrk="1" hangingPunct="1"/>
            <a:r>
              <a:rPr lang="en-US" dirty="0" smtClean="0"/>
              <a:t>Such is required in the uncertain world of the Internet, since from second to second one cannot tell what is going where or how</a:t>
            </a:r>
          </a:p>
        </p:txBody>
      </p:sp>
      <p:sp>
        <p:nvSpPr>
          <p:cNvPr id="126978"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126981" name="Slide Number Placeholder 4"/>
          <p:cNvSpPr>
            <a:spLocks noGrp="1"/>
          </p:cNvSpPr>
          <p:nvPr>
            <p:ph type="sldNum" sz="quarter" idx="12"/>
          </p:nvPr>
        </p:nvSpPr>
        <p:spPr>
          <a:noFill/>
        </p:spPr>
        <p:txBody>
          <a:bodyPr/>
          <a:lstStyle/>
          <a:p>
            <a:fld id="{E1F248DB-1E48-4D4B-B469-983D4542D43C}" type="slidenum">
              <a:rPr lang="en-US" smtClean="0"/>
              <a:pPr/>
              <a:t>120</a:t>
            </a:fld>
            <a:endParaRPr lang="en-US" dirty="0" smtClean="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2"/>
          <p:cNvSpPr>
            <a:spLocks noGrp="1" noChangeArrowheads="1"/>
          </p:cNvSpPr>
          <p:nvPr>
            <p:ph type="title"/>
          </p:nvPr>
        </p:nvSpPr>
        <p:spPr/>
        <p:txBody>
          <a:bodyPr/>
          <a:lstStyle/>
          <a:p>
            <a:pPr eaLnBrk="1" hangingPunct="1"/>
            <a:r>
              <a:rPr lang="en-US" dirty="0" smtClean="0">
                <a:cs typeface="Arial" charset="0"/>
              </a:rPr>
              <a:t>Response to Congestion</a:t>
            </a:r>
          </a:p>
        </p:txBody>
      </p:sp>
      <p:sp>
        <p:nvSpPr>
          <p:cNvPr id="128004" name="Rectangle 3"/>
          <p:cNvSpPr>
            <a:spLocks noGrp="1" noChangeArrowheads="1"/>
          </p:cNvSpPr>
          <p:nvPr>
            <p:ph idx="1"/>
          </p:nvPr>
        </p:nvSpPr>
        <p:spPr/>
        <p:txBody>
          <a:bodyPr/>
          <a:lstStyle/>
          <a:p>
            <a:pPr eaLnBrk="1" hangingPunct="1"/>
            <a:r>
              <a:rPr lang="en-US" dirty="0" smtClean="0">
                <a:cs typeface="Arial" charset="0"/>
              </a:rPr>
              <a:t>Since the endpoints cannot account for the congestion that may be encountered outside of their areas of control such as router problems</a:t>
            </a:r>
          </a:p>
          <a:p>
            <a:pPr eaLnBrk="1" hangingPunct="1"/>
            <a:r>
              <a:rPr lang="en-US" dirty="0" smtClean="0">
                <a:cs typeface="Arial" charset="0"/>
              </a:rPr>
              <a:t>They assume that the packets have been lost or damaged and just resend them</a:t>
            </a:r>
          </a:p>
          <a:p>
            <a:pPr eaLnBrk="1" hangingPunct="1"/>
            <a:r>
              <a:rPr lang="en-US" dirty="0" smtClean="0">
                <a:cs typeface="Arial" charset="0"/>
              </a:rPr>
              <a:t>Which leads to more and more congestion</a:t>
            </a:r>
          </a:p>
        </p:txBody>
      </p:sp>
      <p:sp>
        <p:nvSpPr>
          <p:cNvPr id="128002"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128005" name="Slide Number Placeholder 4"/>
          <p:cNvSpPr>
            <a:spLocks noGrp="1"/>
          </p:cNvSpPr>
          <p:nvPr>
            <p:ph type="sldNum" sz="quarter" idx="12"/>
          </p:nvPr>
        </p:nvSpPr>
        <p:spPr>
          <a:noFill/>
        </p:spPr>
        <p:txBody>
          <a:bodyPr/>
          <a:lstStyle/>
          <a:p>
            <a:fld id="{718D33E1-6C60-4CF8-A5F4-02733C50F1EC}" type="slidenum">
              <a:rPr lang="en-US" smtClean="0"/>
              <a:pPr/>
              <a:t>121</a:t>
            </a:fld>
            <a:endParaRPr lang="en-US" dirty="0" smtClean="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2"/>
          <p:cNvSpPr>
            <a:spLocks noGrp="1" noChangeArrowheads="1"/>
          </p:cNvSpPr>
          <p:nvPr>
            <p:ph type="title"/>
          </p:nvPr>
        </p:nvSpPr>
        <p:spPr/>
        <p:txBody>
          <a:bodyPr/>
          <a:lstStyle/>
          <a:p>
            <a:pPr eaLnBrk="1" hangingPunct="1"/>
            <a:r>
              <a:rPr lang="en-US" dirty="0" smtClean="0">
                <a:cs typeface="Arial" charset="0"/>
              </a:rPr>
              <a:t>Response to Congestion</a:t>
            </a:r>
          </a:p>
        </p:txBody>
      </p:sp>
      <p:sp>
        <p:nvSpPr>
          <p:cNvPr id="129028" name="Rectangle 3"/>
          <p:cNvSpPr>
            <a:spLocks noGrp="1" noChangeArrowheads="1"/>
          </p:cNvSpPr>
          <p:nvPr>
            <p:ph idx="1"/>
          </p:nvPr>
        </p:nvSpPr>
        <p:spPr/>
        <p:txBody>
          <a:bodyPr/>
          <a:lstStyle/>
          <a:p>
            <a:pPr eaLnBrk="1" hangingPunct="1"/>
            <a:r>
              <a:rPr lang="en-US" dirty="0" smtClean="0">
                <a:cs typeface="Arial" charset="0"/>
              </a:rPr>
              <a:t>TCP then needs to respond to the ICMP source quench packets that routers send out when congestion occurs</a:t>
            </a:r>
          </a:p>
          <a:p>
            <a:pPr eaLnBrk="1" hangingPunct="1"/>
            <a:r>
              <a:rPr lang="en-US" dirty="0" smtClean="0">
                <a:cs typeface="Arial" charset="0"/>
              </a:rPr>
              <a:t>They do this through</a:t>
            </a:r>
          </a:p>
          <a:p>
            <a:pPr lvl="1" eaLnBrk="1" hangingPunct="1"/>
            <a:r>
              <a:rPr lang="en-US" dirty="0" smtClean="0">
                <a:cs typeface="Arial" charset="0"/>
              </a:rPr>
              <a:t>Multiplicative Decrease</a:t>
            </a:r>
          </a:p>
          <a:p>
            <a:pPr lvl="2" eaLnBrk="1" hangingPunct="1"/>
            <a:r>
              <a:rPr lang="en-US" dirty="0" smtClean="0">
                <a:cs typeface="Arial" charset="0"/>
              </a:rPr>
              <a:t>This says upon loss of a segment reduce the congestion window by half</a:t>
            </a:r>
          </a:p>
          <a:p>
            <a:pPr lvl="2" eaLnBrk="1" hangingPunct="1"/>
            <a:r>
              <a:rPr lang="en-US" dirty="0" smtClean="0">
                <a:cs typeface="Arial" charset="0"/>
              </a:rPr>
              <a:t>and</a:t>
            </a:r>
          </a:p>
          <a:p>
            <a:pPr lvl="2" eaLnBrk="1" hangingPunct="1"/>
            <a:r>
              <a:rPr lang="en-US" dirty="0" smtClean="0">
                <a:cs typeface="Arial" charset="0"/>
              </a:rPr>
              <a:t>For those segments that remain in the window, backoff the retransmission timer exponentially</a:t>
            </a:r>
          </a:p>
        </p:txBody>
      </p:sp>
      <p:sp>
        <p:nvSpPr>
          <p:cNvPr id="129026"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129029" name="Slide Number Placeholder 4"/>
          <p:cNvSpPr>
            <a:spLocks noGrp="1"/>
          </p:cNvSpPr>
          <p:nvPr>
            <p:ph type="sldNum" sz="quarter" idx="12"/>
          </p:nvPr>
        </p:nvSpPr>
        <p:spPr>
          <a:noFill/>
        </p:spPr>
        <p:txBody>
          <a:bodyPr/>
          <a:lstStyle/>
          <a:p>
            <a:fld id="{CD1426F8-2C96-41F9-B0F1-6C87557768B4}" type="slidenum">
              <a:rPr lang="en-US" smtClean="0"/>
              <a:pPr/>
              <a:t>122</a:t>
            </a:fld>
            <a:endParaRPr lang="en-US" dirty="0" smtClean="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2"/>
          <p:cNvSpPr>
            <a:spLocks noGrp="1" noChangeArrowheads="1"/>
          </p:cNvSpPr>
          <p:nvPr>
            <p:ph type="title"/>
          </p:nvPr>
        </p:nvSpPr>
        <p:spPr/>
        <p:txBody>
          <a:bodyPr/>
          <a:lstStyle/>
          <a:p>
            <a:pPr eaLnBrk="1" hangingPunct="1"/>
            <a:r>
              <a:rPr lang="en-US" dirty="0" smtClean="0"/>
              <a:t>Response to Congestion</a:t>
            </a:r>
          </a:p>
        </p:txBody>
      </p:sp>
      <p:sp>
        <p:nvSpPr>
          <p:cNvPr id="130052" name="Rectangle 3"/>
          <p:cNvSpPr>
            <a:spLocks noGrp="1" noChangeArrowheads="1"/>
          </p:cNvSpPr>
          <p:nvPr>
            <p:ph idx="1"/>
          </p:nvPr>
        </p:nvSpPr>
        <p:spPr/>
        <p:txBody>
          <a:bodyPr/>
          <a:lstStyle/>
          <a:p>
            <a:pPr lvl="1" eaLnBrk="1" hangingPunct="1"/>
            <a:r>
              <a:rPr lang="en-US" dirty="0" smtClean="0">
                <a:cs typeface="Arial" charset="0"/>
              </a:rPr>
              <a:t>Slow Start</a:t>
            </a:r>
          </a:p>
          <a:p>
            <a:pPr lvl="2" eaLnBrk="1" hangingPunct="1"/>
            <a:r>
              <a:rPr lang="en-US" dirty="0" smtClean="0">
                <a:cs typeface="Arial" charset="0"/>
              </a:rPr>
              <a:t>This is used to prevent oscillation back and forth</a:t>
            </a:r>
          </a:p>
          <a:p>
            <a:pPr lvl="2" eaLnBrk="1" hangingPunct="1"/>
            <a:r>
              <a:rPr lang="en-US" dirty="0" smtClean="0">
                <a:cs typeface="Arial" charset="0"/>
              </a:rPr>
              <a:t>It says start with a single segment then increase the window one segment each time an acknowledgment is received</a:t>
            </a:r>
          </a:p>
          <a:p>
            <a:pPr lvl="1" eaLnBrk="1" hangingPunct="1"/>
            <a:r>
              <a:rPr lang="en-US" dirty="0" smtClean="0"/>
              <a:t>Congestion Avoidance</a:t>
            </a:r>
          </a:p>
          <a:p>
            <a:pPr lvl="2" eaLnBrk="1" hangingPunct="1"/>
            <a:r>
              <a:rPr lang="en-US" dirty="0" smtClean="0"/>
              <a:t>Once the congestion windows reaches one-half of its original size before congestion, TCP then increases the congestion window by 1 only if all segments in the window have been acknowledged</a:t>
            </a:r>
          </a:p>
        </p:txBody>
      </p:sp>
      <p:sp>
        <p:nvSpPr>
          <p:cNvPr id="130050"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130053" name="Slide Number Placeholder 4"/>
          <p:cNvSpPr>
            <a:spLocks noGrp="1"/>
          </p:cNvSpPr>
          <p:nvPr>
            <p:ph type="sldNum" sz="quarter" idx="12"/>
          </p:nvPr>
        </p:nvSpPr>
        <p:spPr>
          <a:noFill/>
        </p:spPr>
        <p:txBody>
          <a:bodyPr/>
          <a:lstStyle/>
          <a:p>
            <a:fld id="{71260221-3B49-4389-B36F-E393DCA05D10}" type="slidenum">
              <a:rPr lang="en-US" smtClean="0"/>
              <a:pPr/>
              <a:t>123</a:t>
            </a:fld>
            <a:endParaRPr lang="en-US" dirty="0" smtClean="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2"/>
          <p:cNvSpPr>
            <a:spLocks noGrp="1" noChangeArrowheads="1"/>
          </p:cNvSpPr>
          <p:nvPr>
            <p:ph type="title"/>
          </p:nvPr>
        </p:nvSpPr>
        <p:spPr/>
        <p:txBody>
          <a:bodyPr/>
          <a:lstStyle/>
          <a:p>
            <a:pPr eaLnBrk="1" hangingPunct="1"/>
            <a:r>
              <a:rPr lang="en-US" dirty="0" smtClean="0">
                <a:cs typeface="Arial" charset="0"/>
              </a:rPr>
              <a:t>Silly Window Syndrome</a:t>
            </a:r>
          </a:p>
        </p:txBody>
      </p:sp>
      <p:sp>
        <p:nvSpPr>
          <p:cNvPr id="131076" name="Rectangle 3"/>
          <p:cNvSpPr>
            <a:spLocks noGrp="1" noChangeArrowheads="1"/>
          </p:cNvSpPr>
          <p:nvPr>
            <p:ph idx="1"/>
          </p:nvPr>
        </p:nvSpPr>
        <p:spPr/>
        <p:txBody>
          <a:bodyPr/>
          <a:lstStyle/>
          <a:p>
            <a:pPr eaLnBrk="1" hangingPunct="1"/>
            <a:r>
              <a:rPr lang="en-US" dirty="0" smtClean="0">
                <a:cs typeface="Arial" charset="0"/>
              </a:rPr>
              <a:t>But too much speed adjustment can produce oscillation in the window size called silly window syndrome</a:t>
            </a:r>
          </a:p>
          <a:p>
            <a:pPr eaLnBrk="1" hangingPunct="1"/>
            <a:r>
              <a:rPr lang="en-US" dirty="0" smtClean="0">
                <a:cs typeface="Arial" charset="0"/>
              </a:rPr>
              <a:t>A solution for the problem that occurs when the sending and receiving applications operate at greatly different speeds</a:t>
            </a:r>
          </a:p>
        </p:txBody>
      </p:sp>
      <p:sp>
        <p:nvSpPr>
          <p:cNvPr id="131074"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131077" name="Slide Number Placeholder 4"/>
          <p:cNvSpPr>
            <a:spLocks noGrp="1"/>
          </p:cNvSpPr>
          <p:nvPr>
            <p:ph type="sldNum" sz="quarter" idx="12"/>
          </p:nvPr>
        </p:nvSpPr>
        <p:spPr>
          <a:noFill/>
        </p:spPr>
        <p:txBody>
          <a:bodyPr/>
          <a:lstStyle/>
          <a:p>
            <a:fld id="{3A9F3C79-BF4F-4861-B9D7-3C186EAFEDBB}" type="slidenum">
              <a:rPr lang="en-US" smtClean="0"/>
              <a:pPr/>
              <a:t>124</a:t>
            </a:fld>
            <a:endParaRPr lang="en-US" dirty="0" smtClean="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2"/>
          <p:cNvSpPr>
            <a:spLocks noGrp="1" noChangeArrowheads="1"/>
          </p:cNvSpPr>
          <p:nvPr>
            <p:ph type="title"/>
          </p:nvPr>
        </p:nvSpPr>
        <p:spPr/>
        <p:txBody>
          <a:bodyPr/>
          <a:lstStyle/>
          <a:p>
            <a:pPr eaLnBrk="1" hangingPunct="1"/>
            <a:r>
              <a:rPr lang="en-US" dirty="0" smtClean="0">
                <a:cs typeface="Arial" charset="0"/>
              </a:rPr>
              <a:t>Silly Window Syndrome</a:t>
            </a:r>
          </a:p>
        </p:txBody>
      </p:sp>
      <p:sp>
        <p:nvSpPr>
          <p:cNvPr id="132100" name="Rectangle 3"/>
          <p:cNvSpPr>
            <a:spLocks noGrp="1" noChangeArrowheads="1"/>
          </p:cNvSpPr>
          <p:nvPr>
            <p:ph idx="1"/>
          </p:nvPr>
        </p:nvSpPr>
        <p:spPr/>
        <p:txBody>
          <a:bodyPr/>
          <a:lstStyle/>
          <a:p>
            <a:pPr eaLnBrk="1" hangingPunct="1"/>
            <a:r>
              <a:rPr lang="en-US" dirty="0" smtClean="0">
                <a:cs typeface="Arial" charset="0"/>
              </a:rPr>
              <a:t>This resulted in each acknowledgement advertising a small window and each segment carrying a small amount of data</a:t>
            </a:r>
          </a:p>
          <a:p>
            <a:pPr eaLnBrk="1" hangingPunct="1"/>
            <a:r>
              <a:rPr lang="en-US" dirty="0" smtClean="0">
                <a:cs typeface="Arial" charset="0"/>
              </a:rPr>
              <a:t>This is solved by the Nagle algorithm</a:t>
            </a:r>
          </a:p>
        </p:txBody>
      </p:sp>
      <p:sp>
        <p:nvSpPr>
          <p:cNvPr id="132098"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132101" name="Slide Number Placeholder 4"/>
          <p:cNvSpPr>
            <a:spLocks noGrp="1"/>
          </p:cNvSpPr>
          <p:nvPr>
            <p:ph type="sldNum" sz="quarter" idx="12"/>
          </p:nvPr>
        </p:nvSpPr>
        <p:spPr>
          <a:noFill/>
        </p:spPr>
        <p:txBody>
          <a:bodyPr/>
          <a:lstStyle/>
          <a:p>
            <a:fld id="{6BAFB4C6-BB7A-4F40-8F6B-61E2C31EEED4}" type="slidenum">
              <a:rPr lang="en-US" smtClean="0"/>
              <a:pPr/>
              <a:t>125</a:t>
            </a:fld>
            <a:endParaRPr lang="en-US" dirty="0" smtClean="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2"/>
          <p:cNvSpPr>
            <a:spLocks noGrp="1" noChangeArrowheads="1"/>
          </p:cNvSpPr>
          <p:nvPr>
            <p:ph type="title"/>
          </p:nvPr>
        </p:nvSpPr>
        <p:spPr/>
        <p:txBody>
          <a:bodyPr/>
          <a:lstStyle/>
          <a:p>
            <a:pPr eaLnBrk="1" hangingPunct="1"/>
            <a:r>
              <a:rPr lang="en-US" dirty="0" smtClean="0">
                <a:cs typeface="Arial" charset="0"/>
              </a:rPr>
              <a:t>Silly Window Syndrome</a:t>
            </a:r>
          </a:p>
        </p:txBody>
      </p:sp>
      <p:sp>
        <p:nvSpPr>
          <p:cNvPr id="133124" name="Rectangle 3"/>
          <p:cNvSpPr>
            <a:spLocks noGrp="1" noChangeArrowheads="1"/>
          </p:cNvSpPr>
          <p:nvPr>
            <p:ph idx="1"/>
          </p:nvPr>
        </p:nvSpPr>
        <p:spPr/>
        <p:txBody>
          <a:bodyPr/>
          <a:lstStyle/>
          <a:p>
            <a:pPr lvl="1" eaLnBrk="1" hangingPunct="1"/>
            <a:r>
              <a:rPr lang="en-US" dirty="0" smtClean="0">
                <a:cs typeface="Arial" charset="0"/>
              </a:rPr>
              <a:t>On the receiving side</a:t>
            </a:r>
          </a:p>
          <a:p>
            <a:pPr lvl="2" eaLnBrk="1" hangingPunct="1"/>
            <a:r>
              <a:rPr lang="en-US" dirty="0" smtClean="0">
                <a:cs typeface="Arial" charset="0"/>
              </a:rPr>
              <a:t>Before sending an updated window advertisement after advertising a zero window, wait for space to become available that is either at least 50% of the buffer size or equal to the maximum segment size</a:t>
            </a:r>
          </a:p>
          <a:p>
            <a:pPr lvl="1" eaLnBrk="1" hangingPunct="1"/>
            <a:r>
              <a:rPr lang="en-US" dirty="0" smtClean="0">
                <a:cs typeface="Arial" charset="0"/>
              </a:rPr>
              <a:t>On the sending side</a:t>
            </a:r>
          </a:p>
          <a:p>
            <a:pPr lvl="2" eaLnBrk="1" hangingPunct="1"/>
            <a:r>
              <a:rPr lang="en-US" dirty="0" smtClean="0">
                <a:cs typeface="Arial" charset="0"/>
              </a:rPr>
              <a:t>Do not send data until there is sufficient data to fill a maximum sized segment</a:t>
            </a:r>
          </a:p>
          <a:p>
            <a:pPr lvl="2" eaLnBrk="1" hangingPunct="1"/>
            <a:r>
              <a:rPr lang="en-US" dirty="0" smtClean="0">
                <a:cs typeface="Arial" charset="0"/>
              </a:rPr>
              <a:t>If still waiting to send when an acknowledgement arrives, send anyway</a:t>
            </a:r>
          </a:p>
          <a:p>
            <a:pPr lvl="2" eaLnBrk="1" hangingPunct="1"/>
            <a:r>
              <a:rPr lang="en-US" dirty="0" smtClean="0">
                <a:cs typeface="Arial" charset="0"/>
              </a:rPr>
              <a:t>Ignore pushes during this time</a:t>
            </a:r>
            <a:endParaRPr lang="en-US" dirty="0" smtClean="0"/>
          </a:p>
        </p:txBody>
      </p:sp>
      <p:sp>
        <p:nvSpPr>
          <p:cNvPr id="133122"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133125" name="Slide Number Placeholder 4"/>
          <p:cNvSpPr>
            <a:spLocks noGrp="1"/>
          </p:cNvSpPr>
          <p:nvPr>
            <p:ph type="sldNum" sz="quarter" idx="12"/>
          </p:nvPr>
        </p:nvSpPr>
        <p:spPr>
          <a:noFill/>
        </p:spPr>
        <p:txBody>
          <a:bodyPr/>
          <a:lstStyle/>
          <a:p>
            <a:fld id="{71ACEE96-B468-49A8-82DF-F0980021E3A7}" type="slidenum">
              <a:rPr lang="en-US" smtClean="0"/>
              <a:pPr/>
              <a:t>126</a:t>
            </a:fld>
            <a:endParaRPr lang="en-US" dirty="0" smtClean="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2"/>
          <p:cNvSpPr>
            <a:spLocks noGrp="1" noChangeArrowheads="1"/>
          </p:cNvSpPr>
          <p:nvPr>
            <p:ph type="title"/>
          </p:nvPr>
        </p:nvSpPr>
        <p:spPr/>
        <p:txBody>
          <a:bodyPr/>
          <a:lstStyle/>
          <a:p>
            <a:pPr eaLnBrk="1" hangingPunct="1"/>
            <a:r>
              <a:rPr lang="en-US" dirty="0" smtClean="0"/>
              <a:t>Summary of Congestion Control</a:t>
            </a:r>
          </a:p>
        </p:txBody>
      </p:sp>
      <p:sp>
        <p:nvSpPr>
          <p:cNvPr id="134148" name="Rectangle 3"/>
          <p:cNvSpPr>
            <a:spLocks noGrp="1" noChangeArrowheads="1"/>
          </p:cNvSpPr>
          <p:nvPr>
            <p:ph idx="1"/>
          </p:nvPr>
        </p:nvSpPr>
        <p:spPr/>
        <p:txBody>
          <a:bodyPr/>
          <a:lstStyle/>
          <a:p>
            <a:pPr eaLnBrk="1" hangingPunct="1">
              <a:lnSpc>
                <a:spcPct val="90000"/>
              </a:lnSpc>
            </a:pPr>
            <a:r>
              <a:rPr lang="en-US" dirty="0" smtClean="0"/>
              <a:t>Below is a nice summary of this process from a Network World newsletter by Steve Taylor and Jim Metzler from July 2005</a:t>
            </a:r>
          </a:p>
          <a:p>
            <a:pPr lvl="1" eaLnBrk="1" hangingPunct="1">
              <a:lnSpc>
                <a:spcPct val="90000"/>
              </a:lnSpc>
            </a:pPr>
            <a:r>
              <a:rPr lang="en-US" dirty="0" smtClean="0"/>
              <a:t>Last time, we discussed the fact that TCP has a flow control mechanism for each connection</a:t>
            </a:r>
          </a:p>
          <a:p>
            <a:pPr lvl="1" eaLnBrk="1" hangingPunct="1">
              <a:lnSpc>
                <a:spcPct val="90000"/>
              </a:lnSpc>
            </a:pPr>
            <a:r>
              <a:rPr lang="en-US" dirty="0" smtClean="0"/>
              <a:t>The mechanism is based on a field in the segment header called the "Advertised Window“</a:t>
            </a:r>
          </a:p>
          <a:p>
            <a:pPr lvl="1" eaLnBrk="1" hangingPunct="1">
              <a:lnSpc>
                <a:spcPct val="90000"/>
              </a:lnSpc>
            </a:pPr>
            <a:r>
              <a:rPr lang="en-US" dirty="0" smtClean="0"/>
              <a:t>The Advertised Window specifies how many additional bytes of data the receiver can accept</a:t>
            </a:r>
          </a:p>
        </p:txBody>
      </p:sp>
      <p:sp>
        <p:nvSpPr>
          <p:cNvPr id="134146"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134149" name="Slide Number Placeholder 4"/>
          <p:cNvSpPr>
            <a:spLocks noGrp="1"/>
          </p:cNvSpPr>
          <p:nvPr>
            <p:ph type="sldNum" sz="quarter" idx="12"/>
          </p:nvPr>
        </p:nvSpPr>
        <p:spPr>
          <a:noFill/>
        </p:spPr>
        <p:txBody>
          <a:bodyPr/>
          <a:lstStyle/>
          <a:p>
            <a:fld id="{7EEAFA1E-FD92-4222-83D8-091EEB024F9A}" type="slidenum">
              <a:rPr lang="en-US" smtClean="0"/>
              <a:pPr/>
              <a:t>127</a:t>
            </a:fld>
            <a:endParaRPr lang="en-US" dirty="0" smtClean="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2"/>
          <p:cNvSpPr>
            <a:spLocks noGrp="1" noChangeArrowheads="1"/>
          </p:cNvSpPr>
          <p:nvPr>
            <p:ph type="title"/>
          </p:nvPr>
        </p:nvSpPr>
        <p:spPr/>
        <p:txBody>
          <a:bodyPr/>
          <a:lstStyle/>
          <a:p>
            <a:pPr eaLnBrk="1" hangingPunct="1"/>
            <a:r>
              <a:rPr lang="en-US" dirty="0" smtClean="0"/>
              <a:t>Summary of Congestion Control</a:t>
            </a:r>
          </a:p>
        </p:txBody>
      </p:sp>
      <p:sp>
        <p:nvSpPr>
          <p:cNvPr id="135172" name="Rectangle 3"/>
          <p:cNvSpPr>
            <a:spLocks noGrp="1" noChangeArrowheads="1"/>
          </p:cNvSpPr>
          <p:nvPr>
            <p:ph idx="1"/>
          </p:nvPr>
        </p:nvSpPr>
        <p:spPr/>
        <p:txBody>
          <a:bodyPr/>
          <a:lstStyle/>
          <a:p>
            <a:pPr lvl="1" eaLnBrk="1" hangingPunct="1"/>
            <a:r>
              <a:rPr lang="en-US" dirty="0" smtClean="0"/>
              <a:t>The goal of congestion control is to ensure that the sending device does not transmit more data than the network can accommodate</a:t>
            </a:r>
          </a:p>
          <a:p>
            <a:pPr lvl="1" eaLnBrk="1" hangingPunct="1"/>
            <a:r>
              <a:rPr lang="en-US" dirty="0" smtClean="0"/>
              <a:t>To achieve this goal, the TCP congestion control mechanisms are based on a parameter referred to as the "Congestion Window“</a:t>
            </a:r>
          </a:p>
        </p:txBody>
      </p:sp>
      <p:sp>
        <p:nvSpPr>
          <p:cNvPr id="135170"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135173" name="Slide Number Placeholder 4"/>
          <p:cNvSpPr>
            <a:spLocks noGrp="1"/>
          </p:cNvSpPr>
          <p:nvPr>
            <p:ph type="sldNum" sz="quarter" idx="12"/>
          </p:nvPr>
        </p:nvSpPr>
        <p:spPr>
          <a:noFill/>
        </p:spPr>
        <p:txBody>
          <a:bodyPr/>
          <a:lstStyle/>
          <a:p>
            <a:fld id="{38193985-3183-4881-8747-5160F5216FC9}" type="slidenum">
              <a:rPr lang="en-US" smtClean="0"/>
              <a:pPr/>
              <a:t>128</a:t>
            </a:fld>
            <a:endParaRPr lang="en-US" dirty="0" smtClean="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2"/>
          <p:cNvSpPr>
            <a:spLocks noGrp="1" noChangeArrowheads="1"/>
          </p:cNvSpPr>
          <p:nvPr>
            <p:ph type="title"/>
          </p:nvPr>
        </p:nvSpPr>
        <p:spPr/>
        <p:txBody>
          <a:bodyPr/>
          <a:lstStyle/>
          <a:p>
            <a:pPr eaLnBrk="1" hangingPunct="1"/>
            <a:r>
              <a:rPr lang="en-US" dirty="0" smtClean="0"/>
              <a:t>Summary of Congestion Control</a:t>
            </a:r>
          </a:p>
        </p:txBody>
      </p:sp>
      <p:sp>
        <p:nvSpPr>
          <p:cNvPr id="136196" name="Rectangle 3"/>
          <p:cNvSpPr>
            <a:spLocks noGrp="1" noChangeArrowheads="1"/>
          </p:cNvSpPr>
          <p:nvPr>
            <p:ph idx="1"/>
          </p:nvPr>
        </p:nvSpPr>
        <p:spPr/>
        <p:txBody>
          <a:bodyPr/>
          <a:lstStyle/>
          <a:p>
            <a:pPr lvl="1" eaLnBrk="1" hangingPunct="1">
              <a:lnSpc>
                <a:spcPct val="90000"/>
              </a:lnSpc>
            </a:pPr>
            <a:r>
              <a:rPr lang="en-US" dirty="0" smtClean="0"/>
              <a:t>Determining the optimum value for the Congestion Window is somewhat tricky, particularly because network congestion changes over time</a:t>
            </a:r>
          </a:p>
          <a:p>
            <a:pPr lvl="1" eaLnBrk="1" hangingPunct="1">
              <a:lnSpc>
                <a:spcPct val="90000"/>
              </a:lnSpc>
            </a:pPr>
            <a:r>
              <a:rPr lang="en-US" dirty="0" smtClean="0"/>
              <a:t>In order to ensure smooth end-to-end performance, TCP defines a parameter that is referred to as "Max Window“</a:t>
            </a:r>
          </a:p>
          <a:p>
            <a:pPr lvl="1" eaLnBrk="1" hangingPunct="1">
              <a:lnSpc>
                <a:spcPct val="90000"/>
              </a:lnSpc>
            </a:pPr>
            <a:r>
              <a:rPr lang="en-US" dirty="0" smtClean="0"/>
              <a:t>It is helpful to think of Max Window as being an upper limit on the number of bytes that the sender could transmit at any point in time</a:t>
            </a:r>
          </a:p>
        </p:txBody>
      </p:sp>
      <p:sp>
        <p:nvSpPr>
          <p:cNvPr id="136194"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136197" name="Slide Number Placeholder 4"/>
          <p:cNvSpPr>
            <a:spLocks noGrp="1"/>
          </p:cNvSpPr>
          <p:nvPr>
            <p:ph type="sldNum" sz="quarter" idx="12"/>
          </p:nvPr>
        </p:nvSpPr>
        <p:spPr>
          <a:noFill/>
        </p:spPr>
        <p:txBody>
          <a:bodyPr/>
          <a:lstStyle/>
          <a:p>
            <a:fld id="{802EC105-278C-47D5-8BC4-68AE839C4993}" type="slidenum">
              <a:rPr lang="en-US" smtClean="0"/>
              <a:pPr/>
              <a:t>129</a:t>
            </a:fld>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pPr eaLnBrk="1" hangingPunct="1"/>
            <a:r>
              <a:rPr lang="en-US" dirty="0" smtClean="0"/>
              <a:t>The Context for UDP</a:t>
            </a:r>
          </a:p>
        </p:txBody>
      </p:sp>
      <p:graphicFrame>
        <p:nvGraphicFramePr>
          <p:cNvPr id="151585" name="Group 33"/>
          <p:cNvGraphicFramePr>
            <a:graphicFrameLocks noGrp="1"/>
          </p:cNvGraphicFramePr>
          <p:nvPr>
            <p:ph type="tbl" idx="1"/>
          </p:nvPr>
        </p:nvGraphicFramePr>
        <p:xfrm>
          <a:off x="1152525" y="1600200"/>
          <a:ext cx="6924675" cy="4648200"/>
        </p:xfrm>
        <a:graphic>
          <a:graphicData uri="http://schemas.openxmlformats.org/drawingml/2006/table">
            <a:tbl>
              <a:tblPr/>
              <a:tblGrid>
                <a:gridCol w="2549525"/>
                <a:gridCol w="4375150"/>
              </a:tblGrid>
              <a:tr h="581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Layer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Protocol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Application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FTP/SMTP and many others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Port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Transport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7D5D7"/>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UDP/TCP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7D5D7"/>
                    </a:solid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Protocol Number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Internet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IP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Network Interface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Ethernet handles these functions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Hardware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Ethernet handles these functions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410"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17441" name="Slide Number Placeholder 4"/>
          <p:cNvSpPr>
            <a:spLocks noGrp="1"/>
          </p:cNvSpPr>
          <p:nvPr>
            <p:ph type="sldNum" sz="quarter" idx="12"/>
          </p:nvPr>
        </p:nvSpPr>
        <p:spPr>
          <a:noFill/>
        </p:spPr>
        <p:txBody>
          <a:bodyPr/>
          <a:lstStyle/>
          <a:p>
            <a:fld id="{986A0035-4604-4D10-B3AE-A7CF355C2C39}" type="slidenum">
              <a:rPr lang="en-US" smtClean="0"/>
              <a:pPr/>
              <a:t>13</a:t>
            </a:fld>
            <a:endParaRPr lang="en-US" dirty="0" smtClean="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2"/>
          <p:cNvSpPr>
            <a:spLocks noGrp="1" noChangeArrowheads="1"/>
          </p:cNvSpPr>
          <p:nvPr>
            <p:ph type="title"/>
          </p:nvPr>
        </p:nvSpPr>
        <p:spPr/>
        <p:txBody>
          <a:bodyPr/>
          <a:lstStyle/>
          <a:p>
            <a:pPr eaLnBrk="1" hangingPunct="1"/>
            <a:r>
              <a:rPr lang="en-US" dirty="0" smtClean="0"/>
              <a:t>Summary of Congestion Control</a:t>
            </a:r>
          </a:p>
        </p:txBody>
      </p:sp>
      <p:sp>
        <p:nvSpPr>
          <p:cNvPr id="137220" name="Rectangle 3"/>
          <p:cNvSpPr>
            <a:spLocks noGrp="1" noChangeArrowheads="1"/>
          </p:cNvSpPr>
          <p:nvPr>
            <p:ph idx="1"/>
          </p:nvPr>
        </p:nvSpPr>
        <p:spPr/>
        <p:txBody>
          <a:bodyPr/>
          <a:lstStyle/>
          <a:p>
            <a:pPr lvl="1" eaLnBrk="1" hangingPunct="1"/>
            <a:r>
              <a:rPr lang="en-US" dirty="0" smtClean="0"/>
              <a:t>In order to ensure that the sending device does not send more data than the network and the receiving device can accommodate, Max Window is defined to be the lesser of Advertised Window and Congestion Window</a:t>
            </a:r>
          </a:p>
          <a:p>
            <a:pPr lvl="1" eaLnBrk="1" hangingPunct="1"/>
            <a:r>
              <a:rPr lang="en-US" dirty="0" smtClean="0"/>
              <a:t>However, data is continually being transmitted from the sending device to the receiving device and acknowledged by the receiving device</a:t>
            </a:r>
          </a:p>
        </p:txBody>
      </p:sp>
      <p:sp>
        <p:nvSpPr>
          <p:cNvPr id="137218"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137221" name="Slide Number Placeholder 4"/>
          <p:cNvSpPr>
            <a:spLocks noGrp="1"/>
          </p:cNvSpPr>
          <p:nvPr>
            <p:ph type="sldNum" sz="quarter" idx="12"/>
          </p:nvPr>
        </p:nvSpPr>
        <p:spPr>
          <a:noFill/>
        </p:spPr>
        <p:txBody>
          <a:bodyPr/>
          <a:lstStyle/>
          <a:p>
            <a:fld id="{D951B5F0-DFFA-467F-87B5-D23437485D7C}" type="slidenum">
              <a:rPr lang="en-US" smtClean="0"/>
              <a:pPr/>
              <a:t>130</a:t>
            </a:fld>
            <a:endParaRPr lang="en-US" dirty="0" smtClean="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2"/>
          <p:cNvSpPr>
            <a:spLocks noGrp="1" noChangeArrowheads="1"/>
          </p:cNvSpPr>
          <p:nvPr>
            <p:ph type="title"/>
          </p:nvPr>
        </p:nvSpPr>
        <p:spPr/>
        <p:txBody>
          <a:bodyPr/>
          <a:lstStyle/>
          <a:p>
            <a:pPr eaLnBrk="1" hangingPunct="1"/>
            <a:r>
              <a:rPr lang="en-US" dirty="0" smtClean="0"/>
              <a:t>Summary of Congestion Control</a:t>
            </a:r>
          </a:p>
        </p:txBody>
      </p:sp>
      <p:sp>
        <p:nvSpPr>
          <p:cNvPr id="138244" name="Rectangle 3"/>
          <p:cNvSpPr>
            <a:spLocks noGrp="1" noChangeArrowheads="1"/>
          </p:cNvSpPr>
          <p:nvPr>
            <p:ph idx="1"/>
          </p:nvPr>
        </p:nvSpPr>
        <p:spPr/>
        <p:txBody>
          <a:bodyPr/>
          <a:lstStyle/>
          <a:p>
            <a:pPr lvl="1" eaLnBrk="1" hangingPunct="1"/>
            <a:r>
              <a:rPr lang="en-US" dirty="0" smtClean="0"/>
              <a:t>To account for this, TCP defines a parameter called Effective Window</a:t>
            </a:r>
          </a:p>
          <a:p>
            <a:pPr lvl="1" eaLnBrk="1" hangingPunct="1"/>
            <a:r>
              <a:rPr lang="en-US" dirty="0" smtClean="0"/>
              <a:t>Effective Window is equal to Max Window minus the number of bytes that have been sent, but not acknowledged</a:t>
            </a:r>
          </a:p>
          <a:p>
            <a:pPr lvl="1" eaLnBrk="1" hangingPunct="1"/>
            <a:r>
              <a:rPr lang="en-US" dirty="0" smtClean="0"/>
              <a:t>The next newsletter will describe some techniques that are used to compute the Congestion Window</a:t>
            </a:r>
          </a:p>
        </p:txBody>
      </p:sp>
      <p:sp>
        <p:nvSpPr>
          <p:cNvPr id="138242"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138245" name="Slide Number Placeholder 4"/>
          <p:cNvSpPr>
            <a:spLocks noGrp="1"/>
          </p:cNvSpPr>
          <p:nvPr>
            <p:ph type="sldNum" sz="quarter" idx="12"/>
          </p:nvPr>
        </p:nvSpPr>
        <p:spPr>
          <a:noFill/>
        </p:spPr>
        <p:txBody>
          <a:bodyPr/>
          <a:lstStyle/>
          <a:p>
            <a:fld id="{481177ED-0CA8-49C1-B2F1-F84D79CD2D86}" type="slidenum">
              <a:rPr lang="en-US" smtClean="0"/>
              <a:pPr/>
              <a:t>131</a:t>
            </a:fld>
            <a:endParaRPr lang="en-US" dirty="0" smtClean="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2"/>
          <p:cNvSpPr>
            <a:spLocks noGrp="1" noChangeArrowheads="1"/>
          </p:cNvSpPr>
          <p:nvPr>
            <p:ph type="title"/>
          </p:nvPr>
        </p:nvSpPr>
        <p:spPr/>
        <p:txBody>
          <a:bodyPr/>
          <a:lstStyle/>
          <a:p>
            <a:pPr eaLnBrk="1" hangingPunct="1"/>
            <a:r>
              <a:rPr lang="en-US" dirty="0" smtClean="0"/>
              <a:t>Summary of Congestion Control</a:t>
            </a:r>
          </a:p>
        </p:txBody>
      </p:sp>
      <p:sp>
        <p:nvSpPr>
          <p:cNvPr id="139268" name="Rectangle 3"/>
          <p:cNvSpPr>
            <a:spLocks noGrp="1" noChangeArrowheads="1"/>
          </p:cNvSpPr>
          <p:nvPr>
            <p:ph idx="1"/>
          </p:nvPr>
        </p:nvSpPr>
        <p:spPr/>
        <p:txBody>
          <a:bodyPr/>
          <a:lstStyle/>
          <a:p>
            <a:pPr lvl="1" eaLnBrk="1" hangingPunct="1"/>
            <a:r>
              <a:rPr lang="en-US" dirty="0" smtClean="0"/>
              <a:t>Last time, we discussed how TCP combines a flow control parameter (Advertised Window) and a congestion control parameter (Congestion Window) to determine how many bytes the sending device can transmit (Effective Window)</a:t>
            </a:r>
          </a:p>
          <a:p>
            <a:pPr lvl="1" eaLnBrk="1" hangingPunct="1"/>
            <a:r>
              <a:rPr lang="en-US" dirty="0" smtClean="0"/>
              <a:t>We also mentioned that determining the optimum value for the Congestion Window is somewhat tricky because network congestion changes over time</a:t>
            </a:r>
          </a:p>
        </p:txBody>
      </p:sp>
      <p:sp>
        <p:nvSpPr>
          <p:cNvPr id="139266"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139269" name="Slide Number Placeholder 4"/>
          <p:cNvSpPr>
            <a:spLocks noGrp="1"/>
          </p:cNvSpPr>
          <p:nvPr>
            <p:ph type="sldNum" sz="quarter" idx="12"/>
          </p:nvPr>
        </p:nvSpPr>
        <p:spPr>
          <a:noFill/>
        </p:spPr>
        <p:txBody>
          <a:bodyPr/>
          <a:lstStyle/>
          <a:p>
            <a:fld id="{CCDF5BBB-7BA6-407D-BB78-1DD50815F9EE}" type="slidenum">
              <a:rPr lang="en-US" smtClean="0"/>
              <a:pPr/>
              <a:t>132</a:t>
            </a:fld>
            <a:endParaRPr lang="en-US" dirty="0" smtClean="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2"/>
          <p:cNvSpPr>
            <a:spLocks noGrp="1" noChangeArrowheads="1"/>
          </p:cNvSpPr>
          <p:nvPr>
            <p:ph type="title"/>
          </p:nvPr>
        </p:nvSpPr>
        <p:spPr/>
        <p:txBody>
          <a:bodyPr/>
          <a:lstStyle/>
          <a:p>
            <a:pPr eaLnBrk="1" hangingPunct="1"/>
            <a:r>
              <a:rPr lang="en-US" dirty="0" smtClean="0"/>
              <a:t>Summary of Congestion Control</a:t>
            </a:r>
          </a:p>
        </p:txBody>
      </p:sp>
      <p:sp>
        <p:nvSpPr>
          <p:cNvPr id="140292" name="Rectangle 3"/>
          <p:cNvSpPr>
            <a:spLocks noGrp="1" noChangeArrowheads="1"/>
          </p:cNvSpPr>
          <p:nvPr>
            <p:ph idx="1"/>
          </p:nvPr>
        </p:nvSpPr>
        <p:spPr/>
        <p:txBody>
          <a:bodyPr/>
          <a:lstStyle/>
          <a:p>
            <a:pPr lvl="1" eaLnBrk="1" hangingPunct="1"/>
            <a:r>
              <a:rPr lang="en-US" dirty="0" smtClean="0"/>
              <a:t>TCP has multiple mechanisms to determine Congestion Window and today, we'll describe one of those called Additive Increase/Multiplicative Decrease (AI/MD)</a:t>
            </a:r>
          </a:p>
          <a:p>
            <a:pPr lvl="1" eaLnBrk="1" hangingPunct="1"/>
            <a:r>
              <a:rPr lang="en-US" dirty="0" smtClean="0"/>
              <a:t>AI/MD is typically used when the sending device is operating close to the available capacity of the network</a:t>
            </a:r>
          </a:p>
        </p:txBody>
      </p:sp>
      <p:sp>
        <p:nvSpPr>
          <p:cNvPr id="140290"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140293" name="Slide Number Placeholder 4"/>
          <p:cNvSpPr>
            <a:spLocks noGrp="1"/>
          </p:cNvSpPr>
          <p:nvPr>
            <p:ph type="sldNum" sz="quarter" idx="12"/>
          </p:nvPr>
        </p:nvSpPr>
        <p:spPr>
          <a:noFill/>
        </p:spPr>
        <p:txBody>
          <a:bodyPr/>
          <a:lstStyle/>
          <a:p>
            <a:fld id="{9AA4443B-E536-4FAB-A18B-DBD05FC5AF36}" type="slidenum">
              <a:rPr lang="en-US" smtClean="0"/>
              <a:pPr/>
              <a:t>133</a:t>
            </a:fld>
            <a:endParaRPr lang="en-US" dirty="0" smtClean="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2"/>
          <p:cNvSpPr>
            <a:spLocks noGrp="1" noChangeArrowheads="1"/>
          </p:cNvSpPr>
          <p:nvPr>
            <p:ph type="title"/>
          </p:nvPr>
        </p:nvSpPr>
        <p:spPr/>
        <p:txBody>
          <a:bodyPr/>
          <a:lstStyle/>
          <a:p>
            <a:pPr eaLnBrk="1" hangingPunct="1"/>
            <a:r>
              <a:rPr lang="en-US" dirty="0" smtClean="0"/>
              <a:t>Summary of Congestion Control</a:t>
            </a:r>
          </a:p>
        </p:txBody>
      </p:sp>
      <p:sp>
        <p:nvSpPr>
          <p:cNvPr id="141316" name="Rectangle 3"/>
          <p:cNvSpPr>
            <a:spLocks noGrp="1" noChangeArrowheads="1"/>
          </p:cNvSpPr>
          <p:nvPr>
            <p:ph idx="1"/>
          </p:nvPr>
        </p:nvSpPr>
        <p:spPr/>
        <p:txBody>
          <a:bodyPr/>
          <a:lstStyle/>
          <a:p>
            <a:pPr lvl="1" eaLnBrk="1" hangingPunct="1">
              <a:lnSpc>
                <a:spcPct val="90000"/>
              </a:lnSpc>
            </a:pPr>
            <a:r>
              <a:rPr lang="en-US" dirty="0" smtClean="0"/>
              <a:t>The basic assumption made by AI/MD is that if the sender does not receive an acknowledgement of a sent packet, the packet was dropped by the network due to congestion</a:t>
            </a:r>
          </a:p>
          <a:p>
            <a:pPr lvl="1" eaLnBrk="1" hangingPunct="1">
              <a:lnSpc>
                <a:spcPct val="90000"/>
              </a:lnSpc>
            </a:pPr>
            <a:r>
              <a:rPr lang="en-US" dirty="0" smtClean="0"/>
              <a:t>Hence, when faced with a timeout, AI/MD assumes there is network congestion and cuts Congestion Window in half</a:t>
            </a:r>
          </a:p>
          <a:p>
            <a:pPr lvl="1" eaLnBrk="1" hangingPunct="1">
              <a:lnSpc>
                <a:spcPct val="90000"/>
              </a:lnSpc>
            </a:pPr>
            <a:r>
              <a:rPr lang="en-US" dirty="0" smtClean="0"/>
              <a:t>Subsequent timeouts result in additional halving of Congestion Window, which leads to the phrase "Multiplicative Decrease"</a:t>
            </a:r>
          </a:p>
        </p:txBody>
      </p:sp>
      <p:sp>
        <p:nvSpPr>
          <p:cNvPr id="141314"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141317" name="Slide Number Placeholder 4"/>
          <p:cNvSpPr>
            <a:spLocks noGrp="1"/>
          </p:cNvSpPr>
          <p:nvPr>
            <p:ph type="sldNum" sz="quarter" idx="12"/>
          </p:nvPr>
        </p:nvSpPr>
        <p:spPr>
          <a:noFill/>
        </p:spPr>
        <p:txBody>
          <a:bodyPr/>
          <a:lstStyle/>
          <a:p>
            <a:fld id="{A9F93317-82D4-485F-9E97-BF107B7627A9}" type="slidenum">
              <a:rPr lang="en-US" smtClean="0"/>
              <a:pPr/>
              <a:t>134</a:t>
            </a:fld>
            <a:endParaRPr lang="en-US" dirty="0" smtClean="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Rectangle 2"/>
          <p:cNvSpPr>
            <a:spLocks noGrp="1" noChangeArrowheads="1"/>
          </p:cNvSpPr>
          <p:nvPr>
            <p:ph type="title"/>
          </p:nvPr>
        </p:nvSpPr>
        <p:spPr/>
        <p:txBody>
          <a:bodyPr/>
          <a:lstStyle/>
          <a:p>
            <a:pPr eaLnBrk="1" hangingPunct="1"/>
            <a:r>
              <a:rPr lang="en-US" dirty="0" smtClean="0"/>
              <a:t>Summary of Congestion Control</a:t>
            </a:r>
          </a:p>
        </p:txBody>
      </p:sp>
      <p:sp>
        <p:nvSpPr>
          <p:cNvPr id="142340" name="Rectangle 3"/>
          <p:cNvSpPr>
            <a:spLocks noGrp="1" noChangeArrowheads="1"/>
          </p:cNvSpPr>
          <p:nvPr>
            <p:ph idx="1"/>
          </p:nvPr>
        </p:nvSpPr>
        <p:spPr/>
        <p:txBody>
          <a:bodyPr/>
          <a:lstStyle/>
          <a:p>
            <a:pPr lvl="1" eaLnBrk="1" hangingPunct="1">
              <a:lnSpc>
                <a:spcPct val="90000"/>
              </a:lnSpc>
            </a:pPr>
            <a:r>
              <a:rPr lang="en-US" dirty="0" smtClean="0"/>
              <a:t>While AI/MD decreases Congestion Window rapidly, it increases Congestion Window slowly</a:t>
            </a:r>
          </a:p>
          <a:p>
            <a:pPr lvl="1" eaLnBrk="1" hangingPunct="1">
              <a:lnSpc>
                <a:spcPct val="90000"/>
              </a:lnSpc>
            </a:pPr>
            <a:r>
              <a:rPr lang="en-US" dirty="0" smtClean="0"/>
              <a:t>Every time that the source is successful in sending a Congestion Window's worth of packets, it adds the equivalent of one packet to Congestion Window</a:t>
            </a:r>
          </a:p>
          <a:p>
            <a:pPr lvl="1" eaLnBrk="1" hangingPunct="1">
              <a:lnSpc>
                <a:spcPct val="90000"/>
              </a:lnSpc>
            </a:pPr>
            <a:r>
              <a:rPr lang="en-US" dirty="0" smtClean="0"/>
              <a:t>Analysis of TCP throughput demonstrates that this slow increase and rapid decrease in Congestion Window results in throughput that resembles a saw tooth</a:t>
            </a:r>
          </a:p>
        </p:txBody>
      </p:sp>
      <p:sp>
        <p:nvSpPr>
          <p:cNvPr id="142338"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142341" name="Slide Number Placeholder 4"/>
          <p:cNvSpPr>
            <a:spLocks noGrp="1"/>
          </p:cNvSpPr>
          <p:nvPr>
            <p:ph type="sldNum" sz="quarter" idx="12"/>
          </p:nvPr>
        </p:nvSpPr>
        <p:spPr>
          <a:noFill/>
        </p:spPr>
        <p:txBody>
          <a:bodyPr/>
          <a:lstStyle/>
          <a:p>
            <a:fld id="{A7EBB345-985D-4024-A93A-03F65E09DB3E}" type="slidenum">
              <a:rPr lang="en-US" smtClean="0"/>
              <a:pPr/>
              <a:t>135</a:t>
            </a:fld>
            <a:endParaRPr lang="en-US" dirty="0" smtClean="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2"/>
          <p:cNvSpPr>
            <a:spLocks noGrp="1" noChangeArrowheads="1"/>
          </p:cNvSpPr>
          <p:nvPr>
            <p:ph type="title"/>
          </p:nvPr>
        </p:nvSpPr>
        <p:spPr/>
        <p:txBody>
          <a:bodyPr/>
          <a:lstStyle/>
          <a:p>
            <a:pPr eaLnBrk="1" hangingPunct="1"/>
            <a:r>
              <a:rPr lang="en-US" dirty="0" smtClean="0"/>
              <a:t>Summary of Congestion Control</a:t>
            </a:r>
          </a:p>
        </p:txBody>
      </p:sp>
      <p:sp>
        <p:nvSpPr>
          <p:cNvPr id="143364" name="Rectangle 3"/>
          <p:cNvSpPr>
            <a:spLocks noGrp="1" noChangeArrowheads="1"/>
          </p:cNvSpPr>
          <p:nvPr>
            <p:ph idx="1"/>
          </p:nvPr>
        </p:nvSpPr>
        <p:spPr/>
        <p:txBody>
          <a:bodyPr/>
          <a:lstStyle/>
          <a:p>
            <a:pPr lvl="1" eaLnBrk="1" hangingPunct="1"/>
            <a:r>
              <a:rPr lang="en-US" dirty="0" smtClean="0"/>
              <a:t>This analysis also demonstrates that network throughput can be significantly impacted by packet loss</a:t>
            </a:r>
          </a:p>
          <a:p>
            <a:pPr lvl="1" eaLnBrk="1" hangingPunct="1"/>
            <a:r>
              <a:rPr lang="en-US" dirty="0" smtClean="0"/>
              <a:t>Future newsletters will examine some of the techniques that are used to overcome the performance limitations of TCP</a:t>
            </a:r>
          </a:p>
        </p:txBody>
      </p:sp>
      <p:sp>
        <p:nvSpPr>
          <p:cNvPr id="143362"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143365" name="Slide Number Placeholder 4"/>
          <p:cNvSpPr>
            <a:spLocks noGrp="1"/>
          </p:cNvSpPr>
          <p:nvPr>
            <p:ph type="sldNum" sz="quarter" idx="12"/>
          </p:nvPr>
        </p:nvSpPr>
        <p:spPr>
          <a:noFill/>
        </p:spPr>
        <p:txBody>
          <a:bodyPr/>
          <a:lstStyle/>
          <a:p>
            <a:fld id="{56659A3E-22A8-4FFC-AFBF-92429F0C3BAF}" type="slidenum">
              <a:rPr lang="en-US" smtClean="0"/>
              <a:pPr/>
              <a:t>136</a:t>
            </a:fld>
            <a:endParaRPr lang="en-US" dirty="0" smtClean="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2"/>
          <p:cNvSpPr>
            <a:spLocks noGrp="1" noChangeArrowheads="1"/>
          </p:cNvSpPr>
          <p:nvPr>
            <p:ph type="title"/>
          </p:nvPr>
        </p:nvSpPr>
        <p:spPr/>
        <p:txBody>
          <a:bodyPr/>
          <a:lstStyle/>
          <a:p>
            <a:pPr eaLnBrk="1" hangingPunct="1"/>
            <a:r>
              <a:rPr lang="en-US" dirty="0" smtClean="0">
                <a:cs typeface="Arial" charset="0"/>
              </a:rPr>
              <a:t>Closing a Connection</a:t>
            </a:r>
          </a:p>
        </p:txBody>
      </p:sp>
      <p:sp>
        <p:nvSpPr>
          <p:cNvPr id="144388" name="Rectangle 3"/>
          <p:cNvSpPr>
            <a:spLocks noGrp="1" noChangeArrowheads="1"/>
          </p:cNvSpPr>
          <p:nvPr>
            <p:ph idx="1"/>
          </p:nvPr>
        </p:nvSpPr>
        <p:spPr/>
        <p:txBody>
          <a:bodyPr/>
          <a:lstStyle/>
          <a:p>
            <a:pPr eaLnBrk="1" hangingPunct="1"/>
            <a:r>
              <a:rPr lang="en-US" dirty="0" smtClean="0">
                <a:cs typeface="Arial" charset="0"/>
              </a:rPr>
              <a:t>Both parts of a full duplex connection must be closed so the process has two parts</a:t>
            </a:r>
          </a:p>
          <a:p>
            <a:pPr eaLnBrk="1" hangingPunct="1"/>
            <a:r>
              <a:rPr lang="en-US" dirty="0" smtClean="0">
                <a:cs typeface="Arial" charset="0"/>
              </a:rPr>
              <a:t>To close a connection the sending side waits for the acknowledgement of the last byte</a:t>
            </a:r>
          </a:p>
          <a:p>
            <a:pPr eaLnBrk="1" hangingPunct="1"/>
            <a:r>
              <a:rPr lang="en-US" dirty="0" smtClean="0">
                <a:cs typeface="Arial" charset="0"/>
              </a:rPr>
              <a:t>Then</a:t>
            </a:r>
          </a:p>
        </p:txBody>
      </p:sp>
      <p:sp>
        <p:nvSpPr>
          <p:cNvPr id="144386"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144389" name="Slide Number Placeholder 4"/>
          <p:cNvSpPr>
            <a:spLocks noGrp="1"/>
          </p:cNvSpPr>
          <p:nvPr>
            <p:ph type="sldNum" sz="quarter" idx="12"/>
          </p:nvPr>
        </p:nvSpPr>
        <p:spPr>
          <a:noFill/>
        </p:spPr>
        <p:txBody>
          <a:bodyPr/>
          <a:lstStyle/>
          <a:p>
            <a:fld id="{077B9DE6-D2D4-4CD9-B129-B40FE48EFE0F}" type="slidenum">
              <a:rPr lang="en-US" smtClean="0"/>
              <a:pPr/>
              <a:t>137</a:t>
            </a:fld>
            <a:endParaRPr lang="en-US" dirty="0" smtClean="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2"/>
          <p:cNvSpPr>
            <a:spLocks noGrp="1" noChangeArrowheads="1"/>
          </p:cNvSpPr>
          <p:nvPr>
            <p:ph type="title"/>
          </p:nvPr>
        </p:nvSpPr>
        <p:spPr/>
        <p:txBody>
          <a:bodyPr/>
          <a:lstStyle/>
          <a:p>
            <a:pPr eaLnBrk="1" hangingPunct="1"/>
            <a:r>
              <a:rPr lang="en-US" dirty="0" smtClean="0">
                <a:cs typeface="Arial" charset="0"/>
              </a:rPr>
              <a:t>Closing a Connection</a:t>
            </a:r>
          </a:p>
        </p:txBody>
      </p:sp>
      <p:graphicFrame>
        <p:nvGraphicFramePr>
          <p:cNvPr id="251954" name="Group 50"/>
          <p:cNvGraphicFramePr>
            <a:graphicFrameLocks noGrp="1"/>
          </p:cNvGraphicFramePr>
          <p:nvPr>
            <p:ph type="tbl" idx="1"/>
          </p:nvPr>
        </p:nvGraphicFramePr>
        <p:xfrm>
          <a:off x="457200" y="1600200"/>
          <a:ext cx="8229600" cy="4648203"/>
        </p:xfrm>
        <a:graphic>
          <a:graphicData uri="http://schemas.openxmlformats.org/drawingml/2006/table">
            <a:tbl>
              <a:tblPr/>
              <a:tblGrid>
                <a:gridCol w="2057400"/>
                <a:gridCol w="4114800"/>
                <a:gridCol w="2057400"/>
              </a:tblGrid>
              <a:tr h="5159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Sender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Message Directions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Receiver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FIN sent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59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FIN received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59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ACK sent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ACK received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FIN sent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59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FIN received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59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ACK sent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ACK received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59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5410"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145458" name="Slide Number Placeholder 8"/>
          <p:cNvSpPr>
            <a:spLocks noGrp="1"/>
          </p:cNvSpPr>
          <p:nvPr>
            <p:ph type="sldNum" sz="quarter" idx="12"/>
          </p:nvPr>
        </p:nvSpPr>
        <p:spPr>
          <a:noFill/>
        </p:spPr>
        <p:txBody>
          <a:bodyPr/>
          <a:lstStyle/>
          <a:p>
            <a:fld id="{3DDF4CDB-961E-4C40-A23C-DB2DF68F2BE1}" type="slidenum">
              <a:rPr lang="en-US" smtClean="0"/>
              <a:pPr/>
              <a:t>138</a:t>
            </a:fld>
            <a:endParaRPr lang="en-US" dirty="0" smtClean="0"/>
          </a:p>
        </p:txBody>
      </p:sp>
      <p:sp>
        <p:nvSpPr>
          <p:cNvPr id="145454" name="Line 45"/>
          <p:cNvSpPr>
            <a:spLocks noChangeShapeType="1"/>
          </p:cNvSpPr>
          <p:nvPr/>
        </p:nvSpPr>
        <p:spPr bwMode="auto">
          <a:xfrm>
            <a:off x="2743200" y="2209800"/>
            <a:ext cx="3657600" cy="533400"/>
          </a:xfrm>
          <a:prstGeom prst="line">
            <a:avLst/>
          </a:prstGeom>
          <a:noFill/>
          <a:ln w="9525">
            <a:solidFill>
              <a:schemeClr val="tx1"/>
            </a:solidFill>
            <a:round/>
            <a:headEnd/>
            <a:tailEnd type="triangle" w="med" len="med"/>
          </a:ln>
        </p:spPr>
        <p:txBody>
          <a:bodyPr/>
          <a:lstStyle/>
          <a:p>
            <a:endParaRPr lang="en-US" dirty="0"/>
          </a:p>
        </p:txBody>
      </p:sp>
      <p:sp>
        <p:nvSpPr>
          <p:cNvPr id="145455" name="Line 46"/>
          <p:cNvSpPr>
            <a:spLocks noChangeShapeType="1"/>
          </p:cNvSpPr>
          <p:nvPr/>
        </p:nvSpPr>
        <p:spPr bwMode="auto">
          <a:xfrm flipH="1">
            <a:off x="2667000" y="3200400"/>
            <a:ext cx="3810000" cy="609600"/>
          </a:xfrm>
          <a:prstGeom prst="line">
            <a:avLst/>
          </a:prstGeom>
          <a:noFill/>
          <a:ln w="9525">
            <a:solidFill>
              <a:schemeClr val="tx1"/>
            </a:solidFill>
            <a:round/>
            <a:headEnd/>
            <a:tailEnd type="triangle" w="med" len="med"/>
          </a:ln>
        </p:spPr>
        <p:txBody>
          <a:bodyPr/>
          <a:lstStyle/>
          <a:p>
            <a:endParaRPr lang="en-US" dirty="0"/>
          </a:p>
        </p:txBody>
      </p:sp>
      <p:sp>
        <p:nvSpPr>
          <p:cNvPr id="145456" name="Line 47"/>
          <p:cNvSpPr>
            <a:spLocks noChangeShapeType="1"/>
          </p:cNvSpPr>
          <p:nvPr/>
        </p:nvSpPr>
        <p:spPr bwMode="auto">
          <a:xfrm flipH="1">
            <a:off x="2667000" y="3733800"/>
            <a:ext cx="3810000" cy="533400"/>
          </a:xfrm>
          <a:prstGeom prst="line">
            <a:avLst/>
          </a:prstGeom>
          <a:noFill/>
          <a:ln w="9525">
            <a:solidFill>
              <a:schemeClr val="tx1"/>
            </a:solidFill>
            <a:round/>
            <a:headEnd/>
            <a:tailEnd type="triangle" w="med" len="med"/>
          </a:ln>
        </p:spPr>
        <p:txBody>
          <a:bodyPr/>
          <a:lstStyle/>
          <a:p>
            <a:endParaRPr lang="en-US" dirty="0"/>
          </a:p>
        </p:txBody>
      </p:sp>
      <p:sp>
        <p:nvSpPr>
          <p:cNvPr id="145457" name="Line 48"/>
          <p:cNvSpPr>
            <a:spLocks noChangeShapeType="1"/>
          </p:cNvSpPr>
          <p:nvPr/>
        </p:nvSpPr>
        <p:spPr bwMode="auto">
          <a:xfrm>
            <a:off x="2667000" y="4800600"/>
            <a:ext cx="3810000" cy="533400"/>
          </a:xfrm>
          <a:prstGeom prst="line">
            <a:avLst/>
          </a:prstGeom>
          <a:noFill/>
          <a:ln w="9525">
            <a:solidFill>
              <a:schemeClr val="tx1"/>
            </a:solidFill>
            <a:round/>
            <a:headEnd/>
            <a:tailEnd type="triangle" w="med" len="med"/>
          </a:ln>
        </p:spPr>
        <p:txBody>
          <a:bodyPr/>
          <a:lstStyle/>
          <a:p>
            <a:endParaRPr lang="en-US" dirty="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Rectangle 2"/>
          <p:cNvSpPr>
            <a:spLocks noGrp="1" noChangeArrowheads="1"/>
          </p:cNvSpPr>
          <p:nvPr>
            <p:ph type="title"/>
          </p:nvPr>
        </p:nvSpPr>
        <p:spPr/>
        <p:txBody>
          <a:bodyPr/>
          <a:lstStyle/>
          <a:p>
            <a:pPr eaLnBrk="1" hangingPunct="1"/>
            <a:r>
              <a:rPr lang="en-US" dirty="0" smtClean="0">
                <a:cs typeface="Arial" charset="0"/>
              </a:rPr>
              <a:t>Connection Reset</a:t>
            </a:r>
          </a:p>
        </p:txBody>
      </p:sp>
      <p:sp>
        <p:nvSpPr>
          <p:cNvPr id="146436" name="Rectangle 3"/>
          <p:cNvSpPr>
            <a:spLocks noGrp="1" noChangeArrowheads="1"/>
          </p:cNvSpPr>
          <p:nvPr>
            <p:ph idx="1"/>
          </p:nvPr>
        </p:nvSpPr>
        <p:spPr/>
        <p:txBody>
          <a:bodyPr/>
          <a:lstStyle/>
          <a:p>
            <a:pPr eaLnBrk="1" hangingPunct="1"/>
            <a:r>
              <a:rPr lang="en-US" dirty="0" smtClean="0">
                <a:cs typeface="Arial" charset="0"/>
              </a:rPr>
              <a:t>To stop a connection without the normal closing procedure just described a connection can be reset</a:t>
            </a:r>
          </a:p>
          <a:p>
            <a:pPr eaLnBrk="1" hangingPunct="1"/>
            <a:r>
              <a:rPr lang="en-US" dirty="0" smtClean="0">
                <a:cs typeface="Arial" charset="0"/>
              </a:rPr>
              <a:t>In this case</a:t>
            </a:r>
          </a:p>
          <a:p>
            <a:pPr lvl="1" eaLnBrk="1" hangingPunct="1"/>
            <a:r>
              <a:rPr lang="en-US" dirty="0" smtClean="0">
                <a:cs typeface="Arial" charset="0"/>
              </a:rPr>
              <a:t>RST is sent</a:t>
            </a:r>
          </a:p>
          <a:p>
            <a:pPr lvl="1" eaLnBrk="1" hangingPunct="1"/>
            <a:r>
              <a:rPr lang="en-US" dirty="0" smtClean="0">
                <a:cs typeface="Arial" charset="0"/>
              </a:rPr>
              <a:t>Other side immediately kills the connection</a:t>
            </a:r>
          </a:p>
          <a:p>
            <a:pPr lvl="1" eaLnBrk="1" hangingPunct="1"/>
            <a:r>
              <a:rPr lang="en-US" dirty="0" smtClean="0">
                <a:cs typeface="Arial" charset="0"/>
              </a:rPr>
              <a:t>Informs the application program that the connection has been killed</a:t>
            </a:r>
            <a:endParaRPr lang="en-US" dirty="0" smtClean="0"/>
          </a:p>
        </p:txBody>
      </p:sp>
      <p:sp>
        <p:nvSpPr>
          <p:cNvPr id="146434"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146437" name="Slide Number Placeholder 4"/>
          <p:cNvSpPr>
            <a:spLocks noGrp="1"/>
          </p:cNvSpPr>
          <p:nvPr>
            <p:ph type="sldNum" sz="quarter" idx="12"/>
          </p:nvPr>
        </p:nvSpPr>
        <p:spPr>
          <a:noFill/>
        </p:spPr>
        <p:txBody>
          <a:bodyPr/>
          <a:lstStyle/>
          <a:p>
            <a:fld id="{57FC2DAD-AB4B-41A8-9A3E-EEBCA4A288B4}" type="slidenum">
              <a:rPr lang="en-US" smtClean="0"/>
              <a:pPr/>
              <a:t>139</a:t>
            </a:fld>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pPr eaLnBrk="1" hangingPunct="1"/>
            <a:r>
              <a:rPr lang="en-US" dirty="0" smtClean="0"/>
              <a:t>What is UDP</a:t>
            </a:r>
          </a:p>
        </p:txBody>
      </p:sp>
      <p:sp>
        <p:nvSpPr>
          <p:cNvPr id="19460" name="Rectangle 3"/>
          <p:cNvSpPr>
            <a:spLocks noGrp="1" noChangeArrowheads="1"/>
          </p:cNvSpPr>
          <p:nvPr>
            <p:ph idx="1"/>
          </p:nvPr>
        </p:nvSpPr>
        <p:spPr/>
        <p:txBody>
          <a:bodyPr/>
          <a:lstStyle/>
          <a:p>
            <a:pPr eaLnBrk="1" hangingPunct="1"/>
            <a:r>
              <a:rPr lang="en-US" dirty="0" smtClean="0"/>
              <a:t>At the layer below UDP, the network layer, IP lives</a:t>
            </a:r>
          </a:p>
          <a:p>
            <a:pPr eaLnBrk="1" hangingPunct="1"/>
            <a:r>
              <a:rPr lang="en-US" dirty="0" smtClean="0"/>
              <a:t>IP uses the destination IP address to identify a host</a:t>
            </a:r>
          </a:p>
          <a:p>
            <a:pPr eaLnBrk="1" hangingPunct="1"/>
            <a:r>
              <a:rPr lang="en-US" dirty="0" smtClean="0"/>
              <a:t>IP makes no further distinction about the host</a:t>
            </a:r>
          </a:p>
          <a:p>
            <a:pPr eaLnBrk="1" hangingPunct="1"/>
            <a:r>
              <a:rPr lang="en-US" dirty="0" smtClean="0"/>
              <a:t>IP does not care what happens to the data once it reaches the correct host</a:t>
            </a:r>
          </a:p>
        </p:txBody>
      </p:sp>
      <p:sp>
        <p:nvSpPr>
          <p:cNvPr id="19458"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19461" name="Slide Number Placeholder 4"/>
          <p:cNvSpPr>
            <a:spLocks noGrp="1"/>
          </p:cNvSpPr>
          <p:nvPr>
            <p:ph type="sldNum" sz="quarter" idx="12"/>
          </p:nvPr>
        </p:nvSpPr>
        <p:spPr>
          <a:noFill/>
        </p:spPr>
        <p:txBody>
          <a:bodyPr/>
          <a:lstStyle/>
          <a:p>
            <a:fld id="{F456648B-8B79-420B-AA67-DCC4EB14950B}" type="slidenum">
              <a:rPr lang="en-US" smtClean="0"/>
              <a:pPr/>
              <a:t>14</a:t>
            </a:fld>
            <a:endParaRPr lang="en-US" dirty="0" smtClean="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2"/>
          <p:cNvSpPr>
            <a:spLocks noGrp="1" noChangeArrowheads="1"/>
          </p:cNvSpPr>
          <p:nvPr>
            <p:ph type="title"/>
          </p:nvPr>
        </p:nvSpPr>
        <p:spPr/>
        <p:txBody>
          <a:bodyPr/>
          <a:lstStyle/>
          <a:p>
            <a:pPr eaLnBrk="1" hangingPunct="1"/>
            <a:r>
              <a:rPr lang="en-US" dirty="0" smtClean="0">
                <a:cs typeface="Arial" charset="0"/>
              </a:rPr>
              <a:t>Forcing Data Delivery</a:t>
            </a:r>
          </a:p>
        </p:txBody>
      </p:sp>
      <p:sp>
        <p:nvSpPr>
          <p:cNvPr id="147460" name="Rectangle 3"/>
          <p:cNvSpPr>
            <a:spLocks noGrp="1" noChangeArrowheads="1"/>
          </p:cNvSpPr>
          <p:nvPr>
            <p:ph idx="1"/>
          </p:nvPr>
        </p:nvSpPr>
        <p:spPr/>
        <p:txBody>
          <a:bodyPr/>
          <a:lstStyle/>
          <a:p>
            <a:pPr eaLnBrk="1" hangingPunct="1"/>
            <a:r>
              <a:rPr lang="en-US" dirty="0" smtClean="0">
                <a:cs typeface="Arial" charset="0"/>
              </a:rPr>
              <a:t>If something must be moved to the front of the line, a push is used to force delivery without waiting for the buffer to fill</a:t>
            </a:r>
            <a:endParaRPr lang="en-US" dirty="0" smtClean="0"/>
          </a:p>
        </p:txBody>
      </p:sp>
      <p:sp>
        <p:nvSpPr>
          <p:cNvPr id="147458"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147461" name="Slide Number Placeholder 4"/>
          <p:cNvSpPr>
            <a:spLocks noGrp="1"/>
          </p:cNvSpPr>
          <p:nvPr>
            <p:ph type="sldNum" sz="quarter" idx="12"/>
          </p:nvPr>
        </p:nvSpPr>
        <p:spPr>
          <a:noFill/>
        </p:spPr>
        <p:txBody>
          <a:bodyPr/>
          <a:lstStyle/>
          <a:p>
            <a:fld id="{757490B0-11CB-492B-8861-DCE07F3270F8}" type="slidenum">
              <a:rPr lang="en-US" smtClean="0"/>
              <a:pPr/>
              <a:t>140</a:t>
            </a:fld>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a:t>
            </a:r>
            <a:r>
              <a:rPr lang="en-US" baseline="0" dirty="0" smtClean="0"/>
              <a:t> is UDP</a:t>
            </a:r>
            <a:endParaRPr lang="en-US" dirty="0"/>
          </a:p>
        </p:txBody>
      </p:sp>
      <p:sp>
        <p:nvSpPr>
          <p:cNvPr id="3" name="Content Placeholder 2"/>
          <p:cNvSpPr>
            <a:spLocks noGrp="1"/>
          </p:cNvSpPr>
          <p:nvPr>
            <p:ph idx="1"/>
          </p:nvPr>
        </p:nvSpPr>
        <p:spPr/>
        <p:txBody>
          <a:bodyPr/>
          <a:lstStyle/>
          <a:p>
            <a:pPr eaLnBrk="1" hangingPunct="1"/>
            <a:r>
              <a:rPr lang="en-US" dirty="0" smtClean="0"/>
              <a:t>UDP does</a:t>
            </a:r>
          </a:p>
          <a:p>
            <a:pPr eaLnBrk="1" hangingPunct="1"/>
            <a:r>
              <a:rPr lang="en-US" dirty="0" smtClean="0"/>
              <a:t>It is used to identify the application or service the data needs to go to</a:t>
            </a:r>
            <a:endParaRPr lang="en-US" dirty="0"/>
          </a:p>
        </p:txBody>
      </p:sp>
      <p:sp>
        <p:nvSpPr>
          <p:cNvPr id="4" name="Footer Placeholder 3"/>
          <p:cNvSpPr>
            <a:spLocks noGrp="1"/>
          </p:cNvSpPr>
          <p:nvPr>
            <p:ph type="ftr" sz="quarter" idx="11"/>
          </p:nvPr>
        </p:nvSpPr>
        <p:spPr/>
        <p:txBody>
          <a:bodyPr/>
          <a:lstStyle/>
          <a:p>
            <a:r>
              <a:rPr lang="en-US" smtClean="0"/>
              <a:t>Copyright 2005-2011 Kenneth M. Chipps Ph.D. www.chipps.com</a:t>
            </a:r>
            <a:endParaRPr lang="en-US" dirty="0"/>
          </a:p>
        </p:txBody>
      </p:sp>
      <p:sp>
        <p:nvSpPr>
          <p:cNvPr id="5" name="Slide Number Placeholder 4"/>
          <p:cNvSpPr>
            <a:spLocks noGrp="1"/>
          </p:cNvSpPr>
          <p:nvPr>
            <p:ph type="sldNum" sz="quarter" idx="12"/>
          </p:nvPr>
        </p:nvSpPr>
        <p:spPr/>
        <p:txBody>
          <a:bodyPr/>
          <a:lstStyle/>
          <a:p>
            <a:fld id="{ED75307A-6FB1-4AFC-9D06-6B278E049357}"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en-US" dirty="0" smtClean="0"/>
              <a:t>Operation</a:t>
            </a:r>
          </a:p>
        </p:txBody>
      </p:sp>
      <p:sp>
        <p:nvSpPr>
          <p:cNvPr id="20484" name="Rectangle 3"/>
          <p:cNvSpPr>
            <a:spLocks noGrp="1" noChangeArrowheads="1"/>
          </p:cNvSpPr>
          <p:nvPr>
            <p:ph idx="1"/>
          </p:nvPr>
        </p:nvSpPr>
        <p:spPr/>
        <p:txBody>
          <a:bodyPr/>
          <a:lstStyle/>
          <a:p>
            <a:pPr eaLnBrk="1" hangingPunct="1">
              <a:lnSpc>
                <a:spcPct val="90000"/>
              </a:lnSpc>
            </a:pPr>
            <a:r>
              <a:rPr lang="en-US" dirty="0" smtClean="0"/>
              <a:t>UDP is</a:t>
            </a:r>
          </a:p>
          <a:p>
            <a:pPr lvl="1" eaLnBrk="1" hangingPunct="1">
              <a:lnSpc>
                <a:spcPct val="90000"/>
              </a:lnSpc>
            </a:pPr>
            <a:r>
              <a:rPr lang="en-US" dirty="0" smtClean="0"/>
              <a:t>Connectionless</a:t>
            </a:r>
          </a:p>
          <a:p>
            <a:pPr lvl="1" eaLnBrk="1" hangingPunct="1">
              <a:lnSpc>
                <a:spcPct val="90000"/>
              </a:lnSpc>
            </a:pPr>
            <a:r>
              <a:rPr lang="en-US" dirty="0" smtClean="0"/>
              <a:t>Unreliable</a:t>
            </a:r>
          </a:p>
          <a:p>
            <a:pPr lvl="1" eaLnBrk="1" hangingPunct="1">
              <a:lnSpc>
                <a:spcPct val="90000"/>
              </a:lnSpc>
            </a:pPr>
            <a:r>
              <a:rPr lang="en-US" dirty="0" smtClean="0"/>
              <a:t>Best Effort</a:t>
            </a:r>
          </a:p>
          <a:p>
            <a:pPr eaLnBrk="1" hangingPunct="1">
              <a:lnSpc>
                <a:spcPct val="90000"/>
              </a:lnSpc>
            </a:pPr>
            <a:r>
              <a:rPr lang="en-US" dirty="0" smtClean="0"/>
              <a:t>As such messages can</a:t>
            </a:r>
          </a:p>
          <a:p>
            <a:pPr lvl="1" eaLnBrk="1" hangingPunct="1">
              <a:lnSpc>
                <a:spcPct val="90000"/>
              </a:lnSpc>
            </a:pPr>
            <a:r>
              <a:rPr lang="en-US" dirty="0" smtClean="0"/>
              <a:t>Fail to arrive at all</a:t>
            </a:r>
          </a:p>
          <a:p>
            <a:pPr lvl="1" eaLnBrk="1" hangingPunct="1">
              <a:lnSpc>
                <a:spcPct val="90000"/>
              </a:lnSpc>
            </a:pPr>
            <a:r>
              <a:rPr lang="en-US" dirty="0" smtClean="0"/>
              <a:t>Be duplicated</a:t>
            </a:r>
          </a:p>
          <a:p>
            <a:pPr lvl="1" eaLnBrk="1" hangingPunct="1">
              <a:lnSpc>
                <a:spcPct val="90000"/>
              </a:lnSpc>
            </a:pPr>
            <a:r>
              <a:rPr lang="en-US" dirty="0" smtClean="0"/>
              <a:t>Arrive out of order</a:t>
            </a:r>
          </a:p>
          <a:p>
            <a:pPr lvl="1" eaLnBrk="1" hangingPunct="1">
              <a:lnSpc>
                <a:spcPct val="90000"/>
              </a:lnSpc>
            </a:pPr>
            <a:r>
              <a:rPr lang="en-US" dirty="0" smtClean="0"/>
              <a:t>Arrive too fast to be processed</a:t>
            </a:r>
          </a:p>
        </p:txBody>
      </p:sp>
      <p:sp>
        <p:nvSpPr>
          <p:cNvPr id="20482"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20485" name="Slide Number Placeholder 4"/>
          <p:cNvSpPr>
            <a:spLocks noGrp="1"/>
          </p:cNvSpPr>
          <p:nvPr>
            <p:ph type="sldNum" sz="quarter" idx="12"/>
          </p:nvPr>
        </p:nvSpPr>
        <p:spPr>
          <a:noFill/>
        </p:spPr>
        <p:txBody>
          <a:bodyPr/>
          <a:lstStyle/>
          <a:p>
            <a:fld id="{06C2AC6B-0528-4F8A-AA59-EDB2E555E493}" type="slidenum">
              <a:rPr lang="en-US" smtClean="0"/>
              <a:pPr/>
              <a:t>16</a:t>
            </a:fld>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eaLnBrk="1" hangingPunct="1"/>
            <a:r>
              <a:rPr lang="en-US" dirty="0" smtClean="0"/>
              <a:t>Operation</a:t>
            </a:r>
          </a:p>
        </p:txBody>
      </p:sp>
      <p:sp>
        <p:nvSpPr>
          <p:cNvPr id="21508" name="Rectangle 4"/>
          <p:cNvSpPr>
            <a:spLocks noGrp="1" noChangeArrowheads="1"/>
          </p:cNvSpPr>
          <p:nvPr>
            <p:ph idx="1"/>
          </p:nvPr>
        </p:nvSpPr>
        <p:spPr/>
        <p:txBody>
          <a:bodyPr/>
          <a:lstStyle/>
          <a:p>
            <a:pPr eaLnBrk="1" hangingPunct="1"/>
            <a:r>
              <a:rPr lang="en-US" dirty="0" smtClean="0"/>
              <a:t>In other words, UDP is like your father</a:t>
            </a:r>
          </a:p>
          <a:p>
            <a:pPr eaLnBrk="1" hangingPunct="1"/>
            <a:r>
              <a:rPr lang="en-US" dirty="0" smtClean="0"/>
              <a:t>Mom goes out and tells dad to watch the kids</a:t>
            </a:r>
          </a:p>
          <a:p>
            <a:pPr eaLnBrk="1" hangingPunct="1"/>
            <a:r>
              <a:rPr lang="en-US" dirty="0" smtClean="0"/>
              <a:t>But what does he do</a:t>
            </a:r>
          </a:p>
          <a:p>
            <a:pPr eaLnBrk="1" hangingPunct="1"/>
            <a:r>
              <a:rPr lang="en-US" dirty="0" smtClean="0"/>
              <a:t>When she gets home she asks where Junior is</a:t>
            </a:r>
          </a:p>
          <a:p>
            <a:pPr eaLnBrk="1" hangingPunct="1"/>
            <a:r>
              <a:rPr lang="en-US" dirty="0" smtClean="0"/>
              <a:t>What does he say</a:t>
            </a:r>
          </a:p>
        </p:txBody>
      </p:sp>
      <p:sp>
        <p:nvSpPr>
          <p:cNvPr id="21506"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21509" name="Slide Number Placeholder 4"/>
          <p:cNvSpPr>
            <a:spLocks noGrp="1"/>
          </p:cNvSpPr>
          <p:nvPr>
            <p:ph type="sldNum" sz="quarter" idx="12"/>
          </p:nvPr>
        </p:nvSpPr>
        <p:spPr>
          <a:noFill/>
        </p:spPr>
        <p:txBody>
          <a:bodyPr/>
          <a:lstStyle/>
          <a:p>
            <a:fld id="{117B56DA-E29D-40CB-ACA9-7A3434021E6A}" type="slidenum">
              <a:rPr lang="en-US" smtClean="0"/>
              <a:pPr/>
              <a:t>17</a:t>
            </a:fld>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eaLnBrk="1" hangingPunct="1"/>
            <a:r>
              <a:rPr lang="en-US" dirty="0" smtClean="0"/>
              <a:t>Operation</a:t>
            </a:r>
          </a:p>
        </p:txBody>
      </p:sp>
      <p:sp>
        <p:nvSpPr>
          <p:cNvPr id="22530"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22534" name="Slide Number Placeholder 5"/>
          <p:cNvSpPr>
            <a:spLocks noGrp="1"/>
          </p:cNvSpPr>
          <p:nvPr>
            <p:ph type="sldNum" sz="quarter" idx="12"/>
          </p:nvPr>
        </p:nvSpPr>
        <p:spPr>
          <a:noFill/>
        </p:spPr>
        <p:txBody>
          <a:bodyPr/>
          <a:lstStyle/>
          <a:p>
            <a:fld id="{5A79FA4B-AB3D-4B59-BF52-C864F6F61195}" type="slidenum">
              <a:rPr lang="en-US" smtClean="0"/>
              <a:pPr/>
              <a:t>18</a:t>
            </a:fld>
            <a:endParaRPr lang="en-US" dirty="0" smtClean="0"/>
          </a:p>
        </p:txBody>
      </p:sp>
      <p:pic>
        <p:nvPicPr>
          <p:cNvPr id="22532" name="Picture 4"/>
          <p:cNvPicPr>
            <a:picLocks noChangeAspect="1" noChangeArrowheads="1"/>
          </p:cNvPicPr>
          <p:nvPr/>
        </p:nvPicPr>
        <p:blipFill>
          <a:blip r:embed="rId2" cstate="print"/>
          <a:srcRect l="31575" t="50819" r="46300" b="28639"/>
          <a:stretch>
            <a:fillRect/>
          </a:stretch>
        </p:blipFill>
        <p:spPr bwMode="auto">
          <a:xfrm>
            <a:off x="1676400" y="2209800"/>
            <a:ext cx="5791200" cy="3705225"/>
          </a:xfrm>
          <a:prstGeom prst="rect">
            <a:avLst/>
          </a:prstGeom>
          <a:noFill/>
          <a:ln w="9525">
            <a:noFill/>
            <a:miter lim="800000"/>
            <a:headEnd/>
            <a:tailEnd/>
          </a:ln>
        </p:spPr>
      </p:pic>
      <p:sp>
        <p:nvSpPr>
          <p:cNvPr id="22533" name="Text Box 5"/>
          <p:cNvSpPr txBox="1">
            <a:spLocks noChangeArrowheads="1"/>
          </p:cNvSpPr>
          <p:nvPr/>
        </p:nvSpPr>
        <p:spPr bwMode="auto">
          <a:xfrm>
            <a:off x="457200" y="1447800"/>
            <a:ext cx="8077200" cy="584775"/>
          </a:xfrm>
          <a:prstGeom prst="rect">
            <a:avLst/>
          </a:prstGeom>
          <a:noFill/>
          <a:ln w="9525">
            <a:noFill/>
            <a:miter lim="800000"/>
            <a:headEnd/>
            <a:tailEnd/>
          </a:ln>
        </p:spPr>
        <p:txBody>
          <a:bodyPr wrap="square">
            <a:spAutoFit/>
          </a:bodyPr>
          <a:lstStyle/>
          <a:p>
            <a:pPr>
              <a:spcBef>
                <a:spcPct val="50000"/>
              </a:spcBef>
            </a:pPr>
            <a:r>
              <a:rPr lang="en-US" sz="3200" dirty="0">
                <a:latin typeface="Arial" pitchFamily="34" charset="0"/>
                <a:cs typeface="Arial" pitchFamily="34" charset="0"/>
              </a:rPr>
              <a:t>I don’t </a:t>
            </a:r>
            <a:r>
              <a:rPr lang="en-US" sz="3200" dirty="0" smtClean="0">
                <a:latin typeface="Arial" pitchFamily="34" charset="0"/>
                <a:cs typeface="Arial" pitchFamily="34" charset="0"/>
              </a:rPr>
              <a:t>know, he’s </a:t>
            </a:r>
            <a:r>
              <a:rPr lang="en-US" sz="3200" dirty="0">
                <a:latin typeface="Arial" pitchFamily="34" charset="0"/>
                <a:cs typeface="Arial" pitchFamily="34" charset="0"/>
              </a:rPr>
              <a:t>around here somewhere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pPr eaLnBrk="1" hangingPunct="1"/>
            <a:r>
              <a:rPr lang="en-US" dirty="0" smtClean="0"/>
              <a:t>Operation</a:t>
            </a:r>
          </a:p>
        </p:txBody>
      </p:sp>
      <p:sp>
        <p:nvSpPr>
          <p:cNvPr id="23556" name="Rectangle 3"/>
          <p:cNvSpPr>
            <a:spLocks noGrp="1" noChangeArrowheads="1"/>
          </p:cNvSpPr>
          <p:nvPr>
            <p:ph idx="1"/>
          </p:nvPr>
        </p:nvSpPr>
        <p:spPr/>
        <p:txBody>
          <a:bodyPr/>
          <a:lstStyle/>
          <a:p>
            <a:pPr eaLnBrk="1" hangingPunct="1"/>
            <a:r>
              <a:rPr lang="en-US" dirty="0" smtClean="0"/>
              <a:t>But UDP is fast and efficient</a:t>
            </a:r>
          </a:p>
          <a:p>
            <a:pPr eaLnBrk="1" hangingPunct="1"/>
            <a:r>
              <a:rPr lang="en-US" dirty="0" smtClean="0"/>
              <a:t>Use it when speed is important</a:t>
            </a:r>
          </a:p>
          <a:p>
            <a:pPr eaLnBrk="1" hangingPunct="1"/>
            <a:r>
              <a:rPr lang="en-US" dirty="0" smtClean="0"/>
              <a:t>It relies on upper layer protocols to be responsible for everything else</a:t>
            </a:r>
          </a:p>
          <a:p>
            <a:pPr eaLnBrk="1" hangingPunct="1"/>
            <a:r>
              <a:rPr lang="en-US" dirty="0" smtClean="0"/>
              <a:t>That is the application program that uses UDP</a:t>
            </a:r>
          </a:p>
          <a:p>
            <a:pPr eaLnBrk="1" hangingPunct="1"/>
            <a:r>
              <a:rPr lang="en-US" dirty="0" smtClean="0"/>
              <a:t>The application programmer makes the decision as to whether to use UDP or TCP</a:t>
            </a:r>
          </a:p>
        </p:txBody>
      </p:sp>
      <p:sp>
        <p:nvSpPr>
          <p:cNvPr id="23554"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23557" name="Slide Number Placeholder 4"/>
          <p:cNvSpPr>
            <a:spLocks noGrp="1"/>
          </p:cNvSpPr>
          <p:nvPr>
            <p:ph type="sldNum" sz="quarter" idx="12"/>
          </p:nvPr>
        </p:nvSpPr>
        <p:spPr>
          <a:noFill/>
        </p:spPr>
        <p:txBody>
          <a:bodyPr/>
          <a:lstStyle/>
          <a:p>
            <a:fld id="{47FE82C7-D522-434B-9D56-FEC3D50BE75C}" type="slidenum">
              <a:rPr lang="en-US" smtClean="0"/>
              <a:pPr/>
              <a:t>19</a:t>
            </a:fld>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to</a:t>
            </a:r>
            <a:r>
              <a:rPr lang="en-US" baseline="0" dirty="0" smtClean="0"/>
              <a:t> the Transport </a:t>
            </a:r>
            <a:r>
              <a:rPr lang="en-US" dirty="0" smtClean="0"/>
              <a:t>Layer</a:t>
            </a:r>
            <a:endParaRPr lang="en-US" dirty="0"/>
          </a:p>
        </p:txBody>
      </p:sp>
      <p:sp>
        <p:nvSpPr>
          <p:cNvPr id="3" name="Content Placeholder 2"/>
          <p:cNvSpPr>
            <a:spLocks noGrp="1"/>
          </p:cNvSpPr>
          <p:nvPr>
            <p:ph idx="1"/>
          </p:nvPr>
        </p:nvSpPr>
        <p:spPr/>
        <p:txBody>
          <a:bodyPr/>
          <a:lstStyle/>
          <a:p>
            <a:pPr eaLnBrk="1" hangingPunct="1"/>
            <a:r>
              <a:rPr lang="en-US" dirty="0" smtClean="0"/>
              <a:t>To ensure the correct</a:t>
            </a:r>
            <a:r>
              <a:rPr lang="en-US" baseline="0" dirty="0" smtClean="0"/>
              <a:t> protocol is used at the transport layer a Protocol Number is used</a:t>
            </a:r>
          </a:p>
        </p:txBody>
      </p:sp>
      <p:sp>
        <p:nvSpPr>
          <p:cNvPr id="4" name="Slide Number Placeholder 3"/>
          <p:cNvSpPr>
            <a:spLocks noGrp="1"/>
          </p:cNvSpPr>
          <p:nvPr>
            <p:ph type="sldNum" sz="quarter" idx="12"/>
          </p:nvPr>
        </p:nvSpPr>
        <p:spPr/>
        <p:txBody>
          <a:bodyPr/>
          <a:lstStyle/>
          <a:p>
            <a:fld id="{ED75307A-6FB1-4AFC-9D06-6B278E049357}" type="slidenum">
              <a:rPr lang="en-US" smtClean="0"/>
              <a:pPr/>
              <a:t>2</a:t>
            </a:fld>
            <a:endParaRPr lang="en-US" dirty="0"/>
          </a:p>
        </p:txBody>
      </p:sp>
      <p:sp>
        <p:nvSpPr>
          <p:cNvPr id="5" name="Footer Placeholder 4"/>
          <p:cNvSpPr>
            <a:spLocks noGrp="1"/>
          </p:cNvSpPr>
          <p:nvPr>
            <p:ph type="ftr" sz="quarter" idx="11"/>
          </p:nvPr>
        </p:nvSpPr>
        <p:spPr/>
        <p:txBody>
          <a:bodyPr/>
          <a:lstStyle/>
          <a:p>
            <a:r>
              <a:rPr lang="en-US" smtClean="0"/>
              <a:t>Copyright 2005-2011 Kenneth M. Chipps Ph.D. www.chipps.com</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pPr eaLnBrk="1" hangingPunct="1"/>
            <a:r>
              <a:rPr lang="en-US" dirty="0" smtClean="0"/>
              <a:t>Operation</a:t>
            </a:r>
          </a:p>
        </p:txBody>
      </p:sp>
      <p:sp>
        <p:nvSpPr>
          <p:cNvPr id="24580" name="Rectangle 3"/>
          <p:cNvSpPr>
            <a:spLocks noGrp="1" noChangeArrowheads="1"/>
          </p:cNvSpPr>
          <p:nvPr>
            <p:ph idx="1"/>
          </p:nvPr>
        </p:nvSpPr>
        <p:spPr/>
        <p:txBody>
          <a:bodyPr/>
          <a:lstStyle/>
          <a:p>
            <a:pPr eaLnBrk="1" hangingPunct="1"/>
            <a:r>
              <a:rPr lang="en-US" dirty="0" smtClean="0"/>
              <a:t>Protocols that use UDP include</a:t>
            </a:r>
          </a:p>
          <a:p>
            <a:pPr lvl="1" eaLnBrk="1" hangingPunct="1"/>
            <a:r>
              <a:rPr lang="en-US" dirty="0" smtClean="0"/>
              <a:t>NFS on ports 1021 and 1022</a:t>
            </a:r>
          </a:p>
          <a:p>
            <a:pPr lvl="1" eaLnBrk="1" hangingPunct="1"/>
            <a:r>
              <a:rPr lang="en-US" dirty="0" smtClean="0"/>
              <a:t>SNMP on ports 161 and 162</a:t>
            </a:r>
          </a:p>
          <a:p>
            <a:pPr lvl="1" eaLnBrk="1" hangingPunct="1"/>
            <a:r>
              <a:rPr lang="en-US" dirty="0" smtClean="0"/>
              <a:t>DNS on port 53</a:t>
            </a:r>
          </a:p>
          <a:p>
            <a:pPr lvl="1" eaLnBrk="1" hangingPunct="1"/>
            <a:r>
              <a:rPr lang="en-US" dirty="0" smtClean="0"/>
              <a:t>TFTP on port 69</a:t>
            </a:r>
          </a:p>
        </p:txBody>
      </p:sp>
      <p:sp>
        <p:nvSpPr>
          <p:cNvPr id="24578"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24581" name="Slide Number Placeholder 4"/>
          <p:cNvSpPr>
            <a:spLocks noGrp="1"/>
          </p:cNvSpPr>
          <p:nvPr>
            <p:ph type="sldNum" sz="quarter" idx="12"/>
          </p:nvPr>
        </p:nvSpPr>
        <p:spPr>
          <a:noFill/>
        </p:spPr>
        <p:txBody>
          <a:bodyPr/>
          <a:lstStyle/>
          <a:p>
            <a:fld id="{D8A808B2-B110-44B8-B7EA-9C7DB29E7C41}" type="slidenum">
              <a:rPr lang="en-US" smtClean="0"/>
              <a:pPr/>
              <a:t>20</a:t>
            </a:fld>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pPr eaLnBrk="1" hangingPunct="1"/>
            <a:r>
              <a:rPr lang="en-US" dirty="0" smtClean="0"/>
              <a:t>UDP Datagram Header</a:t>
            </a:r>
          </a:p>
        </p:txBody>
      </p:sp>
      <p:graphicFrame>
        <p:nvGraphicFramePr>
          <p:cNvPr id="136195" name="Group 3"/>
          <p:cNvGraphicFramePr>
            <a:graphicFrameLocks noGrp="1"/>
          </p:cNvGraphicFramePr>
          <p:nvPr>
            <p:ph type="tbl" idx="1"/>
          </p:nvPr>
        </p:nvGraphicFramePr>
        <p:xfrm>
          <a:off x="2514600" y="1600200"/>
          <a:ext cx="4038600" cy="2362200"/>
        </p:xfrm>
        <a:graphic>
          <a:graphicData uri="http://schemas.openxmlformats.org/drawingml/2006/table">
            <a:tbl>
              <a:tblPr/>
              <a:tblGrid>
                <a:gridCol w="4038600"/>
              </a:tblGrid>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UDP SOURCE PORT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UDP DESTINATION PORT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UDP MESSAGE LENGTH</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UDP CHECKSUM</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6626"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26640" name="Slide Number Placeholder 4"/>
          <p:cNvSpPr>
            <a:spLocks noGrp="1"/>
          </p:cNvSpPr>
          <p:nvPr>
            <p:ph type="sldNum" sz="quarter" idx="12"/>
          </p:nvPr>
        </p:nvSpPr>
        <p:spPr>
          <a:noFill/>
        </p:spPr>
        <p:txBody>
          <a:bodyPr/>
          <a:lstStyle/>
          <a:p>
            <a:fld id="{824E5F03-7F2B-4487-B9F3-01B194CC5F30}" type="slidenum">
              <a:rPr lang="en-US" smtClean="0"/>
              <a:pPr/>
              <a:t>21</a:t>
            </a:fld>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pPr eaLnBrk="1" hangingPunct="1"/>
            <a:r>
              <a:rPr lang="en-US" dirty="0" smtClean="0"/>
              <a:t>UDP Datagram Header</a:t>
            </a:r>
          </a:p>
        </p:txBody>
      </p:sp>
      <p:graphicFrame>
        <p:nvGraphicFramePr>
          <p:cNvPr id="137231" name="Group 15"/>
          <p:cNvGraphicFramePr>
            <a:graphicFrameLocks noGrp="1"/>
          </p:cNvGraphicFramePr>
          <p:nvPr>
            <p:ph type="tbl" idx="1"/>
          </p:nvPr>
        </p:nvGraphicFramePr>
        <p:xfrm>
          <a:off x="2514600" y="1600200"/>
          <a:ext cx="4038600" cy="2362200"/>
        </p:xfrm>
        <a:graphic>
          <a:graphicData uri="http://schemas.openxmlformats.org/drawingml/2006/table">
            <a:tbl>
              <a:tblPr/>
              <a:tblGrid>
                <a:gridCol w="4038600"/>
              </a:tblGrid>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UDP SOURCE PORT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7D5D7"/>
                    </a:solidFill>
                  </a:tcPr>
                </a:tc>
              </a:tr>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UDP DESTINATION PORT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UDP MESSAGE LENGTH</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UDP CHECKSUM</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650"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27664" name="Slide Number Placeholder 4"/>
          <p:cNvSpPr>
            <a:spLocks noGrp="1"/>
          </p:cNvSpPr>
          <p:nvPr>
            <p:ph type="sldNum" sz="quarter" idx="12"/>
          </p:nvPr>
        </p:nvSpPr>
        <p:spPr>
          <a:noFill/>
        </p:spPr>
        <p:txBody>
          <a:bodyPr/>
          <a:lstStyle/>
          <a:p>
            <a:fld id="{34A848D6-D635-4A23-8FFA-3A1233E264AF}" type="slidenum">
              <a:rPr lang="en-US" smtClean="0"/>
              <a:pPr/>
              <a:t>22</a:t>
            </a:fld>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pPr eaLnBrk="1" hangingPunct="1"/>
            <a:r>
              <a:rPr lang="en-US" dirty="0" smtClean="0"/>
              <a:t>UDP Datagram Header</a:t>
            </a:r>
          </a:p>
        </p:txBody>
      </p:sp>
      <p:sp>
        <p:nvSpPr>
          <p:cNvPr id="28676" name="Rectangle 3"/>
          <p:cNvSpPr>
            <a:spLocks noGrp="1" noChangeArrowheads="1"/>
          </p:cNvSpPr>
          <p:nvPr>
            <p:ph idx="1"/>
          </p:nvPr>
        </p:nvSpPr>
        <p:spPr/>
        <p:txBody>
          <a:bodyPr/>
          <a:lstStyle/>
          <a:p>
            <a:pPr eaLnBrk="1" hangingPunct="1"/>
            <a:r>
              <a:rPr lang="en-US" dirty="0" smtClean="0"/>
              <a:t>UDP Source Port</a:t>
            </a:r>
          </a:p>
          <a:p>
            <a:pPr lvl="1" eaLnBrk="1" hangingPunct="1"/>
            <a:r>
              <a:rPr lang="en-US" dirty="0" smtClean="0"/>
              <a:t>1 byte</a:t>
            </a:r>
          </a:p>
          <a:p>
            <a:pPr lvl="1" eaLnBrk="1" hangingPunct="1"/>
            <a:r>
              <a:rPr lang="en-US" dirty="0" smtClean="0"/>
              <a:t>This is optional, if not used, set to zero</a:t>
            </a:r>
          </a:p>
          <a:p>
            <a:pPr lvl="1" eaLnBrk="1" hangingPunct="1"/>
            <a:r>
              <a:rPr lang="en-US" dirty="0" smtClean="0"/>
              <a:t>Port number of the port the datagram is from</a:t>
            </a:r>
          </a:p>
        </p:txBody>
      </p:sp>
      <p:sp>
        <p:nvSpPr>
          <p:cNvPr id="28674"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28677" name="Slide Number Placeholder 4"/>
          <p:cNvSpPr>
            <a:spLocks noGrp="1"/>
          </p:cNvSpPr>
          <p:nvPr>
            <p:ph type="sldNum" sz="quarter" idx="12"/>
          </p:nvPr>
        </p:nvSpPr>
        <p:spPr>
          <a:noFill/>
        </p:spPr>
        <p:txBody>
          <a:bodyPr/>
          <a:lstStyle/>
          <a:p>
            <a:fld id="{47DE07F2-101E-4254-AAB7-82FC654069F8}" type="slidenum">
              <a:rPr lang="en-US" smtClean="0"/>
              <a:pPr/>
              <a:t>23</a:t>
            </a:fld>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pPr eaLnBrk="1" hangingPunct="1"/>
            <a:r>
              <a:rPr lang="en-US" dirty="0" smtClean="0"/>
              <a:t>UDP Datagram Header</a:t>
            </a:r>
          </a:p>
        </p:txBody>
      </p:sp>
      <p:graphicFrame>
        <p:nvGraphicFramePr>
          <p:cNvPr id="139279" name="Group 15"/>
          <p:cNvGraphicFramePr>
            <a:graphicFrameLocks noGrp="1"/>
          </p:cNvGraphicFramePr>
          <p:nvPr>
            <p:ph type="tbl" idx="1"/>
          </p:nvPr>
        </p:nvGraphicFramePr>
        <p:xfrm>
          <a:off x="2514600" y="1600200"/>
          <a:ext cx="4038600" cy="2362200"/>
        </p:xfrm>
        <a:graphic>
          <a:graphicData uri="http://schemas.openxmlformats.org/drawingml/2006/table">
            <a:tbl>
              <a:tblPr/>
              <a:tblGrid>
                <a:gridCol w="4038600"/>
              </a:tblGrid>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UDP SOURCE PORT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UDP DESTINATION PORT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7D5D7"/>
                    </a:solidFill>
                  </a:tcPr>
                </a:tc>
              </a:tr>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UDP MESSAGE LENGTH</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UDP CHECKSUM</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9698"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29712" name="Slide Number Placeholder 4"/>
          <p:cNvSpPr>
            <a:spLocks noGrp="1"/>
          </p:cNvSpPr>
          <p:nvPr>
            <p:ph type="sldNum" sz="quarter" idx="12"/>
          </p:nvPr>
        </p:nvSpPr>
        <p:spPr>
          <a:noFill/>
        </p:spPr>
        <p:txBody>
          <a:bodyPr/>
          <a:lstStyle/>
          <a:p>
            <a:fld id="{0CEC336C-19B0-4341-B31E-43CFA8CCBA72}" type="slidenum">
              <a:rPr lang="en-US" smtClean="0"/>
              <a:pPr/>
              <a:t>24</a:t>
            </a:fld>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en-US" dirty="0" smtClean="0"/>
              <a:t>UDP Datagram Header</a:t>
            </a:r>
          </a:p>
        </p:txBody>
      </p:sp>
      <p:sp>
        <p:nvSpPr>
          <p:cNvPr id="30724" name="Rectangle 3"/>
          <p:cNvSpPr>
            <a:spLocks noGrp="1" noChangeArrowheads="1"/>
          </p:cNvSpPr>
          <p:nvPr>
            <p:ph idx="1"/>
          </p:nvPr>
        </p:nvSpPr>
        <p:spPr/>
        <p:txBody>
          <a:bodyPr/>
          <a:lstStyle/>
          <a:p>
            <a:pPr eaLnBrk="1" hangingPunct="1"/>
            <a:r>
              <a:rPr lang="en-US" dirty="0" smtClean="0"/>
              <a:t>UDP Destination Port</a:t>
            </a:r>
          </a:p>
          <a:p>
            <a:pPr lvl="1" eaLnBrk="1" hangingPunct="1"/>
            <a:r>
              <a:rPr lang="en-US" dirty="0" smtClean="0"/>
              <a:t>1 byte</a:t>
            </a:r>
          </a:p>
          <a:p>
            <a:pPr lvl="1" eaLnBrk="1" hangingPunct="1"/>
            <a:r>
              <a:rPr lang="en-US" dirty="0" smtClean="0"/>
              <a:t>Port number of the port the datagram is meant for</a:t>
            </a:r>
          </a:p>
        </p:txBody>
      </p:sp>
      <p:sp>
        <p:nvSpPr>
          <p:cNvPr id="30722"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30725" name="Slide Number Placeholder 4"/>
          <p:cNvSpPr>
            <a:spLocks noGrp="1"/>
          </p:cNvSpPr>
          <p:nvPr>
            <p:ph type="sldNum" sz="quarter" idx="12"/>
          </p:nvPr>
        </p:nvSpPr>
        <p:spPr>
          <a:noFill/>
        </p:spPr>
        <p:txBody>
          <a:bodyPr/>
          <a:lstStyle/>
          <a:p>
            <a:fld id="{893E2BD1-6EEC-4774-A31A-F9E7276235FA}" type="slidenum">
              <a:rPr lang="en-US" smtClean="0"/>
              <a:pPr/>
              <a:t>25</a:t>
            </a:fld>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pPr eaLnBrk="1" hangingPunct="1"/>
            <a:r>
              <a:rPr lang="en-US" dirty="0" smtClean="0"/>
              <a:t>UDP Datagram Header</a:t>
            </a:r>
          </a:p>
        </p:txBody>
      </p:sp>
      <p:graphicFrame>
        <p:nvGraphicFramePr>
          <p:cNvPr id="141327" name="Group 15"/>
          <p:cNvGraphicFramePr>
            <a:graphicFrameLocks noGrp="1"/>
          </p:cNvGraphicFramePr>
          <p:nvPr>
            <p:ph type="tbl" idx="1"/>
          </p:nvPr>
        </p:nvGraphicFramePr>
        <p:xfrm>
          <a:off x="2514600" y="1600200"/>
          <a:ext cx="4038600" cy="2362200"/>
        </p:xfrm>
        <a:graphic>
          <a:graphicData uri="http://schemas.openxmlformats.org/drawingml/2006/table">
            <a:tbl>
              <a:tblPr/>
              <a:tblGrid>
                <a:gridCol w="4038600"/>
              </a:tblGrid>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UDP SOURCE PORT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UDP DESTINATION PORT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UDP MESSAGE LENGTH</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7D5D7"/>
                    </a:solidFill>
                  </a:tcPr>
                </a:tc>
              </a:tr>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UDP CHECKSUM</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1746"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31760" name="Slide Number Placeholder 4"/>
          <p:cNvSpPr>
            <a:spLocks noGrp="1"/>
          </p:cNvSpPr>
          <p:nvPr>
            <p:ph type="sldNum" sz="quarter" idx="12"/>
          </p:nvPr>
        </p:nvSpPr>
        <p:spPr>
          <a:noFill/>
        </p:spPr>
        <p:txBody>
          <a:bodyPr/>
          <a:lstStyle/>
          <a:p>
            <a:fld id="{9BB576BA-95D9-4C61-AFD3-5F91B536BC40}" type="slidenum">
              <a:rPr lang="en-US" smtClean="0"/>
              <a:pPr/>
              <a:t>26</a:t>
            </a:fld>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lstStyle/>
          <a:p>
            <a:pPr eaLnBrk="1" hangingPunct="1"/>
            <a:r>
              <a:rPr lang="en-US" dirty="0" smtClean="0"/>
              <a:t>UDP Datagram Header</a:t>
            </a:r>
          </a:p>
        </p:txBody>
      </p:sp>
      <p:sp>
        <p:nvSpPr>
          <p:cNvPr id="32772" name="Rectangle 3"/>
          <p:cNvSpPr>
            <a:spLocks noGrp="1" noChangeArrowheads="1"/>
          </p:cNvSpPr>
          <p:nvPr>
            <p:ph idx="1"/>
          </p:nvPr>
        </p:nvSpPr>
        <p:spPr/>
        <p:txBody>
          <a:bodyPr/>
          <a:lstStyle/>
          <a:p>
            <a:pPr eaLnBrk="1" hangingPunct="1"/>
            <a:r>
              <a:rPr lang="en-US" dirty="0" smtClean="0"/>
              <a:t>UDP Message Length</a:t>
            </a:r>
          </a:p>
          <a:p>
            <a:pPr lvl="1" eaLnBrk="1" hangingPunct="1"/>
            <a:r>
              <a:rPr lang="en-US" dirty="0" smtClean="0"/>
              <a:t>1 byte</a:t>
            </a:r>
          </a:p>
          <a:p>
            <a:pPr lvl="1" eaLnBrk="1" hangingPunct="1"/>
            <a:r>
              <a:rPr lang="en-US" dirty="0" smtClean="0"/>
              <a:t>Length of the datagram in octets including the header and data</a:t>
            </a:r>
          </a:p>
        </p:txBody>
      </p:sp>
      <p:sp>
        <p:nvSpPr>
          <p:cNvPr id="32770"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32773" name="Slide Number Placeholder 4"/>
          <p:cNvSpPr>
            <a:spLocks noGrp="1"/>
          </p:cNvSpPr>
          <p:nvPr>
            <p:ph type="sldNum" sz="quarter" idx="12"/>
          </p:nvPr>
        </p:nvSpPr>
        <p:spPr>
          <a:noFill/>
        </p:spPr>
        <p:txBody>
          <a:bodyPr/>
          <a:lstStyle/>
          <a:p>
            <a:fld id="{6D767089-6543-4B66-ACBC-FDBDEF7A2C07}" type="slidenum">
              <a:rPr lang="en-US" smtClean="0"/>
              <a:pPr/>
              <a:t>27</a:t>
            </a:fld>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lstStyle/>
          <a:p>
            <a:pPr eaLnBrk="1" hangingPunct="1"/>
            <a:r>
              <a:rPr lang="en-US" dirty="0" smtClean="0"/>
              <a:t>UDP Datagram Header</a:t>
            </a:r>
          </a:p>
        </p:txBody>
      </p:sp>
      <p:graphicFrame>
        <p:nvGraphicFramePr>
          <p:cNvPr id="143375" name="Group 15"/>
          <p:cNvGraphicFramePr>
            <a:graphicFrameLocks noGrp="1"/>
          </p:cNvGraphicFramePr>
          <p:nvPr>
            <p:ph type="tbl" idx="1"/>
          </p:nvPr>
        </p:nvGraphicFramePr>
        <p:xfrm>
          <a:off x="2514600" y="1600200"/>
          <a:ext cx="4038600" cy="2362200"/>
        </p:xfrm>
        <a:graphic>
          <a:graphicData uri="http://schemas.openxmlformats.org/drawingml/2006/table">
            <a:tbl>
              <a:tblPr/>
              <a:tblGrid>
                <a:gridCol w="4038600"/>
              </a:tblGrid>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UDP SOURCE PORT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UDP DESTINATION PORT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UDP MESSAGE LENGTH</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UDP CHECKSUM</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D5D7"/>
                    </a:solidFill>
                  </a:tcPr>
                </a:tc>
              </a:tr>
            </a:tbl>
          </a:graphicData>
        </a:graphic>
      </p:graphicFrame>
      <p:sp>
        <p:nvSpPr>
          <p:cNvPr id="33794"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33808" name="Slide Number Placeholder 4"/>
          <p:cNvSpPr>
            <a:spLocks noGrp="1"/>
          </p:cNvSpPr>
          <p:nvPr>
            <p:ph type="sldNum" sz="quarter" idx="12"/>
          </p:nvPr>
        </p:nvSpPr>
        <p:spPr>
          <a:noFill/>
        </p:spPr>
        <p:txBody>
          <a:bodyPr/>
          <a:lstStyle/>
          <a:p>
            <a:fld id="{D12888C8-3198-4757-868A-22BD3EA16FE7}" type="slidenum">
              <a:rPr lang="en-US" smtClean="0"/>
              <a:pPr/>
              <a:t>28</a:t>
            </a:fld>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a:lstStyle/>
          <a:p>
            <a:pPr eaLnBrk="1" hangingPunct="1"/>
            <a:r>
              <a:rPr lang="en-US" dirty="0" smtClean="0"/>
              <a:t>UDP Datagram Header</a:t>
            </a:r>
          </a:p>
        </p:txBody>
      </p:sp>
      <p:sp>
        <p:nvSpPr>
          <p:cNvPr id="34820" name="Rectangle 3"/>
          <p:cNvSpPr>
            <a:spLocks noGrp="1" noChangeArrowheads="1"/>
          </p:cNvSpPr>
          <p:nvPr>
            <p:ph idx="1"/>
          </p:nvPr>
        </p:nvSpPr>
        <p:spPr/>
        <p:txBody>
          <a:bodyPr/>
          <a:lstStyle/>
          <a:p>
            <a:pPr eaLnBrk="1" hangingPunct="1"/>
            <a:r>
              <a:rPr lang="en-US" dirty="0" smtClean="0"/>
              <a:t>UDP Checksum</a:t>
            </a:r>
          </a:p>
          <a:p>
            <a:pPr lvl="1" eaLnBrk="1" hangingPunct="1"/>
            <a:r>
              <a:rPr lang="en-US" dirty="0" smtClean="0"/>
              <a:t>1 byte</a:t>
            </a:r>
          </a:p>
          <a:p>
            <a:pPr lvl="1" eaLnBrk="1" hangingPunct="1"/>
            <a:r>
              <a:rPr lang="en-US" dirty="0" smtClean="0"/>
              <a:t>To ensure datagram integrity</a:t>
            </a:r>
          </a:p>
          <a:p>
            <a:pPr lvl="1" eaLnBrk="1" hangingPunct="1"/>
            <a:r>
              <a:rPr lang="en-US" dirty="0" smtClean="0"/>
              <a:t>Optional and rarely used</a:t>
            </a:r>
          </a:p>
        </p:txBody>
      </p:sp>
      <p:sp>
        <p:nvSpPr>
          <p:cNvPr id="34818"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34821" name="Slide Number Placeholder 4"/>
          <p:cNvSpPr>
            <a:spLocks noGrp="1"/>
          </p:cNvSpPr>
          <p:nvPr>
            <p:ph type="sldNum" sz="quarter" idx="12"/>
          </p:nvPr>
        </p:nvSpPr>
        <p:spPr>
          <a:noFill/>
        </p:spPr>
        <p:txBody>
          <a:bodyPr/>
          <a:lstStyle/>
          <a:p>
            <a:fld id="{827B48A8-7750-4C47-911B-6514A8335445}" type="slidenum">
              <a:rPr lang="en-US" smtClean="0"/>
              <a:pPr/>
              <a:t>29</a:t>
            </a:fld>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r>
              <a:rPr lang="en-US" dirty="0" smtClean="0"/>
              <a:t>Context for Protocol Numbers</a:t>
            </a:r>
          </a:p>
        </p:txBody>
      </p:sp>
      <p:graphicFrame>
        <p:nvGraphicFramePr>
          <p:cNvPr id="104484" name="Group 36"/>
          <p:cNvGraphicFramePr>
            <a:graphicFrameLocks noGrp="1"/>
          </p:cNvGraphicFramePr>
          <p:nvPr>
            <p:ph type="tbl" idx="1"/>
          </p:nvPr>
        </p:nvGraphicFramePr>
        <p:xfrm>
          <a:off x="1076325" y="1600200"/>
          <a:ext cx="6924675" cy="4657725"/>
        </p:xfrm>
        <a:graphic>
          <a:graphicData uri="http://schemas.openxmlformats.org/drawingml/2006/table">
            <a:tbl>
              <a:tblPr/>
              <a:tblGrid>
                <a:gridCol w="2549525"/>
                <a:gridCol w="4375150"/>
              </a:tblGrid>
              <a:tr h="581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Layer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Protocol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Application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FTP/SMTP and many others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0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Port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Transport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UDP/TCP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7D5D7"/>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Protocol Number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7D5D7"/>
                    </a:solid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Internet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IP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Network Interface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Ethernet handles these functions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Hardware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Ethernet handles these functions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170"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7201" name="Slide Number Placeholder 4"/>
          <p:cNvSpPr>
            <a:spLocks noGrp="1"/>
          </p:cNvSpPr>
          <p:nvPr>
            <p:ph type="sldNum" sz="quarter" idx="12"/>
          </p:nvPr>
        </p:nvSpPr>
        <p:spPr>
          <a:noFill/>
        </p:spPr>
        <p:txBody>
          <a:bodyPr/>
          <a:lstStyle/>
          <a:p>
            <a:fld id="{97C3C4FF-39D8-447E-A33C-6ACDD9C2BE3F}" type="slidenum">
              <a:rPr lang="en-US" smtClean="0"/>
              <a:pPr/>
              <a:t>3</a:t>
            </a:fld>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lstStyle/>
          <a:p>
            <a:pPr eaLnBrk="1" hangingPunct="1"/>
            <a:r>
              <a:rPr lang="en-US" dirty="0" smtClean="0"/>
              <a:t>UDP Datagram Header</a:t>
            </a:r>
          </a:p>
        </p:txBody>
      </p:sp>
      <p:sp>
        <p:nvSpPr>
          <p:cNvPr id="35844" name="Rectangle 3"/>
          <p:cNvSpPr>
            <a:spLocks noGrp="1" noChangeArrowheads="1"/>
          </p:cNvSpPr>
          <p:nvPr>
            <p:ph idx="1"/>
          </p:nvPr>
        </p:nvSpPr>
        <p:spPr/>
        <p:txBody>
          <a:bodyPr/>
          <a:lstStyle/>
          <a:p>
            <a:pPr eaLnBrk="1" hangingPunct="1"/>
            <a:r>
              <a:rPr lang="en-US" dirty="0" smtClean="0"/>
              <a:t>Data</a:t>
            </a:r>
          </a:p>
          <a:p>
            <a:pPr lvl="1" eaLnBrk="1" hangingPunct="1"/>
            <a:r>
              <a:rPr lang="en-US" dirty="0" smtClean="0"/>
              <a:t>The important stuff</a:t>
            </a:r>
          </a:p>
        </p:txBody>
      </p:sp>
      <p:sp>
        <p:nvSpPr>
          <p:cNvPr id="35842"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35845" name="Slide Number Placeholder 4"/>
          <p:cNvSpPr>
            <a:spLocks noGrp="1"/>
          </p:cNvSpPr>
          <p:nvPr>
            <p:ph type="sldNum" sz="quarter" idx="12"/>
          </p:nvPr>
        </p:nvSpPr>
        <p:spPr>
          <a:noFill/>
        </p:spPr>
        <p:txBody>
          <a:bodyPr/>
          <a:lstStyle/>
          <a:p>
            <a:fld id="{E8880B8D-CFDD-4ABB-9159-C048F8E89069}" type="slidenum">
              <a:rPr lang="en-US" smtClean="0"/>
              <a:pPr/>
              <a:t>30</a:t>
            </a:fld>
            <a:endParaRPr 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pPr eaLnBrk="1" hangingPunct="1"/>
            <a:r>
              <a:rPr lang="en-US" dirty="0" smtClean="0"/>
              <a:t>More on Operation</a:t>
            </a:r>
          </a:p>
        </p:txBody>
      </p:sp>
      <p:sp>
        <p:nvSpPr>
          <p:cNvPr id="36868" name="Rectangle 3"/>
          <p:cNvSpPr>
            <a:spLocks noGrp="1" noChangeArrowheads="1"/>
          </p:cNvSpPr>
          <p:nvPr>
            <p:ph idx="1"/>
          </p:nvPr>
        </p:nvSpPr>
        <p:spPr/>
        <p:txBody>
          <a:bodyPr/>
          <a:lstStyle/>
          <a:p>
            <a:pPr eaLnBrk="1" hangingPunct="1"/>
            <a:r>
              <a:rPr lang="en-US" dirty="0" smtClean="0"/>
              <a:t>When UDP receives a datagram it checks to see if the destination port in the datagram matches one of the ports currently in use</a:t>
            </a:r>
          </a:p>
          <a:p>
            <a:pPr eaLnBrk="1" hangingPunct="1"/>
            <a:r>
              <a:rPr lang="en-US" dirty="0" smtClean="0"/>
              <a:t>If not, UDP sends a port unreachable message back to the sender and throws out the datagram</a:t>
            </a:r>
          </a:p>
          <a:p>
            <a:pPr eaLnBrk="1" hangingPunct="1"/>
            <a:r>
              <a:rPr lang="en-US" dirty="0" smtClean="0"/>
              <a:t>If the destination port is active, UDP places the data in that port’s queue</a:t>
            </a:r>
          </a:p>
        </p:txBody>
      </p:sp>
      <p:sp>
        <p:nvSpPr>
          <p:cNvPr id="36866"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36869" name="Slide Number Placeholder 4"/>
          <p:cNvSpPr>
            <a:spLocks noGrp="1"/>
          </p:cNvSpPr>
          <p:nvPr>
            <p:ph type="sldNum" sz="quarter" idx="12"/>
          </p:nvPr>
        </p:nvSpPr>
        <p:spPr>
          <a:noFill/>
        </p:spPr>
        <p:txBody>
          <a:bodyPr/>
          <a:lstStyle/>
          <a:p>
            <a:fld id="{D51AEEF8-FB30-482D-AC77-676AF201534C}" type="slidenum">
              <a:rPr lang="en-US" smtClean="0"/>
              <a:pPr/>
              <a:t>31</a:t>
            </a:fld>
            <a:endParaRPr lang="en-US"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lstStyle/>
          <a:p>
            <a:pPr eaLnBrk="1" hangingPunct="1"/>
            <a:r>
              <a:rPr lang="en-US" dirty="0" smtClean="0"/>
              <a:t>Common Uses</a:t>
            </a:r>
          </a:p>
        </p:txBody>
      </p:sp>
      <p:sp>
        <p:nvSpPr>
          <p:cNvPr id="37892" name="Rectangle 3"/>
          <p:cNvSpPr>
            <a:spLocks noGrp="1" noChangeArrowheads="1"/>
          </p:cNvSpPr>
          <p:nvPr>
            <p:ph idx="1"/>
          </p:nvPr>
        </p:nvSpPr>
        <p:spPr/>
        <p:txBody>
          <a:bodyPr/>
          <a:lstStyle/>
          <a:p>
            <a:pPr eaLnBrk="1" hangingPunct="1"/>
            <a:r>
              <a:rPr lang="en-US" dirty="0" smtClean="0"/>
              <a:t>UDP is commonly used when speed is important</a:t>
            </a:r>
          </a:p>
          <a:p>
            <a:pPr lvl="1" eaLnBrk="1" hangingPunct="1"/>
            <a:r>
              <a:rPr lang="en-US" dirty="0" smtClean="0"/>
              <a:t>SNMP traps</a:t>
            </a:r>
          </a:p>
          <a:p>
            <a:pPr lvl="2" eaLnBrk="1" hangingPunct="1"/>
            <a:r>
              <a:rPr lang="en-US" dirty="0" smtClean="0"/>
              <a:t>TCP would slow them down too much</a:t>
            </a:r>
          </a:p>
          <a:p>
            <a:pPr lvl="2" eaLnBrk="1" hangingPunct="1"/>
            <a:r>
              <a:rPr lang="en-US" dirty="0" smtClean="0"/>
              <a:t>Traps do not require ACKs</a:t>
            </a:r>
          </a:p>
          <a:p>
            <a:pPr eaLnBrk="1" hangingPunct="1"/>
            <a:r>
              <a:rPr lang="en-US" dirty="0" smtClean="0"/>
              <a:t>When it doesn’t get there on time, you can’t add it back in later</a:t>
            </a:r>
          </a:p>
          <a:p>
            <a:pPr lvl="1" eaLnBrk="1" hangingPunct="1"/>
            <a:r>
              <a:rPr lang="en-US" dirty="0" smtClean="0"/>
              <a:t>Streaming video or voice</a:t>
            </a:r>
          </a:p>
        </p:txBody>
      </p:sp>
      <p:sp>
        <p:nvSpPr>
          <p:cNvPr id="37890"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37893" name="Slide Number Placeholder 4"/>
          <p:cNvSpPr>
            <a:spLocks noGrp="1"/>
          </p:cNvSpPr>
          <p:nvPr>
            <p:ph type="sldNum" sz="quarter" idx="12"/>
          </p:nvPr>
        </p:nvSpPr>
        <p:spPr>
          <a:noFill/>
        </p:spPr>
        <p:txBody>
          <a:bodyPr/>
          <a:lstStyle/>
          <a:p>
            <a:fld id="{61FC212F-2BDB-4F64-8886-AFAD7EEC633D}" type="slidenum">
              <a:rPr lang="en-US" smtClean="0"/>
              <a:pPr/>
              <a:t>32</a:t>
            </a:fld>
            <a:endParaRPr lang="en-US"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lstStyle/>
          <a:p>
            <a:pPr eaLnBrk="1" hangingPunct="1"/>
            <a:r>
              <a:rPr lang="en-US" dirty="0" smtClean="0"/>
              <a:t>Common Uses</a:t>
            </a:r>
          </a:p>
        </p:txBody>
      </p:sp>
      <p:sp>
        <p:nvSpPr>
          <p:cNvPr id="38916" name="Rectangle 3"/>
          <p:cNvSpPr>
            <a:spLocks noGrp="1" noChangeArrowheads="1"/>
          </p:cNvSpPr>
          <p:nvPr>
            <p:ph idx="1"/>
          </p:nvPr>
        </p:nvSpPr>
        <p:spPr/>
        <p:txBody>
          <a:bodyPr/>
          <a:lstStyle/>
          <a:p>
            <a:pPr eaLnBrk="1" hangingPunct="1"/>
            <a:r>
              <a:rPr lang="en-US" dirty="0" smtClean="0"/>
              <a:t>Single packet transmissions</a:t>
            </a:r>
          </a:p>
          <a:p>
            <a:pPr eaLnBrk="1" hangingPunct="1"/>
            <a:r>
              <a:rPr lang="en-US" dirty="0" smtClean="0"/>
              <a:t>When lost packets do not matter</a:t>
            </a:r>
          </a:p>
        </p:txBody>
      </p:sp>
      <p:sp>
        <p:nvSpPr>
          <p:cNvPr id="38914"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38917" name="Slide Number Placeholder 4"/>
          <p:cNvSpPr>
            <a:spLocks noGrp="1"/>
          </p:cNvSpPr>
          <p:nvPr>
            <p:ph type="sldNum" sz="quarter" idx="12"/>
          </p:nvPr>
        </p:nvSpPr>
        <p:spPr>
          <a:noFill/>
        </p:spPr>
        <p:txBody>
          <a:bodyPr/>
          <a:lstStyle/>
          <a:p>
            <a:fld id="{C830D349-7F88-4CAF-86A1-48836F8488D0}" type="slidenum">
              <a:rPr lang="en-US" smtClean="0"/>
              <a:pPr/>
              <a:t>33</a:t>
            </a:fld>
            <a:endParaRPr lang="en-US"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p:txBody>
          <a:bodyPr/>
          <a:lstStyle/>
          <a:p>
            <a:pPr eaLnBrk="1" hangingPunct="1"/>
            <a:r>
              <a:rPr lang="en-US" dirty="0" smtClean="0"/>
              <a:t>TCP</a:t>
            </a:r>
          </a:p>
        </p:txBody>
      </p:sp>
      <p:sp>
        <p:nvSpPr>
          <p:cNvPr id="39940" name="Rectangle 3"/>
          <p:cNvSpPr>
            <a:spLocks noGrp="1" noChangeArrowheads="1"/>
          </p:cNvSpPr>
          <p:nvPr>
            <p:ph idx="1"/>
          </p:nvPr>
        </p:nvSpPr>
        <p:spPr/>
        <p:txBody>
          <a:bodyPr/>
          <a:lstStyle/>
          <a:p>
            <a:pPr eaLnBrk="1" hangingPunct="1"/>
            <a:r>
              <a:rPr lang="en-US" dirty="0" smtClean="0"/>
              <a:t>TCP is the second and most important of the Transport layer protocols in the TCP/IP protocol stack</a:t>
            </a:r>
          </a:p>
          <a:p>
            <a:pPr eaLnBrk="1" hangingPunct="1"/>
            <a:r>
              <a:rPr lang="en-US" dirty="0" smtClean="0"/>
              <a:t>In fact TCP/IP was originally called just TCP</a:t>
            </a:r>
          </a:p>
          <a:p>
            <a:pPr eaLnBrk="1" hangingPunct="1"/>
            <a:r>
              <a:rPr lang="en-US" dirty="0" smtClean="0"/>
              <a:t>It is only second in importance to its cousin IP as in TCP/IP</a:t>
            </a:r>
          </a:p>
        </p:txBody>
      </p:sp>
      <p:sp>
        <p:nvSpPr>
          <p:cNvPr id="39938"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39941" name="Slide Number Placeholder 4"/>
          <p:cNvSpPr>
            <a:spLocks noGrp="1"/>
          </p:cNvSpPr>
          <p:nvPr>
            <p:ph type="sldNum" sz="quarter" idx="12"/>
          </p:nvPr>
        </p:nvSpPr>
        <p:spPr>
          <a:noFill/>
        </p:spPr>
        <p:txBody>
          <a:bodyPr/>
          <a:lstStyle/>
          <a:p>
            <a:fld id="{BBD150FC-5343-477F-A514-A8DFE0E4423B}" type="slidenum">
              <a:rPr lang="en-US" smtClean="0"/>
              <a:pPr/>
              <a:t>34</a:t>
            </a:fld>
            <a:endParaRPr 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p:txBody>
          <a:bodyPr/>
          <a:lstStyle/>
          <a:p>
            <a:pPr eaLnBrk="1" hangingPunct="1"/>
            <a:r>
              <a:rPr lang="en-US" dirty="0" smtClean="0"/>
              <a:t>The Context for TCP</a:t>
            </a:r>
          </a:p>
        </p:txBody>
      </p:sp>
      <p:graphicFrame>
        <p:nvGraphicFramePr>
          <p:cNvPr id="158753" name="Group 33"/>
          <p:cNvGraphicFramePr>
            <a:graphicFrameLocks noGrp="1"/>
          </p:cNvGraphicFramePr>
          <p:nvPr>
            <p:ph type="tbl" idx="1"/>
          </p:nvPr>
        </p:nvGraphicFramePr>
        <p:xfrm>
          <a:off x="1066800" y="1600200"/>
          <a:ext cx="6924675" cy="4648200"/>
        </p:xfrm>
        <a:graphic>
          <a:graphicData uri="http://schemas.openxmlformats.org/drawingml/2006/table">
            <a:tbl>
              <a:tblPr/>
              <a:tblGrid>
                <a:gridCol w="2549525"/>
                <a:gridCol w="4375150"/>
              </a:tblGrid>
              <a:tr h="581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Layer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Protocol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Application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FTP/SMTP and many others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Port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Transport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7D5D7"/>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UDP/TCP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7D5D7"/>
                    </a:solid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Protocol Number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Internet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IP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Network Interface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Ethernet handles these functions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Hardware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Ethernet handles these functions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0962"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40993" name="Slide Number Placeholder 4"/>
          <p:cNvSpPr>
            <a:spLocks noGrp="1"/>
          </p:cNvSpPr>
          <p:nvPr>
            <p:ph type="sldNum" sz="quarter" idx="12"/>
          </p:nvPr>
        </p:nvSpPr>
        <p:spPr>
          <a:noFill/>
        </p:spPr>
        <p:txBody>
          <a:bodyPr/>
          <a:lstStyle/>
          <a:p>
            <a:fld id="{03280574-4C02-4F76-9936-8F5830D42FE9}" type="slidenum">
              <a:rPr lang="en-US" smtClean="0"/>
              <a:pPr/>
              <a:t>35</a:t>
            </a:fld>
            <a:endParaRPr lang="en-US"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p:txBody>
          <a:bodyPr/>
          <a:lstStyle/>
          <a:p>
            <a:pPr eaLnBrk="1" hangingPunct="1"/>
            <a:r>
              <a:rPr lang="en-US" dirty="0" smtClean="0"/>
              <a:t>What is TCP</a:t>
            </a:r>
          </a:p>
        </p:txBody>
      </p:sp>
      <p:sp>
        <p:nvSpPr>
          <p:cNvPr id="41988" name="Rectangle 3"/>
          <p:cNvSpPr>
            <a:spLocks noGrp="1" noChangeArrowheads="1"/>
          </p:cNvSpPr>
          <p:nvPr>
            <p:ph idx="1"/>
          </p:nvPr>
        </p:nvSpPr>
        <p:spPr/>
        <p:txBody>
          <a:bodyPr/>
          <a:lstStyle/>
          <a:p>
            <a:pPr eaLnBrk="1" hangingPunct="1">
              <a:lnSpc>
                <a:spcPct val="90000"/>
              </a:lnSpc>
            </a:pPr>
            <a:r>
              <a:rPr lang="en-US" dirty="0" smtClean="0"/>
              <a:t>TCP </a:t>
            </a:r>
            <a:r>
              <a:rPr lang="en-US" dirty="0" smtClean="0">
                <a:latin typeface="Times New Roman" pitchFamily="18" charset="0"/>
              </a:rPr>
              <a:t>–</a:t>
            </a:r>
            <a:r>
              <a:rPr lang="en-US" dirty="0" smtClean="0"/>
              <a:t> Transmission Control Protocol carries most packets handled by TCP/IP </a:t>
            </a:r>
            <a:r>
              <a:rPr lang="en-US" dirty="0" smtClean="0">
                <a:latin typeface="Times New Roman" pitchFamily="18" charset="0"/>
              </a:rPr>
              <a:t>–</a:t>
            </a:r>
            <a:r>
              <a:rPr lang="en-US" dirty="0" smtClean="0"/>
              <a:t> 90% by many estimates</a:t>
            </a:r>
          </a:p>
          <a:p>
            <a:pPr eaLnBrk="1" hangingPunct="1">
              <a:lnSpc>
                <a:spcPct val="90000"/>
              </a:lnSpc>
            </a:pPr>
            <a:r>
              <a:rPr lang="en-US" dirty="0" smtClean="0"/>
              <a:t>It is a general purpose delivery protocol</a:t>
            </a:r>
          </a:p>
          <a:p>
            <a:pPr eaLnBrk="1" hangingPunct="1">
              <a:lnSpc>
                <a:spcPct val="90000"/>
              </a:lnSpc>
            </a:pPr>
            <a:r>
              <a:rPr lang="en-US" dirty="0" smtClean="0"/>
              <a:t>It provides reliable stream delivery of these packets</a:t>
            </a:r>
          </a:p>
          <a:p>
            <a:pPr eaLnBrk="1" hangingPunct="1">
              <a:lnSpc>
                <a:spcPct val="90000"/>
              </a:lnSpc>
            </a:pPr>
            <a:r>
              <a:rPr lang="en-US" dirty="0" smtClean="0"/>
              <a:t>It makes few assumptions about the underlying network</a:t>
            </a:r>
          </a:p>
        </p:txBody>
      </p:sp>
      <p:sp>
        <p:nvSpPr>
          <p:cNvPr id="41986"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41989" name="Slide Number Placeholder 4"/>
          <p:cNvSpPr>
            <a:spLocks noGrp="1"/>
          </p:cNvSpPr>
          <p:nvPr>
            <p:ph type="sldNum" sz="quarter" idx="12"/>
          </p:nvPr>
        </p:nvSpPr>
        <p:spPr>
          <a:noFill/>
        </p:spPr>
        <p:txBody>
          <a:bodyPr/>
          <a:lstStyle/>
          <a:p>
            <a:fld id="{9A73390D-57B0-4167-A3FC-1FC1A7E74BA7}" type="slidenum">
              <a:rPr lang="en-US" smtClean="0"/>
              <a:pPr/>
              <a:t>36</a:t>
            </a:fld>
            <a:endParaRPr lang="en-US"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p:txBody>
          <a:bodyPr/>
          <a:lstStyle/>
          <a:p>
            <a:pPr eaLnBrk="1" hangingPunct="1"/>
            <a:r>
              <a:rPr lang="en-US" dirty="0" smtClean="0"/>
              <a:t>Why Does TCP Exist</a:t>
            </a:r>
          </a:p>
        </p:txBody>
      </p:sp>
      <p:sp>
        <p:nvSpPr>
          <p:cNvPr id="43012" name="Rectangle 3"/>
          <p:cNvSpPr>
            <a:spLocks noGrp="1" noChangeArrowheads="1"/>
          </p:cNvSpPr>
          <p:nvPr>
            <p:ph idx="1"/>
          </p:nvPr>
        </p:nvSpPr>
        <p:spPr/>
        <p:txBody>
          <a:bodyPr/>
          <a:lstStyle/>
          <a:p>
            <a:pPr eaLnBrk="1" hangingPunct="1">
              <a:lnSpc>
                <a:spcPct val="90000"/>
              </a:lnSpc>
            </a:pPr>
            <a:r>
              <a:rPr lang="en-US" dirty="0" smtClean="0"/>
              <a:t>As such it operates well in a LAN, CAN, MAN, or WAN</a:t>
            </a:r>
          </a:p>
          <a:p>
            <a:pPr eaLnBrk="1" hangingPunct="1"/>
            <a:r>
              <a:rPr lang="en-US" dirty="0" smtClean="0"/>
              <a:t>Application programs usually need to send large volumes of information from one host to another</a:t>
            </a:r>
          </a:p>
        </p:txBody>
      </p:sp>
      <p:sp>
        <p:nvSpPr>
          <p:cNvPr id="43010"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43013" name="Slide Number Placeholder 4"/>
          <p:cNvSpPr>
            <a:spLocks noGrp="1"/>
          </p:cNvSpPr>
          <p:nvPr>
            <p:ph type="sldNum" sz="quarter" idx="12"/>
          </p:nvPr>
        </p:nvSpPr>
        <p:spPr>
          <a:noFill/>
        </p:spPr>
        <p:txBody>
          <a:bodyPr/>
          <a:lstStyle/>
          <a:p>
            <a:fld id="{9C0F4E2E-0DF0-4B52-A662-ABD43F69B3C2}" type="slidenum">
              <a:rPr lang="en-US" smtClean="0"/>
              <a:pPr/>
              <a:t>37</a:t>
            </a:fld>
            <a:endParaRPr lang="en-US"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Does TCP Exist</a:t>
            </a:r>
            <a:endParaRPr lang="en-US" dirty="0"/>
          </a:p>
        </p:txBody>
      </p:sp>
      <p:sp>
        <p:nvSpPr>
          <p:cNvPr id="3" name="Content Placeholder 2"/>
          <p:cNvSpPr>
            <a:spLocks noGrp="1"/>
          </p:cNvSpPr>
          <p:nvPr>
            <p:ph idx="1"/>
          </p:nvPr>
        </p:nvSpPr>
        <p:spPr/>
        <p:txBody>
          <a:bodyPr/>
          <a:lstStyle/>
          <a:p>
            <a:pPr eaLnBrk="1" hangingPunct="1"/>
            <a:r>
              <a:rPr lang="en-US" dirty="0" smtClean="0"/>
              <a:t>To ensure the information gets there, which in most cases the application wants to know if it did, without TCP the application programmer would have to build error detection and recovery into each program</a:t>
            </a:r>
          </a:p>
          <a:p>
            <a:pPr eaLnBrk="1" hangingPunct="1"/>
            <a:r>
              <a:rPr lang="en-US" dirty="0" smtClean="0"/>
              <a:t>This is not efficient</a:t>
            </a:r>
            <a:endParaRPr lang="en-US" dirty="0"/>
          </a:p>
        </p:txBody>
      </p:sp>
      <p:sp>
        <p:nvSpPr>
          <p:cNvPr id="4" name="Footer Placeholder 3"/>
          <p:cNvSpPr>
            <a:spLocks noGrp="1"/>
          </p:cNvSpPr>
          <p:nvPr>
            <p:ph type="ftr" sz="quarter" idx="11"/>
          </p:nvPr>
        </p:nvSpPr>
        <p:spPr/>
        <p:txBody>
          <a:bodyPr/>
          <a:lstStyle/>
          <a:p>
            <a:r>
              <a:rPr lang="en-US" smtClean="0"/>
              <a:t>Copyright 2005-2011 Kenneth M. Chipps Ph.D. www.chipps.com</a:t>
            </a:r>
            <a:endParaRPr lang="en-US" dirty="0"/>
          </a:p>
        </p:txBody>
      </p:sp>
      <p:sp>
        <p:nvSpPr>
          <p:cNvPr id="5" name="Slide Number Placeholder 4"/>
          <p:cNvSpPr>
            <a:spLocks noGrp="1"/>
          </p:cNvSpPr>
          <p:nvPr>
            <p:ph type="sldNum" sz="quarter" idx="12"/>
          </p:nvPr>
        </p:nvSpPr>
        <p:spPr/>
        <p:txBody>
          <a:bodyPr/>
          <a:lstStyle/>
          <a:p>
            <a:fld id="{ED75307A-6FB1-4AFC-9D06-6B278E049357}" type="slidenum">
              <a:rPr lang="en-US" smtClean="0"/>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lstStyle/>
          <a:p>
            <a:pPr eaLnBrk="1" hangingPunct="1"/>
            <a:r>
              <a:rPr lang="en-US" dirty="0" smtClean="0"/>
              <a:t>Why Does TCP Exist</a:t>
            </a:r>
          </a:p>
        </p:txBody>
      </p:sp>
      <p:sp>
        <p:nvSpPr>
          <p:cNvPr id="44036" name="Rectangle 3"/>
          <p:cNvSpPr>
            <a:spLocks noGrp="1" noChangeArrowheads="1"/>
          </p:cNvSpPr>
          <p:nvPr>
            <p:ph idx="1"/>
          </p:nvPr>
        </p:nvSpPr>
        <p:spPr/>
        <p:txBody>
          <a:bodyPr/>
          <a:lstStyle/>
          <a:p>
            <a:pPr eaLnBrk="1" hangingPunct="1"/>
            <a:r>
              <a:rPr lang="en-US" dirty="0" smtClean="0"/>
              <a:t>It is better for the protocols stack to do this</a:t>
            </a:r>
          </a:p>
          <a:p>
            <a:pPr eaLnBrk="1" hangingPunct="1"/>
            <a:r>
              <a:rPr lang="en-US" dirty="0" smtClean="0"/>
              <a:t>With UDP the packets can be</a:t>
            </a:r>
          </a:p>
          <a:p>
            <a:pPr lvl="1" eaLnBrk="1" hangingPunct="1"/>
            <a:r>
              <a:rPr lang="en-US" dirty="0" smtClean="0"/>
              <a:t>Lost</a:t>
            </a:r>
          </a:p>
          <a:p>
            <a:pPr lvl="1" eaLnBrk="1" hangingPunct="1"/>
            <a:r>
              <a:rPr lang="en-US" dirty="0" smtClean="0"/>
              <a:t>Destroyed</a:t>
            </a:r>
          </a:p>
          <a:p>
            <a:pPr lvl="1" eaLnBrk="1" hangingPunct="1"/>
            <a:r>
              <a:rPr lang="en-US" dirty="0" smtClean="0"/>
              <a:t>Damaged</a:t>
            </a:r>
          </a:p>
          <a:p>
            <a:pPr lvl="1" eaLnBrk="1" hangingPunct="1"/>
            <a:r>
              <a:rPr lang="en-US" dirty="0" smtClean="0"/>
              <a:t>Delayed</a:t>
            </a:r>
          </a:p>
          <a:p>
            <a:pPr lvl="1" eaLnBrk="1" hangingPunct="1"/>
            <a:r>
              <a:rPr lang="en-US" dirty="0" smtClean="0"/>
              <a:t>Delivered out of order</a:t>
            </a:r>
          </a:p>
          <a:p>
            <a:pPr lvl="1" eaLnBrk="1" hangingPunct="1"/>
            <a:r>
              <a:rPr lang="en-US" dirty="0" smtClean="0"/>
              <a:t>Duplicated</a:t>
            </a:r>
          </a:p>
        </p:txBody>
      </p:sp>
      <p:sp>
        <p:nvSpPr>
          <p:cNvPr id="44034"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44037" name="Slide Number Placeholder 4"/>
          <p:cNvSpPr>
            <a:spLocks noGrp="1"/>
          </p:cNvSpPr>
          <p:nvPr>
            <p:ph type="sldNum" sz="quarter" idx="12"/>
          </p:nvPr>
        </p:nvSpPr>
        <p:spPr>
          <a:noFill/>
        </p:spPr>
        <p:txBody>
          <a:bodyPr/>
          <a:lstStyle/>
          <a:p>
            <a:fld id="{29CC7D02-A5C9-4B87-B7F2-CEECD319B1B9}" type="slidenum">
              <a:rPr lang="en-US" smtClean="0"/>
              <a:pPr/>
              <a:t>39</a:t>
            </a:fld>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r>
              <a:rPr lang="en-US" dirty="0" smtClean="0"/>
              <a:t>Finding Protocol Numbers</a:t>
            </a:r>
          </a:p>
        </p:txBody>
      </p:sp>
      <p:sp>
        <p:nvSpPr>
          <p:cNvPr id="8196" name="Rectangle 3"/>
          <p:cNvSpPr>
            <a:spLocks noGrp="1" noChangeArrowheads="1"/>
          </p:cNvSpPr>
          <p:nvPr>
            <p:ph idx="1"/>
          </p:nvPr>
        </p:nvSpPr>
        <p:spPr/>
        <p:txBody>
          <a:bodyPr/>
          <a:lstStyle/>
          <a:p>
            <a:pPr eaLnBrk="1" hangingPunct="1"/>
            <a:r>
              <a:rPr lang="en-US" dirty="0" smtClean="0"/>
              <a:t>To find out what a Protocol Number is used for return to the IANA web site and go to the list of protocol numbers as seen in the following screenshots</a:t>
            </a:r>
          </a:p>
        </p:txBody>
      </p:sp>
      <p:sp>
        <p:nvSpPr>
          <p:cNvPr id="8194"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8197" name="Slide Number Placeholder 4"/>
          <p:cNvSpPr>
            <a:spLocks noGrp="1"/>
          </p:cNvSpPr>
          <p:nvPr>
            <p:ph type="sldNum" sz="quarter" idx="12"/>
          </p:nvPr>
        </p:nvSpPr>
        <p:spPr>
          <a:noFill/>
        </p:spPr>
        <p:txBody>
          <a:bodyPr/>
          <a:lstStyle/>
          <a:p>
            <a:fld id="{03692036-3C85-48B5-AAE1-055F5638C15F}" type="slidenum">
              <a:rPr lang="en-US" smtClean="0"/>
              <a:pPr/>
              <a:t>4</a:t>
            </a:fld>
            <a:endParaRPr 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p:txBody>
          <a:bodyPr/>
          <a:lstStyle/>
          <a:p>
            <a:pPr eaLnBrk="1" hangingPunct="1"/>
            <a:r>
              <a:rPr lang="en-US" dirty="0" smtClean="0"/>
              <a:t>Characteristics of TCP</a:t>
            </a:r>
          </a:p>
        </p:txBody>
      </p:sp>
      <p:sp>
        <p:nvSpPr>
          <p:cNvPr id="45060" name="Rectangle 3"/>
          <p:cNvSpPr>
            <a:spLocks noGrp="1" noChangeArrowheads="1"/>
          </p:cNvSpPr>
          <p:nvPr>
            <p:ph type="body" sz="half" idx="1"/>
          </p:nvPr>
        </p:nvSpPr>
        <p:spPr>
          <a:xfrm>
            <a:off x="457200" y="1600200"/>
            <a:ext cx="7924800" cy="4525963"/>
          </a:xfrm>
        </p:spPr>
        <p:txBody>
          <a:bodyPr/>
          <a:lstStyle/>
          <a:p>
            <a:pPr eaLnBrk="1" hangingPunct="1"/>
            <a:r>
              <a:rPr lang="en-US" dirty="0" smtClean="0"/>
              <a:t>Unlike UDP, TCP is designed to deal with these problems</a:t>
            </a:r>
          </a:p>
          <a:p>
            <a:pPr eaLnBrk="1" hangingPunct="1"/>
            <a:r>
              <a:rPr lang="en-US" dirty="0" smtClean="0"/>
              <a:t>In other words, TCP is like your Mom</a:t>
            </a:r>
          </a:p>
          <a:p>
            <a:pPr eaLnBrk="1" hangingPunct="1"/>
            <a:r>
              <a:rPr lang="en-US" dirty="0" smtClean="0"/>
              <a:t>She cares about you, she worries about you, she checks to see that you got where you were going</a:t>
            </a:r>
          </a:p>
        </p:txBody>
      </p:sp>
      <p:sp>
        <p:nvSpPr>
          <p:cNvPr id="45058" name="Footer Placeholder 5"/>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45061" name="Slide Number Placeholder 4"/>
          <p:cNvSpPr>
            <a:spLocks noGrp="1"/>
          </p:cNvSpPr>
          <p:nvPr>
            <p:ph type="sldNum" sz="quarter" idx="12"/>
          </p:nvPr>
        </p:nvSpPr>
        <p:spPr>
          <a:noFill/>
        </p:spPr>
        <p:txBody>
          <a:bodyPr/>
          <a:lstStyle/>
          <a:p>
            <a:fld id="{B3317C5A-3689-4C0E-8826-A4B9BA620DFD}" type="slidenum">
              <a:rPr lang="en-US" smtClean="0"/>
              <a:pPr/>
              <a:t>40</a:t>
            </a:fld>
            <a:endParaRPr lang="en-US"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p:txBody>
          <a:bodyPr/>
          <a:lstStyle/>
          <a:p>
            <a:pPr eaLnBrk="1" hangingPunct="1"/>
            <a:r>
              <a:rPr lang="en-US" dirty="0" smtClean="0"/>
              <a:t>Characteristics of TCP</a:t>
            </a:r>
          </a:p>
        </p:txBody>
      </p:sp>
      <p:sp>
        <p:nvSpPr>
          <p:cNvPr id="46082"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46085" name="Slide Number Placeholder 4"/>
          <p:cNvSpPr>
            <a:spLocks noGrp="1"/>
          </p:cNvSpPr>
          <p:nvPr>
            <p:ph type="sldNum" sz="quarter" idx="12"/>
          </p:nvPr>
        </p:nvSpPr>
        <p:spPr>
          <a:noFill/>
        </p:spPr>
        <p:txBody>
          <a:bodyPr/>
          <a:lstStyle/>
          <a:p>
            <a:fld id="{EE17D91B-1524-4925-8693-1DEEE89F167D}" type="slidenum">
              <a:rPr lang="en-US" smtClean="0"/>
              <a:pPr/>
              <a:t>41</a:t>
            </a:fld>
            <a:endParaRPr lang="en-US" dirty="0" smtClean="0"/>
          </a:p>
        </p:txBody>
      </p:sp>
      <p:pic>
        <p:nvPicPr>
          <p:cNvPr id="46084" name="Picture 4"/>
          <p:cNvPicPr>
            <a:picLocks noChangeAspect="1" noChangeArrowheads="1"/>
          </p:cNvPicPr>
          <p:nvPr/>
        </p:nvPicPr>
        <p:blipFill>
          <a:blip r:embed="rId2" cstate="print"/>
          <a:srcRect l="14546" t="24001" r="65454" b="49333"/>
          <a:stretch>
            <a:fillRect/>
          </a:stretch>
        </p:blipFill>
        <p:spPr bwMode="auto">
          <a:xfrm>
            <a:off x="2133600" y="1600200"/>
            <a:ext cx="4876800" cy="4486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p:txBody>
          <a:bodyPr/>
          <a:lstStyle/>
          <a:p>
            <a:pPr eaLnBrk="1" hangingPunct="1"/>
            <a:r>
              <a:rPr lang="en-US" dirty="0" smtClean="0"/>
              <a:t>TCP Segment</a:t>
            </a:r>
          </a:p>
        </p:txBody>
      </p:sp>
      <p:sp>
        <p:nvSpPr>
          <p:cNvPr id="47108" name="Rectangle 3"/>
          <p:cNvSpPr>
            <a:spLocks noGrp="1" noChangeArrowheads="1"/>
          </p:cNvSpPr>
          <p:nvPr>
            <p:ph idx="1"/>
          </p:nvPr>
        </p:nvSpPr>
        <p:spPr/>
        <p:txBody>
          <a:bodyPr/>
          <a:lstStyle/>
          <a:p>
            <a:pPr eaLnBrk="1" hangingPunct="1"/>
            <a:r>
              <a:rPr lang="en-US" dirty="0" smtClean="0"/>
              <a:t>When talking TCP the thing formed up and sent is called a segment</a:t>
            </a:r>
          </a:p>
          <a:p>
            <a:pPr eaLnBrk="1" hangingPunct="1"/>
            <a:r>
              <a:rPr lang="en-US" dirty="0" smtClean="0"/>
              <a:t>As always the thing is in two parts</a:t>
            </a:r>
          </a:p>
          <a:p>
            <a:pPr eaLnBrk="1" hangingPunct="1"/>
            <a:endParaRPr lang="en-US" dirty="0" smtClean="0"/>
          </a:p>
          <a:p>
            <a:pPr eaLnBrk="1" hangingPunct="1"/>
            <a:endParaRPr lang="en-US" dirty="0" smtClean="0"/>
          </a:p>
          <a:p>
            <a:pPr eaLnBrk="1" hangingPunct="1"/>
            <a:r>
              <a:rPr lang="en-US" dirty="0" smtClean="0"/>
              <a:t>Unlike UDP there are quite a few fields in the TCP header</a:t>
            </a:r>
          </a:p>
          <a:p>
            <a:pPr eaLnBrk="1" hangingPunct="1"/>
            <a:r>
              <a:rPr lang="en-US" dirty="0" smtClean="0"/>
              <a:t>Let’s look at each of these</a:t>
            </a:r>
          </a:p>
        </p:txBody>
      </p:sp>
      <p:sp>
        <p:nvSpPr>
          <p:cNvPr id="47106"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47117" name="Slide Number Placeholder 5"/>
          <p:cNvSpPr>
            <a:spLocks noGrp="1"/>
          </p:cNvSpPr>
          <p:nvPr>
            <p:ph type="sldNum" sz="quarter" idx="12"/>
          </p:nvPr>
        </p:nvSpPr>
        <p:spPr>
          <a:noFill/>
        </p:spPr>
        <p:txBody>
          <a:bodyPr/>
          <a:lstStyle/>
          <a:p>
            <a:fld id="{D445F8AB-73BE-4611-917B-E815D48762CB}" type="slidenum">
              <a:rPr lang="en-US" smtClean="0"/>
              <a:pPr/>
              <a:t>42</a:t>
            </a:fld>
            <a:endParaRPr lang="en-US" dirty="0" smtClean="0"/>
          </a:p>
        </p:txBody>
      </p:sp>
      <p:graphicFrame>
        <p:nvGraphicFramePr>
          <p:cNvPr id="172036" name="Group 4"/>
          <p:cNvGraphicFramePr>
            <a:graphicFrameLocks noGrp="1"/>
          </p:cNvGraphicFramePr>
          <p:nvPr/>
        </p:nvGraphicFramePr>
        <p:xfrm>
          <a:off x="914400" y="3581400"/>
          <a:ext cx="6096000" cy="533400"/>
        </p:xfrm>
        <a:graphic>
          <a:graphicData uri="http://schemas.openxmlformats.org/drawingml/2006/table">
            <a:tbl>
              <a:tblPr/>
              <a:tblGrid>
                <a:gridCol w="3048000"/>
                <a:gridCol w="3048000"/>
              </a:tblGrid>
              <a:tr h="533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HEADER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DATA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p:txBody>
          <a:bodyPr/>
          <a:lstStyle/>
          <a:p>
            <a:pPr eaLnBrk="1" hangingPunct="1"/>
            <a:r>
              <a:rPr lang="en-US" dirty="0" smtClean="0"/>
              <a:t>TCP Segment Header</a:t>
            </a:r>
          </a:p>
        </p:txBody>
      </p:sp>
      <p:graphicFrame>
        <p:nvGraphicFramePr>
          <p:cNvPr id="173085" name="Group 29"/>
          <p:cNvGraphicFramePr>
            <a:graphicFrameLocks noGrp="1"/>
          </p:cNvGraphicFramePr>
          <p:nvPr>
            <p:ph type="tbl" idx="1"/>
          </p:nvPr>
        </p:nvGraphicFramePr>
        <p:xfrm>
          <a:off x="2286000" y="1600200"/>
          <a:ext cx="4518025" cy="4648201"/>
        </p:xfrm>
        <a:graphic>
          <a:graphicData uri="http://schemas.openxmlformats.org/drawingml/2006/table">
            <a:tbl>
              <a:tblPr/>
              <a:tblGrid>
                <a:gridCol w="4518025"/>
              </a:tblGrid>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SOURCE PORT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DESTINATION PORT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SEQUENCE NUMBER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ACKNOWLEDGEMENT NUMBER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HLEN or DATA OFFSET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RESERVED</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CODE BITS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WINDOW</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CHECKSUM</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URGENT POINTER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OPTIONS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8130"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48158" name="Slide Number Placeholder 4"/>
          <p:cNvSpPr>
            <a:spLocks noGrp="1"/>
          </p:cNvSpPr>
          <p:nvPr>
            <p:ph type="sldNum" sz="quarter" idx="12"/>
          </p:nvPr>
        </p:nvSpPr>
        <p:spPr>
          <a:noFill/>
        </p:spPr>
        <p:txBody>
          <a:bodyPr/>
          <a:lstStyle/>
          <a:p>
            <a:fld id="{20873FBA-DAF5-47B2-AC74-9FC946E91C8F}" type="slidenum">
              <a:rPr lang="en-US" smtClean="0"/>
              <a:pPr/>
              <a:t>43</a:t>
            </a:fld>
            <a:endParaRPr lang="en-US"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p:txBody>
          <a:bodyPr/>
          <a:lstStyle/>
          <a:p>
            <a:pPr eaLnBrk="1" hangingPunct="1"/>
            <a:r>
              <a:rPr lang="en-US" dirty="0" smtClean="0"/>
              <a:t>TCP Segment Header</a:t>
            </a:r>
          </a:p>
        </p:txBody>
      </p:sp>
      <p:graphicFrame>
        <p:nvGraphicFramePr>
          <p:cNvPr id="174110" name="Group 30"/>
          <p:cNvGraphicFramePr>
            <a:graphicFrameLocks noGrp="1"/>
          </p:cNvGraphicFramePr>
          <p:nvPr>
            <p:ph type="tbl" idx="1"/>
          </p:nvPr>
        </p:nvGraphicFramePr>
        <p:xfrm>
          <a:off x="2209800" y="1600200"/>
          <a:ext cx="4518025" cy="4648201"/>
        </p:xfrm>
        <a:graphic>
          <a:graphicData uri="http://schemas.openxmlformats.org/drawingml/2006/table">
            <a:tbl>
              <a:tblPr/>
              <a:tblGrid>
                <a:gridCol w="4518025"/>
              </a:tblGrid>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SOURCE PORT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7D5D7"/>
                    </a:solid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DESTINATION PORT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SEQUENCE NUMBER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ACKNOWLEDGEMENT NUMBER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HLEN or DATA OFFSET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RESERVED</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CODE BITS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WINDOW</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CHECKSUM</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URGENT POINTER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OPTIONS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9154"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49182" name="Slide Number Placeholder 4"/>
          <p:cNvSpPr>
            <a:spLocks noGrp="1"/>
          </p:cNvSpPr>
          <p:nvPr>
            <p:ph type="sldNum" sz="quarter" idx="12"/>
          </p:nvPr>
        </p:nvSpPr>
        <p:spPr>
          <a:noFill/>
        </p:spPr>
        <p:txBody>
          <a:bodyPr/>
          <a:lstStyle/>
          <a:p>
            <a:fld id="{22EB9500-7D2F-44BE-8FC2-3C4C5F30EA4D}" type="slidenum">
              <a:rPr lang="en-US" smtClean="0"/>
              <a:pPr/>
              <a:t>44</a:t>
            </a:fld>
            <a:endParaRPr lang="en-US"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pPr eaLnBrk="1" hangingPunct="1"/>
            <a:r>
              <a:rPr lang="en-US" dirty="0" smtClean="0"/>
              <a:t>TCP Segment Header</a:t>
            </a:r>
          </a:p>
        </p:txBody>
      </p:sp>
      <p:sp>
        <p:nvSpPr>
          <p:cNvPr id="50180" name="Rectangle 3"/>
          <p:cNvSpPr>
            <a:spLocks noGrp="1" noChangeArrowheads="1"/>
          </p:cNvSpPr>
          <p:nvPr>
            <p:ph idx="1"/>
          </p:nvPr>
        </p:nvSpPr>
        <p:spPr/>
        <p:txBody>
          <a:bodyPr/>
          <a:lstStyle/>
          <a:p>
            <a:pPr eaLnBrk="1" hangingPunct="1"/>
            <a:r>
              <a:rPr lang="en-US" dirty="0" smtClean="0"/>
              <a:t>Source Port</a:t>
            </a:r>
          </a:p>
          <a:p>
            <a:pPr lvl="1" eaLnBrk="1" hangingPunct="1"/>
            <a:r>
              <a:rPr lang="en-US" dirty="0" smtClean="0"/>
              <a:t>Application program it came from</a:t>
            </a:r>
          </a:p>
          <a:p>
            <a:pPr lvl="1" eaLnBrk="1" hangingPunct="1"/>
            <a:r>
              <a:rPr lang="en-US" dirty="0" smtClean="0"/>
              <a:t>TCP port number of the sending endpoint</a:t>
            </a:r>
          </a:p>
        </p:txBody>
      </p:sp>
      <p:sp>
        <p:nvSpPr>
          <p:cNvPr id="50178"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50181" name="Slide Number Placeholder 4"/>
          <p:cNvSpPr>
            <a:spLocks noGrp="1"/>
          </p:cNvSpPr>
          <p:nvPr>
            <p:ph type="sldNum" sz="quarter" idx="12"/>
          </p:nvPr>
        </p:nvSpPr>
        <p:spPr>
          <a:noFill/>
        </p:spPr>
        <p:txBody>
          <a:bodyPr/>
          <a:lstStyle/>
          <a:p>
            <a:fld id="{AD898937-E2D5-4A9E-8C35-5E3D4245BFA2}" type="slidenum">
              <a:rPr lang="en-US" smtClean="0"/>
              <a:pPr/>
              <a:t>45</a:t>
            </a:fld>
            <a:endParaRPr lang="en-US"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p:txBody>
          <a:bodyPr/>
          <a:lstStyle/>
          <a:p>
            <a:pPr eaLnBrk="1" hangingPunct="1"/>
            <a:r>
              <a:rPr lang="en-US" dirty="0" smtClean="0"/>
              <a:t>TCP Segment Header</a:t>
            </a:r>
          </a:p>
        </p:txBody>
      </p:sp>
      <p:graphicFrame>
        <p:nvGraphicFramePr>
          <p:cNvPr id="176158" name="Group 30"/>
          <p:cNvGraphicFramePr>
            <a:graphicFrameLocks noGrp="1"/>
          </p:cNvGraphicFramePr>
          <p:nvPr>
            <p:ph type="tbl" idx="1"/>
          </p:nvPr>
        </p:nvGraphicFramePr>
        <p:xfrm>
          <a:off x="2263775" y="1600200"/>
          <a:ext cx="4518025" cy="4648201"/>
        </p:xfrm>
        <a:graphic>
          <a:graphicData uri="http://schemas.openxmlformats.org/drawingml/2006/table">
            <a:tbl>
              <a:tblPr/>
              <a:tblGrid>
                <a:gridCol w="4518025"/>
              </a:tblGrid>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SOURCE PORT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DESTINATION PORT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7D5D7"/>
                    </a:solidFill>
                  </a:tcPr>
                </a:tc>
              </a:tr>
              <a:tr h="423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SEQUENCE NUMBER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ACKNOWLEDGEMENT NUMBER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HLEN or DATA OFFSET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RESERVED</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CODE BITS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WINDOW</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CHECKSUM</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URGENT POINTER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OPTIONS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1202"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51230" name="Slide Number Placeholder 4"/>
          <p:cNvSpPr>
            <a:spLocks noGrp="1"/>
          </p:cNvSpPr>
          <p:nvPr>
            <p:ph type="sldNum" sz="quarter" idx="12"/>
          </p:nvPr>
        </p:nvSpPr>
        <p:spPr>
          <a:noFill/>
        </p:spPr>
        <p:txBody>
          <a:bodyPr/>
          <a:lstStyle/>
          <a:p>
            <a:fld id="{FB281690-95CA-4638-80D9-8C0DAFEFFDAB}" type="slidenum">
              <a:rPr lang="en-US" smtClean="0"/>
              <a:pPr/>
              <a:t>46</a:t>
            </a:fld>
            <a:endParaRPr lang="en-US"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p:txBody>
          <a:bodyPr/>
          <a:lstStyle/>
          <a:p>
            <a:pPr eaLnBrk="1" hangingPunct="1"/>
            <a:r>
              <a:rPr lang="en-US" dirty="0" smtClean="0"/>
              <a:t>TCP Segment Header</a:t>
            </a:r>
          </a:p>
        </p:txBody>
      </p:sp>
      <p:sp>
        <p:nvSpPr>
          <p:cNvPr id="52228" name="Rectangle 3"/>
          <p:cNvSpPr>
            <a:spLocks noGrp="1" noChangeArrowheads="1"/>
          </p:cNvSpPr>
          <p:nvPr>
            <p:ph idx="1"/>
          </p:nvPr>
        </p:nvSpPr>
        <p:spPr/>
        <p:txBody>
          <a:bodyPr/>
          <a:lstStyle/>
          <a:p>
            <a:pPr eaLnBrk="1" hangingPunct="1"/>
            <a:r>
              <a:rPr lang="en-US" dirty="0" smtClean="0"/>
              <a:t>Destination Port</a:t>
            </a:r>
          </a:p>
          <a:p>
            <a:pPr lvl="1" eaLnBrk="1" hangingPunct="1"/>
            <a:r>
              <a:rPr lang="en-US" dirty="0" smtClean="0"/>
              <a:t>Application program it is going to</a:t>
            </a:r>
          </a:p>
          <a:p>
            <a:pPr lvl="1" eaLnBrk="1" hangingPunct="1"/>
            <a:r>
              <a:rPr lang="en-US" dirty="0" smtClean="0"/>
              <a:t>TCP port number of the destination endpoint</a:t>
            </a:r>
          </a:p>
        </p:txBody>
      </p:sp>
      <p:sp>
        <p:nvSpPr>
          <p:cNvPr id="52226"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52229" name="Slide Number Placeholder 4"/>
          <p:cNvSpPr>
            <a:spLocks noGrp="1"/>
          </p:cNvSpPr>
          <p:nvPr>
            <p:ph type="sldNum" sz="quarter" idx="12"/>
          </p:nvPr>
        </p:nvSpPr>
        <p:spPr>
          <a:noFill/>
        </p:spPr>
        <p:txBody>
          <a:bodyPr/>
          <a:lstStyle/>
          <a:p>
            <a:fld id="{AB57D76A-0F80-4A65-B1E1-D7020AF11006}" type="slidenum">
              <a:rPr lang="en-US" smtClean="0"/>
              <a:pPr/>
              <a:t>47</a:t>
            </a:fld>
            <a:endParaRPr lang="en-US"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pPr eaLnBrk="1" hangingPunct="1"/>
            <a:r>
              <a:rPr lang="en-US" dirty="0" smtClean="0"/>
              <a:t>TCP Segment Header</a:t>
            </a:r>
          </a:p>
        </p:txBody>
      </p:sp>
      <p:graphicFrame>
        <p:nvGraphicFramePr>
          <p:cNvPr id="178206" name="Group 30"/>
          <p:cNvGraphicFramePr>
            <a:graphicFrameLocks noGrp="1"/>
          </p:cNvGraphicFramePr>
          <p:nvPr>
            <p:ph type="tbl" idx="1"/>
          </p:nvPr>
        </p:nvGraphicFramePr>
        <p:xfrm>
          <a:off x="2263775" y="1600200"/>
          <a:ext cx="4518025" cy="4648201"/>
        </p:xfrm>
        <a:graphic>
          <a:graphicData uri="http://schemas.openxmlformats.org/drawingml/2006/table">
            <a:tbl>
              <a:tblPr/>
              <a:tblGrid>
                <a:gridCol w="4518025"/>
              </a:tblGrid>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SOURCE PORT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DESTINATION PORT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SEQUENCE NUMBER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7D5D7"/>
                    </a:solid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ACKNOWLEDGEMENT NUMBER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HLEN or DATA OFFSET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RESERVED</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CODE BITS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WINDOW</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CHECKSUM</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URGENT POINTER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OPTIONS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3250"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53278" name="Slide Number Placeholder 4"/>
          <p:cNvSpPr>
            <a:spLocks noGrp="1"/>
          </p:cNvSpPr>
          <p:nvPr>
            <p:ph type="sldNum" sz="quarter" idx="12"/>
          </p:nvPr>
        </p:nvSpPr>
        <p:spPr>
          <a:noFill/>
        </p:spPr>
        <p:txBody>
          <a:bodyPr/>
          <a:lstStyle/>
          <a:p>
            <a:fld id="{0D910AF3-7560-4146-B6C9-9F31286F07B4}" type="slidenum">
              <a:rPr lang="en-US" smtClean="0"/>
              <a:pPr/>
              <a:t>48</a:t>
            </a:fld>
            <a:endParaRPr lang="en-US"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pPr eaLnBrk="1" hangingPunct="1"/>
            <a:r>
              <a:rPr lang="en-US" dirty="0" smtClean="0"/>
              <a:t>TCP Segment Header</a:t>
            </a:r>
          </a:p>
        </p:txBody>
      </p:sp>
      <p:sp>
        <p:nvSpPr>
          <p:cNvPr id="54276" name="Rectangle 3"/>
          <p:cNvSpPr>
            <a:spLocks noGrp="1" noChangeArrowheads="1"/>
          </p:cNvSpPr>
          <p:nvPr>
            <p:ph idx="1"/>
          </p:nvPr>
        </p:nvSpPr>
        <p:spPr/>
        <p:txBody>
          <a:bodyPr/>
          <a:lstStyle/>
          <a:p>
            <a:pPr eaLnBrk="1" hangingPunct="1"/>
            <a:r>
              <a:rPr lang="en-US" dirty="0" smtClean="0"/>
              <a:t>Sequence Number</a:t>
            </a:r>
          </a:p>
          <a:p>
            <a:pPr lvl="1" eaLnBrk="1" hangingPunct="1"/>
            <a:r>
              <a:rPr lang="en-US" dirty="0" smtClean="0"/>
              <a:t>Sequence number of the first byte of data in the segment</a:t>
            </a:r>
          </a:p>
          <a:p>
            <a:pPr lvl="1" eaLnBrk="1" hangingPunct="1"/>
            <a:r>
              <a:rPr lang="en-US" dirty="0" smtClean="0"/>
              <a:t>Position in the sender’s bit stream of the data in the segment</a:t>
            </a:r>
          </a:p>
          <a:p>
            <a:pPr lvl="1" eaLnBrk="1" hangingPunct="1"/>
            <a:r>
              <a:rPr lang="en-US" dirty="0" smtClean="0"/>
              <a:t>Allows destination to re-sequence data if it arrives out of order</a:t>
            </a:r>
          </a:p>
        </p:txBody>
      </p:sp>
      <p:sp>
        <p:nvSpPr>
          <p:cNvPr id="54274"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54277" name="Slide Number Placeholder 4"/>
          <p:cNvSpPr>
            <a:spLocks noGrp="1"/>
          </p:cNvSpPr>
          <p:nvPr>
            <p:ph type="sldNum" sz="quarter" idx="12"/>
          </p:nvPr>
        </p:nvSpPr>
        <p:spPr>
          <a:noFill/>
        </p:spPr>
        <p:txBody>
          <a:bodyPr/>
          <a:lstStyle/>
          <a:p>
            <a:fld id="{06E56AA1-4E2D-4DF0-B1F5-28CDBBCE6D74}" type="slidenum">
              <a:rPr lang="en-US" smtClean="0"/>
              <a:pPr/>
              <a:t>49</a:t>
            </a:fld>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eaLnBrk="1" hangingPunct="1"/>
            <a:r>
              <a:rPr lang="en-US" dirty="0" smtClean="0"/>
              <a:t>Finding Protocol Numbers</a:t>
            </a:r>
          </a:p>
        </p:txBody>
      </p:sp>
      <p:sp>
        <p:nvSpPr>
          <p:cNvPr id="9218"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9221" name="Slide Number Placeholder 4"/>
          <p:cNvSpPr>
            <a:spLocks noGrp="1"/>
          </p:cNvSpPr>
          <p:nvPr>
            <p:ph type="sldNum" sz="quarter" idx="12"/>
          </p:nvPr>
        </p:nvSpPr>
        <p:spPr>
          <a:noFill/>
        </p:spPr>
        <p:txBody>
          <a:bodyPr/>
          <a:lstStyle/>
          <a:p>
            <a:fld id="{5C3733C0-9C85-44AF-A30A-CE98883E364F}" type="slidenum">
              <a:rPr lang="en-US" smtClean="0"/>
              <a:pPr/>
              <a:t>5</a:t>
            </a:fld>
            <a:endParaRPr lang="en-US" dirty="0" smtClean="0"/>
          </a:p>
        </p:txBody>
      </p:sp>
      <p:pic>
        <p:nvPicPr>
          <p:cNvPr id="9220" name="Picture 3"/>
          <p:cNvPicPr>
            <a:picLocks noChangeAspect="1" noChangeArrowheads="1"/>
          </p:cNvPicPr>
          <p:nvPr/>
        </p:nvPicPr>
        <p:blipFill>
          <a:blip r:embed="rId2" cstate="print"/>
          <a:srcRect/>
          <a:stretch>
            <a:fillRect/>
          </a:stretch>
        </p:blipFill>
        <p:spPr bwMode="auto">
          <a:xfrm>
            <a:off x="1447800" y="1600200"/>
            <a:ext cx="6248400" cy="4686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p:txBody>
          <a:bodyPr/>
          <a:lstStyle/>
          <a:p>
            <a:pPr eaLnBrk="1" hangingPunct="1"/>
            <a:r>
              <a:rPr lang="en-US" dirty="0" smtClean="0"/>
              <a:t>TCP Segment Header</a:t>
            </a:r>
          </a:p>
        </p:txBody>
      </p:sp>
      <p:sp>
        <p:nvSpPr>
          <p:cNvPr id="55300" name="Rectangle 3"/>
          <p:cNvSpPr>
            <a:spLocks noGrp="1" noChangeArrowheads="1"/>
          </p:cNvSpPr>
          <p:nvPr>
            <p:ph idx="1"/>
          </p:nvPr>
        </p:nvSpPr>
        <p:spPr/>
        <p:txBody>
          <a:bodyPr/>
          <a:lstStyle/>
          <a:p>
            <a:pPr eaLnBrk="1" hangingPunct="1"/>
            <a:r>
              <a:rPr lang="en-US" dirty="0" smtClean="0"/>
              <a:t>For example, if the sequence number for a segment is 2453, that's the sequence number of the first byte in the segment</a:t>
            </a:r>
          </a:p>
          <a:p>
            <a:pPr eaLnBrk="1" hangingPunct="1"/>
            <a:r>
              <a:rPr lang="en-US" dirty="0" smtClean="0"/>
              <a:t>Let's say I send 1000 bytes, because the other side said that's what its maximum segment size is</a:t>
            </a:r>
          </a:p>
          <a:p>
            <a:pPr eaLnBrk="1" hangingPunct="1"/>
            <a:r>
              <a:rPr lang="en-US" dirty="0" smtClean="0"/>
              <a:t>The other side sends an ACK</a:t>
            </a:r>
          </a:p>
          <a:p>
            <a:pPr eaLnBrk="1" hangingPunct="1"/>
            <a:r>
              <a:rPr lang="en-US" dirty="0" smtClean="0"/>
              <a:t>The ACK number is 3453</a:t>
            </a:r>
          </a:p>
        </p:txBody>
      </p:sp>
      <p:sp>
        <p:nvSpPr>
          <p:cNvPr id="55298"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55301" name="Slide Number Placeholder 4"/>
          <p:cNvSpPr>
            <a:spLocks noGrp="1"/>
          </p:cNvSpPr>
          <p:nvPr>
            <p:ph type="sldNum" sz="quarter" idx="12"/>
          </p:nvPr>
        </p:nvSpPr>
        <p:spPr>
          <a:noFill/>
        </p:spPr>
        <p:txBody>
          <a:bodyPr/>
          <a:lstStyle/>
          <a:p>
            <a:fld id="{9A9D32A5-6DEC-4E6D-BAC8-784A132E8A12}" type="slidenum">
              <a:rPr lang="en-US" smtClean="0"/>
              <a:pPr/>
              <a:t>50</a:t>
            </a:fld>
            <a:endParaRPr lang="en-US"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p:txBody>
          <a:bodyPr/>
          <a:lstStyle/>
          <a:p>
            <a:pPr eaLnBrk="1" hangingPunct="1"/>
            <a:r>
              <a:rPr lang="en-US" dirty="0" smtClean="0"/>
              <a:t>TCP Segment Header</a:t>
            </a:r>
          </a:p>
        </p:txBody>
      </p:sp>
      <p:sp>
        <p:nvSpPr>
          <p:cNvPr id="56324" name="Rectangle 3"/>
          <p:cNvSpPr>
            <a:spLocks noGrp="1" noChangeArrowheads="1"/>
          </p:cNvSpPr>
          <p:nvPr>
            <p:ph idx="1"/>
          </p:nvPr>
        </p:nvSpPr>
        <p:spPr/>
        <p:txBody>
          <a:bodyPr/>
          <a:lstStyle/>
          <a:p>
            <a:pPr eaLnBrk="1" hangingPunct="1"/>
            <a:r>
              <a:rPr lang="en-US" dirty="0" smtClean="0"/>
              <a:t>The ACK number indicates that the recipient received up through byte number 3452 and is expecting 3453 next</a:t>
            </a:r>
          </a:p>
        </p:txBody>
      </p:sp>
      <p:sp>
        <p:nvSpPr>
          <p:cNvPr id="56322"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56325" name="Slide Number Placeholder 4"/>
          <p:cNvSpPr>
            <a:spLocks noGrp="1"/>
          </p:cNvSpPr>
          <p:nvPr>
            <p:ph type="sldNum" sz="quarter" idx="12"/>
          </p:nvPr>
        </p:nvSpPr>
        <p:spPr>
          <a:noFill/>
        </p:spPr>
        <p:txBody>
          <a:bodyPr/>
          <a:lstStyle/>
          <a:p>
            <a:fld id="{D41C9845-AD3E-4851-BDDF-3F7061102E7E}" type="slidenum">
              <a:rPr lang="en-US" smtClean="0"/>
              <a:pPr/>
              <a:t>51</a:t>
            </a:fld>
            <a:endParaRPr lang="en-US"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p:txBody>
          <a:bodyPr/>
          <a:lstStyle/>
          <a:p>
            <a:pPr eaLnBrk="1" hangingPunct="1"/>
            <a:r>
              <a:rPr lang="en-US" dirty="0" smtClean="0"/>
              <a:t>TCP Segment Header</a:t>
            </a:r>
          </a:p>
        </p:txBody>
      </p:sp>
      <p:graphicFrame>
        <p:nvGraphicFramePr>
          <p:cNvPr id="181280" name="Group 32"/>
          <p:cNvGraphicFramePr>
            <a:graphicFrameLocks noGrp="1"/>
          </p:cNvGraphicFramePr>
          <p:nvPr>
            <p:ph type="tbl" idx="1"/>
          </p:nvPr>
        </p:nvGraphicFramePr>
        <p:xfrm>
          <a:off x="2286000" y="1600200"/>
          <a:ext cx="4518025" cy="4648201"/>
        </p:xfrm>
        <a:graphic>
          <a:graphicData uri="http://schemas.openxmlformats.org/drawingml/2006/table">
            <a:tbl>
              <a:tblPr/>
              <a:tblGrid>
                <a:gridCol w="4518025"/>
              </a:tblGrid>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SOURCE PORT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DESTINATION PORT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SEQUENCE NUMBER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ACKNOWLEDGEMENT NUMBER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7D5D7"/>
                    </a:solid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HLEN or DATA OFFSET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RESERVED</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CODE BITS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WINDOW</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CHECKSUM</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URGENT POINTER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OPTIONS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7346"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57374" name="Slide Number Placeholder 4"/>
          <p:cNvSpPr>
            <a:spLocks noGrp="1"/>
          </p:cNvSpPr>
          <p:nvPr>
            <p:ph type="sldNum" sz="quarter" idx="12"/>
          </p:nvPr>
        </p:nvSpPr>
        <p:spPr>
          <a:noFill/>
        </p:spPr>
        <p:txBody>
          <a:bodyPr/>
          <a:lstStyle/>
          <a:p>
            <a:fld id="{2F18E277-D8C3-4F7F-B91C-F994E0F290B0}" type="slidenum">
              <a:rPr lang="en-US" smtClean="0"/>
              <a:pPr/>
              <a:t>52</a:t>
            </a:fld>
            <a:endParaRPr lang="en-US"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p:txBody>
          <a:bodyPr/>
          <a:lstStyle/>
          <a:p>
            <a:pPr eaLnBrk="1" hangingPunct="1"/>
            <a:r>
              <a:rPr lang="en-US" dirty="0" smtClean="0"/>
              <a:t>TCP Segment Header</a:t>
            </a:r>
          </a:p>
        </p:txBody>
      </p:sp>
      <p:sp>
        <p:nvSpPr>
          <p:cNvPr id="58372" name="Rectangle 3"/>
          <p:cNvSpPr>
            <a:spLocks noGrp="1" noChangeArrowheads="1"/>
          </p:cNvSpPr>
          <p:nvPr>
            <p:ph idx="1"/>
          </p:nvPr>
        </p:nvSpPr>
        <p:spPr/>
        <p:txBody>
          <a:bodyPr/>
          <a:lstStyle/>
          <a:p>
            <a:pPr eaLnBrk="1" hangingPunct="1"/>
            <a:r>
              <a:rPr lang="en-US" dirty="0" smtClean="0"/>
              <a:t>Acknowledgement Number</a:t>
            </a:r>
          </a:p>
          <a:p>
            <a:pPr lvl="1" eaLnBrk="1" hangingPunct="1"/>
            <a:r>
              <a:rPr lang="en-US" dirty="0" smtClean="0"/>
              <a:t>The number of the byte that the source expects to receive next</a:t>
            </a:r>
          </a:p>
          <a:p>
            <a:pPr lvl="1" eaLnBrk="1" hangingPunct="1"/>
            <a:r>
              <a:rPr lang="en-US" dirty="0" smtClean="0"/>
              <a:t>Because the acknowledgement number refers to the stream flowing in the opposite direction of the segment</a:t>
            </a:r>
          </a:p>
          <a:p>
            <a:pPr lvl="1" eaLnBrk="1" hangingPunct="1"/>
            <a:r>
              <a:rPr lang="en-US" dirty="0" smtClean="0"/>
              <a:t>The sequence number refers to the steam flowing in the same direction as the segment</a:t>
            </a:r>
          </a:p>
        </p:txBody>
      </p:sp>
      <p:sp>
        <p:nvSpPr>
          <p:cNvPr id="58370"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58373" name="Slide Number Placeholder 4"/>
          <p:cNvSpPr>
            <a:spLocks noGrp="1"/>
          </p:cNvSpPr>
          <p:nvPr>
            <p:ph type="sldNum" sz="quarter" idx="12"/>
          </p:nvPr>
        </p:nvSpPr>
        <p:spPr>
          <a:noFill/>
        </p:spPr>
        <p:txBody>
          <a:bodyPr/>
          <a:lstStyle/>
          <a:p>
            <a:fld id="{8971C8DF-64AB-414B-8C37-B8B7B7C21186}" type="slidenum">
              <a:rPr lang="en-US" smtClean="0"/>
              <a:pPr/>
              <a:t>53</a:t>
            </a:fld>
            <a:endParaRPr lang="en-US"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p:txBody>
          <a:bodyPr/>
          <a:lstStyle/>
          <a:p>
            <a:pPr eaLnBrk="1" hangingPunct="1"/>
            <a:r>
              <a:rPr lang="en-US" dirty="0" smtClean="0"/>
              <a:t>TCP Segment Header</a:t>
            </a:r>
          </a:p>
        </p:txBody>
      </p:sp>
      <p:graphicFrame>
        <p:nvGraphicFramePr>
          <p:cNvPr id="183327" name="Group 31"/>
          <p:cNvGraphicFramePr>
            <a:graphicFrameLocks noGrp="1"/>
          </p:cNvGraphicFramePr>
          <p:nvPr>
            <p:ph type="tbl" idx="1"/>
          </p:nvPr>
        </p:nvGraphicFramePr>
        <p:xfrm>
          <a:off x="2286000" y="1600200"/>
          <a:ext cx="4518025" cy="4622166"/>
        </p:xfrm>
        <a:graphic>
          <a:graphicData uri="http://schemas.openxmlformats.org/drawingml/2006/table">
            <a:tbl>
              <a:tblPr/>
              <a:tblGrid>
                <a:gridCol w="4518025"/>
              </a:tblGrid>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SOURCE PORT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DESTINATION PORT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SEQUENCE NUMBER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ACKNOWLEDGEMENT NUMBER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HLEN or DATA OFFSET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7D5D7"/>
                    </a:solid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RESERVED</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CODE BITS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WINDOW</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CHECKSUM</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URGENT POINTER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OPTIONS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9394"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59422" name="Slide Number Placeholder 4"/>
          <p:cNvSpPr>
            <a:spLocks noGrp="1"/>
          </p:cNvSpPr>
          <p:nvPr>
            <p:ph type="sldNum" sz="quarter" idx="12"/>
          </p:nvPr>
        </p:nvSpPr>
        <p:spPr>
          <a:noFill/>
        </p:spPr>
        <p:txBody>
          <a:bodyPr/>
          <a:lstStyle/>
          <a:p>
            <a:fld id="{43A5A72F-C9FA-4546-AB55-3325A7347E47}" type="slidenum">
              <a:rPr lang="en-US" smtClean="0"/>
              <a:pPr/>
              <a:t>54</a:t>
            </a:fld>
            <a:endParaRPr lang="en-US"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p:txBody>
          <a:bodyPr/>
          <a:lstStyle/>
          <a:p>
            <a:pPr eaLnBrk="1" hangingPunct="1"/>
            <a:r>
              <a:rPr lang="en-US" dirty="0" smtClean="0"/>
              <a:t>TCP Segment Header</a:t>
            </a:r>
          </a:p>
        </p:txBody>
      </p:sp>
      <p:sp>
        <p:nvSpPr>
          <p:cNvPr id="60420" name="Rectangle 3"/>
          <p:cNvSpPr>
            <a:spLocks noGrp="1" noChangeArrowheads="1"/>
          </p:cNvSpPr>
          <p:nvPr>
            <p:ph idx="1"/>
          </p:nvPr>
        </p:nvSpPr>
        <p:spPr/>
        <p:txBody>
          <a:bodyPr/>
          <a:lstStyle/>
          <a:p>
            <a:pPr eaLnBrk="1" hangingPunct="1"/>
            <a:r>
              <a:rPr lang="en-US" dirty="0" smtClean="0"/>
              <a:t>HLEN or Data Offset</a:t>
            </a:r>
          </a:p>
          <a:p>
            <a:pPr lvl="1" eaLnBrk="1" hangingPunct="1"/>
            <a:r>
              <a:rPr lang="en-US" dirty="0" smtClean="0"/>
              <a:t>Length of the header in 32 bit multiples</a:t>
            </a:r>
          </a:p>
          <a:p>
            <a:pPr lvl="1" eaLnBrk="1" hangingPunct="1"/>
            <a:r>
              <a:rPr lang="en-US" dirty="0" smtClean="0"/>
              <a:t>Used with OPTIONS field</a:t>
            </a:r>
          </a:p>
        </p:txBody>
      </p:sp>
      <p:sp>
        <p:nvSpPr>
          <p:cNvPr id="60418"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60421" name="Slide Number Placeholder 4"/>
          <p:cNvSpPr>
            <a:spLocks noGrp="1"/>
          </p:cNvSpPr>
          <p:nvPr>
            <p:ph type="sldNum" sz="quarter" idx="12"/>
          </p:nvPr>
        </p:nvSpPr>
        <p:spPr>
          <a:noFill/>
        </p:spPr>
        <p:txBody>
          <a:bodyPr/>
          <a:lstStyle/>
          <a:p>
            <a:fld id="{484296A7-4CE4-44C9-89EE-068FB036C4B0}" type="slidenum">
              <a:rPr lang="en-US" smtClean="0"/>
              <a:pPr/>
              <a:t>55</a:t>
            </a:fld>
            <a:endParaRPr lang="en-US"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p:nvPr>
        </p:nvSpPr>
        <p:spPr/>
        <p:txBody>
          <a:bodyPr/>
          <a:lstStyle/>
          <a:p>
            <a:pPr eaLnBrk="1" hangingPunct="1"/>
            <a:r>
              <a:rPr lang="en-US" dirty="0" smtClean="0"/>
              <a:t>TCP Segment Header</a:t>
            </a:r>
          </a:p>
        </p:txBody>
      </p:sp>
      <p:graphicFrame>
        <p:nvGraphicFramePr>
          <p:cNvPr id="185374" name="Group 30"/>
          <p:cNvGraphicFramePr>
            <a:graphicFrameLocks noGrp="1"/>
          </p:cNvGraphicFramePr>
          <p:nvPr>
            <p:ph type="tbl" idx="1"/>
          </p:nvPr>
        </p:nvGraphicFramePr>
        <p:xfrm>
          <a:off x="2286000" y="1600200"/>
          <a:ext cx="4518025" cy="4648201"/>
        </p:xfrm>
        <a:graphic>
          <a:graphicData uri="http://schemas.openxmlformats.org/drawingml/2006/table">
            <a:tbl>
              <a:tblPr/>
              <a:tblGrid>
                <a:gridCol w="4518025"/>
              </a:tblGrid>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SOURCE PORT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DESTINATION PORT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SEQUENCE NUMBER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ACKNOWLEDGEMENT NUMBER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HLEN or DATA OFFSET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RESERVED</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7D5D7"/>
                    </a:solid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CODE BITS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WINDOW</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CHECKSUM</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URGENT POINTER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OPTIONS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1442"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61470" name="Slide Number Placeholder 4"/>
          <p:cNvSpPr>
            <a:spLocks noGrp="1"/>
          </p:cNvSpPr>
          <p:nvPr>
            <p:ph type="sldNum" sz="quarter" idx="12"/>
          </p:nvPr>
        </p:nvSpPr>
        <p:spPr>
          <a:noFill/>
        </p:spPr>
        <p:txBody>
          <a:bodyPr/>
          <a:lstStyle/>
          <a:p>
            <a:fld id="{443F734D-6103-4FD7-83B2-8B5A7FBDA35A}" type="slidenum">
              <a:rPr lang="en-US" smtClean="0"/>
              <a:pPr/>
              <a:t>56</a:t>
            </a:fld>
            <a:endParaRPr lang="en-US" dirty="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p:txBody>
          <a:bodyPr/>
          <a:lstStyle/>
          <a:p>
            <a:pPr eaLnBrk="1" hangingPunct="1"/>
            <a:r>
              <a:rPr lang="en-US" dirty="0" smtClean="0"/>
              <a:t>TCP Segment Header</a:t>
            </a:r>
          </a:p>
        </p:txBody>
      </p:sp>
      <p:sp>
        <p:nvSpPr>
          <p:cNvPr id="62468" name="Rectangle 3"/>
          <p:cNvSpPr>
            <a:spLocks noGrp="1" noChangeArrowheads="1"/>
          </p:cNvSpPr>
          <p:nvPr>
            <p:ph idx="1"/>
          </p:nvPr>
        </p:nvSpPr>
        <p:spPr/>
        <p:txBody>
          <a:bodyPr/>
          <a:lstStyle/>
          <a:p>
            <a:pPr eaLnBrk="1" hangingPunct="1"/>
            <a:r>
              <a:rPr lang="en-US" dirty="0" smtClean="0"/>
              <a:t>Reserved</a:t>
            </a:r>
          </a:p>
          <a:p>
            <a:pPr lvl="1" eaLnBrk="1" hangingPunct="1"/>
            <a:r>
              <a:rPr lang="en-US" dirty="0" smtClean="0"/>
              <a:t>Not used</a:t>
            </a:r>
          </a:p>
        </p:txBody>
      </p:sp>
      <p:sp>
        <p:nvSpPr>
          <p:cNvPr id="62466"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62469" name="Slide Number Placeholder 4"/>
          <p:cNvSpPr>
            <a:spLocks noGrp="1"/>
          </p:cNvSpPr>
          <p:nvPr>
            <p:ph type="sldNum" sz="quarter" idx="12"/>
          </p:nvPr>
        </p:nvSpPr>
        <p:spPr>
          <a:noFill/>
        </p:spPr>
        <p:txBody>
          <a:bodyPr/>
          <a:lstStyle/>
          <a:p>
            <a:fld id="{4CF1ECAD-089F-42C5-B7AD-C2A28ADCBD3A}" type="slidenum">
              <a:rPr lang="en-US" smtClean="0"/>
              <a:pPr/>
              <a:t>57</a:t>
            </a:fld>
            <a:endParaRPr lang="en-US"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ChangeArrowheads="1"/>
          </p:cNvSpPr>
          <p:nvPr>
            <p:ph type="title"/>
          </p:nvPr>
        </p:nvSpPr>
        <p:spPr/>
        <p:txBody>
          <a:bodyPr/>
          <a:lstStyle/>
          <a:p>
            <a:pPr eaLnBrk="1" hangingPunct="1"/>
            <a:r>
              <a:rPr lang="en-US" dirty="0" smtClean="0"/>
              <a:t>TCP Segment Header</a:t>
            </a:r>
          </a:p>
        </p:txBody>
      </p:sp>
      <p:graphicFrame>
        <p:nvGraphicFramePr>
          <p:cNvPr id="187423" name="Group 31"/>
          <p:cNvGraphicFramePr>
            <a:graphicFrameLocks noGrp="1"/>
          </p:cNvGraphicFramePr>
          <p:nvPr>
            <p:ph type="tbl" idx="1"/>
          </p:nvPr>
        </p:nvGraphicFramePr>
        <p:xfrm>
          <a:off x="2286000" y="1600200"/>
          <a:ext cx="4518025" cy="4648201"/>
        </p:xfrm>
        <a:graphic>
          <a:graphicData uri="http://schemas.openxmlformats.org/drawingml/2006/table">
            <a:tbl>
              <a:tblPr/>
              <a:tblGrid>
                <a:gridCol w="4518025"/>
              </a:tblGrid>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SOURCE PORT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DESTINATION PORT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SEQUENCE NUMBER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ACKNOWLEDGEMENT NUMBER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HLEN or DATA OFFSET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RESERVED</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CODE BITS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7D5D7"/>
                    </a:solid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WINDOW</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CHECKSUM</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URGENT POINTER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OPTIONS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3490"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63518" name="Slide Number Placeholder 4"/>
          <p:cNvSpPr>
            <a:spLocks noGrp="1"/>
          </p:cNvSpPr>
          <p:nvPr>
            <p:ph type="sldNum" sz="quarter" idx="12"/>
          </p:nvPr>
        </p:nvSpPr>
        <p:spPr>
          <a:noFill/>
        </p:spPr>
        <p:txBody>
          <a:bodyPr/>
          <a:lstStyle/>
          <a:p>
            <a:fld id="{0C40CF3B-E3D0-4B65-80DC-A7D3E4D6EB3D}" type="slidenum">
              <a:rPr lang="en-US" smtClean="0"/>
              <a:pPr/>
              <a:t>58</a:t>
            </a:fld>
            <a:endParaRPr lang="en-US"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title"/>
          </p:nvPr>
        </p:nvSpPr>
        <p:spPr/>
        <p:txBody>
          <a:bodyPr/>
          <a:lstStyle/>
          <a:p>
            <a:pPr eaLnBrk="1" hangingPunct="1"/>
            <a:r>
              <a:rPr lang="en-US" dirty="0" smtClean="0"/>
              <a:t>TCP Segment Header</a:t>
            </a:r>
          </a:p>
        </p:txBody>
      </p:sp>
      <p:sp>
        <p:nvSpPr>
          <p:cNvPr id="64516" name="Rectangle 3"/>
          <p:cNvSpPr>
            <a:spLocks noGrp="1" noChangeArrowheads="1"/>
          </p:cNvSpPr>
          <p:nvPr>
            <p:ph idx="1"/>
          </p:nvPr>
        </p:nvSpPr>
        <p:spPr/>
        <p:txBody>
          <a:bodyPr/>
          <a:lstStyle/>
          <a:p>
            <a:pPr eaLnBrk="1" hangingPunct="1"/>
            <a:r>
              <a:rPr lang="en-US" dirty="0" smtClean="0"/>
              <a:t>Code Bits</a:t>
            </a:r>
          </a:p>
          <a:p>
            <a:pPr lvl="1" eaLnBrk="1" hangingPunct="1"/>
            <a:r>
              <a:rPr lang="en-US" dirty="0" smtClean="0"/>
              <a:t>Tells everybody the purpose of the segment</a:t>
            </a:r>
          </a:p>
          <a:p>
            <a:pPr lvl="1" eaLnBrk="1" hangingPunct="1"/>
            <a:endParaRPr lang="en-US" dirty="0" smtClean="0"/>
          </a:p>
        </p:txBody>
      </p:sp>
      <p:sp>
        <p:nvSpPr>
          <p:cNvPr id="64514"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64543" name="Slide Number Placeholder 5"/>
          <p:cNvSpPr>
            <a:spLocks noGrp="1"/>
          </p:cNvSpPr>
          <p:nvPr>
            <p:ph type="sldNum" sz="quarter" idx="12"/>
          </p:nvPr>
        </p:nvSpPr>
        <p:spPr>
          <a:noFill/>
        </p:spPr>
        <p:txBody>
          <a:bodyPr/>
          <a:lstStyle/>
          <a:p>
            <a:fld id="{152CF32F-CF93-4D81-A8E9-17A4CDC3E014}" type="slidenum">
              <a:rPr lang="en-US" smtClean="0"/>
              <a:pPr/>
              <a:t>59</a:t>
            </a:fld>
            <a:endParaRPr lang="en-US" dirty="0" smtClean="0"/>
          </a:p>
        </p:txBody>
      </p:sp>
      <p:graphicFrame>
        <p:nvGraphicFramePr>
          <p:cNvPr id="188457" name="Group 41"/>
          <p:cNvGraphicFramePr>
            <a:graphicFrameLocks noGrp="1"/>
          </p:cNvGraphicFramePr>
          <p:nvPr/>
        </p:nvGraphicFramePr>
        <p:xfrm>
          <a:off x="1371600" y="2895600"/>
          <a:ext cx="3479800" cy="2515554"/>
        </p:xfrm>
        <a:graphic>
          <a:graphicData uri="http://schemas.openxmlformats.org/drawingml/2006/table">
            <a:tbl>
              <a:tblPr/>
              <a:tblGrid>
                <a:gridCol w="1349375"/>
                <a:gridCol w="2130425"/>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Bit From Left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Meaning If bit set to 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URG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Urgent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ACK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Acknowledgement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PSH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Push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90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RST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Reset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6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SYN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Synchronize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1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FIN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Finished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hangingPunct="1"/>
            <a:r>
              <a:rPr lang="en-US" dirty="0" smtClean="0"/>
              <a:t>Finding Protocol Numbers</a:t>
            </a:r>
          </a:p>
        </p:txBody>
      </p:sp>
      <p:sp>
        <p:nvSpPr>
          <p:cNvPr id="10242"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10245" name="Slide Number Placeholder 4"/>
          <p:cNvSpPr>
            <a:spLocks noGrp="1"/>
          </p:cNvSpPr>
          <p:nvPr>
            <p:ph type="sldNum" sz="quarter" idx="12"/>
          </p:nvPr>
        </p:nvSpPr>
        <p:spPr>
          <a:noFill/>
        </p:spPr>
        <p:txBody>
          <a:bodyPr/>
          <a:lstStyle/>
          <a:p>
            <a:fld id="{855C1C6C-09D1-4997-B150-311522A0AA80}" type="slidenum">
              <a:rPr lang="en-US" smtClean="0"/>
              <a:pPr/>
              <a:t>6</a:t>
            </a:fld>
            <a:endParaRPr lang="en-US" dirty="0" smtClean="0"/>
          </a:p>
        </p:txBody>
      </p:sp>
      <p:pic>
        <p:nvPicPr>
          <p:cNvPr id="10244" name="Picture 3"/>
          <p:cNvPicPr>
            <a:picLocks noChangeAspect="1" noChangeArrowheads="1"/>
          </p:cNvPicPr>
          <p:nvPr/>
        </p:nvPicPr>
        <p:blipFill>
          <a:blip r:embed="rId2" cstate="print"/>
          <a:srcRect/>
          <a:stretch>
            <a:fillRect/>
          </a:stretch>
        </p:blipFill>
        <p:spPr bwMode="auto">
          <a:xfrm>
            <a:off x="1524000" y="1619250"/>
            <a:ext cx="6172200" cy="462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ChangeArrowheads="1"/>
          </p:cNvSpPr>
          <p:nvPr>
            <p:ph type="title"/>
          </p:nvPr>
        </p:nvSpPr>
        <p:spPr/>
        <p:txBody>
          <a:bodyPr/>
          <a:lstStyle/>
          <a:p>
            <a:pPr eaLnBrk="1" hangingPunct="1"/>
            <a:r>
              <a:rPr lang="en-US" dirty="0" smtClean="0"/>
              <a:t>TCP Segment Header</a:t>
            </a:r>
          </a:p>
        </p:txBody>
      </p:sp>
      <p:graphicFrame>
        <p:nvGraphicFramePr>
          <p:cNvPr id="189471" name="Group 31"/>
          <p:cNvGraphicFramePr>
            <a:graphicFrameLocks noGrp="1"/>
          </p:cNvGraphicFramePr>
          <p:nvPr>
            <p:ph type="tbl" idx="1"/>
          </p:nvPr>
        </p:nvGraphicFramePr>
        <p:xfrm>
          <a:off x="2286000" y="1600200"/>
          <a:ext cx="4518025" cy="4648201"/>
        </p:xfrm>
        <a:graphic>
          <a:graphicData uri="http://schemas.openxmlformats.org/drawingml/2006/table">
            <a:tbl>
              <a:tblPr/>
              <a:tblGrid>
                <a:gridCol w="4518025"/>
              </a:tblGrid>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SOURCE PORT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DESTINATION PORT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SEQUENCE NUMBER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ACKNOWLEDGEMENT NUMBER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HLEN or DATA OFFSET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RESERVED</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CODE BITS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WINDOW</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7D5D7"/>
                    </a:solidFill>
                  </a:tcPr>
                </a:tc>
              </a:tr>
              <a:tr h="423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CHECKSUM</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URGENT POINTER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OPTIONS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5538"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65566" name="Slide Number Placeholder 4"/>
          <p:cNvSpPr>
            <a:spLocks noGrp="1"/>
          </p:cNvSpPr>
          <p:nvPr>
            <p:ph type="sldNum" sz="quarter" idx="12"/>
          </p:nvPr>
        </p:nvSpPr>
        <p:spPr>
          <a:noFill/>
        </p:spPr>
        <p:txBody>
          <a:bodyPr/>
          <a:lstStyle/>
          <a:p>
            <a:fld id="{1FC43D80-5197-43CE-AAA8-7AF29FF1A513}" type="slidenum">
              <a:rPr lang="en-US" smtClean="0"/>
              <a:pPr/>
              <a:t>60</a:t>
            </a:fld>
            <a:endParaRPr lang="en-US"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p:cNvSpPr>
            <a:spLocks noGrp="1" noChangeArrowheads="1"/>
          </p:cNvSpPr>
          <p:nvPr>
            <p:ph type="title"/>
          </p:nvPr>
        </p:nvSpPr>
        <p:spPr/>
        <p:txBody>
          <a:bodyPr/>
          <a:lstStyle/>
          <a:p>
            <a:pPr eaLnBrk="1" hangingPunct="1"/>
            <a:r>
              <a:rPr lang="en-US" dirty="0" smtClean="0"/>
              <a:t>TCP Segment Header</a:t>
            </a:r>
          </a:p>
        </p:txBody>
      </p:sp>
      <p:sp>
        <p:nvSpPr>
          <p:cNvPr id="66564" name="Rectangle 3"/>
          <p:cNvSpPr>
            <a:spLocks noGrp="1" noChangeArrowheads="1"/>
          </p:cNvSpPr>
          <p:nvPr>
            <p:ph idx="1"/>
          </p:nvPr>
        </p:nvSpPr>
        <p:spPr/>
        <p:txBody>
          <a:bodyPr/>
          <a:lstStyle/>
          <a:p>
            <a:pPr eaLnBrk="1" hangingPunct="1"/>
            <a:r>
              <a:rPr lang="en-US" dirty="0" smtClean="0"/>
              <a:t>Window</a:t>
            </a:r>
          </a:p>
          <a:p>
            <a:pPr lvl="1" eaLnBrk="1" hangingPunct="1"/>
            <a:r>
              <a:rPr lang="en-US" dirty="0" smtClean="0"/>
              <a:t>How much to send</a:t>
            </a:r>
          </a:p>
          <a:p>
            <a:pPr lvl="1" eaLnBrk="1" hangingPunct="1"/>
            <a:r>
              <a:rPr lang="en-US" dirty="0" smtClean="0"/>
              <a:t>The size of the buffer that is available</a:t>
            </a:r>
          </a:p>
          <a:p>
            <a:pPr lvl="1" eaLnBrk="1" hangingPunct="1"/>
            <a:r>
              <a:rPr lang="en-US" dirty="0" smtClean="0"/>
              <a:t>In bytes</a:t>
            </a:r>
          </a:p>
        </p:txBody>
      </p:sp>
      <p:sp>
        <p:nvSpPr>
          <p:cNvPr id="66562"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66565" name="Slide Number Placeholder 4"/>
          <p:cNvSpPr>
            <a:spLocks noGrp="1"/>
          </p:cNvSpPr>
          <p:nvPr>
            <p:ph type="sldNum" sz="quarter" idx="12"/>
          </p:nvPr>
        </p:nvSpPr>
        <p:spPr>
          <a:noFill/>
        </p:spPr>
        <p:txBody>
          <a:bodyPr/>
          <a:lstStyle/>
          <a:p>
            <a:fld id="{93D433C1-265D-468E-9E43-8A3B61414C4C}" type="slidenum">
              <a:rPr lang="en-US" smtClean="0"/>
              <a:pPr/>
              <a:t>61</a:t>
            </a:fld>
            <a:endParaRPr lang="en-US" dirty="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2"/>
          <p:cNvSpPr>
            <a:spLocks noGrp="1" noChangeArrowheads="1"/>
          </p:cNvSpPr>
          <p:nvPr>
            <p:ph type="title"/>
          </p:nvPr>
        </p:nvSpPr>
        <p:spPr/>
        <p:txBody>
          <a:bodyPr/>
          <a:lstStyle/>
          <a:p>
            <a:pPr eaLnBrk="1" hangingPunct="1"/>
            <a:r>
              <a:rPr lang="en-US" dirty="0" smtClean="0"/>
              <a:t>TCP Segment Header</a:t>
            </a:r>
          </a:p>
        </p:txBody>
      </p:sp>
      <p:graphicFrame>
        <p:nvGraphicFramePr>
          <p:cNvPr id="191518" name="Group 30"/>
          <p:cNvGraphicFramePr>
            <a:graphicFrameLocks noGrp="1"/>
          </p:cNvGraphicFramePr>
          <p:nvPr>
            <p:ph type="tbl" idx="1"/>
          </p:nvPr>
        </p:nvGraphicFramePr>
        <p:xfrm>
          <a:off x="2286000" y="1600200"/>
          <a:ext cx="4518025" cy="4648201"/>
        </p:xfrm>
        <a:graphic>
          <a:graphicData uri="http://schemas.openxmlformats.org/drawingml/2006/table">
            <a:tbl>
              <a:tblPr/>
              <a:tblGrid>
                <a:gridCol w="4518025"/>
              </a:tblGrid>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SOURCE PORT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DESTINATION PORT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SEQUENCE NUMBER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ACKNOWLEDGEMENT NUMBER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HLEN or DATA OFFSET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RESERVED</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CODE BITS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WINDOW</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CHECKSUM</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7D5D7"/>
                    </a:solid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URGENT POINTER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OPTIONS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7586"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67614" name="Slide Number Placeholder 4"/>
          <p:cNvSpPr>
            <a:spLocks noGrp="1"/>
          </p:cNvSpPr>
          <p:nvPr>
            <p:ph type="sldNum" sz="quarter" idx="12"/>
          </p:nvPr>
        </p:nvSpPr>
        <p:spPr>
          <a:noFill/>
        </p:spPr>
        <p:txBody>
          <a:bodyPr/>
          <a:lstStyle/>
          <a:p>
            <a:fld id="{9DB55124-D006-4470-A2BE-2F40E483F087}" type="slidenum">
              <a:rPr lang="en-US" smtClean="0"/>
              <a:pPr/>
              <a:t>62</a:t>
            </a:fld>
            <a:endParaRPr lang="en-US" dirty="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Grp="1" noChangeArrowheads="1"/>
          </p:cNvSpPr>
          <p:nvPr>
            <p:ph type="title"/>
          </p:nvPr>
        </p:nvSpPr>
        <p:spPr/>
        <p:txBody>
          <a:bodyPr/>
          <a:lstStyle/>
          <a:p>
            <a:pPr eaLnBrk="1" hangingPunct="1"/>
            <a:r>
              <a:rPr lang="en-US" dirty="0" smtClean="0"/>
              <a:t>TCP Segment Header</a:t>
            </a:r>
          </a:p>
        </p:txBody>
      </p:sp>
      <p:sp>
        <p:nvSpPr>
          <p:cNvPr id="68612" name="Rectangle 3"/>
          <p:cNvSpPr>
            <a:spLocks noGrp="1" noChangeArrowheads="1"/>
          </p:cNvSpPr>
          <p:nvPr>
            <p:ph idx="1"/>
          </p:nvPr>
        </p:nvSpPr>
        <p:spPr/>
        <p:txBody>
          <a:bodyPr/>
          <a:lstStyle/>
          <a:p>
            <a:pPr eaLnBrk="1" hangingPunct="1"/>
            <a:r>
              <a:rPr lang="en-US" dirty="0" smtClean="0"/>
              <a:t>Checksum</a:t>
            </a:r>
          </a:p>
          <a:p>
            <a:pPr lvl="1" eaLnBrk="1" hangingPunct="1"/>
            <a:r>
              <a:rPr lang="en-US" dirty="0" smtClean="0"/>
              <a:t>Error checking for the header and the data</a:t>
            </a:r>
          </a:p>
          <a:p>
            <a:pPr lvl="1" eaLnBrk="1" hangingPunct="1"/>
            <a:r>
              <a:rPr lang="en-US" dirty="0" smtClean="0"/>
              <a:t>TCP also uses a pseudo-header like UDP</a:t>
            </a:r>
          </a:p>
          <a:p>
            <a:pPr lvl="1" eaLnBrk="1" hangingPunct="1"/>
            <a:r>
              <a:rPr lang="en-US" dirty="0" smtClean="0"/>
              <a:t>Keep in mind that at this layer we are only concerned with end-to-end transport</a:t>
            </a:r>
          </a:p>
          <a:p>
            <a:pPr lvl="1" eaLnBrk="1" hangingPunct="1"/>
            <a:r>
              <a:rPr lang="en-US" dirty="0" smtClean="0"/>
              <a:t>Errors in transit are detected by the Data Link layer</a:t>
            </a:r>
          </a:p>
          <a:p>
            <a:pPr lvl="1" eaLnBrk="1" hangingPunct="1"/>
            <a:r>
              <a:rPr lang="en-US" dirty="0" smtClean="0"/>
              <a:t>The checksum there is what is checked to see if there was an error in transmission</a:t>
            </a:r>
          </a:p>
        </p:txBody>
      </p:sp>
      <p:sp>
        <p:nvSpPr>
          <p:cNvPr id="68610"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68613" name="Slide Number Placeholder 4"/>
          <p:cNvSpPr>
            <a:spLocks noGrp="1"/>
          </p:cNvSpPr>
          <p:nvPr>
            <p:ph type="sldNum" sz="quarter" idx="12"/>
          </p:nvPr>
        </p:nvSpPr>
        <p:spPr>
          <a:noFill/>
        </p:spPr>
        <p:txBody>
          <a:bodyPr/>
          <a:lstStyle/>
          <a:p>
            <a:fld id="{E0348BC2-3FC3-41B9-BC47-DB21D3C05973}" type="slidenum">
              <a:rPr lang="en-US" smtClean="0"/>
              <a:pPr/>
              <a:t>63</a:t>
            </a:fld>
            <a:endParaRPr lang="en-US" dirty="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ChangeArrowheads="1"/>
          </p:cNvSpPr>
          <p:nvPr>
            <p:ph type="title"/>
          </p:nvPr>
        </p:nvSpPr>
        <p:spPr/>
        <p:txBody>
          <a:bodyPr/>
          <a:lstStyle/>
          <a:p>
            <a:pPr eaLnBrk="1" hangingPunct="1"/>
            <a:r>
              <a:rPr lang="en-US" dirty="0" smtClean="0"/>
              <a:t>TCP Segment Header</a:t>
            </a:r>
          </a:p>
        </p:txBody>
      </p:sp>
      <p:sp>
        <p:nvSpPr>
          <p:cNvPr id="69636" name="Rectangle 3"/>
          <p:cNvSpPr>
            <a:spLocks noGrp="1" noChangeArrowheads="1"/>
          </p:cNvSpPr>
          <p:nvPr>
            <p:ph idx="1"/>
          </p:nvPr>
        </p:nvSpPr>
        <p:spPr/>
        <p:txBody>
          <a:bodyPr/>
          <a:lstStyle/>
          <a:p>
            <a:pPr lvl="1" eaLnBrk="1" hangingPunct="1"/>
            <a:r>
              <a:rPr lang="en-US" dirty="0" smtClean="0"/>
              <a:t>If there was such an error the receiving router would throw out the packet</a:t>
            </a:r>
          </a:p>
          <a:p>
            <a:pPr lvl="1" eaLnBrk="1" hangingPunct="1"/>
            <a:r>
              <a:rPr lang="en-US" dirty="0" smtClean="0"/>
              <a:t>If the TCP checksum detects an error, that will indicate a bug in the software of the local station</a:t>
            </a:r>
          </a:p>
        </p:txBody>
      </p:sp>
      <p:sp>
        <p:nvSpPr>
          <p:cNvPr id="69634"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69637" name="Slide Number Placeholder 4"/>
          <p:cNvSpPr>
            <a:spLocks noGrp="1"/>
          </p:cNvSpPr>
          <p:nvPr>
            <p:ph type="sldNum" sz="quarter" idx="12"/>
          </p:nvPr>
        </p:nvSpPr>
        <p:spPr>
          <a:noFill/>
        </p:spPr>
        <p:txBody>
          <a:bodyPr/>
          <a:lstStyle/>
          <a:p>
            <a:fld id="{FE05E9F5-63DA-47FC-BCBD-98774E920431}" type="slidenum">
              <a:rPr lang="en-US" smtClean="0"/>
              <a:pPr/>
              <a:t>64</a:t>
            </a:fld>
            <a:endParaRPr lang="en-US" dirty="0"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2"/>
          <p:cNvSpPr>
            <a:spLocks noGrp="1" noChangeArrowheads="1"/>
          </p:cNvSpPr>
          <p:nvPr>
            <p:ph type="title"/>
          </p:nvPr>
        </p:nvSpPr>
        <p:spPr/>
        <p:txBody>
          <a:bodyPr/>
          <a:lstStyle/>
          <a:p>
            <a:pPr eaLnBrk="1" hangingPunct="1"/>
            <a:r>
              <a:rPr lang="en-US" dirty="0" smtClean="0"/>
              <a:t>TCP Segment Header</a:t>
            </a:r>
          </a:p>
        </p:txBody>
      </p:sp>
      <p:graphicFrame>
        <p:nvGraphicFramePr>
          <p:cNvPr id="193567" name="Group 31"/>
          <p:cNvGraphicFramePr>
            <a:graphicFrameLocks noGrp="1"/>
          </p:cNvGraphicFramePr>
          <p:nvPr>
            <p:ph type="tbl" idx="1"/>
          </p:nvPr>
        </p:nvGraphicFramePr>
        <p:xfrm>
          <a:off x="2263775" y="1600200"/>
          <a:ext cx="4518025" cy="4648201"/>
        </p:xfrm>
        <a:graphic>
          <a:graphicData uri="http://schemas.openxmlformats.org/drawingml/2006/table">
            <a:tbl>
              <a:tblPr/>
              <a:tblGrid>
                <a:gridCol w="4518025"/>
              </a:tblGrid>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SOURCE PORT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DESTINATION PORT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SEQUENCE NUMBER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ACKNOWLEDGEMENT NUMBER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HLEN or DATA OFFSET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RESERVED</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CODE BITS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WINDOW</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CHECKSUM</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URGENT POINTER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7D5D7"/>
                    </a:solid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OPTIONS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0658"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70686" name="Slide Number Placeholder 4"/>
          <p:cNvSpPr>
            <a:spLocks noGrp="1"/>
          </p:cNvSpPr>
          <p:nvPr>
            <p:ph type="sldNum" sz="quarter" idx="12"/>
          </p:nvPr>
        </p:nvSpPr>
        <p:spPr>
          <a:noFill/>
        </p:spPr>
        <p:txBody>
          <a:bodyPr/>
          <a:lstStyle/>
          <a:p>
            <a:fld id="{9EE9960D-3A2D-4EFC-8A85-E33296186AD0}" type="slidenum">
              <a:rPr lang="en-US" smtClean="0"/>
              <a:pPr/>
              <a:t>65</a:t>
            </a:fld>
            <a:endParaRPr lang="en-US" dirty="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ChangeArrowheads="1"/>
          </p:cNvSpPr>
          <p:nvPr>
            <p:ph type="title"/>
          </p:nvPr>
        </p:nvSpPr>
        <p:spPr/>
        <p:txBody>
          <a:bodyPr/>
          <a:lstStyle/>
          <a:p>
            <a:pPr eaLnBrk="1" hangingPunct="1"/>
            <a:r>
              <a:rPr lang="en-US" dirty="0" smtClean="0"/>
              <a:t>TCP Segment Header</a:t>
            </a:r>
          </a:p>
        </p:txBody>
      </p:sp>
      <p:sp>
        <p:nvSpPr>
          <p:cNvPr id="71684" name="Rectangle 3"/>
          <p:cNvSpPr>
            <a:spLocks noGrp="1" noChangeArrowheads="1"/>
          </p:cNvSpPr>
          <p:nvPr>
            <p:ph idx="1"/>
          </p:nvPr>
        </p:nvSpPr>
        <p:spPr/>
        <p:txBody>
          <a:bodyPr/>
          <a:lstStyle/>
          <a:p>
            <a:pPr eaLnBrk="1" hangingPunct="1"/>
            <a:r>
              <a:rPr lang="en-US" dirty="0" smtClean="0"/>
              <a:t>Urgent Pointer</a:t>
            </a:r>
          </a:p>
          <a:p>
            <a:pPr lvl="1" eaLnBrk="1" hangingPunct="1"/>
            <a:r>
              <a:rPr lang="en-US" dirty="0" smtClean="0"/>
              <a:t>To allow the bit stream to be interrupted for data that must be acted on immediately, such as for out of band management within the actual bit stream</a:t>
            </a:r>
          </a:p>
        </p:txBody>
      </p:sp>
      <p:sp>
        <p:nvSpPr>
          <p:cNvPr id="71682"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71685" name="Slide Number Placeholder 4"/>
          <p:cNvSpPr>
            <a:spLocks noGrp="1"/>
          </p:cNvSpPr>
          <p:nvPr>
            <p:ph type="sldNum" sz="quarter" idx="12"/>
          </p:nvPr>
        </p:nvSpPr>
        <p:spPr>
          <a:noFill/>
        </p:spPr>
        <p:txBody>
          <a:bodyPr/>
          <a:lstStyle/>
          <a:p>
            <a:fld id="{1323E2BF-2986-4071-8414-90390A142FF3}" type="slidenum">
              <a:rPr lang="en-US" smtClean="0"/>
              <a:pPr/>
              <a:t>66</a:t>
            </a:fld>
            <a:endParaRPr lang="en-US" dirty="0"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ChangeArrowheads="1"/>
          </p:cNvSpPr>
          <p:nvPr>
            <p:ph type="title"/>
          </p:nvPr>
        </p:nvSpPr>
        <p:spPr/>
        <p:txBody>
          <a:bodyPr/>
          <a:lstStyle/>
          <a:p>
            <a:pPr eaLnBrk="1" hangingPunct="1"/>
            <a:r>
              <a:rPr lang="en-US" dirty="0" smtClean="0"/>
              <a:t>TCP Segment Header</a:t>
            </a:r>
          </a:p>
        </p:txBody>
      </p:sp>
      <p:graphicFrame>
        <p:nvGraphicFramePr>
          <p:cNvPr id="195615" name="Group 31"/>
          <p:cNvGraphicFramePr>
            <a:graphicFrameLocks noGrp="1"/>
          </p:cNvGraphicFramePr>
          <p:nvPr>
            <p:ph type="tbl" idx="1"/>
          </p:nvPr>
        </p:nvGraphicFramePr>
        <p:xfrm>
          <a:off x="2286000" y="1600200"/>
          <a:ext cx="4518025" cy="4648201"/>
        </p:xfrm>
        <a:graphic>
          <a:graphicData uri="http://schemas.openxmlformats.org/drawingml/2006/table">
            <a:tbl>
              <a:tblPr/>
              <a:tblGrid>
                <a:gridCol w="4518025"/>
              </a:tblGrid>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SOURCE PORT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DESTINATION PORT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SEQUENCE NUMBER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ACKNOWLEDGEMENT NUMBER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HLEN or DATA OFFSET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RESERVED</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CODE BITS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WINDOW</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CHECKSUM</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URGENT POINTER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OPTIONS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7D5D7"/>
                    </a:solidFill>
                  </a:tcPr>
                </a:tc>
              </a:tr>
            </a:tbl>
          </a:graphicData>
        </a:graphic>
      </p:graphicFrame>
      <p:sp>
        <p:nvSpPr>
          <p:cNvPr id="72706"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72734" name="Slide Number Placeholder 4"/>
          <p:cNvSpPr>
            <a:spLocks noGrp="1"/>
          </p:cNvSpPr>
          <p:nvPr>
            <p:ph type="sldNum" sz="quarter" idx="12"/>
          </p:nvPr>
        </p:nvSpPr>
        <p:spPr>
          <a:noFill/>
        </p:spPr>
        <p:txBody>
          <a:bodyPr/>
          <a:lstStyle/>
          <a:p>
            <a:fld id="{144C4EE6-FDCA-4A15-8BF9-B36B3AA6D6AA}" type="slidenum">
              <a:rPr lang="en-US" smtClean="0"/>
              <a:pPr/>
              <a:t>67</a:t>
            </a:fld>
            <a:endParaRPr lang="en-US" dirty="0"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ChangeArrowheads="1"/>
          </p:cNvSpPr>
          <p:nvPr>
            <p:ph type="title"/>
          </p:nvPr>
        </p:nvSpPr>
        <p:spPr/>
        <p:txBody>
          <a:bodyPr/>
          <a:lstStyle/>
          <a:p>
            <a:pPr eaLnBrk="1" hangingPunct="1"/>
            <a:r>
              <a:rPr lang="en-US" dirty="0" smtClean="0"/>
              <a:t>TCP Segment Header</a:t>
            </a:r>
          </a:p>
        </p:txBody>
      </p:sp>
      <p:sp>
        <p:nvSpPr>
          <p:cNvPr id="73732" name="Rectangle 3"/>
          <p:cNvSpPr>
            <a:spLocks noGrp="1" noChangeArrowheads="1"/>
          </p:cNvSpPr>
          <p:nvPr>
            <p:ph idx="1"/>
          </p:nvPr>
        </p:nvSpPr>
        <p:spPr/>
        <p:txBody>
          <a:bodyPr/>
          <a:lstStyle/>
          <a:p>
            <a:pPr eaLnBrk="1" hangingPunct="1"/>
            <a:r>
              <a:rPr lang="en-US" dirty="0" smtClean="0"/>
              <a:t>Options</a:t>
            </a:r>
          </a:p>
          <a:p>
            <a:pPr lvl="1" eaLnBrk="1" hangingPunct="1"/>
            <a:r>
              <a:rPr lang="en-US" dirty="0" smtClean="0"/>
              <a:t>Several uses including</a:t>
            </a:r>
          </a:p>
          <a:p>
            <a:pPr lvl="2" eaLnBrk="1" hangingPunct="1"/>
            <a:r>
              <a:rPr lang="en-US" dirty="0" smtClean="0"/>
              <a:t>Negotiate between the sender and receiver as to the MSS – Maximum Segment Size they agree to handle</a:t>
            </a:r>
          </a:p>
          <a:p>
            <a:pPr lvl="2" eaLnBrk="1" hangingPunct="1"/>
            <a:r>
              <a:rPr lang="en-US" dirty="0" smtClean="0"/>
              <a:t>Finding the optimal segment size is still problematic</a:t>
            </a:r>
          </a:p>
          <a:p>
            <a:pPr lvl="2" eaLnBrk="1" hangingPunct="1"/>
            <a:r>
              <a:rPr lang="en-US" dirty="0" smtClean="0">
                <a:cs typeface="Arial" charset="0"/>
              </a:rPr>
              <a:t>Each device in between must be able to handle that segment size or it spends time breaking up the segments into smaller pieces</a:t>
            </a:r>
          </a:p>
        </p:txBody>
      </p:sp>
      <p:sp>
        <p:nvSpPr>
          <p:cNvPr id="73730"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73733" name="Slide Number Placeholder 4"/>
          <p:cNvSpPr>
            <a:spLocks noGrp="1"/>
          </p:cNvSpPr>
          <p:nvPr>
            <p:ph type="sldNum" sz="quarter" idx="12"/>
          </p:nvPr>
        </p:nvSpPr>
        <p:spPr>
          <a:noFill/>
        </p:spPr>
        <p:txBody>
          <a:bodyPr/>
          <a:lstStyle/>
          <a:p>
            <a:fld id="{12884274-21C9-4219-8101-488095CEB1C0}" type="slidenum">
              <a:rPr lang="en-US" smtClean="0"/>
              <a:pPr/>
              <a:t>68</a:t>
            </a:fld>
            <a:endParaRPr lang="en-US" dirty="0"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Grp="1" noChangeArrowheads="1"/>
          </p:cNvSpPr>
          <p:nvPr>
            <p:ph type="title"/>
          </p:nvPr>
        </p:nvSpPr>
        <p:spPr/>
        <p:txBody>
          <a:bodyPr/>
          <a:lstStyle/>
          <a:p>
            <a:pPr eaLnBrk="1" hangingPunct="1"/>
            <a:r>
              <a:rPr lang="en-US" dirty="0" smtClean="0"/>
              <a:t>TCP Segment Header</a:t>
            </a:r>
          </a:p>
        </p:txBody>
      </p:sp>
      <p:sp>
        <p:nvSpPr>
          <p:cNvPr id="74756" name="Rectangle 3"/>
          <p:cNvSpPr>
            <a:spLocks noGrp="1" noChangeArrowheads="1"/>
          </p:cNvSpPr>
          <p:nvPr>
            <p:ph idx="1"/>
          </p:nvPr>
        </p:nvSpPr>
        <p:spPr/>
        <p:txBody>
          <a:bodyPr/>
          <a:lstStyle/>
          <a:p>
            <a:pPr lvl="2" eaLnBrk="1" hangingPunct="1"/>
            <a:r>
              <a:rPr lang="en-US" dirty="0" smtClean="0">
                <a:cs typeface="Arial" charset="0"/>
              </a:rPr>
              <a:t>The best size is the largest size that can be handled without having to break up the segment</a:t>
            </a:r>
          </a:p>
          <a:p>
            <a:pPr lvl="2" eaLnBrk="1" hangingPunct="1"/>
            <a:r>
              <a:rPr lang="en-US" dirty="0" smtClean="0"/>
              <a:t>The window-scale option is intended to address the issue of the maximum window size in the face of paths that exhibit high-delay</a:t>
            </a:r>
          </a:p>
          <a:p>
            <a:pPr lvl="2" eaLnBrk="1" hangingPunct="1"/>
            <a:r>
              <a:rPr lang="en-US" dirty="0" smtClean="0"/>
              <a:t>This option allows the window size advertisement to be right-shifted by the amount specified</a:t>
            </a:r>
          </a:p>
          <a:p>
            <a:pPr lvl="2" eaLnBrk="1" hangingPunct="1"/>
            <a:r>
              <a:rPr lang="en-US" dirty="0" smtClean="0"/>
              <a:t>Without this option, the maximum window size that can be advertised is 65,535 bytes, which is the maximum value obtainable in a 16-bit field</a:t>
            </a:r>
          </a:p>
        </p:txBody>
      </p:sp>
      <p:sp>
        <p:nvSpPr>
          <p:cNvPr id="74754"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74757" name="Slide Number Placeholder 4"/>
          <p:cNvSpPr>
            <a:spLocks noGrp="1"/>
          </p:cNvSpPr>
          <p:nvPr>
            <p:ph type="sldNum" sz="quarter" idx="12"/>
          </p:nvPr>
        </p:nvSpPr>
        <p:spPr>
          <a:noFill/>
        </p:spPr>
        <p:txBody>
          <a:bodyPr/>
          <a:lstStyle/>
          <a:p>
            <a:fld id="{2E9565A1-6A9C-4B44-A4FE-B175A5D50DFB}" type="slidenum">
              <a:rPr lang="en-US" smtClean="0"/>
              <a:pPr/>
              <a:t>69</a:t>
            </a:fld>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eaLnBrk="1" hangingPunct="1"/>
            <a:r>
              <a:rPr lang="en-US" dirty="0" smtClean="0"/>
              <a:t>Finding Protocol Numbers</a:t>
            </a:r>
          </a:p>
        </p:txBody>
      </p:sp>
      <p:sp>
        <p:nvSpPr>
          <p:cNvPr id="11268" name="Rectangle 3"/>
          <p:cNvSpPr>
            <a:spLocks noGrp="1" noChangeArrowheads="1"/>
          </p:cNvSpPr>
          <p:nvPr>
            <p:ph idx="1"/>
          </p:nvPr>
        </p:nvSpPr>
        <p:spPr/>
        <p:txBody>
          <a:bodyPr/>
          <a:lstStyle/>
          <a:p>
            <a:pPr eaLnBrk="1" hangingPunct="1"/>
            <a:r>
              <a:rPr lang="en-US" dirty="0" smtClean="0"/>
              <a:t>Click on the P on the following page, then scroll down in the P section to Protocol Numbers heading, then click on it</a:t>
            </a:r>
          </a:p>
        </p:txBody>
      </p:sp>
      <p:sp>
        <p:nvSpPr>
          <p:cNvPr id="11266"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11269" name="Slide Number Placeholder 4"/>
          <p:cNvSpPr>
            <a:spLocks noGrp="1"/>
          </p:cNvSpPr>
          <p:nvPr>
            <p:ph type="sldNum" sz="quarter" idx="12"/>
          </p:nvPr>
        </p:nvSpPr>
        <p:spPr>
          <a:noFill/>
        </p:spPr>
        <p:txBody>
          <a:bodyPr/>
          <a:lstStyle/>
          <a:p>
            <a:fld id="{B1411E76-03E8-423D-B87E-0F58E29114FB}" type="slidenum">
              <a:rPr lang="en-US" smtClean="0"/>
              <a:pPr/>
              <a:t>7</a:t>
            </a:fld>
            <a:endParaRPr lang="en-US" dirty="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2"/>
          <p:cNvSpPr>
            <a:spLocks noGrp="1" noChangeArrowheads="1"/>
          </p:cNvSpPr>
          <p:nvPr>
            <p:ph type="title"/>
          </p:nvPr>
        </p:nvSpPr>
        <p:spPr/>
        <p:txBody>
          <a:bodyPr/>
          <a:lstStyle/>
          <a:p>
            <a:pPr eaLnBrk="1" hangingPunct="1"/>
            <a:r>
              <a:rPr lang="en-US" dirty="0" smtClean="0"/>
              <a:t>TCP Segment Header</a:t>
            </a:r>
          </a:p>
        </p:txBody>
      </p:sp>
      <p:sp>
        <p:nvSpPr>
          <p:cNvPr id="75780" name="Rectangle 3"/>
          <p:cNvSpPr>
            <a:spLocks noGrp="1" noChangeArrowheads="1"/>
          </p:cNvSpPr>
          <p:nvPr>
            <p:ph idx="1"/>
          </p:nvPr>
        </p:nvSpPr>
        <p:spPr/>
        <p:txBody>
          <a:bodyPr/>
          <a:lstStyle/>
          <a:p>
            <a:pPr lvl="2" eaLnBrk="1" hangingPunct="1"/>
            <a:r>
              <a:rPr lang="en-US" dirty="0" smtClean="0"/>
              <a:t>The limit of TCP transfer speed is effectively one window size in transit between the sender and the receiver</a:t>
            </a:r>
          </a:p>
          <a:p>
            <a:pPr lvl="2" eaLnBrk="1" hangingPunct="1"/>
            <a:r>
              <a:rPr lang="en-US" dirty="0" smtClean="0"/>
              <a:t>For high-speed, long-delay networks, this performance limitation is a significant factor, because it limits the transfer rate to at most 65,535 bytes per round-trip interval, regardless of available network capacity</a:t>
            </a:r>
          </a:p>
          <a:p>
            <a:pPr lvl="2" eaLnBrk="1" hangingPunct="1"/>
            <a:r>
              <a:rPr lang="en-US" dirty="0" smtClean="0"/>
              <a:t>Use of the window-scale option allows the TCP sender to effectively adapt to high bandwidth, high delay network paths, by allowing more data to be held in flight</a:t>
            </a:r>
          </a:p>
        </p:txBody>
      </p:sp>
      <p:sp>
        <p:nvSpPr>
          <p:cNvPr id="75778"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75781" name="Slide Number Placeholder 4"/>
          <p:cNvSpPr>
            <a:spLocks noGrp="1"/>
          </p:cNvSpPr>
          <p:nvPr>
            <p:ph type="sldNum" sz="quarter" idx="12"/>
          </p:nvPr>
        </p:nvSpPr>
        <p:spPr>
          <a:noFill/>
        </p:spPr>
        <p:txBody>
          <a:bodyPr/>
          <a:lstStyle/>
          <a:p>
            <a:fld id="{1CD3A34E-311C-40BD-BEE5-65691DB3B58F}" type="slidenum">
              <a:rPr lang="en-US" smtClean="0"/>
              <a:pPr/>
              <a:t>70</a:t>
            </a:fld>
            <a:endParaRPr lang="en-US" dirty="0"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2"/>
          <p:cNvSpPr>
            <a:spLocks noGrp="1" noChangeArrowheads="1"/>
          </p:cNvSpPr>
          <p:nvPr>
            <p:ph type="title"/>
          </p:nvPr>
        </p:nvSpPr>
        <p:spPr/>
        <p:txBody>
          <a:bodyPr/>
          <a:lstStyle/>
          <a:p>
            <a:pPr eaLnBrk="1" hangingPunct="1"/>
            <a:r>
              <a:rPr lang="en-US" dirty="0" smtClean="0"/>
              <a:t>TCP Segment Header</a:t>
            </a:r>
          </a:p>
        </p:txBody>
      </p:sp>
      <p:sp>
        <p:nvSpPr>
          <p:cNvPr id="76804" name="Rectangle 3"/>
          <p:cNvSpPr>
            <a:spLocks noGrp="1" noChangeArrowheads="1"/>
          </p:cNvSpPr>
          <p:nvPr>
            <p:ph idx="1"/>
          </p:nvPr>
        </p:nvSpPr>
        <p:spPr/>
        <p:txBody>
          <a:bodyPr/>
          <a:lstStyle/>
          <a:p>
            <a:pPr lvl="2" eaLnBrk="1" hangingPunct="1"/>
            <a:r>
              <a:rPr lang="en-US" dirty="0" smtClean="0"/>
              <a:t>The maximum window size with this option </a:t>
            </a:r>
            <a:br>
              <a:rPr lang="en-US" dirty="0" smtClean="0"/>
            </a:br>
            <a:r>
              <a:rPr lang="en-US" dirty="0" smtClean="0"/>
              <a:t>is 2 </a:t>
            </a:r>
            <a:r>
              <a:rPr lang="en-US" baseline="30000" dirty="0" smtClean="0"/>
              <a:t>30</a:t>
            </a:r>
            <a:r>
              <a:rPr lang="en-US" dirty="0" smtClean="0"/>
              <a:t> bytes</a:t>
            </a:r>
          </a:p>
          <a:p>
            <a:pPr lvl="2" eaLnBrk="1" hangingPunct="1"/>
            <a:r>
              <a:rPr lang="en-US" dirty="0" smtClean="0"/>
              <a:t>This option is negotiated at the start of the TCP connection, and can be sent in a packet only with the SYN flag</a:t>
            </a:r>
          </a:p>
        </p:txBody>
      </p:sp>
      <p:sp>
        <p:nvSpPr>
          <p:cNvPr id="76802"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76805" name="Slide Number Placeholder 4"/>
          <p:cNvSpPr>
            <a:spLocks noGrp="1"/>
          </p:cNvSpPr>
          <p:nvPr>
            <p:ph type="sldNum" sz="quarter" idx="12"/>
          </p:nvPr>
        </p:nvSpPr>
        <p:spPr>
          <a:noFill/>
        </p:spPr>
        <p:txBody>
          <a:bodyPr/>
          <a:lstStyle/>
          <a:p>
            <a:fld id="{ACF07A32-2831-4BA1-AC35-BD71FD135C45}" type="slidenum">
              <a:rPr lang="en-US" smtClean="0"/>
              <a:pPr/>
              <a:t>71</a:t>
            </a:fld>
            <a:endParaRPr lang="en-US" dirty="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2"/>
          <p:cNvSpPr>
            <a:spLocks noGrp="1" noChangeArrowheads="1"/>
          </p:cNvSpPr>
          <p:nvPr>
            <p:ph type="title"/>
          </p:nvPr>
        </p:nvSpPr>
        <p:spPr/>
        <p:txBody>
          <a:bodyPr/>
          <a:lstStyle/>
          <a:p>
            <a:pPr eaLnBrk="1" hangingPunct="1"/>
            <a:r>
              <a:rPr lang="en-US" dirty="0" smtClean="0"/>
              <a:t>TCP Segment</a:t>
            </a:r>
          </a:p>
        </p:txBody>
      </p:sp>
      <p:sp>
        <p:nvSpPr>
          <p:cNvPr id="77828" name="Rectangle 3"/>
          <p:cNvSpPr>
            <a:spLocks noGrp="1" noChangeArrowheads="1"/>
          </p:cNvSpPr>
          <p:nvPr>
            <p:ph idx="1"/>
          </p:nvPr>
        </p:nvSpPr>
        <p:spPr/>
        <p:txBody>
          <a:bodyPr/>
          <a:lstStyle/>
          <a:p>
            <a:pPr eaLnBrk="1" hangingPunct="1"/>
            <a:r>
              <a:rPr lang="en-US" dirty="0" smtClean="0"/>
              <a:t>Padding</a:t>
            </a:r>
          </a:p>
          <a:p>
            <a:pPr lvl="1" eaLnBrk="1" hangingPunct="1"/>
            <a:r>
              <a:rPr lang="en-US" dirty="0" smtClean="0"/>
              <a:t>As needed to bring the segment up to the minimum size</a:t>
            </a:r>
          </a:p>
          <a:p>
            <a:pPr eaLnBrk="1" hangingPunct="1"/>
            <a:r>
              <a:rPr lang="en-US" dirty="0" smtClean="0"/>
              <a:t>Data</a:t>
            </a:r>
          </a:p>
          <a:p>
            <a:pPr lvl="1" eaLnBrk="1" hangingPunct="1"/>
            <a:r>
              <a:rPr lang="en-US" dirty="0" smtClean="0"/>
              <a:t>The reason for all of this</a:t>
            </a:r>
          </a:p>
          <a:p>
            <a:pPr lvl="1" eaLnBrk="1" hangingPunct="1"/>
            <a:r>
              <a:rPr lang="en-US" dirty="0" smtClean="0"/>
              <a:t>The important stuff</a:t>
            </a:r>
          </a:p>
        </p:txBody>
      </p:sp>
      <p:sp>
        <p:nvSpPr>
          <p:cNvPr id="77826"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77829" name="Slide Number Placeholder 4"/>
          <p:cNvSpPr>
            <a:spLocks noGrp="1"/>
          </p:cNvSpPr>
          <p:nvPr>
            <p:ph type="sldNum" sz="quarter" idx="12"/>
          </p:nvPr>
        </p:nvSpPr>
        <p:spPr>
          <a:noFill/>
        </p:spPr>
        <p:txBody>
          <a:bodyPr/>
          <a:lstStyle/>
          <a:p>
            <a:fld id="{53582613-74F2-4A22-9091-519AFDBDAFD4}" type="slidenum">
              <a:rPr lang="en-US" smtClean="0"/>
              <a:pPr/>
              <a:t>72</a:t>
            </a:fld>
            <a:endParaRPr lang="en-US" dirty="0"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2"/>
          <p:cNvSpPr>
            <a:spLocks noGrp="1" noChangeArrowheads="1"/>
          </p:cNvSpPr>
          <p:nvPr>
            <p:ph type="title"/>
          </p:nvPr>
        </p:nvSpPr>
        <p:spPr/>
        <p:txBody>
          <a:bodyPr/>
          <a:lstStyle/>
          <a:p>
            <a:pPr eaLnBrk="1" hangingPunct="1"/>
            <a:r>
              <a:rPr lang="en-US" dirty="0" smtClean="0">
                <a:cs typeface="Arial" charset="0"/>
              </a:rPr>
              <a:t>Establishing a Connection</a:t>
            </a:r>
          </a:p>
        </p:txBody>
      </p:sp>
      <p:sp>
        <p:nvSpPr>
          <p:cNvPr id="78852" name="Rectangle 3"/>
          <p:cNvSpPr>
            <a:spLocks noGrp="1" noChangeArrowheads="1"/>
          </p:cNvSpPr>
          <p:nvPr>
            <p:ph idx="1"/>
          </p:nvPr>
        </p:nvSpPr>
        <p:spPr/>
        <p:txBody>
          <a:bodyPr/>
          <a:lstStyle/>
          <a:p>
            <a:pPr eaLnBrk="1" hangingPunct="1"/>
            <a:r>
              <a:rPr lang="en-US" dirty="0" smtClean="0">
                <a:cs typeface="Arial" charset="0"/>
              </a:rPr>
              <a:t>TCP uses a procedure called a three way handshake to create a connection which</a:t>
            </a:r>
          </a:p>
          <a:p>
            <a:pPr lvl="1" eaLnBrk="1" hangingPunct="1"/>
            <a:r>
              <a:rPr lang="en-US" dirty="0" smtClean="0"/>
              <a:t>Guarantees both sides are ready to transfer data</a:t>
            </a:r>
          </a:p>
          <a:p>
            <a:pPr lvl="1" eaLnBrk="1" hangingPunct="1"/>
            <a:r>
              <a:rPr lang="en-US" dirty="0" smtClean="0"/>
              <a:t>Allows both sides to agree on the initial sequence numbers</a:t>
            </a:r>
          </a:p>
          <a:p>
            <a:pPr lvl="1" eaLnBrk="1" hangingPunct="1"/>
            <a:r>
              <a:rPr lang="en-US" dirty="0" smtClean="0"/>
              <a:t>Both sides state the maximum segment size it can handle</a:t>
            </a:r>
            <a:endParaRPr lang="en-US" dirty="0" smtClean="0">
              <a:cs typeface="Arial" charset="0"/>
            </a:endParaRPr>
          </a:p>
        </p:txBody>
      </p:sp>
      <p:sp>
        <p:nvSpPr>
          <p:cNvPr id="78850"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78853" name="Slide Number Placeholder 4"/>
          <p:cNvSpPr>
            <a:spLocks noGrp="1"/>
          </p:cNvSpPr>
          <p:nvPr>
            <p:ph type="sldNum" sz="quarter" idx="12"/>
          </p:nvPr>
        </p:nvSpPr>
        <p:spPr>
          <a:noFill/>
        </p:spPr>
        <p:txBody>
          <a:bodyPr/>
          <a:lstStyle/>
          <a:p>
            <a:fld id="{67F2E492-AB4F-4E69-9678-7739644F6A26}" type="slidenum">
              <a:rPr lang="en-US" smtClean="0"/>
              <a:pPr/>
              <a:t>73</a:t>
            </a:fld>
            <a:endParaRPr lang="en-US" dirty="0"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2"/>
          <p:cNvSpPr>
            <a:spLocks noGrp="1" noChangeArrowheads="1"/>
          </p:cNvSpPr>
          <p:nvPr>
            <p:ph type="title"/>
          </p:nvPr>
        </p:nvSpPr>
        <p:spPr/>
        <p:txBody>
          <a:bodyPr/>
          <a:lstStyle/>
          <a:p>
            <a:pPr eaLnBrk="1" hangingPunct="1"/>
            <a:r>
              <a:rPr lang="en-US" dirty="0" smtClean="0"/>
              <a:t>TCP Handshake Process</a:t>
            </a:r>
          </a:p>
        </p:txBody>
      </p:sp>
      <p:graphicFrame>
        <p:nvGraphicFramePr>
          <p:cNvPr id="201770" name="Group 42"/>
          <p:cNvGraphicFramePr>
            <a:graphicFrameLocks noGrp="1"/>
          </p:cNvGraphicFramePr>
          <p:nvPr>
            <p:ph type="tbl" idx="1"/>
          </p:nvPr>
        </p:nvGraphicFramePr>
        <p:xfrm>
          <a:off x="381000" y="1600200"/>
          <a:ext cx="8431213" cy="4067175"/>
        </p:xfrm>
        <a:graphic>
          <a:graphicData uri="http://schemas.openxmlformats.org/drawingml/2006/table">
            <a:tbl>
              <a:tblPr/>
              <a:tblGrid>
                <a:gridCol w="3276600"/>
                <a:gridCol w="1905000"/>
                <a:gridCol w="3249613"/>
              </a:tblGrid>
              <a:tr h="581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Sender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Flow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Receiver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SYN sent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6">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SYN received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SYN and ACK sent back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SYN and ACK received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ACK sent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ACK received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9874"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79913" name="Slide Number Placeholder 7"/>
          <p:cNvSpPr>
            <a:spLocks noGrp="1"/>
          </p:cNvSpPr>
          <p:nvPr>
            <p:ph type="sldNum" sz="quarter" idx="12"/>
          </p:nvPr>
        </p:nvSpPr>
        <p:spPr>
          <a:noFill/>
        </p:spPr>
        <p:txBody>
          <a:bodyPr/>
          <a:lstStyle/>
          <a:p>
            <a:fld id="{96105EEC-980B-4EF9-B406-8ED55AA0CD39}" type="slidenum">
              <a:rPr lang="en-US" smtClean="0"/>
              <a:pPr/>
              <a:t>74</a:t>
            </a:fld>
            <a:endParaRPr lang="en-US" dirty="0" smtClean="0"/>
          </a:p>
        </p:txBody>
      </p:sp>
      <p:sp>
        <p:nvSpPr>
          <p:cNvPr id="79910" name="Line 37"/>
          <p:cNvSpPr>
            <a:spLocks noChangeShapeType="1"/>
          </p:cNvSpPr>
          <p:nvPr/>
        </p:nvSpPr>
        <p:spPr bwMode="auto">
          <a:xfrm>
            <a:off x="3733800" y="2286000"/>
            <a:ext cx="1752600" cy="533400"/>
          </a:xfrm>
          <a:prstGeom prst="line">
            <a:avLst/>
          </a:prstGeom>
          <a:noFill/>
          <a:ln w="9525">
            <a:solidFill>
              <a:schemeClr val="tx1"/>
            </a:solidFill>
            <a:round/>
            <a:headEnd/>
            <a:tailEnd type="triangle" w="med" len="med"/>
          </a:ln>
        </p:spPr>
        <p:txBody>
          <a:bodyPr/>
          <a:lstStyle/>
          <a:p>
            <a:endParaRPr lang="en-US" dirty="0"/>
          </a:p>
        </p:txBody>
      </p:sp>
      <p:sp>
        <p:nvSpPr>
          <p:cNvPr id="79911" name="Line 38"/>
          <p:cNvSpPr>
            <a:spLocks noChangeShapeType="1"/>
          </p:cNvSpPr>
          <p:nvPr/>
        </p:nvSpPr>
        <p:spPr bwMode="auto">
          <a:xfrm flipH="1">
            <a:off x="3733800" y="3505200"/>
            <a:ext cx="1752600" cy="609600"/>
          </a:xfrm>
          <a:prstGeom prst="line">
            <a:avLst/>
          </a:prstGeom>
          <a:noFill/>
          <a:ln w="9525">
            <a:solidFill>
              <a:schemeClr val="tx1"/>
            </a:solidFill>
            <a:round/>
            <a:headEnd/>
            <a:tailEnd type="triangle" w="med" len="med"/>
          </a:ln>
        </p:spPr>
        <p:txBody>
          <a:bodyPr/>
          <a:lstStyle/>
          <a:p>
            <a:endParaRPr lang="en-US" dirty="0"/>
          </a:p>
        </p:txBody>
      </p:sp>
      <p:sp>
        <p:nvSpPr>
          <p:cNvPr id="79912" name="Line 39"/>
          <p:cNvSpPr>
            <a:spLocks noChangeShapeType="1"/>
          </p:cNvSpPr>
          <p:nvPr/>
        </p:nvSpPr>
        <p:spPr bwMode="auto">
          <a:xfrm>
            <a:off x="3733800" y="4648200"/>
            <a:ext cx="1752600" cy="609600"/>
          </a:xfrm>
          <a:prstGeom prst="line">
            <a:avLst/>
          </a:prstGeom>
          <a:noFill/>
          <a:ln w="9525">
            <a:solidFill>
              <a:schemeClr val="tx1"/>
            </a:solidFill>
            <a:round/>
            <a:headEnd/>
            <a:tailEnd type="triangle" w="med" len="med"/>
          </a:ln>
        </p:spPr>
        <p:txBody>
          <a:bodyPr/>
          <a:lstStyle/>
          <a:p>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2"/>
          <p:cNvSpPr>
            <a:spLocks noGrp="1" noChangeArrowheads="1"/>
          </p:cNvSpPr>
          <p:nvPr>
            <p:ph type="title"/>
          </p:nvPr>
        </p:nvSpPr>
        <p:spPr/>
        <p:txBody>
          <a:bodyPr/>
          <a:lstStyle/>
          <a:p>
            <a:pPr eaLnBrk="1" hangingPunct="1"/>
            <a:r>
              <a:rPr lang="en-US" dirty="0" smtClean="0"/>
              <a:t>TCP Handshake</a:t>
            </a:r>
          </a:p>
        </p:txBody>
      </p:sp>
      <p:sp>
        <p:nvSpPr>
          <p:cNvPr id="80898" name="Footer Placeholder 3"/>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80901" name="Slide Number Placeholder 4"/>
          <p:cNvSpPr>
            <a:spLocks noGrp="1"/>
          </p:cNvSpPr>
          <p:nvPr>
            <p:ph type="sldNum" sz="quarter" idx="12"/>
          </p:nvPr>
        </p:nvSpPr>
        <p:spPr>
          <a:noFill/>
        </p:spPr>
        <p:txBody>
          <a:bodyPr/>
          <a:lstStyle/>
          <a:p>
            <a:fld id="{D778ECC5-2FD6-4CCA-982D-6F586809C3FF}" type="slidenum">
              <a:rPr lang="en-US" smtClean="0"/>
              <a:pPr/>
              <a:t>75</a:t>
            </a:fld>
            <a:endParaRPr lang="en-US" dirty="0" smtClean="0"/>
          </a:p>
        </p:txBody>
      </p:sp>
      <p:pic>
        <p:nvPicPr>
          <p:cNvPr id="80900" name="Picture 3"/>
          <p:cNvPicPr>
            <a:picLocks noChangeAspect="1" noChangeArrowheads="1"/>
          </p:cNvPicPr>
          <p:nvPr/>
        </p:nvPicPr>
        <p:blipFill>
          <a:blip r:embed="rId2" cstate="print"/>
          <a:srcRect/>
          <a:stretch>
            <a:fillRect/>
          </a:stretch>
        </p:blipFill>
        <p:spPr bwMode="auto">
          <a:xfrm>
            <a:off x="762000" y="1592263"/>
            <a:ext cx="7620000" cy="4732337"/>
          </a:xfrm>
          <a:prstGeom prst="rect">
            <a:avLst/>
          </a:prstGeom>
          <a:noFill/>
          <a:ln w="2857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2"/>
          <p:cNvSpPr>
            <a:spLocks noGrp="1" noChangeArrowheads="1"/>
          </p:cNvSpPr>
          <p:nvPr>
            <p:ph type="title"/>
          </p:nvPr>
        </p:nvSpPr>
        <p:spPr/>
        <p:txBody>
          <a:bodyPr/>
          <a:lstStyle/>
          <a:p>
            <a:pPr eaLnBrk="1" hangingPunct="1"/>
            <a:r>
              <a:rPr lang="en-US" dirty="0" smtClean="0"/>
              <a:t>TCP Handshake Process</a:t>
            </a:r>
          </a:p>
        </p:txBody>
      </p:sp>
      <p:sp>
        <p:nvSpPr>
          <p:cNvPr id="81924" name="Rectangle 3"/>
          <p:cNvSpPr>
            <a:spLocks noGrp="1" noChangeArrowheads="1"/>
          </p:cNvSpPr>
          <p:nvPr>
            <p:ph idx="1"/>
          </p:nvPr>
        </p:nvSpPr>
        <p:spPr/>
        <p:txBody>
          <a:bodyPr/>
          <a:lstStyle/>
          <a:p>
            <a:pPr eaLnBrk="1" hangingPunct="1"/>
            <a:r>
              <a:rPr lang="en-US" dirty="0" smtClean="0"/>
              <a:t>Let’s look at a packet trace of the TCP handshake sequence</a:t>
            </a:r>
          </a:p>
          <a:p>
            <a:pPr lvl="1" eaLnBrk="1" hangingPunct="1"/>
            <a:r>
              <a:rPr lang="en-US" dirty="0" smtClean="0"/>
              <a:t>The first screen shows the data this frame contains, in this case the SYN sequence</a:t>
            </a:r>
          </a:p>
          <a:p>
            <a:pPr lvl="1" eaLnBrk="1" hangingPunct="1"/>
            <a:r>
              <a:rPr lang="en-US" dirty="0" smtClean="0"/>
              <a:t>The second frame shows the response, the SYN-ACK</a:t>
            </a:r>
          </a:p>
          <a:p>
            <a:pPr lvl="1" eaLnBrk="1" hangingPunct="1"/>
            <a:r>
              <a:rPr lang="en-US" dirty="0" smtClean="0"/>
              <a:t>The third frame shows the response to this the ACK</a:t>
            </a:r>
          </a:p>
          <a:p>
            <a:pPr eaLnBrk="1" hangingPunct="1"/>
            <a:r>
              <a:rPr lang="en-US" dirty="0" smtClean="0"/>
              <a:t>Each frame is shown over three slides</a:t>
            </a:r>
          </a:p>
        </p:txBody>
      </p:sp>
      <p:sp>
        <p:nvSpPr>
          <p:cNvPr id="81922"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81925" name="Slide Number Placeholder 4"/>
          <p:cNvSpPr>
            <a:spLocks noGrp="1"/>
          </p:cNvSpPr>
          <p:nvPr>
            <p:ph type="sldNum" sz="quarter" idx="12"/>
          </p:nvPr>
        </p:nvSpPr>
        <p:spPr>
          <a:noFill/>
        </p:spPr>
        <p:txBody>
          <a:bodyPr/>
          <a:lstStyle/>
          <a:p>
            <a:fld id="{EC59D3E6-E895-4B61-8094-C4DEF6113AB7}" type="slidenum">
              <a:rPr lang="en-US" smtClean="0"/>
              <a:pPr/>
              <a:t>76</a:t>
            </a:fld>
            <a:endParaRPr lang="en-US" dirty="0"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2"/>
          <p:cNvSpPr>
            <a:spLocks noGrp="1" noChangeArrowheads="1"/>
          </p:cNvSpPr>
          <p:nvPr>
            <p:ph type="title"/>
          </p:nvPr>
        </p:nvSpPr>
        <p:spPr/>
        <p:txBody>
          <a:bodyPr/>
          <a:lstStyle/>
          <a:p>
            <a:pPr eaLnBrk="1" hangingPunct="1"/>
            <a:r>
              <a:rPr lang="en-US" dirty="0" smtClean="0"/>
              <a:t>Handshake - SYN</a:t>
            </a:r>
          </a:p>
        </p:txBody>
      </p:sp>
      <p:sp>
        <p:nvSpPr>
          <p:cNvPr id="82946"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82949" name="Slide Number Placeholder 4"/>
          <p:cNvSpPr>
            <a:spLocks noGrp="1"/>
          </p:cNvSpPr>
          <p:nvPr>
            <p:ph type="sldNum" sz="quarter" idx="12"/>
          </p:nvPr>
        </p:nvSpPr>
        <p:spPr>
          <a:noFill/>
        </p:spPr>
        <p:txBody>
          <a:bodyPr/>
          <a:lstStyle/>
          <a:p>
            <a:fld id="{0F774781-FC9D-4257-926B-3C797381F518}" type="slidenum">
              <a:rPr lang="en-US" smtClean="0"/>
              <a:pPr/>
              <a:t>77</a:t>
            </a:fld>
            <a:endParaRPr lang="en-US" dirty="0" smtClean="0"/>
          </a:p>
        </p:txBody>
      </p:sp>
      <p:pic>
        <p:nvPicPr>
          <p:cNvPr id="82948" name="Picture 3"/>
          <p:cNvPicPr>
            <a:picLocks noChangeAspect="1" noChangeArrowheads="1"/>
          </p:cNvPicPr>
          <p:nvPr/>
        </p:nvPicPr>
        <p:blipFill>
          <a:blip r:embed="rId2" cstate="print"/>
          <a:srcRect/>
          <a:stretch>
            <a:fillRect/>
          </a:stretch>
        </p:blipFill>
        <p:spPr bwMode="auto">
          <a:xfrm>
            <a:off x="1524000" y="1600200"/>
            <a:ext cx="6172200" cy="462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2"/>
          <p:cNvSpPr>
            <a:spLocks noGrp="1" noChangeArrowheads="1"/>
          </p:cNvSpPr>
          <p:nvPr>
            <p:ph type="title"/>
          </p:nvPr>
        </p:nvSpPr>
        <p:spPr/>
        <p:txBody>
          <a:bodyPr/>
          <a:lstStyle/>
          <a:p>
            <a:pPr eaLnBrk="1" hangingPunct="1"/>
            <a:r>
              <a:rPr lang="en-US" dirty="0" smtClean="0"/>
              <a:t>Handshake - SYN</a:t>
            </a:r>
          </a:p>
        </p:txBody>
      </p:sp>
      <p:sp>
        <p:nvSpPr>
          <p:cNvPr id="83970"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83973" name="Slide Number Placeholder 4"/>
          <p:cNvSpPr>
            <a:spLocks noGrp="1"/>
          </p:cNvSpPr>
          <p:nvPr>
            <p:ph type="sldNum" sz="quarter" idx="12"/>
          </p:nvPr>
        </p:nvSpPr>
        <p:spPr>
          <a:noFill/>
        </p:spPr>
        <p:txBody>
          <a:bodyPr/>
          <a:lstStyle/>
          <a:p>
            <a:fld id="{264A4AF5-878B-4289-AB12-1E828F021790}" type="slidenum">
              <a:rPr lang="en-US" smtClean="0"/>
              <a:pPr/>
              <a:t>78</a:t>
            </a:fld>
            <a:endParaRPr lang="en-US" dirty="0" smtClean="0"/>
          </a:p>
        </p:txBody>
      </p:sp>
      <p:pic>
        <p:nvPicPr>
          <p:cNvPr id="83972" name="Picture 3"/>
          <p:cNvPicPr>
            <a:picLocks noChangeAspect="1" noChangeArrowheads="1"/>
          </p:cNvPicPr>
          <p:nvPr/>
        </p:nvPicPr>
        <p:blipFill>
          <a:blip r:embed="rId2" cstate="print"/>
          <a:srcRect/>
          <a:stretch>
            <a:fillRect/>
          </a:stretch>
        </p:blipFill>
        <p:spPr bwMode="auto">
          <a:xfrm>
            <a:off x="1524000" y="1600200"/>
            <a:ext cx="60960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2"/>
          <p:cNvSpPr>
            <a:spLocks noGrp="1" noChangeArrowheads="1"/>
          </p:cNvSpPr>
          <p:nvPr>
            <p:ph type="title"/>
          </p:nvPr>
        </p:nvSpPr>
        <p:spPr/>
        <p:txBody>
          <a:bodyPr/>
          <a:lstStyle/>
          <a:p>
            <a:pPr eaLnBrk="1" hangingPunct="1"/>
            <a:r>
              <a:rPr lang="en-US" dirty="0" smtClean="0"/>
              <a:t>Handshake - SYN</a:t>
            </a:r>
          </a:p>
        </p:txBody>
      </p:sp>
      <p:sp>
        <p:nvSpPr>
          <p:cNvPr id="84994"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84997" name="Slide Number Placeholder 4"/>
          <p:cNvSpPr>
            <a:spLocks noGrp="1"/>
          </p:cNvSpPr>
          <p:nvPr>
            <p:ph type="sldNum" sz="quarter" idx="12"/>
          </p:nvPr>
        </p:nvSpPr>
        <p:spPr>
          <a:noFill/>
        </p:spPr>
        <p:txBody>
          <a:bodyPr/>
          <a:lstStyle/>
          <a:p>
            <a:fld id="{AAFBEBE3-B221-444B-8142-C51D26B235B2}" type="slidenum">
              <a:rPr lang="en-US" smtClean="0"/>
              <a:pPr/>
              <a:t>79</a:t>
            </a:fld>
            <a:endParaRPr lang="en-US" dirty="0" smtClean="0"/>
          </a:p>
        </p:txBody>
      </p:sp>
      <p:pic>
        <p:nvPicPr>
          <p:cNvPr id="84996" name="Picture 3"/>
          <p:cNvPicPr>
            <a:picLocks noChangeAspect="1" noChangeArrowheads="1"/>
          </p:cNvPicPr>
          <p:nvPr/>
        </p:nvPicPr>
        <p:blipFill>
          <a:blip r:embed="rId2" cstate="print"/>
          <a:srcRect/>
          <a:stretch>
            <a:fillRect/>
          </a:stretch>
        </p:blipFill>
        <p:spPr bwMode="auto">
          <a:xfrm>
            <a:off x="1447800" y="1600200"/>
            <a:ext cx="6248400" cy="4686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pPr eaLnBrk="1" hangingPunct="1"/>
            <a:r>
              <a:rPr lang="en-US" dirty="0" smtClean="0"/>
              <a:t>Finding Protocol Numbers</a:t>
            </a:r>
          </a:p>
        </p:txBody>
      </p:sp>
      <p:sp>
        <p:nvSpPr>
          <p:cNvPr id="12290"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12293" name="Slide Number Placeholder 4"/>
          <p:cNvSpPr>
            <a:spLocks noGrp="1"/>
          </p:cNvSpPr>
          <p:nvPr>
            <p:ph type="sldNum" sz="quarter" idx="12"/>
          </p:nvPr>
        </p:nvSpPr>
        <p:spPr>
          <a:noFill/>
        </p:spPr>
        <p:txBody>
          <a:bodyPr/>
          <a:lstStyle/>
          <a:p>
            <a:fld id="{E2AA9FE2-1311-432C-AAC9-9258DE77C865}" type="slidenum">
              <a:rPr lang="en-US" smtClean="0"/>
              <a:pPr/>
              <a:t>8</a:t>
            </a:fld>
            <a:endParaRPr lang="en-US" dirty="0" smtClean="0"/>
          </a:p>
        </p:txBody>
      </p:sp>
      <p:pic>
        <p:nvPicPr>
          <p:cNvPr id="12292" name="Picture 3"/>
          <p:cNvPicPr>
            <a:picLocks noChangeAspect="1" noChangeArrowheads="1"/>
          </p:cNvPicPr>
          <p:nvPr/>
        </p:nvPicPr>
        <p:blipFill>
          <a:blip r:embed="rId2" cstate="print"/>
          <a:srcRect/>
          <a:stretch>
            <a:fillRect/>
          </a:stretch>
        </p:blipFill>
        <p:spPr bwMode="auto">
          <a:xfrm>
            <a:off x="1447800" y="1619250"/>
            <a:ext cx="6172200" cy="462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ChangeArrowheads="1"/>
          </p:cNvSpPr>
          <p:nvPr>
            <p:ph type="title"/>
          </p:nvPr>
        </p:nvSpPr>
        <p:spPr/>
        <p:txBody>
          <a:bodyPr/>
          <a:lstStyle/>
          <a:p>
            <a:pPr eaLnBrk="1" hangingPunct="1"/>
            <a:r>
              <a:rPr lang="en-US" dirty="0" smtClean="0"/>
              <a:t>Handshake – SYN-ACK</a:t>
            </a:r>
          </a:p>
        </p:txBody>
      </p:sp>
      <p:sp>
        <p:nvSpPr>
          <p:cNvPr id="86018"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86021" name="Slide Number Placeholder 4"/>
          <p:cNvSpPr>
            <a:spLocks noGrp="1"/>
          </p:cNvSpPr>
          <p:nvPr>
            <p:ph type="sldNum" sz="quarter" idx="12"/>
          </p:nvPr>
        </p:nvSpPr>
        <p:spPr>
          <a:noFill/>
        </p:spPr>
        <p:txBody>
          <a:bodyPr/>
          <a:lstStyle/>
          <a:p>
            <a:fld id="{A5698C03-AC75-46C7-AF18-14562DA531C7}" type="slidenum">
              <a:rPr lang="en-US" smtClean="0"/>
              <a:pPr/>
              <a:t>80</a:t>
            </a:fld>
            <a:endParaRPr lang="en-US" dirty="0" smtClean="0"/>
          </a:p>
        </p:txBody>
      </p:sp>
      <p:pic>
        <p:nvPicPr>
          <p:cNvPr id="86020" name="Picture 3"/>
          <p:cNvPicPr>
            <a:picLocks noChangeAspect="1" noChangeArrowheads="1"/>
          </p:cNvPicPr>
          <p:nvPr/>
        </p:nvPicPr>
        <p:blipFill>
          <a:blip r:embed="rId2" cstate="print"/>
          <a:srcRect/>
          <a:stretch>
            <a:fillRect/>
          </a:stretch>
        </p:blipFill>
        <p:spPr bwMode="auto">
          <a:xfrm>
            <a:off x="1524000" y="1600200"/>
            <a:ext cx="60960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2"/>
          <p:cNvSpPr>
            <a:spLocks noGrp="1" noChangeArrowheads="1"/>
          </p:cNvSpPr>
          <p:nvPr>
            <p:ph type="title"/>
          </p:nvPr>
        </p:nvSpPr>
        <p:spPr/>
        <p:txBody>
          <a:bodyPr/>
          <a:lstStyle/>
          <a:p>
            <a:pPr eaLnBrk="1" hangingPunct="1"/>
            <a:r>
              <a:rPr lang="en-US" dirty="0" smtClean="0"/>
              <a:t>Handshake – SYN-ACK</a:t>
            </a:r>
          </a:p>
        </p:txBody>
      </p:sp>
      <p:sp>
        <p:nvSpPr>
          <p:cNvPr id="87042"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87045" name="Slide Number Placeholder 4"/>
          <p:cNvSpPr>
            <a:spLocks noGrp="1"/>
          </p:cNvSpPr>
          <p:nvPr>
            <p:ph type="sldNum" sz="quarter" idx="12"/>
          </p:nvPr>
        </p:nvSpPr>
        <p:spPr>
          <a:noFill/>
        </p:spPr>
        <p:txBody>
          <a:bodyPr/>
          <a:lstStyle/>
          <a:p>
            <a:fld id="{A570314A-6026-433A-88EC-D6DD48B9D85A}" type="slidenum">
              <a:rPr lang="en-US" smtClean="0"/>
              <a:pPr/>
              <a:t>81</a:t>
            </a:fld>
            <a:endParaRPr lang="en-US" dirty="0" smtClean="0"/>
          </a:p>
        </p:txBody>
      </p:sp>
      <p:pic>
        <p:nvPicPr>
          <p:cNvPr id="87044" name="Picture 3"/>
          <p:cNvPicPr>
            <a:picLocks noChangeAspect="1" noChangeArrowheads="1"/>
          </p:cNvPicPr>
          <p:nvPr/>
        </p:nvPicPr>
        <p:blipFill>
          <a:blip r:embed="rId2" cstate="print"/>
          <a:srcRect/>
          <a:stretch>
            <a:fillRect/>
          </a:stretch>
        </p:blipFill>
        <p:spPr bwMode="auto">
          <a:xfrm>
            <a:off x="1447800" y="1600200"/>
            <a:ext cx="6248400" cy="4686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2"/>
          <p:cNvSpPr>
            <a:spLocks noGrp="1" noChangeArrowheads="1"/>
          </p:cNvSpPr>
          <p:nvPr>
            <p:ph type="title"/>
          </p:nvPr>
        </p:nvSpPr>
        <p:spPr/>
        <p:txBody>
          <a:bodyPr/>
          <a:lstStyle/>
          <a:p>
            <a:pPr eaLnBrk="1" hangingPunct="1"/>
            <a:r>
              <a:rPr lang="en-US" dirty="0" smtClean="0"/>
              <a:t>Handshake – SYN-ACK</a:t>
            </a:r>
          </a:p>
        </p:txBody>
      </p:sp>
      <p:sp>
        <p:nvSpPr>
          <p:cNvPr id="88066"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88069" name="Slide Number Placeholder 4"/>
          <p:cNvSpPr>
            <a:spLocks noGrp="1"/>
          </p:cNvSpPr>
          <p:nvPr>
            <p:ph type="sldNum" sz="quarter" idx="12"/>
          </p:nvPr>
        </p:nvSpPr>
        <p:spPr>
          <a:noFill/>
        </p:spPr>
        <p:txBody>
          <a:bodyPr/>
          <a:lstStyle/>
          <a:p>
            <a:fld id="{EBDE3D15-68AE-478D-9782-4142193A705F}" type="slidenum">
              <a:rPr lang="en-US" smtClean="0"/>
              <a:pPr/>
              <a:t>82</a:t>
            </a:fld>
            <a:endParaRPr lang="en-US" dirty="0" smtClean="0"/>
          </a:p>
        </p:txBody>
      </p:sp>
      <p:pic>
        <p:nvPicPr>
          <p:cNvPr id="88068" name="Picture 3"/>
          <p:cNvPicPr>
            <a:picLocks noChangeAspect="1" noChangeArrowheads="1"/>
          </p:cNvPicPr>
          <p:nvPr/>
        </p:nvPicPr>
        <p:blipFill>
          <a:blip r:embed="rId2" cstate="print"/>
          <a:srcRect/>
          <a:stretch>
            <a:fillRect/>
          </a:stretch>
        </p:blipFill>
        <p:spPr bwMode="auto">
          <a:xfrm>
            <a:off x="1447800" y="1619250"/>
            <a:ext cx="6172200" cy="462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2"/>
          <p:cNvSpPr>
            <a:spLocks noGrp="1" noChangeArrowheads="1"/>
          </p:cNvSpPr>
          <p:nvPr>
            <p:ph type="title"/>
          </p:nvPr>
        </p:nvSpPr>
        <p:spPr/>
        <p:txBody>
          <a:bodyPr/>
          <a:lstStyle/>
          <a:p>
            <a:pPr eaLnBrk="1" hangingPunct="1"/>
            <a:r>
              <a:rPr lang="en-US" dirty="0" smtClean="0"/>
              <a:t>Handshake – ACK</a:t>
            </a:r>
          </a:p>
        </p:txBody>
      </p:sp>
      <p:sp>
        <p:nvSpPr>
          <p:cNvPr id="89090"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89093" name="Slide Number Placeholder 4"/>
          <p:cNvSpPr>
            <a:spLocks noGrp="1"/>
          </p:cNvSpPr>
          <p:nvPr>
            <p:ph type="sldNum" sz="quarter" idx="12"/>
          </p:nvPr>
        </p:nvSpPr>
        <p:spPr>
          <a:noFill/>
        </p:spPr>
        <p:txBody>
          <a:bodyPr/>
          <a:lstStyle/>
          <a:p>
            <a:fld id="{25FC00D1-B2F6-4DDE-8E3B-1E1CDEA48D2B}" type="slidenum">
              <a:rPr lang="en-US" smtClean="0"/>
              <a:pPr/>
              <a:t>83</a:t>
            </a:fld>
            <a:endParaRPr lang="en-US" dirty="0" smtClean="0"/>
          </a:p>
        </p:txBody>
      </p:sp>
      <p:pic>
        <p:nvPicPr>
          <p:cNvPr id="89092" name="Picture 3"/>
          <p:cNvPicPr>
            <a:picLocks noChangeAspect="1" noChangeArrowheads="1"/>
          </p:cNvPicPr>
          <p:nvPr/>
        </p:nvPicPr>
        <p:blipFill>
          <a:blip r:embed="rId2" cstate="print"/>
          <a:srcRect/>
          <a:stretch>
            <a:fillRect/>
          </a:stretch>
        </p:blipFill>
        <p:spPr bwMode="auto">
          <a:xfrm>
            <a:off x="1524000" y="1600200"/>
            <a:ext cx="6019800" cy="4514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2"/>
          <p:cNvSpPr>
            <a:spLocks noGrp="1" noChangeArrowheads="1"/>
          </p:cNvSpPr>
          <p:nvPr>
            <p:ph type="title"/>
          </p:nvPr>
        </p:nvSpPr>
        <p:spPr/>
        <p:txBody>
          <a:bodyPr/>
          <a:lstStyle/>
          <a:p>
            <a:pPr eaLnBrk="1" hangingPunct="1"/>
            <a:r>
              <a:rPr lang="en-US" dirty="0" smtClean="0"/>
              <a:t>Handshake – ACK</a:t>
            </a:r>
          </a:p>
        </p:txBody>
      </p:sp>
      <p:sp>
        <p:nvSpPr>
          <p:cNvPr id="90114"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90117" name="Slide Number Placeholder 4"/>
          <p:cNvSpPr>
            <a:spLocks noGrp="1"/>
          </p:cNvSpPr>
          <p:nvPr>
            <p:ph type="sldNum" sz="quarter" idx="12"/>
          </p:nvPr>
        </p:nvSpPr>
        <p:spPr>
          <a:noFill/>
        </p:spPr>
        <p:txBody>
          <a:bodyPr/>
          <a:lstStyle/>
          <a:p>
            <a:fld id="{787C38BE-2446-4A9B-8A35-24AF4918CF65}" type="slidenum">
              <a:rPr lang="en-US" smtClean="0"/>
              <a:pPr/>
              <a:t>84</a:t>
            </a:fld>
            <a:endParaRPr lang="en-US" dirty="0" smtClean="0"/>
          </a:p>
        </p:txBody>
      </p:sp>
      <p:pic>
        <p:nvPicPr>
          <p:cNvPr id="90116" name="Picture 3"/>
          <p:cNvPicPr>
            <a:picLocks noChangeAspect="1" noChangeArrowheads="1"/>
          </p:cNvPicPr>
          <p:nvPr/>
        </p:nvPicPr>
        <p:blipFill>
          <a:blip r:embed="rId2" cstate="print"/>
          <a:srcRect/>
          <a:stretch>
            <a:fillRect/>
          </a:stretch>
        </p:blipFill>
        <p:spPr bwMode="auto">
          <a:xfrm>
            <a:off x="1524000" y="1600200"/>
            <a:ext cx="60960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2"/>
          <p:cNvSpPr>
            <a:spLocks noGrp="1" noChangeArrowheads="1"/>
          </p:cNvSpPr>
          <p:nvPr>
            <p:ph type="title"/>
          </p:nvPr>
        </p:nvSpPr>
        <p:spPr/>
        <p:txBody>
          <a:bodyPr/>
          <a:lstStyle/>
          <a:p>
            <a:pPr eaLnBrk="1" hangingPunct="1"/>
            <a:r>
              <a:rPr lang="en-US" dirty="0" smtClean="0"/>
              <a:t>Handshake – ACK</a:t>
            </a:r>
          </a:p>
        </p:txBody>
      </p:sp>
      <p:sp>
        <p:nvSpPr>
          <p:cNvPr id="91138"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91141" name="Slide Number Placeholder 4"/>
          <p:cNvSpPr>
            <a:spLocks noGrp="1"/>
          </p:cNvSpPr>
          <p:nvPr>
            <p:ph type="sldNum" sz="quarter" idx="12"/>
          </p:nvPr>
        </p:nvSpPr>
        <p:spPr>
          <a:noFill/>
        </p:spPr>
        <p:txBody>
          <a:bodyPr/>
          <a:lstStyle/>
          <a:p>
            <a:fld id="{2869FBC6-4636-4350-B21C-87389BC3E6F1}" type="slidenum">
              <a:rPr lang="en-US" smtClean="0"/>
              <a:pPr/>
              <a:t>85</a:t>
            </a:fld>
            <a:endParaRPr lang="en-US" dirty="0" smtClean="0"/>
          </a:p>
        </p:txBody>
      </p:sp>
      <p:pic>
        <p:nvPicPr>
          <p:cNvPr id="91140" name="Picture 3"/>
          <p:cNvPicPr>
            <a:picLocks noChangeAspect="1" noChangeArrowheads="1"/>
          </p:cNvPicPr>
          <p:nvPr/>
        </p:nvPicPr>
        <p:blipFill>
          <a:blip r:embed="rId2" cstate="print"/>
          <a:srcRect/>
          <a:stretch>
            <a:fillRect/>
          </a:stretch>
        </p:blipFill>
        <p:spPr bwMode="auto">
          <a:xfrm>
            <a:off x="1600200" y="1600200"/>
            <a:ext cx="5867400" cy="4400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2"/>
          <p:cNvSpPr>
            <a:spLocks noGrp="1" noChangeArrowheads="1"/>
          </p:cNvSpPr>
          <p:nvPr>
            <p:ph type="title"/>
          </p:nvPr>
        </p:nvSpPr>
        <p:spPr/>
        <p:txBody>
          <a:bodyPr/>
          <a:lstStyle/>
          <a:p>
            <a:pPr eaLnBrk="1" hangingPunct="1"/>
            <a:r>
              <a:rPr lang="en-US" dirty="0" smtClean="0"/>
              <a:t>Problems with the Handshake</a:t>
            </a:r>
          </a:p>
        </p:txBody>
      </p:sp>
      <p:sp>
        <p:nvSpPr>
          <p:cNvPr id="92164" name="Rectangle 3"/>
          <p:cNvSpPr>
            <a:spLocks noGrp="1" noChangeArrowheads="1"/>
          </p:cNvSpPr>
          <p:nvPr>
            <p:ph idx="1"/>
          </p:nvPr>
        </p:nvSpPr>
        <p:spPr/>
        <p:txBody>
          <a:bodyPr/>
          <a:lstStyle/>
          <a:p>
            <a:pPr eaLnBrk="1" hangingPunct="1"/>
            <a:r>
              <a:rPr lang="en-US" dirty="0" smtClean="0"/>
              <a:t>What problems occur with this process</a:t>
            </a:r>
          </a:p>
          <a:p>
            <a:pPr eaLnBrk="1" hangingPunct="1"/>
            <a:r>
              <a:rPr lang="en-US" dirty="0" smtClean="0"/>
              <a:t>Hackers use it in creating denial of service attacks</a:t>
            </a:r>
          </a:p>
          <a:p>
            <a:pPr eaLnBrk="1" hangingPunct="1"/>
            <a:r>
              <a:rPr lang="en-US" dirty="0" smtClean="0"/>
              <a:t>For example, look at this news report from April 2002</a:t>
            </a:r>
          </a:p>
          <a:p>
            <a:pPr lvl="1" eaLnBrk="1" hangingPunct="1"/>
            <a:r>
              <a:rPr lang="en-US" dirty="0" smtClean="0"/>
              <a:t>MSNBC.com briefly bumped off line</a:t>
            </a:r>
          </a:p>
          <a:p>
            <a:pPr lvl="1" eaLnBrk="1" hangingPunct="1"/>
            <a:r>
              <a:rPr lang="en-US" dirty="0" smtClean="0"/>
              <a:t>The headline said</a:t>
            </a:r>
          </a:p>
          <a:p>
            <a:pPr lvl="1" eaLnBrk="1" hangingPunct="1"/>
            <a:r>
              <a:rPr lang="en-US" dirty="0" smtClean="0"/>
              <a:t>News site unavailable for nearly 2 hours after ‘SYN’ attack</a:t>
            </a:r>
          </a:p>
        </p:txBody>
      </p:sp>
      <p:sp>
        <p:nvSpPr>
          <p:cNvPr id="92162"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92165" name="Slide Number Placeholder 4"/>
          <p:cNvSpPr>
            <a:spLocks noGrp="1"/>
          </p:cNvSpPr>
          <p:nvPr>
            <p:ph type="sldNum" sz="quarter" idx="12"/>
          </p:nvPr>
        </p:nvSpPr>
        <p:spPr>
          <a:noFill/>
        </p:spPr>
        <p:txBody>
          <a:bodyPr/>
          <a:lstStyle/>
          <a:p>
            <a:fld id="{438352C4-149B-4BDC-9E81-4B5B26548327}" type="slidenum">
              <a:rPr lang="en-US" smtClean="0"/>
              <a:pPr/>
              <a:t>86</a:t>
            </a:fld>
            <a:endParaRPr lang="en-US" dirty="0" smtClean="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2"/>
          <p:cNvSpPr>
            <a:spLocks noGrp="1" noChangeArrowheads="1"/>
          </p:cNvSpPr>
          <p:nvPr>
            <p:ph type="title"/>
          </p:nvPr>
        </p:nvSpPr>
        <p:spPr/>
        <p:txBody>
          <a:bodyPr/>
          <a:lstStyle/>
          <a:p>
            <a:pPr eaLnBrk="1" hangingPunct="1"/>
            <a:r>
              <a:rPr lang="en-US" dirty="0" smtClean="0"/>
              <a:t>Problems with the Handshake</a:t>
            </a:r>
          </a:p>
        </p:txBody>
      </p:sp>
      <p:sp>
        <p:nvSpPr>
          <p:cNvPr id="93188" name="Rectangle 3"/>
          <p:cNvSpPr>
            <a:spLocks noGrp="1" noChangeArrowheads="1"/>
          </p:cNvSpPr>
          <p:nvPr>
            <p:ph idx="1"/>
          </p:nvPr>
        </p:nvSpPr>
        <p:spPr/>
        <p:txBody>
          <a:bodyPr/>
          <a:lstStyle/>
          <a:p>
            <a:pPr lvl="1" eaLnBrk="1" hangingPunct="1"/>
            <a:r>
              <a:rPr lang="en-US" dirty="0" smtClean="0"/>
              <a:t>April 25 - MSNBC.com was bumped off line for nearly two hours early Thursday. The Web news site experienced a “SYN” attack at 7:30 a.m. ET that caused its content to be unavailable to users, according to MSNBC.com’s technical production staff.</a:t>
            </a:r>
          </a:p>
          <a:p>
            <a:pPr lvl="1" eaLnBrk="1" hangingPunct="1"/>
            <a:r>
              <a:rPr lang="en-US" dirty="0" smtClean="0"/>
              <a:t>Service was restored about 9:20 a.m. ET. MSNBC.com staff members at the Redmond, Wash.-based Web site were continuing to investigate the attack Thursday.</a:t>
            </a:r>
          </a:p>
        </p:txBody>
      </p:sp>
      <p:sp>
        <p:nvSpPr>
          <p:cNvPr id="93186"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93189" name="Slide Number Placeholder 4"/>
          <p:cNvSpPr>
            <a:spLocks noGrp="1"/>
          </p:cNvSpPr>
          <p:nvPr>
            <p:ph type="sldNum" sz="quarter" idx="12"/>
          </p:nvPr>
        </p:nvSpPr>
        <p:spPr>
          <a:noFill/>
        </p:spPr>
        <p:txBody>
          <a:bodyPr/>
          <a:lstStyle/>
          <a:p>
            <a:fld id="{0D3293DE-37CD-4854-B398-09800CE6397A}" type="slidenum">
              <a:rPr lang="en-US" smtClean="0"/>
              <a:pPr/>
              <a:t>87</a:t>
            </a:fld>
            <a:endParaRPr lang="en-US" dirty="0" smtClean="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2"/>
          <p:cNvSpPr>
            <a:spLocks noGrp="1" noChangeArrowheads="1"/>
          </p:cNvSpPr>
          <p:nvPr>
            <p:ph type="title"/>
          </p:nvPr>
        </p:nvSpPr>
        <p:spPr/>
        <p:txBody>
          <a:bodyPr/>
          <a:lstStyle/>
          <a:p>
            <a:pPr eaLnBrk="1" hangingPunct="1"/>
            <a:r>
              <a:rPr lang="en-US" dirty="0" smtClean="0"/>
              <a:t>Problems with the Handshake</a:t>
            </a:r>
          </a:p>
        </p:txBody>
      </p:sp>
      <p:sp>
        <p:nvSpPr>
          <p:cNvPr id="94212" name="Rectangle 3"/>
          <p:cNvSpPr>
            <a:spLocks noGrp="1" noChangeArrowheads="1"/>
          </p:cNvSpPr>
          <p:nvPr>
            <p:ph idx="1"/>
          </p:nvPr>
        </p:nvSpPr>
        <p:spPr/>
        <p:txBody>
          <a:bodyPr/>
          <a:lstStyle/>
          <a:p>
            <a:pPr lvl="1" eaLnBrk="1" hangingPunct="1"/>
            <a:r>
              <a:rPr lang="en-US" dirty="0" smtClean="0"/>
              <a:t>A “SYN” attack is a basic type of denial-of-service attack, but one that’s still pesky to combat.</a:t>
            </a:r>
          </a:p>
          <a:p>
            <a:pPr lvl="1" eaLnBrk="1" hangingPunct="1"/>
            <a:r>
              <a:rPr lang="en-US" dirty="0" smtClean="0"/>
              <a:t>Each time a computer attempts to connect to a Web server, a so-called “three-way handshake” is initiated. First, a “SYN” (synchronization) packet is sent by the computer to the Web server. The server will respond with an “ACK” (acknowledgement) packet to indicate it’s ready to talk.</a:t>
            </a:r>
          </a:p>
        </p:txBody>
      </p:sp>
      <p:sp>
        <p:nvSpPr>
          <p:cNvPr id="94210"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94213" name="Slide Number Placeholder 4"/>
          <p:cNvSpPr>
            <a:spLocks noGrp="1"/>
          </p:cNvSpPr>
          <p:nvPr>
            <p:ph type="sldNum" sz="quarter" idx="12"/>
          </p:nvPr>
        </p:nvSpPr>
        <p:spPr>
          <a:noFill/>
        </p:spPr>
        <p:txBody>
          <a:bodyPr/>
          <a:lstStyle/>
          <a:p>
            <a:fld id="{9C729009-80B8-4273-B033-092297048804}" type="slidenum">
              <a:rPr lang="en-US" smtClean="0"/>
              <a:pPr/>
              <a:t>88</a:t>
            </a:fld>
            <a:endParaRPr lang="en-US" dirty="0" smtClean="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2"/>
          <p:cNvSpPr>
            <a:spLocks noGrp="1" noChangeArrowheads="1"/>
          </p:cNvSpPr>
          <p:nvPr>
            <p:ph type="title"/>
          </p:nvPr>
        </p:nvSpPr>
        <p:spPr/>
        <p:txBody>
          <a:bodyPr/>
          <a:lstStyle/>
          <a:p>
            <a:pPr eaLnBrk="1" hangingPunct="1"/>
            <a:r>
              <a:rPr lang="en-US" dirty="0" smtClean="0"/>
              <a:t>Problems with the Handshake</a:t>
            </a:r>
          </a:p>
        </p:txBody>
      </p:sp>
      <p:sp>
        <p:nvSpPr>
          <p:cNvPr id="95236" name="Rectangle 3"/>
          <p:cNvSpPr>
            <a:spLocks noGrp="1" noChangeArrowheads="1"/>
          </p:cNvSpPr>
          <p:nvPr>
            <p:ph idx="1"/>
          </p:nvPr>
        </p:nvSpPr>
        <p:spPr/>
        <p:txBody>
          <a:bodyPr/>
          <a:lstStyle/>
          <a:p>
            <a:pPr lvl="1" eaLnBrk="1" hangingPunct="1"/>
            <a:r>
              <a:rPr lang="en-US" dirty="0" smtClean="0"/>
              <a:t>And for the purposes of redundancy, the original computer sends a second “ACK” packet back to the server, to ensure the connection has been made — a so-called “three-way handshake.”</a:t>
            </a:r>
          </a:p>
          <a:p>
            <a:pPr lvl="1" eaLnBrk="1" hangingPunct="1"/>
            <a:r>
              <a:rPr lang="en-US" dirty="0" smtClean="0"/>
              <a:t>But in a “SYN” flood attack, the original address of the first “SYN” packet is altered, or spoofed, usually as a non-existent address.</a:t>
            </a:r>
          </a:p>
        </p:txBody>
      </p:sp>
      <p:sp>
        <p:nvSpPr>
          <p:cNvPr id="95234"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95237" name="Slide Number Placeholder 4"/>
          <p:cNvSpPr>
            <a:spLocks noGrp="1"/>
          </p:cNvSpPr>
          <p:nvPr>
            <p:ph type="sldNum" sz="quarter" idx="12"/>
          </p:nvPr>
        </p:nvSpPr>
        <p:spPr>
          <a:noFill/>
        </p:spPr>
        <p:txBody>
          <a:bodyPr/>
          <a:lstStyle/>
          <a:p>
            <a:fld id="{FDB34558-F17E-472E-B99C-C1EF77357C73}" type="slidenum">
              <a:rPr lang="en-US" smtClean="0"/>
              <a:pPr/>
              <a:t>89</a:t>
            </a:fld>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pPr eaLnBrk="1" hangingPunct="1"/>
            <a:r>
              <a:rPr lang="en-US" dirty="0" smtClean="0"/>
              <a:t>Finding Protocol Numbers</a:t>
            </a:r>
          </a:p>
        </p:txBody>
      </p:sp>
      <p:sp>
        <p:nvSpPr>
          <p:cNvPr id="13314"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13317" name="Slide Number Placeholder 4"/>
          <p:cNvSpPr>
            <a:spLocks noGrp="1"/>
          </p:cNvSpPr>
          <p:nvPr>
            <p:ph type="sldNum" sz="quarter" idx="12"/>
          </p:nvPr>
        </p:nvSpPr>
        <p:spPr>
          <a:noFill/>
        </p:spPr>
        <p:txBody>
          <a:bodyPr/>
          <a:lstStyle/>
          <a:p>
            <a:fld id="{88B73FC7-D13B-434C-8BDD-B40C57CFB67E}" type="slidenum">
              <a:rPr lang="en-US" smtClean="0"/>
              <a:pPr/>
              <a:t>9</a:t>
            </a:fld>
            <a:endParaRPr lang="en-US" dirty="0" smtClean="0"/>
          </a:p>
        </p:txBody>
      </p:sp>
      <p:pic>
        <p:nvPicPr>
          <p:cNvPr id="13316" name="Picture 3"/>
          <p:cNvPicPr>
            <a:picLocks noChangeAspect="1" noChangeArrowheads="1"/>
          </p:cNvPicPr>
          <p:nvPr/>
        </p:nvPicPr>
        <p:blipFill>
          <a:blip r:embed="rId2" cstate="print"/>
          <a:srcRect/>
          <a:stretch>
            <a:fillRect/>
          </a:stretch>
        </p:blipFill>
        <p:spPr bwMode="auto">
          <a:xfrm>
            <a:off x="1447800" y="1619250"/>
            <a:ext cx="6172200" cy="462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2"/>
          <p:cNvSpPr>
            <a:spLocks noGrp="1" noChangeArrowheads="1"/>
          </p:cNvSpPr>
          <p:nvPr>
            <p:ph type="title"/>
          </p:nvPr>
        </p:nvSpPr>
        <p:spPr/>
        <p:txBody>
          <a:bodyPr/>
          <a:lstStyle/>
          <a:p>
            <a:pPr eaLnBrk="1" hangingPunct="1"/>
            <a:r>
              <a:rPr lang="en-US" dirty="0" smtClean="0"/>
              <a:t>Problems with the Handshake</a:t>
            </a:r>
          </a:p>
        </p:txBody>
      </p:sp>
      <p:sp>
        <p:nvSpPr>
          <p:cNvPr id="96260" name="Rectangle 3"/>
          <p:cNvSpPr>
            <a:spLocks noGrp="1" noChangeArrowheads="1"/>
          </p:cNvSpPr>
          <p:nvPr>
            <p:ph idx="1"/>
          </p:nvPr>
        </p:nvSpPr>
        <p:spPr/>
        <p:txBody>
          <a:bodyPr/>
          <a:lstStyle/>
          <a:p>
            <a:pPr lvl="1" eaLnBrk="1" hangingPunct="1"/>
            <a:r>
              <a:rPr lang="en-US" dirty="0" smtClean="0"/>
              <a:t>The Web server doesn’t know that, and so it tries to send an “ACK” packet to a computer that it can’t find. Imagine asking your desktop computer to find a file on a floppy drive when no floppy is inserted. In the case of a “SYN” flood, a duped Web server will try to respond to a fake IP for about three minutes each time.</a:t>
            </a:r>
          </a:p>
          <a:p>
            <a:pPr lvl="1" eaLnBrk="1" hangingPunct="1"/>
            <a:r>
              <a:rPr lang="en-US" dirty="0" smtClean="0"/>
              <a:t>Multiply that effect by thousands of millions of requests, and a Web server can become unreachable.</a:t>
            </a:r>
          </a:p>
        </p:txBody>
      </p:sp>
      <p:sp>
        <p:nvSpPr>
          <p:cNvPr id="96258"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96261" name="Slide Number Placeholder 4"/>
          <p:cNvSpPr>
            <a:spLocks noGrp="1"/>
          </p:cNvSpPr>
          <p:nvPr>
            <p:ph type="sldNum" sz="quarter" idx="12"/>
          </p:nvPr>
        </p:nvSpPr>
        <p:spPr>
          <a:noFill/>
        </p:spPr>
        <p:txBody>
          <a:bodyPr/>
          <a:lstStyle/>
          <a:p>
            <a:fld id="{1DDA22D1-A2C0-4035-B577-51078FB26C05}" type="slidenum">
              <a:rPr lang="en-US" smtClean="0"/>
              <a:pPr/>
              <a:t>90</a:t>
            </a:fld>
            <a:endParaRPr lang="en-US" dirty="0" smtClean="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2"/>
          <p:cNvSpPr>
            <a:spLocks noGrp="1" noChangeArrowheads="1"/>
          </p:cNvSpPr>
          <p:nvPr>
            <p:ph type="title"/>
          </p:nvPr>
        </p:nvSpPr>
        <p:spPr/>
        <p:txBody>
          <a:bodyPr/>
          <a:lstStyle/>
          <a:p>
            <a:pPr eaLnBrk="1" hangingPunct="1"/>
            <a:r>
              <a:rPr lang="en-US" dirty="0" smtClean="0"/>
              <a:t>Problems with the Handshake</a:t>
            </a:r>
          </a:p>
        </p:txBody>
      </p:sp>
      <p:sp>
        <p:nvSpPr>
          <p:cNvPr id="97284" name="Rectangle 3"/>
          <p:cNvSpPr>
            <a:spLocks noGrp="1" noChangeArrowheads="1"/>
          </p:cNvSpPr>
          <p:nvPr>
            <p:ph idx="1"/>
          </p:nvPr>
        </p:nvSpPr>
        <p:spPr/>
        <p:txBody>
          <a:bodyPr/>
          <a:lstStyle/>
          <a:p>
            <a:pPr lvl="1" eaLnBrk="1" hangingPunct="1"/>
            <a:r>
              <a:rPr lang="en-US" dirty="0" smtClean="0"/>
              <a:t>There are only a finite number of connections any Web server can accept, or put on a waiting list. “SYN floods effectively fill up that waiting list and make the server unreachable.</a:t>
            </a:r>
          </a:p>
          <a:p>
            <a:pPr lvl="1" eaLnBrk="1" hangingPunct="1"/>
            <a:r>
              <a:rPr lang="en-US" dirty="0" smtClean="0"/>
              <a:t>Eventually, Web administrators manage to shut off responses to the spoofed “SYN” traffic, but this can be challenging, as the faked originating address can literally point to anywhere.</a:t>
            </a:r>
          </a:p>
        </p:txBody>
      </p:sp>
      <p:sp>
        <p:nvSpPr>
          <p:cNvPr id="97282"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97285" name="Slide Number Placeholder 4"/>
          <p:cNvSpPr>
            <a:spLocks noGrp="1"/>
          </p:cNvSpPr>
          <p:nvPr>
            <p:ph type="sldNum" sz="quarter" idx="12"/>
          </p:nvPr>
        </p:nvSpPr>
        <p:spPr>
          <a:noFill/>
        </p:spPr>
        <p:txBody>
          <a:bodyPr/>
          <a:lstStyle/>
          <a:p>
            <a:fld id="{4C4B0528-DE1B-4FDC-82D4-309BCF4A5FE9}" type="slidenum">
              <a:rPr lang="en-US" smtClean="0"/>
              <a:pPr/>
              <a:t>91</a:t>
            </a:fld>
            <a:endParaRPr lang="en-US" dirty="0" smtClean="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2"/>
          <p:cNvSpPr>
            <a:spLocks noGrp="1" noChangeArrowheads="1"/>
          </p:cNvSpPr>
          <p:nvPr>
            <p:ph type="title"/>
          </p:nvPr>
        </p:nvSpPr>
        <p:spPr/>
        <p:txBody>
          <a:bodyPr/>
          <a:lstStyle/>
          <a:p>
            <a:pPr eaLnBrk="1" hangingPunct="1"/>
            <a:r>
              <a:rPr lang="en-US" dirty="0" smtClean="0">
                <a:cs typeface="Arial" charset="0"/>
              </a:rPr>
              <a:t>Initial Sequence Numbers</a:t>
            </a:r>
          </a:p>
        </p:txBody>
      </p:sp>
      <p:sp>
        <p:nvSpPr>
          <p:cNvPr id="98308" name="Rectangle 3"/>
          <p:cNvSpPr>
            <a:spLocks noGrp="1" noChangeArrowheads="1"/>
          </p:cNvSpPr>
          <p:nvPr>
            <p:ph idx="1"/>
          </p:nvPr>
        </p:nvSpPr>
        <p:spPr/>
        <p:txBody>
          <a:bodyPr/>
          <a:lstStyle/>
          <a:p>
            <a:pPr eaLnBrk="1" hangingPunct="1"/>
            <a:r>
              <a:rPr lang="en-US" dirty="0" smtClean="0">
                <a:cs typeface="Arial" charset="0"/>
              </a:rPr>
              <a:t>The initial sequence number is agreed on during the handshake used to establish communication</a:t>
            </a:r>
          </a:p>
          <a:p>
            <a:pPr eaLnBrk="1" hangingPunct="1"/>
            <a:r>
              <a:rPr lang="en-US" dirty="0" smtClean="0">
                <a:cs typeface="Arial" charset="0"/>
              </a:rPr>
              <a:t>A random number is selected to start the sequence</a:t>
            </a:r>
          </a:p>
          <a:p>
            <a:pPr eaLnBrk="1" hangingPunct="1"/>
            <a:r>
              <a:rPr lang="en-US" dirty="0" smtClean="0">
                <a:cs typeface="Arial" charset="0"/>
              </a:rPr>
              <a:t>A problem has always existed with this method relating to the lack of randomness in the selection of the initial sequence number</a:t>
            </a:r>
          </a:p>
        </p:txBody>
      </p:sp>
      <p:sp>
        <p:nvSpPr>
          <p:cNvPr id="98306"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98309" name="Slide Number Placeholder 4"/>
          <p:cNvSpPr>
            <a:spLocks noGrp="1"/>
          </p:cNvSpPr>
          <p:nvPr>
            <p:ph type="sldNum" sz="quarter" idx="12"/>
          </p:nvPr>
        </p:nvSpPr>
        <p:spPr>
          <a:noFill/>
        </p:spPr>
        <p:txBody>
          <a:bodyPr/>
          <a:lstStyle/>
          <a:p>
            <a:fld id="{9DB57095-3E84-4B8C-9175-7FD8554656B3}" type="slidenum">
              <a:rPr lang="en-US" smtClean="0"/>
              <a:pPr/>
              <a:t>92</a:t>
            </a:fld>
            <a:endParaRPr lang="en-US" dirty="0" smtClean="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2"/>
          <p:cNvSpPr>
            <a:spLocks noGrp="1" noChangeArrowheads="1"/>
          </p:cNvSpPr>
          <p:nvPr>
            <p:ph type="title"/>
          </p:nvPr>
        </p:nvSpPr>
        <p:spPr/>
        <p:txBody>
          <a:bodyPr/>
          <a:lstStyle/>
          <a:p>
            <a:pPr eaLnBrk="1" hangingPunct="1"/>
            <a:r>
              <a:rPr lang="en-US" dirty="0" smtClean="0">
                <a:cs typeface="Arial" charset="0"/>
              </a:rPr>
              <a:t>Initial Sequence Numbers</a:t>
            </a:r>
          </a:p>
        </p:txBody>
      </p:sp>
      <p:sp>
        <p:nvSpPr>
          <p:cNvPr id="99332" name="Rectangle 3"/>
          <p:cNvSpPr>
            <a:spLocks noGrp="1" noChangeArrowheads="1"/>
          </p:cNvSpPr>
          <p:nvPr>
            <p:ph idx="1"/>
          </p:nvPr>
        </p:nvSpPr>
        <p:spPr/>
        <p:txBody>
          <a:bodyPr/>
          <a:lstStyle/>
          <a:p>
            <a:pPr eaLnBrk="1" hangingPunct="1"/>
            <a:r>
              <a:rPr lang="en-US" dirty="0" smtClean="0">
                <a:cs typeface="Arial" charset="0"/>
              </a:rPr>
              <a:t>This was described first in 1985</a:t>
            </a:r>
          </a:p>
          <a:p>
            <a:pPr eaLnBrk="1" hangingPunct="1"/>
            <a:r>
              <a:rPr lang="en-US" dirty="0" smtClean="0">
                <a:cs typeface="Arial" charset="0"/>
              </a:rPr>
              <a:t>Due to the difficulty of implementing the proposed fixes, not much has been done</a:t>
            </a:r>
            <a:endParaRPr lang="en-US" dirty="0" smtClean="0"/>
          </a:p>
        </p:txBody>
      </p:sp>
      <p:sp>
        <p:nvSpPr>
          <p:cNvPr id="99330"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99333" name="Slide Number Placeholder 4"/>
          <p:cNvSpPr>
            <a:spLocks noGrp="1"/>
          </p:cNvSpPr>
          <p:nvPr>
            <p:ph type="sldNum" sz="quarter" idx="12"/>
          </p:nvPr>
        </p:nvSpPr>
        <p:spPr>
          <a:noFill/>
        </p:spPr>
        <p:txBody>
          <a:bodyPr/>
          <a:lstStyle/>
          <a:p>
            <a:fld id="{E7BC754B-B1C1-4D2D-8D17-D32C19BC5EAB}" type="slidenum">
              <a:rPr lang="en-US" smtClean="0"/>
              <a:pPr/>
              <a:t>93</a:t>
            </a:fld>
            <a:endParaRPr lang="en-US" dirty="0" smtClean="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2"/>
          <p:cNvSpPr>
            <a:spLocks noGrp="1" noChangeArrowheads="1"/>
          </p:cNvSpPr>
          <p:nvPr>
            <p:ph type="title"/>
          </p:nvPr>
        </p:nvSpPr>
        <p:spPr/>
        <p:txBody>
          <a:bodyPr/>
          <a:lstStyle/>
          <a:p>
            <a:pPr eaLnBrk="1" hangingPunct="1"/>
            <a:r>
              <a:rPr lang="en-US" dirty="0" smtClean="0"/>
              <a:t>Maximum Segment Size</a:t>
            </a:r>
          </a:p>
        </p:txBody>
      </p:sp>
      <p:sp>
        <p:nvSpPr>
          <p:cNvPr id="100356" name="Rectangle 3"/>
          <p:cNvSpPr>
            <a:spLocks noGrp="1" noChangeArrowheads="1"/>
          </p:cNvSpPr>
          <p:nvPr>
            <p:ph idx="1"/>
          </p:nvPr>
        </p:nvSpPr>
        <p:spPr/>
        <p:txBody>
          <a:bodyPr/>
          <a:lstStyle/>
          <a:p>
            <a:pPr eaLnBrk="1" hangingPunct="1"/>
            <a:r>
              <a:rPr lang="en-US" dirty="0" smtClean="0"/>
              <a:t>The segment size is added as a TCP option to the TCP header in a SYN packet</a:t>
            </a:r>
          </a:p>
          <a:p>
            <a:pPr eaLnBrk="1" hangingPunct="1"/>
            <a:r>
              <a:rPr lang="en-US" dirty="0" smtClean="0"/>
              <a:t>The two sides do not need to agree as to the segment size to be used, they just state to each other what they can do</a:t>
            </a:r>
          </a:p>
          <a:p>
            <a:pPr eaLnBrk="1" hangingPunct="1"/>
            <a:r>
              <a:rPr lang="en-US" dirty="0" smtClean="0"/>
              <a:t>But they usually do agree</a:t>
            </a:r>
          </a:p>
          <a:p>
            <a:pPr eaLnBrk="1" hangingPunct="1"/>
            <a:r>
              <a:rPr lang="en-US" dirty="0" smtClean="0"/>
              <a:t>A typical size is 1,460 bytes</a:t>
            </a:r>
          </a:p>
        </p:txBody>
      </p:sp>
      <p:sp>
        <p:nvSpPr>
          <p:cNvPr id="100354"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100357" name="Slide Number Placeholder 4"/>
          <p:cNvSpPr>
            <a:spLocks noGrp="1"/>
          </p:cNvSpPr>
          <p:nvPr>
            <p:ph type="sldNum" sz="quarter" idx="12"/>
          </p:nvPr>
        </p:nvSpPr>
        <p:spPr>
          <a:noFill/>
        </p:spPr>
        <p:txBody>
          <a:bodyPr/>
          <a:lstStyle/>
          <a:p>
            <a:fld id="{DE1DD341-1933-46C2-B6F8-07EBDCE5E3BB}" type="slidenum">
              <a:rPr lang="en-US" smtClean="0"/>
              <a:pPr/>
              <a:t>94</a:t>
            </a:fld>
            <a:endParaRPr lang="en-US" dirty="0" smtClean="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2"/>
          <p:cNvSpPr>
            <a:spLocks noGrp="1" noChangeArrowheads="1"/>
          </p:cNvSpPr>
          <p:nvPr>
            <p:ph type="title"/>
          </p:nvPr>
        </p:nvSpPr>
        <p:spPr/>
        <p:txBody>
          <a:bodyPr/>
          <a:lstStyle/>
          <a:p>
            <a:pPr eaLnBrk="1" hangingPunct="1"/>
            <a:r>
              <a:rPr lang="en-US" dirty="0" smtClean="0"/>
              <a:t>Maximum Segment Size</a:t>
            </a:r>
          </a:p>
        </p:txBody>
      </p:sp>
      <p:sp>
        <p:nvSpPr>
          <p:cNvPr id="101380" name="Rectangle 3"/>
          <p:cNvSpPr>
            <a:spLocks noGrp="1" noChangeArrowheads="1"/>
          </p:cNvSpPr>
          <p:nvPr>
            <p:ph idx="1"/>
          </p:nvPr>
        </p:nvSpPr>
        <p:spPr/>
        <p:txBody>
          <a:bodyPr/>
          <a:lstStyle/>
          <a:p>
            <a:pPr eaLnBrk="1" hangingPunct="1"/>
            <a:r>
              <a:rPr lang="en-US" dirty="0" smtClean="0"/>
              <a:t>This size when the 20 byte TCP header is added along with the 20 byte IP header yields the typical Ethernet frame of 1,500 bytes</a:t>
            </a:r>
          </a:p>
        </p:txBody>
      </p:sp>
      <p:sp>
        <p:nvSpPr>
          <p:cNvPr id="101378"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101381" name="Slide Number Placeholder 4"/>
          <p:cNvSpPr>
            <a:spLocks noGrp="1"/>
          </p:cNvSpPr>
          <p:nvPr>
            <p:ph type="sldNum" sz="quarter" idx="12"/>
          </p:nvPr>
        </p:nvSpPr>
        <p:spPr>
          <a:noFill/>
        </p:spPr>
        <p:txBody>
          <a:bodyPr/>
          <a:lstStyle/>
          <a:p>
            <a:fld id="{A0CCD6DA-1928-4E8F-8D31-52FEF5C7F3CF}" type="slidenum">
              <a:rPr lang="en-US" smtClean="0"/>
              <a:pPr/>
              <a:t>95</a:t>
            </a:fld>
            <a:endParaRPr lang="en-US" dirty="0" smtClean="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2"/>
          <p:cNvSpPr>
            <a:spLocks noGrp="1" noChangeArrowheads="1"/>
          </p:cNvSpPr>
          <p:nvPr>
            <p:ph type="title"/>
          </p:nvPr>
        </p:nvSpPr>
        <p:spPr/>
        <p:txBody>
          <a:bodyPr/>
          <a:lstStyle/>
          <a:p>
            <a:pPr eaLnBrk="1" hangingPunct="1"/>
            <a:r>
              <a:rPr lang="en-US" dirty="0" smtClean="0"/>
              <a:t>Reliability in TCP</a:t>
            </a:r>
          </a:p>
        </p:txBody>
      </p:sp>
      <p:sp>
        <p:nvSpPr>
          <p:cNvPr id="102404" name="Rectangle 3"/>
          <p:cNvSpPr>
            <a:spLocks noGrp="1" noChangeArrowheads="1"/>
          </p:cNvSpPr>
          <p:nvPr>
            <p:ph idx="1"/>
          </p:nvPr>
        </p:nvSpPr>
        <p:spPr/>
        <p:txBody>
          <a:bodyPr/>
          <a:lstStyle/>
          <a:p>
            <a:pPr eaLnBrk="1" hangingPunct="1">
              <a:lnSpc>
                <a:spcPct val="90000"/>
              </a:lnSpc>
            </a:pPr>
            <a:r>
              <a:rPr lang="en-US" dirty="0" smtClean="0"/>
              <a:t>We said TCP is reliable in that we can be assured things get from one place to other</a:t>
            </a:r>
          </a:p>
          <a:p>
            <a:pPr eaLnBrk="1" hangingPunct="1">
              <a:lnSpc>
                <a:spcPct val="90000"/>
              </a:lnSpc>
            </a:pPr>
            <a:r>
              <a:rPr lang="en-US" dirty="0" smtClean="0"/>
              <a:t>This is totally opposite from UDP</a:t>
            </a:r>
          </a:p>
          <a:p>
            <a:pPr eaLnBrk="1" hangingPunct="1">
              <a:lnSpc>
                <a:spcPct val="90000"/>
              </a:lnSpc>
            </a:pPr>
            <a:r>
              <a:rPr lang="en-US" dirty="0" smtClean="0"/>
              <a:t>TCP provide reliable service through positive acknowledgement with retransmission</a:t>
            </a:r>
          </a:p>
          <a:p>
            <a:pPr eaLnBrk="1" hangingPunct="1">
              <a:lnSpc>
                <a:spcPct val="90000"/>
              </a:lnSpc>
            </a:pPr>
            <a:r>
              <a:rPr lang="en-US" dirty="0" smtClean="0"/>
              <a:t>To do this the recipient sends an acknowledgement for each message received</a:t>
            </a:r>
          </a:p>
        </p:txBody>
      </p:sp>
      <p:sp>
        <p:nvSpPr>
          <p:cNvPr id="102402"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102405" name="Slide Number Placeholder 4"/>
          <p:cNvSpPr>
            <a:spLocks noGrp="1"/>
          </p:cNvSpPr>
          <p:nvPr>
            <p:ph type="sldNum" sz="quarter" idx="12"/>
          </p:nvPr>
        </p:nvSpPr>
        <p:spPr>
          <a:noFill/>
        </p:spPr>
        <p:txBody>
          <a:bodyPr/>
          <a:lstStyle/>
          <a:p>
            <a:fld id="{6ABEAC5F-1BC5-4220-8E56-46D5EBC05916}" type="slidenum">
              <a:rPr lang="en-US" smtClean="0"/>
              <a:pPr/>
              <a:t>96</a:t>
            </a:fld>
            <a:endParaRPr lang="en-US" dirty="0" smtClean="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2"/>
          <p:cNvSpPr>
            <a:spLocks noGrp="1" noChangeArrowheads="1"/>
          </p:cNvSpPr>
          <p:nvPr>
            <p:ph type="title"/>
          </p:nvPr>
        </p:nvSpPr>
        <p:spPr/>
        <p:txBody>
          <a:bodyPr/>
          <a:lstStyle/>
          <a:p>
            <a:pPr eaLnBrk="1" hangingPunct="1"/>
            <a:r>
              <a:rPr lang="en-US" dirty="0" smtClean="0"/>
              <a:t>Reliability in TCP</a:t>
            </a:r>
          </a:p>
        </p:txBody>
      </p:sp>
      <p:sp>
        <p:nvSpPr>
          <p:cNvPr id="103428" name="Rectangle 3"/>
          <p:cNvSpPr>
            <a:spLocks noGrp="1" noChangeArrowheads="1"/>
          </p:cNvSpPr>
          <p:nvPr>
            <p:ph idx="1"/>
          </p:nvPr>
        </p:nvSpPr>
        <p:spPr/>
        <p:txBody>
          <a:bodyPr/>
          <a:lstStyle/>
          <a:p>
            <a:pPr eaLnBrk="1" hangingPunct="1">
              <a:lnSpc>
                <a:spcPct val="90000"/>
              </a:lnSpc>
            </a:pPr>
            <a:r>
              <a:rPr lang="en-US" dirty="0" smtClean="0"/>
              <a:t>The sender keeps a list of each packet sent and waits for each to be acknowledged before sending the next</a:t>
            </a:r>
          </a:p>
          <a:p>
            <a:pPr eaLnBrk="1" hangingPunct="1"/>
            <a:r>
              <a:rPr lang="en-US" dirty="0" smtClean="0"/>
              <a:t>The sender starts a timer when it sends, so it knows if it needs to resend</a:t>
            </a:r>
          </a:p>
          <a:p>
            <a:pPr eaLnBrk="1" hangingPunct="1"/>
            <a:r>
              <a:rPr lang="en-US" dirty="0" smtClean="0"/>
              <a:t>Let’s look at this sequence of events</a:t>
            </a:r>
          </a:p>
        </p:txBody>
      </p:sp>
      <p:sp>
        <p:nvSpPr>
          <p:cNvPr id="103426"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103429" name="Slide Number Placeholder 4"/>
          <p:cNvSpPr>
            <a:spLocks noGrp="1"/>
          </p:cNvSpPr>
          <p:nvPr>
            <p:ph type="sldNum" sz="quarter" idx="12"/>
          </p:nvPr>
        </p:nvSpPr>
        <p:spPr>
          <a:noFill/>
        </p:spPr>
        <p:txBody>
          <a:bodyPr/>
          <a:lstStyle/>
          <a:p>
            <a:fld id="{EED0496F-07FC-4850-B8E1-8E670DDEDE63}" type="slidenum">
              <a:rPr lang="en-US" smtClean="0"/>
              <a:pPr/>
              <a:t>97</a:t>
            </a:fld>
            <a:endParaRPr lang="en-US" dirty="0" smtClean="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2"/>
          <p:cNvSpPr>
            <a:spLocks noGrp="1" noChangeArrowheads="1"/>
          </p:cNvSpPr>
          <p:nvPr>
            <p:ph type="title"/>
          </p:nvPr>
        </p:nvSpPr>
        <p:spPr/>
        <p:txBody>
          <a:bodyPr/>
          <a:lstStyle/>
          <a:p>
            <a:pPr eaLnBrk="1" hangingPunct="1"/>
            <a:r>
              <a:rPr lang="en-US" dirty="0" smtClean="0"/>
              <a:t>Reliability in TCP</a:t>
            </a:r>
          </a:p>
        </p:txBody>
      </p:sp>
      <p:graphicFrame>
        <p:nvGraphicFramePr>
          <p:cNvPr id="222258" name="Group 50"/>
          <p:cNvGraphicFramePr>
            <a:graphicFrameLocks noGrp="1"/>
          </p:cNvGraphicFramePr>
          <p:nvPr>
            <p:ph type="tbl" idx="1"/>
          </p:nvPr>
        </p:nvGraphicFramePr>
        <p:xfrm>
          <a:off x="457200" y="1600200"/>
          <a:ext cx="8229600" cy="4648203"/>
        </p:xfrm>
        <a:graphic>
          <a:graphicData uri="http://schemas.openxmlformats.org/drawingml/2006/table">
            <a:tbl>
              <a:tblPr/>
              <a:tblGrid>
                <a:gridCol w="2743200"/>
                <a:gridCol w="2743200"/>
                <a:gridCol w="2743200"/>
              </a:tblGrid>
              <a:tr h="5159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Sender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Flow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Receiver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Send Packet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59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Receive Packet 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59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Send ACK 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Receive ACK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59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Send Packet 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59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Receive Packet 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Send ACK 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59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Receive ACK 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4450"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104498" name="Slide Number Placeholder 8"/>
          <p:cNvSpPr>
            <a:spLocks noGrp="1"/>
          </p:cNvSpPr>
          <p:nvPr>
            <p:ph type="sldNum" sz="quarter" idx="12"/>
          </p:nvPr>
        </p:nvSpPr>
        <p:spPr>
          <a:noFill/>
        </p:spPr>
        <p:txBody>
          <a:bodyPr/>
          <a:lstStyle/>
          <a:p>
            <a:fld id="{4E10C6A4-61DE-442C-BCAC-07A810339490}" type="slidenum">
              <a:rPr lang="en-US" smtClean="0"/>
              <a:pPr/>
              <a:t>98</a:t>
            </a:fld>
            <a:endParaRPr lang="en-US" dirty="0" smtClean="0"/>
          </a:p>
        </p:txBody>
      </p:sp>
      <p:sp>
        <p:nvSpPr>
          <p:cNvPr id="104494" name="Line 45"/>
          <p:cNvSpPr>
            <a:spLocks noChangeShapeType="1"/>
          </p:cNvSpPr>
          <p:nvPr/>
        </p:nvSpPr>
        <p:spPr bwMode="auto">
          <a:xfrm>
            <a:off x="3505200" y="2209800"/>
            <a:ext cx="2133600" cy="609600"/>
          </a:xfrm>
          <a:prstGeom prst="line">
            <a:avLst/>
          </a:prstGeom>
          <a:noFill/>
          <a:ln w="9525">
            <a:solidFill>
              <a:schemeClr val="tx1"/>
            </a:solidFill>
            <a:round/>
            <a:headEnd/>
            <a:tailEnd type="triangle" w="med" len="med"/>
          </a:ln>
        </p:spPr>
        <p:txBody>
          <a:bodyPr/>
          <a:lstStyle/>
          <a:p>
            <a:endParaRPr lang="en-US" dirty="0"/>
          </a:p>
        </p:txBody>
      </p:sp>
      <p:sp>
        <p:nvSpPr>
          <p:cNvPr id="104495" name="Line 46"/>
          <p:cNvSpPr>
            <a:spLocks noChangeShapeType="1"/>
          </p:cNvSpPr>
          <p:nvPr/>
        </p:nvSpPr>
        <p:spPr bwMode="auto">
          <a:xfrm flipH="1">
            <a:off x="3429000" y="3200400"/>
            <a:ext cx="2362200" cy="609600"/>
          </a:xfrm>
          <a:prstGeom prst="line">
            <a:avLst/>
          </a:prstGeom>
          <a:noFill/>
          <a:ln w="9525">
            <a:solidFill>
              <a:schemeClr val="tx1"/>
            </a:solidFill>
            <a:round/>
            <a:headEnd/>
            <a:tailEnd type="triangle" w="med" len="med"/>
          </a:ln>
        </p:spPr>
        <p:txBody>
          <a:bodyPr/>
          <a:lstStyle/>
          <a:p>
            <a:endParaRPr lang="en-US" dirty="0"/>
          </a:p>
        </p:txBody>
      </p:sp>
      <p:sp>
        <p:nvSpPr>
          <p:cNvPr id="104496" name="Line 47"/>
          <p:cNvSpPr>
            <a:spLocks noChangeShapeType="1"/>
          </p:cNvSpPr>
          <p:nvPr/>
        </p:nvSpPr>
        <p:spPr bwMode="auto">
          <a:xfrm>
            <a:off x="3429000" y="4267200"/>
            <a:ext cx="2286000" cy="457200"/>
          </a:xfrm>
          <a:prstGeom prst="line">
            <a:avLst/>
          </a:prstGeom>
          <a:noFill/>
          <a:ln w="9525">
            <a:solidFill>
              <a:schemeClr val="tx1"/>
            </a:solidFill>
            <a:round/>
            <a:headEnd/>
            <a:tailEnd type="triangle" w="med" len="med"/>
          </a:ln>
        </p:spPr>
        <p:txBody>
          <a:bodyPr/>
          <a:lstStyle/>
          <a:p>
            <a:endParaRPr lang="en-US" dirty="0"/>
          </a:p>
        </p:txBody>
      </p:sp>
      <p:sp>
        <p:nvSpPr>
          <p:cNvPr id="104497" name="Line 48"/>
          <p:cNvSpPr>
            <a:spLocks noChangeShapeType="1"/>
          </p:cNvSpPr>
          <p:nvPr/>
        </p:nvSpPr>
        <p:spPr bwMode="auto">
          <a:xfrm flipH="1">
            <a:off x="3429000" y="5334000"/>
            <a:ext cx="2286000" cy="533400"/>
          </a:xfrm>
          <a:prstGeom prst="line">
            <a:avLst/>
          </a:prstGeom>
          <a:noFill/>
          <a:ln w="9525">
            <a:solidFill>
              <a:schemeClr val="tx1"/>
            </a:solidFill>
            <a:round/>
            <a:headEnd/>
            <a:tailEnd type="triangle" w="med" len="med"/>
          </a:ln>
        </p:spPr>
        <p:txBody>
          <a:bodyPr/>
          <a:lstStyle/>
          <a:p>
            <a:endParaRPr lang="en-US"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2"/>
          <p:cNvSpPr>
            <a:spLocks noGrp="1" noChangeArrowheads="1"/>
          </p:cNvSpPr>
          <p:nvPr>
            <p:ph type="title"/>
          </p:nvPr>
        </p:nvSpPr>
        <p:spPr/>
        <p:txBody>
          <a:bodyPr/>
          <a:lstStyle/>
          <a:p>
            <a:pPr eaLnBrk="1" hangingPunct="1"/>
            <a:r>
              <a:rPr lang="en-US" dirty="0" smtClean="0"/>
              <a:t>Data Flow From End to End</a:t>
            </a:r>
          </a:p>
        </p:txBody>
      </p:sp>
      <p:sp>
        <p:nvSpPr>
          <p:cNvPr id="105476" name="Rectangle 3"/>
          <p:cNvSpPr>
            <a:spLocks noGrp="1" noChangeArrowheads="1"/>
          </p:cNvSpPr>
          <p:nvPr>
            <p:ph idx="1"/>
          </p:nvPr>
        </p:nvSpPr>
        <p:spPr/>
        <p:txBody>
          <a:bodyPr/>
          <a:lstStyle/>
          <a:p>
            <a:pPr eaLnBrk="1" hangingPunct="1"/>
            <a:r>
              <a:rPr lang="en-US" dirty="0" smtClean="0"/>
              <a:t>Once the session has been established by using the handshake sequence, both sides sequence their bytes that they send and both sides ACK the other side's bytes</a:t>
            </a:r>
          </a:p>
          <a:p>
            <a:pPr eaLnBrk="1" hangingPunct="1"/>
            <a:r>
              <a:rPr lang="en-US" dirty="0" smtClean="0"/>
              <a:t>Remember it's a stream-oriented protocol</a:t>
            </a:r>
          </a:p>
          <a:p>
            <a:pPr eaLnBrk="1" hangingPunct="1"/>
            <a:r>
              <a:rPr lang="en-US" dirty="0" smtClean="0"/>
              <a:t>Each side has a stream of bytes it needs to send</a:t>
            </a:r>
          </a:p>
        </p:txBody>
      </p:sp>
      <p:sp>
        <p:nvSpPr>
          <p:cNvPr id="105474" name="Footer Placeholder 4"/>
          <p:cNvSpPr>
            <a:spLocks noGrp="1"/>
          </p:cNvSpPr>
          <p:nvPr>
            <p:ph type="ftr" sz="quarter" idx="11"/>
          </p:nvPr>
        </p:nvSpPr>
        <p:spPr>
          <a:noFill/>
        </p:spPr>
        <p:txBody>
          <a:bodyPr/>
          <a:lstStyle/>
          <a:p>
            <a:r>
              <a:rPr lang="en-US" smtClean="0"/>
              <a:t>Copyright 2005-2011 Kenneth M. Chipps Ph.D. www.chipps.com</a:t>
            </a:r>
            <a:endParaRPr lang="en-US" dirty="0" smtClean="0"/>
          </a:p>
        </p:txBody>
      </p:sp>
      <p:sp>
        <p:nvSpPr>
          <p:cNvPr id="105477" name="Slide Number Placeholder 4"/>
          <p:cNvSpPr>
            <a:spLocks noGrp="1"/>
          </p:cNvSpPr>
          <p:nvPr>
            <p:ph type="sldNum" sz="quarter" idx="12"/>
          </p:nvPr>
        </p:nvSpPr>
        <p:spPr>
          <a:noFill/>
        </p:spPr>
        <p:txBody>
          <a:bodyPr/>
          <a:lstStyle/>
          <a:p>
            <a:fld id="{7B9A19BF-FEED-4EF4-A3BE-BB432693F637}" type="slidenum">
              <a:rPr lang="en-US" smtClean="0"/>
              <a:pPr/>
              <a:t>99</a:t>
            </a:fld>
            <a:endParaRPr 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CNA">
  <a:themeElements>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scoAcadem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iscoAcadem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iscoAcadem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iscoAcadem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iscoAcadem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iscoAcadem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iscoAcadem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iscoAcadem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iscoAcadem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iscoAcadem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iscoAcadem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iscoAcadem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CCNA</Template>
  <TotalTime>53</TotalTime>
  <Words>6256</Words>
  <Application>Microsoft Office PowerPoint</Application>
  <PresentationFormat>On-screen Show (4:3)</PresentationFormat>
  <Paragraphs>1011</Paragraphs>
  <Slides>140</Slides>
  <Notes>0</Notes>
  <HiddenSlides>0</HiddenSlides>
  <MMClips>0</MMClips>
  <ScaleCrop>false</ScaleCrop>
  <HeadingPairs>
    <vt:vector size="4" baseType="variant">
      <vt:variant>
        <vt:lpstr>Theme</vt:lpstr>
      </vt:variant>
      <vt:variant>
        <vt:i4>1</vt:i4>
      </vt:variant>
      <vt:variant>
        <vt:lpstr>Slide Titles</vt:lpstr>
      </vt:variant>
      <vt:variant>
        <vt:i4>140</vt:i4>
      </vt:variant>
    </vt:vector>
  </HeadingPairs>
  <TitlesOfParts>
    <vt:vector size="141" baseType="lpstr">
      <vt:lpstr>CCNA</vt:lpstr>
      <vt:lpstr>Transport Layer</vt:lpstr>
      <vt:lpstr>Moving to the Transport Layer</vt:lpstr>
      <vt:lpstr>Context for Protocol Numbers</vt:lpstr>
      <vt:lpstr>Finding Protocol Numbers</vt:lpstr>
      <vt:lpstr>Finding Protocol Numbers</vt:lpstr>
      <vt:lpstr>Finding Protocol Numbers</vt:lpstr>
      <vt:lpstr>Finding Protocol Numbers</vt:lpstr>
      <vt:lpstr>Finding Protocol Numbers</vt:lpstr>
      <vt:lpstr>Finding Protocol Numbers</vt:lpstr>
      <vt:lpstr>Finding Protocol Numbers</vt:lpstr>
      <vt:lpstr>Finding Protocol Numbers</vt:lpstr>
      <vt:lpstr>Protocols at the Transport Layer</vt:lpstr>
      <vt:lpstr>The Context for UDP</vt:lpstr>
      <vt:lpstr>What is UDP</vt:lpstr>
      <vt:lpstr>What is UDP</vt:lpstr>
      <vt:lpstr>Operation</vt:lpstr>
      <vt:lpstr>Operation</vt:lpstr>
      <vt:lpstr>Operation</vt:lpstr>
      <vt:lpstr>Operation</vt:lpstr>
      <vt:lpstr>Operation</vt:lpstr>
      <vt:lpstr>UDP Datagram Header</vt:lpstr>
      <vt:lpstr>UDP Datagram Header</vt:lpstr>
      <vt:lpstr>UDP Datagram Header</vt:lpstr>
      <vt:lpstr>UDP Datagram Header</vt:lpstr>
      <vt:lpstr>UDP Datagram Header</vt:lpstr>
      <vt:lpstr>UDP Datagram Header</vt:lpstr>
      <vt:lpstr>UDP Datagram Header</vt:lpstr>
      <vt:lpstr>UDP Datagram Header</vt:lpstr>
      <vt:lpstr>UDP Datagram Header</vt:lpstr>
      <vt:lpstr>UDP Datagram Header</vt:lpstr>
      <vt:lpstr>More on Operation</vt:lpstr>
      <vt:lpstr>Common Uses</vt:lpstr>
      <vt:lpstr>Common Uses</vt:lpstr>
      <vt:lpstr>TCP</vt:lpstr>
      <vt:lpstr>The Context for TCP</vt:lpstr>
      <vt:lpstr>What is TCP</vt:lpstr>
      <vt:lpstr>Why Does TCP Exist</vt:lpstr>
      <vt:lpstr>Why Does TCP Exist</vt:lpstr>
      <vt:lpstr>Why Does TCP Exist</vt:lpstr>
      <vt:lpstr>Characteristics of TCP</vt:lpstr>
      <vt:lpstr>Characteristics of TCP</vt:lpstr>
      <vt:lpstr>TCP Segment</vt:lpstr>
      <vt:lpstr>TCP Segment Header</vt:lpstr>
      <vt:lpstr>TCP Segment Header</vt:lpstr>
      <vt:lpstr>TCP Segment Header</vt:lpstr>
      <vt:lpstr>TCP Segment Header</vt:lpstr>
      <vt:lpstr>TCP Segment Header</vt:lpstr>
      <vt:lpstr>TCP Segment Header</vt:lpstr>
      <vt:lpstr>TCP Segment Header</vt:lpstr>
      <vt:lpstr>TCP Segment Header</vt:lpstr>
      <vt:lpstr>TCP Segment Header</vt:lpstr>
      <vt:lpstr>TCP Segment Header</vt:lpstr>
      <vt:lpstr>TCP Segment Header</vt:lpstr>
      <vt:lpstr>TCP Segment Header</vt:lpstr>
      <vt:lpstr>TCP Segment Header</vt:lpstr>
      <vt:lpstr>TCP Segment Header</vt:lpstr>
      <vt:lpstr>TCP Segment Header</vt:lpstr>
      <vt:lpstr>TCP Segment Header</vt:lpstr>
      <vt:lpstr>TCP Segment Header</vt:lpstr>
      <vt:lpstr>TCP Segment Header</vt:lpstr>
      <vt:lpstr>TCP Segment Header</vt:lpstr>
      <vt:lpstr>TCP Segment Header</vt:lpstr>
      <vt:lpstr>TCP Segment Header</vt:lpstr>
      <vt:lpstr>TCP Segment Header</vt:lpstr>
      <vt:lpstr>TCP Segment Header</vt:lpstr>
      <vt:lpstr>TCP Segment Header</vt:lpstr>
      <vt:lpstr>TCP Segment Header</vt:lpstr>
      <vt:lpstr>TCP Segment Header</vt:lpstr>
      <vt:lpstr>TCP Segment Header</vt:lpstr>
      <vt:lpstr>TCP Segment Header</vt:lpstr>
      <vt:lpstr>TCP Segment Header</vt:lpstr>
      <vt:lpstr>TCP Segment</vt:lpstr>
      <vt:lpstr>Establishing a Connection</vt:lpstr>
      <vt:lpstr>TCP Handshake Process</vt:lpstr>
      <vt:lpstr>TCP Handshake</vt:lpstr>
      <vt:lpstr>TCP Handshake Process</vt:lpstr>
      <vt:lpstr>Handshake - SYN</vt:lpstr>
      <vt:lpstr>Handshake - SYN</vt:lpstr>
      <vt:lpstr>Handshake - SYN</vt:lpstr>
      <vt:lpstr>Handshake – SYN-ACK</vt:lpstr>
      <vt:lpstr>Handshake – SYN-ACK</vt:lpstr>
      <vt:lpstr>Handshake – SYN-ACK</vt:lpstr>
      <vt:lpstr>Handshake – ACK</vt:lpstr>
      <vt:lpstr>Handshake – ACK</vt:lpstr>
      <vt:lpstr>Handshake – ACK</vt:lpstr>
      <vt:lpstr>Problems with the Handshake</vt:lpstr>
      <vt:lpstr>Problems with the Handshake</vt:lpstr>
      <vt:lpstr>Problems with the Handshake</vt:lpstr>
      <vt:lpstr>Problems with the Handshake</vt:lpstr>
      <vt:lpstr>Problems with the Handshake</vt:lpstr>
      <vt:lpstr>Problems with the Handshake</vt:lpstr>
      <vt:lpstr>Initial Sequence Numbers</vt:lpstr>
      <vt:lpstr>Initial Sequence Numbers</vt:lpstr>
      <vt:lpstr>Maximum Segment Size</vt:lpstr>
      <vt:lpstr>Maximum Segment Size</vt:lpstr>
      <vt:lpstr>Reliability in TCP</vt:lpstr>
      <vt:lpstr>Reliability in TCP</vt:lpstr>
      <vt:lpstr>Reliability in TCP</vt:lpstr>
      <vt:lpstr>Data Flow From End to End</vt:lpstr>
      <vt:lpstr>Data Flow From End to End</vt:lpstr>
      <vt:lpstr>Data Flow From End to End</vt:lpstr>
      <vt:lpstr>Data Flow From End to End</vt:lpstr>
      <vt:lpstr>Data Flow From End to End</vt:lpstr>
      <vt:lpstr>Retransmission</vt:lpstr>
      <vt:lpstr>Retransmission</vt:lpstr>
      <vt:lpstr>Timeout and Retransmission</vt:lpstr>
      <vt:lpstr>Timeout and Retransmission</vt:lpstr>
      <vt:lpstr>Timeout and Retransmission</vt:lpstr>
      <vt:lpstr>Retransmission in TCP</vt:lpstr>
      <vt:lpstr>Sliding Window</vt:lpstr>
      <vt:lpstr>Sliding Window</vt:lpstr>
      <vt:lpstr>Sliding Window</vt:lpstr>
      <vt:lpstr>Sliding Window</vt:lpstr>
      <vt:lpstr>Sliding Window</vt:lpstr>
      <vt:lpstr>Sliding Window</vt:lpstr>
      <vt:lpstr>Sliding Window</vt:lpstr>
      <vt:lpstr>Flow Control</vt:lpstr>
      <vt:lpstr>Flow Control</vt:lpstr>
      <vt:lpstr>Flow Control</vt:lpstr>
      <vt:lpstr>Flow Control</vt:lpstr>
      <vt:lpstr>Response to Congestion</vt:lpstr>
      <vt:lpstr>Response to Congestion</vt:lpstr>
      <vt:lpstr>Response to Congestion</vt:lpstr>
      <vt:lpstr>Silly Window Syndrome</vt:lpstr>
      <vt:lpstr>Silly Window Syndrome</vt:lpstr>
      <vt:lpstr>Silly Window Syndrome</vt:lpstr>
      <vt:lpstr>Summary of Congestion Control</vt:lpstr>
      <vt:lpstr>Summary of Congestion Control</vt:lpstr>
      <vt:lpstr>Summary of Congestion Control</vt:lpstr>
      <vt:lpstr>Summary of Congestion Control</vt:lpstr>
      <vt:lpstr>Summary of Congestion Control</vt:lpstr>
      <vt:lpstr>Summary of Congestion Control</vt:lpstr>
      <vt:lpstr>Summary of Congestion Control</vt:lpstr>
      <vt:lpstr>Summary of Congestion Control</vt:lpstr>
      <vt:lpstr>Summary of Congestion Control</vt:lpstr>
      <vt:lpstr>Summary of Congestion Control</vt:lpstr>
      <vt:lpstr>Closing a Connection</vt:lpstr>
      <vt:lpstr>Closing a Connection</vt:lpstr>
      <vt:lpstr>Connection Reset</vt:lpstr>
      <vt:lpstr>Forcing Data Delivery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Transport Layer</dc:title>
  <dc:creator>Kenneth M. Chipps Ph.D.</dc:creator>
  <cp:lastModifiedBy>Kenneth M. Chipps Ph.D.</cp:lastModifiedBy>
  <cp:revision>13</cp:revision>
  <dcterms:created xsi:type="dcterms:W3CDTF">2009-06-27T03:30:08Z</dcterms:created>
  <dcterms:modified xsi:type="dcterms:W3CDTF">2011-09-05T17:38:22Z</dcterms:modified>
</cp:coreProperties>
</file>