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7"/>
  </p:notesMasterIdLst>
  <p:handoutMasterIdLst>
    <p:handoutMasterId r:id="rId18"/>
  </p:handoutMasterIdLst>
  <p:sldIdLst>
    <p:sldId id="331" r:id="rId2"/>
    <p:sldId id="260" r:id="rId3"/>
    <p:sldId id="369" r:id="rId4"/>
    <p:sldId id="321" r:id="rId5"/>
    <p:sldId id="384" r:id="rId6"/>
    <p:sldId id="339" r:id="rId7"/>
    <p:sldId id="357" r:id="rId8"/>
    <p:sldId id="341" r:id="rId9"/>
    <p:sldId id="349" r:id="rId10"/>
    <p:sldId id="344" r:id="rId11"/>
    <p:sldId id="353" r:id="rId12"/>
    <p:sldId id="381" r:id="rId13"/>
    <p:sldId id="346" r:id="rId14"/>
    <p:sldId id="350" r:id="rId15"/>
    <p:sldId id="371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615" autoAdjust="0"/>
    <p:restoredTop sz="86339" autoAdjust="0"/>
  </p:normalViewPr>
  <p:slideViewPr>
    <p:cSldViewPr>
      <p:cViewPr varScale="1">
        <p:scale>
          <a:sx n="52" d="100"/>
          <a:sy n="52" d="100"/>
        </p:scale>
        <p:origin x="-94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1AA872D7-CB29-4B6A-9604-C744E5F9230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44538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C7EA6D76-27A5-4E6C-8B0C-157569CDB22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2487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667000" y="6245225"/>
            <a:ext cx="3886200" cy="476250"/>
          </a:xfrm>
        </p:spPr>
        <p:txBody>
          <a:bodyPr/>
          <a:lstStyle>
            <a:lvl1pPr>
              <a:defRPr sz="1400" smtClean="0"/>
            </a:lvl1pPr>
          </a:lstStyle>
          <a:p>
            <a:pPr>
              <a:defRPr/>
            </a:pPr>
            <a:r>
              <a:rPr lang="en-US" smtClean="0"/>
              <a:t>Copyright 2000-2012 Kenneth M. Chipps Ph.D. www.chipps.com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3FAC60B-BC3E-424B-86F9-0318AC51325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2000-2012 Kenneth M. Chipps Ph.D. www.chipps.com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CB4D5A-3E5C-4439-B1DB-933CB851982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2000-2012 Kenneth M. Chipps Ph.D. www.chipps.com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FE2C9C-4614-4D64-927D-0A2BBDE8026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2000-2012 Kenneth M. Chipps Ph.D. www.chipps.com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87F3C8-7D7F-4A8F-964D-EFD42E2EB59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2000-2012 Kenneth M. Chipps Ph.D. www.chipps.com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07F22A-2A86-47B1-B5F2-5124DD9C33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en-US" noProof="0" dirty="0" smtClean="0"/>
              <a:t>Click icon to add table</a:t>
            </a:r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2000-2012 Kenneth M. Chipps Ph.D. www.chipps.com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355E31-AD97-4000-B255-FC818936098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2000-2012 Kenneth M. Chipps Ph.D. www.chipps.com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75289-D3CB-49E4-BBAE-38A4A24B091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2000-2012 Kenneth M. Chipps Ph.D. www.chipps.com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C88F31-B7EE-4BC4-85CF-2DE27E37339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2000-2012 Kenneth M. Chipps Ph.D. www.chipps.com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1B01EC-9C0E-471E-817A-2F20932B12C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2000-2012 Kenneth M. Chipps Ph.D. www.chipps.com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7BD1B1-8B7F-48FC-A93B-FBFD952183D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2000-2012 Kenneth M. Chipps Ph.D. www.chipps.com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759F8B-47B9-484C-859F-DCF4285665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2000-2012 Kenneth M. Chipps Ph.D. www.chipps.com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4DCEF6-E9AA-48FF-AA3F-98C98DB0210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2000-2012 Kenneth M. Chipps Ph.D. www.chipps.com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569DA1-13C6-4FE3-BE38-B388E63C4A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2000-2012 Kenneth M. Chipps Ph.D. www.chipps.com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E49386-4D4D-465A-8CA9-4D6737EC8E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A6BBF8"/>
            </a:gs>
            <a:gs pos="100000">
              <a:srgbClr val="FF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37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37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43200" y="6245225"/>
            <a:ext cx="3657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/>
            </a:lvl1pPr>
          </a:lstStyle>
          <a:p>
            <a:pPr>
              <a:defRPr/>
            </a:pPr>
            <a:r>
              <a:rPr lang="en-US" smtClean="0"/>
              <a:t>Copyright 2000-2012 Kenneth M. Chipps Ph.D. www.chipps.com</a:t>
            </a:r>
            <a:endParaRPr lang="en-US" dirty="0"/>
          </a:p>
        </p:txBody>
      </p:sp>
      <p:sp>
        <p:nvSpPr>
          <p:cNvPr id="737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293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C796FCCB-ACEB-4146-B2EA-648F411E9B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89" r:id="rId14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Trade</a:t>
            </a:r>
            <a:r>
              <a:rPr lang="en-US" baseline="0" dirty="0" smtClean="0"/>
              <a:t> Press</a:t>
            </a:r>
            <a:endParaRPr lang="en-US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400" dirty="0" smtClean="0"/>
              <a:t>Last Update </a:t>
            </a:r>
            <a:r>
              <a:rPr lang="en-US" sz="2400" dirty="0" smtClean="0"/>
              <a:t>2012.08.07</a:t>
            </a:r>
            <a:endParaRPr lang="en-US" sz="2400" dirty="0" smtClean="0"/>
          </a:p>
          <a:p>
            <a:r>
              <a:rPr lang="en-US" sz="2400" dirty="0" smtClean="0"/>
              <a:t>1.10.0</a:t>
            </a:r>
            <a:endParaRPr lang="en-US" sz="2400" dirty="0" smtClean="0"/>
          </a:p>
        </p:txBody>
      </p:sp>
      <p:sp>
        <p:nvSpPr>
          <p:cNvPr id="307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67000" y="6245225"/>
            <a:ext cx="4038600" cy="476250"/>
          </a:xfrm>
          <a:noFill/>
        </p:spPr>
        <p:txBody>
          <a:bodyPr/>
          <a:lstStyle/>
          <a:p>
            <a:r>
              <a:rPr lang="en-US" dirty="0" smtClean="0">
                <a:latin typeface="+mn-lt"/>
              </a:rPr>
              <a:t>Copyright 2000-2012 Kenneth M. Chipps Ph.D. www.chipps.com</a:t>
            </a:r>
            <a:endParaRPr lang="en-US" dirty="0">
              <a:latin typeface="+mn-lt"/>
            </a:endParaRPr>
          </a:p>
        </p:txBody>
      </p:sp>
      <p:sp>
        <p:nvSpPr>
          <p:cNvPr id="307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AE83DD6-5462-477C-AAA1-2E0D0A26AA0D}" type="slidenum">
              <a:rPr lang="en-US"/>
              <a:pPr/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Periodicals</a:t>
            </a:r>
          </a:p>
        </p:txBody>
      </p:sp>
      <p:sp>
        <p:nvSpPr>
          <p:cNvPr id="15363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Coverage specific to Wide Area Networks</a:t>
            </a:r>
          </a:p>
          <a:p>
            <a:pPr lvl="1"/>
            <a:r>
              <a:rPr lang="en-US" dirty="0" smtClean="0"/>
              <a:t>Communications News</a:t>
            </a:r>
          </a:p>
          <a:p>
            <a:pPr lvl="2"/>
            <a:r>
              <a:rPr lang="en-US" dirty="0" smtClean="0"/>
              <a:t>http://www.comnews.com/</a:t>
            </a:r>
          </a:p>
          <a:p>
            <a:pPr lvl="1"/>
            <a:r>
              <a:rPr lang="en-US" dirty="0" smtClean="0"/>
              <a:t>Internet Telephony</a:t>
            </a:r>
          </a:p>
          <a:p>
            <a:pPr lvl="2"/>
            <a:r>
              <a:rPr lang="en-US" dirty="0" smtClean="0"/>
              <a:t>http://www.tmcnet.com/</a:t>
            </a:r>
          </a:p>
          <a:p>
            <a:pPr lvl="1"/>
            <a:r>
              <a:rPr lang="en-US" dirty="0" smtClean="0"/>
              <a:t>Internet Protocol Journal</a:t>
            </a:r>
          </a:p>
          <a:p>
            <a:pPr lvl="2"/>
            <a:r>
              <a:rPr lang="en-US" dirty="0" smtClean="0"/>
              <a:t>http://www.cisco.com/ipj</a:t>
            </a:r>
          </a:p>
        </p:txBody>
      </p:sp>
      <p:sp>
        <p:nvSpPr>
          <p:cNvPr id="1536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2000-2012 Kenneth M. Chipps Ph.D. www.chipps.com</a:t>
            </a:r>
            <a:endParaRPr lang="en-US" dirty="0"/>
          </a:p>
        </p:txBody>
      </p:sp>
      <p:sp>
        <p:nvSpPr>
          <p:cNvPr id="1536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705BC01-8AF5-4963-848A-CFE1265A3A4B}" type="slidenum">
              <a:rPr lang="en-US"/>
              <a:pPr/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Periodicals</a:t>
            </a:r>
          </a:p>
        </p:txBody>
      </p:sp>
      <p:sp>
        <p:nvSpPr>
          <p:cNvPr id="16387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Coverage of </a:t>
            </a:r>
            <a:r>
              <a:rPr lang="en-US" dirty="0" smtClean="0"/>
              <a:t>security</a:t>
            </a:r>
            <a:endParaRPr lang="en-US" dirty="0" smtClean="0"/>
          </a:p>
          <a:p>
            <a:pPr lvl="1"/>
            <a:r>
              <a:rPr lang="en-US" dirty="0" smtClean="0"/>
              <a:t>Information Security</a:t>
            </a:r>
          </a:p>
          <a:p>
            <a:pPr lvl="2"/>
            <a:r>
              <a:rPr lang="en-US" dirty="0" smtClean="0"/>
              <a:t>http://searchsecurity.techtarget.com/</a:t>
            </a:r>
          </a:p>
        </p:txBody>
      </p:sp>
      <p:sp>
        <p:nvSpPr>
          <p:cNvPr id="1638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2000-2012 Kenneth M. Chipps Ph.D. www.chipps.com</a:t>
            </a:r>
            <a:endParaRPr lang="en-US" dirty="0"/>
          </a:p>
        </p:txBody>
      </p:sp>
      <p:sp>
        <p:nvSpPr>
          <p:cNvPr id="1638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A6F8115-6937-4CA0-9083-370F3D7CC28A}" type="slidenum">
              <a:rPr lang="en-US"/>
              <a:pPr/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Periodicals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Coverage of </a:t>
            </a:r>
            <a:r>
              <a:rPr lang="en-US" dirty="0" smtClean="0"/>
              <a:t>cabling</a:t>
            </a:r>
            <a:endParaRPr lang="en-US" dirty="0" smtClean="0"/>
          </a:p>
          <a:p>
            <a:pPr lvl="1"/>
            <a:r>
              <a:rPr lang="en-US" dirty="0" smtClean="0"/>
              <a:t>Cabling Installation and Maintenance</a:t>
            </a:r>
          </a:p>
          <a:p>
            <a:pPr lvl="2"/>
            <a:r>
              <a:rPr lang="en-US" dirty="0" smtClean="0"/>
              <a:t>http://www.cable-install.com/</a:t>
            </a:r>
          </a:p>
          <a:p>
            <a:pPr lvl="1"/>
            <a:r>
              <a:rPr lang="en-US" dirty="0" smtClean="0"/>
              <a:t>Cabling Business Magazine</a:t>
            </a:r>
          </a:p>
          <a:p>
            <a:pPr lvl="2"/>
            <a:r>
              <a:rPr lang="en-US" dirty="0" smtClean="0"/>
              <a:t>http://cablingbusiness.com/</a:t>
            </a:r>
          </a:p>
          <a:p>
            <a:pPr lvl="1"/>
            <a:r>
              <a:rPr lang="en-US" dirty="0" smtClean="0"/>
              <a:t>Outside Plant</a:t>
            </a:r>
          </a:p>
          <a:p>
            <a:pPr lvl="2"/>
            <a:r>
              <a:rPr lang="en-US" dirty="0" smtClean="0"/>
              <a:t>http://www.ospmag.com/</a:t>
            </a:r>
          </a:p>
        </p:txBody>
      </p:sp>
      <p:sp>
        <p:nvSpPr>
          <p:cNvPr id="1741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2000-2012 Kenneth M. Chipps Ph.D. www.chipps.com</a:t>
            </a:r>
            <a:endParaRPr lang="en-US" dirty="0"/>
          </a:p>
        </p:txBody>
      </p:sp>
      <p:sp>
        <p:nvSpPr>
          <p:cNvPr id="1741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8AA8A1D-8839-4FA1-B5D2-8E1F826A29DA}" type="slidenum">
              <a:rPr lang="en-US"/>
              <a:pPr/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05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Periodicals</a:t>
            </a:r>
          </a:p>
        </p:txBody>
      </p:sp>
      <p:sp>
        <p:nvSpPr>
          <p:cNvPr id="18435" name="Rectangle 205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Coverage of certification topics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Certification Magazine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http://www.certmag.com/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Microsoft Certified Professional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http://www.mcpmag.com/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Web Site coverage of general technology related news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CNet News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http://www.news.cnet.com/</a:t>
            </a:r>
          </a:p>
        </p:txBody>
      </p:sp>
      <p:sp>
        <p:nvSpPr>
          <p:cNvPr id="1843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2000-2012 Kenneth M. Chipps Ph.D. www.chipps.com</a:t>
            </a:r>
            <a:endParaRPr lang="en-US" dirty="0"/>
          </a:p>
        </p:txBody>
      </p:sp>
      <p:sp>
        <p:nvSpPr>
          <p:cNvPr id="1843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3A3DC6C-5F2F-4687-A6A8-D1A1E40AC55A}" type="slidenum">
              <a:rPr lang="en-US"/>
              <a:pPr/>
              <a:t>13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03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Periodicals</a:t>
            </a:r>
          </a:p>
        </p:txBody>
      </p:sp>
      <p:sp>
        <p:nvSpPr>
          <p:cNvPr id="19459" name="Rectangle 1031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Coverage of issues related to business</a:t>
            </a:r>
          </a:p>
          <a:p>
            <a:pPr lvl="1"/>
            <a:r>
              <a:rPr lang="en-US" dirty="0" smtClean="0"/>
              <a:t>Wall Street Journal</a:t>
            </a:r>
          </a:p>
          <a:p>
            <a:pPr lvl="2"/>
            <a:r>
              <a:rPr lang="en-US" dirty="0" smtClean="0"/>
              <a:t>http://online.wsj.com/public/us/</a:t>
            </a:r>
          </a:p>
          <a:p>
            <a:pPr lvl="1"/>
            <a:r>
              <a:rPr lang="en-US" dirty="0" smtClean="0"/>
              <a:t>Business Week</a:t>
            </a:r>
          </a:p>
          <a:p>
            <a:pPr lvl="2"/>
            <a:r>
              <a:rPr lang="en-US" dirty="0" smtClean="0"/>
              <a:t>http://www.businessweek.com/</a:t>
            </a:r>
          </a:p>
          <a:p>
            <a:pPr lvl="1"/>
            <a:r>
              <a:rPr lang="en-US" dirty="0" smtClean="0"/>
              <a:t>Fortune</a:t>
            </a:r>
          </a:p>
          <a:p>
            <a:pPr lvl="2"/>
            <a:r>
              <a:rPr lang="en-US" dirty="0" smtClean="0"/>
              <a:t>http://www.fortune.com/</a:t>
            </a:r>
          </a:p>
          <a:p>
            <a:pPr lvl="1"/>
            <a:r>
              <a:rPr lang="en-US" dirty="0" smtClean="0"/>
              <a:t>Forbes</a:t>
            </a:r>
          </a:p>
          <a:p>
            <a:pPr lvl="2"/>
            <a:r>
              <a:rPr lang="en-US" dirty="0" smtClean="0"/>
              <a:t>http://www.forbes.com/</a:t>
            </a:r>
          </a:p>
        </p:txBody>
      </p:sp>
      <p:sp>
        <p:nvSpPr>
          <p:cNvPr id="1946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2000-2012 Kenneth M. Chipps Ph.D. www.chipps.com</a:t>
            </a:r>
            <a:endParaRPr lang="en-US" dirty="0"/>
          </a:p>
        </p:txBody>
      </p:sp>
      <p:sp>
        <p:nvSpPr>
          <p:cNvPr id="1946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77B9534-47A6-4D4A-8DEC-95DF896C3122}" type="slidenum">
              <a:rPr lang="en-US"/>
              <a:pPr/>
              <a:t>14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Periodicals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Lastly your weekly or monthly reading should include the major trade magazines for whatever industry you work in</a:t>
            </a:r>
          </a:p>
          <a:p>
            <a:r>
              <a:rPr lang="en-US" dirty="0" smtClean="0"/>
              <a:t>This is to see what trends are developing in that business</a:t>
            </a:r>
          </a:p>
          <a:p>
            <a:r>
              <a:rPr lang="en-US" dirty="0" smtClean="0"/>
              <a:t>You cannot create a network that meets the needs of the business, if you do not understand the business</a:t>
            </a:r>
          </a:p>
        </p:txBody>
      </p:sp>
      <p:sp>
        <p:nvSpPr>
          <p:cNvPr id="2150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2000-2012 Kenneth M. Chipps Ph.D. www.chipps.com</a:t>
            </a:r>
            <a:endParaRPr lang="en-US" dirty="0"/>
          </a:p>
        </p:txBody>
      </p:sp>
      <p:sp>
        <p:nvSpPr>
          <p:cNvPr id="2150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5D0D07D-887C-4512-A180-D3AA761148E7}" type="slidenum">
              <a:rPr lang="en-US"/>
              <a:pPr/>
              <a:t>15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 of This Section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Learn </a:t>
            </a:r>
            <a:r>
              <a:rPr lang="en-US" dirty="0" smtClean="0"/>
              <a:t>how </a:t>
            </a:r>
            <a:r>
              <a:rPr lang="en-US" dirty="0" smtClean="0"/>
              <a:t>to</a:t>
            </a:r>
            <a:r>
              <a:rPr lang="en-US" baseline="0" dirty="0" smtClean="0"/>
              <a:t> keep up with what is going on</a:t>
            </a:r>
          </a:p>
        </p:txBody>
      </p:sp>
      <p:sp>
        <p:nvSpPr>
          <p:cNvPr id="410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>
                <a:latin typeface="+mn-lt"/>
              </a:rPr>
              <a:t>Copyright 2000-2012 Kenneth M. Chipps Ph.D. www.chipps.com</a:t>
            </a:r>
            <a:endParaRPr lang="en-US" dirty="0">
              <a:latin typeface="+mn-lt"/>
            </a:endParaRPr>
          </a:p>
        </p:txBody>
      </p:sp>
      <p:sp>
        <p:nvSpPr>
          <p:cNvPr id="410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A104DFD-60AA-45CA-B063-6DF9A3CE76B6}" type="slidenum">
              <a:rPr lang="en-US"/>
              <a:pPr/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 on Sources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cs typeface="Arial" charset="0"/>
              </a:rPr>
              <a:t>I cannot guarantee all of this information</a:t>
            </a:r>
          </a:p>
          <a:p>
            <a:r>
              <a:rPr lang="en-US" dirty="0" smtClean="0">
                <a:cs typeface="Arial" charset="0"/>
              </a:rPr>
              <a:t>Periodicals especially come and go, as well as change names</a:t>
            </a:r>
            <a:endParaRPr lang="en-US" dirty="0" smtClean="0"/>
          </a:p>
          <a:p>
            <a:r>
              <a:rPr lang="en-US" dirty="0" smtClean="0"/>
              <a:t>Web site links are especially prone to change</a:t>
            </a:r>
          </a:p>
          <a:p>
            <a:r>
              <a:rPr lang="en-US" dirty="0" smtClean="0"/>
              <a:t>Let me know if you come across any of this</a:t>
            </a:r>
          </a:p>
        </p:txBody>
      </p:sp>
      <p:sp>
        <p:nvSpPr>
          <p:cNvPr id="922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2000-2012 Kenneth M. Chipps Ph.D. www.chipps.com</a:t>
            </a:r>
            <a:endParaRPr lang="en-US" dirty="0"/>
          </a:p>
        </p:txBody>
      </p:sp>
      <p:sp>
        <p:nvSpPr>
          <p:cNvPr id="922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CFB679C-D4E5-46CE-9710-191DC9354EF6}" type="slidenum">
              <a:rPr lang="en-US"/>
              <a:pPr/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Trade Press</a:t>
            </a:r>
            <a:endParaRPr lang="en-US" dirty="0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What is the trade press</a:t>
            </a:r>
          </a:p>
          <a:p>
            <a:pPr lvl="0"/>
            <a:r>
              <a:rPr lang="en-US" dirty="0" smtClean="0"/>
              <a:t>These</a:t>
            </a:r>
            <a:r>
              <a:rPr lang="en-US" baseline="0" dirty="0" smtClean="0"/>
              <a:t> are periodicals in one form or the other that employee reporters of one sort or the other to keep up with what is going on in the field</a:t>
            </a:r>
          </a:p>
          <a:p>
            <a:pPr lvl="0"/>
            <a:r>
              <a:rPr lang="en-US" baseline="0" dirty="0" smtClean="0"/>
              <a:t>In our case the IT field</a:t>
            </a:r>
          </a:p>
        </p:txBody>
      </p:sp>
      <p:sp>
        <p:nvSpPr>
          <p:cNvPr id="1024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2000-2012 Kenneth M. Chipps Ph.D. www.chipps.com</a:t>
            </a:r>
            <a:endParaRPr lang="en-US" dirty="0"/>
          </a:p>
        </p:txBody>
      </p:sp>
      <p:sp>
        <p:nvSpPr>
          <p:cNvPr id="1024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0C931FF-E87E-4747-A253-B3023BF76A11}" type="slidenum">
              <a:rPr lang="en-US"/>
              <a:pPr/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Trade Press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Most are free</a:t>
            </a:r>
          </a:p>
          <a:p>
            <a:r>
              <a:rPr lang="en-US" smtClean="0"/>
              <a:t>The web sites themselves may have all you need</a:t>
            </a:r>
          </a:p>
          <a:p>
            <a:r>
              <a:rPr lang="en-US" smtClean="0"/>
              <a:t>Let’s</a:t>
            </a:r>
            <a:r>
              <a:rPr lang="en-US" baseline="0" smtClean="0"/>
              <a:t> look at some of these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2000-2012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075289-D3CB-49E4-BBAE-38A4A24B0913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61700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Periodicals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General coverage of computer and network related topics each week</a:t>
            </a:r>
          </a:p>
          <a:p>
            <a:pPr lvl="1"/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eWeek</a:t>
            </a:r>
          </a:p>
          <a:p>
            <a:pPr lvl="2"/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http://www.eweek.com/</a:t>
            </a:r>
          </a:p>
          <a:p>
            <a:pPr lvl="1"/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Infoworld</a:t>
            </a:r>
          </a:p>
          <a:p>
            <a:pPr lvl="2"/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http://www.infoworld.com/</a:t>
            </a:r>
          </a:p>
          <a:p>
            <a:pPr lvl="1"/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Computerworld</a:t>
            </a:r>
          </a:p>
          <a:p>
            <a:pPr lvl="2"/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http://www.computerworld.com/</a:t>
            </a:r>
          </a:p>
        </p:txBody>
      </p:sp>
      <p:sp>
        <p:nvSpPr>
          <p:cNvPr id="1126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2000-2012 Kenneth M. Chipps Ph.D. www.chipps.com</a:t>
            </a:r>
            <a:endParaRPr lang="en-US" dirty="0"/>
          </a:p>
        </p:txBody>
      </p:sp>
      <p:sp>
        <p:nvSpPr>
          <p:cNvPr id="1126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BA45D6A-F1D2-4D2F-ACBF-BA39EA099614}" type="slidenum">
              <a:rPr lang="en-US"/>
              <a:pPr/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Periodicals</a:t>
            </a:r>
          </a:p>
        </p:txBody>
      </p:sp>
      <p:sp>
        <p:nvSpPr>
          <p:cNvPr id="12291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NetWork World</a:t>
            </a:r>
          </a:p>
          <a:p>
            <a:pPr lvl="2"/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http://www.networkworld.com/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Information Week</a:t>
            </a:r>
          </a:p>
          <a:p>
            <a:pPr lvl="2"/>
            <a:r>
              <a:rPr lang="en-US" dirty="0" smtClean="0">
                <a:cs typeface="Times New Roman" pitchFamily="18" charset="0"/>
              </a:rPr>
              <a:t>http://www.informationweek.com/</a:t>
            </a:r>
            <a:r>
              <a:rPr lang="en-US" dirty="0" smtClean="0"/>
              <a:t> </a:t>
            </a:r>
          </a:p>
          <a:p>
            <a:r>
              <a:rPr lang="en-US" dirty="0" smtClean="0"/>
              <a:t>General coverage of computer and network related topics each month</a:t>
            </a:r>
          </a:p>
          <a:p>
            <a:pPr lvl="1"/>
            <a:r>
              <a:rPr lang="en-US" dirty="0" smtClean="0"/>
              <a:t>PC</a:t>
            </a:r>
          </a:p>
          <a:p>
            <a:pPr lvl="2"/>
            <a:r>
              <a:rPr lang="en-US" dirty="0" smtClean="0"/>
              <a:t>http://www.pcmag.com/</a:t>
            </a:r>
          </a:p>
        </p:txBody>
      </p:sp>
      <p:sp>
        <p:nvSpPr>
          <p:cNvPr id="1229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2000-2012 Kenneth M. Chipps Ph.D. www.chipps.com</a:t>
            </a:r>
            <a:endParaRPr lang="en-US" dirty="0"/>
          </a:p>
        </p:txBody>
      </p:sp>
      <p:sp>
        <p:nvSpPr>
          <p:cNvPr id="1229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AB4C863-00DC-43E0-A3CB-D82980EFBFEC}" type="slidenum">
              <a:rPr lang="en-US"/>
              <a:pPr/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Periodicals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Coverage of storage related issues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Storage</a:t>
            </a:r>
          </a:p>
          <a:p>
            <a:pPr lvl="2"/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http://searchstorage.techtarget.com/</a:t>
            </a:r>
          </a:p>
        </p:txBody>
      </p:sp>
      <p:sp>
        <p:nvSpPr>
          <p:cNvPr id="1331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2000-2012 Kenneth M. Chipps Ph.D. www.chipps.com</a:t>
            </a:r>
            <a:endParaRPr lang="en-US" dirty="0"/>
          </a:p>
        </p:txBody>
      </p:sp>
      <p:sp>
        <p:nvSpPr>
          <p:cNvPr id="1331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45180AE-068F-428A-9145-5A1CCDC873EE}" type="slidenum">
              <a:rPr lang="en-US"/>
              <a:pPr/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Periodicals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Coverage specific to Linux</a:t>
            </a:r>
          </a:p>
          <a:p>
            <a:pPr lvl="1"/>
            <a:r>
              <a:rPr lang="en-US" dirty="0" smtClean="0"/>
              <a:t>Linux Magazine</a:t>
            </a:r>
          </a:p>
          <a:p>
            <a:pPr lvl="2"/>
            <a:r>
              <a:rPr lang="en-US" dirty="0" smtClean="0"/>
              <a:t>http://www.linux-mag.com/</a:t>
            </a:r>
          </a:p>
          <a:p>
            <a:pPr lvl="1"/>
            <a:r>
              <a:rPr lang="en-US" dirty="0" smtClean="0"/>
              <a:t>Linux Journal</a:t>
            </a:r>
          </a:p>
          <a:p>
            <a:pPr lvl="2"/>
            <a:r>
              <a:rPr lang="en-US" dirty="0" smtClean="0"/>
              <a:t>http://www.linuxjournal.com/</a:t>
            </a:r>
          </a:p>
        </p:txBody>
      </p:sp>
      <p:sp>
        <p:nvSpPr>
          <p:cNvPr id="1434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2000-2012 Kenneth M. Chipps Ph.D. www.chipps.com</a:t>
            </a:r>
            <a:endParaRPr lang="en-US" dirty="0"/>
          </a:p>
        </p:txBody>
      </p:sp>
      <p:sp>
        <p:nvSpPr>
          <p:cNvPr id="1434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4530473-4304-4514-9EC3-A75603A15C21}" type="slidenum">
              <a:rPr lang="en-US"/>
              <a:pPr/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CNA">
  <a:themeElements>
    <a:clrScheme name="CiscoAcadem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iscoAcadem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73025" tIns="36512" rIns="73025" bIns="36512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73025" tIns="36512" rIns="73025" bIns="36512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iscoAcadem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Academ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Academ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Academ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Academ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Academ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CCNA</Template>
  <TotalTime>1870</TotalTime>
  <Words>527</Words>
  <Application>Microsoft Office PowerPoint</Application>
  <PresentationFormat>On-screen Show (4:3)</PresentationFormat>
  <Paragraphs>117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CCNA</vt:lpstr>
      <vt:lpstr>Trade Press</vt:lpstr>
      <vt:lpstr>Objectives of This Section</vt:lpstr>
      <vt:lpstr>Note on Sources</vt:lpstr>
      <vt:lpstr>The Trade Press</vt:lpstr>
      <vt:lpstr>The Trade Press</vt:lpstr>
      <vt:lpstr>Periodicals</vt:lpstr>
      <vt:lpstr>Periodicals</vt:lpstr>
      <vt:lpstr>Periodicals</vt:lpstr>
      <vt:lpstr>Periodicals</vt:lpstr>
      <vt:lpstr>Periodicals</vt:lpstr>
      <vt:lpstr>Periodicals</vt:lpstr>
      <vt:lpstr>Periodicals</vt:lpstr>
      <vt:lpstr>Periodicals</vt:lpstr>
      <vt:lpstr>Periodicals</vt:lpstr>
      <vt:lpstr>Periodicals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Trade Press</dc:title>
  <dc:creator>Kenneth M. Chipps Ph.D.</dc:creator>
  <cp:lastModifiedBy>Kenneth M. Chipps Ph.D.</cp:lastModifiedBy>
  <cp:revision>191</cp:revision>
  <dcterms:created xsi:type="dcterms:W3CDTF">2000-09-27T16:26:34Z</dcterms:created>
  <dcterms:modified xsi:type="dcterms:W3CDTF">2012-08-07T17:58:56Z</dcterms:modified>
</cp:coreProperties>
</file>