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331" r:id="rId2"/>
    <p:sldId id="260" r:id="rId3"/>
    <p:sldId id="369" r:id="rId4"/>
    <p:sldId id="321" r:id="rId5"/>
    <p:sldId id="384" r:id="rId6"/>
    <p:sldId id="339" r:id="rId7"/>
    <p:sldId id="357" r:id="rId8"/>
    <p:sldId id="341" r:id="rId9"/>
    <p:sldId id="349" r:id="rId10"/>
    <p:sldId id="344" r:id="rId11"/>
    <p:sldId id="353" r:id="rId12"/>
    <p:sldId id="381" r:id="rId13"/>
    <p:sldId id="346" r:id="rId14"/>
    <p:sldId id="350" r:id="rId15"/>
    <p:sldId id="37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39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AA872D7-CB29-4B6A-9604-C744E5F923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453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7EA6D76-27A5-4E6C-8B0C-157569CDB2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48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FAC60B-BC3E-424B-86F9-0318AC5132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B4D5A-3E5C-4439-B1DB-933CB85198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E2C9C-4614-4D64-927D-0A2BBDE802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7F3C8-7D7F-4A8F-964D-EFD42E2EB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7F22A-2A86-47B1-B5F2-5124DD9C33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55E31-AD97-4000-B255-FC81893609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75289-D3CB-49E4-BBAE-38A4A24B09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88F31-B7EE-4BC4-85CF-2DE27E3733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B01EC-9C0E-471E-817A-2F20932B12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BD1B1-8B7F-48FC-A93B-FBFD952183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59F8B-47B9-484C-859F-DCF4285665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DCEF6-E9AA-48FF-AA3F-98C98DB021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69DA1-13C6-4FE3-BE38-B388E63C4A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49386-4D4D-465A-8CA9-4D6737EC8E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796FCCB-ACEB-4146-B2EA-648F411E9B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Trade</a:t>
            </a:r>
            <a:r>
              <a:rPr lang="en-US" baseline="0" dirty="0" smtClean="0"/>
              <a:t> Press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2012.08.07</a:t>
            </a:r>
            <a:endParaRPr lang="en-US" sz="2400" dirty="0" smtClean="0"/>
          </a:p>
          <a:p>
            <a:r>
              <a:rPr lang="en-US" sz="2400" dirty="0" smtClean="0"/>
              <a:t>1.10.0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038600" cy="476250"/>
          </a:xfrm>
          <a:noFill/>
        </p:spPr>
        <p:txBody>
          <a:bodyPr/>
          <a:lstStyle/>
          <a:p>
            <a:r>
              <a:rPr lang="en-US" dirty="0" smtClean="0">
                <a:latin typeface="+mn-lt"/>
              </a:rPr>
              <a:t>Copyright 2000-2012 Kenneth M. Chipps Ph.D. www.chipps.com</a:t>
            </a:r>
            <a:endParaRPr lang="en-US" dirty="0">
              <a:latin typeface="+mn-lt"/>
            </a:endParaRP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E83DD6-5462-477C-AAA1-2E0D0A26AA0D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specific to Wide Area Networks</a:t>
            </a:r>
          </a:p>
          <a:p>
            <a:pPr lvl="1"/>
            <a:r>
              <a:rPr lang="en-US" dirty="0" smtClean="0"/>
              <a:t>Communications News</a:t>
            </a:r>
          </a:p>
          <a:p>
            <a:pPr lvl="2"/>
            <a:r>
              <a:rPr lang="en-US" dirty="0" smtClean="0"/>
              <a:t>http://www.comnews.com/</a:t>
            </a:r>
          </a:p>
          <a:p>
            <a:pPr lvl="1"/>
            <a:r>
              <a:rPr lang="en-US" dirty="0" smtClean="0"/>
              <a:t>Internet Telephony</a:t>
            </a:r>
          </a:p>
          <a:p>
            <a:pPr lvl="2"/>
            <a:r>
              <a:rPr lang="en-US" dirty="0" smtClean="0"/>
              <a:t>http://www.tmcnet.com/</a:t>
            </a:r>
          </a:p>
          <a:p>
            <a:pPr lvl="1"/>
            <a:r>
              <a:rPr lang="en-US" dirty="0" smtClean="0"/>
              <a:t>Internet Protocol Journal</a:t>
            </a:r>
          </a:p>
          <a:p>
            <a:pPr lvl="2"/>
            <a:r>
              <a:rPr lang="en-US" dirty="0" smtClean="0"/>
              <a:t>http://www.cisco.com/ipj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05BC01-8AF5-4963-848A-CFE1265A3A4B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of </a:t>
            </a:r>
            <a:r>
              <a:rPr lang="en-US" dirty="0" smtClean="0"/>
              <a:t>security</a:t>
            </a:r>
            <a:endParaRPr lang="en-US" dirty="0" smtClean="0"/>
          </a:p>
          <a:p>
            <a:pPr lvl="1"/>
            <a:r>
              <a:rPr lang="en-US" dirty="0" smtClean="0"/>
              <a:t>Information Security</a:t>
            </a:r>
          </a:p>
          <a:p>
            <a:pPr lvl="2"/>
            <a:r>
              <a:rPr lang="en-US" dirty="0" smtClean="0"/>
              <a:t>http://searchsecurity.techtarget.com/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6F8115-6937-4CA0-9083-370F3D7CC28A}" type="slidenum">
              <a:rPr lang="en-US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of </a:t>
            </a:r>
            <a:r>
              <a:rPr lang="en-US" dirty="0" smtClean="0"/>
              <a:t>cabling</a:t>
            </a:r>
            <a:endParaRPr lang="en-US" dirty="0" smtClean="0"/>
          </a:p>
          <a:p>
            <a:pPr lvl="1"/>
            <a:r>
              <a:rPr lang="en-US" dirty="0" smtClean="0"/>
              <a:t>Cabling Installation and Maintenance</a:t>
            </a:r>
          </a:p>
          <a:p>
            <a:pPr lvl="2"/>
            <a:r>
              <a:rPr lang="en-US" dirty="0" smtClean="0"/>
              <a:t>http://www.cable-install.com/</a:t>
            </a:r>
          </a:p>
          <a:p>
            <a:pPr lvl="1"/>
            <a:r>
              <a:rPr lang="en-US" dirty="0" smtClean="0"/>
              <a:t>Cabling Business Magazine</a:t>
            </a:r>
          </a:p>
          <a:p>
            <a:pPr lvl="2"/>
            <a:r>
              <a:rPr lang="en-US" dirty="0" smtClean="0"/>
              <a:t>http://cablingbusiness.com/</a:t>
            </a:r>
          </a:p>
          <a:p>
            <a:pPr lvl="1"/>
            <a:r>
              <a:rPr lang="en-US" dirty="0" smtClean="0"/>
              <a:t>Outside Plant</a:t>
            </a:r>
          </a:p>
          <a:p>
            <a:pPr lvl="2"/>
            <a:r>
              <a:rPr lang="en-US" dirty="0" smtClean="0"/>
              <a:t>http://www.ospmag.com/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AA8A1D-8839-4FA1-B5D2-8E1F826A29DA}" type="slidenum">
              <a:rPr lang="en-US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8435" name="Rectangle 205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Coverage of certification topics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Certification Magazine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http://www.certmag.com/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Microsoft Certified Professional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http://www.mcpmag.com/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Web Site coverage of general technology related news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CNet News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http://www.news.cnet.com/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A3DC6C-5F2F-4687-A6A8-D1A1E40AC55A}" type="slidenum">
              <a:rPr lang="en-US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9459" name="Rectangle 10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of issues related to business</a:t>
            </a:r>
          </a:p>
          <a:p>
            <a:pPr lvl="1"/>
            <a:r>
              <a:rPr lang="en-US" dirty="0" smtClean="0"/>
              <a:t>Wall Street Journal</a:t>
            </a:r>
          </a:p>
          <a:p>
            <a:pPr lvl="2"/>
            <a:r>
              <a:rPr lang="en-US" dirty="0" smtClean="0"/>
              <a:t>http://online.wsj.com/public/us/</a:t>
            </a:r>
          </a:p>
          <a:p>
            <a:pPr lvl="1"/>
            <a:r>
              <a:rPr lang="en-US" dirty="0" smtClean="0"/>
              <a:t>Business Week</a:t>
            </a:r>
          </a:p>
          <a:p>
            <a:pPr lvl="2"/>
            <a:r>
              <a:rPr lang="en-US" dirty="0" smtClean="0"/>
              <a:t>http://www.businessweek.com/</a:t>
            </a:r>
          </a:p>
          <a:p>
            <a:pPr lvl="1"/>
            <a:r>
              <a:rPr lang="en-US" dirty="0" smtClean="0"/>
              <a:t>Fortune</a:t>
            </a:r>
          </a:p>
          <a:p>
            <a:pPr lvl="2"/>
            <a:r>
              <a:rPr lang="en-US" dirty="0" smtClean="0"/>
              <a:t>http://www.fortune.com/</a:t>
            </a:r>
          </a:p>
          <a:p>
            <a:pPr lvl="1"/>
            <a:r>
              <a:rPr lang="en-US" dirty="0" smtClean="0"/>
              <a:t>Forbes</a:t>
            </a:r>
          </a:p>
          <a:p>
            <a:pPr lvl="2"/>
            <a:r>
              <a:rPr lang="en-US" dirty="0" smtClean="0"/>
              <a:t>http://www.forbes.com/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7B9534-47A6-4D4A-8DEC-95DF896C3122}" type="slidenum">
              <a:rPr lang="en-US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Lastly your weekly or monthly reading should include the major trade magazines for whatever industry you work in</a:t>
            </a:r>
          </a:p>
          <a:p>
            <a:r>
              <a:rPr lang="en-US" dirty="0" smtClean="0"/>
              <a:t>This is to see what trends are developing in that business</a:t>
            </a:r>
          </a:p>
          <a:p>
            <a:r>
              <a:rPr lang="en-US" dirty="0" smtClean="0"/>
              <a:t>You cannot create a network that meets the needs of the business, if you do not understand the business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D0D07D-887C-4512-A180-D3AA761148E7}" type="slidenum">
              <a:rPr lang="en-US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</a:t>
            </a:r>
            <a:r>
              <a:rPr lang="en-US" dirty="0" smtClean="0"/>
              <a:t>how </a:t>
            </a:r>
            <a:r>
              <a:rPr lang="en-US" dirty="0" smtClean="0"/>
              <a:t>to</a:t>
            </a:r>
            <a:r>
              <a:rPr lang="en-US" baseline="0" dirty="0" smtClean="0"/>
              <a:t> keep up with what is going on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+mn-lt"/>
              </a:rPr>
              <a:t>Copyright 2000-2012 Kenneth M. Chipps Ph.D. www.chipps.com</a:t>
            </a:r>
            <a:endParaRPr lang="en-US" dirty="0">
              <a:latin typeface="+mn-lt"/>
            </a:endParaRP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104DFD-60AA-45CA-B063-6DF9A3CE76B6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on Sources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 cannot guarantee all of this information</a:t>
            </a:r>
          </a:p>
          <a:p>
            <a:r>
              <a:rPr lang="en-US" dirty="0" smtClean="0">
                <a:cs typeface="Arial" charset="0"/>
              </a:rPr>
              <a:t>Periodicals especially come and go, as well as change names</a:t>
            </a:r>
            <a:endParaRPr lang="en-US" dirty="0" smtClean="0"/>
          </a:p>
          <a:p>
            <a:r>
              <a:rPr lang="en-US" dirty="0" smtClean="0"/>
              <a:t>Web site links are especially prone to change</a:t>
            </a:r>
          </a:p>
          <a:p>
            <a:r>
              <a:rPr lang="en-US" dirty="0" smtClean="0"/>
              <a:t>Let me know if you come across any of this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B679C-D4E5-46CE-9710-191DC9354EF6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Trade Press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What is the trade press</a:t>
            </a:r>
          </a:p>
          <a:p>
            <a:pPr lvl="0"/>
            <a:r>
              <a:rPr lang="en-US" dirty="0" smtClean="0"/>
              <a:t>These</a:t>
            </a:r>
            <a:r>
              <a:rPr lang="en-US" baseline="0" dirty="0" smtClean="0"/>
              <a:t> are periodicals in one form or the other that employee reporters of one sort or the other to keep up with what is going on in the field</a:t>
            </a:r>
          </a:p>
          <a:p>
            <a:pPr lvl="0"/>
            <a:r>
              <a:rPr lang="en-US" baseline="0" dirty="0" smtClean="0"/>
              <a:t>In our case the IT field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C931FF-E87E-4747-A253-B3023BF76A11}" type="slidenum">
              <a:rPr lang="en-US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Trade Press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Most are free</a:t>
            </a:r>
          </a:p>
          <a:p>
            <a:r>
              <a:rPr lang="en-US" smtClean="0"/>
              <a:t>The web sites themselves may have all you need</a:t>
            </a:r>
          </a:p>
          <a:p>
            <a:r>
              <a:rPr lang="en-US" smtClean="0"/>
              <a:t>Let’s</a:t>
            </a:r>
            <a:r>
              <a:rPr lang="en-US" baseline="0" smtClean="0"/>
              <a:t> look at some of these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075289-D3CB-49E4-BBAE-38A4A24B091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170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General coverage of computer and network related topics each week</a:t>
            </a:r>
          </a:p>
          <a:p>
            <a:pPr lvl="1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eWeek</a:t>
            </a:r>
          </a:p>
          <a:p>
            <a:pPr lvl="2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http://www.eweek.com/</a:t>
            </a:r>
          </a:p>
          <a:p>
            <a:pPr lvl="1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Infoworld</a:t>
            </a:r>
          </a:p>
          <a:p>
            <a:pPr lvl="2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http://www.infoworld.com/</a:t>
            </a:r>
          </a:p>
          <a:p>
            <a:pPr lvl="1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Computerworld</a:t>
            </a:r>
          </a:p>
          <a:p>
            <a:pPr lvl="2"/>
            <a:r>
              <a:rPr lang="en-US" b="0" dirty="0" smtClean="0">
                <a:solidFill>
                  <a:srgbClr val="000000"/>
                </a:solidFill>
                <a:cs typeface="Times New Roman" pitchFamily="18" charset="0"/>
              </a:rPr>
              <a:t>http://www.computerworld.com/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A45D6A-F1D2-4D2F-ACBF-BA39EA099614}" type="slidenum">
              <a:rPr lang="en-US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Periodicals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NetWork World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http://www.networkworld.com/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Information Week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http://www.informationweek.com/</a:t>
            </a:r>
            <a:r>
              <a:rPr lang="en-US" dirty="0" smtClean="0"/>
              <a:t> </a:t>
            </a:r>
          </a:p>
          <a:p>
            <a:r>
              <a:rPr lang="en-US" dirty="0" smtClean="0"/>
              <a:t>General coverage of computer and network related topics each month</a:t>
            </a:r>
          </a:p>
          <a:p>
            <a:pPr lvl="1"/>
            <a:r>
              <a:rPr lang="en-US" dirty="0" smtClean="0"/>
              <a:t>PC</a:t>
            </a:r>
          </a:p>
          <a:p>
            <a:pPr lvl="2"/>
            <a:r>
              <a:rPr lang="en-US" dirty="0" smtClean="0"/>
              <a:t>http://www.pcmag.com/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B4C863-00DC-43E0-A3CB-D82980EFBFEC}" type="slidenum">
              <a:rPr lang="en-US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Coverage of storage related issues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Storage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http://searchstorage.techtarget.com/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5180AE-068F-428A-9145-5A1CCDC873EE}" type="slidenum">
              <a:rPr lang="en-US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Periodicals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specific to Linux</a:t>
            </a:r>
          </a:p>
          <a:p>
            <a:pPr lvl="1"/>
            <a:r>
              <a:rPr lang="en-US" dirty="0" smtClean="0"/>
              <a:t>Linux Magazine</a:t>
            </a:r>
          </a:p>
          <a:p>
            <a:pPr lvl="2"/>
            <a:r>
              <a:rPr lang="en-US" dirty="0" smtClean="0"/>
              <a:t>http://www.linux-mag.com/</a:t>
            </a:r>
          </a:p>
          <a:p>
            <a:pPr lvl="1"/>
            <a:r>
              <a:rPr lang="en-US" dirty="0" smtClean="0"/>
              <a:t>Linux Journal</a:t>
            </a:r>
          </a:p>
          <a:p>
            <a:pPr lvl="2"/>
            <a:r>
              <a:rPr lang="en-US" dirty="0" smtClean="0"/>
              <a:t>http://www.linuxjournal.com/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2000-2012 Kenneth M. Chipps Ph.D. www.chipps.com</a:t>
            </a:r>
            <a:endParaRPr lang="en-US" dirty="0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530473-4304-4514-9EC3-A75603A15C21}" type="slidenum">
              <a:rPr lang="en-US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1870</TotalTime>
  <Words>527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CCNA</vt:lpstr>
      <vt:lpstr>Trade Press</vt:lpstr>
      <vt:lpstr>Objectives of This Section</vt:lpstr>
      <vt:lpstr>Note on Sources</vt:lpstr>
      <vt:lpstr>The Trade Press</vt:lpstr>
      <vt:lpstr>The Trade Press</vt:lpstr>
      <vt:lpstr>Periodicals</vt:lpstr>
      <vt:lpstr>Periodicals</vt:lpstr>
      <vt:lpstr>Periodicals</vt:lpstr>
      <vt:lpstr>Periodicals</vt:lpstr>
      <vt:lpstr>Periodicals</vt:lpstr>
      <vt:lpstr>Periodicals</vt:lpstr>
      <vt:lpstr>Periodicals</vt:lpstr>
      <vt:lpstr>Periodicals</vt:lpstr>
      <vt:lpstr>Periodicals</vt:lpstr>
      <vt:lpstr>Periodicals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 Press</dc:title>
  <dc:creator>Kenneth M. Chipps Ph.D.</dc:creator>
  <cp:lastModifiedBy>Kenneth M. Chipps Ph.D.</cp:lastModifiedBy>
  <cp:revision>191</cp:revision>
  <dcterms:created xsi:type="dcterms:W3CDTF">2000-09-27T16:26:34Z</dcterms:created>
  <dcterms:modified xsi:type="dcterms:W3CDTF">2012-08-07T17:58:56Z</dcterms:modified>
</cp:coreProperties>
</file>