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02"/>
  </p:notesMasterIdLst>
  <p:handoutMasterIdLst>
    <p:handoutMasterId r:id="rId103"/>
  </p:handoutMasterIdLst>
  <p:sldIdLst>
    <p:sldId id="398" r:id="rId2"/>
    <p:sldId id="588" r:id="rId3"/>
    <p:sldId id="595" r:id="rId4"/>
    <p:sldId id="596" r:id="rId5"/>
    <p:sldId id="594" r:id="rId6"/>
    <p:sldId id="597" r:id="rId7"/>
    <p:sldId id="412" r:id="rId8"/>
    <p:sldId id="413" r:id="rId9"/>
    <p:sldId id="589" r:id="rId10"/>
    <p:sldId id="414" r:id="rId11"/>
    <p:sldId id="415" r:id="rId12"/>
    <p:sldId id="416" r:id="rId13"/>
    <p:sldId id="530" r:id="rId14"/>
    <p:sldId id="417" r:id="rId15"/>
    <p:sldId id="418" r:id="rId16"/>
    <p:sldId id="531" r:id="rId17"/>
    <p:sldId id="419" r:id="rId18"/>
    <p:sldId id="420" r:id="rId19"/>
    <p:sldId id="421" r:id="rId20"/>
    <p:sldId id="422" r:id="rId21"/>
    <p:sldId id="423" r:id="rId22"/>
    <p:sldId id="532" r:id="rId23"/>
    <p:sldId id="424" r:id="rId24"/>
    <p:sldId id="425" r:id="rId25"/>
    <p:sldId id="426" r:id="rId26"/>
    <p:sldId id="427" r:id="rId27"/>
    <p:sldId id="428" r:id="rId28"/>
    <p:sldId id="429" r:id="rId29"/>
    <p:sldId id="430" r:id="rId30"/>
    <p:sldId id="431" r:id="rId31"/>
    <p:sldId id="432" r:id="rId32"/>
    <p:sldId id="433" r:id="rId33"/>
    <p:sldId id="434" r:id="rId34"/>
    <p:sldId id="435" r:id="rId35"/>
    <p:sldId id="436" r:id="rId36"/>
    <p:sldId id="533" r:id="rId37"/>
    <p:sldId id="437" r:id="rId38"/>
    <p:sldId id="438" r:id="rId39"/>
    <p:sldId id="439" r:id="rId40"/>
    <p:sldId id="440" r:id="rId41"/>
    <p:sldId id="441" r:id="rId42"/>
    <p:sldId id="534" r:id="rId43"/>
    <p:sldId id="442" r:id="rId44"/>
    <p:sldId id="443" r:id="rId45"/>
    <p:sldId id="444" r:id="rId46"/>
    <p:sldId id="445" r:id="rId47"/>
    <p:sldId id="446" r:id="rId48"/>
    <p:sldId id="447" r:id="rId49"/>
    <p:sldId id="563" r:id="rId50"/>
    <p:sldId id="564" r:id="rId51"/>
    <p:sldId id="565" r:id="rId52"/>
    <p:sldId id="448" r:id="rId53"/>
    <p:sldId id="450" r:id="rId54"/>
    <p:sldId id="451" r:id="rId55"/>
    <p:sldId id="453" r:id="rId56"/>
    <p:sldId id="454" r:id="rId57"/>
    <p:sldId id="455" r:id="rId58"/>
    <p:sldId id="456" r:id="rId59"/>
    <p:sldId id="457" r:id="rId60"/>
    <p:sldId id="535" r:id="rId61"/>
    <p:sldId id="458" r:id="rId62"/>
    <p:sldId id="459" r:id="rId63"/>
    <p:sldId id="460" r:id="rId64"/>
    <p:sldId id="461" r:id="rId65"/>
    <p:sldId id="462" r:id="rId66"/>
    <p:sldId id="463" r:id="rId67"/>
    <p:sldId id="464" r:id="rId68"/>
    <p:sldId id="466" r:id="rId69"/>
    <p:sldId id="467" r:id="rId70"/>
    <p:sldId id="537" r:id="rId71"/>
    <p:sldId id="468" r:id="rId72"/>
    <p:sldId id="469" r:id="rId73"/>
    <p:sldId id="470" r:id="rId74"/>
    <p:sldId id="471" r:id="rId75"/>
    <p:sldId id="473" r:id="rId76"/>
    <p:sldId id="474" r:id="rId77"/>
    <p:sldId id="475" r:id="rId78"/>
    <p:sldId id="476" r:id="rId79"/>
    <p:sldId id="538" r:id="rId80"/>
    <p:sldId id="477" r:id="rId81"/>
    <p:sldId id="539" r:id="rId82"/>
    <p:sldId id="478" r:id="rId83"/>
    <p:sldId id="540" r:id="rId84"/>
    <p:sldId id="479" r:id="rId85"/>
    <p:sldId id="480" r:id="rId86"/>
    <p:sldId id="481" r:id="rId87"/>
    <p:sldId id="541" r:id="rId88"/>
    <p:sldId id="553" r:id="rId89"/>
    <p:sldId id="482" r:id="rId90"/>
    <p:sldId id="483" r:id="rId91"/>
    <p:sldId id="484" r:id="rId92"/>
    <p:sldId id="485" r:id="rId93"/>
    <p:sldId id="486" r:id="rId94"/>
    <p:sldId id="487" r:id="rId95"/>
    <p:sldId id="542" r:id="rId96"/>
    <p:sldId id="552" r:id="rId97"/>
    <p:sldId id="590" r:id="rId98"/>
    <p:sldId id="591" r:id="rId99"/>
    <p:sldId id="592" r:id="rId100"/>
    <p:sldId id="593" r:id="rId101"/>
  </p:sldIdLst>
  <p:sldSz cx="9144000" cy="6858000" type="screen4x3"/>
  <p:notesSz cx="6858000" cy="91170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2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4" autoAdjust="0"/>
  </p:normalViewPr>
  <p:slideViewPr>
    <p:cSldViewPr>
      <p:cViewPr varScale="1">
        <p:scale>
          <a:sx n="59" d="100"/>
          <a:sy n="59" d="100"/>
        </p:scale>
        <p:origin x="792" y="72"/>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7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9331"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9332"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9333"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5CC1156-4A5B-4A8E-B1F3-89F0F69F95CF}" type="slidenum">
              <a:rPr lang="en-US"/>
              <a:pPr>
                <a:defRPr/>
              </a:pPr>
              <a:t>‹#›</a:t>
            </a:fld>
            <a:endParaRPr lang="en-US" dirty="0"/>
          </a:p>
        </p:txBody>
      </p:sp>
    </p:spTree>
    <p:extLst>
      <p:ext uri="{BB962C8B-B14F-4D97-AF65-F5344CB8AC3E}">
        <p14:creationId xmlns:p14="http://schemas.microsoft.com/office/powerpoint/2010/main" val="1976813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3187" name="Rectangle 3"/>
          <p:cNvSpPr>
            <a:spLocks noGrp="1" noChangeArrowheads="1"/>
          </p:cNvSpPr>
          <p:nvPr>
            <p:ph type="dt"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00708"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93189" name="Rectangle 5"/>
          <p:cNvSpPr>
            <a:spLocks noGrp="1" noChangeArrowheads="1"/>
          </p:cNvSpPr>
          <p:nvPr>
            <p:ph type="body" sz="quarter" idx="3"/>
          </p:nvPr>
        </p:nvSpPr>
        <p:spPr bwMode="auto">
          <a:xfrm>
            <a:off x="685800" y="4330700"/>
            <a:ext cx="54864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3190" name="Rectangle 6"/>
          <p:cNvSpPr>
            <a:spLocks noGrp="1" noChangeArrowheads="1"/>
          </p:cNvSpPr>
          <p:nvPr>
            <p:ph type="ftr" sz="quarter" idx="4"/>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3191" name="Rectangle 7"/>
          <p:cNvSpPr>
            <a:spLocks noGrp="1" noChangeArrowheads="1"/>
          </p:cNvSpPr>
          <p:nvPr>
            <p:ph type="sldNum" sz="quarter" idx="5"/>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6615C3A-67D4-4490-A4DA-8B24969F171A}" type="slidenum">
              <a:rPr lang="en-US"/>
              <a:pPr>
                <a:defRPr/>
              </a:pPr>
              <a:t>‹#›</a:t>
            </a:fld>
            <a:endParaRPr lang="en-US" dirty="0"/>
          </a:p>
        </p:txBody>
      </p:sp>
    </p:spTree>
    <p:extLst>
      <p:ext uri="{BB962C8B-B14F-4D97-AF65-F5344CB8AC3E}">
        <p14:creationId xmlns:p14="http://schemas.microsoft.com/office/powerpoint/2010/main" val="38339603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07874"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078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6C1EB057-51D7-4C8A-B303-40BAACD568E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181302E-5F4D-4F00-AF74-C4B0E75E454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412609-63F8-4824-AC45-CCF86BFEB7C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7DE51B2-2387-44ED-BD41-3058A8093BFF}"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2CC93E0-4D93-4C04-B521-7A139C90DDE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C56B7B0-F252-48B8-8879-52FCC0670B6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E98D78-F692-4681-860E-0C81F43585F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ACD3A1A-3974-49B9-B644-ED0E123729D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8DB7026-0AEE-401B-90F8-22BBC8CF7B8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B876053-B026-41DE-BAEB-CFDD38BF0EC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F0BD94D-2E2B-465F-9FFE-BA2D67B52CB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CB907BC-F659-447B-8D55-862CA8CB1CE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5F6E9E7-4F00-4D5A-879E-91EC2107753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68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20685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dirty="0" smtClean="0"/>
              <a:t>Copyright 2009 Kenneth M. Chipps Ph.D. www.chipps.com</a:t>
            </a:r>
            <a:endParaRPr lang="en-US" dirty="0"/>
          </a:p>
        </p:txBody>
      </p:sp>
      <p:sp>
        <p:nvSpPr>
          <p:cNvPr id="20685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7EBA004-8567-4653-BED5-2A721628BEA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8"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1"/>
          </p:nvPr>
        </p:nvSpPr>
        <p:spPr>
          <a:noFill/>
        </p:spPr>
        <p:txBody>
          <a:bodyPr/>
          <a:lstStyle/>
          <a:p>
            <a:r>
              <a:rPr lang="en-US" dirty="0" smtClean="0"/>
              <a:t>Copyright 2009 Kenneth M. Chipps Ph.D. www.chipps.com</a:t>
            </a:r>
          </a:p>
        </p:txBody>
      </p:sp>
      <p:sp>
        <p:nvSpPr>
          <p:cNvPr id="3075" name="Rectangle 2"/>
          <p:cNvSpPr>
            <a:spLocks noChangeArrowheads="1"/>
          </p:cNvSpPr>
          <p:nvPr/>
        </p:nvSpPr>
        <p:spPr bwMode="auto">
          <a:xfrm>
            <a:off x="1371600" y="3886200"/>
            <a:ext cx="6400800" cy="1752600"/>
          </a:xfrm>
          <a:prstGeom prst="rect">
            <a:avLst/>
          </a:prstGeom>
          <a:noFill/>
          <a:ln w="9525">
            <a:noFill/>
            <a:miter lim="800000"/>
            <a:headEnd/>
            <a:tailEnd/>
          </a:ln>
        </p:spPr>
        <p:txBody>
          <a:bodyPr/>
          <a:lstStyle/>
          <a:p>
            <a:pPr marL="342900" indent="-342900" algn="ctr">
              <a:spcBef>
                <a:spcPct val="20000"/>
              </a:spcBef>
            </a:pPr>
            <a:endParaRPr lang="en-US" altLang="en-US" sz="3200" dirty="0"/>
          </a:p>
        </p:txBody>
      </p:sp>
      <p:sp>
        <p:nvSpPr>
          <p:cNvPr id="3076" name="Rectangle 3"/>
          <p:cNvSpPr>
            <a:spLocks noGrp="1" noChangeArrowheads="1"/>
          </p:cNvSpPr>
          <p:nvPr>
            <p:ph type="ctrTitle"/>
          </p:nvPr>
        </p:nvSpPr>
        <p:spPr/>
        <p:txBody>
          <a:bodyPr/>
          <a:lstStyle/>
          <a:p>
            <a:pPr eaLnBrk="1" hangingPunct="1"/>
            <a:r>
              <a:rPr lang="en-US" altLang="en-US" dirty="0" smtClean="0"/>
              <a:t>The Organizations </a:t>
            </a:r>
            <a:r>
              <a:rPr lang="en-US" altLang="en-US" baseline="0" dirty="0" smtClean="0"/>
              <a:t>That Create the Standards</a:t>
            </a:r>
            <a:r>
              <a:rPr lang="en-US" altLang="en-US" dirty="0" smtClean="0"/>
              <a:t/>
            </a:r>
            <a:br>
              <a:rPr lang="en-US" altLang="en-US" dirty="0" smtClean="0"/>
            </a:br>
            <a:r>
              <a:rPr lang="en-US" altLang="en-US" dirty="0" smtClean="0"/>
              <a:t> </a:t>
            </a:r>
            <a:r>
              <a:rPr lang="en-US" sz="2400" dirty="0" smtClean="0"/>
              <a:t>Last Update 2009.09.12</a:t>
            </a:r>
            <a:br>
              <a:rPr lang="en-US" sz="2400" dirty="0" smtClean="0"/>
            </a:br>
            <a:r>
              <a:rPr lang="en-US" sz="2400" dirty="0" smtClean="0"/>
              <a:t>1.0.0</a:t>
            </a:r>
          </a:p>
        </p:txBody>
      </p:sp>
      <p:sp>
        <p:nvSpPr>
          <p:cNvPr id="3077" name="Slide Number Placeholder 5"/>
          <p:cNvSpPr>
            <a:spLocks noGrp="1"/>
          </p:cNvSpPr>
          <p:nvPr>
            <p:ph type="sldNum" sz="quarter" idx="12"/>
          </p:nvPr>
        </p:nvSpPr>
        <p:spPr>
          <a:noFill/>
        </p:spPr>
        <p:txBody>
          <a:bodyPr/>
          <a:lstStyle/>
          <a:p>
            <a:fld id="{389AA25A-63E7-4FD5-877B-A71825365DAB}" type="slidenum">
              <a:rPr lang="en-US" smtClean="0"/>
              <a:pPr/>
              <a:t>1</a:t>
            </a:fld>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171" name="Slide Number Placeholder 5"/>
          <p:cNvSpPr>
            <a:spLocks noGrp="1"/>
          </p:cNvSpPr>
          <p:nvPr>
            <p:ph type="sldNum" sz="quarter" idx="12"/>
          </p:nvPr>
        </p:nvSpPr>
        <p:spPr>
          <a:noFill/>
        </p:spPr>
        <p:txBody>
          <a:bodyPr/>
          <a:lstStyle/>
          <a:p>
            <a:fld id="{312B4B67-D438-414B-8BFD-5D924BA78266}" type="slidenum">
              <a:rPr lang="en-US" smtClean="0"/>
              <a:pPr/>
              <a:t>10</a:t>
            </a:fld>
            <a:endParaRPr lang="en-US" dirty="0" smtClean="0"/>
          </a:p>
        </p:txBody>
      </p:sp>
      <p:sp>
        <p:nvSpPr>
          <p:cNvPr id="7172" name="Rectangle 2"/>
          <p:cNvSpPr>
            <a:spLocks noGrp="1" noChangeArrowheads="1"/>
          </p:cNvSpPr>
          <p:nvPr>
            <p:ph type="title"/>
          </p:nvPr>
        </p:nvSpPr>
        <p:spPr/>
        <p:txBody>
          <a:bodyPr/>
          <a:lstStyle/>
          <a:p>
            <a:pPr eaLnBrk="1" hangingPunct="1"/>
            <a:r>
              <a:rPr lang="en-US" dirty="0" smtClean="0"/>
              <a:t>Precursor Steps</a:t>
            </a:r>
          </a:p>
        </p:txBody>
      </p:sp>
      <p:sp>
        <p:nvSpPr>
          <p:cNvPr id="7173" name="Rectangle 3"/>
          <p:cNvSpPr>
            <a:spLocks noGrp="1" noChangeArrowheads="1"/>
          </p:cNvSpPr>
          <p:nvPr>
            <p:ph type="body" idx="1"/>
          </p:nvPr>
        </p:nvSpPr>
        <p:spPr/>
        <p:txBody>
          <a:bodyPr/>
          <a:lstStyle/>
          <a:p>
            <a:pPr eaLnBrk="1" hangingPunct="1"/>
            <a:r>
              <a:rPr lang="en-US" dirty="0" smtClean="0"/>
              <a:t>How did we get where we are today</a:t>
            </a:r>
          </a:p>
          <a:p>
            <a:pPr eaLnBrk="1" hangingPunct="1"/>
            <a:r>
              <a:rPr lang="en-US" dirty="0" smtClean="0"/>
              <a:t>Let</a:t>
            </a:r>
            <a:r>
              <a:rPr lang="en-US" dirty="0" smtClean="0">
                <a:latin typeface="Times New Roman" pitchFamily="18" charset="0"/>
              </a:rPr>
              <a:t>’</a:t>
            </a:r>
            <a:r>
              <a:rPr lang="en-US" dirty="0" smtClean="0"/>
              <a:t>s see</a:t>
            </a:r>
          </a:p>
          <a:p>
            <a:pPr eaLnBrk="1" hangingPunct="1"/>
            <a:r>
              <a:rPr lang="en-US" dirty="0" smtClean="0"/>
              <a:t>In the beginning of interconnections among computers </a:t>
            </a:r>
            <a:r>
              <a:rPr lang="en-US" dirty="0" smtClean="0">
                <a:latin typeface="Times New Roman" pitchFamily="18" charset="0"/>
              </a:rPr>
              <a:t>–</a:t>
            </a:r>
            <a:r>
              <a:rPr lang="en-US" dirty="0" smtClean="0"/>
              <a:t> the late 1960s </a:t>
            </a:r>
            <a:r>
              <a:rPr lang="en-US" dirty="0" smtClean="0">
                <a:latin typeface="Times New Roman" pitchFamily="18" charset="0"/>
              </a:rPr>
              <a:t>–</a:t>
            </a:r>
            <a:r>
              <a:rPr lang="en-US" dirty="0" smtClean="0"/>
              <a:t> most organizations bought all of their equipment from a single company</a:t>
            </a:r>
          </a:p>
          <a:p>
            <a:pPr eaLnBrk="1" hangingPunct="1"/>
            <a:r>
              <a:rPr lang="en-US" dirty="0" smtClean="0"/>
              <a:t>These were large, expensive, proprietary systems that only talked to each other and no one else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a:t>
            </a:r>
            <a:endParaRPr lang="en-US" dirty="0"/>
          </a:p>
        </p:txBody>
      </p:sp>
      <p:sp>
        <p:nvSpPr>
          <p:cNvPr id="3" name="Content Placeholder 2"/>
          <p:cNvSpPr>
            <a:spLocks noGrp="1"/>
          </p:cNvSpPr>
          <p:nvPr>
            <p:ph idx="1"/>
          </p:nvPr>
        </p:nvSpPr>
        <p:spPr/>
        <p:txBody>
          <a:bodyPr/>
          <a:lstStyle/>
          <a:p>
            <a:r>
              <a:rPr lang="en-US" dirty="0" smtClean="0"/>
              <a:t>Most of the work we</a:t>
            </a:r>
            <a:r>
              <a:rPr lang="en-US" baseline="0" dirty="0" smtClean="0"/>
              <a:t> </a:t>
            </a:r>
            <a:r>
              <a:rPr lang="en-US" dirty="0" smtClean="0"/>
              <a:t>are interested in is done by</a:t>
            </a:r>
            <a:r>
              <a:rPr lang="en-US" baseline="0" dirty="0" smtClean="0"/>
              <a:t> the various 802 committees</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100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195" name="Slide Number Placeholder 5"/>
          <p:cNvSpPr>
            <a:spLocks noGrp="1"/>
          </p:cNvSpPr>
          <p:nvPr>
            <p:ph type="sldNum" sz="quarter" idx="12"/>
          </p:nvPr>
        </p:nvSpPr>
        <p:spPr>
          <a:noFill/>
        </p:spPr>
        <p:txBody>
          <a:bodyPr/>
          <a:lstStyle/>
          <a:p>
            <a:fld id="{1E67633F-CAD9-45BD-B253-0092DB664012}" type="slidenum">
              <a:rPr lang="en-US" smtClean="0"/>
              <a:pPr/>
              <a:t>11</a:t>
            </a:fld>
            <a:endParaRPr lang="en-US" dirty="0" smtClean="0"/>
          </a:p>
        </p:txBody>
      </p:sp>
      <p:sp>
        <p:nvSpPr>
          <p:cNvPr id="8196" name="Rectangle 2"/>
          <p:cNvSpPr>
            <a:spLocks noGrp="1" noChangeArrowheads="1"/>
          </p:cNvSpPr>
          <p:nvPr>
            <p:ph type="title"/>
          </p:nvPr>
        </p:nvSpPr>
        <p:spPr/>
        <p:txBody>
          <a:bodyPr/>
          <a:lstStyle/>
          <a:p>
            <a:pPr eaLnBrk="1" hangingPunct="1"/>
            <a:r>
              <a:rPr lang="en-US" dirty="0" smtClean="0"/>
              <a:t>Precursor Steps</a:t>
            </a:r>
          </a:p>
        </p:txBody>
      </p:sp>
      <p:sp>
        <p:nvSpPr>
          <p:cNvPr id="8197" name="Rectangle 3"/>
          <p:cNvSpPr>
            <a:spLocks noGrp="1" noChangeArrowheads="1"/>
          </p:cNvSpPr>
          <p:nvPr>
            <p:ph type="body" idx="1"/>
          </p:nvPr>
        </p:nvSpPr>
        <p:spPr/>
        <p:txBody>
          <a:bodyPr/>
          <a:lstStyle/>
          <a:p>
            <a:pPr eaLnBrk="1" hangingPunct="1"/>
            <a:r>
              <a:rPr lang="en-US" dirty="0" smtClean="0"/>
              <a:t>All of the equipment was plugged into a central controller that held all of the intelligence</a:t>
            </a:r>
          </a:p>
          <a:p>
            <a:pPr eaLnBrk="1" hangingPunct="1"/>
            <a:r>
              <a:rPr lang="en-US" dirty="0" smtClean="0"/>
              <a:t>The protocols used were only understood by the vendor</a:t>
            </a:r>
            <a:r>
              <a:rPr lang="en-US" dirty="0" smtClean="0">
                <a:latin typeface="Times New Roman" pitchFamily="18" charset="0"/>
              </a:rPr>
              <a:t>’</a:t>
            </a:r>
            <a:r>
              <a:rPr lang="en-US" dirty="0" smtClean="0"/>
              <a:t>s equipment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219" name="Slide Number Placeholder 5"/>
          <p:cNvSpPr>
            <a:spLocks noGrp="1"/>
          </p:cNvSpPr>
          <p:nvPr>
            <p:ph type="sldNum" sz="quarter" idx="12"/>
          </p:nvPr>
        </p:nvSpPr>
        <p:spPr>
          <a:noFill/>
        </p:spPr>
        <p:txBody>
          <a:bodyPr/>
          <a:lstStyle/>
          <a:p>
            <a:fld id="{30040DEA-851E-42D3-9225-E67E81DA0310}" type="slidenum">
              <a:rPr lang="en-US" smtClean="0"/>
              <a:pPr/>
              <a:t>12</a:t>
            </a:fld>
            <a:endParaRPr lang="en-US" dirty="0" smtClean="0"/>
          </a:p>
        </p:txBody>
      </p:sp>
      <p:sp>
        <p:nvSpPr>
          <p:cNvPr id="9220" name="Rectangle 2"/>
          <p:cNvSpPr>
            <a:spLocks noGrp="1" noChangeArrowheads="1"/>
          </p:cNvSpPr>
          <p:nvPr>
            <p:ph type="title"/>
          </p:nvPr>
        </p:nvSpPr>
        <p:spPr/>
        <p:txBody>
          <a:bodyPr/>
          <a:lstStyle/>
          <a:p>
            <a:pPr eaLnBrk="1" hangingPunct="1"/>
            <a:r>
              <a:rPr lang="en-US" dirty="0" smtClean="0"/>
              <a:t>Precursor Steps</a:t>
            </a:r>
          </a:p>
        </p:txBody>
      </p:sp>
      <p:sp>
        <p:nvSpPr>
          <p:cNvPr id="9221" name="Rectangle 3"/>
          <p:cNvSpPr>
            <a:spLocks noGrp="1" noChangeArrowheads="1"/>
          </p:cNvSpPr>
          <p:nvPr>
            <p:ph type="body" idx="1"/>
          </p:nvPr>
        </p:nvSpPr>
        <p:spPr/>
        <p:txBody>
          <a:bodyPr/>
          <a:lstStyle/>
          <a:p>
            <a:pPr eaLnBrk="1" hangingPunct="1"/>
            <a:r>
              <a:rPr lang="en-US" dirty="0" smtClean="0"/>
              <a:t>As computers became more central to national defense the defense agencies saw the need for them to all talk to each other without excessive overhead from translations through gateways</a:t>
            </a:r>
          </a:p>
          <a:p>
            <a:pPr eaLnBrk="1" hangingPunct="1"/>
            <a:r>
              <a:rPr lang="en-US" dirty="0" smtClean="0"/>
              <a:t>The agency that drove this effort was DARPA </a:t>
            </a:r>
            <a:r>
              <a:rPr lang="en-US" dirty="0" smtClean="0">
                <a:latin typeface="Times New Roman" pitchFamily="18" charset="0"/>
              </a:rPr>
              <a:t>–</a:t>
            </a:r>
            <a:r>
              <a:rPr lang="en-US" dirty="0" smtClean="0"/>
              <a:t> Defense Advanced Research Projects Agency of the Department of Defense of the United States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0243" name="Slide Number Placeholder 5"/>
          <p:cNvSpPr>
            <a:spLocks noGrp="1"/>
          </p:cNvSpPr>
          <p:nvPr>
            <p:ph type="sldNum" sz="quarter" idx="12"/>
          </p:nvPr>
        </p:nvSpPr>
        <p:spPr>
          <a:noFill/>
        </p:spPr>
        <p:txBody>
          <a:bodyPr/>
          <a:lstStyle/>
          <a:p>
            <a:fld id="{A6DADFFD-473A-49D6-A403-45A221AA8651}" type="slidenum">
              <a:rPr lang="en-US" smtClean="0"/>
              <a:pPr/>
              <a:t>13</a:t>
            </a:fld>
            <a:endParaRPr lang="en-US" dirty="0" smtClean="0"/>
          </a:p>
        </p:txBody>
      </p:sp>
      <p:sp>
        <p:nvSpPr>
          <p:cNvPr id="10244" name="Rectangle 2"/>
          <p:cNvSpPr>
            <a:spLocks noGrp="1" noChangeArrowheads="1"/>
          </p:cNvSpPr>
          <p:nvPr>
            <p:ph type="title"/>
          </p:nvPr>
        </p:nvSpPr>
        <p:spPr/>
        <p:txBody>
          <a:bodyPr/>
          <a:lstStyle/>
          <a:p>
            <a:pPr eaLnBrk="1" hangingPunct="1"/>
            <a:r>
              <a:rPr lang="en-US" dirty="0" smtClean="0"/>
              <a:t>Precursor Steps</a:t>
            </a:r>
          </a:p>
        </p:txBody>
      </p:sp>
      <p:sp>
        <p:nvSpPr>
          <p:cNvPr id="10245" name="Rectangle 3"/>
          <p:cNvSpPr>
            <a:spLocks noGrp="1" noChangeArrowheads="1"/>
          </p:cNvSpPr>
          <p:nvPr>
            <p:ph type="body" idx="1"/>
          </p:nvPr>
        </p:nvSpPr>
        <p:spPr/>
        <p:txBody>
          <a:bodyPr/>
          <a:lstStyle/>
          <a:p>
            <a:pPr eaLnBrk="1" hangingPunct="1"/>
            <a:r>
              <a:rPr lang="en-US" dirty="0" smtClean="0"/>
              <a:t>How did we get from the world as described from the 1960s to now</a:t>
            </a:r>
          </a:p>
          <a:p>
            <a:pPr eaLnBrk="1" hangingPunct="1">
              <a:lnSpc>
                <a:spcPct val="90000"/>
              </a:lnSpc>
            </a:pPr>
            <a:r>
              <a:rPr lang="en-US" dirty="0" smtClean="0"/>
              <a:t>The first recorded description of the social interactions that could be enabled through networking was a series of memos written by J.C.R. Licklider of MIT in August 1962 discussing his "Galactic Network" concept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1267" name="Slide Number Placeholder 5"/>
          <p:cNvSpPr>
            <a:spLocks noGrp="1"/>
          </p:cNvSpPr>
          <p:nvPr>
            <p:ph type="sldNum" sz="quarter" idx="12"/>
          </p:nvPr>
        </p:nvSpPr>
        <p:spPr>
          <a:noFill/>
        </p:spPr>
        <p:txBody>
          <a:bodyPr/>
          <a:lstStyle/>
          <a:p>
            <a:fld id="{EC020B33-EA43-40BC-B162-4D10507F5701}" type="slidenum">
              <a:rPr lang="en-US" smtClean="0"/>
              <a:pPr/>
              <a:t>14</a:t>
            </a:fld>
            <a:endParaRPr lang="en-US" dirty="0" smtClean="0"/>
          </a:p>
        </p:txBody>
      </p:sp>
      <p:sp>
        <p:nvSpPr>
          <p:cNvPr id="11268" name="Rectangle 2"/>
          <p:cNvSpPr>
            <a:spLocks noGrp="1" noChangeArrowheads="1"/>
          </p:cNvSpPr>
          <p:nvPr>
            <p:ph type="title"/>
          </p:nvPr>
        </p:nvSpPr>
        <p:spPr/>
        <p:txBody>
          <a:bodyPr/>
          <a:lstStyle/>
          <a:p>
            <a:pPr eaLnBrk="1" hangingPunct="1"/>
            <a:r>
              <a:rPr lang="en-US" dirty="0" smtClean="0"/>
              <a:t>Precursor Steps</a:t>
            </a:r>
          </a:p>
        </p:txBody>
      </p:sp>
      <p:sp>
        <p:nvSpPr>
          <p:cNvPr id="11269" name="Rectangle 3"/>
          <p:cNvSpPr>
            <a:spLocks noGrp="1" noChangeArrowheads="1"/>
          </p:cNvSpPr>
          <p:nvPr>
            <p:ph type="body" idx="1"/>
          </p:nvPr>
        </p:nvSpPr>
        <p:spPr/>
        <p:txBody>
          <a:bodyPr/>
          <a:lstStyle/>
          <a:p>
            <a:pPr eaLnBrk="1" hangingPunct="1">
              <a:lnSpc>
                <a:spcPct val="90000"/>
              </a:lnSpc>
            </a:pPr>
            <a:r>
              <a:rPr lang="en-US" dirty="0" smtClean="0"/>
              <a:t>He envisioned a globally interconnected set of computers through which everyone could quickly access data and programs from any site</a:t>
            </a:r>
          </a:p>
          <a:p>
            <a:pPr eaLnBrk="1" hangingPunct="1"/>
            <a:r>
              <a:rPr lang="en-US" dirty="0" smtClean="0"/>
              <a:t>The significance of this is that Licklider was the first head of the computer research program at DARPA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2291" name="Slide Number Placeholder 5"/>
          <p:cNvSpPr>
            <a:spLocks noGrp="1"/>
          </p:cNvSpPr>
          <p:nvPr>
            <p:ph type="sldNum" sz="quarter" idx="12"/>
          </p:nvPr>
        </p:nvSpPr>
        <p:spPr>
          <a:noFill/>
        </p:spPr>
        <p:txBody>
          <a:bodyPr/>
          <a:lstStyle/>
          <a:p>
            <a:fld id="{7AF202B5-247E-4C2C-8C9E-E144AE55C162}" type="slidenum">
              <a:rPr lang="en-US" smtClean="0"/>
              <a:pPr/>
              <a:t>15</a:t>
            </a:fld>
            <a:endParaRPr lang="en-US" dirty="0" smtClean="0"/>
          </a:p>
        </p:txBody>
      </p:sp>
      <p:sp>
        <p:nvSpPr>
          <p:cNvPr id="12292" name="Rectangle 2"/>
          <p:cNvSpPr>
            <a:spLocks noGrp="1" noChangeArrowheads="1"/>
          </p:cNvSpPr>
          <p:nvPr>
            <p:ph type="title"/>
          </p:nvPr>
        </p:nvSpPr>
        <p:spPr/>
        <p:txBody>
          <a:bodyPr/>
          <a:lstStyle/>
          <a:p>
            <a:pPr eaLnBrk="1" hangingPunct="1"/>
            <a:r>
              <a:rPr lang="en-US" dirty="0" smtClean="0"/>
              <a:t>Precursor Steps</a:t>
            </a:r>
          </a:p>
        </p:txBody>
      </p:sp>
      <p:sp>
        <p:nvSpPr>
          <p:cNvPr id="12293" name="Rectangle 3"/>
          <p:cNvSpPr>
            <a:spLocks noGrp="1" noChangeArrowheads="1"/>
          </p:cNvSpPr>
          <p:nvPr>
            <p:ph type="body" idx="1"/>
          </p:nvPr>
        </p:nvSpPr>
        <p:spPr/>
        <p:txBody>
          <a:bodyPr/>
          <a:lstStyle/>
          <a:p>
            <a:pPr eaLnBrk="1" hangingPunct="1"/>
            <a:r>
              <a:rPr lang="en-US" dirty="0" smtClean="0"/>
              <a:t>While at DARPA he convinced his successors at DARPA, Ivan Sutherland, Bob Taylor, and  Lawrence G. Roberts, of the importance of this networking concept</a:t>
            </a:r>
          </a:p>
          <a:p>
            <a:pPr eaLnBrk="1" hangingPunct="1"/>
            <a:r>
              <a:rPr lang="en-US" dirty="0" smtClean="0"/>
              <a:t>Also Leonard Kleinrock at MIT published the first paper on packet switching theory in July 1961 and the first book on the subject in 1964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3315" name="Slide Number Placeholder 5"/>
          <p:cNvSpPr>
            <a:spLocks noGrp="1"/>
          </p:cNvSpPr>
          <p:nvPr>
            <p:ph type="sldNum" sz="quarter" idx="12"/>
          </p:nvPr>
        </p:nvSpPr>
        <p:spPr>
          <a:noFill/>
        </p:spPr>
        <p:txBody>
          <a:bodyPr/>
          <a:lstStyle/>
          <a:p>
            <a:fld id="{CD0D5A70-78A2-496E-847D-1D63D2CA5BFA}" type="slidenum">
              <a:rPr lang="en-US" smtClean="0"/>
              <a:pPr/>
              <a:t>16</a:t>
            </a:fld>
            <a:endParaRPr lang="en-US" dirty="0" smtClean="0"/>
          </a:p>
        </p:txBody>
      </p:sp>
      <p:sp>
        <p:nvSpPr>
          <p:cNvPr id="13316" name="Rectangle 2"/>
          <p:cNvSpPr>
            <a:spLocks noGrp="1" noChangeArrowheads="1"/>
          </p:cNvSpPr>
          <p:nvPr>
            <p:ph type="title"/>
          </p:nvPr>
        </p:nvSpPr>
        <p:spPr/>
        <p:txBody>
          <a:bodyPr/>
          <a:lstStyle/>
          <a:p>
            <a:pPr eaLnBrk="1" hangingPunct="1"/>
            <a:r>
              <a:rPr lang="en-US" dirty="0" smtClean="0"/>
              <a:t>Precursor Steps</a:t>
            </a:r>
          </a:p>
        </p:txBody>
      </p:sp>
      <p:sp>
        <p:nvSpPr>
          <p:cNvPr id="13317" name="Rectangle 3"/>
          <p:cNvSpPr>
            <a:spLocks noGrp="1" noChangeArrowheads="1"/>
          </p:cNvSpPr>
          <p:nvPr>
            <p:ph type="body" idx="1"/>
          </p:nvPr>
        </p:nvSpPr>
        <p:spPr/>
        <p:txBody>
          <a:bodyPr/>
          <a:lstStyle/>
          <a:p>
            <a:pPr eaLnBrk="1" hangingPunct="1"/>
            <a:r>
              <a:rPr lang="en-US" dirty="0" smtClean="0"/>
              <a:t>Kleinrock convinced Roberts of the theoretical feasibility of communications using packets rather than circuits</a:t>
            </a:r>
          </a:p>
          <a:p>
            <a:pPr eaLnBrk="1" hangingPunct="1"/>
            <a:r>
              <a:rPr lang="en-US" dirty="0" smtClean="0"/>
              <a:t>To explore this, in 1965 working with Thomas Merrill, Roberts connected a computer in Massachusetts to California with a low speed dial-up telephone line creating the first WAN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4339" name="Slide Number Placeholder 5"/>
          <p:cNvSpPr>
            <a:spLocks noGrp="1"/>
          </p:cNvSpPr>
          <p:nvPr>
            <p:ph type="sldNum" sz="quarter" idx="12"/>
          </p:nvPr>
        </p:nvSpPr>
        <p:spPr>
          <a:noFill/>
        </p:spPr>
        <p:txBody>
          <a:bodyPr/>
          <a:lstStyle/>
          <a:p>
            <a:fld id="{BB125AE1-71B7-41AF-83E5-B63CA25C74A8}" type="slidenum">
              <a:rPr lang="en-US" smtClean="0"/>
              <a:pPr/>
              <a:t>17</a:t>
            </a:fld>
            <a:endParaRPr lang="en-US" dirty="0" smtClean="0"/>
          </a:p>
        </p:txBody>
      </p:sp>
      <p:sp>
        <p:nvSpPr>
          <p:cNvPr id="14340" name="Rectangle 2"/>
          <p:cNvSpPr>
            <a:spLocks noGrp="1" noChangeArrowheads="1"/>
          </p:cNvSpPr>
          <p:nvPr>
            <p:ph type="title"/>
          </p:nvPr>
        </p:nvSpPr>
        <p:spPr/>
        <p:txBody>
          <a:bodyPr/>
          <a:lstStyle/>
          <a:p>
            <a:pPr eaLnBrk="1" hangingPunct="1"/>
            <a:r>
              <a:rPr lang="en-US" dirty="0" smtClean="0"/>
              <a:t>ARPANET</a:t>
            </a:r>
          </a:p>
        </p:txBody>
      </p:sp>
      <p:sp>
        <p:nvSpPr>
          <p:cNvPr id="14341" name="Rectangle 3"/>
          <p:cNvSpPr>
            <a:spLocks noGrp="1" noChangeArrowheads="1"/>
          </p:cNvSpPr>
          <p:nvPr>
            <p:ph type="body" idx="1"/>
          </p:nvPr>
        </p:nvSpPr>
        <p:spPr/>
        <p:txBody>
          <a:bodyPr/>
          <a:lstStyle/>
          <a:p>
            <a:pPr eaLnBrk="1" hangingPunct="1"/>
            <a:r>
              <a:rPr lang="en-US" dirty="0" smtClean="0"/>
              <a:t>This is significant since it worked so well the Internet as a whole was based on much of the work done there</a:t>
            </a:r>
          </a:p>
          <a:p>
            <a:pPr eaLnBrk="1" hangingPunct="1"/>
            <a:r>
              <a:rPr lang="en-US" dirty="0" smtClean="0"/>
              <a:t>As Vint Cerf has said the original design of this internetwork was to be a network that would be interconnected in an arbitrary mesh as opportunity and need dictated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5363" name="Slide Number Placeholder 5"/>
          <p:cNvSpPr>
            <a:spLocks noGrp="1"/>
          </p:cNvSpPr>
          <p:nvPr>
            <p:ph type="sldNum" sz="quarter" idx="12"/>
          </p:nvPr>
        </p:nvSpPr>
        <p:spPr>
          <a:noFill/>
        </p:spPr>
        <p:txBody>
          <a:bodyPr/>
          <a:lstStyle/>
          <a:p>
            <a:fld id="{07B616B6-927B-4912-8215-2A5A75C9B0BE}" type="slidenum">
              <a:rPr lang="en-US" smtClean="0"/>
              <a:pPr/>
              <a:t>18</a:t>
            </a:fld>
            <a:endParaRPr lang="en-US" dirty="0" smtClean="0"/>
          </a:p>
        </p:txBody>
      </p:sp>
      <p:sp>
        <p:nvSpPr>
          <p:cNvPr id="15364" name="Rectangle 2"/>
          <p:cNvSpPr>
            <a:spLocks noGrp="1" noChangeArrowheads="1"/>
          </p:cNvSpPr>
          <p:nvPr>
            <p:ph type="title"/>
          </p:nvPr>
        </p:nvSpPr>
        <p:spPr/>
        <p:txBody>
          <a:bodyPr/>
          <a:lstStyle/>
          <a:p>
            <a:pPr eaLnBrk="1" hangingPunct="1"/>
            <a:r>
              <a:rPr lang="en-US" dirty="0" smtClean="0"/>
              <a:t>ARPANET</a:t>
            </a:r>
          </a:p>
        </p:txBody>
      </p:sp>
      <p:sp>
        <p:nvSpPr>
          <p:cNvPr id="15365" name="Rectangle 3"/>
          <p:cNvSpPr>
            <a:spLocks noGrp="1" noChangeArrowheads="1"/>
          </p:cNvSpPr>
          <p:nvPr>
            <p:ph type="body" idx="1"/>
          </p:nvPr>
        </p:nvSpPr>
        <p:spPr/>
        <p:txBody>
          <a:bodyPr/>
          <a:lstStyle/>
          <a:p>
            <a:pPr eaLnBrk="1" hangingPunct="1">
              <a:lnSpc>
                <a:spcPct val="90000"/>
              </a:lnSpc>
            </a:pPr>
            <a:r>
              <a:rPr lang="en-US" dirty="0" smtClean="0"/>
              <a:t>This was consistent with the mission then conceived for the technology</a:t>
            </a:r>
          </a:p>
          <a:p>
            <a:pPr eaLnBrk="1" hangingPunct="1">
              <a:lnSpc>
                <a:spcPct val="90000"/>
              </a:lnSpc>
            </a:pPr>
            <a:r>
              <a:rPr lang="en-US" dirty="0" smtClean="0"/>
              <a:t>Which was to</a:t>
            </a:r>
          </a:p>
          <a:p>
            <a:pPr lvl="1" eaLnBrk="1" hangingPunct="1">
              <a:lnSpc>
                <a:spcPct val="90000"/>
              </a:lnSpc>
            </a:pPr>
            <a:r>
              <a:rPr lang="en-US" dirty="0" smtClean="0"/>
              <a:t>Interconnect differing systems</a:t>
            </a:r>
          </a:p>
          <a:p>
            <a:pPr lvl="1" eaLnBrk="1" hangingPunct="1">
              <a:lnSpc>
                <a:spcPct val="90000"/>
              </a:lnSpc>
            </a:pPr>
            <a:r>
              <a:rPr lang="en-US" dirty="0" smtClean="0"/>
              <a:t>Provide support for military command and control under peaceful and conflict conditions</a:t>
            </a:r>
          </a:p>
          <a:p>
            <a:pPr eaLnBrk="1" hangingPunct="1">
              <a:lnSpc>
                <a:spcPct val="90000"/>
              </a:lnSpc>
            </a:pPr>
            <a:r>
              <a:rPr lang="en-US" dirty="0" smtClean="0"/>
              <a:t>In late 1966 Roberts went to DARPA to develop this computer network concept and put together his plan for the ARPANET in 1967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6387" name="Slide Number Placeholder 5"/>
          <p:cNvSpPr>
            <a:spLocks noGrp="1"/>
          </p:cNvSpPr>
          <p:nvPr>
            <p:ph type="sldNum" sz="quarter" idx="12"/>
          </p:nvPr>
        </p:nvSpPr>
        <p:spPr>
          <a:noFill/>
        </p:spPr>
        <p:txBody>
          <a:bodyPr/>
          <a:lstStyle/>
          <a:p>
            <a:fld id="{F6F95781-671D-4CF3-9BD5-2005FF2EF4BD}" type="slidenum">
              <a:rPr lang="en-US" smtClean="0"/>
              <a:pPr/>
              <a:t>19</a:t>
            </a:fld>
            <a:endParaRPr lang="en-US" dirty="0" smtClean="0"/>
          </a:p>
        </p:txBody>
      </p:sp>
      <p:sp>
        <p:nvSpPr>
          <p:cNvPr id="16388" name="Rectangle 2"/>
          <p:cNvSpPr>
            <a:spLocks noGrp="1" noChangeArrowheads="1"/>
          </p:cNvSpPr>
          <p:nvPr>
            <p:ph type="title"/>
          </p:nvPr>
        </p:nvSpPr>
        <p:spPr/>
        <p:txBody>
          <a:bodyPr/>
          <a:lstStyle/>
          <a:p>
            <a:pPr eaLnBrk="1" hangingPunct="1"/>
            <a:r>
              <a:rPr lang="en-US" dirty="0" smtClean="0"/>
              <a:t>ARPANET</a:t>
            </a:r>
          </a:p>
        </p:txBody>
      </p:sp>
      <p:sp>
        <p:nvSpPr>
          <p:cNvPr id="16389" name="Rectangle 3"/>
          <p:cNvSpPr>
            <a:spLocks noGrp="1" noChangeArrowheads="1"/>
          </p:cNvSpPr>
          <p:nvPr>
            <p:ph type="body" idx="1"/>
          </p:nvPr>
        </p:nvSpPr>
        <p:spPr/>
        <p:txBody>
          <a:bodyPr/>
          <a:lstStyle/>
          <a:p>
            <a:pPr eaLnBrk="1" hangingPunct="1">
              <a:lnSpc>
                <a:spcPct val="90000"/>
              </a:lnSpc>
            </a:pPr>
            <a:r>
              <a:rPr lang="en-US" dirty="0" smtClean="0"/>
              <a:t>In August 1968, after Roberts and the DARPA funded community had refined the overall structure and specifications for the ARPANET, an RFQ was released by DARPA for the development of one of the key components, the packet switches called IMP - Interface Message Processors </a:t>
            </a:r>
            <a:r>
              <a:rPr lang="en-US" dirty="0" smtClean="0">
                <a:latin typeface="Times New Roman" pitchFamily="18" charset="0"/>
              </a:rPr>
              <a:t>–</a:t>
            </a:r>
            <a:r>
              <a:rPr lang="en-US" dirty="0" smtClean="0"/>
              <a:t> in other words routers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smtClean="0"/>
              <a:t>Learn about</a:t>
            </a:r>
            <a:r>
              <a:rPr lang="en-US" baseline="0" dirty="0" smtClean="0"/>
              <a:t> the organizations that create the future you will live in</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7411" name="Slide Number Placeholder 5"/>
          <p:cNvSpPr>
            <a:spLocks noGrp="1"/>
          </p:cNvSpPr>
          <p:nvPr>
            <p:ph type="sldNum" sz="quarter" idx="12"/>
          </p:nvPr>
        </p:nvSpPr>
        <p:spPr>
          <a:noFill/>
        </p:spPr>
        <p:txBody>
          <a:bodyPr/>
          <a:lstStyle/>
          <a:p>
            <a:fld id="{D0D52B77-787F-446B-8AEF-2594A6CB523B}" type="slidenum">
              <a:rPr lang="en-US" smtClean="0"/>
              <a:pPr/>
              <a:t>20</a:t>
            </a:fld>
            <a:endParaRPr lang="en-US" dirty="0" smtClean="0"/>
          </a:p>
        </p:txBody>
      </p:sp>
      <p:sp>
        <p:nvSpPr>
          <p:cNvPr id="17412" name="Rectangle 2"/>
          <p:cNvSpPr>
            <a:spLocks noGrp="1" noChangeArrowheads="1"/>
          </p:cNvSpPr>
          <p:nvPr>
            <p:ph type="title"/>
          </p:nvPr>
        </p:nvSpPr>
        <p:spPr/>
        <p:txBody>
          <a:bodyPr/>
          <a:lstStyle/>
          <a:p>
            <a:pPr eaLnBrk="1" hangingPunct="1"/>
            <a:r>
              <a:rPr lang="en-US" dirty="0" smtClean="0"/>
              <a:t>ARPANET</a:t>
            </a:r>
          </a:p>
        </p:txBody>
      </p:sp>
      <p:sp>
        <p:nvSpPr>
          <p:cNvPr id="17413" name="Rectangle 3"/>
          <p:cNvSpPr>
            <a:spLocks noGrp="1" noChangeArrowheads="1"/>
          </p:cNvSpPr>
          <p:nvPr>
            <p:ph type="body" idx="1"/>
          </p:nvPr>
        </p:nvSpPr>
        <p:spPr/>
        <p:txBody>
          <a:bodyPr/>
          <a:lstStyle/>
          <a:p>
            <a:pPr eaLnBrk="1" hangingPunct="1"/>
            <a:r>
              <a:rPr lang="en-US" dirty="0" smtClean="0"/>
              <a:t>The RFQ was won in December 1968 by a group headed by Frank Heart at BBN - Bolt Beranek and Newman based in Massachusetts</a:t>
            </a:r>
          </a:p>
          <a:p>
            <a:pPr eaLnBrk="1" hangingPunct="1">
              <a:lnSpc>
                <a:spcPct val="90000"/>
              </a:lnSpc>
            </a:pPr>
            <a:r>
              <a:rPr lang="en-US" dirty="0" smtClean="0"/>
              <a:t>All this came together in September 1969 when BBN installed the first IMP at UCLA and the first host computer was connected</a:t>
            </a:r>
          </a:p>
          <a:p>
            <a:pPr eaLnBrk="1" hangingPunct="1">
              <a:lnSpc>
                <a:spcPct val="90000"/>
              </a:lnSpc>
            </a:pPr>
            <a:r>
              <a:rPr lang="en-US" dirty="0" smtClean="0"/>
              <a:t>The second network at Stanford was installed on 1 October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8435" name="Slide Number Placeholder 5"/>
          <p:cNvSpPr>
            <a:spLocks noGrp="1"/>
          </p:cNvSpPr>
          <p:nvPr>
            <p:ph type="sldNum" sz="quarter" idx="12"/>
          </p:nvPr>
        </p:nvSpPr>
        <p:spPr>
          <a:noFill/>
        </p:spPr>
        <p:txBody>
          <a:bodyPr/>
          <a:lstStyle/>
          <a:p>
            <a:fld id="{7ABDE2B5-5056-49EC-8B6C-B8F75AF95E99}" type="slidenum">
              <a:rPr lang="en-US" smtClean="0"/>
              <a:pPr/>
              <a:t>21</a:t>
            </a:fld>
            <a:endParaRPr lang="en-US" dirty="0" smtClean="0"/>
          </a:p>
        </p:txBody>
      </p:sp>
      <p:sp>
        <p:nvSpPr>
          <p:cNvPr id="18436" name="Rectangle 2"/>
          <p:cNvSpPr>
            <a:spLocks noGrp="1" noChangeArrowheads="1"/>
          </p:cNvSpPr>
          <p:nvPr>
            <p:ph type="title"/>
          </p:nvPr>
        </p:nvSpPr>
        <p:spPr/>
        <p:txBody>
          <a:bodyPr/>
          <a:lstStyle/>
          <a:p>
            <a:pPr eaLnBrk="1" hangingPunct="1"/>
            <a:r>
              <a:rPr lang="en-US" dirty="0" smtClean="0"/>
              <a:t>ARPANET</a:t>
            </a:r>
          </a:p>
        </p:txBody>
      </p:sp>
      <p:sp>
        <p:nvSpPr>
          <p:cNvPr id="18437" name="Rectangle 3"/>
          <p:cNvSpPr>
            <a:spLocks noGrp="1" noChangeArrowheads="1"/>
          </p:cNvSpPr>
          <p:nvPr>
            <p:ph type="body" idx="1"/>
          </p:nvPr>
        </p:nvSpPr>
        <p:spPr/>
        <p:txBody>
          <a:bodyPr/>
          <a:lstStyle/>
          <a:p>
            <a:pPr eaLnBrk="1" hangingPunct="1">
              <a:lnSpc>
                <a:spcPct val="90000"/>
              </a:lnSpc>
            </a:pPr>
            <a:r>
              <a:rPr lang="en-US" dirty="0" smtClean="0"/>
              <a:t>The first packet was sent out over the internetwork on 29 October 1969</a:t>
            </a:r>
          </a:p>
          <a:p>
            <a:pPr eaLnBrk="1" hangingPunct="1">
              <a:lnSpc>
                <a:spcPct val="90000"/>
              </a:lnSpc>
            </a:pPr>
            <a:r>
              <a:rPr lang="en-US" dirty="0" smtClean="0"/>
              <a:t>As the letter G of LOGIN was typed the entire internetwork crashed</a:t>
            </a:r>
          </a:p>
          <a:p>
            <a:pPr eaLnBrk="1" hangingPunct="1">
              <a:lnSpc>
                <a:spcPct val="90000"/>
              </a:lnSpc>
            </a:pPr>
            <a:r>
              <a:rPr lang="en-US" dirty="0" smtClean="0"/>
              <a:t>Oh well, it wasn</a:t>
            </a:r>
            <a:r>
              <a:rPr lang="en-US" dirty="0" smtClean="0">
                <a:latin typeface="Times New Roman" pitchFamily="18" charset="0"/>
              </a:rPr>
              <a:t>’</a:t>
            </a:r>
            <a:r>
              <a:rPr lang="en-US" dirty="0" smtClean="0"/>
              <a:t>t a very big internetwork</a:t>
            </a:r>
          </a:p>
          <a:p>
            <a:pPr eaLnBrk="1" hangingPunct="1"/>
            <a:r>
              <a:rPr lang="en-US" dirty="0" smtClean="0"/>
              <a:t>At this time the ARPANET was not very large or formal as seen from this drawing provided by one of the pioneers in this field, Bob Braden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19459" name="Slide Number Placeholder 5"/>
          <p:cNvSpPr>
            <a:spLocks noGrp="1"/>
          </p:cNvSpPr>
          <p:nvPr>
            <p:ph type="sldNum" sz="quarter" idx="12"/>
          </p:nvPr>
        </p:nvSpPr>
        <p:spPr>
          <a:noFill/>
        </p:spPr>
        <p:txBody>
          <a:bodyPr/>
          <a:lstStyle/>
          <a:p>
            <a:fld id="{C8E33754-C9E7-42C8-A099-E40C608C2C33}" type="slidenum">
              <a:rPr lang="en-US" smtClean="0"/>
              <a:pPr/>
              <a:t>22</a:t>
            </a:fld>
            <a:endParaRPr lang="en-US" dirty="0" smtClean="0"/>
          </a:p>
        </p:txBody>
      </p:sp>
      <p:sp>
        <p:nvSpPr>
          <p:cNvPr id="19460" name="Rectangle 2"/>
          <p:cNvSpPr>
            <a:spLocks noGrp="1" noChangeArrowheads="1"/>
          </p:cNvSpPr>
          <p:nvPr>
            <p:ph type="title"/>
          </p:nvPr>
        </p:nvSpPr>
        <p:spPr/>
        <p:txBody>
          <a:bodyPr/>
          <a:lstStyle/>
          <a:p>
            <a:pPr eaLnBrk="1" hangingPunct="1"/>
            <a:r>
              <a:rPr lang="en-US" dirty="0" smtClean="0"/>
              <a:t>ARPANET</a:t>
            </a:r>
          </a:p>
        </p:txBody>
      </p:sp>
      <p:sp>
        <p:nvSpPr>
          <p:cNvPr id="19461" name="Rectangle 3"/>
          <p:cNvSpPr>
            <a:spLocks noGrp="1" noChangeArrowheads="1"/>
          </p:cNvSpPr>
          <p:nvPr>
            <p:ph type="body" idx="1"/>
          </p:nvPr>
        </p:nvSpPr>
        <p:spPr/>
        <p:txBody>
          <a:bodyPr/>
          <a:lstStyle/>
          <a:p>
            <a:pPr eaLnBrk="1" hangingPunct="1"/>
            <a:r>
              <a:rPr lang="en-US" dirty="0" smtClean="0"/>
              <a:t>This is from a presentation he provided to the Internet History mailing list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0483" name="Slide Number Placeholder 5"/>
          <p:cNvSpPr>
            <a:spLocks noGrp="1"/>
          </p:cNvSpPr>
          <p:nvPr>
            <p:ph type="sldNum" sz="quarter" idx="12"/>
          </p:nvPr>
        </p:nvSpPr>
        <p:spPr>
          <a:noFill/>
        </p:spPr>
        <p:txBody>
          <a:bodyPr/>
          <a:lstStyle/>
          <a:p>
            <a:fld id="{4C165322-45D5-459E-81C6-236BCDBD1ACB}" type="slidenum">
              <a:rPr lang="en-US" smtClean="0"/>
              <a:pPr/>
              <a:t>23</a:t>
            </a:fld>
            <a:endParaRPr lang="en-US" dirty="0" smtClean="0"/>
          </a:p>
        </p:txBody>
      </p:sp>
      <p:sp>
        <p:nvSpPr>
          <p:cNvPr id="20484" name="Rectangle 2"/>
          <p:cNvSpPr>
            <a:spLocks noGrp="1" noChangeArrowheads="1"/>
          </p:cNvSpPr>
          <p:nvPr>
            <p:ph type="title"/>
          </p:nvPr>
        </p:nvSpPr>
        <p:spPr/>
        <p:txBody>
          <a:bodyPr/>
          <a:lstStyle/>
          <a:p>
            <a:pPr eaLnBrk="1" hangingPunct="1"/>
            <a:r>
              <a:rPr lang="en-US" dirty="0" smtClean="0"/>
              <a:t>ARPANET</a:t>
            </a:r>
          </a:p>
        </p:txBody>
      </p:sp>
      <p:pic>
        <p:nvPicPr>
          <p:cNvPr id="20485" name="Picture 3"/>
          <p:cNvPicPr>
            <a:picLocks noGrp="1" noChangeAspect="1" noChangeArrowheads="1"/>
          </p:cNvPicPr>
          <p:nvPr>
            <p:ph idx="1"/>
          </p:nvPr>
        </p:nvPicPr>
        <p:blipFill>
          <a:blip r:embed="rId2" cstate="print"/>
          <a:srcRect l="19283" t="21312" r="21716" b="4918"/>
          <a:stretch>
            <a:fillRect/>
          </a:stretch>
        </p:blipFill>
        <p:spPr>
          <a:xfrm>
            <a:off x="2133600" y="1600200"/>
            <a:ext cx="4841875" cy="4173538"/>
          </a:xfr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1507" name="Slide Number Placeholder 5"/>
          <p:cNvSpPr>
            <a:spLocks noGrp="1"/>
          </p:cNvSpPr>
          <p:nvPr>
            <p:ph type="sldNum" sz="quarter" idx="12"/>
          </p:nvPr>
        </p:nvSpPr>
        <p:spPr>
          <a:noFill/>
        </p:spPr>
        <p:txBody>
          <a:bodyPr/>
          <a:lstStyle/>
          <a:p>
            <a:fld id="{E801B336-2C23-4431-9063-2460B2DA3F27}" type="slidenum">
              <a:rPr lang="en-US" smtClean="0"/>
              <a:pPr/>
              <a:t>24</a:t>
            </a:fld>
            <a:endParaRPr lang="en-US" dirty="0" smtClean="0"/>
          </a:p>
        </p:txBody>
      </p:sp>
      <p:sp>
        <p:nvSpPr>
          <p:cNvPr id="21508" name="Rectangle 2"/>
          <p:cNvSpPr>
            <a:spLocks noGrp="1" noChangeArrowheads="1"/>
          </p:cNvSpPr>
          <p:nvPr>
            <p:ph type="title"/>
          </p:nvPr>
        </p:nvSpPr>
        <p:spPr/>
        <p:txBody>
          <a:bodyPr/>
          <a:lstStyle/>
          <a:p>
            <a:pPr eaLnBrk="1" hangingPunct="1"/>
            <a:r>
              <a:rPr lang="en-US" dirty="0" smtClean="0"/>
              <a:t>ARPANET</a:t>
            </a:r>
          </a:p>
        </p:txBody>
      </p:sp>
      <p:sp>
        <p:nvSpPr>
          <p:cNvPr id="21509" name="Rectangle 3"/>
          <p:cNvSpPr>
            <a:spLocks noGrp="1" noChangeArrowheads="1"/>
          </p:cNvSpPr>
          <p:nvPr>
            <p:ph type="body" idx="1"/>
          </p:nvPr>
        </p:nvSpPr>
        <p:spPr/>
        <p:txBody>
          <a:bodyPr/>
          <a:lstStyle/>
          <a:p>
            <a:pPr eaLnBrk="1" hangingPunct="1"/>
            <a:r>
              <a:rPr lang="en-US" dirty="0" smtClean="0"/>
              <a:t>The first cross country link was setup in 1970 by AT&amp;T between UCLA and BBN at 56 Kbps</a:t>
            </a:r>
          </a:p>
          <a:p>
            <a:pPr eaLnBrk="1" hangingPunct="1"/>
            <a:r>
              <a:rPr lang="en-US" dirty="0" smtClean="0"/>
              <a:t>In October 1972 a successful demonstration of the ARPANET at the International Computer Communication Conference was conducted</a:t>
            </a:r>
          </a:p>
          <a:p>
            <a:pPr eaLnBrk="1" hangingPunct="1"/>
            <a:r>
              <a:rPr lang="en-US" dirty="0" smtClean="0"/>
              <a:t>This was the first demonstration of this new network technology to the public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2531" name="Slide Number Placeholder 5"/>
          <p:cNvSpPr>
            <a:spLocks noGrp="1"/>
          </p:cNvSpPr>
          <p:nvPr>
            <p:ph type="sldNum" sz="quarter" idx="12"/>
          </p:nvPr>
        </p:nvSpPr>
        <p:spPr>
          <a:noFill/>
        </p:spPr>
        <p:txBody>
          <a:bodyPr/>
          <a:lstStyle/>
          <a:p>
            <a:fld id="{5ED3AEAE-1F2E-47FA-8AF1-4EF02C4DB894}" type="slidenum">
              <a:rPr lang="en-US" smtClean="0"/>
              <a:pPr/>
              <a:t>25</a:t>
            </a:fld>
            <a:endParaRPr lang="en-US" dirty="0" smtClean="0"/>
          </a:p>
        </p:txBody>
      </p:sp>
      <p:sp>
        <p:nvSpPr>
          <p:cNvPr id="22532" name="Rectangle 2"/>
          <p:cNvSpPr>
            <a:spLocks noGrp="1" noChangeArrowheads="1"/>
          </p:cNvSpPr>
          <p:nvPr>
            <p:ph type="title"/>
          </p:nvPr>
        </p:nvSpPr>
        <p:spPr/>
        <p:txBody>
          <a:bodyPr/>
          <a:lstStyle/>
          <a:p>
            <a:pPr eaLnBrk="1" hangingPunct="1"/>
            <a:r>
              <a:rPr lang="en-US" dirty="0" smtClean="0"/>
              <a:t>ARPANET</a:t>
            </a:r>
          </a:p>
        </p:txBody>
      </p:sp>
      <p:sp>
        <p:nvSpPr>
          <p:cNvPr id="22533" name="Rectangle 3"/>
          <p:cNvSpPr>
            <a:spLocks noGrp="1" noChangeArrowheads="1"/>
          </p:cNvSpPr>
          <p:nvPr>
            <p:ph type="body" idx="1"/>
          </p:nvPr>
        </p:nvSpPr>
        <p:spPr/>
        <p:txBody>
          <a:bodyPr/>
          <a:lstStyle/>
          <a:p>
            <a:pPr eaLnBrk="1" hangingPunct="1"/>
            <a:r>
              <a:rPr lang="en-US" dirty="0" smtClean="0"/>
              <a:t>It was also in 1972 that the initial application that would help to drive interest in this network was introduced, electronic mail</a:t>
            </a:r>
          </a:p>
          <a:p>
            <a:pPr eaLnBrk="1" hangingPunct="1"/>
            <a:r>
              <a:rPr lang="en-US" dirty="0" smtClean="0"/>
              <a:t>To prevent a single point of failure in the system each site was required to connect to at least two other sites and the software driving the network was designed to adapt automatically to loss of a site by rerouting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3555" name="Slide Number Placeholder 5"/>
          <p:cNvSpPr>
            <a:spLocks noGrp="1"/>
          </p:cNvSpPr>
          <p:nvPr>
            <p:ph type="sldNum" sz="quarter" idx="12"/>
          </p:nvPr>
        </p:nvSpPr>
        <p:spPr>
          <a:noFill/>
        </p:spPr>
        <p:txBody>
          <a:bodyPr/>
          <a:lstStyle/>
          <a:p>
            <a:fld id="{62B722B8-905D-4FC3-8925-100E8DA85A17}" type="slidenum">
              <a:rPr lang="en-US" smtClean="0"/>
              <a:pPr/>
              <a:t>26</a:t>
            </a:fld>
            <a:endParaRPr lang="en-US" dirty="0" smtClean="0"/>
          </a:p>
        </p:txBody>
      </p:sp>
      <p:sp>
        <p:nvSpPr>
          <p:cNvPr id="23556" name="Rectangle 2"/>
          <p:cNvSpPr>
            <a:spLocks noGrp="1" noChangeArrowheads="1"/>
          </p:cNvSpPr>
          <p:nvPr>
            <p:ph type="title"/>
          </p:nvPr>
        </p:nvSpPr>
        <p:spPr/>
        <p:txBody>
          <a:bodyPr/>
          <a:lstStyle/>
          <a:p>
            <a:pPr eaLnBrk="1" hangingPunct="1"/>
            <a:r>
              <a:rPr lang="en-US" dirty="0" smtClean="0"/>
              <a:t>ARPANET</a:t>
            </a:r>
          </a:p>
        </p:txBody>
      </p:sp>
      <p:sp>
        <p:nvSpPr>
          <p:cNvPr id="23557" name="Rectangle 3"/>
          <p:cNvSpPr>
            <a:spLocks noGrp="1" noChangeArrowheads="1"/>
          </p:cNvSpPr>
          <p:nvPr>
            <p:ph type="body" idx="1"/>
          </p:nvPr>
        </p:nvSpPr>
        <p:spPr/>
        <p:txBody>
          <a:bodyPr/>
          <a:lstStyle/>
          <a:p>
            <a:pPr eaLnBrk="1" hangingPunct="1"/>
            <a:r>
              <a:rPr lang="en-US" dirty="0" smtClean="0"/>
              <a:t>Eventually ARPANET was split into two parts </a:t>
            </a:r>
            <a:r>
              <a:rPr lang="en-US" dirty="0" smtClean="0">
                <a:latin typeface="Times New Roman" pitchFamily="18" charset="0"/>
              </a:rPr>
              <a:t>–</a:t>
            </a:r>
            <a:r>
              <a:rPr lang="en-US" dirty="0" smtClean="0"/>
              <a:t> ARPANET and MILNET</a:t>
            </a:r>
          </a:p>
          <a:p>
            <a:pPr eaLnBrk="1" hangingPunct="1"/>
            <a:r>
              <a:rPr lang="en-US" dirty="0" smtClean="0"/>
              <a:t>ARPANET was then transferred to DCA </a:t>
            </a:r>
            <a:r>
              <a:rPr lang="en-US" dirty="0" smtClean="0">
                <a:latin typeface="Times New Roman" pitchFamily="18" charset="0"/>
              </a:rPr>
              <a:t>–</a:t>
            </a:r>
            <a:r>
              <a:rPr lang="en-US" dirty="0" smtClean="0"/>
              <a:t> Defense Communications Agency in 1975 to become part of DDN </a:t>
            </a:r>
            <a:r>
              <a:rPr lang="en-US" dirty="0" smtClean="0">
                <a:latin typeface="Times New Roman" pitchFamily="18" charset="0"/>
              </a:rPr>
              <a:t>–</a:t>
            </a:r>
            <a:r>
              <a:rPr lang="en-US" dirty="0" smtClean="0"/>
              <a:t> Defense Data Network</a:t>
            </a:r>
          </a:p>
          <a:p>
            <a:pPr eaLnBrk="1" hangingPunct="1"/>
            <a:r>
              <a:rPr lang="en-US" dirty="0" smtClean="0"/>
              <a:t>It was finally retired from service in July 1990</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4579" name="Slide Number Placeholder 5"/>
          <p:cNvSpPr>
            <a:spLocks noGrp="1"/>
          </p:cNvSpPr>
          <p:nvPr>
            <p:ph type="sldNum" sz="quarter" idx="12"/>
          </p:nvPr>
        </p:nvSpPr>
        <p:spPr>
          <a:noFill/>
        </p:spPr>
        <p:txBody>
          <a:bodyPr/>
          <a:lstStyle/>
          <a:p>
            <a:fld id="{03A667E6-B307-4DF5-9936-66BCADF07259}" type="slidenum">
              <a:rPr lang="en-US" smtClean="0"/>
              <a:pPr/>
              <a:t>27</a:t>
            </a:fld>
            <a:endParaRPr lang="en-US" dirty="0" smtClean="0"/>
          </a:p>
        </p:txBody>
      </p:sp>
      <p:sp>
        <p:nvSpPr>
          <p:cNvPr id="24580" name="Rectangle 2"/>
          <p:cNvSpPr>
            <a:spLocks noGrp="1" noChangeArrowheads="1"/>
          </p:cNvSpPr>
          <p:nvPr>
            <p:ph type="title"/>
          </p:nvPr>
        </p:nvSpPr>
        <p:spPr/>
        <p:txBody>
          <a:bodyPr/>
          <a:lstStyle/>
          <a:p>
            <a:pPr eaLnBrk="1" hangingPunct="1"/>
            <a:r>
              <a:rPr lang="en-US" dirty="0" smtClean="0"/>
              <a:t>ARPANET - 1971</a:t>
            </a:r>
          </a:p>
        </p:txBody>
      </p:sp>
      <p:pic>
        <p:nvPicPr>
          <p:cNvPr id="24581" name="Picture 3" descr="arpanet1971"/>
          <p:cNvPicPr>
            <a:picLocks noChangeAspect="1" noChangeArrowheads="1"/>
          </p:cNvPicPr>
          <p:nvPr/>
        </p:nvPicPr>
        <p:blipFill>
          <a:blip r:embed="rId2" cstate="print"/>
          <a:srcRect/>
          <a:stretch>
            <a:fillRect/>
          </a:stretch>
        </p:blipFill>
        <p:spPr bwMode="auto">
          <a:xfrm>
            <a:off x="990600" y="1612900"/>
            <a:ext cx="7034213" cy="4635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5603" name="Slide Number Placeholder 5"/>
          <p:cNvSpPr>
            <a:spLocks noGrp="1"/>
          </p:cNvSpPr>
          <p:nvPr>
            <p:ph type="sldNum" sz="quarter" idx="12"/>
          </p:nvPr>
        </p:nvSpPr>
        <p:spPr>
          <a:noFill/>
        </p:spPr>
        <p:txBody>
          <a:bodyPr/>
          <a:lstStyle/>
          <a:p>
            <a:fld id="{9662CFAA-D37F-4DE2-A04C-AE9562C3D108}" type="slidenum">
              <a:rPr lang="en-US" smtClean="0"/>
              <a:pPr/>
              <a:t>28</a:t>
            </a:fld>
            <a:endParaRPr lang="en-US" dirty="0" smtClean="0"/>
          </a:p>
        </p:txBody>
      </p:sp>
      <p:sp>
        <p:nvSpPr>
          <p:cNvPr id="25604" name="Rectangle 2"/>
          <p:cNvSpPr>
            <a:spLocks noGrp="1" noChangeArrowheads="1"/>
          </p:cNvSpPr>
          <p:nvPr>
            <p:ph type="title"/>
          </p:nvPr>
        </p:nvSpPr>
        <p:spPr/>
        <p:txBody>
          <a:bodyPr/>
          <a:lstStyle/>
          <a:p>
            <a:pPr eaLnBrk="1" hangingPunct="1"/>
            <a:r>
              <a:rPr lang="en-US" dirty="0" smtClean="0"/>
              <a:t>ARPANET - 1980</a:t>
            </a:r>
          </a:p>
        </p:txBody>
      </p:sp>
      <p:pic>
        <p:nvPicPr>
          <p:cNvPr id="25605" name="Picture 3" descr="arpanet1980"/>
          <p:cNvPicPr>
            <a:picLocks noChangeAspect="1" noChangeArrowheads="1"/>
          </p:cNvPicPr>
          <p:nvPr/>
        </p:nvPicPr>
        <p:blipFill>
          <a:blip r:embed="rId2" cstate="print"/>
          <a:srcRect/>
          <a:stretch>
            <a:fillRect/>
          </a:stretch>
        </p:blipFill>
        <p:spPr bwMode="auto">
          <a:xfrm>
            <a:off x="1143000" y="1597025"/>
            <a:ext cx="6905625" cy="4651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6627" name="Slide Number Placeholder 5"/>
          <p:cNvSpPr>
            <a:spLocks noGrp="1"/>
          </p:cNvSpPr>
          <p:nvPr>
            <p:ph type="sldNum" sz="quarter" idx="12"/>
          </p:nvPr>
        </p:nvSpPr>
        <p:spPr>
          <a:noFill/>
        </p:spPr>
        <p:txBody>
          <a:bodyPr/>
          <a:lstStyle/>
          <a:p>
            <a:fld id="{C391ACF0-5FFA-4ECA-B46E-45EE0945D886}" type="slidenum">
              <a:rPr lang="en-US" smtClean="0"/>
              <a:pPr/>
              <a:t>29</a:t>
            </a:fld>
            <a:endParaRPr lang="en-US" dirty="0" smtClean="0"/>
          </a:p>
        </p:txBody>
      </p:sp>
      <p:sp>
        <p:nvSpPr>
          <p:cNvPr id="26628" name="Rectangle 2"/>
          <p:cNvSpPr>
            <a:spLocks noGrp="1" noChangeArrowheads="1"/>
          </p:cNvSpPr>
          <p:nvPr>
            <p:ph type="title"/>
          </p:nvPr>
        </p:nvSpPr>
        <p:spPr/>
        <p:txBody>
          <a:bodyPr/>
          <a:lstStyle/>
          <a:p>
            <a:pPr eaLnBrk="1" hangingPunct="1"/>
            <a:r>
              <a:rPr lang="en-US" dirty="0" smtClean="0"/>
              <a:t>ARPANET - Bits n Pieces</a:t>
            </a:r>
          </a:p>
        </p:txBody>
      </p:sp>
      <p:pic>
        <p:nvPicPr>
          <p:cNvPr id="26629" name="Picture 3" descr="arpanet1977_large"/>
          <p:cNvPicPr>
            <a:picLocks noChangeAspect="1" noChangeArrowheads="1"/>
          </p:cNvPicPr>
          <p:nvPr/>
        </p:nvPicPr>
        <p:blipFill>
          <a:blip r:embed="rId2" cstate="print"/>
          <a:srcRect/>
          <a:stretch>
            <a:fillRect/>
          </a:stretch>
        </p:blipFill>
        <p:spPr bwMode="auto">
          <a:xfrm>
            <a:off x="1295400" y="1638300"/>
            <a:ext cx="6438900" cy="4610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of Standards</a:t>
            </a:r>
            <a:endParaRPr lang="en-US" dirty="0"/>
          </a:p>
        </p:txBody>
      </p:sp>
      <p:sp>
        <p:nvSpPr>
          <p:cNvPr id="3" name="Content Placeholder 2"/>
          <p:cNvSpPr>
            <a:spLocks noGrp="1"/>
          </p:cNvSpPr>
          <p:nvPr>
            <p:ph idx="1"/>
          </p:nvPr>
        </p:nvSpPr>
        <p:spPr/>
        <p:txBody>
          <a:bodyPr/>
          <a:lstStyle/>
          <a:p>
            <a:r>
              <a:rPr lang="en-US" dirty="0" smtClean="0"/>
              <a:t>Some standards are de jure</a:t>
            </a:r>
            <a:r>
              <a:rPr lang="en-US" baseline="0" dirty="0" smtClean="0"/>
              <a:t> and the rest are de facto</a:t>
            </a:r>
          </a:p>
          <a:p>
            <a:r>
              <a:rPr lang="en-US" baseline="0" dirty="0" smtClean="0"/>
              <a:t>De jure standards such as those governing frequency usage in wireless networks are created by regulatory agencies at various levels of government under the authority of legislation</a:t>
            </a:r>
          </a:p>
          <a:p>
            <a:r>
              <a:rPr lang="en-US" baseline="0" dirty="0" smtClean="0"/>
              <a:t>For example, frequency coordination for civilian usage is delegated to the FCC</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7651" name="Slide Number Placeholder 5"/>
          <p:cNvSpPr>
            <a:spLocks noGrp="1"/>
          </p:cNvSpPr>
          <p:nvPr>
            <p:ph type="sldNum" sz="quarter" idx="12"/>
          </p:nvPr>
        </p:nvSpPr>
        <p:spPr>
          <a:noFill/>
        </p:spPr>
        <p:txBody>
          <a:bodyPr/>
          <a:lstStyle/>
          <a:p>
            <a:fld id="{89C7CD69-7447-49AF-B41C-AAF981960453}" type="slidenum">
              <a:rPr lang="en-US" smtClean="0"/>
              <a:pPr/>
              <a:t>30</a:t>
            </a:fld>
            <a:endParaRPr lang="en-US" dirty="0" smtClean="0"/>
          </a:p>
        </p:txBody>
      </p:sp>
      <p:sp>
        <p:nvSpPr>
          <p:cNvPr id="27652" name="Rectangle 2"/>
          <p:cNvSpPr>
            <a:spLocks noGrp="1" noChangeArrowheads="1"/>
          </p:cNvSpPr>
          <p:nvPr>
            <p:ph type="title"/>
          </p:nvPr>
        </p:nvSpPr>
        <p:spPr/>
        <p:txBody>
          <a:bodyPr/>
          <a:lstStyle/>
          <a:p>
            <a:pPr eaLnBrk="1" hangingPunct="1"/>
            <a:r>
              <a:rPr lang="en-US" dirty="0" smtClean="0"/>
              <a:t>MILNET </a:t>
            </a:r>
            <a:r>
              <a:rPr lang="en-US" dirty="0" smtClean="0">
                <a:latin typeface="Times New Roman" pitchFamily="18" charset="0"/>
              </a:rPr>
              <a:t>–</a:t>
            </a:r>
            <a:r>
              <a:rPr lang="en-US" dirty="0" smtClean="0"/>
              <a:t> US - 1984</a:t>
            </a:r>
          </a:p>
        </p:txBody>
      </p:sp>
      <p:pic>
        <p:nvPicPr>
          <p:cNvPr id="27653" name="Picture 3" descr="milnet_US1984"/>
          <p:cNvPicPr>
            <a:picLocks noChangeAspect="1" noChangeArrowheads="1"/>
          </p:cNvPicPr>
          <p:nvPr/>
        </p:nvPicPr>
        <p:blipFill>
          <a:blip r:embed="rId2" cstate="print"/>
          <a:srcRect/>
          <a:stretch>
            <a:fillRect/>
          </a:stretch>
        </p:blipFill>
        <p:spPr bwMode="auto">
          <a:xfrm>
            <a:off x="990600" y="1631950"/>
            <a:ext cx="7078663" cy="4616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8675" name="Slide Number Placeholder 5"/>
          <p:cNvSpPr>
            <a:spLocks noGrp="1"/>
          </p:cNvSpPr>
          <p:nvPr>
            <p:ph type="sldNum" sz="quarter" idx="12"/>
          </p:nvPr>
        </p:nvSpPr>
        <p:spPr>
          <a:noFill/>
        </p:spPr>
        <p:txBody>
          <a:bodyPr/>
          <a:lstStyle/>
          <a:p>
            <a:fld id="{4D118B0E-4205-4E32-BE05-A7D6B0BB5D8A}" type="slidenum">
              <a:rPr lang="en-US" smtClean="0"/>
              <a:pPr/>
              <a:t>31</a:t>
            </a:fld>
            <a:endParaRPr lang="en-US" dirty="0" smtClean="0"/>
          </a:p>
        </p:txBody>
      </p:sp>
      <p:sp>
        <p:nvSpPr>
          <p:cNvPr id="28676" name="Rectangle 2"/>
          <p:cNvSpPr>
            <a:spLocks noGrp="1" noChangeArrowheads="1"/>
          </p:cNvSpPr>
          <p:nvPr>
            <p:ph type="title"/>
          </p:nvPr>
        </p:nvSpPr>
        <p:spPr/>
        <p:txBody>
          <a:bodyPr/>
          <a:lstStyle/>
          <a:p>
            <a:pPr eaLnBrk="1" hangingPunct="1"/>
            <a:r>
              <a:rPr lang="en-US" dirty="0" smtClean="0"/>
              <a:t>MILNET </a:t>
            </a:r>
            <a:r>
              <a:rPr lang="en-US" dirty="0" smtClean="0">
                <a:latin typeface="Times New Roman" pitchFamily="18" charset="0"/>
              </a:rPr>
              <a:t>–</a:t>
            </a:r>
            <a:r>
              <a:rPr lang="en-US" dirty="0" smtClean="0"/>
              <a:t> Europe - 1984</a:t>
            </a:r>
          </a:p>
        </p:txBody>
      </p:sp>
      <p:pic>
        <p:nvPicPr>
          <p:cNvPr id="28677" name="Picture 3" descr="milnet_europe1984"/>
          <p:cNvPicPr>
            <a:picLocks noChangeAspect="1" noChangeArrowheads="1"/>
          </p:cNvPicPr>
          <p:nvPr/>
        </p:nvPicPr>
        <p:blipFill>
          <a:blip r:embed="rId2" cstate="print"/>
          <a:srcRect/>
          <a:stretch>
            <a:fillRect/>
          </a:stretch>
        </p:blipFill>
        <p:spPr bwMode="auto">
          <a:xfrm>
            <a:off x="1066800" y="1595438"/>
            <a:ext cx="6926263" cy="4576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9699" name="Slide Number Placeholder 5"/>
          <p:cNvSpPr>
            <a:spLocks noGrp="1"/>
          </p:cNvSpPr>
          <p:nvPr>
            <p:ph type="sldNum" sz="quarter" idx="12"/>
          </p:nvPr>
        </p:nvSpPr>
        <p:spPr>
          <a:noFill/>
        </p:spPr>
        <p:txBody>
          <a:bodyPr/>
          <a:lstStyle/>
          <a:p>
            <a:fld id="{E7ABC37F-FCB0-4B13-BF24-0CEEAD7A8B59}" type="slidenum">
              <a:rPr lang="en-US" smtClean="0"/>
              <a:pPr/>
              <a:t>32</a:t>
            </a:fld>
            <a:endParaRPr lang="en-US" dirty="0" smtClean="0"/>
          </a:p>
        </p:txBody>
      </p:sp>
      <p:sp>
        <p:nvSpPr>
          <p:cNvPr id="29700" name="Rectangle 2"/>
          <p:cNvSpPr>
            <a:spLocks noGrp="1" noChangeArrowheads="1"/>
          </p:cNvSpPr>
          <p:nvPr>
            <p:ph type="title"/>
          </p:nvPr>
        </p:nvSpPr>
        <p:spPr/>
        <p:txBody>
          <a:bodyPr/>
          <a:lstStyle/>
          <a:p>
            <a:pPr eaLnBrk="1" hangingPunct="1"/>
            <a:r>
              <a:rPr lang="en-US" dirty="0" smtClean="0"/>
              <a:t>Growth Begins</a:t>
            </a:r>
          </a:p>
        </p:txBody>
      </p:sp>
      <p:sp>
        <p:nvSpPr>
          <p:cNvPr id="29701" name="Rectangle 3"/>
          <p:cNvSpPr>
            <a:spLocks noGrp="1" noChangeArrowheads="1"/>
          </p:cNvSpPr>
          <p:nvPr>
            <p:ph type="body" idx="1"/>
          </p:nvPr>
        </p:nvSpPr>
        <p:spPr/>
        <p:txBody>
          <a:bodyPr/>
          <a:lstStyle/>
          <a:p>
            <a:pPr eaLnBrk="1" hangingPunct="1">
              <a:lnSpc>
                <a:spcPct val="90000"/>
              </a:lnSpc>
            </a:pPr>
            <a:r>
              <a:rPr lang="en-US" dirty="0" smtClean="0"/>
              <a:t>Success breed success</a:t>
            </a:r>
          </a:p>
          <a:p>
            <a:pPr eaLnBrk="1" hangingPunct="1">
              <a:lnSpc>
                <a:spcPct val="90000"/>
              </a:lnSpc>
            </a:pPr>
            <a:r>
              <a:rPr lang="en-US" dirty="0" smtClean="0"/>
              <a:t>As universities made successful use of the internetworking concept others began to take an interest in it</a:t>
            </a:r>
          </a:p>
          <a:p>
            <a:pPr eaLnBrk="1" hangingPunct="1">
              <a:lnSpc>
                <a:spcPct val="90000"/>
              </a:lnSpc>
            </a:pPr>
            <a:r>
              <a:rPr lang="en-US" dirty="0" smtClean="0"/>
              <a:t>NSF </a:t>
            </a:r>
            <a:r>
              <a:rPr lang="en-US" dirty="0" smtClean="0">
                <a:latin typeface="Times New Roman" pitchFamily="18" charset="0"/>
              </a:rPr>
              <a:t>–</a:t>
            </a:r>
            <a:r>
              <a:rPr lang="en-US" dirty="0" smtClean="0"/>
              <a:t> National Science Foundation began to expand it to all computer scientists through CSNET </a:t>
            </a:r>
            <a:r>
              <a:rPr lang="en-US" dirty="0" smtClean="0">
                <a:latin typeface="Times New Roman" pitchFamily="18" charset="0"/>
              </a:rPr>
              <a:t>–</a:t>
            </a:r>
            <a:r>
              <a:rPr lang="en-US" dirty="0" smtClean="0"/>
              <a:t> Computer Science Network</a:t>
            </a:r>
          </a:p>
          <a:p>
            <a:pPr eaLnBrk="1" hangingPunct="1">
              <a:lnSpc>
                <a:spcPct val="90000"/>
              </a:lnSpc>
            </a:pPr>
            <a:r>
              <a:rPr lang="en-US" dirty="0" smtClean="0"/>
              <a:t>Later this was done through NSFNET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0723" name="Slide Number Placeholder 5"/>
          <p:cNvSpPr>
            <a:spLocks noGrp="1"/>
          </p:cNvSpPr>
          <p:nvPr>
            <p:ph type="sldNum" sz="quarter" idx="12"/>
          </p:nvPr>
        </p:nvSpPr>
        <p:spPr>
          <a:noFill/>
        </p:spPr>
        <p:txBody>
          <a:bodyPr/>
          <a:lstStyle/>
          <a:p>
            <a:fld id="{2CA5CA47-C5BE-4DC0-AA44-97F49D2B0A2B}" type="slidenum">
              <a:rPr lang="en-US" smtClean="0"/>
              <a:pPr/>
              <a:t>33</a:t>
            </a:fld>
            <a:endParaRPr lang="en-US" dirty="0" smtClean="0"/>
          </a:p>
        </p:txBody>
      </p:sp>
      <p:sp>
        <p:nvSpPr>
          <p:cNvPr id="30724" name="Rectangle 2"/>
          <p:cNvSpPr>
            <a:spLocks noGrp="1" noChangeArrowheads="1"/>
          </p:cNvSpPr>
          <p:nvPr>
            <p:ph type="title"/>
          </p:nvPr>
        </p:nvSpPr>
        <p:spPr/>
        <p:txBody>
          <a:bodyPr/>
          <a:lstStyle/>
          <a:p>
            <a:pPr eaLnBrk="1" hangingPunct="1"/>
            <a:r>
              <a:rPr lang="en-US" dirty="0" smtClean="0"/>
              <a:t>NSFNET</a:t>
            </a:r>
          </a:p>
        </p:txBody>
      </p:sp>
      <p:sp>
        <p:nvSpPr>
          <p:cNvPr id="30725" name="Rectangle 3"/>
          <p:cNvSpPr>
            <a:spLocks noGrp="1" noChangeArrowheads="1"/>
          </p:cNvSpPr>
          <p:nvPr>
            <p:ph type="body" idx="1"/>
          </p:nvPr>
        </p:nvSpPr>
        <p:spPr/>
        <p:txBody>
          <a:bodyPr/>
          <a:lstStyle/>
          <a:p>
            <a:pPr eaLnBrk="1" hangingPunct="1">
              <a:lnSpc>
                <a:spcPct val="90000"/>
              </a:lnSpc>
            </a:pPr>
            <a:r>
              <a:rPr lang="en-US" dirty="0" smtClean="0"/>
              <a:t>Which connected the NFS supercomputer centers to each other and ARPANET</a:t>
            </a:r>
          </a:p>
          <a:p>
            <a:pPr eaLnBrk="1" hangingPunct="1"/>
            <a:r>
              <a:rPr lang="en-US" dirty="0" smtClean="0"/>
              <a:t>The main interest in this network is that as it grew larger and larger the ARPANET got smaller and smaller</a:t>
            </a:r>
          </a:p>
          <a:p>
            <a:pPr eaLnBrk="1" hangingPunct="1"/>
            <a:r>
              <a:rPr lang="en-US" dirty="0" smtClean="0"/>
              <a:t>Until eventually NSFNET formed the Internet backbone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1747" name="Slide Number Placeholder 5"/>
          <p:cNvSpPr>
            <a:spLocks noGrp="1"/>
          </p:cNvSpPr>
          <p:nvPr>
            <p:ph type="sldNum" sz="quarter" idx="12"/>
          </p:nvPr>
        </p:nvSpPr>
        <p:spPr>
          <a:noFill/>
        </p:spPr>
        <p:txBody>
          <a:bodyPr/>
          <a:lstStyle/>
          <a:p>
            <a:fld id="{2D8D3779-6515-49F0-B275-4D42C05A89BF}" type="slidenum">
              <a:rPr lang="en-US" smtClean="0"/>
              <a:pPr/>
              <a:t>34</a:t>
            </a:fld>
            <a:endParaRPr lang="en-US" dirty="0" smtClean="0"/>
          </a:p>
        </p:txBody>
      </p:sp>
      <p:sp>
        <p:nvSpPr>
          <p:cNvPr id="31748" name="Rectangle 2"/>
          <p:cNvSpPr>
            <a:spLocks noGrp="1" noChangeArrowheads="1"/>
          </p:cNvSpPr>
          <p:nvPr>
            <p:ph type="title"/>
          </p:nvPr>
        </p:nvSpPr>
        <p:spPr/>
        <p:txBody>
          <a:bodyPr/>
          <a:lstStyle/>
          <a:p>
            <a:pPr eaLnBrk="1" hangingPunct="1"/>
            <a:r>
              <a:rPr lang="en-US" dirty="0" smtClean="0"/>
              <a:t>NSFNET</a:t>
            </a:r>
          </a:p>
        </p:txBody>
      </p:sp>
      <p:sp>
        <p:nvSpPr>
          <p:cNvPr id="31749" name="Rectangle 3"/>
          <p:cNvSpPr>
            <a:spLocks noGrp="1" noChangeArrowheads="1"/>
          </p:cNvSpPr>
          <p:nvPr>
            <p:ph type="body" idx="1"/>
          </p:nvPr>
        </p:nvSpPr>
        <p:spPr/>
        <p:txBody>
          <a:bodyPr/>
          <a:lstStyle/>
          <a:p>
            <a:pPr eaLnBrk="1" hangingPunct="1"/>
            <a:r>
              <a:rPr lang="en-US" dirty="0" smtClean="0"/>
              <a:t>Again this was a series of 56K circuits connecting major supercomputer and research centers</a:t>
            </a:r>
          </a:p>
          <a:p>
            <a:pPr eaLnBrk="1" hangingPunct="1">
              <a:lnSpc>
                <a:spcPct val="90000"/>
              </a:lnSpc>
            </a:pPr>
            <a:r>
              <a:rPr lang="en-US" dirty="0" smtClean="0"/>
              <a:t>Soon after the original backbone was in place in 1987 it was deemed to be too slow</a:t>
            </a:r>
          </a:p>
          <a:p>
            <a:pPr lvl="1" eaLnBrk="1" hangingPunct="1">
              <a:lnSpc>
                <a:spcPct val="90000"/>
              </a:lnSpc>
            </a:pPr>
            <a:r>
              <a:rPr lang="en-US" dirty="0" smtClean="0"/>
              <a:t>Sound familiar</a:t>
            </a:r>
          </a:p>
          <a:p>
            <a:pPr eaLnBrk="1" hangingPunct="1">
              <a:lnSpc>
                <a:spcPct val="90000"/>
              </a:lnSpc>
            </a:pPr>
            <a:r>
              <a:rPr lang="en-US" dirty="0" smtClean="0"/>
              <a:t>In 1988 a new backbone went into operation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2771" name="Slide Number Placeholder 5"/>
          <p:cNvSpPr>
            <a:spLocks noGrp="1"/>
          </p:cNvSpPr>
          <p:nvPr>
            <p:ph type="sldNum" sz="quarter" idx="12"/>
          </p:nvPr>
        </p:nvSpPr>
        <p:spPr>
          <a:noFill/>
        </p:spPr>
        <p:txBody>
          <a:bodyPr/>
          <a:lstStyle/>
          <a:p>
            <a:fld id="{E2111259-CA98-4201-8830-0BD91D0E8696}" type="slidenum">
              <a:rPr lang="en-US" smtClean="0"/>
              <a:pPr/>
              <a:t>35</a:t>
            </a:fld>
            <a:endParaRPr lang="en-US" dirty="0" smtClean="0"/>
          </a:p>
        </p:txBody>
      </p:sp>
      <p:sp>
        <p:nvSpPr>
          <p:cNvPr id="32772" name="Rectangle 2"/>
          <p:cNvSpPr>
            <a:spLocks noGrp="1" noChangeArrowheads="1"/>
          </p:cNvSpPr>
          <p:nvPr>
            <p:ph type="title"/>
          </p:nvPr>
        </p:nvSpPr>
        <p:spPr/>
        <p:txBody>
          <a:bodyPr/>
          <a:lstStyle/>
          <a:p>
            <a:pPr eaLnBrk="1" hangingPunct="1"/>
            <a:r>
              <a:rPr lang="en-US" dirty="0" smtClean="0"/>
              <a:t>NSFNET</a:t>
            </a:r>
          </a:p>
        </p:txBody>
      </p:sp>
      <p:sp>
        <p:nvSpPr>
          <p:cNvPr id="32773" name="Rectangle 3"/>
          <p:cNvSpPr>
            <a:spLocks noGrp="1" noChangeArrowheads="1"/>
          </p:cNvSpPr>
          <p:nvPr>
            <p:ph type="body" idx="1"/>
          </p:nvPr>
        </p:nvSpPr>
        <p:spPr/>
        <p:txBody>
          <a:bodyPr/>
          <a:lstStyle/>
          <a:p>
            <a:pPr eaLnBrk="1" hangingPunct="1">
              <a:lnSpc>
                <a:spcPct val="90000"/>
              </a:lnSpc>
            </a:pPr>
            <a:r>
              <a:rPr lang="en-US" dirty="0" smtClean="0"/>
              <a:t>It was faster and connected more and more sites</a:t>
            </a:r>
          </a:p>
          <a:p>
            <a:pPr lvl="1" eaLnBrk="1" hangingPunct="1">
              <a:lnSpc>
                <a:spcPct val="90000"/>
              </a:lnSpc>
            </a:pPr>
            <a:r>
              <a:rPr lang="en-US" dirty="0" smtClean="0"/>
              <a:t>Sound familiar</a:t>
            </a:r>
          </a:p>
          <a:p>
            <a:pPr eaLnBrk="1" hangingPunct="1">
              <a:lnSpc>
                <a:spcPct val="90000"/>
              </a:lnSpc>
            </a:pPr>
            <a:r>
              <a:rPr lang="en-US" dirty="0" smtClean="0"/>
              <a:t>These were network circuits over a wide area connected together using packet routers</a:t>
            </a:r>
          </a:p>
          <a:p>
            <a:pPr eaLnBrk="1" hangingPunct="1">
              <a:lnSpc>
                <a:spcPct val="90000"/>
              </a:lnSpc>
            </a:pPr>
            <a:r>
              <a:rPr lang="en-US" dirty="0" smtClean="0"/>
              <a:t>Each router also had an Ethernet interface to the local network</a:t>
            </a:r>
          </a:p>
          <a:p>
            <a:pPr eaLnBrk="1" hangingPunct="1"/>
            <a:r>
              <a:rPr lang="en-US" dirty="0" smtClean="0"/>
              <a:t>In 1989 speed was again increased</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3795" name="Slide Number Placeholder 5"/>
          <p:cNvSpPr>
            <a:spLocks noGrp="1"/>
          </p:cNvSpPr>
          <p:nvPr>
            <p:ph type="sldNum" sz="quarter" idx="12"/>
          </p:nvPr>
        </p:nvSpPr>
        <p:spPr>
          <a:noFill/>
        </p:spPr>
        <p:txBody>
          <a:bodyPr/>
          <a:lstStyle/>
          <a:p>
            <a:fld id="{2F6A973A-AEB0-4360-B68B-09AF308AABD3}" type="slidenum">
              <a:rPr lang="en-US" smtClean="0"/>
              <a:pPr/>
              <a:t>36</a:t>
            </a:fld>
            <a:endParaRPr lang="en-US" dirty="0" smtClean="0"/>
          </a:p>
        </p:txBody>
      </p:sp>
      <p:sp>
        <p:nvSpPr>
          <p:cNvPr id="33796" name="Rectangle 2"/>
          <p:cNvSpPr>
            <a:spLocks noGrp="1" noChangeArrowheads="1"/>
          </p:cNvSpPr>
          <p:nvPr>
            <p:ph type="title"/>
          </p:nvPr>
        </p:nvSpPr>
        <p:spPr/>
        <p:txBody>
          <a:bodyPr/>
          <a:lstStyle/>
          <a:p>
            <a:pPr eaLnBrk="1" hangingPunct="1"/>
            <a:r>
              <a:rPr lang="en-US" dirty="0" smtClean="0"/>
              <a:t>NSFNET</a:t>
            </a:r>
          </a:p>
        </p:txBody>
      </p:sp>
      <p:sp>
        <p:nvSpPr>
          <p:cNvPr id="33797" name="Rectangle 3"/>
          <p:cNvSpPr>
            <a:spLocks noGrp="1" noChangeArrowheads="1"/>
          </p:cNvSpPr>
          <p:nvPr>
            <p:ph type="body" idx="1"/>
          </p:nvPr>
        </p:nvSpPr>
        <p:spPr/>
        <p:txBody>
          <a:bodyPr/>
          <a:lstStyle/>
          <a:p>
            <a:pPr eaLnBrk="1" hangingPunct="1"/>
            <a:r>
              <a:rPr lang="en-US" dirty="0" smtClean="0"/>
              <a:t>This time to DS1 size </a:t>
            </a:r>
            <a:r>
              <a:rPr lang="en-US" dirty="0" smtClean="0">
                <a:latin typeface="Times New Roman" pitchFamily="18" charset="0"/>
              </a:rPr>
              <a:t>–</a:t>
            </a:r>
            <a:r>
              <a:rPr lang="en-US" dirty="0" smtClean="0"/>
              <a:t> 1.544 Mbps</a:t>
            </a:r>
          </a:p>
          <a:p>
            <a:pPr eaLnBrk="1" hangingPunct="1"/>
            <a:r>
              <a:rPr lang="en-US" dirty="0" smtClean="0"/>
              <a:t>Redundancy was also introduced</a:t>
            </a:r>
          </a:p>
          <a:p>
            <a:pPr eaLnBrk="1" hangingPunct="1"/>
            <a:r>
              <a:rPr lang="en-US" dirty="0" smtClean="0"/>
              <a:t>NFSNET was retired from service in April 1995</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4819" name="Slide Number Placeholder 5"/>
          <p:cNvSpPr>
            <a:spLocks noGrp="1"/>
          </p:cNvSpPr>
          <p:nvPr>
            <p:ph type="sldNum" sz="quarter" idx="12"/>
          </p:nvPr>
        </p:nvSpPr>
        <p:spPr>
          <a:noFill/>
        </p:spPr>
        <p:txBody>
          <a:bodyPr/>
          <a:lstStyle/>
          <a:p>
            <a:fld id="{93E351AB-0F9E-4A06-B797-70868A3F73D7}" type="slidenum">
              <a:rPr lang="en-US" smtClean="0"/>
              <a:pPr/>
              <a:t>37</a:t>
            </a:fld>
            <a:endParaRPr lang="en-US" dirty="0" smtClean="0"/>
          </a:p>
        </p:txBody>
      </p:sp>
      <p:sp>
        <p:nvSpPr>
          <p:cNvPr id="34820" name="Rectangle 2"/>
          <p:cNvSpPr>
            <a:spLocks noGrp="1" noChangeArrowheads="1"/>
          </p:cNvSpPr>
          <p:nvPr>
            <p:ph type="title"/>
          </p:nvPr>
        </p:nvSpPr>
        <p:spPr/>
        <p:txBody>
          <a:bodyPr/>
          <a:lstStyle/>
          <a:p>
            <a:pPr eaLnBrk="1" hangingPunct="1"/>
            <a:r>
              <a:rPr lang="en-US" dirty="0" smtClean="0"/>
              <a:t>NSFNET - 1991</a:t>
            </a:r>
          </a:p>
        </p:txBody>
      </p:sp>
      <p:pic>
        <p:nvPicPr>
          <p:cNvPr id="34821" name="Picture 3" descr="nsfnet1991"/>
          <p:cNvPicPr>
            <a:picLocks noChangeAspect="1" noChangeArrowheads="1"/>
          </p:cNvPicPr>
          <p:nvPr/>
        </p:nvPicPr>
        <p:blipFill>
          <a:blip r:embed="rId2" cstate="print"/>
          <a:srcRect/>
          <a:stretch>
            <a:fillRect/>
          </a:stretch>
        </p:blipFill>
        <p:spPr bwMode="auto">
          <a:xfrm>
            <a:off x="1371600" y="1595438"/>
            <a:ext cx="6234113" cy="4576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5843" name="Slide Number Placeholder 5"/>
          <p:cNvSpPr>
            <a:spLocks noGrp="1"/>
          </p:cNvSpPr>
          <p:nvPr>
            <p:ph type="sldNum" sz="quarter" idx="12"/>
          </p:nvPr>
        </p:nvSpPr>
        <p:spPr>
          <a:noFill/>
        </p:spPr>
        <p:txBody>
          <a:bodyPr/>
          <a:lstStyle/>
          <a:p>
            <a:fld id="{2903BE4A-7517-4A18-8E16-3F293FF202E7}" type="slidenum">
              <a:rPr lang="en-US" smtClean="0"/>
              <a:pPr/>
              <a:t>38</a:t>
            </a:fld>
            <a:endParaRPr lang="en-US" dirty="0" smtClean="0"/>
          </a:p>
        </p:txBody>
      </p:sp>
      <p:sp>
        <p:nvSpPr>
          <p:cNvPr id="35844" name="Rectangle 2"/>
          <p:cNvSpPr>
            <a:spLocks noGrp="1" noChangeArrowheads="1"/>
          </p:cNvSpPr>
          <p:nvPr>
            <p:ph type="title"/>
          </p:nvPr>
        </p:nvSpPr>
        <p:spPr/>
        <p:txBody>
          <a:bodyPr/>
          <a:lstStyle/>
          <a:p>
            <a:pPr eaLnBrk="1" hangingPunct="1"/>
            <a:r>
              <a:rPr lang="en-US" dirty="0" smtClean="0"/>
              <a:t>ANSNET</a:t>
            </a:r>
          </a:p>
        </p:txBody>
      </p:sp>
      <p:sp>
        <p:nvSpPr>
          <p:cNvPr id="35845" name="Rectangle 3"/>
          <p:cNvSpPr>
            <a:spLocks noGrp="1" noChangeArrowheads="1"/>
          </p:cNvSpPr>
          <p:nvPr>
            <p:ph type="body" idx="1"/>
          </p:nvPr>
        </p:nvSpPr>
        <p:spPr/>
        <p:txBody>
          <a:bodyPr/>
          <a:lstStyle/>
          <a:p>
            <a:pPr eaLnBrk="1" hangingPunct="1"/>
            <a:r>
              <a:rPr lang="en-US" dirty="0" smtClean="0"/>
              <a:t>By 1991 things were getting out of hand</a:t>
            </a:r>
          </a:p>
          <a:p>
            <a:pPr eaLnBrk="1" hangingPunct="1"/>
            <a:r>
              <a:rPr lang="en-US" dirty="0" smtClean="0"/>
              <a:t>Private companies were beginning to connect to the network</a:t>
            </a:r>
          </a:p>
          <a:p>
            <a:pPr eaLnBrk="1" hangingPunct="1"/>
            <a:r>
              <a:rPr lang="en-US" dirty="0" smtClean="0"/>
              <a:t>Commercial as opposed to purely scientific research was traversing the network</a:t>
            </a:r>
          </a:p>
          <a:p>
            <a:pPr eaLnBrk="1" hangingPunct="1"/>
            <a:r>
              <a:rPr lang="en-US" dirty="0" smtClean="0"/>
              <a:t>Of course once again this called for more capacity and more sites to be connected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6867" name="Slide Number Placeholder 5"/>
          <p:cNvSpPr>
            <a:spLocks noGrp="1"/>
          </p:cNvSpPr>
          <p:nvPr>
            <p:ph type="sldNum" sz="quarter" idx="12"/>
          </p:nvPr>
        </p:nvSpPr>
        <p:spPr>
          <a:noFill/>
        </p:spPr>
        <p:txBody>
          <a:bodyPr/>
          <a:lstStyle/>
          <a:p>
            <a:fld id="{3637315E-96DD-4CAC-8D65-9B7B5F0E193D}" type="slidenum">
              <a:rPr lang="en-US" smtClean="0"/>
              <a:pPr/>
              <a:t>39</a:t>
            </a:fld>
            <a:endParaRPr lang="en-US" dirty="0" smtClean="0"/>
          </a:p>
        </p:txBody>
      </p:sp>
      <p:sp>
        <p:nvSpPr>
          <p:cNvPr id="36868" name="Rectangle 2"/>
          <p:cNvSpPr>
            <a:spLocks noGrp="1" noChangeArrowheads="1"/>
          </p:cNvSpPr>
          <p:nvPr>
            <p:ph type="title"/>
          </p:nvPr>
        </p:nvSpPr>
        <p:spPr/>
        <p:txBody>
          <a:bodyPr/>
          <a:lstStyle/>
          <a:p>
            <a:pPr eaLnBrk="1" hangingPunct="1"/>
            <a:r>
              <a:rPr lang="en-US" dirty="0" smtClean="0"/>
              <a:t>ANSNET</a:t>
            </a:r>
          </a:p>
        </p:txBody>
      </p:sp>
      <p:sp>
        <p:nvSpPr>
          <p:cNvPr id="36869" name="Rectangle 3"/>
          <p:cNvSpPr>
            <a:spLocks noGrp="1" noChangeArrowheads="1"/>
          </p:cNvSpPr>
          <p:nvPr>
            <p:ph type="body" idx="1"/>
          </p:nvPr>
        </p:nvSpPr>
        <p:spPr/>
        <p:txBody>
          <a:bodyPr/>
          <a:lstStyle/>
          <a:p>
            <a:pPr eaLnBrk="1" hangingPunct="1"/>
            <a:r>
              <a:rPr lang="en-US" dirty="0" smtClean="0"/>
              <a:t>To meet these challenges the backbone was privatized and commercialized</a:t>
            </a:r>
          </a:p>
          <a:p>
            <a:pPr eaLnBrk="1" hangingPunct="1"/>
            <a:r>
              <a:rPr lang="en-US" dirty="0" smtClean="0"/>
              <a:t>Organizations wishing to connect needed to pay for access</a:t>
            </a:r>
          </a:p>
          <a:p>
            <a:pPr eaLnBrk="1" hangingPunct="1"/>
            <a:r>
              <a:rPr lang="en-US" dirty="0" smtClean="0"/>
              <a:t>This was done through ANS </a:t>
            </a:r>
            <a:r>
              <a:rPr lang="en-US" dirty="0" smtClean="0">
                <a:latin typeface="Times New Roman" pitchFamily="18" charset="0"/>
              </a:rPr>
              <a:t>–</a:t>
            </a:r>
            <a:r>
              <a:rPr lang="en-US" dirty="0" smtClean="0"/>
              <a:t> Advanced Networks and Services</a:t>
            </a:r>
          </a:p>
          <a:p>
            <a:pPr eaLnBrk="1" hangingPunct="1"/>
            <a:r>
              <a:rPr lang="en-US" dirty="0" smtClean="0"/>
              <a:t>This new network was owned by ANS</a:t>
            </a:r>
          </a:p>
          <a:p>
            <a:pPr eaLnBrk="1" hangingPunct="1"/>
            <a:r>
              <a:rPr lang="en-US" dirty="0" smtClean="0"/>
              <a:t>It operated at DS3 speed </a:t>
            </a:r>
            <a:r>
              <a:rPr lang="en-US" dirty="0" smtClean="0">
                <a:latin typeface="Times New Roman" pitchFamily="18" charset="0"/>
              </a:rPr>
              <a:t>–</a:t>
            </a:r>
            <a:r>
              <a:rPr lang="en-US" dirty="0" smtClean="0"/>
              <a:t> 45 Mbps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of Standards</a:t>
            </a:r>
            <a:endParaRPr lang="en-US" dirty="0"/>
          </a:p>
        </p:txBody>
      </p:sp>
      <p:sp>
        <p:nvSpPr>
          <p:cNvPr id="3" name="Content Placeholder 2"/>
          <p:cNvSpPr>
            <a:spLocks noGrp="1"/>
          </p:cNvSpPr>
          <p:nvPr>
            <p:ph idx="1"/>
          </p:nvPr>
        </p:nvSpPr>
        <p:spPr/>
        <p:txBody>
          <a:bodyPr/>
          <a:lstStyle/>
          <a:p>
            <a:r>
              <a:rPr lang="en-US" dirty="0" smtClean="0"/>
              <a:t>Other</a:t>
            </a:r>
            <a:r>
              <a:rPr lang="en-US" baseline="0" dirty="0" smtClean="0"/>
              <a:t> standards, such as the 802.3 standard, are de facto standards that are standards solely because the community of developers and users agree to conform to these</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7891" name="Slide Number Placeholder 5"/>
          <p:cNvSpPr>
            <a:spLocks noGrp="1"/>
          </p:cNvSpPr>
          <p:nvPr>
            <p:ph type="sldNum" sz="quarter" idx="12"/>
          </p:nvPr>
        </p:nvSpPr>
        <p:spPr>
          <a:noFill/>
        </p:spPr>
        <p:txBody>
          <a:bodyPr/>
          <a:lstStyle/>
          <a:p>
            <a:fld id="{EF3EF601-84A8-4D35-8AD4-0DF985B75EF1}" type="slidenum">
              <a:rPr lang="en-US" smtClean="0"/>
              <a:pPr/>
              <a:t>40</a:t>
            </a:fld>
            <a:endParaRPr lang="en-US" dirty="0" smtClean="0"/>
          </a:p>
        </p:txBody>
      </p:sp>
      <p:sp>
        <p:nvSpPr>
          <p:cNvPr id="37892" name="Rectangle 2"/>
          <p:cNvSpPr>
            <a:spLocks noGrp="1" noChangeArrowheads="1"/>
          </p:cNvSpPr>
          <p:nvPr>
            <p:ph type="title"/>
          </p:nvPr>
        </p:nvSpPr>
        <p:spPr/>
        <p:txBody>
          <a:bodyPr/>
          <a:lstStyle/>
          <a:p>
            <a:pPr eaLnBrk="1" hangingPunct="1"/>
            <a:r>
              <a:rPr lang="en-US" dirty="0" smtClean="0"/>
              <a:t>vBNS</a:t>
            </a:r>
          </a:p>
        </p:txBody>
      </p:sp>
      <p:sp>
        <p:nvSpPr>
          <p:cNvPr id="37893" name="Rectangle 3"/>
          <p:cNvSpPr>
            <a:spLocks noGrp="1" noChangeArrowheads="1"/>
          </p:cNvSpPr>
          <p:nvPr>
            <p:ph type="body" idx="1"/>
          </p:nvPr>
        </p:nvSpPr>
        <p:spPr/>
        <p:txBody>
          <a:bodyPr/>
          <a:lstStyle/>
          <a:p>
            <a:pPr eaLnBrk="1" hangingPunct="1"/>
            <a:r>
              <a:rPr lang="en-US" dirty="0" smtClean="0"/>
              <a:t>In 1995 speed was again too slow</a:t>
            </a:r>
          </a:p>
          <a:p>
            <a:pPr eaLnBrk="1" hangingPunct="1"/>
            <a:r>
              <a:rPr lang="en-US" dirty="0" smtClean="0"/>
              <a:t>So a new network called vBNS </a:t>
            </a:r>
            <a:r>
              <a:rPr lang="en-US" dirty="0" smtClean="0">
                <a:latin typeface="Times New Roman" pitchFamily="18" charset="0"/>
              </a:rPr>
              <a:t>–</a:t>
            </a:r>
            <a:r>
              <a:rPr lang="en-US" dirty="0" smtClean="0"/>
              <a:t> Very High Speed backbone was installed by MCI</a:t>
            </a:r>
          </a:p>
          <a:p>
            <a:pPr eaLnBrk="1" hangingPunct="1"/>
            <a:r>
              <a:rPr lang="en-US" dirty="0" smtClean="0"/>
              <a:t>This backbone operated at OC3 speed </a:t>
            </a:r>
            <a:r>
              <a:rPr lang="en-US" dirty="0" smtClean="0">
                <a:latin typeface="Times New Roman" pitchFamily="18" charset="0"/>
              </a:rPr>
              <a:t>–</a:t>
            </a:r>
            <a:r>
              <a:rPr lang="en-US" dirty="0" smtClean="0"/>
              <a:t> 155 Mbps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8915" name="Slide Number Placeholder 5"/>
          <p:cNvSpPr>
            <a:spLocks noGrp="1"/>
          </p:cNvSpPr>
          <p:nvPr>
            <p:ph type="sldNum" sz="quarter" idx="12"/>
          </p:nvPr>
        </p:nvSpPr>
        <p:spPr>
          <a:noFill/>
        </p:spPr>
        <p:txBody>
          <a:bodyPr/>
          <a:lstStyle/>
          <a:p>
            <a:fld id="{86F04F98-0DC0-4335-B1B9-514A8BCCF2BF}" type="slidenum">
              <a:rPr lang="en-US" smtClean="0"/>
              <a:pPr/>
              <a:t>41</a:t>
            </a:fld>
            <a:endParaRPr lang="en-US" dirty="0" smtClean="0"/>
          </a:p>
        </p:txBody>
      </p:sp>
      <p:sp>
        <p:nvSpPr>
          <p:cNvPr id="38916" name="Rectangle 2"/>
          <p:cNvSpPr>
            <a:spLocks noGrp="1" noChangeArrowheads="1"/>
          </p:cNvSpPr>
          <p:nvPr>
            <p:ph type="title"/>
          </p:nvPr>
        </p:nvSpPr>
        <p:spPr/>
        <p:txBody>
          <a:bodyPr/>
          <a:lstStyle/>
          <a:p>
            <a:pPr eaLnBrk="1" hangingPunct="1"/>
            <a:r>
              <a:rPr lang="en-US" dirty="0" smtClean="0"/>
              <a:t>Current Form of the Backbone</a:t>
            </a:r>
          </a:p>
        </p:txBody>
      </p:sp>
      <p:sp>
        <p:nvSpPr>
          <p:cNvPr id="38917" name="Rectangle 3"/>
          <p:cNvSpPr>
            <a:spLocks noGrp="1" noChangeArrowheads="1"/>
          </p:cNvSpPr>
          <p:nvPr>
            <p:ph type="body" idx="1"/>
          </p:nvPr>
        </p:nvSpPr>
        <p:spPr/>
        <p:txBody>
          <a:bodyPr/>
          <a:lstStyle/>
          <a:p>
            <a:pPr eaLnBrk="1" hangingPunct="1"/>
            <a:r>
              <a:rPr lang="en-US" dirty="0" smtClean="0"/>
              <a:t>Since 1995 increasing commercialization of the Internet and decreasing governmental funding has lead to a series of Internet backbones</a:t>
            </a:r>
          </a:p>
          <a:p>
            <a:pPr eaLnBrk="1" hangingPunct="1"/>
            <a:r>
              <a:rPr lang="en-US" dirty="0" smtClean="0"/>
              <a:t>Commercial companies have created large privately owned backbones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9939" name="Slide Number Placeholder 5"/>
          <p:cNvSpPr>
            <a:spLocks noGrp="1"/>
          </p:cNvSpPr>
          <p:nvPr>
            <p:ph type="sldNum" sz="quarter" idx="12"/>
          </p:nvPr>
        </p:nvSpPr>
        <p:spPr>
          <a:noFill/>
        </p:spPr>
        <p:txBody>
          <a:bodyPr/>
          <a:lstStyle/>
          <a:p>
            <a:fld id="{8D70B542-F49A-4E15-B786-B15EB5C0D653}" type="slidenum">
              <a:rPr lang="en-US" smtClean="0"/>
              <a:pPr/>
              <a:t>42</a:t>
            </a:fld>
            <a:endParaRPr lang="en-US" dirty="0" smtClean="0"/>
          </a:p>
        </p:txBody>
      </p:sp>
      <p:sp>
        <p:nvSpPr>
          <p:cNvPr id="39940" name="Rectangle 2"/>
          <p:cNvSpPr>
            <a:spLocks noGrp="1" noChangeArrowheads="1"/>
          </p:cNvSpPr>
          <p:nvPr>
            <p:ph type="title"/>
          </p:nvPr>
        </p:nvSpPr>
        <p:spPr/>
        <p:txBody>
          <a:bodyPr/>
          <a:lstStyle/>
          <a:p>
            <a:pPr eaLnBrk="1" hangingPunct="1"/>
            <a:r>
              <a:rPr lang="en-US" dirty="0" smtClean="0"/>
              <a:t>Current Form of the Backbone</a:t>
            </a:r>
          </a:p>
        </p:txBody>
      </p:sp>
      <p:sp>
        <p:nvSpPr>
          <p:cNvPr id="39941" name="Rectangle 3"/>
          <p:cNvSpPr>
            <a:spLocks noGrp="1" noChangeArrowheads="1"/>
          </p:cNvSpPr>
          <p:nvPr>
            <p:ph type="body" idx="1"/>
          </p:nvPr>
        </p:nvSpPr>
        <p:spPr/>
        <p:txBody>
          <a:bodyPr/>
          <a:lstStyle/>
          <a:p>
            <a:pPr eaLnBrk="1" hangingPunct="1"/>
            <a:r>
              <a:rPr lang="en-US" dirty="0" smtClean="0"/>
              <a:t>All of these are connected together through private peering arrangements, at public exchange points, or at the traditional MAE locations</a:t>
            </a:r>
          </a:p>
          <a:p>
            <a:pPr eaLnBrk="1" hangingPunct="1"/>
            <a:r>
              <a:rPr lang="en-US" dirty="0" smtClean="0"/>
              <a:t>For example, companies like MCI have done this work</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0963" name="Slide Number Placeholder 5"/>
          <p:cNvSpPr>
            <a:spLocks noGrp="1"/>
          </p:cNvSpPr>
          <p:nvPr>
            <p:ph type="sldNum" sz="quarter" idx="12"/>
          </p:nvPr>
        </p:nvSpPr>
        <p:spPr>
          <a:noFill/>
        </p:spPr>
        <p:txBody>
          <a:bodyPr/>
          <a:lstStyle/>
          <a:p>
            <a:fld id="{1FF7633C-FEC5-4C21-BF94-79C1E32AA3B9}" type="slidenum">
              <a:rPr lang="en-US" smtClean="0"/>
              <a:pPr/>
              <a:t>43</a:t>
            </a:fld>
            <a:endParaRPr lang="en-US" dirty="0" smtClean="0"/>
          </a:p>
        </p:txBody>
      </p:sp>
      <p:sp>
        <p:nvSpPr>
          <p:cNvPr id="40964" name="Rectangle 2"/>
          <p:cNvSpPr>
            <a:spLocks noGrp="1" noChangeArrowheads="1"/>
          </p:cNvSpPr>
          <p:nvPr>
            <p:ph type="title"/>
          </p:nvPr>
        </p:nvSpPr>
        <p:spPr/>
        <p:txBody>
          <a:bodyPr/>
          <a:lstStyle/>
          <a:p>
            <a:pPr eaLnBrk="1" hangingPunct="1"/>
            <a:r>
              <a:rPr lang="en-US" dirty="0" smtClean="0"/>
              <a:t>MCI - Overall</a:t>
            </a:r>
          </a:p>
        </p:txBody>
      </p:sp>
      <p:pic>
        <p:nvPicPr>
          <p:cNvPr id="40965" name="Picture 3" descr="MCI1"/>
          <p:cNvPicPr>
            <a:picLocks noChangeAspect="1" noChangeArrowheads="1"/>
          </p:cNvPicPr>
          <p:nvPr/>
        </p:nvPicPr>
        <p:blipFill>
          <a:blip r:embed="rId2" cstate="print"/>
          <a:srcRect/>
          <a:stretch>
            <a:fillRect/>
          </a:stretch>
        </p:blipFill>
        <p:spPr bwMode="auto">
          <a:xfrm>
            <a:off x="685800" y="1568450"/>
            <a:ext cx="7772400" cy="422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1987" name="Slide Number Placeholder 5"/>
          <p:cNvSpPr>
            <a:spLocks noGrp="1"/>
          </p:cNvSpPr>
          <p:nvPr>
            <p:ph type="sldNum" sz="quarter" idx="12"/>
          </p:nvPr>
        </p:nvSpPr>
        <p:spPr>
          <a:noFill/>
        </p:spPr>
        <p:txBody>
          <a:bodyPr/>
          <a:lstStyle/>
          <a:p>
            <a:fld id="{DE5B857F-6EA0-43E1-BA43-10B36B5F923F}" type="slidenum">
              <a:rPr lang="en-US" smtClean="0"/>
              <a:pPr/>
              <a:t>44</a:t>
            </a:fld>
            <a:endParaRPr lang="en-US" dirty="0" smtClean="0"/>
          </a:p>
        </p:txBody>
      </p:sp>
      <p:sp>
        <p:nvSpPr>
          <p:cNvPr id="41988" name="Rectangle 2"/>
          <p:cNvSpPr>
            <a:spLocks noGrp="1" noChangeArrowheads="1"/>
          </p:cNvSpPr>
          <p:nvPr>
            <p:ph type="title"/>
          </p:nvPr>
        </p:nvSpPr>
        <p:spPr/>
        <p:txBody>
          <a:bodyPr/>
          <a:lstStyle/>
          <a:p>
            <a:pPr eaLnBrk="1" hangingPunct="1"/>
            <a:r>
              <a:rPr lang="en-US" dirty="0" smtClean="0"/>
              <a:t>MCI - North America</a:t>
            </a:r>
          </a:p>
        </p:txBody>
      </p:sp>
      <p:pic>
        <p:nvPicPr>
          <p:cNvPr id="41989" name="Picture 3" descr="MCI2"/>
          <p:cNvPicPr>
            <a:picLocks noChangeAspect="1" noChangeArrowheads="1"/>
          </p:cNvPicPr>
          <p:nvPr/>
        </p:nvPicPr>
        <p:blipFill>
          <a:blip r:embed="rId2" cstate="print"/>
          <a:srcRect t="17110"/>
          <a:stretch>
            <a:fillRect/>
          </a:stretch>
        </p:blipFill>
        <p:spPr bwMode="auto">
          <a:xfrm>
            <a:off x="1600200" y="1600200"/>
            <a:ext cx="5943600" cy="4606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3011" name="Slide Number Placeholder 5"/>
          <p:cNvSpPr>
            <a:spLocks noGrp="1"/>
          </p:cNvSpPr>
          <p:nvPr>
            <p:ph type="sldNum" sz="quarter" idx="12"/>
          </p:nvPr>
        </p:nvSpPr>
        <p:spPr>
          <a:noFill/>
        </p:spPr>
        <p:txBody>
          <a:bodyPr/>
          <a:lstStyle/>
          <a:p>
            <a:fld id="{A10E3F80-0CA4-4E46-BA1C-B95FD33C9614}" type="slidenum">
              <a:rPr lang="en-US" smtClean="0"/>
              <a:pPr/>
              <a:t>45</a:t>
            </a:fld>
            <a:endParaRPr lang="en-US" dirty="0" smtClean="0"/>
          </a:p>
        </p:txBody>
      </p:sp>
      <p:sp>
        <p:nvSpPr>
          <p:cNvPr id="43012" name="Rectangle 2"/>
          <p:cNvSpPr>
            <a:spLocks noGrp="1" noChangeArrowheads="1"/>
          </p:cNvSpPr>
          <p:nvPr>
            <p:ph type="title"/>
          </p:nvPr>
        </p:nvSpPr>
        <p:spPr/>
        <p:txBody>
          <a:bodyPr/>
          <a:lstStyle/>
          <a:p>
            <a:pPr eaLnBrk="1" hangingPunct="1"/>
            <a:r>
              <a:rPr lang="en-US" dirty="0" smtClean="0"/>
              <a:t>MCI - South America</a:t>
            </a:r>
          </a:p>
        </p:txBody>
      </p:sp>
      <p:pic>
        <p:nvPicPr>
          <p:cNvPr id="43013" name="Picture 3" descr="MCI3"/>
          <p:cNvPicPr>
            <a:picLocks noChangeAspect="1" noChangeArrowheads="1"/>
          </p:cNvPicPr>
          <p:nvPr/>
        </p:nvPicPr>
        <p:blipFill>
          <a:blip r:embed="rId2" cstate="print"/>
          <a:srcRect t="4279" b="5882"/>
          <a:stretch>
            <a:fillRect/>
          </a:stretch>
        </p:blipFill>
        <p:spPr bwMode="auto">
          <a:xfrm>
            <a:off x="1676400" y="1630363"/>
            <a:ext cx="5757863" cy="4618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4035" name="Slide Number Placeholder 5"/>
          <p:cNvSpPr>
            <a:spLocks noGrp="1"/>
          </p:cNvSpPr>
          <p:nvPr>
            <p:ph type="sldNum" sz="quarter" idx="12"/>
          </p:nvPr>
        </p:nvSpPr>
        <p:spPr>
          <a:noFill/>
        </p:spPr>
        <p:txBody>
          <a:bodyPr/>
          <a:lstStyle/>
          <a:p>
            <a:fld id="{4207C306-D30A-487F-890A-BB20127296C2}" type="slidenum">
              <a:rPr lang="en-US" smtClean="0"/>
              <a:pPr/>
              <a:t>46</a:t>
            </a:fld>
            <a:endParaRPr lang="en-US" dirty="0" smtClean="0"/>
          </a:p>
        </p:txBody>
      </p:sp>
      <p:sp>
        <p:nvSpPr>
          <p:cNvPr id="44036" name="Rectangle 2"/>
          <p:cNvSpPr>
            <a:spLocks noGrp="1" noChangeArrowheads="1"/>
          </p:cNvSpPr>
          <p:nvPr>
            <p:ph type="title"/>
          </p:nvPr>
        </p:nvSpPr>
        <p:spPr/>
        <p:txBody>
          <a:bodyPr/>
          <a:lstStyle/>
          <a:p>
            <a:pPr eaLnBrk="1" hangingPunct="1"/>
            <a:r>
              <a:rPr lang="en-US" dirty="0" smtClean="0"/>
              <a:t>MCI - Africa</a:t>
            </a:r>
          </a:p>
        </p:txBody>
      </p:sp>
      <p:pic>
        <p:nvPicPr>
          <p:cNvPr id="44037" name="Picture 4" descr="MCI4"/>
          <p:cNvPicPr>
            <a:picLocks noChangeAspect="1" noChangeArrowheads="1"/>
          </p:cNvPicPr>
          <p:nvPr/>
        </p:nvPicPr>
        <p:blipFill>
          <a:blip r:embed="rId2" cstate="print"/>
          <a:srcRect t="3638" b="3609"/>
          <a:stretch>
            <a:fillRect/>
          </a:stretch>
        </p:blipFill>
        <p:spPr bwMode="auto">
          <a:xfrm>
            <a:off x="1828800" y="1600200"/>
            <a:ext cx="5486400" cy="4781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5059" name="Slide Number Placeholder 5"/>
          <p:cNvSpPr>
            <a:spLocks noGrp="1"/>
          </p:cNvSpPr>
          <p:nvPr>
            <p:ph type="sldNum" sz="quarter" idx="12"/>
          </p:nvPr>
        </p:nvSpPr>
        <p:spPr>
          <a:noFill/>
        </p:spPr>
        <p:txBody>
          <a:bodyPr/>
          <a:lstStyle/>
          <a:p>
            <a:fld id="{D73BC86C-8A5F-4C5C-910B-8216D6B2C2CD}" type="slidenum">
              <a:rPr lang="en-US" smtClean="0"/>
              <a:pPr/>
              <a:t>47</a:t>
            </a:fld>
            <a:endParaRPr lang="en-US" dirty="0" smtClean="0"/>
          </a:p>
        </p:txBody>
      </p:sp>
      <p:sp>
        <p:nvSpPr>
          <p:cNvPr id="45060" name="Rectangle 2"/>
          <p:cNvSpPr>
            <a:spLocks noGrp="1" noChangeArrowheads="1"/>
          </p:cNvSpPr>
          <p:nvPr>
            <p:ph type="title"/>
          </p:nvPr>
        </p:nvSpPr>
        <p:spPr/>
        <p:txBody>
          <a:bodyPr/>
          <a:lstStyle/>
          <a:p>
            <a:pPr eaLnBrk="1" hangingPunct="1"/>
            <a:r>
              <a:rPr lang="en-US" dirty="0" smtClean="0"/>
              <a:t>MCI - Europe</a:t>
            </a:r>
          </a:p>
        </p:txBody>
      </p:sp>
      <p:pic>
        <p:nvPicPr>
          <p:cNvPr id="45061" name="Picture 3" descr="MCI5"/>
          <p:cNvPicPr>
            <a:picLocks noChangeAspect="1" noChangeArrowheads="1"/>
          </p:cNvPicPr>
          <p:nvPr/>
        </p:nvPicPr>
        <p:blipFill>
          <a:blip r:embed="rId2" cstate="print"/>
          <a:srcRect t="7074" b="12276"/>
          <a:stretch>
            <a:fillRect/>
          </a:stretch>
        </p:blipFill>
        <p:spPr bwMode="auto">
          <a:xfrm>
            <a:off x="1676400" y="1644650"/>
            <a:ext cx="5791200" cy="4603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6083" name="Slide Number Placeholder 5"/>
          <p:cNvSpPr>
            <a:spLocks noGrp="1"/>
          </p:cNvSpPr>
          <p:nvPr>
            <p:ph type="sldNum" sz="quarter" idx="12"/>
          </p:nvPr>
        </p:nvSpPr>
        <p:spPr>
          <a:noFill/>
        </p:spPr>
        <p:txBody>
          <a:bodyPr/>
          <a:lstStyle/>
          <a:p>
            <a:fld id="{5F1DEA91-78CC-4A80-9D95-C98AD6646E9F}" type="slidenum">
              <a:rPr lang="en-US" smtClean="0"/>
              <a:pPr/>
              <a:t>48</a:t>
            </a:fld>
            <a:endParaRPr lang="en-US" dirty="0" smtClean="0"/>
          </a:p>
        </p:txBody>
      </p:sp>
      <p:sp>
        <p:nvSpPr>
          <p:cNvPr id="46084" name="Rectangle 2"/>
          <p:cNvSpPr>
            <a:spLocks noGrp="1" noChangeArrowheads="1"/>
          </p:cNvSpPr>
          <p:nvPr>
            <p:ph type="title"/>
          </p:nvPr>
        </p:nvSpPr>
        <p:spPr/>
        <p:txBody>
          <a:bodyPr/>
          <a:lstStyle/>
          <a:p>
            <a:pPr eaLnBrk="1" hangingPunct="1"/>
            <a:r>
              <a:rPr lang="en-US" dirty="0" smtClean="0"/>
              <a:t>MCI - Asia</a:t>
            </a:r>
          </a:p>
        </p:txBody>
      </p:sp>
      <p:pic>
        <p:nvPicPr>
          <p:cNvPr id="46085" name="Picture 3" descr="MCI6"/>
          <p:cNvPicPr>
            <a:picLocks noChangeAspect="1" noChangeArrowheads="1"/>
          </p:cNvPicPr>
          <p:nvPr/>
        </p:nvPicPr>
        <p:blipFill>
          <a:blip r:embed="rId2" cstate="print"/>
          <a:srcRect/>
          <a:stretch>
            <a:fillRect/>
          </a:stretch>
        </p:blipFill>
        <p:spPr bwMode="auto">
          <a:xfrm>
            <a:off x="2133600" y="1606550"/>
            <a:ext cx="4876800" cy="4641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dirty="0" smtClean="0"/>
              <a:t>Current Form of the Internet</a:t>
            </a:r>
          </a:p>
        </p:txBody>
      </p:sp>
      <p:sp>
        <p:nvSpPr>
          <p:cNvPr id="47107" name="Content Placeholder 2"/>
          <p:cNvSpPr>
            <a:spLocks noGrp="1"/>
          </p:cNvSpPr>
          <p:nvPr>
            <p:ph idx="1"/>
          </p:nvPr>
        </p:nvSpPr>
        <p:spPr/>
        <p:txBody>
          <a:bodyPr/>
          <a:lstStyle/>
          <a:p>
            <a:r>
              <a:rPr lang="en-US" dirty="0" smtClean="0"/>
              <a:t>The result is an internetwork or a network or networks</a:t>
            </a:r>
          </a:p>
          <a:p>
            <a:r>
              <a:rPr lang="en-US" dirty="0" smtClean="0"/>
              <a:t>This is what the Internet is, just a network of networks</a:t>
            </a:r>
          </a:p>
          <a:p>
            <a:r>
              <a:rPr lang="en-US" dirty="0" smtClean="0"/>
              <a:t>This is formed by large providers creating networks that span huge distances, often worldwide</a:t>
            </a:r>
          </a:p>
          <a:p>
            <a:r>
              <a:rPr lang="en-US" dirty="0" smtClean="0"/>
              <a:t>These backbone networks then connect to each other to form the Internet</a:t>
            </a:r>
          </a:p>
        </p:txBody>
      </p:sp>
      <p:sp>
        <p:nvSpPr>
          <p:cNvPr id="47108" name="Footer Placeholder 3"/>
          <p:cNvSpPr>
            <a:spLocks noGrp="1"/>
          </p:cNvSpPr>
          <p:nvPr>
            <p:ph type="ftr" sz="quarter" idx="11"/>
          </p:nvPr>
        </p:nvSpPr>
        <p:spPr>
          <a:noFill/>
        </p:spPr>
        <p:txBody>
          <a:bodyPr/>
          <a:lstStyle/>
          <a:p>
            <a:r>
              <a:rPr lang="en-US" dirty="0" smtClean="0"/>
              <a:t>Copyright 2009 Kenneth M. Chipps Ph.D. www.chipps.com</a:t>
            </a:r>
          </a:p>
        </p:txBody>
      </p:sp>
      <p:sp>
        <p:nvSpPr>
          <p:cNvPr id="47109" name="Slide Number Placeholder 4"/>
          <p:cNvSpPr>
            <a:spLocks noGrp="1"/>
          </p:cNvSpPr>
          <p:nvPr>
            <p:ph type="sldNum" sz="quarter" idx="12"/>
          </p:nvPr>
        </p:nvSpPr>
        <p:spPr>
          <a:noFill/>
        </p:spPr>
        <p:txBody>
          <a:bodyPr/>
          <a:lstStyle/>
          <a:p>
            <a:fld id="{6329508B-96D7-492E-81B7-BF41759782B9}" type="slidenum">
              <a:rPr lang="en-US" smtClean="0"/>
              <a:pPr/>
              <a:t>49</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are Created By</a:t>
            </a:r>
            <a:endParaRPr lang="en-US" dirty="0"/>
          </a:p>
        </p:txBody>
      </p:sp>
      <p:sp>
        <p:nvSpPr>
          <p:cNvPr id="3" name="Content Placeholder 2"/>
          <p:cNvSpPr>
            <a:spLocks noGrp="1"/>
          </p:cNvSpPr>
          <p:nvPr>
            <p:ph idx="1"/>
          </p:nvPr>
        </p:nvSpPr>
        <p:spPr/>
        <p:txBody>
          <a:bodyPr/>
          <a:lstStyle/>
          <a:p>
            <a:r>
              <a:rPr lang="en-US" dirty="0" smtClean="0"/>
              <a:t>These de facto standards</a:t>
            </a:r>
            <a:r>
              <a:rPr lang="en-US" baseline="0" dirty="0" smtClean="0"/>
              <a:t> come from several sources</a:t>
            </a:r>
          </a:p>
          <a:p>
            <a:r>
              <a:rPr lang="en-US" baseline="0" dirty="0" smtClean="0"/>
              <a:t>The two main ones we will talk about here are those created by the IETF and the IEEE</a:t>
            </a:r>
          </a:p>
          <a:p>
            <a:r>
              <a:rPr lang="en-US" baseline="0" dirty="0" smtClean="0"/>
              <a:t>In general hardware standards govern what goes on at layers 1 and 2</a:t>
            </a:r>
          </a:p>
          <a:p>
            <a:r>
              <a:rPr lang="en-US" baseline="0" dirty="0" smtClean="0"/>
              <a:t>Software standards govern layers 3 to 7</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5</a:t>
            </a:fld>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dirty="0" smtClean="0"/>
              <a:t>Current Form of the Internet</a:t>
            </a:r>
          </a:p>
        </p:txBody>
      </p:sp>
      <p:sp>
        <p:nvSpPr>
          <p:cNvPr id="48131" name="Content Placeholder 2"/>
          <p:cNvSpPr>
            <a:spLocks noGrp="1"/>
          </p:cNvSpPr>
          <p:nvPr>
            <p:ph idx="1"/>
          </p:nvPr>
        </p:nvSpPr>
        <p:spPr/>
        <p:txBody>
          <a:bodyPr/>
          <a:lstStyle/>
          <a:p>
            <a:r>
              <a:rPr lang="en-US" dirty="0" smtClean="0"/>
              <a:t>Then within these backbones is a series of smaller and smaller ISPs that provide access to the Internet</a:t>
            </a:r>
          </a:p>
          <a:p>
            <a:r>
              <a:rPr lang="en-US" smtClean="0"/>
              <a:t>These </a:t>
            </a:r>
            <a:r>
              <a:rPr lang="en-US" smtClean="0"/>
              <a:t>ISPs </a:t>
            </a:r>
            <a:r>
              <a:rPr lang="en-US" dirty="0" smtClean="0"/>
              <a:t>are the onramp to the Internet highway</a:t>
            </a:r>
          </a:p>
        </p:txBody>
      </p:sp>
      <p:sp>
        <p:nvSpPr>
          <p:cNvPr id="48132" name="Footer Placeholder 3"/>
          <p:cNvSpPr>
            <a:spLocks noGrp="1"/>
          </p:cNvSpPr>
          <p:nvPr>
            <p:ph type="ftr" sz="quarter" idx="11"/>
          </p:nvPr>
        </p:nvSpPr>
        <p:spPr>
          <a:noFill/>
        </p:spPr>
        <p:txBody>
          <a:bodyPr/>
          <a:lstStyle/>
          <a:p>
            <a:r>
              <a:rPr lang="en-US" dirty="0" smtClean="0"/>
              <a:t>Copyright 2009 Kenneth M. Chipps Ph.D. www.chipps.com</a:t>
            </a:r>
          </a:p>
        </p:txBody>
      </p:sp>
      <p:sp>
        <p:nvSpPr>
          <p:cNvPr id="48133" name="Slide Number Placeholder 4"/>
          <p:cNvSpPr>
            <a:spLocks noGrp="1"/>
          </p:cNvSpPr>
          <p:nvPr>
            <p:ph type="sldNum" sz="quarter" idx="12"/>
          </p:nvPr>
        </p:nvSpPr>
        <p:spPr>
          <a:noFill/>
        </p:spPr>
        <p:txBody>
          <a:bodyPr/>
          <a:lstStyle/>
          <a:p>
            <a:fld id="{72929047-0C8F-49F1-A661-E36672B9411F}" type="slidenum">
              <a:rPr lang="en-US" smtClean="0"/>
              <a:pPr/>
              <a:t>50</a:t>
            </a:fld>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dirty="0" smtClean="0"/>
              <a:t>Current Form of the Internet</a:t>
            </a:r>
          </a:p>
        </p:txBody>
      </p:sp>
      <p:sp>
        <p:nvSpPr>
          <p:cNvPr id="49155" name="Footer Placeholder 3"/>
          <p:cNvSpPr>
            <a:spLocks noGrp="1"/>
          </p:cNvSpPr>
          <p:nvPr>
            <p:ph type="ftr" sz="quarter" idx="11"/>
          </p:nvPr>
        </p:nvSpPr>
        <p:spPr>
          <a:noFill/>
        </p:spPr>
        <p:txBody>
          <a:bodyPr/>
          <a:lstStyle/>
          <a:p>
            <a:r>
              <a:rPr lang="en-US" dirty="0" smtClean="0"/>
              <a:t>Copyright 2009 Kenneth M. Chipps Ph.D. www.chipps.com</a:t>
            </a:r>
          </a:p>
        </p:txBody>
      </p:sp>
      <p:sp>
        <p:nvSpPr>
          <p:cNvPr id="49156" name="Slide Number Placeholder 4"/>
          <p:cNvSpPr>
            <a:spLocks noGrp="1"/>
          </p:cNvSpPr>
          <p:nvPr>
            <p:ph type="sldNum" sz="quarter" idx="12"/>
          </p:nvPr>
        </p:nvSpPr>
        <p:spPr>
          <a:noFill/>
        </p:spPr>
        <p:txBody>
          <a:bodyPr/>
          <a:lstStyle/>
          <a:p>
            <a:fld id="{C6178CA1-EB97-45F3-99CA-B5CD09A1B21F}" type="slidenum">
              <a:rPr lang="en-US" smtClean="0"/>
              <a:pPr/>
              <a:t>51</a:t>
            </a:fld>
            <a:endParaRPr lang="en-US" dirty="0" smtClean="0"/>
          </a:p>
        </p:txBody>
      </p:sp>
      <p:pic>
        <p:nvPicPr>
          <p:cNvPr id="49157" name="Picture 6"/>
          <p:cNvPicPr>
            <a:picLocks noChangeAspect="1" noChangeArrowheads="1"/>
          </p:cNvPicPr>
          <p:nvPr/>
        </p:nvPicPr>
        <p:blipFill>
          <a:blip r:embed="rId2" cstate="print"/>
          <a:srcRect/>
          <a:stretch>
            <a:fillRect/>
          </a:stretch>
        </p:blipFill>
        <p:spPr bwMode="auto">
          <a:xfrm>
            <a:off x="457200" y="1600200"/>
            <a:ext cx="8215313" cy="41910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0179" name="Slide Number Placeholder 5"/>
          <p:cNvSpPr>
            <a:spLocks noGrp="1"/>
          </p:cNvSpPr>
          <p:nvPr>
            <p:ph type="sldNum" sz="quarter" idx="12"/>
          </p:nvPr>
        </p:nvSpPr>
        <p:spPr>
          <a:noFill/>
        </p:spPr>
        <p:txBody>
          <a:bodyPr/>
          <a:lstStyle/>
          <a:p>
            <a:fld id="{BFB492F6-5C14-4FD2-BCF0-0364B9FC2283}" type="slidenum">
              <a:rPr lang="en-US" smtClean="0"/>
              <a:pPr/>
              <a:t>52</a:t>
            </a:fld>
            <a:endParaRPr lang="en-US" dirty="0" smtClean="0"/>
          </a:p>
        </p:txBody>
      </p:sp>
      <p:sp>
        <p:nvSpPr>
          <p:cNvPr id="50180" name="Rectangle 2"/>
          <p:cNvSpPr>
            <a:spLocks noGrp="1" noChangeArrowheads="1"/>
          </p:cNvSpPr>
          <p:nvPr>
            <p:ph type="title"/>
          </p:nvPr>
        </p:nvSpPr>
        <p:spPr/>
        <p:txBody>
          <a:bodyPr/>
          <a:lstStyle/>
          <a:p>
            <a:pPr eaLnBrk="1" hangingPunct="1"/>
            <a:r>
              <a:rPr lang="en-US" dirty="0" smtClean="0"/>
              <a:t>Who Controls the Internet</a:t>
            </a:r>
          </a:p>
        </p:txBody>
      </p:sp>
      <p:sp>
        <p:nvSpPr>
          <p:cNvPr id="50181" name="Rectangle 3"/>
          <p:cNvSpPr>
            <a:spLocks noGrp="1" noChangeArrowheads="1"/>
          </p:cNvSpPr>
          <p:nvPr>
            <p:ph type="body" idx="1"/>
          </p:nvPr>
        </p:nvSpPr>
        <p:spPr/>
        <p:txBody>
          <a:bodyPr/>
          <a:lstStyle/>
          <a:p>
            <a:pPr eaLnBrk="1" hangingPunct="1"/>
            <a:r>
              <a:rPr lang="en-US" dirty="0" smtClean="0"/>
              <a:t>The next question to consider is who controls all of this</a:t>
            </a:r>
          </a:p>
          <a:p>
            <a:pPr eaLnBrk="1" hangingPunct="1"/>
            <a:r>
              <a:rPr lang="en-US" dirty="0" smtClean="0"/>
              <a:t>Who sets the rules</a:t>
            </a:r>
          </a:p>
          <a:p>
            <a:pPr eaLnBrk="1" hangingPunct="1"/>
            <a:r>
              <a:rPr lang="en-US" dirty="0" smtClean="0"/>
              <a:t>Who has the recipe to the secret sauce</a:t>
            </a:r>
          </a:p>
          <a:p>
            <a:pPr eaLnBrk="1" hangingPunct="1"/>
            <a:r>
              <a:rPr lang="en-US" dirty="0" smtClean="0"/>
              <a:t>For most of this it is the Internet Society and its associated bodies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1203" name="Slide Number Placeholder 5"/>
          <p:cNvSpPr>
            <a:spLocks noGrp="1"/>
          </p:cNvSpPr>
          <p:nvPr>
            <p:ph type="sldNum" sz="quarter" idx="12"/>
          </p:nvPr>
        </p:nvSpPr>
        <p:spPr>
          <a:noFill/>
        </p:spPr>
        <p:txBody>
          <a:bodyPr/>
          <a:lstStyle/>
          <a:p>
            <a:fld id="{1241A05B-633D-4D20-907F-20664A720962}" type="slidenum">
              <a:rPr lang="en-US" smtClean="0"/>
              <a:pPr/>
              <a:t>53</a:t>
            </a:fld>
            <a:endParaRPr lang="en-US" dirty="0" smtClean="0"/>
          </a:p>
        </p:txBody>
      </p:sp>
      <p:sp>
        <p:nvSpPr>
          <p:cNvPr id="51204" name="Rectangle 2"/>
          <p:cNvSpPr>
            <a:spLocks noGrp="1" noChangeArrowheads="1"/>
          </p:cNvSpPr>
          <p:nvPr>
            <p:ph type="title"/>
          </p:nvPr>
        </p:nvSpPr>
        <p:spPr/>
        <p:txBody>
          <a:bodyPr/>
          <a:lstStyle/>
          <a:p>
            <a:pPr eaLnBrk="1" hangingPunct="1"/>
            <a:r>
              <a:rPr lang="en-US" dirty="0" smtClean="0"/>
              <a:t>Who Controls the Internet</a:t>
            </a:r>
          </a:p>
        </p:txBody>
      </p:sp>
      <p:graphicFrame>
        <p:nvGraphicFramePr>
          <p:cNvPr id="265246" name="Group 30"/>
          <p:cNvGraphicFramePr>
            <a:graphicFrameLocks noGrp="1"/>
          </p:cNvGraphicFramePr>
          <p:nvPr>
            <p:ph type="tbl" idx="1"/>
          </p:nvPr>
        </p:nvGraphicFramePr>
        <p:xfrm>
          <a:off x="457200" y="1600200"/>
          <a:ext cx="8229600" cy="4038600"/>
        </p:xfrm>
        <a:graphic>
          <a:graphicData uri="http://schemas.openxmlformats.org/drawingml/2006/table">
            <a:tbl>
              <a:tblPr/>
              <a:tblGrid>
                <a:gridCol w="3290888"/>
                <a:gridCol w="1647825"/>
                <a:gridCol w="3290887"/>
              </a:tblGrid>
              <a:tr h="6858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The Internet Society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6858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IAB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685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IRSG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IESG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IRTF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Areas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IETF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Research Groups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Working Groups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2227" name="Slide Number Placeholder 5"/>
          <p:cNvSpPr>
            <a:spLocks noGrp="1"/>
          </p:cNvSpPr>
          <p:nvPr>
            <p:ph type="sldNum" sz="quarter" idx="12"/>
          </p:nvPr>
        </p:nvSpPr>
        <p:spPr>
          <a:noFill/>
        </p:spPr>
        <p:txBody>
          <a:bodyPr/>
          <a:lstStyle/>
          <a:p>
            <a:fld id="{901246CC-D9D0-4F94-B955-57F8AE546329}" type="slidenum">
              <a:rPr lang="en-US" smtClean="0"/>
              <a:pPr/>
              <a:t>54</a:t>
            </a:fld>
            <a:endParaRPr lang="en-US" dirty="0" smtClean="0"/>
          </a:p>
        </p:txBody>
      </p:sp>
      <p:sp>
        <p:nvSpPr>
          <p:cNvPr id="52228" name="Rectangle 2"/>
          <p:cNvSpPr>
            <a:spLocks noGrp="1" noChangeArrowheads="1"/>
          </p:cNvSpPr>
          <p:nvPr>
            <p:ph type="title"/>
          </p:nvPr>
        </p:nvSpPr>
        <p:spPr/>
        <p:txBody>
          <a:bodyPr/>
          <a:lstStyle/>
          <a:p>
            <a:pPr eaLnBrk="1" hangingPunct="1"/>
            <a:r>
              <a:rPr lang="en-US" dirty="0" smtClean="0"/>
              <a:t>The Internet Society</a:t>
            </a:r>
          </a:p>
        </p:txBody>
      </p:sp>
      <p:sp>
        <p:nvSpPr>
          <p:cNvPr id="52229" name="Rectangle 3"/>
          <p:cNvSpPr>
            <a:spLocks noGrp="1" noChangeArrowheads="1"/>
          </p:cNvSpPr>
          <p:nvPr>
            <p:ph type="body" idx="1"/>
          </p:nvPr>
        </p:nvSpPr>
        <p:spPr/>
        <p:txBody>
          <a:bodyPr/>
          <a:lstStyle/>
          <a:p>
            <a:pPr eaLnBrk="1" hangingPunct="1"/>
            <a:r>
              <a:rPr lang="en-US" dirty="0" smtClean="0"/>
              <a:t>The Internet Society or ISOC was formed in 1992 so that the Internet would not be entirely US-centric</a:t>
            </a:r>
          </a:p>
          <a:p>
            <a:pPr eaLnBrk="1" hangingPunct="1"/>
            <a:r>
              <a:rPr lang="en-US" dirty="0" smtClean="0"/>
              <a:t>The Internet Society was created to include the IAB and any other organizations from other countries that wished to participate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3251" name="Slide Number Placeholder 5"/>
          <p:cNvSpPr>
            <a:spLocks noGrp="1"/>
          </p:cNvSpPr>
          <p:nvPr>
            <p:ph type="sldNum" sz="quarter" idx="12"/>
          </p:nvPr>
        </p:nvSpPr>
        <p:spPr>
          <a:noFill/>
        </p:spPr>
        <p:txBody>
          <a:bodyPr/>
          <a:lstStyle/>
          <a:p>
            <a:fld id="{44A8F1E6-D0DB-451A-91E5-80331036DA1F}" type="slidenum">
              <a:rPr lang="en-US" smtClean="0"/>
              <a:pPr/>
              <a:t>55</a:t>
            </a:fld>
            <a:endParaRPr lang="en-US" dirty="0" smtClean="0"/>
          </a:p>
        </p:txBody>
      </p:sp>
      <p:sp>
        <p:nvSpPr>
          <p:cNvPr id="53252" name="Rectangle 2"/>
          <p:cNvSpPr>
            <a:spLocks noGrp="1" noChangeArrowheads="1"/>
          </p:cNvSpPr>
          <p:nvPr>
            <p:ph type="title"/>
          </p:nvPr>
        </p:nvSpPr>
        <p:spPr/>
        <p:txBody>
          <a:bodyPr/>
          <a:lstStyle/>
          <a:p>
            <a:pPr eaLnBrk="1" hangingPunct="1"/>
            <a:r>
              <a:rPr lang="en-US" dirty="0" smtClean="0"/>
              <a:t>IAB</a:t>
            </a:r>
          </a:p>
        </p:txBody>
      </p:sp>
      <p:sp>
        <p:nvSpPr>
          <p:cNvPr id="53253" name="Rectangle 3"/>
          <p:cNvSpPr>
            <a:spLocks noGrp="1" noChangeArrowheads="1"/>
          </p:cNvSpPr>
          <p:nvPr>
            <p:ph type="body" idx="1"/>
          </p:nvPr>
        </p:nvSpPr>
        <p:spPr/>
        <p:txBody>
          <a:bodyPr/>
          <a:lstStyle/>
          <a:p>
            <a:pPr eaLnBrk="1" hangingPunct="1"/>
            <a:r>
              <a:rPr lang="en-US" dirty="0" smtClean="0"/>
              <a:t>If ISOC provides the coordinating function, who actually controls the Internet and TCP/IP</a:t>
            </a:r>
          </a:p>
          <a:p>
            <a:pPr eaLnBrk="1" hangingPunct="1"/>
            <a:r>
              <a:rPr lang="en-US" dirty="0" smtClean="0"/>
              <a:t>For the most part today it is the IAB </a:t>
            </a:r>
            <a:r>
              <a:rPr lang="en-US" dirty="0" smtClean="0">
                <a:latin typeface="Times New Roman" pitchFamily="18" charset="0"/>
              </a:rPr>
              <a:t>–</a:t>
            </a:r>
            <a:r>
              <a:rPr lang="en-US" dirty="0" smtClean="0"/>
              <a:t> Internet Architecture Board</a:t>
            </a:r>
          </a:p>
          <a:p>
            <a:pPr eaLnBrk="1" hangingPunct="1"/>
            <a:r>
              <a:rPr lang="en-US" dirty="0" smtClean="0"/>
              <a:t>Most of the real work is done by the subparts of the IAB including the following as the IAB serves in a coordinating role for these groups that do the day to day work</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4275" name="Slide Number Placeholder 5"/>
          <p:cNvSpPr>
            <a:spLocks noGrp="1"/>
          </p:cNvSpPr>
          <p:nvPr>
            <p:ph type="sldNum" sz="quarter" idx="12"/>
          </p:nvPr>
        </p:nvSpPr>
        <p:spPr>
          <a:noFill/>
        </p:spPr>
        <p:txBody>
          <a:bodyPr/>
          <a:lstStyle/>
          <a:p>
            <a:fld id="{C513F65D-1510-4EA6-BEC5-D2604209E00E}" type="slidenum">
              <a:rPr lang="en-US" smtClean="0"/>
              <a:pPr/>
              <a:t>56</a:t>
            </a:fld>
            <a:endParaRPr lang="en-US" dirty="0" smtClean="0"/>
          </a:p>
        </p:txBody>
      </p:sp>
      <p:sp>
        <p:nvSpPr>
          <p:cNvPr id="54276" name="Rectangle 2"/>
          <p:cNvSpPr>
            <a:spLocks noGrp="1" noChangeArrowheads="1"/>
          </p:cNvSpPr>
          <p:nvPr>
            <p:ph type="title"/>
          </p:nvPr>
        </p:nvSpPr>
        <p:spPr/>
        <p:txBody>
          <a:bodyPr/>
          <a:lstStyle/>
          <a:p>
            <a:pPr eaLnBrk="1" hangingPunct="1"/>
            <a:r>
              <a:rPr lang="en-US" dirty="0" smtClean="0"/>
              <a:t>IAB Groups</a:t>
            </a:r>
          </a:p>
        </p:txBody>
      </p:sp>
      <p:sp>
        <p:nvSpPr>
          <p:cNvPr id="54277" name="Rectangle 3"/>
          <p:cNvSpPr>
            <a:spLocks noGrp="1" noChangeArrowheads="1"/>
          </p:cNvSpPr>
          <p:nvPr>
            <p:ph type="body" idx="1"/>
          </p:nvPr>
        </p:nvSpPr>
        <p:spPr/>
        <p:txBody>
          <a:bodyPr/>
          <a:lstStyle/>
          <a:p>
            <a:pPr eaLnBrk="1" hangingPunct="1"/>
            <a:r>
              <a:rPr lang="en-US" dirty="0" smtClean="0"/>
              <a:t>IRTF - Internet Research Task Force</a:t>
            </a:r>
          </a:p>
          <a:p>
            <a:pPr eaLnBrk="1" hangingPunct="1"/>
            <a:r>
              <a:rPr lang="en-US" dirty="0" smtClean="0"/>
              <a:t>IRSG </a:t>
            </a:r>
            <a:r>
              <a:rPr lang="en-US" dirty="0" smtClean="0">
                <a:latin typeface="Times New Roman" pitchFamily="18" charset="0"/>
              </a:rPr>
              <a:t>–</a:t>
            </a:r>
            <a:r>
              <a:rPr lang="en-US" dirty="0" smtClean="0"/>
              <a:t> Internet Research Steering Group</a:t>
            </a:r>
          </a:p>
          <a:p>
            <a:pPr eaLnBrk="1" hangingPunct="1"/>
            <a:r>
              <a:rPr lang="en-US" dirty="0" smtClean="0"/>
              <a:t>IESG </a:t>
            </a:r>
            <a:r>
              <a:rPr lang="en-US" dirty="0" smtClean="0">
                <a:latin typeface="Times New Roman" pitchFamily="18" charset="0"/>
              </a:rPr>
              <a:t>–</a:t>
            </a:r>
            <a:r>
              <a:rPr lang="en-US" dirty="0" smtClean="0"/>
              <a:t> Internet Engineering Steering Group</a:t>
            </a:r>
          </a:p>
          <a:p>
            <a:pPr eaLnBrk="1" hangingPunct="1"/>
            <a:r>
              <a:rPr lang="en-US" dirty="0" smtClean="0"/>
              <a:t>IETF </a:t>
            </a:r>
            <a:r>
              <a:rPr lang="en-US" dirty="0" smtClean="0">
                <a:latin typeface="Times New Roman" pitchFamily="18" charset="0"/>
              </a:rPr>
              <a:t>–</a:t>
            </a:r>
            <a:r>
              <a:rPr lang="en-US" dirty="0" smtClean="0"/>
              <a:t> Internet Engineering Task Force</a:t>
            </a:r>
          </a:p>
          <a:p>
            <a:pPr lvl="1" eaLnBrk="1" hangingPunct="1"/>
            <a:r>
              <a:rPr lang="en-US" dirty="0" smtClean="0"/>
              <a:t>Most of the real work is done by the IETF and its working groups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5299" name="Slide Number Placeholder 5"/>
          <p:cNvSpPr>
            <a:spLocks noGrp="1"/>
          </p:cNvSpPr>
          <p:nvPr>
            <p:ph type="sldNum" sz="quarter" idx="12"/>
          </p:nvPr>
        </p:nvSpPr>
        <p:spPr>
          <a:noFill/>
        </p:spPr>
        <p:txBody>
          <a:bodyPr/>
          <a:lstStyle/>
          <a:p>
            <a:fld id="{A0CE7A81-8CE0-46F8-95E6-95A214FA3968}" type="slidenum">
              <a:rPr lang="en-US" smtClean="0"/>
              <a:pPr/>
              <a:t>57</a:t>
            </a:fld>
            <a:endParaRPr lang="en-US" dirty="0" smtClean="0"/>
          </a:p>
        </p:txBody>
      </p:sp>
      <p:sp>
        <p:nvSpPr>
          <p:cNvPr id="55300" name="Rectangle 2"/>
          <p:cNvSpPr>
            <a:spLocks noGrp="1" noChangeArrowheads="1"/>
          </p:cNvSpPr>
          <p:nvPr>
            <p:ph type="title"/>
          </p:nvPr>
        </p:nvSpPr>
        <p:spPr/>
        <p:txBody>
          <a:bodyPr/>
          <a:lstStyle/>
          <a:p>
            <a:pPr eaLnBrk="1" hangingPunct="1"/>
            <a:r>
              <a:rPr lang="en-US" dirty="0" smtClean="0"/>
              <a:t>IRTF</a:t>
            </a:r>
          </a:p>
        </p:txBody>
      </p:sp>
      <p:sp>
        <p:nvSpPr>
          <p:cNvPr id="55301" name="Rectangle 3"/>
          <p:cNvSpPr>
            <a:spLocks noGrp="1" noChangeArrowheads="1"/>
          </p:cNvSpPr>
          <p:nvPr>
            <p:ph type="body" idx="1"/>
          </p:nvPr>
        </p:nvSpPr>
        <p:spPr/>
        <p:txBody>
          <a:bodyPr/>
          <a:lstStyle/>
          <a:p>
            <a:pPr eaLnBrk="1" hangingPunct="1"/>
            <a:r>
              <a:rPr lang="en-US" dirty="0" smtClean="0"/>
              <a:t>This is the research arm of the organization to some extent</a:t>
            </a:r>
          </a:p>
          <a:p>
            <a:pPr eaLnBrk="1" hangingPunct="1"/>
            <a:r>
              <a:rPr lang="en-US" dirty="0" smtClean="0"/>
              <a:t>In practice much of this work is done by the IETF</a:t>
            </a:r>
          </a:p>
          <a:p>
            <a:pPr eaLnBrk="1" hangingPunct="1"/>
            <a:r>
              <a:rPr lang="en-US" dirty="0" smtClean="0"/>
              <a:t>IRTF is organized into Research Groups</a:t>
            </a:r>
          </a:p>
          <a:p>
            <a:pPr eaLnBrk="1" hangingPunct="1"/>
            <a:r>
              <a:rPr lang="en-US" dirty="0" smtClean="0"/>
              <a:t>The groups are setup for long term research projects</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6323" name="Slide Number Placeholder 5"/>
          <p:cNvSpPr>
            <a:spLocks noGrp="1"/>
          </p:cNvSpPr>
          <p:nvPr>
            <p:ph type="sldNum" sz="quarter" idx="12"/>
          </p:nvPr>
        </p:nvSpPr>
        <p:spPr>
          <a:noFill/>
        </p:spPr>
        <p:txBody>
          <a:bodyPr/>
          <a:lstStyle/>
          <a:p>
            <a:fld id="{88C655AE-2622-4F7E-814E-1DF9DEC6680F}" type="slidenum">
              <a:rPr lang="en-US" smtClean="0"/>
              <a:pPr/>
              <a:t>58</a:t>
            </a:fld>
            <a:endParaRPr lang="en-US" dirty="0" smtClean="0"/>
          </a:p>
        </p:txBody>
      </p:sp>
      <p:sp>
        <p:nvSpPr>
          <p:cNvPr id="56324" name="Rectangle 2"/>
          <p:cNvSpPr>
            <a:spLocks noGrp="1" noChangeArrowheads="1"/>
          </p:cNvSpPr>
          <p:nvPr>
            <p:ph type="title"/>
          </p:nvPr>
        </p:nvSpPr>
        <p:spPr/>
        <p:txBody>
          <a:bodyPr/>
          <a:lstStyle/>
          <a:p>
            <a:pPr eaLnBrk="1" hangingPunct="1"/>
            <a:r>
              <a:rPr lang="en-US" dirty="0" smtClean="0"/>
              <a:t>IRSG</a:t>
            </a:r>
          </a:p>
        </p:txBody>
      </p:sp>
      <p:sp>
        <p:nvSpPr>
          <p:cNvPr id="56325" name="Rectangle 3"/>
          <p:cNvSpPr>
            <a:spLocks noGrp="1" noChangeArrowheads="1"/>
          </p:cNvSpPr>
          <p:nvPr>
            <p:ph type="body" idx="1"/>
          </p:nvPr>
        </p:nvSpPr>
        <p:spPr/>
        <p:txBody>
          <a:bodyPr/>
          <a:lstStyle/>
          <a:p>
            <a:pPr eaLnBrk="1" hangingPunct="1"/>
            <a:r>
              <a:rPr lang="en-US" dirty="0" smtClean="0"/>
              <a:t>This is the governing body of the research side of the Internet Society</a:t>
            </a:r>
          </a:p>
          <a:p>
            <a:pPr eaLnBrk="1" hangingPunct="1"/>
            <a:r>
              <a:rPr lang="en-US" dirty="0" smtClean="0"/>
              <a:t>Its job is to approve and pass up the work of the IRTF</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7347" name="Slide Number Placeholder 5"/>
          <p:cNvSpPr>
            <a:spLocks noGrp="1"/>
          </p:cNvSpPr>
          <p:nvPr>
            <p:ph type="sldNum" sz="quarter" idx="12"/>
          </p:nvPr>
        </p:nvSpPr>
        <p:spPr>
          <a:noFill/>
        </p:spPr>
        <p:txBody>
          <a:bodyPr/>
          <a:lstStyle/>
          <a:p>
            <a:fld id="{C90F6847-D643-4E04-8FF2-AB8AB2425E7A}" type="slidenum">
              <a:rPr lang="en-US" smtClean="0"/>
              <a:pPr/>
              <a:t>59</a:t>
            </a:fld>
            <a:endParaRPr lang="en-US" dirty="0" smtClean="0"/>
          </a:p>
        </p:txBody>
      </p:sp>
      <p:sp>
        <p:nvSpPr>
          <p:cNvPr id="57348" name="Rectangle 2"/>
          <p:cNvSpPr>
            <a:spLocks noGrp="1" noChangeArrowheads="1"/>
          </p:cNvSpPr>
          <p:nvPr>
            <p:ph type="title"/>
          </p:nvPr>
        </p:nvSpPr>
        <p:spPr/>
        <p:txBody>
          <a:bodyPr/>
          <a:lstStyle/>
          <a:p>
            <a:pPr eaLnBrk="1" hangingPunct="1"/>
            <a:r>
              <a:rPr lang="en-US" dirty="0" smtClean="0"/>
              <a:t>IESG</a:t>
            </a:r>
          </a:p>
        </p:txBody>
      </p:sp>
      <p:sp>
        <p:nvSpPr>
          <p:cNvPr id="57349" name="Rectangle 3"/>
          <p:cNvSpPr>
            <a:spLocks noGrp="1" noChangeArrowheads="1"/>
          </p:cNvSpPr>
          <p:nvPr>
            <p:ph type="body" idx="1"/>
          </p:nvPr>
        </p:nvSpPr>
        <p:spPr/>
        <p:txBody>
          <a:bodyPr/>
          <a:lstStyle/>
          <a:p>
            <a:pPr eaLnBrk="1" hangingPunct="1"/>
            <a:r>
              <a:rPr lang="en-US" dirty="0" smtClean="0"/>
              <a:t>The IESG is responsible for technical management of IETF activities and the Internet standards process</a:t>
            </a:r>
          </a:p>
          <a:p>
            <a:pPr eaLnBrk="1" hangingPunct="1"/>
            <a:r>
              <a:rPr lang="en-US" dirty="0" smtClean="0"/>
              <a:t>However, the IESG doesn't do much direct leadership, such as the kind you will find in many other standards organizations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a:t>
            </a:r>
            <a:r>
              <a:rPr lang="en-US" baseline="0" dirty="0" smtClean="0"/>
              <a:t> are Created By</a:t>
            </a:r>
            <a:endParaRPr lang="en-US" dirty="0"/>
          </a:p>
        </p:txBody>
      </p:sp>
      <p:sp>
        <p:nvSpPr>
          <p:cNvPr id="3" name="Content Placeholder 2"/>
          <p:cNvSpPr>
            <a:spLocks noGrp="1"/>
          </p:cNvSpPr>
          <p:nvPr>
            <p:ph idx="1"/>
          </p:nvPr>
        </p:nvSpPr>
        <p:spPr/>
        <p:txBody>
          <a:bodyPr/>
          <a:lstStyle/>
          <a:p>
            <a:r>
              <a:rPr lang="en-US" dirty="0" smtClean="0"/>
              <a:t>Software</a:t>
            </a:r>
            <a:r>
              <a:rPr lang="en-US" baseline="0" dirty="0" smtClean="0"/>
              <a:t> standards are developed by the IETF</a:t>
            </a:r>
          </a:p>
          <a:p>
            <a:r>
              <a:rPr lang="en-US" baseline="0" dirty="0" smtClean="0"/>
              <a:t>Hardware standards are developed by the IEEE</a:t>
            </a:r>
          </a:p>
          <a:p>
            <a:r>
              <a:rPr lang="en-US" baseline="0" dirty="0" smtClean="0"/>
              <a:t>Let’s discuss these organizations</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6</a:t>
            </a:fld>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8371" name="Slide Number Placeholder 5"/>
          <p:cNvSpPr>
            <a:spLocks noGrp="1"/>
          </p:cNvSpPr>
          <p:nvPr>
            <p:ph type="sldNum" sz="quarter" idx="12"/>
          </p:nvPr>
        </p:nvSpPr>
        <p:spPr>
          <a:noFill/>
        </p:spPr>
        <p:txBody>
          <a:bodyPr/>
          <a:lstStyle/>
          <a:p>
            <a:fld id="{650E02B6-C038-442C-9622-39D08C895F3F}" type="slidenum">
              <a:rPr lang="en-US" smtClean="0"/>
              <a:pPr/>
              <a:t>60</a:t>
            </a:fld>
            <a:endParaRPr lang="en-US" dirty="0" smtClean="0"/>
          </a:p>
        </p:txBody>
      </p:sp>
      <p:sp>
        <p:nvSpPr>
          <p:cNvPr id="58372" name="Rectangle 2"/>
          <p:cNvSpPr>
            <a:spLocks noGrp="1" noChangeArrowheads="1"/>
          </p:cNvSpPr>
          <p:nvPr>
            <p:ph type="title"/>
          </p:nvPr>
        </p:nvSpPr>
        <p:spPr/>
        <p:txBody>
          <a:bodyPr/>
          <a:lstStyle/>
          <a:p>
            <a:pPr eaLnBrk="1" hangingPunct="1"/>
            <a:r>
              <a:rPr lang="en-US" dirty="0" smtClean="0"/>
              <a:t>IESG</a:t>
            </a:r>
          </a:p>
        </p:txBody>
      </p:sp>
      <p:sp>
        <p:nvSpPr>
          <p:cNvPr id="58373" name="Rectangle 3"/>
          <p:cNvSpPr>
            <a:spLocks noGrp="1" noChangeArrowheads="1"/>
          </p:cNvSpPr>
          <p:nvPr>
            <p:ph type="body" idx="1"/>
          </p:nvPr>
        </p:nvSpPr>
        <p:spPr/>
        <p:txBody>
          <a:bodyPr/>
          <a:lstStyle/>
          <a:p>
            <a:pPr eaLnBrk="1" hangingPunct="1"/>
            <a:r>
              <a:rPr lang="en-US" dirty="0" smtClean="0"/>
              <a:t>The IESG ratifies or corrects the output from the IETF's Working Groups, gets WGs started and finished, and makes sure that non-WG drafts that are about to become RFCs are correct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9395" name="Slide Number Placeholder 5"/>
          <p:cNvSpPr>
            <a:spLocks noGrp="1"/>
          </p:cNvSpPr>
          <p:nvPr>
            <p:ph type="sldNum" sz="quarter" idx="12"/>
          </p:nvPr>
        </p:nvSpPr>
        <p:spPr>
          <a:noFill/>
        </p:spPr>
        <p:txBody>
          <a:bodyPr/>
          <a:lstStyle/>
          <a:p>
            <a:fld id="{95AEBFCD-6B9C-4090-AF1B-8D6748BAE031}" type="slidenum">
              <a:rPr lang="en-US" smtClean="0"/>
              <a:pPr/>
              <a:t>61</a:t>
            </a:fld>
            <a:endParaRPr lang="en-US" dirty="0" smtClean="0"/>
          </a:p>
        </p:txBody>
      </p:sp>
      <p:sp>
        <p:nvSpPr>
          <p:cNvPr id="59396" name="Rectangle 2"/>
          <p:cNvSpPr>
            <a:spLocks noGrp="1" noChangeArrowheads="1"/>
          </p:cNvSpPr>
          <p:nvPr>
            <p:ph type="title"/>
          </p:nvPr>
        </p:nvSpPr>
        <p:spPr/>
        <p:txBody>
          <a:bodyPr/>
          <a:lstStyle/>
          <a:p>
            <a:pPr eaLnBrk="1" hangingPunct="1"/>
            <a:r>
              <a:rPr lang="en-US" dirty="0" smtClean="0"/>
              <a:t>IETF</a:t>
            </a:r>
          </a:p>
        </p:txBody>
      </p:sp>
      <p:sp>
        <p:nvSpPr>
          <p:cNvPr id="59397" name="Rectangle 3"/>
          <p:cNvSpPr>
            <a:spLocks noGrp="1" noChangeArrowheads="1"/>
          </p:cNvSpPr>
          <p:nvPr>
            <p:ph type="body" idx="1"/>
          </p:nvPr>
        </p:nvSpPr>
        <p:spPr/>
        <p:txBody>
          <a:bodyPr/>
          <a:lstStyle/>
          <a:p>
            <a:pPr eaLnBrk="1" hangingPunct="1"/>
            <a:r>
              <a:rPr lang="en-US" dirty="0" smtClean="0"/>
              <a:t>Finally we are down to where the real work goes on</a:t>
            </a:r>
          </a:p>
          <a:p>
            <a:pPr eaLnBrk="1" hangingPunct="1"/>
            <a:r>
              <a:rPr lang="en-US" dirty="0" smtClean="0"/>
              <a:t>The IETF is divided into working groups</a:t>
            </a:r>
          </a:p>
          <a:p>
            <a:pPr eaLnBrk="1" hangingPunct="1"/>
            <a:r>
              <a:rPr lang="en-US" dirty="0" smtClean="0"/>
              <a:t>Each group concentrates on a particular problem or need</a:t>
            </a:r>
          </a:p>
          <a:p>
            <a:pPr eaLnBrk="1" hangingPunct="1"/>
            <a:r>
              <a:rPr lang="en-US" dirty="0" smtClean="0"/>
              <a:t>This is the organization that drives the Internet and TCP/IP development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0419" name="Slide Number Placeholder 5"/>
          <p:cNvSpPr>
            <a:spLocks noGrp="1"/>
          </p:cNvSpPr>
          <p:nvPr>
            <p:ph type="sldNum" sz="quarter" idx="12"/>
          </p:nvPr>
        </p:nvSpPr>
        <p:spPr>
          <a:noFill/>
        </p:spPr>
        <p:txBody>
          <a:bodyPr/>
          <a:lstStyle/>
          <a:p>
            <a:fld id="{6BD553EA-5C10-43EB-9453-762A2C347979}" type="slidenum">
              <a:rPr lang="en-US" smtClean="0"/>
              <a:pPr/>
              <a:t>62</a:t>
            </a:fld>
            <a:endParaRPr lang="en-US" dirty="0" smtClean="0"/>
          </a:p>
        </p:txBody>
      </p:sp>
      <p:sp>
        <p:nvSpPr>
          <p:cNvPr id="60420" name="Rectangle 2"/>
          <p:cNvSpPr>
            <a:spLocks noGrp="1" noChangeArrowheads="1"/>
          </p:cNvSpPr>
          <p:nvPr>
            <p:ph type="title"/>
          </p:nvPr>
        </p:nvSpPr>
        <p:spPr/>
        <p:txBody>
          <a:bodyPr/>
          <a:lstStyle/>
          <a:p>
            <a:pPr eaLnBrk="1" hangingPunct="1"/>
            <a:r>
              <a:rPr lang="en-US" dirty="0" smtClean="0"/>
              <a:t>IETF</a:t>
            </a:r>
          </a:p>
        </p:txBody>
      </p:sp>
      <p:sp>
        <p:nvSpPr>
          <p:cNvPr id="60421" name="Rectangle 3"/>
          <p:cNvSpPr>
            <a:spLocks noGrp="1" noChangeArrowheads="1"/>
          </p:cNvSpPr>
          <p:nvPr>
            <p:ph type="body" idx="1"/>
          </p:nvPr>
        </p:nvSpPr>
        <p:spPr/>
        <p:txBody>
          <a:bodyPr/>
          <a:lstStyle/>
          <a:p>
            <a:pPr eaLnBrk="1" hangingPunct="1">
              <a:lnSpc>
                <a:spcPct val="90000"/>
              </a:lnSpc>
            </a:pPr>
            <a:r>
              <a:rPr lang="en-US" dirty="0" smtClean="0"/>
              <a:t>As the Tao of IETF says</a:t>
            </a:r>
          </a:p>
          <a:p>
            <a:pPr lvl="1" eaLnBrk="1" hangingPunct="1">
              <a:lnSpc>
                <a:spcPct val="90000"/>
              </a:lnSpc>
            </a:pPr>
            <a:r>
              <a:rPr lang="en-US" dirty="0" smtClean="0"/>
              <a:t>The Internet Engineering Task Force is a loosely self-organized group of people who make technical and other contributions to the engineering and evolution of the Internet and its technologies</a:t>
            </a:r>
          </a:p>
          <a:p>
            <a:pPr lvl="1" eaLnBrk="1" hangingPunct="1">
              <a:lnSpc>
                <a:spcPct val="90000"/>
              </a:lnSpc>
            </a:pPr>
            <a:r>
              <a:rPr lang="en-US" dirty="0" smtClean="0"/>
              <a:t>It is the principal body engaged in the development of new Internet standard specifications</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1443" name="Slide Number Placeholder 5"/>
          <p:cNvSpPr>
            <a:spLocks noGrp="1"/>
          </p:cNvSpPr>
          <p:nvPr>
            <p:ph type="sldNum" sz="quarter" idx="12"/>
          </p:nvPr>
        </p:nvSpPr>
        <p:spPr>
          <a:noFill/>
        </p:spPr>
        <p:txBody>
          <a:bodyPr/>
          <a:lstStyle/>
          <a:p>
            <a:fld id="{3D45A5A9-76A6-4F89-957A-FA277DE2105F}" type="slidenum">
              <a:rPr lang="en-US" smtClean="0"/>
              <a:pPr/>
              <a:t>63</a:t>
            </a:fld>
            <a:endParaRPr lang="en-US" dirty="0" smtClean="0"/>
          </a:p>
        </p:txBody>
      </p:sp>
      <p:sp>
        <p:nvSpPr>
          <p:cNvPr id="61444" name="Rectangle 2"/>
          <p:cNvSpPr>
            <a:spLocks noGrp="1" noChangeArrowheads="1"/>
          </p:cNvSpPr>
          <p:nvPr>
            <p:ph type="title"/>
          </p:nvPr>
        </p:nvSpPr>
        <p:spPr/>
        <p:txBody>
          <a:bodyPr/>
          <a:lstStyle/>
          <a:p>
            <a:pPr eaLnBrk="1" hangingPunct="1"/>
            <a:r>
              <a:rPr lang="en-US" dirty="0" smtClean="0"/>
              <a:t>IETF</a:t>
            </a:r>
          </a:p>
        </p:txBody>
      </p:sp>
      <p:sp>
        <p:nvSpPr>
          <p:cNvPr id="61445" name="Rectangle 3"/>
          <p:cNvSpPr>
            <a:spLocks noGrp="1" noChangeArrowheads="1"/>
          </p:cNvSpPr>
          <p:nvPr>
            <p:ph type="body" idx="1"/>
          </p:nvPr>
        </p:nvSpPr>
        <p:spPr/>
        <p:txBody>
          <a:bodyPr/>
          <a:lstStyle/>
          <a:p>
            <a:pPr lvl="1" eaLnBrk="1" hangingPunct="1"/>
            <a:r>
              <a:rPr lang="en-US" dirty="0" smtClean="0"/>
              <a:t>An IETF meeting is not a conference, although there are technical presentations</a:t>
            </a:r>
          </a:p>
          <a:p>
            <a:pPr lvl="1" eaLnBrk="1" hangingPunct="1"/>
            <a:r>
              <a:rPr lang="en-US" dirty="0" smtClean="0"/>
              <a:t>The IETF is not a traditional standards organization, although many specifications are produced that become standards</a:t>
            </a:r>
          </a:p>
          <a:p>
            <a:pPr lvl="1" eaLnBrk="1" hangingPunct="1"/>
            <a:r>
              <a:rPr lang="en-US" dirty="0" smtClean="0"/>
              <a:t>The IETF is made up of volunteers who meet three times a year to fulfill the IETF mission</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2467" name="Slide Number Placeholder 5"/>
          <p:cNvSpPr>
            <a:spLocks noGrp="1"/>
          </p:cNvSpPr>
          <p:nvPr>
            <p:ph type="sldNum" sz="quarter" idx="12"/>
          </p:nvPr>
        </p:nvSpPr>
        <p:spPr>
          <a:noFill/>
        </p:spPr>
        <p:txBody>
          <a:bodyPr/>
          <a:lstStyle/>
          <a:p>
            <a:fld id="{C8BC1522-5F4C-486A-9D17-C00C61ECD5D9}" type="slidenum">
              <a:rPr lang="en-US" smtClean="0"/>
              <a:pPr/>
              <a:t>64</a:t>
            </a:fld>
            <a:endParaRPr lang="en-US" dirty="0" smtClean="0"/>
          </a:p>
        </p:txBody>
      </p:sp>
      <p:sp>
        <p:nvSpPr>
          <p:cNvPr id="62468" name="Rectangle 2"/>
          <p:cNvSpPr>
            <a:spLocks noGrp="1" noChangeArrowheads="1"/>
          </p:cNvSpPr>
          <p:nvPr>
            <p:ph type="title"/>
          </p:nvPr>
        </p:nvSpPr>
        <p:spPr/>
        <p:txBody>
          <a:bodyPr/>
          <a:lstStyle/>
          <a:p>
            <a:pPr eaLnBrk="1" hangingPunct="1"/>
            <a:r>
              <a:rPr lang="en-US" dirty="0" smtClean="0"/>
              <a:t>IETF</a:t>
            </a:r>
          </a:p>
        </p:txBody>
      </p:sp>
      <p:sp>
        <p:nvSpPr>
          <p:cNvPr id="62469" name="Rectangle 3"/>
          <p:cNvSpPr>
            <a:spLocks noGrp="1" noChangeArrowheads="1"/>
          </p:cNvSpPr>
          <p:nvPr>
            <p:ph type="body" idx="1"/>
          </p:nvPr>
        </p:nvSpPr>
        <p:spPr/>
        <p:txBody>
          <a:bodyPr/>
          <a:lstStyle/>
          <a:p>
            <a:pPr lvl="1" eaLnBrk="1" hangingPunct="1"/>
            <a:r>
              <a:rPr lang="en-US" dirty="0" smtClean="0"/>
              <a:t>There is no membership in the IETF</a:t>
            </a:r>
          </a:p>
          <a:p>
            <a:pPr lvl="1" eaLnBrk="1" hangingPunct="1"/>
            <a:r>
              <a:rPr lang="en-US" dirty="0" smtClean="0"/>
              <a:t>Anyone may register for and attend any meeting</a:t>
            </a:r>
          </a:p>
          <a:p>
            <a:pPr lvl="1" eaLnBrk="1" hangingPunct="1"/>
            <a:r>
              <a:rPr lang="en-US" dirty="0" smtClean="0"/>
              <a:t>The closest thing there is to being an IETF member is being on the IETF or working group mailing lists</a:t>
            </a:r>
          </a:p>
          <a:p>
            <a:pPr lvl="1" eaLnBrk="1" hangingPunct="1"/>
            <a:r>
              <a:rPr lang="en-US" dirty="0" smtClean="0"/>
              <a:t>This is where the best information about current IETF activities and focus can be found</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3491" name="Slide Number Placeholder 5"/>
          <p:cNvSpPr>
            <a:spLocks noGrp="1"/>
          </p:cNvSpPr>
          <p:nvPr>
            <p:ph type="sldNum" sz="quarter" idx="12"/>
          </p:nvPr>
        </p:nvSpPr>
        <p:spPr>
          <a:noFill/>
        </p:spPr>
        <p:txBody>
          <a:bodyPr/>
          <a:lstStyle/>
          <a:p>
            <a:fld id="{DC318BE0-98BB-4CAD-9629-44F513F0B242}" type="slidenum">
              <a:rPr lang="en-US" smtClean="0"/>
              <a:pPr/>
              <a:t>65</a:t>
            </a:fld>
            <a:endParaRPr lang="en-US" dirty="0" smtClean="0"/>
          </a:p>
        </p:txBody>
      </p:sp>
      <p:sp>
        <p:nvSpPr>
          <p:cNvPr id="63492" name="Rectangle 2"/>
          <p:cNvSpPr>
            <a:spLocks noGrp="1" noChangeArrowheads="1"/>
          </p:cNvSpPr>
          <p:nvPr>
            <p:ph type="title"/>
          </p:nvPr>
        </p:nvSpPr>
        <p:spPr/>
        <p:txBody>
          <a:bodyPr/>
          <a:lstStyle/>
          <a:p>
            <a:pPr eaLnBrk="1" hangingPunct="1"/>
            <a:r>
              <a:rPr lang="en-US" dirty="0" smtClean="0"/>
              <a:t>IETF Working Groups</a:t>
            </a:r>
          </a:p>
        </p:txBody>
      </p:sp>
      <p:sp>
        <p:nvSpPr>
          <p:cNvPr id="63493" name="Rectangle 3"/>
          <p:cNvSpPr>
            <a:spLocks noGrp="1" noChangeArrowheads="1"/>
          </p:cNvSpPr>
          <p:nvPr>
            <p:ph type="body" idx="1"/>
          </p:nvPr>
        </p:nvSpPr>
        <p:spPr/>
        <p:txBody>
          <a:bodyPr/>
          <a:lstStyle/>
          <a:p>
            <a:pPr eaLnBrk="1" hangingPunct="1"/>
            <a:r>
              <a:rPr lang="en-US" dirty="0" smtClean="0"/>
              <a:t>There are many IETF working groups</a:t>
            </a:r>
          </a:p>
          <a:p>
            <a:pPr eaLnBrk="1" hangingPunct="1"/>
            <a:r>
              <a:rPr lang="en-US" dirty="0" smtClean="0"/>
              <a:t>Last time I checked there were over a hundred</a:t>
            </a:r>
          </a:p>
          <a:p>
            <a:pPr eaLnBrk="1" hangingPunct="1"/>
            <a:r>
              <a:rPr lang="en-US" dirty="0" smtClean="0"/>
              <a:t>The interests of the groups cover a wide area as you might expect</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4515" name="Slide Number Placeholder 5"/>
          <p:cNvSpPr>
            <a:spLocks noGrp="1"/>
          </p:cNvSpPr>
          <p:nvPr>
            <p:ph type="sldNum" sz="quarter" idx="12"/>
          </p:nvPr>
        </p:nvSpPr>
        <p:spPr>
          <a:noFill/>
        </p:spPr>
        <p:txBody>
          <a:bodyPr/>
          <a:lstStyle/>
          <a:p>
            <a:fld id="{3A65ED9B-CBB7-420C-9AFB-FB3DD59A4C14}" type="slidenum">
              <a:rPr lang="en-US" smtClean="0"/>
              <a:pPr/>
              <a:t>66</a:t>
            </a:fld>
            <a:endParaRPr lang="en-US" dirty="0" smtClean="0"/>
          </a:p>
        </p:txBody>
      </p:sp>
      <p:sp>
        <p:nvSpPr>
          <p:cNvPr id="64516" name="Rectangle 2"/>
          <p:cNvSpPr>
            <a:spLocks noGrp="1" noChangeArrowheads="1"/>
          </p:cNvSpPr>
          <p:nvPr>
            <p:ph type="title"/>
          </p:nvPr>
        </p:nvSpPr>
        <p:spPr/>
        <p:txBody>
          <a:bodyPr/>
          <a:lstStyle/>
          <a:p>
            <a:pPr eaLnBrk="1" hangingPunct="1"/>
            <a:r>
              <a:rPr lang="en-US" dirty="0" smtClean="0"/>
              <a:t>Other Important Organizations</a:t>
            </a:r>
          </a:p>
        </p:txBody>
      </p:sp>
      <p:sp>
        <p:nvSpPr>
          <p:cNvPr id="64517" name="Rectangle 3"/>
          <p:cNvSpPr>
            <a:spLocks noGrp="1" noChangeArrowheads="1"/>
          </p:cNvSpPr>
          <p:nvPr>
            <p:ph type="body" idx="1"/>
          </p:nvPr>
        </p:nvSpPr>
        <p:spPr/>
        <p:txBody>
          <a:bodyPr/>
          <a:lstStyle/>
          <a:p>
            <a:pPr eaLnBrk="1" hangingPunct="1"/>
            <a:r>
              <a:rPr lang="en-US" dirty="0" smtClean="0"/>
              <a:t>Outside of the ISOC umbrella, but just as important are three other organizations</a:t>
            </a:r>
          </a:p>
          <a:p>
            <a:pPr eaLnBrk="1" hangingPunct="1"/>
            <a:r>
              <a:rPr lang="en-US" dirty="0" smtClean="0"/>
              <a:t>The three control various aspects of TCP/IP</a:t>
            </a:r>
          </a:p>
          <a:p>
            <a:pPr lvl="1" eaLnBrk="1" hangingPunct="1"/>
            <a:r>
              <a:rPr lang="en-US" dirty="0" smtClean="0"/>
              <a:t>ICANN</a:t>
            </a:r>
          </a:p>
          <a:p>
            <a:pPr lvl="1" eaLnBrk="1" hangingPunct="1"/>
            <a:r>
              <a:rPr lang="en-US" dirty="0" smtClean="0"/>
              <a:t>IANA</a:t>
            </a:r>
          </a:p>
          <a:p>
            <a:pPr lvl="1" eaLnBrk="1" hangingPunct="1"/>
            <a:r>
              <a:rPr lang="en-US" dirty="0" smtClean="0"/>
              <a:t>Regional Internet Registries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5539" name="Slide Number Placeholder 5"/>
          <p:cNvSpPr>
            <a:spLocks noGrp="1"/>
          </p:cNvSpPr>
          <p:nvPr>
            <p:ph type="sldNum" sz="quarter" idx="12"/>
          </p:nvPr>
        </p:nvSpPr>
        <p:spPr>
          <a:noFill/>
        </p:spPr>
        <p:txBody>
          <a:bodyPr/>
          <a:lstStyle/>
          <a:p>
            <a:fld id="{9AA7CA72-3266-423C-A0CC-8701523CD1C3}" type="slidenum">
              <a:rPr lang="en-US" smtClean="0"/>
              <a:pPr/>
              <a:t>67</a:t>
            </a:fld>
            <a:endParaRPr lang="en-US" dirty="0" smtClean="0"/>
          </a:p>
        </p:txBody>
      </p:sp>
      <p:sp>
        <p:nvSpPr>
          <p:cNvPr id="65540" name="Rectangle 2"/>
          <p:cNvSpPr>
            <a:spLocks noGrp="1" noChangeArrowheads="1"/>
          </p:cNvSpPr>
          <p:nvPr>
            <p:ph type="title"/>
          </p:nvPr>
        </p:nvSpPr>
        <p:spPr/>
        <p:txBody>
          <a:bodyPr/>
          <a:lstStyle/>
          <a:p>
            <a:pPr eaLnBrk="1" hangingPunct="1"/>
            <a:r>
              <a:rPr lang="en-US" dirty="0" smtClean="0"/>
              <a:t>ICANN</a:t>
            </a:r>
          </a:p>
        </p:txBody>
      </p:sp>
      <p:sp>
        <p:nvSpPr>
          <p:cNvPr id="65541" name="Rectangle 3"/>
          <p:cNvSpPr>
            <a:spLocks noGrp="1" noChangeArrowheads="1"/>
          </p:cNvSpPr>
          <p:nvPr>
            <p:ph type="body" idx="1"/>
          </p:nvPr>
        </p:nvSpPr>
        <p:spPr/>
        <p:txBody>
          <a:bodyPr/>
          <a:lstStyle/>
          <a:p>
            <a:pPr eaLnBrk="1" hangingPunct="1"/>
            <a:r>
              <a:rPr lang="en-US" dirty="0" smtClean="0"/>
              <a:t>ARIN says the following about ICANN</a:t>
            </a:r>
          </a:p>
          <a:p>
            <a:pPr lvl="1" eaLnBrk="1" hangingPunct="1"/>
            <a:r>
              <a:rPr lang="en-US" dirty="0" smtClean="0"/>
              <a:t>In July 1997, the President directed the Department of Commerce to privatize DNS management to increase competition and facilitate international participation</a:t>
            </a:r>
          </a:p>
          <a:p>
            <a:pPr lvl="1" eaLnBrk="1" hangingPunct="1"/>
            <a:r>
              <a:rPr lang="en-US" dirty="0" smtClean="0"/>
              <a:t>In September 1998, the Internet Corporation for Assigned Names and Numbers (ICANN) was formed to take over IANA's responsibilities and to operate without government funding</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6563" name="Slide Number Placeholder 5"/>
          <p:cNvSpPr>
            <a:spLocks noGrp="1"/>
          </p:cNvSpPr>
          <p:nvPr>
            <p:ph type="sldNum" sz="quarter" idx="12"/>
          </p:nvPr>
        </p:nvSpPr>
        <p:spPr>
          <a:noFill/>
        </p:spPr>
        <p:txBody>
          <a:bodyPr/>
          <a:lstStyle/>
          <a:p>
            <a:fld id="{C5FC2889-F121-4728-8F09-C69432798D40}" type="slidenum">
              <a:rPr lang="en-US" smtClean="0"/>
              <a:pPr/>
              <a:t>68</a:t>
            </a:fld>
            <a:endParaRPr lang="en-US" dirty="0" smtClean="0"/>
          </a:p>
        </p:txBody>
      </p:sp>
      <p:sp>
        <p:nvSpPr>
          <p:cNvPr id="66564" name="Rectangle 2"/>
          <p:cNvSpPr>
            <a:spLocks noGrp="1" noChangeArrowheads="1"/>
          </p:cNvSpPr>
          <p:nvPr>
            <p:ph type="title"/>
          </p:nvPr>
        </p:nvSpPr>
        <p:spPr/>
        <p:txBody>
          <a:bodyPr/>
          <a:lstStyle/>
          <a:p>
            <a:pPr eaLnBrk="1" hangingPunct="1"/>
            <a:r>
              <a:rPr lang="en-US" dirty="0" smtClean="0"/>
              <a:t>ICANN</a:t>
            </a:r>
          </a:p>
        </p:txBody>
      </p:sp>
      <p:sp>
        <p:nvSpPr>
          <p:cNvPr id="66565" name="Rectangle 3"/>
          <p:cNvSpPr>
            <a:spLocks noGrp="1" noChangeArrowheads="1"/>
          </p:cNvSpPr>
          <p:nvPr>
            <p:ph type="body" idx="1"/>
          </p:nvPr>
        </p:nvSpPr>
        <p:spPr/>
        <p:txBody>
          <a:bodyPr/>
          <a:lstStyle/>
          <a:p>
            <a:pPr lvl="1" eaLnBrk="1" hangingPunct="1"/>
            <a:r>
              <a:rPr lang="en-US" dirty="0" smtClean="0"/>
              <a:t>Among its duties, ICANN distributes IP addresses to the RIRs, of which there are three:</a:t>
            </a:r>
          </a:p>
          <a:p>
            <a:pPr lvl="2" eaLnBrk="1" hangingPunct="1"/>
            <a:r>
              <a:rPr lang="en-US" dirty="0" smtClean="0"/>
              <a:t>ARIN serving North and South America, the Caribbean, and sub-Saharan Africa </a:t>
            </a:r>
          </a:p>
          <a:p>
            <a:pPr lvl="2" eaLnBrk="1" hangingPunct="1"/>
            <a:r>
              <a:rPr lang="en-US" dirty="0" smtClean="0"/>
              <a:t>RIPE NCC (R</a:t>
            </a:r>
            <a:r>
              <a:rPr lang="en-US" dirty="0" smtClean="0">
                <a:latin typeface="Times New Roman" pitchFamily="18" charset="0"/>
              </a:rPr>
              <a:t>é</a:t>
            </a:r>
            <a:r>
              <a:rPr lang="en-US" dirty="0" smtClean="0"/>
              <a:t>seaux IP Europ</a:t>
            </a:r>
            <a:r>
              <a:rPr lang="en-US" dirty="0" smtClean="0">
                <a:latin typeface="Times New Roman" pitchFamily="18" charset="0"/>
              </a:rPr>
              <a:t>é</a:t>
            </a:r>
            <a:r>
              <a:rPr lang="en-US" dirty="0" smtClean="0"/>
              <a:t>ens Network Coordination Centre) serving Europe, the Middle East, and parts of Africa </a:t>
            </a:r>
          </a:p>
          <a:p>
            <a:pPr lvl="2" eaLnBrk="1" hangingPunct="1"/>
            <a:r>
              <a:rPr lang="en-US" dirty="0" smtClean="0"/>
              <a:t>APNIC (Asia Pacific Network Information Centre) serving the Asia Pacific region</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7587" name="Slide Number Placeholder 5"/>
          <p:cNvSpPr>
            <a:spLocks noGrp="1"/>
          </p:cNvSpPr>
          <p:nvPr>
            <p:ph type="sldNum" sz="quarter" idx="12"/>
          </p:nvPr>
        </p:nvSpPr>
        <p:spPr>
          <a:noFill/>
        </p:spPr>
        <p:txBody>
          <a:bodyPr/>
          <a:lstStyle/>
          <a:p>
            <a:fld id="{344C4A84-8BC9-46E2-ABEE-FD1CBA23E409}" type="slidenum">
              <a:rPr lang="en-US" smtClean="0"/>
              <a:pPr/>
              <a:t>69</a:t>
            </a:fld>
            <a:endParaRPr lang="en-US" dirty="0" smtClean="0"/>
          </a:p>
        </p:txBody>
      </p:sp>
      <p:sp>
        <p:nvSpPr>
          <p:cNvPr id="67588" name="Rectangle 2"/>
          <p:cNvSpPr>
            <a:spLocks noGrp="1" noChangeArrowheads="1"/>
          </p:cNvSpPr>
          <p:nvPr>
            <p:ph type="title"/>
          </p:nvPr>
        </p:nvSpPr>
        <p:spPr/>
        <p:txBody>
          <a:bodyPr/>
          <a:lstStyle/>
          <a:p>
            <a:pPr eaLnBrk="1" hangingPunct="1"/>
            <a:r>
              <a:rPr lang="en-US" dirty="0" smtClean="0"/>
              <a:t>IANA</a:t>
            </a:r>
          </a:p>
        </p:txBody>
      </p:sp>
      <p:sp>
        <p:nvSpPr>
          <p:cNvPr id="67589" name="Rectangle 3"/>
          <p:cNvSpPr>
            <a:spLocks noGrp="1" noChangeArrowheads="1"/>
          </p:cNvSpPr>
          <p:nvPr>
            <p:ph type="body" idx="1"/>
          </p:nvPr>
        </p:nvSpPr>
        <p:spPr/>
        <p:txBody>
          <a:bodyPr/>
          <a:lstStyle/>
          <a:p>
            <a:pPr eaLnBrk="1" hangingPunct="1"/>
            <a:r>
              <a:rPr lang="en-US" dirty="0" smtClean="0"/>
              <a:t>As ARIN says about IANA</a:t>
            </a:r>
          </a:p>
          <a:p>
            <a:pPr lvl="1" eaLnBrk="1" hangingPunct="1"/>
            <a:r>
              <a:rPr lang="en-US" dirty="0" smtClean="0"/>
              <a:t>An early pioneer of the global network, Dr. Jon Postel, took it upon himself to begin maintaining a list of host names and addresses, and a list of ARPANET research documents, or Requests for Comments (RFCs)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123" name="Slide Number Placeholder 5"/>
          <p:cNvSpPr>
            <a:spLocks noGrp="1"/>
          </p:cNvSpPr>
          <p:nvPr>
            <p:ph type="sldNum" sz="quarter" idx="12"/>
          </p:nvPr>
        </p:nvSpPr>
        <p:spPr>
          <a:noFill/>
        </p:spPr>
        <p:txBody>
          <a:bodyPr/>
          <a:lstStyle/>
          <a:p>
            <a:fld id="{B6F7BCD8-FD6D-4285-AA2B-F69A179E75BE}" type="slidenum">
              <a:rPr lang="en-US" smtClean="0"/>
              <a:pPr/>
              <a:t>7</a:t>
            </a:fld>
            <a:endParaRPr lang="en-US" dirty="0" smtClean="0"/>
          </a:p>
        </p:txBody>
      </p:sp>
      <p:sp>
        <p:nvSpPr>
          <p:cNvPr id="5124" name="Rectangle 2"/>
          <p:cNvSpPr>
            <a:spLocks noGrp="1" noChangeArrowheads="1"/>
          </p:cNvSpPr>
          <p:nvPr>
            <p:ph type="title"/>
          </p:nvPr>
        </p:nvSpPr>
        <p:spPr/>
        <p:txBody>
          <a:bodyPr/>
          <a:lstStyle/>
          <a:p>
            <a:pPr eaLnBrk="1" hangingPunct="1"/>
            <a:r>
              <a:rPr lang="en-US" dirty="0" smtClean="0"/>
              <a:t>Development of the Internet</a:t>
            </a:r>
          </a:p>
        </p:txBody>
      </p:sp>
      <p:sp>
        <p:nvSpPr>
          <p:cNvPr id="5125" name="Rectangle 3"/>
          <p:cNvSpPr>
            <a:spLocks noGrp="1" noChangeArrowheads="1"/>
          </p:cNvSpPr>
          <p:nvPr>
            <p:ph type="body" idx="1"/>
          </p:nvPr>
        </p:nvSpPr>
        <p:spPr/>
        <p:txBody>
          <a:bodyPr/>
          <a:lstStyle/>
          <a:p>
            <a:pPr eaLnBrk="1" hangingPunct="1"/>
            <a:r>
              <a:rPr lang="en-US" dirty="0" smtClean="0"/>
              <a:t>But first a history lesson</a:t>
            </a:r>
          </a:p>
          <a:p>
            <a:pPr eaLnBrk="1" hangingPunct="1"/>
            <a:r>
              <a:rPr lang="en-US" dirty="0" smtClean="0"/>
              <a:t>The Internet is filled with a series of problems</a:t>
            </a:r>
          </a:p>
          <a:p>
            <a:pPr eaLnBrk="1" hangingPunct="1"/>
            <a:r>
              <a:rPr lang="en-US" dirty="0" smtClean="0"/>
              <a:t>Most of these arise from the scale the Internet has assumed</a:t>
            </a:r>
          </a:p>
          <a:p>
            <a:pPr eaLnBrk="1" hangingPunct="1"/>
            <a:r>
              <a:rPr lang="en-US" dirty="0" smtClean="0"/>
              <a:t>The nerds who first setup the system made a series of poor decisions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8611" name="Slide Number Placeholder 5"/>
          <p:cNvSpPr>
            <a:spLocks noGrp="1"/>
          </p:cNvSpPr>
          <p:nvPr>
            <p:ph type="sldNum" sz="quarter" idx="12"/>
          </p:nvPr>
        </p:nvSpPr>
        <p:spPr>
          <a:noFill/>
        </p:spPr>
        <p:txBody>
          <a:bodyPr/>
          <a:lstStyle/>
          <a:p>
            <a:fld id="{D08845F8-3656-4E04-8504-F5AA3F602F2F}" type="slidenum">
              <a:rPr lang="en-US" smtClean="0"/>
              <a:pPr/>
              <a:t>70</a:t>
            </a:fld>
            <a:endParaRPr lang="en-US" dirty="0" smtClean="0"/>
          </a:p>
        </p:txBody>
      </p:sp>
      <p:sp>
        <p:nvSpPr>
          <p:cNvPr id="68612" name="Rectangle 2"/>
          <p:cNvSpPr>
            <a:spLocks noGrp="1" noChangeArrowheads="1"/>
          </p:cNvSpPr>
          <p:nvPr>
            <p:ph type="title"/>
          </p:nvPr>
        </p:nvSpPr>
        <p:spPr/>
        <p:txBody>
          <a:bodyPr/>
          <a:lstStyle/>
          <a:p>
            <a:pPr eaLnBrk="1" hangingPunct="1"/>
            <a:r>
              <a:rPr lang="en-US" dirty="0" smtClean="0"/>
              <a:t>IANA</a:t>
            </a:r>
          </a:p>
        </p:txBody>
      </p:sp>
      <p:sp>
        <p:nvSpPr>
          <p:cNvPr id="68613" name="Rectangle 3"/>
          <p:cNvSpPr>
            <a:spLocks noGrp="1" noChangeArrowheads="1"/>
          </p:cNvSpPr>
          <p:nvPr>
            <p:ph type="body" idx="1"/>
          </p:nvPr>
        </p:nvSpPr>
        <p:spPr/>
        <p:txBody>
          <a:bodyPr/>
          <a:lstStyle/>
          <a:p>
            <a:pPr lvl="1" eaLnBrk="1" hangingPunct="1"/>
            <a:r>
              <a:rPr lang="en-US" dirty="0" smtClean="0"/>
              <a:t>Dr. Postel's efforts led to the formation of the Internet Assigned Numbers Authority (IANA), which, under U.S. Government contract, had global responsibility for Internet Protocol (IP) address space allocation, protocol parameter assignment, and Domain Name System (DNS) management</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9635" name="Slide Number Placeholder 5"/>
          <p:cNvSpPr>
            <a:spLocks noGrp="1"/>
          </p:cNvSpPr>
          <p:nvPr>
            <p:ph type="sldNum" sz="quarter" idx="12"/>
          </p:nvPr>
        </p:nvSpPr>
        <p:spPr>
          <a:noFill/>
        </p:spPr>
        <p:txBody>
          <a:bodyPr/>
          <a:lstStyle/>
          <a:p>
            <a:fld id="{8AB85BCE-A3A3-471D-B669-A5FA2CB16E1C}" type="slidenum">
              <a:rPr lang="en-US" smtClean="0"/>
              <a:pPr/>
              <a:t>71</a:t>
            </a:fld>
            <a:endParaRPr lang="en-US" dirty="0" smtClean="0"/>
          </a:p>
        </p:txBody>
      </p:sp>
      <p:sp>
        <p:nvSpPr>
          <p:cNvPr id="69636" name="Rectangle 2"/>
          <p:cNvSpPr>
            <a:spLocks noGrp="1" noChangeArrowheads="1"/>
          </p:cNvSpPr>
          <p:nvPr>
            <p:ph type="title"/>
          </p:nvPr>
        </p:nvSpPr>
        <p:spPr/>
        <p:txBody>
          <a:bodyPr/>
          <a:lstStyle/>
          <a:p>
            <a:pPr eaLnBrk="1" hangingPunct="1"/>
            <a:r>
              <a:rPr lang="en-US" dirty="0" smtClean="0"/>
              <a:t>ARIN</a:t>
            </a:r>
          </a:p>
        </p:txBody>
      </p:sp>
      <p:sp>
        <p:nvSpPr>
          <p:cNvPr id="69637" name="Rectangle 3"/>
          <p:cNvSpPr>
            <a:spLocks noGrp="1" noChangeArrowheads="1"/>
          </p:cNvSpPr>
          <p:nvPr>
            <p:ph type="body" idx="1"/>
          </p:nvPr>
        </p:nvSpPr>
        <p:spPr/>
        <p:txBody>
          <a:bodyPr/>
          <a:lstStyle/>
          <a:p>
            <a:pPr eaLnBrk="1" hangingPunct="1"/>
            <a:r>
              <a:rPr lang="en-US" dirty="0" smtClean="0">
                <a:cs typeface="Arial" charset="0"/>
              </a:rPr>
              <a:t>As ARIN says about itself</a:t>
            </a:r>
          </a:p>
          <a:p>
            <a:pPr lvl="1" eaLnBrk="1" hangingPunct="1"/>
            <a:r>
              <a:rPr lang="en-US" dirty="0" smtClean="0">
                <a:cs typeface="Arial" charset="0"/>
              </a:rPr>
              <a:t>It is a non-profit organization established for the purpose of administration and registration of Internet Protocol (IP) numbers for the following geographical areas</a:t>
            </a:r>
          </a:p>
          <a:p>
            <a:pPr lvl="2" eaLnBrk="1" hangingPunct="1"/>
            <a:r>
              <a:rPr lang="en-US" dirty="0" smtClean="0">
                <a:cs typeface="Arial" charset="0"/>
              </a:rPr>
              <a:t>North America,</a:t>
            </a:r>
          </a:p>
          <a:p>
            <a:pPr lvl="2" eaLnBrk="1" hangingPunct="1"/>
            <a:r>
              <a:rPr lang="en-US" dirty="0" smtClean="0">
                <a:cs typeface="Arial" charset="0"/>
              </a:rPr>
              <a:t>South America,</a:t>
            </a:r>
          </a:p>
          <a:p>
            <a:pPr lvl="2" eaLnBrk="1" hangingPunct="1"/>
            <a:r>
              <a:rPr lang="en-US" dirty="0" smtClean="0">
                <a:cs typeface="Arial" charset="0"/>
              </a:rPr>
              <a:t>the Caribbean and</a:t>
            </a:r>
          </a:p>
          <a:p>
            <a:pPr lvl="2" eaLnBrk="1" hangingPunct="1"/>
            <a:r>
              <a:rPr lang="en-US" dirty="0" smtClean="0">
                <a:cs typeface="Arial" charset="0"/>
              </a:rPr>
              <a:t>sub-Saharan Africa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0659" name="Slide Number Placeholder 5"/>
          <p:cNvSpPr>
            <a:spLocks noGrp="1"/>
          </p:cNvSpPr>
          <p:nvPr>
            <p:ph type="sldNum" sz="quarter" idx="12"/>
          </p:nvPr>
        </p:nvSpPr>
        <p:spPr>
          <a:noFill/>
        </p:spPr>
        <p:txBody>
          <a:bodyPr/>
          <a:lstStyle/>
          <a:p>
            <a:fld id="{46972594-50A7-4E23-8313-374C08CD2208}" type="slidenum">
              <a:rPr lang="en-US" smtClean="0"/>
              <a:pPr/>
              <a:t>72</a:t>
            </a:fld>
            <a:endParaRPr lang="en-US" dirty="0" smtClean="0"/>
          </a:p>
        </p:txBody>
      </p:sp>
      <p:sp>
        <p:nvSpPr>
          <p:cNvPr id="70660" name="Rectangle 2"/>
          <p:cNvSpPr>
            <a:spLocks noGrp="1" noChangeArrowheads="1"/>
          </p:cNvSpPr>
          <p:nvPr>
            <p:ph type="title"/>
          </p:nvPr>
        </p:nvSpPr>
        <p:spPr/>
        <p:txBody>
          <a:bodyPr/>
          <a:lstStyle/>
          <a:p>
            <a:pPr eaLnBrk="1" hangingPunct="1"/>
            <a:r>
              <a:rPr lang="en-US" dirty="0" smtClean="0">
                <a:cs typeface="Arial" charset="0"/>
              </a:rPr>
              <a:t>ARIN</a:t>
            </a:r>
          </a:p>
        </p:txBody>
      </p:sp>
      <p:sp>
        <p:nvSpPr>
          <p:cNvPr id="70661" name="Rectangle 3"/>
          <p:cNvSpPr>
            <a:spLocks noGrp="1" noChangeArrowheads="1"/>
          </p:cNvSpPr>
          <p:nvPr>
            <p:ph type="body" idx="1"/>
          </p:nvPr>
        </p:nvSpPr>
        <p:spPr/>
        <p:txBody>
          <a:bodyPr/>
          <a:lstStyle/>
          <a:p>
            <a:pPr eaLnBrk="1" hangingPunct="1"/>
            <a:r>
              <a:rPr lang="en-US" dirty="0" smtClean="0">
                <a:cs typeface="Arial" charset="0"/>
              </a:rPr>
              <a:t>ARIN is one of three Regional Internet Registries worldwide which collectively provide IP registration services to all regions around the globe</a:t>
            </a:r>
          </a:p>
          <a:p>
            <a:pPr eaLnBrk="1" hangingPunct="1"/>
            <a:r>
              <a:rPr lang="en-US" dirty="0" smtClean="0">
                <a:cs typeface="Arial" charset="0"/>
              </a:rPr>
              <a:t>The others are</a:t>
            </a:r>
          </a:p>
          <a:p>
            <a:pPr lvl="1" eaLnBrk="1" hangingPunct="1"/>
            <a:r>
              <a:rPr lang="en-US" dirty="0" smtClean="0">
                <a:cs typeface="Arial" charset="0"/>
              </a:rPr>
              <a:t>RIPE NCC - Europe, Middle East, parts of Africa </a:t>
            </a:r>
          </a:p>
          <a:p>
            <a:pPr lvl="1" eaLnBrk="1" hangingPunct="1"/>
            <a:r>
              <a:rPr lang="en-US" dirty="0" smtClean="0">
                <a:cs typeface="Arial" charset="0"/>
              </a:rPr>
              <a:t>APNIC - Asia Pacific </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1683" name="Slide Number Placeholder 5"/>
          <p:cNvSpPr>
            <a:spLocks noGrp="1"/>
          </p:cNvSpPr>
          <p:nvPr>
            <p:ph type="sldNum" sz="quarter" idx="12"/>
          </p:nvPr>
        </p:nvSpPr>
        <p:spPr>
          <a:noFill/>
        </p:spPr>
        <p:txBody>
          <a:bodyPr/>
          <a:lstStyle/>
          <a:p>
            <a:fld id="{B709E04D-1EAD-4392-B625-29819DBAED01}" type="slidenum">
              <a:rPr lang="en-US" smtClean="0"/>
              <a:pPr/>
              <a:t>73</a:t>
            </a:fld>
            <a:endParaRPr lang="en-US" dirty="0" smtClean="0"/>
          </a:p>
        </p:txBody>
      </p:sp>
      <p:sp>
        <p:nvSpPr>
          <p:cNvPr id="71684" name="Rectangle 2"/>
          <p:cNvSpPr>
            <a:spLocks noGrp="1" noChangeArrowheads="1"/>
          </p:cNvSpPr>
          <p:nvPr>
            <p:ph type="title"/>
          </p:nvPr>
        </p:nvSpPr>
        <p:spPr/>
        <p:txBody>
          <a:bodyPr/>
          <a:lstStyle/>
          <a:p>
            <a:pPr eaLnBrk="1" hangingPunct="1"/>
            <a:r>
              <a:rPr lang="en-US" dirty="0" smtClean="0">
                <a:cs typeface="Arial" charset="0"/>
              </a:rPr>
              <a:t>ARIN</a:t>
            </a:r>
          </a:p>
        </p:txBody>
      </p:sp>
      <p:sp>
        <p:nvSpPr>
          <p:cNvPr id="71685" name="Rectangle 3"/>
          <p:cNvSpPr>
            <a:spLocks noGrp="1" noChangeArrowheads="1"/>
          </p:cNvSpPr>
          <p:nvPr>
            <p:ph type="body" idx="1"/>
          </p:nvPr>
        </p:nvSpPr>
        <p:spPr/>
        <p:txBody>
          <a:bodyPr/>
          <a:lstStyle/>
          <a:p>
            <a:pPr eaLnBrk="1" hangingPunct="1"/>
            <a:r>
              <a:rPr lang="en-US" dirty="0" smtClean="0">
                <a:cs typeface="Arial" charset="0"/>
              </a:rPr>
              <a:t>Among ARIN's tasks are the management of IP numbers, autonomous system numbers, and IN-ADDR.ARPA or IP6.INT inverse mapping, as well as database maintenance, verification of reassignment information, and maintaining a routing registry where network operators can submit, maintain, and retrieve router configuration information</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2707" name="Slide Number Placeholder 5"/>
          <p:cNvSpPr>
            <a:spLocks noGrp="1"/>
          </p:cNvSpPr>
          <p:nvPr>
            <p:ph type="sldNum" sz="quarter" idx="12"/>
          </p:nvPr>
        </p:nvSpPr>
        <p:spPr>
          <a:noFill/>
        </p:spPr>
        <p:txBody>
          <a:bodyPr/>
          <a:lstStyle/>
          <a:p>
            <a:fld id="{EF5A8DBD-CD77-49FA-9005-53AE28C819CD}" type="slidenum">
              <a:rPr lang="en-US" smtClean="0"/>
              <a:pPr/>
              <a:t>74</a:t>
            </a:fld>
            <a:endParaRPr lang="en-US" dirty="0" smtClean="0"/>
          </a:p>
        </p:txBody>
      </p:sp>
      <p:sp>
        <p:nvSpPr>
          <p:cNvPr id="72708" name="Rectangle 2"/>
          <p:cNvSpPr>
            <a:spLocks noGrp="1" noChangeArrowheads="1"/>
          </p:cNvSpPr>
          <p:nvPr>
            <p:ph type="title"/>
          </p:nvPr>
        </p:nvSpPr>
        <p:spPr/>
        <p:txBody>
          <a:bodyPr/>
          <a:lstStyle/>
          <a:p>
            <a:pPr eaLnBrk="1" hangingPunct="1"/>
            <a:r>
              <a:rPr lang="en-US" dirty="0" smtClean="0">
                <a:cs typeface="Arial" charset="0"/>
              </a:rPr>
              <a:t>ARIN</a:t>
            </a:r>
          </a:p>
        </p:txBody>
      </p:sp>
      <p:sp>
        <p:nvSpPr>
          <p:cNvPr id="72709" name="Rectangle 3"/>
          <p:cNvSpPr>
            <a:spLocks noGrp="1" noChangeArrowheads="1"/>
          </p:cNvSpPr>
          <p:nvPr>
            <p:ph type="body" idx="1"/>
          </p:nvPr>
        </p:nvSpPr>
        <p:spPr/>
        <p:txBody>
          <a:bodyPr/>
          <a:lstStyle/>
          <a:p>
            <a:pPr eaLnBrk="1" hangingPunct="1"/>
            <a:r>
              <a:rPr lang="en-US" dirty="0" smtClean="0">
                <a:cs typeface="Arial" charset="0"/>
              </a:rPr>
              <a:t>ARIN officially opened for operation on December 22, 1997 through the authorization of the NSF and the transfer by the IANA of authority of IP number administration from Network Solutions , the InterNIC, to ARIN</a:t>
            </a:r>
            <a:endParaRPr lang="en-US"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3731" name="Slide Number Placeholder 5"/>
          <p:cNvSpPr>
            <a:spLocks noGrp="1"/>
          </p:cNvSpPr>
          <p:nvPr>
            <p:ph type="sldNum" sz="quarter" idx="12"/>
          </p:nvPr>
        </p:nvSpPr>
        <p:spPr>
          <a:noFill/>
        </p:spPr>
        <p:txBody>
          <a:bodyPr/>
          <a:lstStyle/>
          <a:p>
            <a:fld id="{E7CD0BF4-DC4D-4B90-A9BE-E8B77BD24AA2}" type="slidenum">
              <a:rPr lang="en-US" smtClean="0"/>
              <a:pPr/>
              <a:t>75</a:t>
            </a:fld>
            <a:endParaRPr lang="en-US" dirty="0" smtClean="0"/>
          </a:p>
        </p:txBody>
      </p:sp>
      <p:sp>
        <p:nvSpPr>
          <p:cNvPr id="73732" name="Rectangle 2"/>
          <p:cNvSpPr>
            <a:spLocks noGrp="1" noChangeArrowheads="1"/>
          </p:cNvSpPr>
          <p:nvPr>
            <p:ph type="title"/>
          </p:nvPr>
        </p:nvSpPr>
        <p:spPr/>
        <p:txBody>
          <a:bodyPr/>
          <a:lstStyle/>
          <a:p>
            <a:pPr eaLnBrk="1" hangingPunct="1"/>
            <a:r>
              <a:rPr lang="en-US" dirty="0" smtClean="0"/>
              <a:t>Protocols Used in Internetworks</a:t>
            </a:r>
          </a:p>
        </p:txBody>
      </p:sp>
      <p:sp>
        <p:nvSpPr>
          <p:cNvPr id="73733" name="Rectangle 3"/>
          <p:cNvSpPr>
            <a:spLocks noGrp="1" noChangeArrowheads="1"/>
          </p:cNvSpPr>
          <p:nvPr>
            <p:ph type="body" idx="1"/>
          </p:nvPr>
        </p:nvSpPr>
        <p:spPr/>
        <p:txBody>
          <a:bodyPr/>
          <a:lstStyle/>
          <a:p>
            <a:pPr eaLnBrk="1" hangingPunct="1"/>
            <a:r>
              <a:rPr lang="en-US" dirty="0" smtClean="0"/>
              <a:t>Today</a:t>
            </a:r>
            <a:r>
              <a:rPr lang="en-US" dirty="0" smtClean="0">
                <a:latin typeface="Times New Roman" pitchFamily="18" charset="0"/>
              </a:rPr>
              <a:t>’</a:t>
            </a:r>
            <a:r>
              <a:rPr lang="en-US" dirty="0" smtClean="0"/>
              <a:t>s internetworks rely solely on TCP/IP for the protocols used to define transfers</a:t>
            </a:r>
          </a:p>
          <a:p>
            <a:pPr eaLnBrk="1" hangingPunct="1"/>
            <a:r>
              <a:rPr lang="en-US" dirty="0" smtClean="0"/>
              <a:t>This was not always the case</a:t>
            </a:r>
          </a:p>
          <a:p>
            <a:pPr eaLnBrk="1" hangingPunct="1"/>
            <a:r>
              <a:rPr lang="en-US" dirty="0" smtClean="0"/>
              <a:t>Let</a:t>
            </a:r>
            <a:r>
              <a:rPr lang="en-US" dirty="0" smtClean="0">
                <a:latin typeface="Times New Roman" pitchFamily="18" charset="0"/>
              </a:rPr>
              <a:t>’</a:t>
            </a:r>
            <a:r>
              <a:rPr lang="en-US" dirty="0" smtClean="0"/>
              <a:t>s see how we got to where we are</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4755" name="Slide Number Placeholder 5"/>
          <p:cNvSpPr>
            <a:spLocks noGrp="1"/>
          </p:cNvSpPr>
          <p:nvPr>
            <p:ph type="sldNum" sz="quarter" idx="12"/>
          </p:nvPr>
        </p:nvSpPr>
        <p:spPr>
          <a:noFill/>
        </p:spPr>
        <p:txBody>
          <a:bodyPr/>
          <a:lstStyle/>
          <a:p>
            <a:fld id="{AAA6C6CD-BEAD-4B93-8020-8CA189ED26CB}" type="slidenum">
              <a:rPr lang="en-US" smtClean="0"/>
              <a:pPr/>
              <a:t>76</a:t>
            </a:fld>
            <a:endParaRPr lang="en-US" dirty="0" smtClean="0"/>
          </a:p>
        </p:txBody>
      </p:sp>
      <p:sp>
        <p:nvSpPr>
          <p:cNvPr id="74756" name="Rectangle 2"/>
          <p:cNvSpPr>
            <a:spLocks noGrp="1" noChangeArrowheads="1"/>
          </p:cNvSpPr>
          <p:nvPr>
            <p:ph type="title"/>
          </p:nvPr>
        </p:nvSpPr>
        <p:spPr/>
        <p:txBody>
          <a:bodyPr/>
          <a:lstStyle/>
          <a:p>
            <a:pPr eaLnBrk="1" hangingPunct="1"/>
            <a:r>
              <a:rPr lang="en-US" dirty="0" smtClean="0"/>
              <a:t>NCP</a:t>
            </a:r>
          </a:p>
        </p:txBody>
      </p:sp>
      <p:sp>
        <p:nvSpPr>
          <p:cNvPr id="74757" name="Rectangle 3"/>
          <p:cNvSpPr>
            <a:spLocks noGrp="1" noChangeArrowheads="1"/>
          </p:cNvSpPr>
          <p:nvPr>
            <p:ph type="body" idx="1"/>
          </p:nvPr>
        </p:nvSpPr>
        <p:spPr/>
        <p:txBody>
          <a:bodyPr/>
          <a:lstStyle/>
          <a:p>
            <a:pPr eaLnBrk="1" hangingPunct="1"/>
            <a:r>
              <a:rPr lang="en-US" dirty="0" smtClean="0"/>
              <a:t>As computers were added to the ARPANET work proceeded on completing a functionally complete Host-to-Host protocol and other network software</a:t>
            </a:r>
          </a:p>
          <a:p>
            <a:pPr eaLnBrk="1" hangingPunct="1"/>
            <a:r>
              <a:rPr lang="en-US" dirty="0" smtClean="0"/>
              <a:t>In December 1970 the NWG -  Network Working Group finished the initial ARPANET Host-to-Host protocol, called NCP - Network Control Protocol</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5779" name="Slide Number Placeholder 5"/>
          <p:cNvSpPr>
            <a:spLocks noGrp="1"/>
          </p:cNvSpPr>
          <p:nvPr>
            <p:ph type="sldNum" sz="quarter" idx="12"/>
          </p:nvPr>
        </p:nvSpPr>
        <p:spPr>
          <a:noFill/>
        </p:spPr>
        <p:txBody>
          <a:bodyPr/>
          <a:lstStyle/>
          <a:p>
            <a:fld id="{808F4E89-34B5-4412-8BC4-340F1DB8DBE1}" type="slidenum">
              <a:rPr lang="en-US" smtClean="0"/>
              <a:pPr/>
              <a:t>77</a:t>
            </a:fld>
            <a:endParaRPr lang="en-US" dirty="0" smtClean="0"/>
          </a:p>
        </p:txBody>
      </p:sp>
      <p:sp>
        <p:nvSpPr>
          <p:cNvPr id="75780" name="Rectangle 2"/>
          <p:cNvSpPr>
            <a:spLocks noGrp="1" noChangeArrowheads="1"/>
          </p:cNvSpPr>
          <p:nvPr>
            <p:ph type="title"/>
          </p:nvPr>
        </p:nvSpPr>
        <p:spPr/>
        <p:txBody>
          <a:bodyPr/>
          <a:lstStyle/>
          <a:p>
            <a:pPr eaLnBrk="1" hangingPunct="1"/>
            <a:r>
              <a:rPr lang="en-US" dirty="0" smtClean="0"/>
              <a:t>NCP</a:t>
            </a:r>
          </a:p>
        </p:txBody>
      </p:sp>
      <p:sp>
        <p:nvSpPr>
          <p:cNvPr id="75781" name="Rectangle 3"/>
          <p:cNvSpPr>
            <a:spLocks noGrp="1" noChangeArrowheads="1"/>
          </p:cNvSpPr>
          <p:nvPr>
            <p:ph type="body" idx="1"/>
          </p:nvPr>
        </p:nvSpPr>
        <p:spPr/>
        <p:txBody>
          <a:bodyPr/>
          <a:lstStyle/>
          <a:p>
            <a:pPr eaLnBrk="1" hangingPunct="1"/>
            <a:r>
              <a:rPr lang="en-US" dirty="0" smtClean="0"/>
              <a:t>As the ARPANET sites completed implementing NCP during the period 1971-1972, the network users finally could begin to develop applications</a:t>
            </a:r>
          </a:p>
          <a:p>
            <a:pPr eaLnBrk="1" hangingPunct="1"/>
            <a:r>
              <a:rPr lang="en-US" dirty="0" smtClean="0"/>
              <a:t>However, NCP did not have the ability to address networks and hosts further downstream than a destination IMP on the ARPANET and thus some change to NCP would also be required</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6803" name="Slide Number Placeholder 5"/>
          <p:cNvSpPr>
            <a:spLocks noGrp="1"/>
          </p:cNvSpPr>
          <p:nvPr>
            <p:ph type="sldNum" sz="quarter" idx="12"/>
          </p:nvPr>
        </p:nvSpPr>
        <p:spPr>
          <a:noFill/>
        </p:spPr>
        <p:txBody>
          <a:bodyPr/>
          <a:lstStyle/>
          <a:p>
            <a:fld id="{81F9E125-9FC3-42A8-A61E-A607EC1B982D}" type="slidenum">
              <a:rPr lang="en-US" smtClean="0"/>
              <a:pPr/>
              <a:t>78</a:t>
            </a:fld>
            <a:endParaRPr lang="en-US" dirty="0" smtClean="0"/>
          </a:p>
        </p:txBody>
      </p:sp>
      <p:sp>
        <p:nvSpPr>
          <p:cNvPr id="76804" name="Rectangle 2"/>
          <p:cNvSpPr>
            <a:spLocks noGrp="1" noChangeArrowheads="1"/>
          </p:cNvSpPr>
          <p:nvPr>
            <p:ph type="title"/>
          </p:nvPr>
        </p:nvSpPr>
        <p:spPr/>
        <p:txBody>
          <a:bodyPr/>
          <a:lstStyle/>
          <a:p>
            <a:pPr eaLnBrk="1" hangingPunct="1"/>
            <a:r>
              <a:rPr lang="en-US" dirty="0" smtClean="0"/>
              <a:t>NCP</a:t>
            </a:r>
          </a:p>
        </p:txBody>
      </p:sp>
      <p:sp>
        <p:nvSpPr>
          <p:cNvPr id="76805" name="Rectangle 3"/>
          <p:cNvSpPr>
            <a:spLocks noGrp="1" noChangeArrowheads="1"/>
          </p:cNvSpPr>
          <p:nvPr>
            <p:ph type="body" idx="1"/>
          </p:nvPr>
        </p:nvSpPr>
        <p:spPr/>
        <p:txBody>
          <a:bodyPr/>
          <a:lstStyle/>
          <a:p>
            <a:pPr eaLnBrk="1" hangingPunct="1"/>
            <a:r>
              <a:rPr lang="en-US" dirty="0" smtClean="0"/>
              <a:t>NCP relied on ARPANET to provide end-to-end reliability</a:t>
            </a:r>
          </a:p>
          <a:p>
            <a:pPr eaLnBrk="1" hangingPunct="1"/>
            <a:r>
              <a:rPr lang="en-US" dirty="0" smtClean="0"/>
              <a:t>If any packets were lost, the protocol and presumably any applications it supported would come to a grinding halt</a:t>
            </a:r>
          </a:p>
          <a:p>
            <a:pPr eaLnBrk="1" hangingPunct="1"/>
            <a:r>
              <a:rPr lang="en-US" dirty="0" smtClean="0"/>
              <a:t>NCP had no end-end host error control, since the ARPANET was to be the only network and it would be so reliable that no error control would be required</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7827" name="Slide Number Placeholder 5"/>
          <p:cNvSpPr>
            <a:spLocks noGrp="1"/>
          </p:cNvSpPr>
          <p:nvPr>
            <p:ph type="sldNum" sz="quarter" idx="12"/>
          </p:nvPr>
        </p:nvSpPr>
        <p:spPr>
          <a:noFill/>
        </p:spPr>
        <p:txBody>
          <a:bodyPr/>
          <a:lstStyle/>
          <a:p>
            <a:fld id="{06B09876-695A-4BC0-B4C2-A4057EDD6FD3}" type="slidenum">
              <a:rPr lang="en-US" smtClean="0"/>
              <a:pPr/>
              <a:t>79</a:t>
            </a:fld>
            <a:endParaRPr lang="en-US" dirty="0" smtClean="0"/>
          </a:p>
        </p:txBody>
      </p:sp>
      <p:sp>
        <p:nvSpPr>
          <p:cNvPr id="77828" name="Rectangle 2"/>
          <p:cNvSpPr>
            <a:spLocks noGrp="1" noChangeArrowheads="1"/>
          </p:cNvSpPr>
          <p:nvPr>
            <p:ph type="title"/>
          </p:nvPr>
        </p:nvSpPr>
        <p:spPr/>
        <p:txBody>
          <a:bodyPr/>
          <a:lstStyle/>
          <a:p>
            <a:pPr eaLnBrk="1" hangingPunct="1"/>
            <a:r>
              <a:rPr lang="en-US" dirty="0" smtClean="0"/>
              <a:t>NCP</a:t>
            </a:r>
          </a:p>
        </p:txBody>
      </p:sp>
      <p:sp>
        <p:nvSpPr>
          <p:cNvPr id="77829" name="Rectangle 3"/>
          <p:cNvSpPr>
            <a:spLocks noGrp="1" noChangeArrowheads="1"/>
          </p:cNvSpPr>
          <p:nvPr>
            <p:ph type="body" idx="1"/>
          </p:nvPr>
        </p:nvSpPr>
        <p:spPr/>
        <p:txBody>
          <a:bodyPr/>
          <a:lstStyle/>
          <a:p>
            <a:pPr eaLnBrk="1" hangingPunct="1"/>
            <a:r>
              <a:rPr lang="en-US" dirty="0" smtClean="0"/>
              <a:t>But as we have seen more and more networks were being connected into an internetwork</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147" name="Slide Number Placeholder 5"/>
          <p:cNvSpPr>
            <a:spLocks noGrp="1"/>
          </p:cNvSpPr>
          <p:nvPr>
            <p:ph type="sldNum" sz="quarter" idx="12"/>
          </p:nvPr>
        </p:nvSpPr>
        <p:spPr>
          <a:noFill/>
        </p:spPr>
        <p:txBody>
          <a:bodyPr/>
          <a:lstStyle/>
          <a:p>
            <a:fld id="{3B680F2C-CF57-49A2-882A-ECB4C699927C}" type="slidenum">
              <a:rPr lang="en-US" smtClean="0"/>
              <a:pPr/>
              <a:t>8</a:t>
            </a:fld>
            <a:endParaRPr lang="en-US" dirty="0" smtClean="0"/>
          </a:p>
        </p:txBody>
      </p:sp>
      <p:sp>
        <p:nvSpPr>
          <p:cNvPr id="6148" name="Rectangle 2"/>
          <p:cNvSpPr>
            <a:spLocks noGrp="1" noChangeArrowheads="1"/>
          </p:cNvSpPr>
          <p:nvPr>
            <p:ph type="title"/>
          </p:nvPr>
        </p:nvSpPr>
        <p:spPr/>
        <p:txBody>
          <a:bodyPr/>
          <a:lstStyle/>
          <a:p>
            <a:pPr eaLnBrk="1" hangingPunct="1"/>
            <a:r>
              <a:rPr lang="en-US" dirty="0" smtClean="0"/>
              <a:t>Development of the Internet</a:t>
            </a:r>
          </a:p>
        </p:txBody>
      </p:sp>
      <p:sp>
        <p:nvSpPr>
          <p:cNvPr id="6149" name="Rectangle 3"/>
          <p:cNvSpPr>
            <a:spLocks noGrp="1" noChangeArrowheads="1"/>
          </p:cNvSpPr>
          <p:nvPr>
            <p:ph type="body" idx="1"/>
          </p:nvPr>
        </p:nvSpPr>
        <p:spPr/>
        <p:txBody>
          <a:bodyPr/>
          <a:lstStyle/>
          <a:p>
            <a:pPr eaLnBrk="1" hangingPunct="1"/>
            <a:r>
              <a:rPr lang="en-US" dirty="0" smtClean="0"/>
              <a:t>All of these were based on the assumption that the size of the network would always be small</a:t>
            </a:r>
          </a:p>
          <a:p>
            <a:pPr eaLnBrk="1" hangingPunct="1"/>
            <a:r>
              <a:rPr lang="en-US" dirty="0" smtClean="0"/>
              <a:t>This was a poor assumption</a:t>
            </a:r>
          </a:p>
          <a:p>
            <a:pPr eaLnBrk="1" hangingPunct="1"/>
            <a:r>
              <a:rPr lang="en-US" dirty="0" smtClean="0"/>
              <a:t>For example</a:t>
            </a:r>
          </a:p>
          <a:p>
            <a:pPr lvl="1" eaLnBrk="1" hangingPunct="1"/>
            <a:r>
              <a:rPr lang="en-US" dirty="0" smtClean="0"/>
              <a:t>In the beginning all configuration information was in a set of files at each location</a:t>
            </a:r>
          </a:p>
          <a:p>
            <a:pPr lvl="1" eaLnBrk="1" hangingPunct="1"/>
            <a:r>
              <a:rPr lang="en-US" dirty="0" smtClean="0"/>
              <a:t>Addresses were divided into classes based on the size of the organization</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8851" name="Slide Number Placeholder 5"/>
          <p:cNvSpPr>
            <a:spLocks noGrp="1"/>
          </p:cNvSpPr>
          <p:nvPr>
            <p:ph type="sldNum" sz="quarter" idx="12"/>
          </p:nvPr>
        </p:nvSpPr>
        <p:spPr>
          <a:noFill/>
        </p:spPr>
        <p:txBody>
          <a:bodyPr/>
          <a:lstStyle/>
          <a:p>
            <a:fld id="{273ABB0F-C11F-45B2-9B06-A68EB2CFFCEE}" type="slidenum">
              <a:rPr lang="en-US" smtClean="0"/>
              <a:pPr/>
              <a:t>80</a:t>
            </a:fld>
            <a:endParaRPr lang="en-US" dirty="0" smtClean="0"/>
          </a:p>
        </p:txBody>
      </p:sp>
      <p:sp>
        <p:nvSpPr>
          <p:cNvPr id="78852" name="Rectangle 2"/>
          <p:cNvSpPr>
            <a:spLocks noGrp="1" noChangeArrowheads="1"/>
          </p:cNvSpPr>
          <p:nvPr>
            <p:ph type="title"/>
          </p:nvPr>
        </p:nvSpPr>
        <p:spPr/>
        <p:txBody>
          <a:bodyPr/>
          <a:lstStyle/>
          <a:p>
            <a:pPr eaLnBrk="1" hangingPunct="1"/>
            <a:r>
              <a:rPr lang="en-US" dirty="0" smtClean="0"/>
              <a:t>TCP Comes on the Scene</a:t>
            </a:r>
          </a:p>
        </p:txBody>
      </p:sp>
      <p:sp>
        <p:nvSpPr>
          <p:cNvPr id="78853" name="Rectangle 3"/>
          <p:cNvSpPr>
            <a:spLocks noGrp="1" noChangeArrowheads="1"/>
          </p:cNvSpPr>
          <p:nvPr>
            <p:ph type="body" idx="1"/>
          </p:nvPr>
        </p:nvSpPr>
        <p:spPr/>
        <p:txBody>
          <a:bodyPr/>
          <a:lstStyle/>
          <a:p>
            <a:pPr eaLnBrk="1" hangingPunct="1"/>
            <a:r>
              <a:rPr lang="en-US" dirty="0" smtClean="0"/>
              <a:t>Robert Kahn who had done some of the basic work in the field decided to develop a new version of the protocol which could meet the needs of an open architecture network environment</a:t>
            </a:r>
          </a:p>
          <a:p>
            <a:pPr eaLnBrk="1" hangingPunct="1"/>
            <a:r>
              <a:rPr lang="en-US" dirty="0" smtClean="0"/>
              <a:t>This protocol would eventually be called the TCP/IP - Transmission Control Protocol/Internet Protocol</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9875" name="Slide Number Placeholder 5"/>
          <p:cNvSpPr>
            <a:spLocks noGrp="1"/>
          </p:cNvSpPr>
          <p:nvPr>
            <p:ph type="sldNum" sz="quarter" idx="12"/>
          </p:nvPr>
        </p:nvSpPr>
        <p:spPr>
          <a:noFill/>
        </p:spPr>
        <p:txBody>
          <a:bodyPr/>
          <a:lstStyle/>
          <a:p>
            <a:fld id="{D618CF16-77A5-430D-A95F-E6746A6A125B}" type="slidenum">
              <a:rPr lang="en-US" smtClean="0"/>
              <a:pPr/>
              <a:t>81</a:t>
            </a:fld>
            <a:endParaRPr lang="en-US" dirty="0" smtClean="0"/>
          </a:p>
        </p:txBody>
      </p:sp>
      <p:sp>
        <p:nvSpPr>
          <p:cNvPr id="79876" name="Rectangle 2"/>
          <p:cNvSpPr>
            <a:spLocks noGrp="1" noChangeArrowheads="1"/>
          </p:cNvSpPr>
          <p:nvPr>
            <p:ph type="title"/>
          </p:nvPr>
        </p:nvSpPr>
        <p:spPr/>
        <p:txBody>
          <a:bodyPr/>
          <a:lstStyle/>
          <a:p>
            <a:pPr eaLnBrk="1" hangingPunct="1"/>
            <a:r>
              <a:rPr lang="en-US" dirty="0" smtClean="0"/>
              <a:t>TCP Comes on the Scene</a:t>
            </a:r>
          </a:p>
        </p:txBody>
      </p:sp>
      <p:sp>
        <p:nvSpPr>
          <p:cNvPr id="79877" name="Rectangle 3"/>
          <p:cNvSpPr>
            <a:spLocks noGrp="1" noChangeArrowheads="1"/>
          </p:cNvSpPr>
          <p:nvPr>
            <p:ph type="body" idx="1"/>
          </p:nvPr>
        </p:nvSpPr>
        <p:spPr/>
        <p:txBody>
          <a:bodyPr/>
          <a:lstStyle/>
          <a:p>
            <a:pPr eaLnBrk="1" hangingPunct="1"/>
            <a:r>
              <a:rPr lang="en-US" dirty="0" smtClean="0"/>
              <a:t>While NCP tended to act like a device driver, the new protocol would be more like a communications protocol</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0899" name="Slide Number Placeholder 5"/>
          <p:cNvSpPr>
            <a:spLocks noGrp="1"/>
          </p:cNvSpPr>
          <p:nvPr>
            <p:ph type="sldNum" sz="quarter" idx="12"/>
          </p:nvPr>
        </p:nvSpPr>
        <p:spPr>
          <a:noFill/>
        </p:spPr>
        <p:txBody>
          <a:bodyPr/>
          <a:lstStyle/>
          <a:p>
            <a:fld id="{41FCE68D-81F3-48B0-BE4B-7A2BF104CBD0}" type="slidenum">
              <a:rPr lang="en-US" smtClean="0"/>
              <a:pPr/>
              <a:t>82</a:t>
            </a:fld>
            <a:endParaRPr lang="en-US" dirty="0" smtClean="0"/>
          </a:p>
        </p:txBody>
      </p:sp>
      <p:sp>
        <p:nvSpPr>
          <p:cNvPr id="80900" name="Rectangle 2"/>
          <p:cNvSpPr>
            <a:spLocks noGrp="1" noChangeArrowheads="1"/>
          </p:cNvSpPr>
          <p:nvPr>
            <p:ph type="title"/>
          </p:nvPr>
        </p:nvSpPr>
        <p:spPr/>
        <p:txBody>
          <a:bodyPr/>
          <a:lstStyle/>
          <a:p>
            <a:pPr eaLnBrk="1" hangingPunct="1"/>
            <a:r>
              <a:rPr lang="en-US" dirty="0" smtClean="0"/>
              <a:t>Requirements Set for TCP/IP</a:t>
            </a:r>
          </a:p>
        </p:txBody>
      </p:sp>
      <p:sp>
        <p:nvSpPr>
          <p:cNvPr id="80901" name="Rectangle 3"/>
          <p:cNvSpPr>
            <a:spLocks noGrp="1" noChangeArrowheads="1"/>
          </p:cNvSpPr>
          <p:nvPr>
            <p:ph type="body" idx="1"/>
          </p:nvPr>
        </p:nvSpPr>
        <p:spPr/>
        <p:txBody>
          <a:bodyPr/>
          <a:lstStyle/>
          <a:p>
            <a:pPr eaLnBrk="1" hangingPunct="1"/>
            <a:r>
              <a:rPr lang="en-US" dirty="0" smtClean="0"/>
              <a:t>Four ground rules were critical to Kahn's early thinking</a:t>
            </a:r>
          </a:p>
          <a:p>
            <a:pPr lvl="1" eaLnBrk="1" hangingPunct="1"/>
            <a:r>
              <a:rPr lang="en-US" dirty="0" smtClean="0"/>
              <a:t>Each network would have to stand on its own, no internal changes would be required to a network</a:t>
            </a:r>
          </a:p>
          <a:p>
            <a:pPr lvl="1" eaLnBrk="1" hangingPunct="1"/>
            <a:r>
              <a:rPr lang="en-US" dirty="0" smtClean="0"/>
              <a:t>Communications would be on a best effort basis</a:t>
            </a:r>
          </a:p>
          <a:p>
            <a:pPr lvl="2" eaLnBrk="1" hangingPunct="1"/>
            <a:r>
              <a:rPr lang="en-US" dirty="0" smtClean="0"/>
              <a:t>If a packet didn't make it to the final destination, it would be retransmitted from the source</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1923" name="Slide Number Placeholder 5"/>
          <p:cNvSpPr>
            <a:spLocks noGrp="1"/>
          </p:cNvSpPr>
          <p:nvPr>
            <p:ph type="sldNum" sz="quarter" idx="12"/>
          </p:nvPr>
        </p:nvSpPr>
        <p:spPr>
          <a:noFill/>
        </p:spPr>
        <p:txBody>
          <a:bodyPr/>
          <a:lstStyle/>
          <a:p>
            <a:fld id="{B70283FE-0AAE-4C4F-8542-2FC7185687E3}" type="slidenum">
              <a:rPr lang="en-US" smtClean="0"/>
              <a:pPr/>
              <a:t>83</a:t>
            </a:fld>
            <a:endParaRPr lang="en-US" dirty="0" smtClean="0"/>
          </a:p>
        </p:txBody>
      </p:sp>
      <p:sp>
        <p:nvSpPr>
          <p:cNvPr id="81924" name="Rectangle 2"/>
          <p:cNvSpPr>
            <a:spLocks noGrp="1" noChangeArrowheads="1"/>
          </p:cNvSpPr>
          <p:nvPr>
            <p:ph type="title"/>
          </p:nvPr>
        </p:nvSpPr>
        <p:spPr/>
        <p:txBody>
          <a:bodyPr/>
          <a:lstStyle/>
          <a:p>
            <a:pPr eaLnBrk="1" hangingPunct="1"/>
            <a:r>
              <a:rPr lang="en-US" dirty="0" smtClean="0"/>
              <a:t>Requirements Set for TCP/IP</a:t>
            </a:r>
          </a:p>
        </p:txBody>
      </p:sp>
      <p:sp>
        <p:nvSpPr>
          <p:cNvPr id="81925" name="Rectangle 3"/>
          <p:cNvSpPr>
            <a:spLocks noGrp="1" noChangeArrowheads="1"/>
          </p:cNvSpPr>
          <p:nvPr>
            <p:ph type="body" idx="1"/>
          </p:nvPr>
        </p:nvSpPr>
        <p:spPr/>
        <p:txBody>
          <a:bodyPr/>
          <a:lstStyle/>
          <a:p>
            <a:pPr lvl="1" eaLnBrk="1" hangingPunct="1"/>
            <a:r>
              <a:rPr lang="en-US" dirty="0" smtClean="0"/>
              <a:t>Black boxes would be used to connect the networks</a:t>
            </a:r>
          </a:p>
          <a:p>
            <a:pPr lvl="2" eaLnBrk="1" hangingPunct="1"/>
            <a:r>
              <a:rPr lang="en-US" dirty="0" smtClean="0"/>
              <a:t>There would be no information retained by the black boxes about the individual packets passing through them</a:t>
            </a:r>
          </a:p>
          <a:p>
            <a:pPr lvl="2" eaLnBrk="1" hangingPunct="1"/>
            <a:r>
              <a:rPr lang="en-US" dirty="0" smtClean="0"/>
              <a:t>Thereby keeping them simple and avoiding complicated recovery routines</a:t>
            </a:r>
          </a:p>
          <a:p>
            <a:pPr lvl="1" eaLnBrk="1" hangingPunct="1"/>
            <a:r>
              <a:rPr lang="en-US" dirty="0" smtClean="0"/>
              <a:t>There would be no global control at the operations level</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2947" name="Slide Number Placeholder 5"/>
          <p:cNvSpPr>
            <a:spLocks noGrp="1"/>
          </p:cNvSpPr>
          <p:nvPr>
            <p:ph type="sldNum" sz="quarter" idx="12"/>
          </p:nvPr>
        </p:nvSpPr>
        <p:spPr>
          <a:noFill/>
        </p:spPr>
        <p:txBody>
          <a:bodyPr/>
          <a:lstStyle/>
          <a:p>
            <a:fld id="{803BBEFD-D846-461E-9F0C-A5740C48F924}" type="slidenum">
              <a:rPr lang="en-US" smtClean="0"/>
              <a:pPr/>
              <a:t>84</a:t>
            </a:fld>
            <a:endParaRPr lang="en-US" dirty="0" smtClean="0"/>
          </a:p>
        </p:txBody>
      </p:sp>
      <p:sp>
        <p:nvSpPr>
          <p:cNvPr id="82948" name="Rectangle 2"/>
          <p:cNvSpPr>
            <a:spLocks noGrp="1" noChangeArrowheads="1"/>
          </p:cNvSpPr>
          <p:nvPr>
            <p:ph type="title"/>
          </p:nvPr>
        </p:nvSpPr>
        <p:spPr/>
        <p:txBody>
          <a:bodyPr/>
          <a:lstStyle/>
          <a:p>
            <a:pPr eaLnBrk="1" hangingPunct="1"/>
            <a:r>
              <a:rPr lang="en-US" dirty="0" smtClean="0"/>
              <a:t>Requirements Set for TCP/IP</a:t>
            </a:r>
          </a:p>
        </p:txBody>
      </p:sp>
      <p:sp>
        <p:nvSpPr>
          <p:cNvPr id="82949" name="Rectangle 3"/>
          <p:cNvSpPr>
            <a:spLocks noGrp="1" noChangeArrowheads="1"/>
          </p:cNvSpPr>
          <p:nvPr>
            <p:ph type="body" idx="1"/>
          </p:nvPr>
        </p:nvSpPr>
        <p:spPr/>
        <p:txBody>
          <a:bodyPr/>
          <a:lstStyle/>
          <a:p>
            <a:pPr eaLnBrk="1" hangingPunct="1"/>
            <a:r>
              <a:rPr lang="en-US" dirty="0" smtClean="0"/>
              <a:t>Other requirements included</a:t>
            </a:r>
          </a:p>
          <a:p>
            <a:pPr lvl="1" eaLnBrk="1" hangingPunct="1"/>
            <a:r>
              <a:rPr lang="en-US" dirty="0" smtClean="0"/>
              <a:t>Algorithms to prevent lost packets from permanently disabling communications and enabling them to be successfully retransmitted from the source</a:t>
            </a:r>
          </a:p>
          <a:p>
            <a:pPr lvl="1" eaLnBrk="1" hangingPunct="1"/>
            <a:r>
              <a:rPr lang="en-US" dirty="0" smtClean="0"/>
              <a:t>The need for global addressing</a:t>
            </a:r>
          </a:p>
          <a:p>
            <a:pPr lvl="1" eaLnBrk="1" hangingPunct="1"/>
            <a:r>
              <a:rPr lang="en-US" dirty="0" smtClean="0"/>
              <a:t>Techniques for host to host flow control</a:t>
            </a:r>
          </a:p>
          <a:p>
            <a:pPr lvl="1" eaLnBrk="1" hangingPunct="1"/>
            <a:r>
              <a:rPr lang="en-US" dirty="0" smtClean="0"/>
              <a:t>Interfacing with the various operating systems</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3971" name="Slide Number Placeholder 5"/>
          <p:cNvSpPr>
            <a:spLocks noGrp="1"/>
          </p:cNvSpPr>
          <p:nvPr>
            <p:ph type="sldNum" sz="quarter" idx="12"/>
          </p:nvPr>
        </p:nvSpPr>
        <p:spPr>
          <a:noFill/>
        </p:spPr>
        <p:txBody>
          <a:bodyPr/>
          <a:lstStyle/>
          <a:p>
            <a:fld id="{548BE3F7-0845-4982-AB20-D49D84E9F97F}" type="slidenum">
              <a:rPr lang="en-US" smtClean="0"/>
              <a:pPr/>
              <a:t>85</a:t>
            </a:fld>
            <a:endParaRPr lang="en-US" dirty="0" smtClean="0"/>
          </a:p>
        </p:txBody>
      </p:sp>
      <p:sp>
        <p:nvSpPr>
          <p:cNvPr id="83972" name="Rectangle 2"/>
          <p:cNvSpPr>
            <a:spLocks noGrp="1" noChangeArrowheads="1"/>
          </p:cNvSpPr>
          <p:nvPr>
            <p:ph type="title"/>
          </p:nvPr>
        </p:nvSpPr>
        <p:spPr/>
        <p:txBody>
          <a:bodyPr/>
          <a:lstStyle/>
          <a:p>
            <a:pPr eaLnBrk="1" hangingPunct="1"/>
            <a:r>
              <a:rPr lang="en-US" dirty="0" smtClean="0"/>
              <a:t>Development of TCP/IP</a:t>
            </a:r>
          </a:p>
        </p:txBody>
      </p:sp>
      <p:sp>
        <p:nvSpPr>
          <p:cNvPr id="83973" name="Rectangle 3"/>
          <p:cNvSpPr>
            <a:spLocks noGrp="1" noChangeArrowheads="1"/>
          </p:cNvSpPr>
          <p:nvPr>
            <p:ph type="body" idx="1"/>
          </p:nvPr>
        </p:nvSpPr>
        <p:spPr/>
        <p:txBody>
          <a:bodyPr/>
          <a:lstStyle/>
          <a:p>
            <a:pPr eaLnBrk="1" hangingPunct="1">
              <a:lnSpc>
                <a:spcPct val="90000"/>
              </a:lnSpc>
            </a:pPr>
            <a:r>
              <a:rPr lang="en-US" dirty="0" smtClean="0"/>
              <a:t>In the spring of 1973 Kahn asked Vint Cerf to work with him on the detailed design of the protocol</a:t>
            </a:r>
          </a:p>
          <a:p>
            <a:pPr eaLnBrk="1" hangingPunct="1">
              <a:lnSpc>
                <a:spcPct val="90000"/>
              </a:lnSpc>
            </a:pPr>
            <a:r>
              <a:rPr lang="en-US" dirty="0" smtClean="0"/>
              <a:t>Cerf had been intimately involved in the original NCP design and development and already had the knowledge about interfacing to existing operating systems</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4995" name="Slide Number Placeholder 5"/>
          <p:cNvSpPr>
            <a:spLocks noGrp="1"/>
          </p:cNvSpPr>
          <p:nvPr>
            <p:ph type="sldNum" sz="quarter" idx="12"/>
          </p:nvPr>
        </p:nvSpPr>
        <p:spPr>
          <a:noFill/>
        </p:spPr>
        <p:txBody>
          <a:bodyPr/>
          <a:lstStyle/>
          <a:p>
            <a:fld id="{20E6B8B8-6531-4434-8EC6-250143674DD5}" type="slidenum">
              <a:rPr lang="en-US" smtClean="0"/>
              <a:pPr/>
              <a:t>86</a:t>
            </a:fld>
            <a:endParaRPr lang="en-US" dirty="0" smtClean="0"/>
          </a:p>
        </p:txBody>
      </p:sp>
      <p:sp>
        <p:nvSpPr>
          <p:cNvPr id="84996" name="Rectangle 2"/>
          <p:cNvSpPr>
            <a:spLocks noGrp="1" noChangeArrowheads="1"/>
          </p:cNvSpPr>
          <p:nvPr>
            <p:ph type="title"/>
          </p:nvPr>
        </p:nvSpPr>
        <p:spPr/>
        <p:txBody>
          <a:bodyPr/>
          <a:lstStyle/>
          <a:p>
            <a:pPr eaLnBrk="1" hangingPunct="1"/>
            <a:r>
              <a:rPr lang="en-US" dirty="0" smtClean="0"/>
              <a:t>Development of TCP/IP</a:t>
            </a:r>
          </a:p>
        </p:txBody>
      </p:sp>
      <p:sp>
        <p:nvSpPr>
          <p:cNvPr id="84997" name="Rectangle 3"/>
          <p:cNvSpPr>
            <a:spLocks noGrp="1" noChangeArrowheads="1"/>
          </p:cNvSpPr>
          <p:nvPr>
            <p:ph type="body" idx="1"/>
          </p:nvPr>
        </p:nvSpPr>
        <p:spPr/>
        <p:txBody>
          <a:bodyPr/>
          <a:lstStyle/>
          <a:p>
            <a:pPr eaLnBrk="1" hangingPunct="1"/>
            <a:r>
              <a:rPr lang="en-US" dirty="0" smtClean="0"/>
              <a:t>So armed with Kahn's architectural approach to the communications side and with Cerf's NCP experience, they teamed up to spell out the details of what became TCP/IP</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6019" name="Slide Number Placeholder 5"/>
          <p:cNvSpPr>
            <a:spLocks noGrp="1"/>
          </p:cNvSpPr>
          <p:nvPr>
            <p:ph type="sldNum" sz="quarter" idx="12"/>
          </p:nvPr>
        </p:nvSpPr>
        <p:spPr>
          <a:noFill/>
        </p:spPr>
        <p:txBody>
          <a:bodyPr/>
          <a:lstStyle/>
          <a:p>
            <a:fld id="{FA0BCC4E-35D9-4381-B391-F9FCCF2690AB}" type="slidenum">
              <a:rPr lang="en-US" smtClean="0"/>
              <a:pPr/>
              <a:t>87</a:t>
            </a:fld>
            <a:endParaRPr lang="en-US" dirty="0" smtClean="0"/>
          </a:p>
        </p:txBody>
      </p:sp>
      <p:sp>
        <p:nvSpPr>
          <p:cNvPr id="86020" name="Rectangle 2"/>
          <p:cNvSpPr>
            <a:spLocks noGrp="1" noChangeArrowheads="1"/>
          </p:cNvSpPr>
          <p:nvPr>
            <p:ph type="title"/>
          </p:nvPr>
        </p:nvSpPr>
        <p:spPr/>
        <p:txBody>
          <a:bodyPr/>
          <a:lstStyle/>
          <a:p>
            <a:pPr eaLnBrk="1" hangingPunct="1"/>
            <a:r>
              <a:rPr lang="en-US" dirty="0" smtClean="0"/>
              <a:t>Development of TCP/IP</a:t>
            </a:r>
          </a:p>
        </p:txBody>
      </p:sp>
      <p:sp>
        <p:nvSpPr>
          <p:cNvPr id="86021" name="Rectangle 3"/>
          <p:cNvSpPr>
            <a:spLocks noGrp="1" noChangeArrowheads="1"/>
          </p:cNvSpPr>
          <p:nvPr>
            <p:ph type="body" idx="1"/>
          </p:nvPr>
        </p:nvSpPr>
        <p:spPr/>
        <p:txBody>
          <a:bodyPr/>
          <a:lstStyle/>
          <a:p>
            <a:pPr eaLnBrk="1" hangingPunct="1"/>
            <a:r>
              <a:rPr lang="en-US" dirty="0" smtClean="0"/>
              <a:t>The first written version of the resulting approach was distributed at a special meeting of the INWG - International Network Working Group which had been set up at a conference at Sussex University in September 1973</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7043" name="Slide Number Placeholder 5"/>
          <p:cNvSpPr>
            <a:spLocks noGrp="1"/>
          </p:cNvSpPr>
          <p:nvPr>
            <p:ph type="sldNum" sz="quarter" idx="12"/>
          </p:nvPr>
        </p:nvSpPr>
        <p:spPr>
          <a:noFill/>
        </p:spPr>
        <p:txBody>
          <a:bodyPr/>
          <a:lstStyle/>
          <a:p>
            <a:fld id="{37909AF9-9099-4823-949B-641072D6AE0E}" type="slidenum">
              <a:rPr lang="en-US" smtClean="0"/>
              <a:pPr/>
              <a:t>88</a:t>
            </a:fld>
            <a:endParaRPr lang="en-US" dirty="0" smtClean="0"/>
          </a:p>
        </p:txBody>
      </p:sp>
      <p:sp>
        <p:nvSpPr>
          <p:cNvPr id="87044" name="Rectangle 2"/>
          <p:cNvSpPr>
            <a:spLocks noGrp="1" noChangeArrowheads="1"/>
          </p:cNvSpPr>
          <p:nvPr>
            <p:ph type="title"/>
          </p:nvPr>
        </p:nvSpPr>
        <p:spPr/>
        <p:txBody>
          <a:bodyPr/>
          <a:lstStyle/>
          <a:p>
            <a:pPr eaLnBrk="1" hangingPunct="1"/>
            <a:r>
              <a:rPr lang="en-US" dirty="0" smtClean="0"/>
              <a:t>Development of TCP/IP</a:t>
            </a:r>
          </a:p>
        </p:txBody>
      </p:sp>
      <p:sp>
        <p:nvSpPr>
          <p:cNvPr id="87045" name="Rectangle 3"/>
          <p:cNvSpPr>
            <a:spLocks noGrp="1" noChangeArrowheads="1"/>
          </p:cNvSpPr>
          <p:nvPr>
            <p:ph type="body" idx="1"/>
          </p:nvPr>
        </p:nvSpPr>
        <p:spPr/>
        <p:txBody>
          <a:bodyPr/>
          <a:lstStyle/>
          <a:p>
            <a:pPr eaLnBrk="1" hangingPunct="1"/>
            <a:r>
              <a:rPr lang="en-US" dirty="0" smtClean="0"/>
              <a:t>Some basic approaches emerged from this collaboration between Kahn and Cerf</a:t>
            </a:r>
          </a:p>
          <a:p>
            <a:pPr lvl="1" eaLnBrk="1" hangingPunct="1"/>
            <a:r>
              <a:rPr lang="en-US" dirty="0" smtClean="0"/>
              <a:t>Communication between two processes would logically consist of a very long stream of bytes - called octets</a:t>
            </a:r>
          </a:p>
          <a:p>
            <a:pPr lvl="1" eaLnBrk="1" hangingPunct="1"/>
            <a:r>
              <a:rPr lang="en-US" dirty="0" smtClean="0"/>
              <a:t>The position of any octet in the stream would be used to identify it. </a:t>
            </a:r>
          </a:p>
          <a:p>
            <a:pPr lvl="1" eaLnBrk="1" hangingPunct="1"/>
            <a:r>
              <a:rPr lang="en-US" dirty="0" smtClean="0"/>
              <a:t>Flow control would be done by using sliding windows and acknowledgments</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8067" name="Slide Number Placeholder 5"/>
          <p:cNvSpPr>
            <a:spLocks noGrp="1"/>
          </p:cNvSpPr>
          <p:nvPr>
            <p:ph type="sldNum" sz="quarter" idx="12"/>
          </p:nvPr>
        </p:nvSpPr>
        <p:spPr>
          <a:noFill/>
        </p:spPr>
        <p:txBody>
          <a:bodyPr/>
          <a:lstStyle/>
          <a:p>
            <a:fld id="{64D988AB-8D87-4FA3-8F9F-428C4B15485B}" type="slidenum">
              <a:rPr lang="en-US" smtClean="0"/>
              <a:pPr/>
              <a:t>89</a:t>
            </a:fld>
            <a:endParaRPr lang="en-US" dirty="0" smtClean="0"/>
          </a:p>
        </p:txBody>
      </p:sp>
      <p:sp>
        <p:nvSpPr>
          <p:cNvPr id="88068" name="Rectangle 2"/>
          <p:cNvSpPr>
            <a:spLocks noGrp="1" noChangeArrowheads="1"/>
          </p:cNvSpPr>
          <p:nvPr>
            <p:ph type="title"/>
          </p:nvPr>
        </p:nvSpPr>
        <p:spPr/>
        <p:txBody>
          <a:bodyPr/>
          <a:lstStyle/>
          <a:p>
            <a:pPr eaLnBrk="1" hangingPunct="1"/>
            <a:r>
              <a:rPr lang="en-US" dirty="0" smtClean="0"/>
              <a:t>Development of TCP/IP</a:t>
            </a:r>
          </a:p>
        </p:txBody>
      </p:sp>
      <p:sp>
        <p:nvSpPr>
          <p:cNvPr id="88069" name="Rectangle 3"/>
          <p:cNvSpPr>
            <a:spLocks noGrp="1" noChangeArrowheads="1"/>
          </p:cNvSpPr>
          <p:nvPr>
            <p:ph type="body" idx="1"/>
          </p:nvPr>
        </p:nvSpPr>
        <p:spPr/>
        <p:txBody>
          <a:bodyPr/>
          <a:lstStyle/>
          <a:p>
            <a:pPr lvl="1" eaLnBrk="1" hangingPunct="1"/>
            <a:r>
              <a:rPr lang="en-US" dirty="0" smtClean="0"/>
              <a:t>The destination could select when to acknowledge and each ack returned would be cumulative for all packets received to that point </a:t>
            </a:r>
          </a:p>
          <a:p>
            <a:pPr lvl="1" eaLnBrk="1" hangingPunct="1"/>
            <a:r>
              <a:rPr lang="en-US" dirty="0" smtClean="0"/>
              <a:t>Although Ethernet was under development at Xerox PARC at that time, the proliferation of LANs were not envisioned at the time, much less PCs and workstations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a:t>
            </a:r>
            <a:r>
              <a:rPr lang="en-US" baseline="0" dirty="0" smtClean="0"/>
              <a:t> the Internet</a:t>
            </a:r>
            <a:endParaRPr lang="en-US" dirty="0"/>
          </a:p>
        </p:txBody>
      </p:sp>
      <p:sp>
        <p:nvSpPr>
          <p:cNvPr id="3" name="Content Placeholder 2"/>
          <p:cNvSpPr>
            <a:spLocks noGrp="1"/>
          </p:cNvSpPr>
          <p:nvPr>
            <p:ph idx="1"/>
          </p:nvPr>
        </p:nvSpPr>
        <p:spPr/>
        <p:txBody>
          <a:bodyPr/>
          <a:lstStyle/>
          <a:p>
            <a:pPr eaLnBrk="1" hangingPunct="1"/>
            <a:r>
              <a:rPr lang="en-US" dirty="0" smtClean="0"/>
              <a:t>By the 1980s it was clear that none of this would work any longer</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9</a:t>
            </a:fld>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9091" name="Slide Number Placeholder 5"/>
          <p:cNvSpPr>
            <a:spLocks noGrp="1"/>
          </p:cNvSpPr>
          <p:nvPr>
            <p:ph type="sldNum" sz="quarter" idx="12"/>
          </p:nvPr>
        </p:nvSpPr>
        <p:spPr>
          <a:noFill/>
        </p:spPr>
        <p:txBody>
          <a:bodyPr/>
          <a:lstStyle/>
          <a:p>
            <a:fld id="{73BEBADA-D3C1-473B-9869-FAD7F793B4F6}" type="slidenum">
              <a:rPr lang="en-US" smtClean="0"/>
              <a:pPr/>
              <a:t>90</a:t>
            </a:fld>
            <a:endParaRPr lang="en-US" dirty="0" smtClean="0"/>
          </a:p>
        </p:txBody>
      </p:sp>
      <p:sp>
        <p:nvSpPr>
          <p:cNvPr id="89092" name="Rectangle 2"/>
          <p:cNvSpPr>
            <a:spLocks noGrp="1" noChangeArrowheads="1"/>
          </p:cNvSpPr>
          <p:nvPr>
            <p:ph type="title"/>
          </p:nvPr>
        </p:nvSpPr>
        <p:spPr/>
        <p:txBody>
          <a:bodyPr/>
          <a:lstStyle/>
          <a:p>
            <a:pPr eaLnBrk="1" hangingPunct="1"/>
            <a:r>
              <a:rPr lang="en-US" dirty="0" smtClean="0"/>
              <a:t>Development of TCP/IP</a:t>
            </a:r>
          </a:p>
        </p:txBody>
      </p:sp>
      <p:sp>
        <p:nvSpPr>
          <p:cNvPr id="89093" name="Rectangle 3"/>
          <p:cNvSpPr>
            <a:spLocks noGrp="1" noChangeArrowheads="1"/>
          </p:cNvSpPr>
          <p:nvPr>
            <p:ph type="body" idx="1"/>
          </p:nvPr>
        </p:nvSpPr>
        <p:spPr/>
        <p:txBody>
          <a:bodyPr/>
          <a:lstStyle/>
          <a:p>
            <a:pPr lvl="1" eaLnBrk="1" hangingPunct="1"/>
            <a:r>
              <a:rPr lang="en-US" dirty="0" smtClean="0"/>
              <a:t>The original model was national level networks like ARPANET of which only a relatively small number were expected to exist</a:t>
            </a:r>
          </a:p>
          <a:p>
            <a:pPr lvl="1" eaLnBrk="1" hangingPunct="1"/>
            <a:r>
              <a:rPr lang="en-US" dirty="0" smtClean="0"/>
              <a:t>A 32 bit IP address was used of which the first 8 bits signified the network and the remaining 24 bits designated a host on that network</a:t>
            </a:r>
          </a:p>
          <a:p>
            <a:pPr lvl="1" eaLnBrk="1" hangingPunct="1"/>
            <a:r>
              <a:rPr lang="en-US" dirty="0" smtClean="0"/>
              <a:t>This assumption, that 256 networks would be sufficient for the foreseeable future, was clearly in need of reconsideration when LANs began to appear in the late 1970s</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0115" name="Slide Number Placeholder 5"/>
          <p:cNvSpPr>
            <a:spLocks noGrp="1"/>
          </p:cNvSpPr>
          <p:nvPr>
            <p:ph type="sldNum" sz="quarter" idx="12"/>
          </p:nvPr>
        </p:nvSpPr>
        <p:spPr>
          <a:noFill/>
        </p:spPr>
        <p:txBody>
          <a:bodyPr/>
          <a:lstStyle/>
          <a:p>
            <a:fld id="{EACA2ABA-D601-432F-AD68-52FCABBCA30A}" type="slidenum">
              <a:rPr lang="en-US" smtClean="0"/>
              <a:pPr/>
              <a:t>91</a:t>
            </a:fld>
            <a:endParaRPr lang="en-US" dirty="0" smtClean="0"/>
          </a:p>
        </p:txBody>
      </p:sp>
      <p:sp>
        <p:nvSpPr>
          <p:cNvPr id="90116" name="Rectangle 2"/>
          <p:cNvSpPr>
            <a:spLocks noGrp="1" noChangeArrowheads="1"/>
          </p:cNvSpPr>
          <p:nvPr>
            <p:ph type="title"/>
          </p:nvPr>
        </p:nvSpPr>
        <p:spPr/>
        <p:txBody>
          <a:bodyPr/>
          <a:lstStyle/>
          <a:p>
            <a:pPr eaLnBrk="1" hangingPunct="1"/>
            <a:r>
              <a:rPr lang="en-US" dirty="0" smtClean="0"/>
              <a:t>Development of TCP/IP</a:t>
            </a:r>
          </a:p>
        </p:txBody>
      </p:sp>
      <p:sp>
        <p:nvSpPr>
          <p:cNvPr id="90117" name="Rectangle 3"/>
          <p:cNvSpPr>
            <a:spLocks noGrp="1" noChangeArrowheads="1"/>
          </p:cNvSpPr>
          <p:nvPr>
            <p:ph type="body" idx="1"/>
          </p:nvPr>
        </p:nvSpPr>
        <p:spPr/>
        <p:txBody>
          <a:bodyPr/>
          <a:lstStyle/>
          <a:p>
            <a:pPr eaLnBrk="1" hangingPunct="1"/>
            <a:r>
              <a:rPr lang="en-US" dirty="0" smtClean="0"/>
              <a:t>The original Cerf and Kahn paper on the Internet described one protocol, called TCP, which provided all the transport and forwarding services in the Internet</a:t>
            </a:r>
          </a:p>
          <a:p>
            <a:pPr eaLnBrk="1" hangingPunct="1"/>
            <a:r>
              <a:rPr lang="en-US" dirty="0" smtClean="0"/>
              <a:t>However, the initial effort to implement TCP resulted in a version that only allowed for virtual circuits</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1139" name="Slide Number Placeholder 5"/>
          <p:cNvSpPr>
            <a:spLocks noGrp="1"/>
          </p:cNvSpPr>
          <p:nvPr>
            <p:ph type="sldNum" sz="quarter" idx="12"/>
          </p:nvPr>
        </p:nvSpPr>
        <p:spPr>
          <a:noFill/>
        </p:spPr>
        <p:txBody>
          <a:bodyPr/>
          <a:lstStyle/>
          <a:p>
            <a:fld id="{B5E17F04-CD54-486B-8C03-408EBB681542}" type="slidenum">
              <a:rPr lang="en-US" smtClean="0"/>
              <a:pPr/>
              <a:t>92</a:t>
            </a:fld>
            <a:endParaRPr lang="en-US" dirty="0" smtClean="0"/>
          </a:p>
        </p:txBody>
      </p:sp>
      <p:sp>
        <p:nvSpPr>
          <p:cNvPr id="91140" name="Rectangle 2"/>
          <p:cNvSpPr>
            <a:spLocks noGrp="1" noChangeArrowheads="1"/>
          </p:cNvSpPr>
          <p:nvPr>
            <p:ph type="title"/>
          </p:nvPr>
        </p:nvSpPr>
        <p:spPr/>
        <p:txBody>
          <a:bodyPr/>
          <a:lstStyle/>
          <a:p>
            <a:pPr eaLnBrk="1" hangingPunct="1"/>
            <a:r>
              <a:rPr lang="en-US" dirty="0" smtClean="0"/>
              <a:t>Development of TCP/IP</a:t>
            </a:r>
          </a:p>
        </p:txBody>
      </p:sp>
      <p:sp>
        <p:nvSpPr>
          <p:cNvPr id="91141" name="Rectangle 3"/>
          <p:cNvSpPr>
            <a:spLocks noGrp="1" noChangeArrowheads="1"/>
          </p:cNvSpPr>
          <p:nvPr>
            <p:ph type="body" idx="1"/>
          </p:nvPr>
        </p:nvSpPr>
        <p:spPr/>
        <p:txBody>
          <a:bodyPr/>
          <a:lstStyle/>
          <a:p>
            <a:pPr eaLnBrk="1" hangingPunct="1"/>
            <a:r>
              <a:rPr lang="en-US" dirty="0" smtClean="0"/>
              <a:t>This model worked fine for file transfer and remote login applications, but some of the early work on advanced network applications, in particular packet voice in the 1970s, made clear that in some cases packet losses should not be corrected by TCP, but should be left to the application to deal with</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2163" name="Slide Number Placeholder 5"/>
          <p:cNvSpPr>
            <a:spLocks noGrp="1"/>
          </p:cNvSpPr>
          <p:nvPr>
            <p:ph type="sldNum" sz="quarter" idx="12"/>
          </p:nvPr>
        </p:nvSpPr>
        <p:spPr>
          <a:noFill/>
        </p:spPr>
        <p:txBody>
          <a:bodyPr/>
          <a:lstStyle/>
          <a:p>
            <a:fld id="{A79FA7BB-E766-4435-8346-96DF47DE5A92}" type="slidenum">
              <a:rPr lang="en-US" smtClean="0"/>
              <a:pPr/>
              <a:t>93</a:t>
            </a:fld>
            <a:endParaRPr lang="en-US" dirty="0" smtClean="0"/>
          </a:p>
        </p:txBody>
      </p:sp>
      <p:sp>
        <p:nvSpPr>
          <p:cNvPr id="92164" name="Rectangle 2"/>
          <p:cNvSpPr>
            <a:spLocks noGrp="1" noChangeArrowheads="1"/>
          </p:cNvSpPr>
          <p:nvPr>
            <p:ph type="title"/>
          </p:nvPr>
        </p:nvSpPr>
        <p:spPr/>
        <p:txBody>
          <a:bodyPr/>
          <a:lstStyle/>
          <a:p>
            <a:pPr eaLnBrk="1" hangingPunct="1"/>
            <a:r>
              <a:rPr lang="en-US" dirty="0" smtClean="0"/>
              <a:t>Development of TCP/IP</a:t>
            </a:r>
          </a:p>
        </p:txBody>
      </p:sp>
      <p:sp>
        <p:nvSpPr>
          <p:cNvPr id="92165" name="Rectangle 3"/>
          <p:cNvSpPr>
            <a:spLocks noGrp="1" noChangeArrowheads="1"/>
          </p:cNvSpPr>
          <p:nvPr>
            <p:ph type="body" idx="1"/>
          </p:nvPr>
        </p:nvSpPr>
        <p:spPr/>
        <p:txBody>
          <a:bodyPr/>
          <a:lstStyle/>
          <a:p>
            <a:pPr eaLnBrk="1" hangingPunct="1"/>
            <a:r>
              <a:rPr lang="en-US" dirty="0" smtClean="0"/>
              <a:t>This led to a reorganization in 1978 of the original TCP into two protocols, the simple IP which provided only for addressing and forwarding of individual packets, and the separate TCP, which was concerned with service features such as flow control and recovery from lost packets</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3187" name="Slide Number Placeholder 5"/>
          <p:cNvSpPr>
            <a:spLocks noGrp="1"/>
          </p:cNvSpPr>
          <p:nvPr>
            <p:ph type="sldNum" sz="quarter" idx="12"/>
          </p:nvPr>
        </p:nvSpPr>
        <p:spPr>
          <a:noFill/>
        </p:spPr>
        <p:txBody>
          <a:bodyPr/>
          <a:lstStyle/>
          <a:p>
            <a:fld id="{5C0582D1-71FE-4781-9CAE-E289ACB0D9E0}" type="slidenum">
              <a:rPr lang="en-US" smtClean="0"/>
              <a:pPr/>
              <a:t>94</a:t>
            </a:fld>
            <a:endParaRPr lang="en-US" dirty="0" smtClean="0"/>
          </a:p>
        </p:txBody>
      </p:sp>
      <p:sp>
        <p:nvSpPr>
          <p:cNvPr id="93188" name="Rectangle 2"/>
          <p:cNvSpPr>
            <a:spLocks noGrp="1" noChangeArrowheads="1"/>
          </p:cNvSpPr>
          <p:nvPr>
            <p:ph type="title"/>
          </p:nvPr>
        </p:nvSpPr>
        <p:spPr/>
        <p:txBody>
          <a:bodyPr/>
          <a:lstStyle/>
          <a:p>
            <a:pPr eaLnBrk="1" hangingPunct="1"/>
            <a:r>
              <a:rPr lang="en-US" dirty="0" smtClean="0"/>
              <a:t>Development of TCP/IP</a:t>
            </a:r>
          </a:p>
        </p:txBody>
      </p:sp>
      <p:sp>
        <p:nvSpPr>
          <p:cNvPr id="93189" name="Rectangle 3"/>
          <p:cNvSpPr>
            <a:spLocks noGrp="1" noChangeArrowheads="1"/>
          </p:cNvSpPr>
          <p:nvPr>
            <p:ph type="body" idx="1"/>
          </p:nvPr>
        </p:nvSpPr>
        <p:spPr/>
        <p:txBody>
          <a:bodyPr/>
          <a:lstStyle/>
          <a:p>
            <a:pPr eaLnBrk="1" hangingPunct="1"/>
            <a:r>
              <a:rPr lang="en-US" dirty="0" smtClean="0"/>
              <a:t>For those applications that did not want the services of TCP, an alternative called UDP - User Datagram Protocol was added in order to provide direct access to the basic service of IP</a:t>
            </a:r>
          </a:p>
          <a:p>
            <a:pPr eaLnBrk="1" hangingPunct="1"/>
            <a:r>
              <a:rPr lang="en-US" dirty="0" smtClean="0"/>
              <a:t>Much of the widespread use of TCP/IP has come from three things besides its excellent design</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4211" name="Slide Number Placeholder 5"/>
          <p:cNvSpPr>
            <a:spLocks noGrp="1"/>
          </p:cNvSpPr>
          <p:nvPr>
            <p:ph type="sldNum" sz="quarter" idx="12"/>
          </p:nvPr>
        </p:nvSpPr>
        <p:spPr>
          <a:noFill/>
        </p:spPr>
        <p:txBody>
          <a:bodyPr/>
          <a:lstStyle/>
          <a:p>
            <a:fld id="{5FC973A4-FFA4-417B-95FB-77F1C910BAB1}" type="slidenum">
              <a:rPr lang="en-US" smtClean="0"/>
              <a:pPr/>
              <a:t>95</a:t>
            </a:fld>
            <a:endParaRPr lang="en-US" dirty="0" smtClean="0"/>
          </a:p>
        </p:txBody>
      </p:sp>
      <p:sp>
        <p:nvSpPr>
          <p:cNvPr id="94212" name="Rectangle 2"/>
          <p:cNvSpPr>
            <a:spLocks noGrp="1" noChangeArrowheads="1"/>
          </p:cNvSpPr>
          <p:nvPr>
            <p:ph type="title"/>
          </p:nvPr>
        </p:nvSpPr>
        <p:spPr/>
        <p:txBody>
          <a:bodyPr/>
          <a:lstStyle/>
          <a:p>
            <a:pPr eaLnBrk="1" hangingPunct="1"/>
            <a:r>
              <a:rPr lang="en-US" dirty="0" smtClean="0"/>
              <a:t>Deployment of TCP/IP</a:t>
            </a:r>
          </a:p>
        </p:txBody>
      </p:sp>
      <p:sp>
        <p:nvSpPr>
          <p:cNvPr id="94213" name="Rectangle 3"/>
          <p:cNvSpPr>
            <a:spLocks noGrp="1" noChangeArrowheads="1"/>
          </p:cNvSpPr>
          <p:nvPr>
            <p:ph type="body" idx="1"/>
          </p:nvPr>
        </p:nvSpPr>
        <p:spPr/>
        <p:txBody>
          <a:bodyPr/>
          <a:lstStyle/>
          <a:p>
            <a:pPr eaLnBrk="1" hangingPunct="1"/>
            <a:r>
              <a:rPr lang="en-US" dirty="0" smtClean="0"/>
              <a:t>TCP/IP was adopted as a defense standard in 1982</a:t>
            </a:r>
          </a:p>
          <a:p>
            <a:pPr lvl="1" eaLnBrk="1" hangingPunct="1"/>
            <a:r>
              <a:rPr lang="en-US" dirty="0" smtClean="0"/>
              <a:t>As such all defense related networks were required to use it as the only protocol standard</a:t>
            </a:r>
          </a:p>
          <a:p>
            <a:pPr lvl="1" eaLnBrk="1" hangingPunct="1"/>
            <a:r>
              <a:rPr lang="en-US" dirty="0" smtClean="0"/>
              <a:t>Many of the original internetworks were funded with defense related funds</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95235" name="Slide Number Placeholder 5"/>
          <p:cNvSpPr>
            <a:spLocks noGrp="1"/>
          </p:cNvSpPr>
          <p:nvPr>
            <p:ph type="sldNum" sz="quarter" idx="12"/>
          </p:nvPr>
        </p:nvSpPr>
        <p:spPr>
          <a:noFill/>
        </p:spPr>
        <p:txBody>
          <a:bodyPr/>
          <a:lstStyle/>
          <a:p>
            <a:fld id="{414FAFAF-D293-4F7D-9C9F-B82188B223B0}" type="slidenum">
              <a:rPr lang="en-US" smtClean="0"/>
              <a:pPr/>
              <a:t>96</a:t>
            </a:fld>
            <a:endParaRPr lang="en-US" dirty="0" smtClean="0"/>
          </a:p>
        </p:txBody>
      </p:sp>
      <p:sp>
        <p:nvSpPr>
          <p:cNvPr id="95236" name="Rectangle 2"/>
          <p:cNvSpPr>
            <a:spLocks noGrp="1" noChangeArrowheads="1"/>
          </p:cNvSpPr>
          <p:nvPr>
            <p:ph type="title"/>
          </p:nvPr>
        </p:nvSpPr>
        <p:spPr/>
        <p:txBody>
          <a:bodyPr/>
          <a:lstStyle/>
          <a:p>
            <a:pPr eaLnBrk="1" hangingPunct="1"/>
            <a:r>
              <a:rPr lang="en-US" dirty="0" smtClean="0"/>
              <a:t>Deployment of TCP/IP</a:t>
            </a:r>
          </a:p>
        </p:txBody>
      </p:sp>
      <p:sp>
        <p:nvSpPr>
          <p:cNvPr id="95237" name="Rectangle 3"/>
          <p:cNvSpPr>
            <a:spLocks noGrp="1" noChangeArrowheads="1"/>
          </p:cNvSpPr>
          <p:nvPr>
            <p:ph type="body" idx="1"/>
          </p:nvPr>
        </p:nvSpPr>
        <p:spPr/>
        <p:txBody>
          <a:bodyPr/>
          <a:lstStyle/>
          <a:p>
            <a:pPr eaLnBrk="1" hangingPunct="1"/>
            <a:r>
              <a:rPr lang="en-US" dirty="0" smtClean="0"/>
              <a:t>TCP/IP was widely distributed at low cost to university computer science departments</a:t>
            </a:r>
          </a:p>
          <a:p>
            <a:pPr lvl="1" eaLnBrk="1" hangingPunct="1"/>
            <a:r>
              <a:rPr lang="en-US" dirty="0" smtClean="0"/>
              <a:t>Much of this was done by AT&amp;T through UNIX</a:t>
            </a:r>
          </a:p>
          <a:p>
            <a:pPr eaLnBrk="1" hangingPunct="1"/>
            <a:r>
              <a:rPr lang="en-US" dirty="0" smtClean="0"/>
              <a:t>ARPANET moved in mass from NCP to TCP/IP in 1983</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IEEE</a:t>
            </a:r>
            <a:endParaRPr lang="en-US" dirty="0"/>
          </a:p>
        </p:txBody>
      </p:sp>
      <p:sp>
        <p:nvSpPr>
          <p:cNvPr id="3" name="Content Placeholder 2"/>
          <p:cNvSpPr>
            <a:spLocks noGrp="1"/>
          </p:cNvSpPr>
          <p:nvPr>
            <p:ph idx="1"/>
          </p:nvPr>
        </p:nvSpPr>
        <p:spPr/>
        <p:txBody>
          <a:bodyPr/>
          <a:lstStyle/>
          <a:p>
            <a:r>
              <a:rPr lang="en-US" dirty="0" smtClean="0"/>
              <a:t>They say about themselves</a:t>
            </a:r>
          </a:p>
          <a:p>
            <a:pPr lvl="1"/>
            <a:r>
              <a:rPr lang="en-US" dirty="0" smtClean="0"/>
              <a:t>A non-profit organization, IEEE is the world's leading professional association for the advancement of technology</a:t>
            </a:r>
          </a:p>
          <a:p>
            <a:pPr lvl="1"/>
            <a:r>
              <a:rPr lang="en-US" dirty="0" smtClean="0"/>
              <a:t>The IEEE name was originally an acronym for the Institute of Electrical and Electronics Engineers, Inc</a:t>
            </a:r>
          </a:p>
          <a:p>
            <a:pPr lvl="1"/>
            <a:r>
              <a:rPr lang="en-US" dirty="0" smtClean="0"/>
              <a:t>Today, the organization's scope of interest has expanded into so many related fields, that it is simply referred to by</a:t>
            </a:r>
            <a:r>
              <a:rPr lang="en-US" baseline="0" dirty="0" smtClean="0"/>
              <a:t> </a:t>
            </a:r>
            <a:r>
              <a:rPr lang="en-US" dirty="0" smtClean="0"/>
              <a:t>the letters I-E-E-E</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97</a:t>
            </a:fld>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a:t>
            </a:r>
            <a:endParaRPr lang="en-US" dirty="0"/>
          </a:p>
        </p:txBody>
      </p:sp>
      <p:sp>
        <p:nvSpPr>
          <p:cNvPr id="3" name="Content Placeholder 2"/>
          <p:cNvSpPr>
            <a:spLocks noGrp="1"/>
          </p:cNvSpPr>
          <p:nvPr>
            <p:ph idx="1"/>
          </p:nvPr>
        </p:nvSpPr>
        <p:spPr/>
        <p:txBody>
          <a:bodyPr/>
          <a:lstStyle/>
          <a:p>
            <a:pPr lvl="0"/>
            <a:r>
              <a:rPr lang="en-US" dirty="0" smtClean="0"/>
              <a:t>About</a:t>
            </a:r>
            <a:r>
              <a:rPr lang="en-US" baseline="0" dirty="0" smtClean="0"/>
              <a:t> their role in standards development they say</a:t>
            </a:r>
          </a:p>
          <a:p>
            <a:pPr lvl="1"/>
            <a:r>
              <a:rPr lang="en-US" dirty="0" smtClean="0"/>
              <a:t>The IEEE is a leading developer of international standards that underpin many of today's telecommunications, information technology and power generation products and services</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98</a:t>
            </a:fld>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a:t>
            </a:r>
            <a:endParaRPr lang="en-US" dirty="0"/>
          </a:p>
        </p:txBody>
      </p:sp>
      <p:sp>
        <p:nvSpPr>
          <p:cNvPr id="3" name="Content Placeholder 2"/>
          <p:cNvSpPr>
            <a:spLocks noGrp="1"/>
          </p:cNvSpPr>
          <p:nvPr>
            <p:ph idx="1"/>
          </p:nvPr>
        </p:nvSpPr>
        <p:spPr/>
        <p:txBody>
          <a:bodyPr/>
          <a:lstStyle/>
          <a:p>
            <a:pPr lvl="1"/>
            <a:r>
              <a:rPr lang="en-US" dirty="0" smtClean="0"/>
              <a:t>Often the central source for standardization in a broad range of emerging technologies, the IEEE Standards Association has a portfolio of some 900 active standards and more than 400 standards in development. This includes the prominent IEEE 802® standards for wireless networking</a:t>
            </a:r>
          </a:p>
        </p:txBody>
      </p:sp>
      <p:sp>
        <p:nvSpPr>
          <p:cNvPr id="4" name="Footer Placeholder 3"/>
          <p:cNvSpPr>
            <a:spLocks noGrp="1"/>
          </p:cNvSpPr>
          <p:nvPr>
            <p:ph type="ftr" sz="quarter" idx="11"/>
          </p:nvPr>
        </p:nvSpPr>
        <p:spPr/>
        <p:txBody>
          <a:bodyPr/>
          <a:lstStyle/>
          <a:p>
            <a:pPr>
              <a:defRPr/>
            </a:pPr>
            <a:r>
              <a:rPr lang="en-US" dirty="0" smtClean="0"/>
              <a:t>Copyright 2009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DC56B7B0-F252-48B8-8879-52FCC0670B62}" type="slidenum">
              <a:rPr lang="en-US" smtClean="0"/>
              <a:pPr>
                <a:defRPr/>
              </a:pPr>
              <a:t>99</a:t>
            </a:fld>
            <a:endParaRPr lang="en-US" dirty="0"/>
          </a:p>
        </p:txBody>
      </p:sp>
    </p:spTree>
  </p:cSld>
  <p:clrMapOvr>
    <a:masterClrMapping/>
  </p:clrMapOvr>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3351</TotalTime>
  <Words>4670</Words>
  <Application>Microsoft Office PowerPoint</Application>
  <PresentationFormat>On-screen Show (4:3)</PresentationFormat>
  <Paragraphs>539</Paragraphs>
  <Slides>100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100</vt:i4>
      </vt:variant>
    </vt:vector>
  </HeadingPairs>
  <TitlesOfParts>
    <vt:vector size="103" baseType="lpstr">
      <vt:lpstr>Arial</vt:lpstr>
      <vt:lpstr>Times New Roman</vt:lpstr>
      <vt:lpstr>CiscoAcademy</vt:lpstr>
      <vt:lpstr>The Organizations That Create the Standards  Last Update 2009.09.12 1.0.0</vt:lpstr>
      <vt:lpstr>Objective</vt:lpstr>
      <vt:lpstr>Form of Standards</vt:lpstr>
      <vt:lpstr>Form of Standards</vt:lpstr>
      <vt:lpstr>Standards are Created By</vt:lpstr>
      <vt:lpstr>Standards are Created By</vt:lpstr>
      <vt:lpstr>Development of the Internet</vt:lpstr>
      <vt:lpstr>Development of the Internet</vt:lpstr>
      <vt:lpstr>Development of the Internet</vt:lpstr>
      <vt:lpstr>Precursor Steps</vt:lpstr>
      <vt:lpstr>Precursor Steps</vt:lpstr>
      <vt:lpstr>Precursor Steps</vt:lpstr>
      <vt:lpstr>Precursor Steps</vt:lpstr>
      <vt:lpstr>Precursor Steps</vt:lpstr>
      <vt:lpstr>Precursor Steps</vt:lpstr>
      <vt:lpstr>Precursor Steps</vt:lpstr>
      <vt:lpstr>ARPANET</vt:lpstr>
      <vt:lpstr>ARPANET</vt:lpstr>
      <vt:lpstr>ARPANET</vt:lpstr>
      <vt:lpstr>ARPANET</vt:lpstr>
      <vt:lpstr>ARPANET</vt:lpstr>
      <vt:lpstr>ARPANET</vt:lpstr>
      <vt:lpstr>ARPANET</vt:lpstr>
      <vt:lpstr>ARPANET</vt:lpstr>
      <vt:lpstr>ARPANET</vt:lpstr>
      <vt:lpstr>ARPANET</vt:lpstr>
      <vt:lpstr>ARPANET - 1971</vt:lpstr>
      <vt:lpstr>ARPANET - 1980</vt:lpstr>
      <vt:lpstr>ARPANET - Bits n Pieces</vt:lpstr>
      <vt:lpstr>MILNET – US - 1984</vt:lpstr>
      <vt:lpstr>MILNET – Europe - 1984</vt:lpstr>
      <vt:lpstr>Growth Begins</vt:lpstr>
      <vt:lpstr>NSFNET</vt:lpstr>
      <vt:lpstr>NSFNET</vt:lpstr>
      <vt:lpstr>NSFNET</vt:lpstr>
      <vt:lpstr>NSFNET</vt:lpstr>
      <vt:lpstr>NSFNET - 1991</vt:lpstr>
      <vt:lpstr>ANSNET</vt:lpstr>
      <vt:lpstr>ANSNET</vt:lpstr>
      <vt:lpstr>vBNS</vt:lpstr>
      <vt:lpstr>Current Form of the Backbone</vt:lpstr>
      <vt:lpstr>Current Form of the Backbone</vt:lpstr>
      <vt:lpstr>MCI - Overall</vt:lpstr>
      <vt:lpstr>MCI - North America</vt:lpstr>
      <vt:lpstr>MCI - South America</vt:lpstr>
      <vt:lpstr>MCI - Africa</vt:lpstr>
      <vt:lpstr>MCI - Europe</vt:lpstr>
      <vt:lpstr>MCI - Asia</vt:lpstr>
      <vt:lpstr>Current Form of the Internet</vt:lpstr>
      <vt:lpstr>Current Form of the Internet</vt:lpstr>
      <vt:lpstr>Current Form of the Internet</vt:lpstr>
      <vt:lpstr>Who Controls the Internet</vt:lpstr>
      <vt:lpstr>Who Controls the Internet</vt:lpstr>
      <vt:lpstr>The Internet Society</vt:lpstr>
      <vt:lpstr>IAB</vt:lpstr>
      <vt:lpstr>IAB Groups</vt:lpstr>
      <vt:lpstr>IRTF</vt:lpstr>
      <vt:lpstr>IRSG</vt:lpstr>
      <vt:lpstr>IESG</vt:lpstr>
      <vt:lpstr>IESG</vt:lpstr>
      <vt:lpstr>IETF</vt:lpstr>
      <vt:lpstr>IETF</vt:lpstr>
      <vt:lpstr>IETF</vt:lpstr>
      <vt:lpstr>IETF</vt:lpstr>
      <vt:lpstr>IETF Working Groups</vt:lpstr>
      <vt:lpstr>Other Important Organizations</vt:lpstr>
      <vt:lpstr>ICANN</vt:lpstr>
      <vt:lpstr>ICANN</vt:lpstr>
      <vt:lpstr>IANA</vt:lpstr>
      <vt:lpstr>IANA</vt:lpstr>
      <vt:lpstr>ARIN</vt:lpstr>
      <vt:lpstr>ARIN</vt:lpstr>
      <vt:lpstr>ARIN</vt:lpstr>
      <vt:lpstr>ARIN</vt:lpstr>
      <vt:lpstr>Protocols Used in Internetworks</vt:lpstr>
      <vt:lpstr>NCP</vt:lpstr>
      <vt:lpstr>NCP</vt:lpstr>
      <vt:lpstr>NCP</vt:lpstr>
      <vt:lpstr>NCP</vt:lpstr>
      <vt:lpstr>TCP Comes on the Scene</vt:lpstr>
      <vt:lpstr>TCP Comes on the Scene</vt:lpstr>
      <vt:lpstr>Requirements Set for TCP/IP</vt:lpstr>
      <vt:lpstr>Requirements Set for TCP/IP</vt:lpstr>
      <vt:lpstr>Requirements Set for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Development of TCP/IP</vt:lpstr>
      <vt:lpstr>Deployment of TCP/IP</vt:lpstr>
      <vt:lpstr>Deployment of TCP/IP</vt:lpstr>
      <vt:lpstr>What is the IEEE</vt:lpstr>
      <vt:lpstr>IEEE</vt:lpstr>
      <vt:lpstr>IEEE</vt:lpstr>
      <vt:lpstr>IEEE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Standards Organizations</dc:title>
  <dc:creator>Howard Hecht</dc:creator>
  <cp:lastModifiedBy>Microsoft account</cp:lastModifiedBy>
  <cp:revision>110</cp:revision>
  <dcterms:created xsi:type="dcterms:W3CDTF">2003-04-23T17:27:28Z</dcterms:created>
  <dcterms:modified xsi:type="dcterms:W3CDTF">2014-01-10T03:52:44Z</dcterms:modified>
</cp:coreProperties>
</file>