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22"/>
  </p:notesMasterIdLst>
  <p:handoutMasterIdLst>
    <p:handoutMasterId r:id="rId23"/>
  </p:handoutMasterIdLst>
  <p:sldIdLst>
    <p:sldId id="280" r:id="rId2"/>
    <p:sldId id="314" r:id="rId3"/>
    <p:sldId id="315" r:id="rId4"/>
    <p:sldId id="283" r:id="rId5"/>
    <p:sldId id="308" r:id="rId6"/>
    <p:sldId id="284" r:id="rId7"/>
    <p:sldId id="279" r:id="rId8"/>
    <p:sldId id="285" r:id="rId9"/>
    <p:sldId id="312" r:id="rId10"/>
    <p:sldId id="313" r:id="rId11"/>
    <p:sldId id="292" r:id="rId12"/>
    <p:sldId id="286" r:id="rId13"/>
    <p:sldId id="293" r:id="rId14"/>
    <p:sldId id="278" r:id="rId15"/>
    <p:sldId id="295" r:id="rId16"/>
    <p:sldId id="294" r:id="rId17"/>
    <p:sldId id="296" r:id="rId18"/>
    <p:sldId id="297" r:id="rId19"/>
    <p:sldId id="298" r:id="rId20"/>
    <p:sldId id="302" r:id="rId2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34615" autoAdjust="0"/>
    <p:restoredTop sz="86339" autoAdjust="0"/>
  </p:normalViewPr>
  <p:slideViewPr>
    <p:cSldViewPr>
      <p:cViewPr varScale="1">
        <p:scale>
          <a:sx n="52" d="100"/>
          <a:sy n="52" d="100"/>
        </p:scale>
        <p:origin x="-94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1748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25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3BAD0E64-1785-4E3D-97F6-AF746FF5309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09197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45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A296BE63-F7A4-4B6C-BCEE-7A1EC47C30A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90401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667000" y="6245225"/>
            <a:ext cx="3886200" cy="476250"/>
          </a:xfrm>
        </p:spPr>
        <p:txBody>
          <a:bodyPr/>
          <a:lstStyle>
            <a:lvl1pPr>
              <a:defRPr sz="1400" smtClean="0"/>
            </a:lvl1pPr>
          </a:lstStyle>
          <a:p>
            <a:pPr>
              <a:defRPr/>
            </a:pPr>
            <a:r>
              <a:rPr lang="en-US" dirty="0" smtClean="0"/>
              <a:t>Copyright 2000-2009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89FB405-369B-43B8-8E40-CA782CC6877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2000-2009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2F960-8383-44AD-8B45-E0F6A0BC867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2000-2009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0AF58C-5922-4910-99A7-06C81B6BCF1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2000-2009 Kenneth M. Chipps Ph.D. www.chipps.com</a:t>
            </a: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CC3F21-4F45-4CB5-8A4E-8ACAFAEB70F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2000-2009 Kenneth M. Chipps Ph.D. www.chipps.com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8B812C-8B42-4EF8-94D7-C134A1DD422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r>
              <a:rPr lang="en-US" noProof="0" dirty="0" smtClean="0"/>
              <a:t>Click icon to add table</a:t>
            </a:r>
            <a:endParaRPr lang="en-US" noProof="0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2000-2009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DBB531-903A-4D18-B1C9-92227242F33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2000-2009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E41DB6-AC16-4863-9DE2-95A963D0C42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2000-2009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31A6A0-4075-4A13-90ED-5BC5DB8AABB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2000-2009 Kenneth M. Chipps Ph.D. www.chipps.com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32889-6597-4867-9B4E-C17FE5B02F2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2000-2009 Kenneth M. Chipps Ph.D. www.chipps.com</a:t>
            </a: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9B98BD-FDE6-48B9-ADE2-2F9F1F9945E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2000-2009 Kenneth M. Chipps Ph.D. www.chipps.com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8771DF-200D-498B-B078-D596C0E0AB4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2000-2009 Kenneth M. Chipps Ph.D. www.chipps.com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317F5A-A2C8-425C-9ABD-E1A5C6A2097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2000-2009 Kenneth M. Chipps Ph.D. www.chipps.com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31BA0D-9F79-45F5-8BC1-05EE9651CD0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2000-2009 Kenneth M. Chipps Ph.D. www.chipps.com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308B5A-D5DD-4869-804C-0DBE8F01376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A6BBF8"/>
            </a:gs>
            <a:gs pos="100000">
              <a:srgbClr val="FF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373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373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43200" y="6245225"/>
            <a:ext cx="3657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smtClean="0"/>
            </a:lvl1pPr>
          </a:lstStyle>
          <a:p>
            <a:pPr>
              <a:defRPr/>
            </a:pPr>
            <a:r>
              <a:rPr lang="en-US" dirty="0" smtClean="0"/>
              <a:t>Copyright 2000-2009 Kenneth M. Chipps Ph.D. www.chipps.com</a:t>
            </a:r>
            <a:endParaRPr lang="en-US" dirty="0"/>
          </a:p>
        </p:txBody>
      </p:sp>
      <p:sp>
        <p:nvSpPr>
          <p:cNvPr id="7373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293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E9DACBCD-7483-43A6-B36D-55601987932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</p:sldLayoutIdLst>
  <p:hf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dirty="0" smtClean="0"/>
              <a:t>The Relationship of the Protocol Stack to the Operating System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400" dirty="0" smtClean="0"/>
              <a:t>Last Update 2009.06.29</a:t>
            </a:r>
          </a:p>
          <a:p>
            <a:r>
              <a:rPr lang="en-US" sz="2400" dirty="0" smtClean="0"/>
              <a:t>1.4.0</a:t>
            </a:r>
          </a:p>
        </p:txBody>
      </p:sp>
      <p:sp>
        <p:nvSpPr>
          <p:cNvPr id="307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Copyright 2000-2009 Kenneth M. Chipps Ph.D. www.chipps.com</a:t>
            </a:r>
            <a:endParaRPr lang="en-US" dirty="0"/>
          </a:p>
        </p:txBody>
      </p:sp>
      <p:sp>
        <p:nvSpPr>
          <p:cNvPr id="307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C37382A-6256-474B-91AC-1131C023600B}" type="slidenum">
              <a:rPr lang="en-US"/>
              <a:pPr/>
              <a:t>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Surround DOS with a Redirector</a:t>
            </a:r>
          </a:p>
        </p:txBody>
      </p:sp>
      <p:pic>
        <p:nvPicPr>
          <p:cNvPr id="11267" name="Content Placeholder 5" descr="Drawing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084388" y="1600200"/>
            <a:ext cx="4975225" cy="4525963"/>
          </a:xfrm>
        </p:spPr>
      </p:pic>
      <p:sp>
        <p:nvSpPr>
          <p:cNvPr id="11268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Copyright 2000-2009 Kenneth M. Chipps Ph.D. www.chipps.com</a:t>
            </a:r>
            <a:endParaRPr lang="en-US" dirty="0"/>
          </a:p>
        </p:txBody>
      </p:sp>
      <p:sp>
        <p:nvSpPr>
          <p:cNvPr id="1126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5DE0DF0-4DAE-4EE3-88C3-877AD0A6E75C}" type="slidenum">
              <a:rPr lang="en-US"/>
              <a:pPr/>
              <a:t>10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Surround DOS with a Redirector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redirector software surrounds DOS</a:t>
            </a:r>
          </a:p>
          <a:p>
            <a:r>
              <a:rPr lang="en-US" dirty="0" smtClean="0"/>
              <a:t>Any command issued to DOS is intercepted</a:t>
            </a:r>
          </a:p>
          <a:p>
            <a:r>
              <a:rPr lang="en-US" dirty="0" smtClean="0"/>
              <a:t>Those for DOS alone are passed onto DOS</a:t>
            </a:r>
          </a:p>
          <a:p>
            <a:r>
              <a:rPr lang="en-US" dirty="0" smtClean="0"/>
              <a:t>Those for network services are redirected to a device driver that can deal with such a command</a:t>
            </a:r>
          </a:p>
        </p:txBody>
      </p:sp>
      <p:sp>
        <p:nvSpPr>
          <p:cNvPr id="1229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Copyright 2000-2009 Kenneth M. Chipps Ph.D. www.chipps.com</a:t>
            </a:r>
            <a:endParaRPr lang="en-US" dirty="0"/>
          </a:p>
        </p:txBody>
      </p:sp>
      <p:sp>
        <p:nvSpPr>
          <p:cNvPr id="1229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9B85042-0D3A-4352-8D67-D8646EAB19F4}" type="slidenum">
              <a:rPr lang="en-US"/>
              <a:pPr/>
              <a:t>11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cs typeface="Arial" pitchFamily="34" charset="0"/>
              </a:rPr>
              <a:t>Load the Redirector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>
                <a:cs typeface="Arial" pitchFamily="34" charset="0"/>
              </a:rPr>
              <a:t>C:\&gt;lsl</a:t>
            </a:r>
          </a:p>
          <a:p>
            <a:r>
              <a:rPr lang="en-US" sz="2000" dirty="0" smtClean="0">
                <a:cs typeface="Arial" pitchFamily="34" charset="0"/>
              </a:rPr>
              <a:t>NetWare Link Support Layer v2.12 (940922)</a:t>
            </a:r>
          </a:p>
          <a:p>
            <a:r>
              <a:rPr lang="en-US" sz="2000" dirty="0" smtClean="0">
                <a:cs typeface="Arial" pitchFamily="34" charset="0"/>
              </a:rPr>
              <a:t>(C) Copyright 1990-1994 Novell, Inc. All Rights Reserved.</a:t>
            </a:r>
          </a:p>
          <a:p>
            <a:endParaRPr lang="en-US" sz="2000" dirty="0" smtClean="0">
              <a:cs typeface="Arial" pitchFamily="34" charset="0"/>
            </a:endParaRPr>
          </a:p>
          <a:p>
            <a:r>
              <a:rPr lang="en-US" sz="2000" dirty="0" smtClean="0">
                <a:cs typeface="Arial" pitchFamily="34" charset="0"/>
              </a:rPr>
              <a:t>BUFFERS 4 4096</a:t>
            </a:r>
          </a:p>
          <a:p>
            <a:r>
              <a:rPr lang="en-US" sz="2000" dirty="0" smtClean="0">
                <a:cs typeface="Arial" pitchFamily="34" charset="0"/>
              </a:rPr>
              <a:t>MEMPOOL 4096</a:t>
            </a:r>
          </a:p>
          <a:p>
            <a:r>
              <a:rPr lang="en-US" sz="2000" dirty="0" smtClean="0">
                <a:cs typeface="Arial" pitchFamily="34" charset="0"/>
              </a:rPr>
              <a:t>The configuration file used was “C:\NET.CFG”.</a:t>
            </a:r>
          </a:p>
          <a:p>
            <a:r>
              <a:rPr lang="en-US" sz="2000" dirty="0" smtClean="0">
                <a:cs typeface="Arial" pitchFamily="34" charset="0"/>
              </a:rPr>
              <a:t>Max Boards 4, Max Stacks 6</a:t>
            </a:r>
          </a:p>
          <a:p>
            <a:r>
              <a:rPr lang="en-US" sz="2000" dirty="0" smtClean="0">
                <a:cs typeface="Arial" pitchFamily="34" charset="0"/>
              </a:rPr>
              <a:t>Buffers 4, Buffer size 4176, Memory pool 4096 bytes.</a:t>
            </a:r>
          </a:p>
        </p:txBody>
      </p:sp>
      <p:sp>
        <p:nvSpPr>
          <p:cNvPr id="1331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Copyright 2000-2009 Kenneth M. Chipps Ph.D. www.chipps.com</a:t>
            </a:r>
            <a:endParaRPr lang="en-US" dirty="0"/>
          </a:p>
        </p:txBody>
      </p:sp>
      <p:sp>
        <p:nvSpPr>
          <p:cNvPr id="1331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116169-51F3-43FA-B229-80E5E3FF85B2}" type="slidenum">
              <a:rPr lang="en-US"/>
              <a:pPr/>
              <a:t>12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Issue a TCP/IP Command</a:t>
            </a:r>
          </a:p>
        </p:txBody>
      </p:sp>
      <p:sp>
        <p:nvSpPr>
          <p:cNvPr id="14339" name="Rectangle 102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>
                <a:cs typeface="Arial" pitchFamily="34" charset="0"/>
              </a:rPr>
              <a:t>C:\&gt;ping 127.0.0.1</a:t>
            </a:r>
          </a:p>
          <a:p>
            <a:r>
              <a:rPr lang="en-US" sz="2000" dirty="0" smtClean="0">
                <a:cs typeface="Arial" pitchFamily="34" charset="0"/>
              </a:rPr>
              <a:t>Bad command or file name</a:t>
            </a:r>
          </a:p>
          <a:p>
            <a:endParaRPr lang="en-US" sz="2000" dirty="0" smtClean="0">
              <a:cs typeface="Arial" pitchFamily="34" charset="0"/>
            </a:endParaRPr>
          </a:p>
          <a:p>
            <a:r>
              <a:rPr lang="en-US" sz="2000" dirty="0" smtClean="0">
                <a:cs typeface="Arial" pitchFamily="34" charset="0"/>
              </a:rPr>
              <a:t>C:\&gt;</a:t>
            </a:r>
          </a:p>
          <a:p>
            <a:r>
              <a:rPr lang="en-US" sz="2400" dirty="0" smtClean="0">
                <a:cs typeface="Arial" pitchFamily="34" charset="0"/>
              </a:rPr>
              <a:t>Why does nothing happen now</a:t>
            </a:r>
          </a:p>
          <a:p>
            <a:r>
              <a:rPr lang="en-US" sz="2400" dirty="0" smtClean="0">
                <a:cs typeface="Arial" pitchFamily="34" charset="0"/>
              </a:rPr>
              <a:t>The redirector is loaded</a:t>
            </a:r>
          </a:p>
          <a:p>
            <a:r>
              <a:rPr lang="en-US" sz="2400" dirty="0" smtClean="0">
                <a:cs typeface="Arial" pitchFamily="34" charset="0"/>
              </a:rPr>
              <a:t>But there is nothing to pass the command to, yet</a:t>
            </a:r>
            <a:endParaRPr lang="en-US" sz="2400" dirty="0" smtClean="0"/>
          </a:p>
        </p:txBody>
      </p:sp>
      <p:sp>
        <p:nvSpPr>
          <p:cNvPr id="1434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Copyright 2000-2009 Kenneth M. Chipps Ph.D. www.chipps.com</a:t>
            </a:r>
            <a:endParaRPr lang="en-US" dirty="0"/>
          </a:p>
        </p:txBody>
      </p:sp>
      <p:sp>
        <p:nvSpPr>
          <p:cNvPr id="1434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2BA5DBA-54B8-422C-B2E9-3320A8ADE069}" type="slidenum">
              <a:rPr lang="en-US"/>
              <a:pPr/>
              <a:t>13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cs typeface="Arial" pitchFamily="34" charset="0"/>
              </a:rPr>
              <a:t>Load the NIC driver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>
                <a:cs typeface="Arial" pitchFamily="34" charset="0"/>
              </a:rPr>
              <a:t>C:\&gt;ne2000</a:t>
            </a:r>
          </a:p>
          <a:p>
            <a:r>
              <a:rPr lang="en-US" sz="2000" dirty="0" smtClean="0">
                <a:cs typeface="Arial" pitchFamily="34" charset="0"/>
              </a:rPr>
              <a:t>Novell NE2000 Ethernet MLID v1.54 (931123)</a:t>
            </a:r>
          </a:p>
          <a:p>
            <a:r>
              <a:rPr lang="en-US" sz="2000" dirty="0" smtClean="0">
                <a:cs typeface="Arial" pitchFamily="34" charset="0"/>
              </a:rPr>
              <a:t>(C) Copyright 1990-1993 Novell, Inc. All Rights Reserved.</a:t>
            </a:r>
          </a:p>
          <a:p>
            <a:endParaRPr lang="en-US" sz="2000" dirty="0" smtClean="0">
              <a:cs typeface="Arial" pitchFamily="34" charset="0"/>
            </a:endParaRPr>
          </a:p>
          <a:p>
            <a:r>
              <a:rPr lang="en-US" sz="2000" dirty="0" smtClean="0">
                <a:cs typeface="Arial" pitchFamily="34" charset="0"/>
              </a:rPr>
              <a:t>Int 5, Port 300 Node Address 8029648B55 L</a:t>
            </a:r>
          </a:p>
          <a:p>
            <a:r>
              <a:rPr lang="en-US" sz="2000" dirty="0" smtClean="0">
                <a:cs typeface="Arial" pitchFamily="34" charset="0"/>
              </a:rPr>
              <a:t>Max Frame 1514 bytes Line Speed 10 Mbps</a:t>
            </a:r>
          </a:p>
          <a:p>
            <a:r>
              <a:rPr lang="en-US" sz="2000" dirty="0" smtClean="0">
                <a:cs typeface="Arial" pitchFamily="34" charset="0"/>
              </a:rPr>
              <a:t>Board 1, Frame ETHERNET_802.2, LSL mode</a:t>
            </a:r>
          </a:p>
          <a:p>
            <a:r>
              <a:rPr lang="en-US" sz="2000" dirty="0" smtClean="0">
                <a:cs typeface="Arial" pitchFamily="34" charset="0"/>
              </a:rPr>
              <a:t>Board 2, Frame ETHERNET_802.3, LSL mode</a:t>
            </a:r>
          </a:p>
          <a:p>
            <a:r>
              <a:rPr lang="en-US" sz="2000" dirty="0" smtClean="0">
                <a:cs typeface="Arial" pitchFamily="34" charset="0"/>
              </a:rPr>
              <a:t>Board 3, Frame ETHERNET_II, LSL mode</a:t>
            </a:r>
          </a:p>
        </p:txBody>
      </p:sp>
      <p:sp>
        <p:nvSpPr>
          <p:cNvPr id="1536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Copyright 2000-2009 Kenneth M. Chipps Ph.D. www.chipps.com</a:t>
            </a:r>
            <a:endParaRPr lang="en-US" dirty="0"/>
          </a:p>
        </p:txBody>
      </p:sp>
      <p:sp>
        <p:nvSpPr>
          <p:cNvPr id="1536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9DC5594-732F-4D8C-970D-16FD2C3BC86F}" type="slidenum">
              <a:rPr lang="en-US"/>
              <a:pPr/>
              <a:t>14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Issue a TCP/IP Command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>
                <a:cs typeface="Arial" pitchFamily="34" charset="0"/>
              </a:rPr>
              <a:t>C:\&gt;ping 127.0.0.1</a:t>
            </a:r>
          </a:p>
          <a:p>
            <a:r>
              <a:rPr lang="en-US" sz="2000" dirty="0" smtClean="0">
                <a:cs typeface="Arial" pitchFamily="34" charset="0"/>
              </a:rPr>
              <a:t>Bad command or file name</a:t>
            </a:r>
          </a:p>
          <a:p>
            <a:endParaRPr lang="en-US" sz="2000" dirty="0" smtClean="0">
              <a:cs typeface="Arial" pitchFamily="34" charset="0"/>
            </a:endParaRPr>
          </a:p>
          <a:p>
            <a:r>
              <a:rPr lang="en-US" sz="2000" dirty="0" smtClean="0">
                <a:cs typeface="Arial" pitchFamily="34" charset="0"/>
              </a:rPr>
              <a:t>C:\&gt;</a:t>
            </a:r>
          </a:p>
          <a:p>
            <a:r>
              <a:rPr lang="en-US" sz="2400" dirty="0" smtClean="0">
                <a:cs typeface="Arial" pitchFamily="34" charset="0"/>
              </a:rPr>
              <a:t>Why does nothing happen now</a:t>
            </a:r>
          </a:p>
          <a:p>
            <a:r>
              <a:rPr lang="en-US" sz="2400" dirty="0" smtClean="0">
                <a:cs typeface="Arial" pitchFamily="34" charset="0"/>
              </a:rPr>
              <a:t>The redirector is loaded</a:t>
            </a:r>
          </a:p>
          <a:p>
            <a:r>
              <a:rPr lang="en-US" sz="2400" dirty="0" smtClean="0">
                <a:cs typeface="Arial" pitchFamily="34" charset="0"/>
              </a:rPr>
              <a:t>The NIC driver is loaded</a:t>
            </a:r>
          </a:p>
          <a:p>
            <a:r>
              <a:rPr lang="en-US" sz="2400" dirty="0" smtClean="0">
                <a:cs typeface="Arial" pitchFamily="34" charset="0"/>
              </a:rPr>
              <a:t>But there is still nothing to pass the command to, yet</a:t>
            </a:r>
            <a:endParaRPr lang="en-US" sz="2400" dirty="0" smtClean="0"/>
          </a:p>
        </p:txBody>
      </p:sp>
      <p:sp>
        <p:nvSpPr>
          <p:cNvPr id="1638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Copyright 2000-2009 Kenneth M. Chipps Ph.D. www.chipps.com</a:t>
            </a:r>
            <a:endParaRPr lang="en-US" dirty="0"/>
          </a:p>
        </p:txBody>
      </p:sp>
      <p:sp>
        <p:nvSpPr>
          <p:cNvPr id="1638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80F3E7D-CBB1-447A-8250-9B6B1E04E343}" type="slidenum">
              <a:rPr lang="en-US"/>
              <a:pPr/>
              <a:t>15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cs typeface="Arial" pitchFamily="34" charset="0"/>
              </a:rPr>
              <a:t>Load TCPIP.EXE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>
                <a:cs typeface="Arial" pitchFamily="34" charset="0"/>
              </a:rPr>
              <a:t>C:\&gt;tcpip</a:t>
            </a:r>
          </a:p>
          <a:p>
            <a:r>
              <a:rPr lang="en-US" sz="2000" dirty="0" smtClean="0">
                <a:cs typeface="Arial" pitchFamily="34" charset="0"/>
              </a:rPr>
              <a:t>Novell TCP/IP Transport v5.0 (9600301)</a:t>
            </a:r>
          </a:p>
          <a:p>
            <a:r>
              <a:rPr lang="en-US" sz="2000" dirty="0" smtClean="0">
                <a:cs typeface="Arial" pitchFamily="34" charset="0"/>
              </a:rPr>
              <a:t>(C) Copyright 1990-1995 Novell, Inc. All Rights Reserved.</a:t>
            </a:r>
          </a:p>
          <a:p>
            <a:endParaRPr lang="en-US" sz="2000" dirty="0" smtClean="0">
              <a:cs typeface="Arial" pitchFamily="34" charset="0"/>
            </a:endParaRPr>
          </a:p>
          <a:p>
            <a:r>
              <a:rPr lang="en-US" sz="2000" dirty="0" smtClean="0">
                <a:cs typeface="Arial" pitchFamily="34" charset="0"/>
              </a:rPr>
              <a:t>Network Name: IP_NET       Bind:    NE2000</a:t>
            </a:r>
          </a:p>
          <a:p>
            <a:r>
              <a:rPr lang="en-US" sz="2000" dirty="0" smtClean="0">
                <a:cs typeface="Arial" pitchFamily="34" charset="0"/>
              </a:rPr>
              <a:t>IP Address: 10.0.0.3               Board Number: 3</a:t>
            </a:r>
          </a:p>
          <a:p>
            <a:r>
              <a:rPr lang="en-US" sz="2000" dirty="0" smtClean="0">
                <a:cs typeface="Arial" pitchFamily="34" charset="0"/>
              </a:rPr>
              <a:t>Subnet Mask: 255.0.0.0          Board Instance: 1</a:t>
            </a:r>
          </a:p>
          <a:p>
            <a:r>
              <a:rPr lang="en-US" sz="2000" dirty="0" smtClean="0">
                <a:cs typeface="Arial" pitchFamily="34" charset="0"/>
              </a:rPr>
              <a:t>Default Router: 10.0.0.1         FRAME: Ethernet_II</a:t>
            </a:r>
          </a:p>
        </p:txBody>
      </p:sp>
      <p:sp>
        <p:nvSpPr>
          <p:cNvPr id="1741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Copyright 2000-2009 Kenneth M. Chipps Ph.D. www.chipps.com</a:t>
            </a:r>
            <a:endParaRPr lang="en-US" dirty="0"/>
          </a:p>
        </p:txBody>
      </p:sp>
      <p:sp>
        <p:nvSpPr>
          <p:cNvPr id="1741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C9DF61B-28ED-4BA2-A411-F55E3AEB5A31}" type="slidenum">
              <a:rPr lang="en-US"/>
              <a:pPr/>
              <a:t>16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Issue a TCP/IP Command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>
                <a:cs typeface="Arial" pitchFamily="34" charset="0"/>
              </a:rPr>
              <a:t>C:\&gt;ping 127.0.0.1</a:t>
            </a:r>
          </a:p>
          <a:p>
            <a:r>
              <a:rPr lang="en-US" sz="2000" dirty="0" smtClean="0">
                <a:cs typeface="Arial" pitchFamily="34" charset="0"/>
              </a:rPr>
              <a:t>Bad command or file name</a:t>
            </a:r>
          </a:p>
          <a:p>
            <a:endParaRPr lang="en-US" sz="2000" dirty="0" smtClean="0">
              <a:cs typeface="Arial" pitchFamily="34" charset="0"/>
            </a:endParaRPr>
          </a:p>
          <a:p>
            <a:r>
              <a:rPr lang="en-US" sz="2000" dirty="0" smtClean="0">
                <a:cs typeface="Arial" pitchFamily="34" charset="0"/>
              </a:rPr>
              <a:t>C:\&gt;</a:t>
            </a:r>
          </a:p>
          <a:p>
            <a:r>
              <a:rPr lang="en-US" sz="2400" dirty="0" smtClean="0">
                <a:cs typeface="Arial" pitchFamily="34" charset="0"/>
              </a:rPr>
              <a:t>Everything is there</a:t>
            </a:r>
          </a:p>
          <a:p>
            <a:r>
              <a:rPr lang="en-US" sz="2400" dirty="0" smtClean="0">
                <a:cs typeface="Arial" pitchFamily="34" charset="0"/>
              </a:rPr>
              <a:t>Why doesn’t it work</a:t>
            </a:r>
          </a:p>
          <a:p>
            <a:r>
              <a:rPr lang="en-US" sz="2400" dirty="0" smtClean="0">
                <a:cs typeface="Arial" pitchFamily="34" charset="0"/>
              </a:rPr>
              <a:t>I forgot</a:t>
            </a:r>
          </a:p>
          <a:p>
            <a:r>
              <a:rPr lang="en-US" sz="2400" dirty="0" smtClean="0">
                <a:cs typeface="Arial" pitchFamily="34" charset="0"/>
              </a:rPr>
              <a:t>Now you have to go out and buy ping</a:t>
            </a:r>
          </a:p>
          <a:p>
            <a:r>
              <a:rPr lang="en-US" sz="2400" dirty="0" smtClean="0">
                <a:cs typeface="Arial" pitchFamily="34" charset="0"/>
              </a:rPr>
              <a:t>But DOS is ready</a:t>
            </a:r>
          </a:p>
        </p:txBody>
      </p:sp>
      <p:sp>
        <p:nvSpPr>
          <p:cNvPr id="1843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Copyright 2000-2009 Kenneth M. Chipps Ph.D. www.chipps.com</a:t>
            </a:r>
            <a:endParaRPr lang="en-US" dirty="0"/>
          </a:p>
        </p:txBody>
      </p:sp>
      <p:sp>
        <p:nvSpPr>
          <p:cNvPr id="1843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FAAF7F4-D8A3-4B3F-80D9-78501649E128}" type="slidenum">
              <a:rPr lang="en-US"/>
              <a:pPr/>
              <a:t>17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cs typeface="Arial" pitchFamily="34" charset="0"/>
              </a:rPr>
              <a:t>TCP/IP with Windows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>
                <a:cs typeface="Arial" pitchFamily="34" charset="0"/>
              </a:rPr>
              <a:t>TCP/IP is not built into the base OS, but added in</a:t>
            </a:r>
          </a:p>
          <a:p>
            <a:r>
              <a:rPr lang="en-US" sz="2400" dirty="0" smtClean="0">
                <a:cs typeface="Arial" pitchFamily="34" charset="0"/>
              </a:rPr>
              <a:t>For example</a:t>
            </a:r>
          </a:p>
        </p:txBody>
      </p:sp>
      <p:sp>
        <p:nvSpPr>
          <p:cNvPr id="1946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Copyright 2000-2009 Kenneth M. Chipps Ph.D. www.chipps.com</a:t>
            </a:r>
            <a:endParaRPr lang="en-US" dirty="0"/>
          </a:p>
        </p:txBody>
      </p:sp>
      <p:sp>
        <p:nvSpPr>
          <p:cNvPr id="1946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8930DA4-1441-4E7C-A1AF-77545FCADE91}" type="slidenum">
              <a:rPr lang="en-US"/>
              <a:pPr/>
              <a:t>18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TCP/IP in </a:t>
            </a:r>
            <a:r>
              <a:rPr lang="en-US" dirty="0" smtClean="0"/>
              <a:t>Windows</a:t>
            </a:r>
            <a:endParaRPr lang="en-US" dirty="0" smtClean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</p:txBody>
      </p:sp>
      <p:sp>
        <p:nvSpPr>
          <p:cNvPr id="2048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Copyright 2000-2009 Kenneth M. Chipps Ph.D. www.chipps.com</a:t>
            </a:r>
            <a:endParaRPr lang="en-US" dirty="0"/>
          </a:p>
        </p:txBody>
      </p:sp>
      <p:sp>
        <p:nvSpPr>
          <p:cNvPr id="2048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80754D9-45AF-4518-9454-18F7A8D1C189}" type="slidenum">
              <a:rPr lang="en-US"/>
              <a:pPr/>
              <a:t>19</a:t>
            </a:fld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1638300"/>
            <a:ext cx="7924800" cy="445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DOS v Windows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an operating system</a:t>
            </a:r>
          </a:p>
          <a:p>
            <a:r>
              <a:rPr lang="en-US" dirty="0" smtClean="0"/>
              <a:t>It is the way the</a:t>
            </a:r>
            <a:r>
              <a:rPr lang="en-US" baseline="0" dirty="0" smtClean="0"/>
              <a:t> hardware talks to the human</a:t>
            </a:r>
          </a:p>
          <a:p>
            <a:r>
              <a:rPr lang="en-US" baseline="0" dirty="0" smtClean="0"/>
              <a:t>Some things are built into the OS</a:t>
            </a:r>
          </a:p>
          <a:p>
            <a:r>
              <a:rPr lang="en-US" baseline="0" dirty="0" smtClean="0"/>
              <a:t>Some things are not</a:t>
            </a:r>
          </a:p>
          <a:p>
            <a:r>
              <a:rPr lang="en-US" baseline="0" dirty="0" smtClean="0"/>
              <a:t>Things built-in include</a:t>
            </a:r>
          </a:p>
          <a:p>
            <a:pPr lvl="1"/>
            <a:r>
              <a:rPr lang="en-US" dirty="0" smtClean="0"/>
              <a:t>Keyboard</a:t>
            </a:r>
            <a:r>
              <a:rPr lang="en-US" baseline="0" dirty="0" smtClean="0"/>
              <a:t> driver</a:t>
            </a:r>
          </a:p>
          <a:p>
            <a:pPr lvl="1"/>
            <a:r>
              <a:rPr lang="en-US" baseline="0" dirty="0" smtClean="0"/>
              <a:t>Mouse driver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2000-2009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E41DB6-AC16-4863-9DE2-95A963D0C42B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TCP/IP</a:t>
            </a:r>
            <a:r>
              <a:rPr lang="en-US" baseline="0" dirty="0" smtClean="0"/>
              <a:t> with Windows</a:t>
            </a:r>
            <a:endParaRPr lang="en-US" dirty="0" smtClean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 smtClean="0"/>
              <a:t>However at last ping is built in to the stack that’s loaded</a:t>
            </a:r>
          </a:p>
          <a:p>
            <a:pPr>
              <a:lnSpc>
                <a:spcPct val="90000"/>
              </a:lnSpc>
            </a:pPr>
            <a:endParaRPr lang="en-US" sz="2400" dirty="0" smtClean="0"/>
          </a:p>
          <a:p>
            <a:pPr>
              <a:lnSpc>
                <a:spcPct val="90000"/>
              </a:lnSpc>
            </a:pPr>
            <a:r>
              <a:rPr lang="en-US" sz="1400" dirty="0" smtClean="0"/>
              <a:t>C:\&gt;ping 127.0.0.1</a:t>
            </a:r>
          </a:p>
          <a:p>
            <a:pPr>
              <a:lnSpc>
                <a:spcPct val="90000"/>
              </a:lnSpc>
            </a:pPr>
            <a:endParaRPr lang="en-US" sz="1400" dirty="0" smtClean="0"/>
          </a:p>
          <a:p>
            <a:pPr>
              <a:lnSpc>
                <a:spcPct val="90000"/>
              </a:lnSpc>
            </a:pPr>
            <a:r>
              <a:rPr lang="en-US" sz="1400" dirty="0" smtClean="0"/>
              <a:t>Pinging 127.0.0.1 with 32 bytes of data:</a:t>
            </a:r>
          </a:p>
          <a:p>
            <a:pPr>
              <a:lnSpc>
                <a:spcPct val="90000"/>
              </a:lnSpc>
            </a:pPr>
            <a:endParaRPr lang="en-US" sz="1400" dirty="0" smtClean="0"/>
          </a:p>
          <a:p>
            <a:pPr>
              <a:lnSpc>
                <a:spcPct val="90000"/>
              </a:lnSpc>
            </a:pPr>
            <a:r>
              <a:rPr lang="en-US" sz="1400" dirty="0" smtClean="0"/>
              <a:t>Reply from 127.0.0.1: bytes=32 time&lt;10ms TTL=32</a:t>
            </a:r>
          </a:p>
          <a:p>
            <a:pPr>
              <a:lnSpc>
                <a:spcPct val="90000"/>
              </a:lnSpc>
            </a:pPr>
            <a:r>
              <a:rPr lang="en-US" sz="1400" dirty="0" smtClean="0"/>
              <a:t>Reply from 127.0.0.1: bytes=32 time&lt;10ms TTL=32</a:t>
            </a:r>
          </a:p>
          <a:p>
            <a:pPr>
              <a:lnSpc>
                <a:spcPct val="90000"/>
              </a:lnSpc>
            </a:pPr>
            <a:r>
              <a:rPr lang="en-US" sz="1400" dirty="0" smtClean="0"/>
              <a:t>Reply from 127.0.0.1: bytes=32 time&lt;10ms TTL=32</a:t>
            </a:r>
          </a:p>
          <a:p>
            <a:pPr>
              <a:lnSpc>
                <a:spcPct val="90000"/>
              </a:lnSpc>
            </a:pPr>
            <a:r>
              <a:rPr lang="en-US" sz="1400" dirty="0" smtClean="0"/>
              <a:t>Reply from 127.0.0.1: bytes=32 time&lt;10ms TTL=32</a:t>
            </a:r>
          </a:p>
          <a:p>
            <a:pPr>
              <a:lnSpc>
                <a:spcPct val="90000"/>
              </a:lnSpc>
            </a:pPr>
            <a:endParaRPr lang="en-US" sz="1400" dirty="0" smtClean="0"/>
          </a:p>
          <a:p>
            <a:pPr>
              <a:lnSpc>
                <a:spcPct val="90000"/>
              </a:lnSpc>
            </a:pPr>
            <a:r>
              <a:rPr lang="en-US" sz="1400" dirty="0" smtClean="0"/>
              <a:t>Ping statistics for 127.0.0.1:</a:t>
            </a:r>
          </a:p>
          <a:p>
            <a:pPr>
              <a:lnSpc>
                <a:spcPct val="90000"/>
              </a:lnSpc>
            </a:pPr>
            <a:r>
              <a:rPr lang="en-US" sz="1400" dirty="0" smtClean="0"/>
              <a:t>    Packets: Sent = 4, Received = 4, Lost = 0 (0% loss),</a:t>
            </a:r>
          </a:p>
          <a:p>
            <a:pPr>
              <a:lnSpc>
                <a:spcPct val="90000"/>
              </a:lnSpc>
            </a:pPr>
            <a:r>
              <a:rPr lang="en-US" sz="1400" dirty="0" smtClean="0"/>
              <a:t>Approximate round trip times in milli-seconds:</a:t>
            </a:r>
          </a:p>
          <a:p>
            <a:pPr>
              <a:lnSpc>
                <a:spcPct val="90000"/>
              </a:lnSpc>
            </a:pPr>
            <a:r>
              <a:rPr lang="en-US" sz="1400" dirty="0" smtClean="0"/>
              <a:t>    Minimum = 0ms, Maximum =  0ms, Average =  0ms</a:t>
            </a:r>
          </a:p>
          <a:p>
            <a:pPr>
              <a:lnSpc>
                <a:spcPct val="90000"/>
              </a:lnSpc>
            </a:pPr>
            <a:endParaRPr lang="en-US" sz="1400" dirty="0" smtClean="0"/>
          </a:p>
          <a:p>
            <a:pPr>
              <a:lnSpc>
                <a:spcPct val="90000"/>
              </a:lnSpc>
            </a:pPr>
            <a:r>
              <a:rPr lang="en-US" sz="1400" dirty="0" smtClean="0"/>
              <a:t>C:\&gt;</a:t>
            </a:r>
          </a:p>
        </p:txBody>
      </p:sp>
      <p:sp>
        <p:nvSpPr>
          <p:cNvPr id="2150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Copyright 2000-2009 Kenneth M. Chipps Ph.D. www.chipps.com</a:t>
            </a:r>
            <a:endParaRPr lang="en-US" dirty="0"/>
          </a:p>
        </p:txBody>
      </p:sp>
      <p:sp>
        <p:nvSpPr>
          <p:cNvPr id="2150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7F63231-7118-427F-883B-DFC2E5C07BFA}" type="slidenum">
              <a:rPr lang="en-US"/>
              <a:pPr/>
              <a:t>20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DOS v Windows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Things</a:t>
            </a:r>
            <a:r>
              <a:rPr lang="en-US" baseline="0" dirty="0" smtClean="0"/>
              <a:t> not built-in include</a:t>
            </a:r>
          </a:p>
          <a:p>
            <a:pPr lvl="1"/>
            <a:r>
              <a:rPr lang="en-US" dirty="0" smtClean="0"/>
              <a:t>Network</a:t>
            </a:r>
            <a:r>
              <a:rPr lang="en-US" baseline="0" dirty="0" smtClean="0"/>
              <a:t> services</a:t>
            </a:r>
          </a:p>
          <a:p>
            <a:pPr lvl="0"/>
            <a:r>
              <a:rPr lang="en-US" dirty="0" smtClean="0"/>
              <a:t>You see deep</a:t>
            </a:r>
            <a:r>
              <a:rPr lang="en-US" baseline="0" dirty="0" smtClean="0"/>
              <a:t> underneath Windows is the original Microsoft operating system called DOS – Disk Operating System</a:t>
            </a:r>
          </a:p>
          <a:p>
            <a:pPr lvl="0"/>
            <a:r>
              <a:rPr lang="en-US" baseline="0" dirty="0" smtClean="0"/>
              <a:t>As such it does not understand network related commands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2000-2009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E41DB6-AC16-4863-9DE2-95A963D0C42B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the Old Days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the old days you purchased a protocol stack</a:t>
            </a:r>
          </a:p>
          <a:p>
            <a:r>
              <a:rPr lang="en-US" dirty="0" smtClean="0"/>
              <a:t>It was not included with the OS</a:t>
            </a:r>
          </a:p>
          <a:p>
            <a:r>
              <a:rPr lang="en-US" dirty="0" smtClean="0"/>
              <a:t>It was not part of the OS</a:t>
            </a:r>
          </a:p>
          <a:p>
            <a:r>
              <a:rPr lang="en-US" dirty="0" smtClean="0"/>
              <a:t>Each one was slightly different</a:t>
            </a:r>
          </a:p>
          <a:p>
            <a:r>
              <a:rPr lang="en-US" dirty="0" smtClean="0"/>
              <a:t>Commonly one vendor’s version would not talk to another vendor’s version</a:t>
            </a:r>
          </a:p>
        </p:txBody>
      </p:sp>
      <p:sp>
        <p:nvSpPr>
          <p:cNvPr id="512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Copyright 2000-2009 Kenneth M. Chipps Ph.D. www.chipps.com</a:t>
            </a:r>
            <a:endParaRPr lang="en-US" dirty="0"/>
          </a:p>
        </p:txBody>
      </p:sp>
      <p:sp>
        <p:nvSpPr>
          <p:cNvPr id="512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DF23A6F-EB99-419F-9841-787422D41B9F}" type="slidenum">
              <a:rPr lang="en-US"/>
              <a:pPr/>
              <a:t>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the Old Days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example, to talk to the WAN where I worked at that time I had to use a version of TCP/IP called “LAN Workplace for DOS” from Novell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To talk to some Token Ring hubs I had to use a version of TCP/IP called Chameleon from another company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Each time I needed to talk to one or the other, I had to reboot</a:t>
            </a:r>
          </a:p>
        </p:txBody>
      </p:sp>
      <p:sp>
        <p:nvSpPr>
          <p:cNvPr id="6148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Copyright 2000-2009 Kenneth M. Chipps Ph.D. www.chipps.com</a:t>
            </a:r>
            <a:endParaRPr lang="en-US" dirty="0"/>
          </a:p>
        </p:txBody>
      </p:sp>
      <p:sp>
        <p:nvSpPr>
          <p:cNvPr id="614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C895E09-96B3-4BFE-A552-BF56791615E3}" type="slidenum">
              <a:rPr lang="en-US"/>
              <a:pPr/>
              <a:t>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the Old Days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This is why we love standards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Standardization came along with Version 2 of the TCP/IP protocol stack for PCs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The following is an example of how this was once done</a:t>
            </a:r>
          </a:p>
        </p:txBody>
      </p:sp>
      <p:sp>
        <p:nvSpPr>
          <p:cNvPr id="717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Copyright 2000-2009 Kenneth M. Chipps Ph.D. www.chipps.com</a:t>
            </a:r>
            <a:endParaRPr lang="en-US" dirty="0"/>
          </a:p>
        </p:txBody>
      </p:sp>
      <p:sp>
        <p:nvSpPr>
          <p:cNvPr id="717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39E2FAC-30D5-4470-976D-13D3E42C33E1}" type="slidenum">
              <a:rPr lang="en-US"/>
              <a:pPr/>
              <a:t>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cs typeface="Arial" pitchFamily="34" charset="0"/>
              </a:rPr>
              <a:t>Load the OS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cs typeface="Arial" pitchFamily="34" charset="0"/>
              </a:rPr>
              <a:t>C:\&gt;</a:t>
            </a:r>
          </a:p>
        </p:txBody>
      </p:sp>
      <p:sp>
        <p:nvSpPr>
          <p:cNvPr id="819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Copyright 2000-2009 Kenneth M. Chipps Ph.D. www.chipps.com</a:t>
            </a:r>
            <a:endParaRPr lang="en-US" dirty="0"/>
          </a:p>
        </p:txBody>
      </p:sp>
      <p:sp>
        <p:nvSpPr>
          <p:cNvPr id="819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9FE4AFE-BCE5-4B1F-ADF8-846BE346D625}" type="slidenum">
              <a:rPr lang="en-US"/>
              <a:pPr/>
              <a:t>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cs typeface="Arial" pitchFamily="34" charset="0"/>
              </a:rPr>
              <a:t>Issue a TCP/IP Command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>
                <a:cs typeface="Arial" pitchFamily="34" charset="0"/>
              </a:rPr>
              <a:t>C:\&gt;ping 127.0.0.1</a:t>
            </a:r>
          </a:p>
          <a:p>
            <a:r>
              <a:rPr lang="en-US" sz="2000" dirty="0" smtClean="0">
                <a:cs typeface="Arial" pitchFamily="34" charset="0"/>
              </a:rPr>
              <a:t>Bad command or file name</a:t>
            </a:r>
          </a:p>
          <a:p>
            <a:endParaRPr lang="en-US" sz="2000" dirty="0" smtClean="0">
              <a:cs typeface="Arial" pitchFamily="34" charset="0"/>
            </a:endParaRPr>
          </a:p>
          <a:p>
            <a:r>
              <a:rPr lang="en-US" sz="2000" dirty="0" smtClean="0">
                <a:cs typeface="Arial" pitchFamily="34" charset="0"/>
              </a:rPr>
              <a:t>C:\&gt;</a:t>
            </a:r>
          </a:p>
          <a:p>
            <a:r>
              <a:rPr lang="en-US" dirty="0" smtClean="0">
                <a:cs typeface="Arial" pitchFamily="34" charset="0"/>
              </a:rPr>
              <a:t>Note that nothing happens</a:t>
            </a:r>
          </a:p>
          <a:p>
            <a:r>
              <a:rPr lang="en-US" dirty="0" smtClean="0">
                <a:cs typeface="Arial" pitchFamily="34" charset="0"/>
              </a:rPr>
              <a:t>The OS does not know what to do</a:t>
            </a:r>
          </a:p>
          <a:p>
            <a:r>
              <a:rPr lang="en-US" dirty="0" smtClean="0">
                <a:cs typeface="Arial" pitchFamily="34" charset="0"/>
              </a:rPr>
              <a:t>The request for network services falls into the bit bucket</a:t>
            </a:r>
          </a:p>
        </p:txBody>
      </p:sp>
      <p:sp>
        <p:nvSpPr>
          <p:cNvPr id="922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Copyright 2000-2009 Kenneth M. Chipps Ph.D. www.chipps.com</a:t>
            </a:r>
            <a:endParaRPr lang="en-US" dirty="0"/>
          </a:p>
        </p:txBody>
      </p:sp>
      <p:sp>
        <p:nvSpPr>
          <p:cNvPr id="922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44EA6E3-348C-48B5-9B73-65162F599A6A}" type="slidenum">
              <a:rPr lang="en-US"/>
              <a:pPr/>
              <a:t>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DOS by Itself</a:t>
            </a:r>
          </a:p>
        </p:txBody>
      </p:sp>
      <p:pic>
        <p:nvPicPr>
          <p:cNvPr id="10243" name="Content Placeholder 5" descr="Drawing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081338" y="2468563"/>
            <a:ext cx="2981325" cy="2790825"/>
          </a:xfrm>
        </p:spPr>
      </p:pic>
      <p:sp>
        <p:nvSpPr>
          <p:cNvPr id="10244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Copyright 2000-2009 Kenneth M. Chipps Ph.D. www.chipps.com</a:t>
            </a:r>
            <a:endParaRPr lang="en-US" dirty="0"/>
          </a:p>
        </p:txBody>
      </p:sp>
      <p:sp>
        <p:nvSpPr>
          <p:cNvPr id="1024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C215D05-743F-44DB-ABF3-F5F8F71FF8F0}" type="slidenum">
              <a:rPr lang="en-US"/>
              <a:pPr/>
              <a:t>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CNA">
  <a:themeElements>
    <a:clrScheme name="CiscoAcadem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isco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73025" tIns="36512" rIns="73025" bIns="36512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73025" tIns="36512" rIns="73025" bIns="36512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iscoAcadem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CCNA</Template>
  <TotalTime>499</TotalTime>
  <Words>943</Words>
  <Application>Microsoft Office PowerPoint</Application>
  <PresentationFormat>On-screen Show (4:3)</PresentationFormat>
  <Paragraphs>165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CCNA</vt:lpstr>
      <vt:lpstr>The Relationship of the Protocol Stack to the Operating System</vt:lpstr>
      <vt:lpstr>DOS v Windows</vt:lpstr>
      <vt:lpstr>DOS v Windows</vt:lpstr>
      <vt:lpstr>In the Old Days</vt:lpstr>
      <vt:lpstr>In the Old Days</vt:lpstr>
      <vt:lpstr>In the Old Days</vt:lpstr>
      <vt:lpstr>Load the OS</vt:lpstr>
      <vt:lpstr>Issue a TCP/IP Command</vt:lpstr>
      <vt:lpstr>DOS by Itself</vt:lpstr>
      <vt:lpstr>Surround DOS with a Redirector</vt:lpstr>
      <vt:lpstr>Surround DOS with a Redirector</vt:lpstr>
      <vt:lpstr>Load the Redirector</vt:lpstr>
      <vt:lpstr>Issue a TCP/IP Command</vt:lpstr>
      <vt:lpstr>Load the NIC driver</vt:lpstr>
      <vt:lpstr>Issue a TCP/IP Command</vt:lpstr>
      <vt:lpstr>Load TCPIP.EXE</vt:lpstr>
      <vt:lpstr>Issue a TCP/IP Command</vt:lpstr>
      <vt:lpstr>TCP/IP with Windows</vt:lpstr>
      <vt:lpstr>TCP/IP in Windows</vt:lpstr>
      <vt:lpstr>TCP/IP with Windows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Relationship of the Protocol Stack to the Operating System</dc:title>
  <dc:creator>Kenneth M. Chipps Ph.D.</dc:creator>
  <cp:lastModifiedBy>Kenneth M. Chipps Ph.D.</cp:lastModifiedBy>
  <cp:revision>92</cp:revision>
  <dcterms:created xsi:type="dcterms:W3CDTF">2000-09-27T16:26:34Z</dcterms:created>
  <dcterms:modified xsi:type="dcterms:W3CDTF">2012-02-25T00:06:29Z</dcterms:modified>
</cp:coreProperties>
</file>