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7"/>
  </p:notesMasterIdLst>
  <p:handoutMasterIdLst>
    <p:handoutMasterId r:id="rId118"/>
  </p:handoutMasterIdLst>
  <p:sldIdLst>
    <p:sldId id="323" r:id="rId2"/>
    <p:sldId id="418" r:id="rId3"/>
    <p:sldId id="419" r:id="rId4"/>
    <p:sldId id="429" r:id="rId5"/>
    <p:sldId id="430" r:id="rId6"/>
    <p:sldId id="431" r:id="rId7"/>
    <p:sldId id="432" r:id="rId8"/>
    <p:sldId id="433" r:id="rId9"/>
    <p:sldId id="435" r:id="rId10"/>
    <p:sldId id="436" r:id="rId11"/>
    <p:sldId id="437" r:id="rId12"/>
    <p:sldId id="438" r:id="rId13"/>
    <p:sldId id="439" r:id="rId14"/>
    <p:sldId id="440" r:id="rId15"/>
    <p:sldId id="421" r:id="rId16"/>
    <p:sldId id="326" r:id="rId17"/>
    <p:sldId id="327" r:id="rId18"/>
    <p:sldId id="328" r:id="rId19"/>
    <p:sldId id="329" r:id="rId20"/>
    <p:sldId id="330" r:id="rId21"/>
    <p:sldId id="331" r:id="rId22"/>
    <p:sldId id="352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1" r:id="rId32"/>
    <p:sldId id="342" r:id="rId33"/>
    <p:sldId id="349" r:id="rId34"/>
    <p:sldId id="350" r:id="rId35"/>
    <p:sldId id="354" r:id="rId36"/>
    <p:sldId id="692" r:id="rId37"/>
    <p:sldId id="693" r:id="rId38"/>
    <p:sldId id="695" r:id="rId39"/>
    <p:sldId id="356" r:id="rId40"/>
    <p:sldId id="357" r:id="rId41"/>
    <p:sldId id="368" r:id="rId42"/>
    <p:sldId id="358" r:id="rId43"/>
    <p:sldId id="359" r:id="rId44"/>
    <p:sldId id="360" r:id="rId45"/>
    <p:sldId id="361" r:id="rId46"/>
    <p:sldId id="362" r:id="rId47"/>
    <p:sldId id="370" r:id="rId48"/>
    <p:sldId id="367" r:id="rId49"/>
    <p:sldId id="373" r:id="rId50"/>
    <p:sldId id="690" r:id="rId51"/>
    <p:sldId id="391" r:id="rId52"/>
    <p:sldId id="392" r:id="rId53"/>
    <p:sldId id="393" r:id="rId54"/>
    <p:sldId id="394" r:id="rId55"/>
    <p:sldId id="395" r:id="rId56"/>
    <p:sldId id="396" r:id="rId57"/>
    <p:sldId id="400" r:id="rId58"/>
    <p:sldId id="401" r:id="rId59"/>
    <p:sldId id="405" r:id="rId60"/>
    <p:sldId id="441" r:id="rId61"/>
    <p:sldId id="443" r:id="rId62"/>
    <p:sldId id="444" r:id="rId63"/>
    <p:sldId id="445" r:id="rId64"/>
    <p:sldId id="446" r:id="rId65"/>
    <p:sldId id="447" r:id="rId66"/>
    <p:sldId id="448" r:id="rId67"/>
    <p:sldId id="450" r:id="rId68"/>
    <p:sldId id="453" r:id="rId69"/>
    <p:sldId id="454" r:id="rId70"/>
    <p:sldId id="471" r:id="rId71"/>
    <p:sldId id="472" r:id="rId72"/>
    <p:sldId id="473" r:id="rId73"/>
    <p:sldId id="475" r:id="rId74"/>
    <p:sldId id="476" r:id="rId75"/>
    <p:sldId id="543" r:id="rId76"/>
    <p:sldId id="544" r:id="rId77"/>
    <p:sldId id="554" r:id="rId78"/>
    <p:sldId id="556" r:id="rId79"/>
    <p:sldId id="557" r:id="rId80"/>
    <p:sldId id="558" r:id="rId81"/>
    <p:sldId id="562" r:id="rId82"/>
    <p:sldId id="564" r:id="rId83"/>
    <p:sldId id="565" r:id="rId84"/>
    <p:sldId id="566" r:id="rId85"/>
    <p:sldId id="567" r:id="rId86"/>
    <p:sldId id="579" r:id="rId87"/>
    <p:sldId id="580" r:id="rId88"/>
    <p:sldId id="581" r:id="rId89"/>
    <p:sldId id="646" r:id="rId90"/>
    <p:sldId id="649" r:id="rId91"/>
    <p:sldId id="650" r:id="rId92"/>
    <p:sldId id="651" r:id="rId93"/>
    <p:sldId id="652" r:id="rId94"/>
    <p:sldId id="653" r:id="rId95"/>
    <p:sldId id="654" r:id="rId96"/>
    <p:sldId id="655" r:id="rId97"/>
    <p:sldId id="656" r:id="rId98"/>
    <p:sldId id="657" r:id="rId99"/>
    <p:sldId id="658" r:id="rId100"/>
    <p:sldId id="659" r:id="rId101"/>
    <p:sldId id="660" r:id="rId102"/>
    <p:sldId id="661" r:id="rId103"/>
    <p:sldId id="662" r:id="rId104"/>
    <p:sldId id="677" r:id="rId105"/>
    <p:sldId id="678" r:id="rId106"/>
    <p:sldId id="679" r:id="rId107"/>
    <p:sldId id="680" r:id="rId108"/>
    <p:sldId id="681" r:id="rId109"/>
    <p:sldId id="682" r:id="rId110"/>
    <p:sldId id="683" r:id="rId111"/>
    <p:sldId id="684" r:id="rId112"/>
    <p:sldId id="685" r:id="rId113"/>
    <p:sldId id="686" r:id="rId114"/>
    <p:sldId id="687" r:id="rId115"/>
    <p:sldId id="688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4" autoAdjust="0"/>
  </p:normalViewPr>
  <p:slideViewPr>
    <p:cSldViewPr>
      <p:cViewPr varScale="1">
        <p:scale>
          <a:sx n="45" d="100"/>
          <a:sy n="45" d="100"/>
        </p:scale>
        <p:origin x="-1590" y="-96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D1B44-8F92-4531-87F6-81305D7C5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1FB47D-7B0B-4B5B-84ED-6686BF03E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9E9C-EFA8-40DB-A500-620543195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5F4A4-6FD0-4CA4-8766-FC890E775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9A67-7150-47FE-BF9A-67FBAAEAA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D4D3-77B2-4E31-8030-C47242667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9251-3F19-4291-A854-960389DC4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356C1-C56E-4A23-A204-EE09F8CC7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A395-9D2F-485E-8CB0-17E468B12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CAB7-EE28-47BE-9929-92FF23CBD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07D8-9497-492D-8AC9-2DCBF226E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D1C8-17BF-456C-819D-F1FAE81DD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25CB-98C7-4CCD-B60D-8D5E4FE47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C942-050A-4351-B7D8-0A8F19802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BDF6-FA06-4AEF-9DFA-BF2C35FFA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D4BA77-453E-4DDE-9823-4170C41B2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Physical Layer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</a:t>
            </a:r>
            <a:r>
              <a:rPr lang="en-US" sz="2400" smtClean="0"/>
              <a:t>Update 2009.07.12</a:t>
            </a:r>
            <a:br>
              <a:rPr lang="en-US" sz="2400" smtClean="0"/>
            </a:br>
            <a:r>
              <a:rPr lang="en-US" sz="2400" smtClean="0"/>
              <a:t>1.1.0</a:t>
            </a:r>
            <a:endParaRPr lang="en-US" sz="2400" dirty="0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4389C1-E198-437D-9BF3-92039517FD6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C4B3C-0368-49B5-8A86-0E8E508EEC4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10Base2 Connection</a:t>
            </a:r>
          </a:p>
        </p:txBody>
      </p:sp>
      <p:pic>
        <p:nvPicPr>
          <p:cNvPr id="19461" name="Picture 3" descr="F05-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3588" y="1600200"/>
            <a:ext cx="76152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69341E-2812-4591-A1EA-16D251B1E194}" type="slidenum">
              <a:rPr lang="en-US" smtClean="0"/>
              <a:pPr/>
              <a:t>100</a:t>
            </a:fld>
            <a:endParaRPr lang="en-US" dirty="0" smtClean="0"/>
          </a:p>
        </p:txBody>
      </p:sp>
      <p:pic>
        <p:nvPicPr>
          <p:cNvPr id="16389" name="Picture 4" descr="PCCardNIC3"/>
          <p:cNvPicPr>
            <a:picLocks noChangeAspect="1" noChangeArrowheads="1"/>
          </p:cNvPicPr>
          <p:nvPr/>
        </p:nvPicPr>
        <p:blipFill>
          <a:blip r:embed="rId2" cstate="print"/>
          <a:srcRect t="15152" r="15152"/>
          <a:stretch>
            <a:fillRect/>
          </a:stretch>
        </p:blipFill>
        <p:spPr bwMode="auto">
          <a:xfrm>
            <a:off x="1066800" y="1473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4B5E2D-8DE8-4F4A-903B-65E278842AAC}" type="slidenum">
              <a:rPr lang="en-US" smtClean="0"/>
              <a:pPr/>
              <a:t>101</a:t>
            </a:fld>
            <a:endParaRPr lang="en-US" dirty="0" smtClean="0"/>
          </a:p>
        </p:txBody>
      </p:sp>
      <p:pic>
        <p:nvPicPr>
          <p:cNvPr id="17413" name="Picture 4" descr="PCCardNIC2"/>
          <p:cNvPicPr>
            <a:picLocks noChangeAspect="1" noChangeArrowheads="1"/>
          </p:cNvPicPr>
          <p:nvPr/>
        </p:nvPicPr>
        <p:blipFill>
          <a:blip r:embed="rId2" cstate="print"/>
          <a:srcRect t="20192" r="20192" b="4808"/>
          <a:stretch>
            <a:fillRect/>
          </a:stretch>
        </p:blipFill>
        <p:spPr bwMode="auto">
          <a:xfrm>
            <a:off x="762000" y="1390650"/>
            <a:ext cx="75438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74A9FB-0169-4DB5-9A07-87775D72D95A}" type="slidenum">
              <a:rPr lang="en-US" smtClean="0"/>
              <a:pPr/>
              <a:t>102</a:t>
            </a:fld>
            <a:endParaRPr lang="en-US" dirty="0" smtClean="0"/>
          </a:p>
        </p:txBody>
      </p:sp>
      <p:pic>
        <p:nvPicPr>
          <p:cNvPr id="18437" name="Picture 4" descr="PCCardNIC4"/>
          <p:cNvPicPr>
            <a:picLocks noChangeAspect="1" noChangeArrowheads="1"/>
          </p:cNvPicPr>
          <p:nvPr/>
        </p:nvPicPr>
        <p:blipFill>
          <a:blip r:embed="rId2" cstate="print"/>
          <a:srcRect l="1694" t="17889" r="14497" b="5046"/>
          <a:stretch>
            <a:fillRect/>
          </a:stretch>
        </p:blipFill>
        <p:spPr bwMode="auto">
          <a:xfrm>
            <a:off x="762000" y="1471613"/>
            <a:ext cx="75438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USB Port NIC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3C13-6E32-4C2F-8B6D-F7FAD3FF1CF3}" type="slidenum">
              <a:rPr lang="en-US" smtClean="0"/>
              <a:pPr/>
              <a:t>103</a:t>
            </a:fld>
            <a:endParaRPr lang="en-US" dirty="0" smtClean="0"/>
          </a:p>
        </p:txBody>
      </p:sp>
      <p:pic>
        <p:nvPicPr>
          <p:cNvPr id="19461" name="Picture 4" descr="USBNIC"/>
          <p:cNvPicPr>
            <a:picLocks noChangeAspect="1" noChangeArrowheads="1"/>
          </p:cNvPicPr>
          <p:nvPr/>
        </p:nvPicPr>
        <p:blipFill>
          <a:blip r:embed="rId2" cstate="print"/>
          <a:srcRect l="5530" t="5542" r="3374" b="3143"/>
          <a:stretch>
            <a:fillRect/>
          </a:stretch>
        </p:blipFill>
        <p:spPr bwMode="auto">
          <a:xfrm>
            <a:off x="1676400" y="1447800"/>
            <a:ext cx="58674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 Lights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NICs commonly have two lights on them</a:t>
            </a:r>
          </a:p>
          <a:p>
            <a:pPr lvl="1" eaLnBrk="1" hangingPunct="1"/>
            <a:r>
              <a:rPr lang="en-US" dirty="0" smtClean="0"/>
              <a:t>Link</a:t>
            </a:r>
          </a:p>
          <a:p>
            <a:pPr lvl="1" eaLnBrk="1" hangingPunct="1"/>
            <a:r>
              <a:rPr lang="en-US" dirty="0" smtClean="0"/>
              <a:t>Activity</a:t>
            </a:r>
          </a:p>
          <a:p>
            <a:pPr eaLnBrk="1" hangingPunct="1"/>
            <a:r>
              <a:rPr lang="en-US" dirty="0" smtClean="0"/>
              <a:t>The link light indicates a connection of one sort or the other exists between the NIC and the device at the other end of the line, such as a hub or a switch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A2F64-735A-4051-BEAC-EAD209DFBCC4}" type="slidenum">
              <a:rPr lang="en-US" smtClean="0"/>
              <a:pPr/>
              <a:t>104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 Lights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link light is not an absolute indicator, as all wires may not be making a proper connection</a:t>
            </a:r>
          </a:p>
          <a:p>
            <a:pPr eaLnBrk="1" hangingPunct="1"/>
            <a:r>
              <a:rPr lang="en-US" dirty="0" smtClean="0"/>
              <a:t>The activity light blinks as data is passed from the NIC and the device on the other end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5E392E-4CEE-44A2-8568-4686BBADF405}" type="slidenum">
              <a:rPr lang="en-US" smtClean="0"/>
              <a:pPr/>
              <a:t>105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 Lights</a:t>
            </a:r>
          </a:p>
        </p:txBody>
      </p:sp>
      <p:pic>
        <p:nvPicPr>
          <p:cNvPr id="36867" name="Picture 4" descr="RJ45On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77" t="3941" r="4959" b="1453"/>
          <a:stretch>
            <a:fillRect/>
          </a:stretch>
        </p:blipFill>
        <p:spPr>
          <a:xfrm>
            <a:off x="2878138" y="1447800"/>
            <a:ext cx="3355975" cy="4724400"/>
          </a:xfrm>
          <a:noFill/>
        </p:spPr>
      </p:pic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25AFA0-3048-4FED-83BA-5C17D807835D}" type="slidenum">
              <a:rPr lang="en-US" smtClean="0"/>
              <a:pPr/>
              <a:t>106</a:t>
            </a:fld>
            <a:endParaRPr lang="en-US" dirty="0" smtClean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Link Light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95400" y="3216275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Activity Light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2362200" y="34290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057400" y="274320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295400" y="4130675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Speed Light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286000" y="37338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NIC Lights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may also be a speed indication light, such as is shown on the NIC above</a:t>
            </a:r>
          </a:p>
          <a:p>
            <a:pPr eaLnBrk="1" hangingPunct="1"/>
            <a:r>
              <a:rPr lang="en-US" dirty="0" smtClean="0"/>
              <a:t>In this case it lights when the speed is 100 Mbps</a:t>
            </a:r>
          </a:p>
          <a:p>
            <a:pPr eaLnBrk="1" hangingPunct="1"/>
            <a:r>
              <a:rPr lang="en-US" dirty="0" smtClean="0"/>
              <a:t>It is off when the speed is 10 Mbps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77A6C-E879-412D-A25E-37B73BDD84B6}" type="slidenum">
              <a:rPr lang="en-US" smtClean="0"/>
              <a:pPr/>
              <a:t>107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When buying a NIC there are several considerations that may or may not be important depending on the usage of the device and the load on the network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Performance improvements include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Bus Mastering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This allows the NIC to control the bus without bothering the CPU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DAAE7D-999C-4DF1-B3D0-9FE79ED4C0AE}" type="slidenum">
              <a:rPr lang="en-US" smtClean="0"/>
              <a:pPr/>
              <a:t>108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RAM Buffering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This provides a place to store packets while they await processing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So they are not dropped and have to be resent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78766-F593-4B7D-B309-9BAE02279752}" type="slidenum">
              <a:rPr lang="en-US" smtClean="0"/>
              <a:pPr/>
              <a:t>109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9E0AD-4AE4-444D-AF28-FDCF9F54AD1E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10Base2 Connectors</a:t>
            </a:r>
          </a:p>
        </p:txBody>
      </p:sp>
      <p:pic>
        <p:nvPicPr>
          <p:cNvPr id="20485" name="Picture 3" descr="BNCConnectors"/>
          <p:cNvPicPr>
            <a:picLocks noChangeAspect="1" noChangeArrowheads="1"/>
          </p:cNvPicPr>
          <p:nvPr/>
        </p:nvPicPr>
        <p:blipFill>
          <a:blip r:embed="rId2" cstate="print"/>
          <a:srcRect l="992" t="4286" r="1833" b="2678"/>
          <a:stretch>
            <a:fillRect/>
          </a:stretch>
        </p:blipFill>
        <p:spPr bwMode="auto">
          <a:xfrm>
            <a:off x="838200" y="1555750"/>
            <a:ext cx="74676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Wake on LAN or WoL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This capability allows a management program to turn on a computer that has been turned off, but is still plugged into a wall outlet and the 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This allows management tasks to be performed while the computer is not being used, such as software installations, upgrades, backups, and virus scans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NIC and the PC must both support this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9480ED-8FB5-4F94-8936-6B9179790726}" type="slidenum">
              <a:rPr lang="en-US" smtClean="0"/>
              <a:pPr/>
              <a:t>110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It works by having the NIC continuously monitor the network connection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When a wakeup packet arrives it alerts the motherboard, that then powers up the system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BF7D99-AA6D-44ED-AD1B-B8B1264D49B9}" type="slidenum">
              <a:rPr lang="en-US" smtClean="0"/>
              <a:pPr/>
              <a:t>111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PXE – Preboot Execution Environment</a:t>
            </a:r>
          </a:p>
          <a:p>
            <a:pPr lvl="1" eaLnBrk="1" hangingPunct="1"/>
            <a:r>
              <a:rPr lang="en-US" dirty="0" smtClean="0"/>
              <a:t>PXE allows management software to load and execute before the operating system boot loader takes control of the CPU</a:t>
            </a:r>
          </a:p>
          <a:p>
            <a:pPr lvl="1" eaLnBrk="1" hangingPunct="1"/>
            <a:r>
              <a:rPr lang="en-US" dirty="0" smtClean="0"/>
              <a:t>When using PXE the NIC can be a boot device just like the hard drive</a:t>
            </a:r>
          </a:p>
          <a:p>
            <a:pPr lvl="1" eaLnBrk="1" hangingPunct="1"/>
            <a:r>
              <a:rPr lang="en-US" dirty="0" smtClean="0"/>
              <a:t>This works by the PXE on the NIC contacting a server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E15916-6B3D-4511-B4AB-46AAC1EEB6B6}" type="slidenum">
              <a:rPr lang="en-US" smtClean="0"/>
              <a:pPr/>
              <a:t>112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The server sends a boot image back to the workstation that the workstation uses to configure and boot the workstation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C3434-E068-4D6E-B750-B3794A6D89FF}" type="slidenum">
              <a:rPr lang="en-US" smtClean="0"/>
              <a:pPr/>
              <a:t>113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010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Multiple Ports</a:t>
            </a:r>
          </a:p>
          <a:p>
            <a:pPr lvl="1" eaLnBrk="1" hangingPunct="1"/>
            <a:r>
              <a:rPr lang="en-US" dirty="0" smtClean="0"/>
              <a:t>This is a special kind of NIC that has two or more ports built into a single card</a:t>
            </a:r>
          </a:p>
          <a:p>
            <a:pPr lvl="1" eaLnBrk="1" hangingPunct="1"/>
            <a:r>
              <a:rPr lang="en-US" dirty="0" smtClean="0"/>
              <a:t>This is for load balancing or aggregation</a:t>
            </a:r>
          </a:p>
        </p:txBody>
      </p:sp>
      <p:sp>
        <p:nvSpPr>
          <p:cNvPr id="4506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EE3F0-0E56-47BD-83E9-7F9BB4AFEAE5}" type="slidenum">
              <a:rPr lang="en-US" smtClean="0"/>
              <a:pPr/>
              <a:t>114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NIC Related Aspects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D7504-688D-43DB-B93D-616C97E918ED}" type="slidenum">
              <a:rPr lang="en-US" smtClean="0"/>
              <a:pPr/>
              <a:t>115</a:t>
            </a:fld>
            <a:endParaRPr lang="en-US" dirty="0" smtClean="0"/>
          </a:p>
        </p:txBody>
      </p:sp>
      <p:pic>
        <p:nvPicPr>
          <p:cNvPr id="46085" name="Picture 4" descr="NICDual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2895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E0DD8D-91AD-42BE-A00F-FD685D14F20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10Base2 with Ground Wire</a:t>
            </a:r>
          </a:p>
        </p:txBody>
      </p:sp>
      <p:pic>
        <p:nvPicPr>
          <p:cNvPr id="21509" name="Picture 3" descr="F05-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0638" y="1600200"/>
            <a:ext cx="65627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285E5-0952-4F60-A398-ADAB659FAC1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As connecting wires together</a:t>
            </a:r>
            <a:r>
              <a:rPr lang="en-US" baseline="0" dirty="0" smtClean="0">
                <a:cs typeface="Times New Roman" pitchFamily="18" charset="0"/>
              </a:rPr>
              <a:t> to form one long cable did not scale well a new </a:t>
            </a:r>
            <a:r>
              <a:rPr lang="en-US" dirty="0" smtClean="0">
                <a:cs typeface="Times New Roman" pitchFamily="18" charset="0"/>
              </a:rPr>
              <a:t>layout using a central hub and wiring in a star pattern was developed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its original form it was called 10BaseT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C5BDD-5036-4CB9-A100-ACF905E0043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10BaseT</a:t>
            </a:r>
          </a:p>
        </p:txBody>
      </p:sp>
      <p:pic>
        <p:nvPicPr>
          <p:cNvPr id="23557" name="Picture 3" descr="F08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0638" y="1600200"/>
            <a:ext cx="65627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</a:t>
            </a:r>
            <a:r>
              <a:rPr lang="en-US" baseline="0" dirty="0" smtClean="0"/>
              <a:t> Appear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this is the current form of the network let’s</a:t>
            </a:r>
            <a:r>
              <a:rPr lang="en-US" baseline="0" dirty="0" smtClean="0"/>
              <a:t> look at it more closely</a:t>
            </a:r>
            <a:endParaRPr lang="en-US" dirty="0" smtClean="0"/>
          </a:p>
          <a:p>
            <a:r>
              <a:rPr lang="en-US" dirty="0" smtClean="0"/>
              <a:t>In its first form this central connection point was called a </a:t>
            </a:r>
            <a:r>
              <a:rPr lang="en-US" baseline="0" dirty="0" smtClean="0"/>
              <a:t>hub</a:t>
            </a:r>
          </a:p>
          <a:p>
            <a:r>
              <a:rPr lang="en-US" baseline="0" dirty="0" smtClean="0"/>
              <a:t>A hub in nerd talk is a multiport repeater</a:t>
            </a:r>
          </a:p>
          <a:p>
            <a:r>
              <a:rPr lang="en-US" baseline="0" dirty="0" smtClean="0"/>
              <a:t>In that anything that appears at a port is sent to all of the other ports whether they need to see it or not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56C1-C56E-4A23-A204-EE09F8CC7B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Hub - Front</a:t>
            </a:r>
          </a:p>
        </p:txBody>
      </p:sp>
      <p:pic>
        <p:nvPicPr>
          <p:cNvPr id="11268" name="Picture 3" descr="HubFront"/>
          <p:cNvPicPr>
            <a:picLocks noChangeAspect="1" noChangeArrowheads="1"/>
          </p:cNvPicPr>
          <p:nvPr/>
        </p:nvPicPr>
        <p:blipFill>
          <a:blip r:embed="rId2" cstate="print"/>
          <a:srcRect l="903" t="1973" b="1357"/>
          <a:stretch>
            <a:fillRect/>
          </a:stretch>
        </p:blipFill>
        <p:spPr bwMode="auto">
          <a:xfrm>
            <a:off x="381000" y="1600200"/>
            <a:ext cx="8366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647EB-5AD6-4B86-B821-8B39816ADDEC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Hub – Back</a:t>
            </a:r>
          </a:p>
        </p:txBody>
      </p:sp>
      <p:pic>
        <p:nvPicPr>
          <p:cNvPr id="12292" name="Picture 3" descr="Hub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77975"/>
            <a:ext cx="70104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D00DAF-E5AB-4694-9645-4BC4444B25C3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Characteristics of Hubs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hub is a layer 1 device, as such it is not very intelligent</a:t>
            </a:r>
          </a:p>
          <a:p>
            <a:pPr eaLnBrk="1" hangingPunct="1"/>
            <a:r>
              <a:rPr lang="en-US" dirty="0" smtClean="0"/>
              <a:t>It only deals with bits – 1s and 0s</a:t>
            </a:r>
          </a:p>
          <a:p>
            <a:pPr eaLnBrk="1" hangingPunct="1"/>
            <a:r>
              <a:rPr lang="en-US" dirty="0" smtClean="0"/>
              <a:t>The hub forwards bits from one port to all the other ports</a:t>
            </a:r>
          </a:p>
          <a:p>
            <a:pPr eaLnBrk="1" hangingPunct="1"/>
            <a:r>
              <a:rPr lang="en-US" dirty="0" smtClean="0"/>
              <a:t>The ports are used to connect devices used on the network</a:t>
            </a:r>
          </a:p>
          <a:p>
            <a:pPr eaLnBrk="1" hangingPunct="1"/>
            <a:r>
              <a:rPr lang="en-US" dirty="0" smtClean="0"/>
              <a:t>A hub usually has from 2 to 96 ports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AC5A04-3926-4B8E-A10F-DA5A473AEC20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RJ-45 Port</a:t>
            </a:r>
          </a:p>
        </p:txBody>
      </p:sp>
      <p:pic>
        <p:nvPicPr>
          <p:cNvPr id="14340" name="Picture 3" descr="Hub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77975"/>
            <a:ext cx="70104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400800" y="22098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RJ-45 Port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4724400" y="3733800"/>
            <a:ext cx="1143000" cy="990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5486400" y="28194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34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3A4F79-B70E-4E08-9620-0CD86F9F0F95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both the OSI</a:t>
            </a:r>
            <a:r>
              <a:rPr lang="en-US" baseline="0" dirty="0" smtClean="0"/>
              <a:t> and TCP/IP models is the physical layer</a:t>
            </a:r>
          </a:p>
          <a:p>
            <a:r>
              <a:rPr lang="en-US" baseline="0" dirty="0" smtClean="0"/>
              <a:t>This layer is all hardware based</a:t>
            </a:r>
          </a:p>
          <a:p>
            <a:r>
              <a:rPr lang="en-US" baseline="0" dirty="0" smtClean="0"/>
              <a:t>Over the years the hardware used at the physical layer has progressed from just cables to hubs to switches</a:t>
            </a:r>
          </a:p>
          <a:p>
            <a:r>
              <a:rPr lang="en-US" baseline="0" dirty="0" smtClean="0"/>
              <a:t>Let’s look at this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56C1-C56E-4A23-A204-EE09F8CC7B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Linking Hubs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can be hooked together in order to increase the number of ports available to the network</a:t>
            </a:r>
          </a:p>
          <a:p>
            <a:pPr eaLnBrk="1" hangingPunct="1"/>
            <a:r>
              <a:rPr lang="en-US" dirty="0" smtClean="0"/>
              <a:t>There are two ways to do this</a:t>
            </a:r>
          </a:p>
          <a:p>
            <a:pPr lvl="1" eaLnBrk="1" hangingPunct="1"/>
            <a:r>
              <a:rPr lang="en-US" dirty="0" smtClean="0"/>
              <a:t>Uplink</a:t>
            </a:r>
          </a:p>
          <a:p>
            <a:pPr lvl="1" eaLnBrk="1" hangingPunct="1"/>
            <a:r>
              <a:rPr lang="en-US" dirty="0" smtClean="0"/>
              <a:t>Stack</a:t>
            </a:r>
          </a:p>
          <a:p>
            <a:pPr eaLnBrk="1" hangingPunct="1"/>
            <a:r>
              <a:rPr lang="en-US" dirty="0" smtClean="0"/>
              <a:t>These methods are not mutually exclusive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22B6C-318C-467B-96A7-BE1DAC9C18E4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hubs are uplinked, each hub is still a distinct entity</a:t>
            </a:r>
          </a:p>
          <a:p>
            <a:pPr eaLnBrk="1" hangingPunct="1"/>
            <a:r>
              <a:rPr lang="en-US" dirty="0" smtClean="0"/>
              <a:t>To create an uplink connection between hubs a port from one hub is connected to a port on another hub</a:t>
            </a:r>
          </a:p>
          <a:p>
            <a:pPr eaLnBrk="1" hangingPunct="1"/>
            <a:r>
              <a:rPr lang="en-US" dirty="0" smtClean="0"/>
              <a:t>One of the ports must be an uplink port</a:t>
            </a:r>
          </a:p>
          <a:p>
            <a:pPr eaLnBrk="1" hangingPunct="1"/>
            <a:r>
              <a:rPr lang="en-US" dirty="0" smtClean="0"/>
              <a:t>This can be a port that is dedicated to this use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B19362-FE01-4A33-858C-B747AA203AC0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 a normal port can be converted to this by flipping a switch or through a software setting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800A5-7DF2-4A5C-9A70-CBAB11E78EE3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pic>
        <p:nvPicPr>
          <p:cNvPr id="18436" name="Picture 3" descr="HubUpl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248400" y="2381250"/>
            <a:ext cx="1524000" cy="264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The yellow cables are the uplink cables in this example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2819400" y="1828800"/>
            <a:ext cx="3048000" cy="38862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AAB92E-6C6E-48ED-BA94-7DE26375EEFE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6000" t="17999" r="34000" b="19333"/>
          <a:stretch>
            <a:fillRect/>
          </a:stretch>
        </p:blipFill>
        <p:spPr bwMode="auto">
          <a:xfrm>
            <a:off x="2209800" y="16002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55EB6-8330-426B-BC0F-0968847D9CC2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Uplink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hub is different, for this one a switch called the MIDI switch is used to tell the hub whether a normal device like a PC is plugged into the port or if it is another hub</a:t>
            </a:r>
          </a:p>
          <a:p>
            <a:pPr eaLnBrk="1" hangingPunct="1"/>
            <a:r>
              <a:rPr lang="en-US" dirty="0" smtClean="0"/>
              <a:t>This allows you to use normal patch cables instead of crossover cables to uplink the hubs</a:t>
            </a:r>
          </a:p>
          <a:p>
            <a:pPr eaLnBrk="1" hangingPunct="1"/>
            <a:r>
              <a:rPr lang="en-US" dirty="0" smtClean="0"/>
              <a:t>If there is no MIDI switch, just use a crossover cable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1E979F-7477-455D-B175-B3897252A2FB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hubs are stacked they become one hub for purposes of management</a:t>
            </a:r>
          </a:p>
          <a:p>
            <a:pPr eaLnBrk="1" hangingPunct="1"/>
            <a:r>
              <a:rPr lang="en-US" dirty="0" smtClean="0"/>
              <a:t>One logical hub</a:t>
            </a:r>
          </a:p>
          <a:p>
            <a:pPr eaLnBrk="1" hangingPunct="1"/>
            <a:r>
              <a:rPr lang="en-US" dirty="0" smtClean="0"/>
              <a:t>Usually stacking requires a special proprietary cable</a:t>
            </a:r>
          </a:p>
          <a:p>
            <a:pPr eaLnBrk="1" hangingPunct="1"/>
            <a:r>
              <a:rPr lang="en-US" dirty="0" smtClean="0"/>
              <a:t>There is a limit to the number of hubs that may be stacked</a:t>
            </a:r>
          </a:p>
          <a:p>
            <a:pPr eaLnBrk="1" hangingPunct="1"/>
            <a:r>
              <a:rPr lang="en-US" dirty="0" smtClean="0"/>
              <a:t>Normally all must be the same type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B8F7C-2D94-4266-9365-5D94D964A156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pic>
        <p:nvPicPr>
          <p:cNvPr id="22532" name="Picture 3" descr="HubStack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943600" y="1876425"/>
            <a:ext cx="1524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Stacking Cables</a:t>
            </a:r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2133600" y="2105025"/>
            <a:ext cx="3810000" cy="3581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>
            <a:off x="5105400" y="2867025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087941-215A-4D45-917E-00A16D26DF91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21001" t="23334" r="37999" b="17999"/>
          <a:stretch>
            <a:fillRect/>
          </a:stretch>
        </p:blipFill>
        <p:spPr bwMode="auto">
          <a:xfrm>
            <a:off x="2971800" y="1600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BD04C-7125-4F66-B620-B2B8F0CA6978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Stacking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this case starting from the bottom unit attach the UP port on the bottom unit to the DOWN port on the unit just above</a:t>
            </a:r>
          </a:p>
          <a:p>
            <a:pPr eaLnBrk="1" hangingPunct="1"/>
            <a:r>
              <a:rPr lang="en-US" dirty="0" smtClean="0"/>
              <a:t>Continue on like this for each unit</a:t>
            </a:r>
          </a:p>
          <a:p>
            <a:pPr eaLnBrk="1" hangingPunct="1"/>
            <a:r>
              <a:rPr lang="en-US" dirty="0" smtClean="0"/>
              <a:t>Up to eight units can be stacked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F186C-3432-41EC-BDE2-B41B31E74271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</a:t>
            </a:r>
            <a:r>
              <a:rPr lang="en-US" baseline="0" dirty="0" smtClean="0"/>
              <a:t> Based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LANs were created</a:t>
            </a:r>
            <a:r>
              <a:rPr lang="en-US" baseline="0" dirty="0" smtClean="0"/>
              <a:t> by connecting devices together using a single long cable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56C1-C56E-4A23-A204-EE09F8CC7B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Speeds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Hubs operate at</a:t>
            </a:r>
          </a:p>
          <a:p>
            <a:pPr lvl="1" eaLnBrk="1" hangingPunct="1"/>
            <a:r>
              <a:rPr lang="en-US" dirty="0" smtClean="0"/>
              <a:t>10 Mbps</a:t>
            </a:r>
          </a:p>
          <a:p>
            <a:pPr lvl="1" eaLnBrk="1" hangingPunct="1"/>
            <a:r>
              <a:rPr lang="en-US" dirty="0" smtClean="0"/>
              <a:t>100 Mbps</a:t>
            </a:r>
          </a:p>
          <a:p>
            <a:pPr eaLnBrk="1" hangingPunct="1"/>
            <a:r>
              <a:rPr lang="en-US" dirty="0" smtClean="0"/>
              <a:t>All ports in a hub must operate at the same speed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856E3-30A4-43AD-A517-1DEFBC8F80B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Ethernet Hub – Front</a:t>
            </a:r>
          </a:p>
        </p:txBody>
      </p:sp>
      <p:pic>
        <p:nvPicPr>
          <p:cNvPr id="27652" name="Picture 3" descr="HubFront"/>
          <p:cNvPicPr>
            <a:picLocks noChangeAspect="1" noChangeArrowheads="1"/>
          </p:cNvPicPr>
          <p:nvPr/>
        </p:nvPicPr>
        <p:blipFill>
          <a:blip r:embed="rId2" cstate="print"/>
          <a:srcRect l="903" t="1973" b="1357"/>
          <a:stretch>
            <a:fillRect/>
          </a:stretch>
        </p:blipFill>
        <p:spPr bwMode="auto">
          <a:xfrm>
            <a:off x="396875" y="1600200"/>
            <a:ext cx="8366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2A2831-89C7-44E3-B61D-1524D752712A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Ethernet Hub – Back</a:t>
            </a:r>
          </a:p>
        </p:txBody>
      </p:sp>
      <p:pic>
        <p:nvPicPr>
          <p:cNvPr id="28676" name="Picture 3" descr="Hub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77975"/>
            <a:ext cx="70104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716CE-C32C-4478-B963-78ABD6795561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hub can be unmanaged or managed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 unmanaged hub provides no information to the network manager except for whatever may be indicated by lights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Such 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The power is 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basic connection has been made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Instantaneous utilization of the network</a:t>
            </a: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73B34-E6E8-441B-86BD-112B5330C4E6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managed hub provides more information to the network manager through a software program provided by the maker of the hub</a:t>
            </a:r>
          </a:p>
          <a:p>
            <a:pPr eaLnBrk="1" hangingPunct="1"/>
            <a:r>
              <a:rPr lang="en-US" dirty="0" smtClean="0"/>
              <a:t>Things that are reported include</a:t>
            </a:r>
          </a:p>
          <a:p>
            <a:pPr lvl="1" eaLnBrk="1" hangingPunct="1"/>
            <a:r>
              <a:rPr lang="en-US" dirty="0" smtClean="0"/>
              <a:t>Port is enabled or disabled</a:t>
            </a:r>
          </a:p>
          <a:p>
            <a:pPr lvl="1" eaLnBrk="1" hangingPunct="1"/>
            <a:r>
              <a:rPr lang="en-US" dirty="0" smtClean="0"/>
              <a:t>Speed of port</a:t>
            </a:r>
          </a:p>
          <a:p>
            <a:pPr lvl="1" eaLnBrk="1" hangingPunct="1"/>
            <a:r>
              <a:rPr lang="en-US" dirty="0" smtClean="0"/>
              <a:t>Errors on the port</a:t>
            </a:r>
          </a:p>
        </p:txBody>
      </p:sp>
      <p:sp>
        <p:nvSpPr>
          <p:cNvPr id="368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F66A3-ECED-4421-9A05-6F14AC1ABDB1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 also allows configuration through the software either on site or remotely</a:t>
            </a:r>
          </a:p>
        </p:txBody>
      </p:sp>
      <p:sp>
        <p:nvSpPr>
          <p:cNvPr id="378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776A04-DDBE-4186-BE68-A2A3FDF88114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4C558-A69C-45B1-84F7-22E46BBBA6A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Collision Domain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All stations that share a media, such as all stations attached to a hub, are said to be in the same collision domain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This means that they must cooperate in sending messages over the media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Too many stations attempting to use the same media slows or stops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4F857C-234E-4204-952D-80434E5D0AC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Broadcast Domain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Another domain of importance in a local area network is the broadcast domain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In a local area network some messages need to be sent</a:t>
            </a:r>
            <a:r>
              <a:rPr lang="en-US" baseline="0" dirty="0" smtClean="0">
                <a:cs typeface="Arial" charset="0"/>
              </a:rPr>
              <a:t> to all devices attached to a network</a:t>
            </a:r>
          </a:p>
          <a:p>
            <a:pPr eaLnBrk="1" hangingPunct="1"/>
            <a:r>
              <a:rPr lang="en-US" baseline="0" dirty="0" smtClean="0">
                <a:cs typeface="Arial" charset="0"/>
              </a:rPr>
              <a:t>A broadcast message is used for this purpose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All stations on the shared media pick it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2005-2009 Kenneth M. Chipps Ph.D. www.chipps.com</a:t>
            </a:r>
            <a:endParaRPr lang="en-US" dirty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86003-0D27-4701-A636-3FB673C437AB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Broadcast Domain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Only the station it is intended for will process the message, but all will still receive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Bridge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old days, before switches bridges were used to segment LANs</a:t>
            </a:r>
          </a:p>
          <a:p>
            <a:pPr eaLnBrk="1" hangingPunct="1"/>
            <a:r>
              <a:rPr lang="en-US" dirty="0" smtClean="0"/>
              <a:t>A bridge was used to isolate traffic and thereby collisions by placing a server and most of the workstations needing access to that server all on the same side of the bridge</a:t>
            </a: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02D7ED-9116-4B1E-97A1-8DEC6D860192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8B774-B9CF-4ED2-AE5C-5250DF2F284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10Base5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10Base5 was the original</a:t>
            </a:r>
            <a:r>
              <a:rPr lang="en-US" baseline="0" dirty="0" smtClean="0"/>
              <a:t> LAN connection method</a:t>
            </a:r>
          </a:p>
          <a:p>
            <a:pPr eaLnBrk="1" hangingPunct="1"/>
            <a:r>
              <a:rPr lang="en-US" dirty="0" smtClean="0"/>
              <a:t>It was also called Thicknet due to the size of the coax cable it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Bridge Operates</a:t>
            </a:r>
          </a:p>
        </p:txBody>
      </p:sp>
      <p:graphicFrame>
        <p:nvGraphicFramePr>
          <p:cNvPr id="124945" name="Group 1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1676400"/>
        </p:xfrm>
        <a:graphic>
          <a:graphicData uri="http://schemas.openxmlformats.org/drawingml/2006/table">
            <a:tbl>
              <a:tblPr/>
              <a:tblGrid>
                <a:gridCol w="1646238"/>
                <a:gridCol w="1644650"/>
                <a:gridCol w="1647825"/>
                <a:gridCol w="1644650"/>
                <a:gridCol w="1646237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 on this side of the bridge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devices by 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devices by MAC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Devices on this side of the bridge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E4F43-8741-47EE-9007-B44F6D9BFAC8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a Bridge Operates</a:t>
            </a:r>
            <a:endParaRPr lang="en-US" dirty="0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51000"/>
            <a:ext cx="52625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16693-3C6E-48B7-8C15-B372C1480F49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Bridge Operates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An Ethernet bridge connects two or more segments and operates by inspecting all packets on the network for their address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bridge can receive all packets since it operates in promiscuous mode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device operates at the MAC sublayer of the Data Link layer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54EAD-5F91-4722-A8F8-253610056D36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As each packet is examined by the bridge, the source address is recorded and entered into a table of addresses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process of observing and recording addresses is referred to as learning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type of bridging is known as transparent bridging, since the devices that are communicating over the network are not aware of the bridge's existence</a:t>
            </a:r>
          </a:p>
        </p:txBody>
      </p:sp>
      <p:sp>
        <p:nvSpPr>
          <p:cNvPr id="440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6B437-5B7D-4216-B339-AF305B38C03C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All packets are addressed to the destination address, not the bridge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When the bridge receives a packet, it will look up the destination address in its table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a match is found, the packet will be discarded since the destination was on the same segment as the source, there is no need to forward the packet to another network</a:t>
            </a: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790447-CDAD-4CCF-A67C-D2E474BAE9D1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In essence, the packet has been filtered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the destination address is not found in the table, the packet will be forwarded to all segments to which the bridge is attached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process of forwarding to all active ports is referred to as flooding</a:t>
            </a:r>
          </a:p>
        </p:txBody>
      </p:sp>
      <p:sp>
        <p:nvSpPr>
          <p:cNvPr id="460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164BD-9E51-451E-BC72-F16F7DDCB9C9}" type="slidenum">
              <a:rPr lang="en-US" smtClean="0"/>
              <a:pPr/>
              <a:t>45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When the destination station sends a response to the packet that was just flooded the bridge will then learn the address and the device's location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will not have to flood the same address twice, since the location will be added to the address table</a:t>
            </a:r>
          </a:p>
        </p:txBody>
      </p:sp>
      <p:sp>
        <p:nvSpPr>
          <p:cNvPr id="47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F0327-825E-4D0D-8F0A-D3A1F29B5766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How a Bridge Operates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Typically, forwarding an unknown packet is a rare occurrence, and the learning process is very brief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Otherwise, the act of flooding packets out of all ports would have a negative effect on surrounding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An exception is broadcast packets, which must be sent to all devices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Therefore, broadcast packets will always be flooded onto all active ports</a:t>
            </a:r>
          </a:p>
        </p:txBody>
      </p:sp>
      <p:sp>
        <p:nvSpPr>
          <p:cNvPr id="4813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451127-4AC7-463B-9CE0-19B7872C44F4}" type="slidenum">
              <a:rPr lang="en-US" smtClean="0"/>
              <a:pPr/>
              <a:t>47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Bridges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Today, except for wireless and campus area networks, bridges are not used anymore</a:t>
            </a:r>
          </a:p>
          <a:p>
            <a:pPr eaLnBrk="1" hangingPunct="1"/>
            <a:r>
              <a:rPr lang="en-US" dirty="0" smtClean="0"/>
              <a:t>The bridge of today is called a switch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4AAC1-8A13-4553-B4D2-D5F590A9C6F4}" type="slidenum">
              <a:rPr lang="en-US" smtClean="0"/>
              <a:pPr/>
              <a:t>48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Switch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Hubs have been replaced by switches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Basically</a:t>
            </a:r>
            <a:r>
              <a:rPr lang="en-US" baseline="0" dirty="0" smtClean="0">
                <a:cs typeface="Times New Roman" pitchFamily="18" charset="0"/>
              </a:rPr>
              <a:t> a switch is a multiport bridge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 basic switch is a layer two device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59758-E38F-4B41-8E80-410E2E8FBD7D}" type="slidenum">
              <a:rPr lang="en-US" smtClean="0"/>
              <a:pPr/>
              <a:t>49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BFF02-BB71-407D-8646-AA4FBF09A40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10Base5 Architecture Example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 l="3751" t="27504" r="39380" b="22502"/>
          <a:stretch>
            <a:fillRect/>
          </a:stretch>
        </p:blipFill>
        <p:spPr bwMode="auto">
          <a:xfrm>
            <a:off x="1143000" y="1600200"/>
            <a:ext cx="67818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Uplinking and 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hubs switches can be uplinked</a:t>
            </a:r>
            <a:r>
              <a:rPr lang="en-US" baseline="0" dirty="0" smtClean="0"/>
              <a:t> and stacked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56C1-C56E-4A23-A204-EE09F8CC7BF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Operation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Switches typically operate at 10, 100, or</a:t>
            </a:r>
            <a:r>
              <a:rPr lang="en-US" baseline="0" dirty="0" smtClean="0">
                <a:cs typeface="Arial" charset="0"/>
              </a:rPr>
              <a:t> 1000</a:t>
            </a:r>
            <a:r>
              <a:rPr lang="en-US" dirty="0" smtClean="0">
                <a:cs typeface="Arial" charset="0"/>
              </a:rPr>
              <a:t> Mbps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Each port can be set to its own speed independent of the other ports</a:t>
            </a:r>
          </a:p>
        </p:txBody>
      </p:sp>
      <p:sp>
        <p:nvSpPr>
          <p:cNvPr id="604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C4841C-64C9-4DED-9C5B-5EEB57AC3DE7}" type="slidenum">
              <a:rPr lang="en-US" smtClean="0"/>
              <a:pPr/>
              <a:t>51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Front of Switch</a:t>
            </a:r>
          </a:p>
        </p:txBody>
      </p:sp>
      <p:pic>
        <p:nvPicPr>
          <p:cNvPr id="62468" name="Picture 3" descr="SwitchFront"/>
          <p:cNvPicPr>
            <a:picLocks noChangeAspect="1" noChangeArrowheads="1"/>
          </p:cNvPicPr>
          <p:nvPr/>
        </p:nvPicPr>
        <p:blipFill>
          <a:blip r:embed="rId2" cstate="print"/>
          <a:srcRect l="990" t="4074" r="929" b="10356"/>
          <a:stretch>
            <a:fillRect/>
          </a:stretch>
        </p:blipFill>
        <p:spPr bwMode="auto">
          <a:xfrm>
            <a:off x="762000" y="1600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E7F59-F29B-4FDC-8290-26A1BC03ECE5}" type="slidenum">
              <a:rPr lang="en-US" smtClean="0"/>
              <a:pPr/>
              <a:t>52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 of Switch</a:t>
            </a:r>
          </a:p>
        </p:txBody>
      </p:sp>
      <p:pic>
        <p:nvPicPr>
          <p:cNvPr id="63492" name="Picture 3" descr="Switch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3093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F4773-F67B-4780-8944-52C7C28973BF}" type="slidenum">
              <a:rPr lang="en-US" smtClean="0"/>
              <a:pPr/>
              <a:t>53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switch just shown is a fixed configuration</a:t>
            </a:r>
          </a:p>
          <a:p>
            <a:pPr eaLnBrk="1" hangingPunct="1"/>
            <a:r>
              <a:rPr lang="en-US" dirty="0" smtClean="0"/>
              <a:t>There is no way to increase the number of ports without buying another switch</a:t>
            </a:r>
          </a:p>
          <a:p>
            <a:pPr eaLnBrk="1" hangingPunct="1"/>
            <a:r>
              <a:rPr lang="en-US" dirty="0" smtClean="0"/>
              <a:t>Another larger style of switch uses blades that are inserted into a chassis</a:t>
            </a:r>
          </a:p>
          <a:p>
            <a:pPr eaLnBrk="1" hangingPunct="1"/>
            <a:r>
              <a:rPr lang="en-US" dirty="0" smtClean="0"/>
              <a:t>Up to the capacity of the chassis, ports can be added by just inserting more blades</a:t>
            </a:r>
          </a:p>
        </p:txBody>
      </p:sp>
      <p:sp>
        <p:nvSpPr>
          <p:cNvPr id="645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B052D-0863-4D38-BF7C-DE6FD5126565}" type="slidenum">
              <a:rPr lang="en-US" smtClean="0"/>
              <a:pPr/>
              <a:t>54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pic>
        <p:nvPicPr>
          <p:cNvPr id="65540" name="Picture 3" descr="SwitchWithBlad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494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FCCF3-5865-49E5-B212-9BC6CD771C58}" type="slidenum">
              <a:rPr lang="en-US" smtClean="0"/>
              <a:pPr/>
              <a:t>55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Larger Switch</a:t>
            </a:r>
          </a:p>
        </p:txBody>
      </p:sp>
      <p:pic>
        <p:nvPicPr>
          <p:cNvPr id="66564" name="Picture 3" descr="SwitchWithBlades3"/>
          <p:cNvPicPr>
            <a:picLocks noChangeAspect="1" noChangeArrowheads="1"/>
          </p:cNvPicPr>
          <p:nvPr/>
        </p:nvPicPr>
        <p:blipFill>
          <a:blip r:embed="rId2" cstate="print"/>
          <a:srcRect r="20934"/>
          <a:stretch>
            <a:fillRect/>
          </a:stretch>
        </p:blipFill>
        <p:spPr bwMode="auto">
          <a:xfrm>
            <a:off x="1752600" y="1627188"/>
            <a:ext cx="548640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3F2FE2-3BF9-42A6-9342-61B9D00BB434}" type="slidenum">
              <a:rPr lang="en-US" smtClean="0"/>
              <a:pPr/>
              <a:t>56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Management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 switch can be unmanaged or managed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An unmanaged switch provides no information to the network administrator except for whatever lights it might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These lights may provide an indication of a link to the wire plugged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In general if the link light on the switch and on the NIC that is attached to that port are both on, then the wiring is probably ok at a basic level at least</a:t>
            </a:r>
          </a:p>
        </p:txBody>
      </p:sp>
      <p:sp>
        <p:nvSpPr>
          <p:cNvPr id="675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FC749-8417-4C7A-8C62-BE7D8940A407}" type="slidenum">
              <a:rPr lang="en-US" smtClean="0"/>
              <a:pPr/>
              <a:t>57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Management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Other lights may give an indication of the instantaneous utilization of the network bandwidth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A managed switch will do the above plus collect data on network statistics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What is collected and reported depends on the switch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A program will be provided by the manufacturer of the hub to read and display this information</a:t>
            </a:r>
          </a:p>
        </p:txBody>
      </p:sp>
      <p:sp>
        <p:nvSpPr>
          <p:cNvPr id="686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831F2-0DB7-46A7-8F9E-BE5356B56478}" type="slidenum">
              <a:rPr lang="en-US" smtClean="0"/>
              <a:pPr/>
              <a:t>58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2009 Kenneth M. Chipps Ph.D. www.chipps.com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Management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>
                <a:cs typeface="Times New Roman" pitchFamily="18" charset="0"/>
              </a:rPr>
              <a:t>Common things that can be done with these programs include configure ports, watch utilization, and check for errors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This information is normally collected using SNMP or RMON</a:t>
            </a:r>
          </a:p>
        </p:txBody>
      </p:sp>
      <p:sp>
        <p:nvSpPr>
          <p:cNvPr id="696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C7C562-3490-410E-BF8F-C2C1B9698052}" type="slidenum">
              <a:rPr lang="en-US" smtClean="0"/>
              <a:pPr/>
              <a:t>59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7F48A4-C97D-4CC5-BA88-9F884CDED9F4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10Base2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10Base5 was replaced</a:t>
            </a:r>
            <a:r>
              <a:rPr lang="en-US" baseline="0" dirty="0" smtClean="0">
                <a:cs typeface="Arial" charset="0"/>
              </a:rPr>
              <a:t> by a similar connection method that used smaller coax cable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With</a:t>
            </a:r>
            <a:r>
              <a:rPr lang="en-US" baseline="0" dirty="0" smtClean="0">
                <a:cs typeface="Arial" charset="0"/>
              </a:rPr>
              <a:t> 10Base2 s</a:t>
            </a:r>
            <a:r>
              <a:rPr lang="en-US" dirty="0" smtClean="0">
                <a:cs typeface="Arial" charset="0"/>
              </a:rPr>
              <a:t>ections of coax cable were strung together using BNC T Connectors to which the NICs were directly attached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Each end of this long piece of cable was terminated to prevent signal reflections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at the physical layer are the cables used to connect the switch to the end devices</a:t>
            </a:r>
          </a:p>
          <a:p>
            <a:r>
              <a:rPr lang="en-US" dirty="0" smtClean="0"/>
              <a:t>These cables were once</a:t>
            </a:r>
            <a:r>
              <a:rPr lang="en-US" baseline="0" dirty="0" smtClean="0"/>
              <a:t> coax cables</a:t>
            </a:r>
          </a:p>
          <a:p>
            <a:r>
              <a:rPr lang="en-US" baseline="0" dirty="0" smtClean="0"/>
              <a:t>Now they are UTP copper cables or fiber optic cables</a:t>
            </a:r>
          </a:p>
          <a:p>
            <a:r>
              <a:rPr lang="en-US" baseline="0" dirty="0" smtClean="0"/>
              <a:t>Let’s look at these more closely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356C1-C56E-4A23-A204-EE09F8CC7BF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Cable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oldest type of copper cable used in networks is coax or coaxial cable</a:t>
            </a:r>
          </a:p>
          <a:p>
            <a:pPr eaLnBrk="1" hangingPunct="1"/>
            <a:r>
              <a:rPr lang="en-US" dirty="0" smtClean="0"/>
              <a:t>These days this type of cable is only used in WANs</a:t>
            </a:r>
          </a:p>
          <a:p>
            <a:pPr eaLnBrk="1" hangingPunct="1"/>
            <a:r>
              <a:rPr lang="en-US" dirty="0" smtClean="0"/>
              <a:t>The only use in WANs is as short run cables to connect high speed data lines, such as a DS3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B80B1-E9A5-499E-9EE1-D174D47354E3}" type="slidenum">
              <a:rPr lang="en-US" smtClean="0"/>
              <a:pPr/>
              <a:t>61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Cable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coax cable has four parts</a:t>
            </a:r>
          </a:p>
          <a:p>
            <a:pPr lvl="1" eaLnBrk="1" hangingPunct="1"/>
            <a:r>
              <a:rPr lang="en-US" dirty="0" smtClean="0"/>
              <a:t>Core</a:t>
            </a:r>
          </a:p>
          <a:p>
            <a:pPr lvl="1" eaLnBrk="1" hangingPunct="1"/>
            <a:r>
              <a:rPr lang="en-US" dirty="0" smtClean="0"/>
              <a:t>Insulation</a:t>
            </a:r>
          </a:p>
          <a:p>
            <a:pPr lvl="1" eaLnBrk="1" hangingPunct="1"/>
            <a:r>
              <a:rPr lang="en-US" dirty="0" smtClean="0"/>
              <a:t>Shielding</a:t>
            </a:r>
          </a:p>
          <a:p>
            <a:pPr lvl="1" eaLnBrk="1" hangingPunct="1"/>
            <a:r>
              <a:rPr lang="en-US" dirty="0" smtClean="0"/>
              <a:t>Cover or Sheath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3201E9-9EEC-4FE9-AD81-6C47D13728AA}" type="slidenum">
              <a:rPr lang="en-US" smtClean="0"/>
              <a:pPr/>
              <a:t>62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Cable</a:t>
            </a:r>
          </a:p>
        </p:txBody>
      </p:sp>
      <p:pic>
        <p:nvPicPr>
          <p:cNvPr id="10244" name="Picture 3" descr="fig04-06"/>
          <p:cNvPicPr>
            <a:picLocks noChangeAspect="1" noChangeArrowheads="1"/>
          </p:cNvPicPr>
          <p:nvPr/>
        </p:nvPicPr>
        <p:blipFill>
          <a:blip r:embed="rId2" cstate="print"/>
          <a:srcRect b="10001"/>
          <a:stretch>
            <a:fillRect/>
          </a:stretch>
        </p:blipFill>
        <p:spPr bwMode="auto">
          <a:xfrm>
            <a:off x="1219200" y="1501775"/>
            <a:ext cx="680561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957B1-FD84-49B7-BC56-87BCA79D511D}" type="slidenum">
              <a:rPr lang="en-US" smtClean="0"/>
              <a:pPr/>
              <a:t>63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Cable</a:t>
            </a:r>
          </a:p>
        </p:txBody>
      </p:sp>
      <p:pic>
        <p:nvPicPr>
          <p:cNvPr id="11268" name="Picture 3" descr="CoaxInsides"/>
          <p:cNvPicPr>
            <a:picLocks noChangeAspect="1" noChangeArrowheads="1"/>
          </p:cNvPicPr>
          <p:nvPr/>
        </p:nvPicPr>
        <p:blipFill>
          <a:blip r:embed="rId2" cstate="print"/>
          <a:srcRect t="3510" r="6091"/>
          <a:stretch>
            <a:fillRect/>
          </a:stretch>
        </p:blipFill>
        <p:spPr bwMode="auto">
          <a:xfrm>
            <a:off x="2971800" y="1524000"/>
            <a:ext cx="31194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CFC735-3DC2-44F0-A3EE-C2273FC5D2C9}" type="slidenum">
              <a:rPr lang="en-US" smtClean="0"/>
              <a:pPr/>
              <a:t>64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Connectors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connectors used with coax cable are the BNC style connectors</a:t>
            </a:r>
          </a:p>
          <a:p>
            <a:pPr eaLnBrk="1" hangingPunct="1"/>
            <a:r>
              <a:rPr lang="en-US" dirty="0" smtClean="0"/>
              <a:t>As in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630874-13CE-42C7-9B98-ACBD054096B6}" type="slidenum">
              <a:rPr lang="en-US" smtClean="0"/>
              <a:pPr/>
              <a:t>65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BNC Connector</a:t>
            </a:r>
          </a:p>
        </p:txBody>
      </p:sp>
      <p:pic>
        <p:nvPicPr>
          <p:cNvPr id="13316" name="Picture 3" descr="BNCConnect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3388" y="1747838"/>
            <a:ext cx="3454400" cy="3000375"/>
          </a:xfrm>
          <a:noFill/>
        </p:spPr>
      </p:pic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B1C54-A83D-4FA9-B890-0E4B2E51A0D7}" type="slidenum">
              <a:rPr lang="en-US" smtClean="0"/>
              <a:pPr/>
              <a:t>66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Coax Cable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LAN, coax cable is outmoded</a:t>
            </a:r>
          </a:p>
          <a:p>
            <a:pPr eaLnBrk="1" hangingPunct="1"/>
            <a:r>
              <a:rPr lang="en-US" dirty="0" smtClean="0"/>
              <a:t>If you find it, get rid of it now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554A2-052E-4D75-A0B9-53F2044C06B1}" type="slidenum">
              <a:rPr lang="en-US" smtClean="0"/>
              <a:pPr/>
              <a:t>67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next type of copper cable seen in LANs and by far the most widely used is UTP – Unshielded Twisted Pair cable</a:t>
            </a:r>
          </a:p>
          <a:p>
            <a:pPr eaLnBrk="1" hangingPunct="1"/>
            <a:r>
              <a:rPr lang="en-US" dirty="0" smtClean="0"/>
              <a:t>This cable uses 8 insulated color coded copper wires</a:t>
            </a:r>
          </a:p>
          <a:p>
            <a:pPr eaLnBrk="1" hangingPunct="1"/>
            <a:r>
              <a:rPr lang="en-US" dirty="0" smtClean="0"/>
              <a:t>These 8 wires are in 4 pairs of 2 wires each</a:t>
            </a:r>
          </a:p>
          <a:p>
            <a:pPr eaLnBrk="1" hangingPunct="1"/>
            <a:r>
              <a:rPr lang="en-US" dirty="0" smtClean="0"/>
              <a:t>Each of the pairs of wires is twisted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5FC4C-E498-4B89-925A-BF1444FE717B}" type="slidenum">
              <a:rPr lang="en-US" smtClean="0"/>
              <a:pPr/>
              <a:t>68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Then all pairs are twisted together</a:t>
            </a:r>
          </a:p>
          <a:p>
            <a:pPr eaLnBrk="1" hangingPunct="1"/>
            <a:r>
              <a:rPr lang="en-US" dirty="0" smtClean="0"/>
              <a:t>The twists vary among the pairs</a:t>
            </a:r>
          </a:p>
          <a:p>
            <a:pPr eaLnBrk="1" hangingPunct="1"/>
            <a:r>
              <a:rPr lang="en-US" dirty="0" smtClean="0"/>
              <a:t>There are 2 to 12 twists per foot</a:t>
            </a:r>
          </a:p>
          <a:p>
            <a:pPr eaLnBrk="1" hangingPunct="1"/>
            <a:r>
              <a:rPr lang="en-US" dirty="0" smtClean="0"/>
              <a:t>No shielding is used in this type of cable</a:t>
            </a:r>
          </a:p>
          <a:p>
            <a:pPr eaLnBrk="1" hangingPunct="1"/>
            <a:r>
              <a:rPr lang="en-US" dirty="0" smtClean="0"/>
              <a:t>These twists are used to resist interference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4BBEA-EE44-43F6-AA30-6742440D30E2}" type="slidenum">
              <a:rPr lang="en-US" smtClean="0"/>
              <a:pPr/>
              <a:t>69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1CF4B-8B28-4902-9957-AA4BCE5CF63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10Base2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One end was grounded for electrical safety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10Base2 was also called Thinnet or Cheapnet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pic>
        <p:nvPicPr>
          <p:cNvPr id="31748" name="Picture 3" descr="fig04-12"/>
          <p:cNvPicPr>
            <a:picLocks noChangeAspect="1" noChangeArrowheads="1"/>
          </p:cNvPicPr>
          <p:nvPr/>
        </p:nvPicPr>
        <p:blipFill>
          <a:blip r:embed="rId2" cstate="print"/>
          <a:srcRect b="21249"/>
          <a:stretch>
            <a:fillRect/>
          </a:stretch>
        </p:blipFill>
        <p:spPr bwMode="auto">
          <a:xfrm>
            <a:off x="685800" y="1447800"/>
            <a:ext cx="7772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06701-A599-496B-8AC9-B8F1CC1A1A07}" type="slidenum">
              <a:rPr lang="en-US" smtClean="0"/>
              <a:pPr/>
              <a:t>70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pic>
        <p:nvPicPr>
          <p:cNvPr id="32772" name="Picture 3" descr="Cat5CableTwis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02338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D2C4C-41E6-4343-8419-6D99B8FFA497}" type="slidenum">
              <a:rPr lang="en-US" smtClean="0"/>
              <a:pPr/>
              <a:t>71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pic>
        <p:nvPicPr>
          <p:cNvPr id="33796" name="Picture 3" descr="Cat5CableUnTwis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98600"/>
            <a:ext cx="59436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6E140-E963-40D5-A497-708F46F196D9}" type="slidenum">
              <a:rPr lang="en-US" smtClean="0"/>
              <a:pPr/>
              <a:t>72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wires are used to connect work areas to the LAN room as stranded wires attenuate faster</a:t>
            </a:r>
          </a:p>
          <a:p>
            <a:pPr eaLnBrk="1" hangingPunct="1"/>
            <a:r>
              <a:rPr lang="en-US" dirty="0" smtClean="0"/>
              <a:t>Stranded cable is used for patch cables, as it is easier to manage for this use only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D2B8C5-C1CC-404A-9593-0499B11437D8}" type="slidenum">
              <a:rPr lang="en-US" smtClean="0"/>
              <a:pPr/>
              <a:t>73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 Categories</a:t>
            </a:r>
          </a:p>
        </p:txBody>
      </p:sp>
      <p:graphicFrame>
        <p:nvGraphicFramePr>
          <p:cNvPr id="371715" name="Group 3"/>
          <p:cNvGraphicFramePr>
            <a:graphicFrameLocks noGrp="1"/>
          </p:cNvGraphicFramePr>
          <p:nvPr>
            <p:ph type="tbl" idx="1"/>
          </p:nvPr>
        </p:nvGraphicFramePr>
        <p:xfrm>
          <a:off x="1565275" y="1219200"/>
          <a:ext cx="5978525" cy="5051426"/>
        </p:xfrm>
        <a:graphic>
          <a:graphicData uri="http://schemas.openxmlformats.org/drawingml/2006/table">
            <a:tbl>
              <a:tblPr/>
              <a:tblGrid>
                <a:gridCol w="1693863"/>
                <a:gridCol w="2743200"/>
                <a:gridCol w="1541462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 100Base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 1000Base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 1000Base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Augmented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 10000Base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Sort of 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 in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29BF7A-EE1C-4587-8465-74D3CA4DE393}" type="slidenum">
              <a:rPr lang="en-US" smtClean="0"/>
              <a:pPr/>
              <a:t>74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 Connectors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 LAN both ends of a UTP cable are terminated using RJ style connectors</a:t>
            </a:r>
          </a:p>
          <a:p>
            <a:pPr eaLnBrk="1" hangingPunct="1"/>
            <a:r>
              <a:rPr lang="en-US" dirty="0" smtClean="0"/>
              <a:t>The RJ-45 is used for LANs</a:t>
            </a:r>
          </a:p>
          <a:p>
            <a:pPr eaLnBrk="1" hangingPunct="1"/>
            <a:r>
              <a:rPr lang="en-US" dirty="0" smtClean="0"/>
              <a:t>The wires are attached using the IDC – Insulation Displacement Connector method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47738F-4381-44B9-B6C0-EA4F4F860633}" type="slidenum">
              <a:rPr lang="en-US" smtClean="0"/>
              <a:pPr/>
              <a:t>75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2005-2008 Kenneth M. Chipps Ph.D. www.chipps.com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UTP Connectors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done with a punch down tool or by crimping with pliers, depending on the style of connector being used</a:t>
            </a:r>
          </a:p>
          <a:p>
            <a:pPr eaLnBrk="1" hangingPunct="1"/>
            <a:r>
              <a:rPr lang="en-US" dirty="0" smtClean="0"/>
              <a:t>This pushes the wire down into a V groove in the connector</a:t>
            </a:r>
          </a:p>
          <a:p>
            <a:pPr eaLnBrk="1" hangingPunct="1"/>
            <a:r>
              <a:rPr lang="en-US" dirty="0" smtClean="0"/>
              <a:t>The restriction in the connector cuts through the insulation, thus making the connection</a:t>
            </a:r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50C902-03F8-407A-9506-4C04D0FEA610}" type="slidenum">
              <a:rPr lang="en-US" smtClean="0"/>
              <a:pPr/>
              <a:t>76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Fiber Optic Cable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Sometimes fiber optic cable is used in LANs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It is always</a:t>
            </a:r>
            <a:r>
              <a:rPr lang="en-US" baseline="0" dirty="0" smtClean="0">
                <a:solidFill>
                  <a:srgbClr val="000000"/>
                </a:solidFill>
                <a:cs typeface="Times New Roman" pitchFamily="18" charset="0"/>
              </a:rPr>
              <a:t> used in larger networks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Fiber optics is a medium for carrying information from point to point using light as the transmission media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is different from the more common copper cables that use electrical energy to carry the information</a:t>
            </a:r>
            <a:endParaRPr lang="en-US" dirty="0" smtClean="0"/>
          </a:p>
        </p:txBody>
      </p:sp>
      <p:sp>
        <p:nvSpPr>
          <p:cNvPr id="166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BFAEC-148F-4235-AAC5-AFDB43275C94}" type="slidenum">
              <a:rPr lang="en-US" smtClean="0"/>
              <a:pPr/>
              <a:t>77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Reasons to Use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There are four main reasons to use fiber instead of copper cables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long distances a fiber cable can run without loss of signal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Resistance to interference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Better security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carrying capacity of the fiber cable compared to a copper cable</a:t>
            </a:r>
          </a:p>
        </p:txBody>
      </p:sp>
      <p:sp>
        <p:nvSpPr>
          <p:cNvPr id="168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89C3C-E6B3-4BBE-84D4-7C82A8621FB9}" type="slidenum">
              <a:rPr lang="en-US" smtClean="0"/>
              <a:pPr/>
              <a:t>78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Fiber Compared to Copper</a:t>
            </a:r>
          </a:p>
        </p:txBody>
      </p:sp>
      <p:pic>
        <p:nvPicPr>
          <p:cNvPr id="169988" name="Picture 3" descr="FiberComparedtoC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056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1909C4-4581-4519-BB57-42D98CEE4217}" type="slidenum">
              <a:rPr lang="en-US" smtClean="0"/>
              <a:pPr/>
              <a:t>79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B412E6-E455-4971-9E1A-8AAB5D4A732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10Base2 Network</a:t>
            </a:r>
          </a:p>
        </p:txBody>
      </p:sp>
      <p:pic>
        <p:nvPicPr>
          <p:cNvPr id="16389" name="Picture 4" descr="fig04-09"/>
          <p:cNvPicPr>
            <a:picLocks noChangeAspect="1" noChangeArrowheads="1"/>
          </p:cNvPicPr>
          <p:nvPr/>
        </p:nvPicPr>
        <p:blipFill>
          <a:blip r:embed="rId2" cstate="print"/>
          <a:srcRect t="3751" b="13750"/>
          <a:stretch>
            <a:fillRect/>
          </a:stretch>
        </p:blipFill>
        <p:spPr bwMode="auto">
          <a:xfrm>
            <a:off x="762000" y="1582738"/>
            <a:ext cx="7415213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Construction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Optical fiber for telecommunications consists of three components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They are the core, the cladding, and the coating</a:t>
            </a:r>
          </a:p>
        </p:txBody>
      </p:sp>
      <p:sp>
        <p:nvSpPr>
          <p:cNvPr id="171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89F29-68E9-4527-9E79-BBD3CC244763}" type="slidenum">
              <a:rPr lang="en-US" smtClean="0"/>
              <a:pPr/>
              <a:t>80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Construction</a:t>
            </a:r>
          </a:p>
        </p:txBody>
      </p:sp>
      <p:pic>
        <p:nvPicPr>
          <p:cNvPr id="175108" name="Picture 3" descr="3_2_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752600"/>
            <a:ext cx="6629400" cy="4449763"/>
          </a:xfrm>
          <a:noFill/>
        </p:spPr>
      </p:pic>
      <p:sp>
        <p:nvSpPr>
          <p:cNvPr id="175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084F0-B8CE-404D-B699-038164643F7E}" type="slidenum">
              <a:rPr lang="en-US" smtClean="0"/>
              <a:pPr/>
              <a:t>81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Construction</a:t>
            </a: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core is the central region of an optical fiber through which light is transmitted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Glass is the common media for the core</a:t>
            </a: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B1393-D53A-4A13-BA86-402F573458E5}" type="slidenum">
              <a:rPr lang="en-US" smtClean="0"/>
              <a:pPr/>
              <a:t>82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Construction</a:t>
            </a:r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cladding is manufactured together with the core as a single piece of silica glass with slightly different compositions, and they cannot be easily separated from one another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glass does not have a hole in the core, but is completely solid throughout</a:t>
            </a:r>
          </a:p>
        </p:txBody>
      </p:sp>
      <p:sp>
        <p:nvSpPr>
          <p:cNvPr id="178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961C7-7BB9-4D55-8811-22DDEB660C8D}" type="slidenum">
              <a:rPr lang="en-US" smtClean="0"/>
              <a:pPr/>
              <a:t>83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Construction</a:t>
            </a:r>
          </a:p>
        </p:txBody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lower refractive index of the cladding acts like a mirror reflecting the signal back into the core as it travels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third section of an optical fiber is the outer protective coating called the buffer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This coating is typically made of plastic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It provides physical and environmental protection for the fiber</a:t>
            </a:r>
          </a:p>
        </p:txBody>
      </p:sp>
      <p:sp>
        <p:nvSpPr>
          <p:cNvPr id="179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B2C03A-6A95-4F8A-9281-C79CDEC7665C}" type="slidenum">
              <a:rPr lang="en-US" smtClean="0"/>
              <a:pPr/>
              <a:t>84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Construction</a:t>
            </a: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outer components of fiber optic cable differ depending on the purpose and application of the cable</a:t>
            </a:r>
          </a:p>
          <a:p>
            <a:pPr eaLnBrk="1" hangingPunct="1"/>
            <a:r>
              <a:rPr lang="en-US" dirty="0" smtClean="0"/>
              <a:t>Fiber optic cable that is used in telecommunications is typically made of glass</a:t>
            </a:r>
          </a:p>
          <a:p>
            <a:pPr eaLnBrk="1" hangingPunct="1"/>
            <a:r>
              <a:rPr lang="en-US" dirty="0" smtClean="0"/>
              <a:t>Plastic is used in some very limited cases</a:t>
            </a:r>
          </a:p>
          <a:p>
            <a:pPr eaLnBrk="1" hangingPunct="1"/>
            <a:r>
              <a:rPr lang="en-US" dirty="0" smtClean="0"/>
              <a:t>This plastic or POF – Polymer Optical Fiber is limited in bandwidth and distance</a:t>
            </a:r>
          </a:p>
        </p:txBody>
      </p:sp>
      <p:sp>
        <p:nvSpPr>
          <p:cNvPr id="180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77D6F-57A2-4D48-A3D1-94E77249D2BB}" type="slidenum">
              <a:rPr lang="en-US" smtClean="0"/>
              <a:pPr/>
              <a:t>85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Operation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basic method of operation of a fiber optic system starts with a device on the network that takes the electrical energy that travels the normal computer network and translates it into light pulses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transmitting device then places these signals onto a fiber cable by flashing the light source on and off in the pattern for the signal</a:t>
            </a:r>
          </a:p>
        </p:txBody>
      </p:sp>
      <p:sp>
        <p:nvSpPr>
          <p:cNvPr id="191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9622C-D258-44D9-9C3F-C43B2EF7BEFF}" type="slidenum">
              <a:rPr lang="en-US" smtClean="0"/>
              <a:pPr/>
              <a:t>86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Operation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cable carries the signal to the other end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At the far end a receiver accepts the light pulses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They are then converted back to an electrical signal for use in the computer</a:t>
            </a:r>
          </a:p>
        </p:txBody>
      </p:sp>
      <p:sp>
        <p:nvSpPr>
          <p:cNvPr id="192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17CB8-F5B6-42BD-8D6E-5871DD2AFA46}" type="slidenum">
              <a:rPr lang="en-US" smtClean="0"/>
              <a:pPr/>
              <a:t>87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Optical Media</a:t>
            </a:r>
          </a:p>
        </p:txBody>
      </p:sp>
      <p:pic>
        <p:nvPicPr>
          <p:cNvPr id="193540" name="Picture 3" descr="3_2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82775"/>
            <a:ext cx="8001000" cy="3070225"/>
          </a:xfrm>
          <a:noFill/>
        </p:spPr>
      </p:pic>
      <p:sp>
        <p:nvSpPr>
          <p:cNvPr id="193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D93E50-1602-4AD3-B2CC-E97195B41574}" type="slidenum">
              <a:rPr lang="en-US" smtClean="0"/>
              <a:pPr/>
              <a:t>88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2008 Kenneth M. Chipps Ph.D. www.chipps.com</a:t>
            </a:r>
          </a:p>
        </p:txBody>
      </p:sp>
      <p:sp>
        <p:nvSpPr>
          <p:cNvPr id="288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3F123-66A2-49AA-871C-9A36F54F7652}" type="slidenum">
              <a:rPr lang="en-US" smtClean="0"/>
              <a:pPr/>
              <a:t>89</a:t>
            </a:fld>
            <a:endParaRPr lang="en-US" dirty="0" smtClean="0"/>
          </a:p>
        </p:txBody>
      </p:sp>
      <p:sp>
        <p:nvSpPr>
          <p:cNvPr id="288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Attached</a:t>
            </a:r>
            <a:r>
              <a:rPr lang="en-US" baseline="0" dirty="0" smtClean="0"/>
              <a:t> to the other end of the cable is a NIC or Network Interface Card</a:t>
            </a:r>
          </a:p>
          <a:p>
            <a:r>
              <a:rPr lang="en-US" baseline="0" dirty="0" smtClean="0"/>
              <a:t>Every device connected to a network must have one of these in one form or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2005-2007 Kenneth M. Chipps PhD www.chipps.com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61D99B-CECE-4DFA-9EDF-EC211B4E7CC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10Base2 Parts</a:t>
            </a:r>
          </a:p>
        </p:txBody>
      </p:sp>
      <p:pic>
        <p:nvPicPr>
          <p:cNvPr id="18437" name="Picture 3" descr="10Base2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1589088"/>
            <a:ext cx="5849937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 of a NIC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most cases these days the NIC is built in to the motherboard</a:t>
            </a:r>
          </a:p>
          <a:p>
            <a:pPr eaLnBrk="1" hangingPunct="1"/>
            <a:r>
              <a:rPr lang="en-US" dirty="0" smtClean="0"/>
              <a:t>In some cases the NIC is a separate card that is plugged into the computer’s bus</a:t>
            </a:r>
          </a:p>
          <a:p>
            <a:pPr eaLnBrk="1" hangingPunct="1"/>
            <a:r>
              <a:rPr lang="en-US" dirty="0" smtClean="0"/>
              <a:t>For most laptops the NIC is also part of the motherboard</a:t>
            </a:r>
          </a:p>
          <a:p>
            <a:pPr eaLnBrk="1" hangingPunct="1"/>
            <a:r>
              <a:rPr lang="en-US" dirty="0" smtClean="0"/>
              <a:t>If not it uses a PCMCIA Card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C6238-07CA-4CF6-BDAA-E414B342C699}" type="slidenum">
              <a:rPr lang="en-US" smtClean="0"/>
              <a:pPr/>
              <a:t>90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 of a NIC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are starting to forget the NIC altogether and use the USB port instead, usually only for home or single PC connections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D7424-1DAB-4712-B7CA-7D62E2B3881F}" type="slidenum">
              <a:rPr lang="en-US" smtClean="0"/>
              <a:pPr/>
              <a:t>91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Motherboard NIC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472E31-1740-451B-BEF9-5DDCCF0CE0C5}" type="slidenum">
              <a:rPr lang="en-US" smtClean="0"/>
              <a:pPr/>
              <a:t>92</a:t>
            </a:fld>
            <a:endParaRPr lang="en-US" dirty="0" smtClean="0"/>
          </a:p>
        </p:txBody>
      </p:sp>
      <p:pic>
        <p:nvPicPr>
          <p:cNvPr id="8197" name="Picture 4" descr="Motherboard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Internal NIC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1BD10-0835-4338-B256-4B7EE51A6344}" type="slidenum">
              <a:rPr lang="en-US" smtClean="0"/>
              <a:pPr/>
              <a:t>93</a:t>
            </a:fld>
            <a:endParaRPr lang="en-US" dirty="0" smtClean="0"/>
          </a:p>
        </p:txBody>
      </p:sp>
      <p:pic>
        <p:nvPicPr>
          <p:cNvPr id="9221" name="Picture 4" descr="16BitB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76375"/>
            <a:ext cx="69342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Internal NIC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02B48-BB6E-4864-8766-B1ECCBFCC6E3}" type="slidenum">
              <a:rPr lang="en-US" smtClean="0"/>
              <a:pPr/>
              <a:t>94</a:t>
            </a:fld>
            <a:endParaRPr lang="en-US" dirty="0" smtClean="0"/>
          </a:p>
        </p:txBody>
      </p:sp>
      <p:pic>
        <p:nvPicPr>
          <p:cNvPr id="10245" name="Picture 4" descr="N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98600"/>
            <a:ext cx="69389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Laptop NIC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43ED64-2206-43A4-B645-BA9F0E245BD3}" type="slidenum">
              <a:rPr lang="en-US" smtClean="0"/>
              <a:pPr/>
              <a:t>95</a:t>
            </a:fld>
            <a:endParaRPr lang="en-US" dirty="0" smtClean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 l="9000" t="27333" r="23999" b="30000"/>
          <a:stretch>
            <a:fillRect/>
          </a:stretch>
        </p:blipFill>
        <p:spPr bwMode="auto">
          <a:xfrm>
            <a:off x="609600" y="1447800"/>
            <a:ext cx="78486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3055C1-6496-4C7B-B7BC-62F11230A7BF}" type="slidenum">
              <a:rPr lang="en-US" smtClean="0"/>
              <a:pPr/>
              <a:t>96</a:t>
            </a:fld>
            <a:endParaRPr lang="en-US" dirty="0" smtClean="0"/>
          </a:p>
        </p:txBody>
      </p:sp>
      <p:pic>
        <p:nvPicPr>
          <p:cNvPr id="12293" name="Picture 4" descr="Laptop"/>
          <p:cNvPicPr>
            <a:picLocks noChangeAspect="1" noChangeArrowheads="1"/>
          </p:cNvPicPr>
          <p:nvPr/>
        </p:nvPicPr>
        <p:blipFill>
          <a:blip r:embed="rId2" cstate="print"/>
          <a:srcRect t="6122" b="13266"/>
          <a:stretch>
            <a:fillRect/>
          </a:stretch>
        </p:blipFill>
        <p:spPr bwMode="auto">
          <a:xfrm>
            <a:off x="2708275" y="1447800"/>
            <a:ext cx="3844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5995C-C044-4D5C-911C-10D18437B936}" type="slidenum">
              <a:rPr lang="en-US" smtClean="0"/>
              <a:pPr/>
              <a:t>97</a:t>
            </a:fld>
            <a:endParaRPr lang="en-US" dirty="0" smtClean="0"/>
          </a:p>
        </p:txBody>
      </p:sp>
      <p:pic>
        <p:nvPicPr>
          <p:cNvPr id="13317" name="Picture 1029" descr="PCCardS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AA75A1-0890-4499-BC28-227392AA25B7}" type="slidenum">
              <a:rPr lang="en-US" smtClean="0"/>
              <a:pPr/>
              <a:t>98</a:t>
            </a:fld>
            <a:endParaRPr lang="en-US" dirty="0" smtClean="0"/>
          </a:p>
        </p:txBody>
      </p:sp>
      <p:pic>
        <p:nvPicPr>
          <p:cNvPr id="14341" name="Picture 4" descr="PCCardNIC5"/>
          <p:cNvPicPr>
            <a:picLocks noChangeAspect="1" noChangeArrowheads="1"/>
          </p:cNvPicPr>
          <p:nvPr/>
        </p:nvPicPr>
        <p:blipFill>
          <a:blip r:embed="rId2" cstate="print"/>
          <a:srcRect l="18556" t="27835" r="19588" b="18042"/>
          <a:stretch>
            <a:fillRect/>
          </a:stretch>
        </p:blipFill>
        <p:spPr bwMode="auto">
          <a:xfrm>
            <a:off x="609600" y="14351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 Card NIC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2000-2007 Kenneth M. Chipps PhD www.chipps.com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258BCA-B6F8-4A41-B884-ABEFBFFEA7A8}" type="slidenum">
              <a:rPr lang="en-US" smtClean="0"/>
              <a:pPr/>
              <a:t>99</a:t>
            </a:fld>
            <a:endParaRPr lang="en-US" dirty="0" smtClean="0"/>
          </a:p>
        </p:txBody>
      </p:sp>
      <p:pic>
        <p:nvPicPr>
          <p:cNvPr id="15365" name="Picture 4" descr="PCCardNIC1"/>
          <p:cNvPicPr>
            <a:picLocks noChangeAspect="1" noChangeArrowheads="1"/>
          </p:cNvPicPr>
          <p:nvPr/>
        </p:nvPicPr>
        <p:blipFill>
          <a:blip r:embed="rId2" cstate="print"/>
          <a:srcRect t="12500" r="29762"/>
          <a:stretch>
            <a:fillRect/>
          </a:stretch>
        </p:blipFill>
        <p:spPr bwMode="auto">
          <a:xfrm>
            <a:off x="1676400" y="1412875"/>
            <a:ext cx="56388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600</TotalTime>
  <Words>4059</Words>
  <Application>Microsoft Office PowerPoint</Application>
  <PresentationFormat>On-screen Show (4:3)</PresentationFormat>
  <Paragraphs>587</Paragraphs>
  <Slides>115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CiscoAcademy</vt:lpstr>
      <vt:lpstr>Physical Layer  Last Update 2009.07.12 1.1.0</vt:lpstr>
      <vt:lpstr>The Physical Layer</vt:lpstr>
      <vt:lpstr>Cable Based Network</vt:lpstr>
      <vt:lpstr>10Base5</vt:lpstr>
      <vt:lpstr>10Base5 Architecture Example</vt:lpstr>
      <vt:lpstr>10Base2</vt:lpstr>
      <vt:lpstr>10Base2</vt:lpstr>
      <vt:lpstr>10Base2 Network</vt:lpstr>
      <vt:lpstr>10Base2 Parts</vt:lpstr>
      <vt:lpstr>10Base2 Connection</vt:lpstr>
      <vt:lpstr>10Base2 Connectors</vt:lpstr>
      <vt:lpstr>10Base2 with Ground Wire</vt:lpstr>
      <vt:lpstr>10BaseT</vt:lpstr>
      <vt:lpstr>10BaseT</vt:lpstr>
      <vt:lpstr>Hubs Appear</vt:lpstr>
      <vt:lpstr>Basic Hub - Front</vt:lpstr>
      <vt:lpstr>Basic Hub – Back</vt:lpstr>
      <vt:lpstr>Characteristics of Hubs</vt:lpstr>
      <vt:lpstr>RJ-45 Port</vt:lpstr>
      <vt:lpstr>Linking Hubs</vt:lpstr>
      <vt:lpstr>Uplink</vt:lpstr>
      <vt:lpstr>Uplink</vt:lpstr>
      <vt:lpstr>Uplink</vt:lpstr>
      <vt:lpstr>Uplink</vt:lpstr>
      <vt:lpstr>Uplink</vt:lpstr>
      <vt:lpstr>Stacking</vt:lpstr>
      <vt:lpstr>Stacking</vt:lpstr>
      <vt:lpstr>Stacking</vt:lpstr>
      <vt:lpstr>Stacking</vt:lpstr>
      <vt:lpstr>Speeds</vt:lpstr>
      <vt:lpstr>Ethernet Hub – Front</vt:lpstr>
      <vt:lpstr>Ethernet Hub – Back</vt:lpstr>
      <vt:lpstr>Management</vt:lpstr>
      <vt:lpstr>Management</vt:lpstr>
      <vt:lpstr>Management</vt:lpstr>
      <vt:lpstr>Collision Domain</vt:lpstr>
      <vt:lpstr>Broadcast Domain</vt:lpstr>
      <vt:lpstr>Broadcast Domain</vt:lpstr>
      <vt:lpstr>What is a Bridge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How a Bridge Operates</vt:lpstr>
      <vt:lpstr>Uses of Bridges</vt:lpstr>
      <vt:lpstr>What is a Switch</vt:lpstr>
      <vt:lpstr>Uplinking and Stacking</vt:lpstr>
      <vt:lpstr>Operation</vt:lpstr>
      <vt:lpstr>Front of Switch</vt:lpstr>
      <vt:lpstr>Back of Switch</vt:lpstr>
      <vt:lpstr>Larger Switch</vt:lpstr>
      <vt:lpstr>Larger Switch</vt:lpstr>
      <vt:lpstr>Larger Switch</vt:lpstr>
      <vt:lpstr>Management</vt:lpstr>
      <vt:lpstr>Management</vt:lpstr>
      <vt:lpstr>Management</vt:lpstr>
      <vt:lpstr>Media</vt:lpstr>
      <vt:lpstr>Coax Cable</vt:lpstr>
      <vt:lpstr>Coax Cable</vt:lpstr>
      <vt:lpstr>Coax Cable</vt:lpstr>
      <vt:lpstr>Coax Cable</vt:lpstr>
      <vt:lpstr>Coax Connectors</vt:lpstr>
      <vt:lpstr>BNC Connector</vt:lpstr>
      <vt:lpstr>Coax Cable</vt:lpstr>
      <vt:lpstr>UTP</vt:lpstr>
      <vt:lpstr>UTP</vt:lpstr>
      <vt:lpstr>UTP</vt:lpstr>
      <vt:lpstr>UTP</vt:lpstr>
      <vt:lpstr>UTP</vt:lpstr>
      <vt:lpstr>UTP</vt:lpstr>
      <vt:lpstr>UTP Categories</vt:lpstr>
      <vt:lpstr>UTP Connectors</vt:lpstr>
      <vt:lpstr>UTP Connectors</vt:lpstr>
      <vt:lpstr>Fiber Optic Cable</vt:lpstr>
      <vt:lpstr>Reasons to Use</vt:lpstr>
      <vt:lpstr>Fiber Compared to Copper</vt:lpstr>
      <vt:lpstr>Construction</vt:lpstr>
      <vt:lpstr>Construction</vt:lpstr>
      <vt:lpstr>Construction</vt:lpstr>
      <vt:lpstr>Construction</vt:lpstr>
      <vt:lpstr>Construction</vt:lpstr>
      <vt:lpstr>Construction</vt:lpstr>
      <vt:lpstr>Operation</vt:lpstr>
      <vt:lpstr>Operation</vt:lpstr>
      <vt:lpstr>Optical Media</vt:lpstr>
      <vt:lpstr>NIC</vt:lpstr>
      <vt:lpstr>Form of a NIC</vt:lpstr>
      <vt:lpstr>Form of a NIC</vt:lpstr>
      <vt:lpstr>Motherboard NIC</vt:lpstr>
      <vt:lpstr>Internal NIC</vt:lpstr>
      <vt:lpstr>Internal NIC</vt:lpstr>
      <vt:lpstr>Laptop NIC</vt:lpstr>
      <vt:lpstr>PC Card NIC</vt:lpstr>
      <vt:lpstr>PC Card NIC</vt:lpstr>
      <vt:lpstr>PC Card NIC</vt:lpstr>
      <vt:lpstr>PC Card NIC</vt:lpstr>
      <vt:lpstr>PC Card NIC</vt:lpstr>
      <vt:lpstr>PC Card NIC</vt:lpstr>
      <vt:lpstr>PC Card NIC</vt:lpstr>
      <vt:lpstr>USB Port NIC</vt:lpstr>
      <vt:lpstr>NIC Lights</vt:lpstr>
      <vt:lpstr>NIC Lights</vt:lpstr>
      <vt:lpstr>NIC Lights</vt:lpstr>
      <vt:lpstr>NIC Lights</vt:lpstr>
      <vt:lpstr>Other NIC Related Aspects</vt:lpstr>
      <vt:lpstr>Other NIC Related Aspects</vt:lpstr>
      <vt:lpstr>Other NIC Related Aspects</vt:lpstr>
      <vt:lpstr>Other NIC Related Aspects</vt:lpstr>
      <vt:lpstr>Other NIC Related Aspects</vt:lpstr>
      <vt:lpstr>Other NIC Related Aspects</vt:lpstr>
      <vt:lpstr>Other NIC Related Aspects</vt:lpstr>
      <vt:lpstr>Other NIC Related Aspects</vt:lpstr>
    </vt:vector>
  </TitlesOfParts>
  <Company>FCCJ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Layer</dc:title>
  <dc:creator>Kenneth M. Chipps Ph.D.</dc:creator>
  <cp:lastModifiedBy>Kenneth M. Chipps Ph.D.</cp:lastModifiedBy>
  <cp:revision>61</cp:revision>
  <dcterms:created xsi:type="dcterms:W3CDTF">2003-11-16T18:06:55Z</dcterms:created>
  <dcterms:modified xsi:type="dcterms:W3CDTF">2009-07-28T21:04:05Z</dcterms:modified>
</cp:coreProperties>
</file>